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7"/>
  </p:notesMasterIdLst>
  <p:handoutMasterIdLst>
    <p:handoutMasterId r:id="rId28"/>
  </p:handoutMasterIdLst>
  <p:sldIdLst>
    <p:sldId id="384" r:id="rId2"/>
    <p:sldId id="353" r:id="rId3"/>
    <p:sldId id="371" r:id="rId4"/>
    <p:sldId id="365" r:id="rId5"/>
    <p:sldId id="363" r:id="rId6"/>
    <p:sldId id="286" r:id="rId7"/>
    <p:sldId id="362" r:id="rId8"/>
    <p:sldId id="373" r:id="rId9"/>
    <p:sldId id="335" r:id="rId10"/>
    <p:sldId id="369" r:id="rId11"/>
    <p:sldId id="380" r:id="rId12"/>
    <p:sldId id="382" r:id="rId13"/>
    <p:sldId id="379" r:id="rId14"/>
    <p:sldId id="378" r:id="rId15"/>
    <p:sldId id="383" r:id="rId16"/>
    <p:sldId id="349" r:id="rId17"/>
    <p:sldId id="366" r:id="rId18"/>
    <p:sldId id="370" r:id="rId19"/>
    <p:sldId id="291" r:id="rId20"/>
    <p:sldId id="377" r:id="rId21"/>
    <p:sldId id="343" r:id="rId22"/>
    <p:sldId id="372" r:id="rId23"/>
    <p:sldId id="374" r:id="rId24"/>
    <p:sldId id="375" r:id="rId25"/>
    <p:sldId id="376" r:id="rId26"/>
  </p:sldIdLst>
  <p:sldSz cx="9144000" cy="6858000" type="screen4x3"/>
  <p:notesSz cx="7010400" cy="9296400"/>
  <p:defaultTextStyle>
    <a:defPPr>
      <a:defRPr lang="en-US"/>
    </a:defPPr>
    <a:lvl1pPr algn="ctr" rtl="0" eaLnBrk="0" fontAlgn="base" hangingPunct="0">
      <a:spcBef>
        <a:spcPct val="0"/>
      </a:spcBef>
      <a:spcAft>
        <a:spcPct val="0"/>
      </a:spcAft>
      <a:defRPr kern="1200">
        <a:solidFill>
          <a:schemeClr val="tx1"/>
        </a:solidFill>
        <a:latin typeface="Garamond" pitchFamily="18" charset="0"/>
        <a:ea typeface="+mn-ea"/>
        <a:cs typeface="+mn-cs"/>
      </a:defRPr>
    </a:lvl1pPr>
    <a:lvl2pPr marL="457200" algn="ctr" rtl="0" eaLnBrk="0" fontAlgn="base" hangingPunct="0">
      <a:spcBef>
        <a:spcPct val="0"/>
      </a:spcBef>
      <a:spcAft>
        <a:spcPct val="0"/>
      </a:spcAft>
      <a:defRPr kern="1200">
        <a:solidFill>
          <a:schemeClr val="tx1"/>
        </a:solidFill>
        <a:latin typeface="Garamond" pitchFamily="18" charset="0"/>
        <a:ea typeface="+mn-ea"/>
        <a:cs typeface="+mn-cs"/>
      </a:defRPr>
    </a:lvl2pPr>
    <a:lvl3pPr marL="914400" algn="ctr"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ctr"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ctr"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CCFFFF"/>
    <a:srgbClr val="66FF66"/>
    <a:srgbClr val="0066FF"/>
    <a:srgbClr val="99CCFF"/>
    <a:srgbClr val="FF3300"/>
    <a:srgbClr val="FF505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65" autoAdjust="0"/>
    <p:restoredTop sz="73638" autoAdjust="0"/>
  </p:normalViewPr>
  <p:slideViewPr>
    <p:cSldViewPr>
      <p:cViewPr>
        <p:scale>
          <a:sx n="80" d="100"/>
          <a:sy n="80" d="100"/>
        </p:scale>
        <p:origin x="-288" y="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0" d="100"/>
          <a:sy n="60" d="100"/>
        </p:scale>
        <p:origin x="-2460" y="-1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clove\AppData\Local\Microsoft\Windows\Temporary%20Internet%20Files\Content.Outlook\NRSHH7J0\sitkoh%20creek%20mean%20daily%20flo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12918371959448E-2"/>
          <c:y val="2.8473591304568786E-2"/>
          <c:w val="0.8672692349971316"/>
          <c:h val="0.86371425667485346"/>
        </c:manualLayout>
      </c:layout>
      <c:lineChart>
        <c:grouping val="standard"/>
        <c:varyColors val="0"/>
        <c:ser>
          <c:idx val="0"/>
          <c:order val="0"/>
          <c:tx>
            <c:strRef>
              <c:f>Data!$B$3</c:f>
              <c:strCache>
                <c:ptCount val="1"/>
                <c:pt idx="0">
                  <c:v>Discharge (cfs)</c:v>
                </c:pt>
              </c:strCache>
            </c:strRef>
          </c:tx>
          <c:spPr>
            <a:ln>
              <a:solidFill>
                <a:srgbClr val="FF0000"/>
              </a:solidFill>
            </a:ln>
          </c:spPr>
          <c:marker>
            <c:symbol val="none"/>
          </c:marker>
          <c:cat>
            <c:numRef>
              <c:f>Data!$A$4:$A$874</c:f>
              <c:numCache>
                <c:formatCode>m/d/yyyy</c:formatCode>
                <c:ptCount val="871"/>
                <c:pt idx="0">
                  <c:v>37768</c:v>
                </c:pt>
                <c:pt idx="1">
                  <c:v>37769</c:v>
                </c:pt>
                <c:pt idx="2">
                  <c:v>37770</c:v>
                </c:pt>
                <c:pt idx="3">
                  <c:v>37771</c:v>
                </c:pt>
                <c:pt idx="4">
                  <c:v>37772</c:v>
                </c:pt>
                <c:pt idx="5">
                  <c:v>37773</c:v>
                </c:pt>
                <c:pt idx="6">
                  <c:v>37774</c:v>
                </c:pt>
                <c:pt idx="7">
                  <c:v>37775</c:v>
                </c:pt>
                <c:pt idx="8">
                  <c:v>37776</c:v>
                </c:pt>
                <c:pt idx="9">
                  <c:v>37777</c:v>
                </c:pt>
                <c:pt idx="10">
                  <c:v>37778</c:v>
                </c:pt>
                <c:pt idx="11">
                  <c:v>37779</c:v>
                </c:pt>
                <c:pt idx="12">
                  <c:v>37780</c:v>
                </c:pt>
                <c:pt idx="13">
                  <c:v>37781</c:v>
                </c:pt>
                <c:pt idx="14">
                  <c:v>37782</c:v>
                </c:pt>
                <c:pt idx="15">
                  <c:v>37783</c:v>
                </c:pt>
                <c:pt idx="16">
                  <c:v>37784</c:v>
                </c:pt>
                <c:pt idx="17">
                  <c:v>37785</c:v>
                </c:pt>
                <c:pt idx="18">
                  <c:v>37786</c:v>
                </c:pt>
                <c:pt idx="19">
                  <c:v>37787</c:v>
                </c:pt>
                <c:pt idx="20">
                  <c:v>37788</c:v>
                </c:pt>
                <c:pt idx="21">
                  <c:v>37789</c:v>
                </c:pt>
                <c:pt idx="22">
                  <c:v>37790</c:v>
                </c:pt>
                <c:pt idx="23">
                  <c:v>37791</c:v>
                </c:pt>
                <c:pt idx="24">
                  <c:v>37792</c:v>
                </c:pt>
                <c:pt idx="25">
                  <c:v>37793</c:v>
                </c:pt>
                <c:pt idx="26">
                  <c:v>37794</c:v>
                </c:pt>
                <c:pt idx="27">
                  <c:v>37795</c:v>
                </c:pt>
                <c:pt idx="28">
                  <c:v>37796</c:v>
                </c:pt>
                <c:pt idx="29">
                  <c:v>37797</c:v>
                </c:pt>
                <c:pt idx="30">
                  <c:v>37798</c:v>
                </c:pt>
                <c:pt idx="31">
                  <c:v>37799</c:v>
                </c:pt>
                <c:pt idx="32">
                  <c:v>37800</c:v>
                </c:pt>
                <c:pt idx="33">
                  <c:v>37801</c:v>
                </c:pt>
                <c:pt idx="34">
                  <c:v>37802</c:v>
                </c:pt>
                <c:pt idx="35">
                  <c:v>37803</c:v>
                </c:pt>
                <c:pt idx="36">
                  <c:v>37804</c:v>
                </c:pt>
                <c:pt idx="37">
                  <c:v>37805</c:v>
                </c:pt>
                <c:pt idx="38">
                  <c:v>37806</c:v>
                </c:pt>
                <c:pt idx="39">
                  <c:v>37807</c:v>
                </c:pt>
                <c:pt idx="40">
                  <c:v>37808</c:v>
                </c:pt>
                <c:pt idx="41">
                  <c:v>37809</c:v>
                </c:pt>
                <c:pt idx="42">
                  <c:v>37810</c:v>
                </c:pt>
                <c:pt idx="43">
                  <c:v>37811</c:v>
                </c:pt>
                <c:pt idx="44">
                  <c:v>37812</c:v>
                </c:pt>
                <c:pt idx="45">
                  <c:v>37813</c:v>
                </c:pt>
                <c:pt idx="46">
                  <c:v>37814</c:v>
                </c:pt>
                <c:pt idx="47">
                  <c:v>37815</c:v>
                </c:pt>
                <c:pt idx="48">
                  <c:v>37816</c:v>
                </c:pt>
                <c:pt idx="49">
                  <c:v>37817</c:v>
                </c:pt>
                <c:pt idx="50">
                  <c:v>37818</c:v>
                </c:pt>
                <c:pt idx="51">
                  <c:v>37819</c:v>
                </c:pt>
                <c:pt idx="52">
                  <c:v>37820</c:v>
                </c:pt>
                <c:pt idx="53">
                  <c:v>37821</c:v>
                </c:pt>
                <c:pt idx="54">
                  <c:v>37822</c:v>
                </c:pt>
                <c:pt idx="55">
                  <c:v>37823</c:v>
                </c:pt>
                <c:pt idx="56">
                  <c:v>37824</c:v>
                </c:pt>
                <c:pt idx="57">
                  <c:v>37825</c:v>
                </c:pt>
                <c:pt idx="58">
                  <c:v>37826</c:v>
                </c:pt>
                <c:pt idx="59">
                  <c:v>37827</c:v>
                </c:pt>
                <c:pt idx="60">
                  <c:v>37828</c:v>
                </c:pt>
                <c:pt idx="61">
                  <c:v>37829</c:v>
                </c:pt>
                <c:pt idx="62">
                  <c:v>37830</c:v>
                </c:pt>
                <c:pt idx="63">
                  <c:v>37831</c:v>
                </c:pt>
                <c:pt idx="64">
                  <c:v>37832</c:v>
                </c:pt>
                <c:pt idx="65">
                  <c:v>37833</c:v>
                </c:pt>
                <c:pt idx="66">
                  <c:v>37834</c:v>
                </c:pt>
                <c:pt idx="67">
                  <c:v>37835</c:v>
                </c:pt>
                <c:pt idx="68">
                  <c:v>37836</c:v>
                </c:pt>
                <c:pt idx="69">
                  <c:v>37837</c:v>
                </c:pt>
                <c:pt idx="70">
                  <c:v>37838</c:v>
                </c:pt>
                <c:pt idx="71">
                  <c:v>37839</c:v>
                </c:pt>
                <c:pt idx="72">
                  <c:v>37840</c:v>
                </c:pt>
                <c:pt idx="73">
                  <c:v>37841</c:v>
                </c:pt>
                <c:pt idx="74">
                  <c:v>37842</c:v>
                </c:pt>
                <c:pt idx="75">
                  <c:v>37843</c:v>
                </c:pt>
                <c:pt idx="76">
                  <c:v>37844</c:v>
                </c:pt>
                <c:pt idx="77">
                  <c:v>37845</c:v>
                </c:pt>
                <c:pt idx="78">
                  <c:v>37846</c:v>
                </c:pt>
                <c:pt idx="79">
                  <c:v>37847</c:v>
                </c:pt>
                <c:pt idx="80">
                  <c:v>37848</c:v>
                </c:pt>
                <c:pt idx="81">
                  <c:v>37849</c:v>
                </c:pt>
                <c:pt idx="82">
                  <c:v>37850</c:v>
                </c:pt>
                <c:pt idx="83">
                  <c:v>37851</c:v>
                </c:pt>
                <c:pt idx="84">
                  <c:v>37852</c:v>
                </c:pt>
                <c:pt idx="85">
                  <c:v>37853</c:v>
                </c:pt>
                <c:pt idx="86">
                  <c:v>37854</c:v>
                </c:pt>
                <c:pt idx="87">
                  <c:v>37855</c:v>
                </c:pt>
                <c:pt idx="88">
                  <c:v>37856</c:v>
                </c:pt>
                <c:pt idx="89">
                  <c:v>37857</c:v>
                </c:pt>
                <c:pt idx="90">
                  <c:v>37858</c:v>
                </c:pt>
                <c:pt idx="91">
                  <c:v>37859</c:v>
                </c:pt>
                <c:pt idx="92">
                  <c:v>37860</c:v>
                </c:pt>
                <c:pt idx="93">
                  <c:v>37861</c:v>
                </c:pt>
                <c:pt idx="94">
                  <c:v>37862</c:v>
                </c:pt>
                <c:pt idx="95">
                  <c:v>37863</c:v>
                </c:pt>
                <c:pt idx="96">
                  <c:v>37864</c:v>
                </c:pt>
                <c:pt idx="97">
                  <c:v>37865</c:v>
                </c:pt>
                <c:pt idx="98">
                  <c:v>37866</c:v>
                </c:pt>
                <c:pt idx="99">
                  <c:v>37867</c:v>
                </c:pt>
                <c:pt idx="100">
                  <c:v>37868</c:v>
                </c:pt>
                <c:pt idx="101">
                  <c:v>37869</c:v>
                </c:pt>
                <c:pt idx="102">
                  <c:v>37870</c:v>
                </c:pt>
                <c:pt idx="103">
                  <c:v>37871</c:v>
                </c:pt>
                <c:pt idx="104">
                  <c:v>37872</c:v>
                </c:pt>
                <c:pt idx="105">
                  <c:v>37873</c:v>
                </c:pt>
                <c:pt idx="106">
                  <c:v>37874</c:v>
                </c:pt>
                <c:pt idx="107">
                  <c:v>37875</c:v>
                </c:pt>
                <c:pt idx="108">
                  <c:v>37876</c:v>
                </c:pt>
                <c:pt idx="109">
                  <c:v>37877</c:v>
                </c:pt>
                <c:pt idx="110">
                  <c:v>37878</c:v>
                </c:pt>
                <c:pt idx="111">
                  <c:v>37879</c:v>
                </c:pt>
                <c:pt idx="112">
                  <c:v>37880</c:v>
                </c:pt>
                <c:pt idx="113">
                  <c:v>37881</c:v>
                </c:pt>
                <c:pt idx="114">
                  <c:v>37882</c:v>
                </c:pt>
                <c:pt idx="115">
                  <c:v>37883</c:v>
                </c:pt>
                <c:pt idx="116">
                  <c:v>37884</c:v>
                </c:pt>
                <c:pt idx="117">
                  <c:v>37885</c:v>
                </c:pt>
                <c:pt idx="118">
                  <c:v>37886</c:v>
                </c:pt>
                <c:pt idx="119">
                  <c:v>37887</c:v>
                </c:pt>
                <c:pt idx="120">
                  <c:v>37888</c:v>
                </c:pt>
                <c:pt idx="121">
                  <c:v>37889</c:v>
                </c:pt>
                <c:pt idx="122">
                  <c:v>37890</c:v>
                </c:pt>
                <c:pt idx="123">
                  <c:v>37891</c:v>
                </c:pt>
                <c:pt idx="124">
                  <c:v>37892</c:v>
                </c:pt>
                <c:pt idx="125">
                  <c:v>37893</c:v>
                </c:pt>
                <c:pt idx="126">
                  <c:v>37894</c:v>
                </c:pt>
                <c:pt idx="127">
                  <c:v>37895</c:v>
                </c:pt>
                <c:pt idx="128">
                  <c:v>37896</c:v>
                </c:pt>
                <c:pt idx="129">
                  <c:v>37897</c:v>
                </c:pt>
                <c:pt idx="130">
                  <c:v>37898</c:v>
                </c:pt>
                <c:pt idx="131">
                  <c:v>37899</c:v>
                </c:pt>
                <c:pt idx="132">
                  <c:v>37900</c:v>
                </c:pt>
                <c:pt idx="133">
                  <c:v>37901</c:v>
                </c:pt>
                <c:pt idx="134">
                  <c:v>37902</c:v>
                </c:pt>
                <c:pt idx="135">
                  <c:v>37903</c:v>
                </c:pt>
                <c:pt idx="136">
                  <c:v>37904</c:v>
                </c:pt>
                <c:pt idx="137">
                  <c:v>37905</c:v>
                </c:pt>
                <c:pt idx="138">
                  <c:v>37906</c:v>
                </c:pt>
                <c:pt idx="139">
                  <c:v>37907</c:v>
                </c:pt>
                <c:pt idx="140">
                  <c:v>37908</c:v>
                </c:pt>
                <c:pt idx="141">
                  <c:v>37909</c:v>
                </c:pt>
                <c:pt idx="142">
                  <c:v>37910</c:v>
                </c:pt>
                <c:pt idx="143">
                  <c:v>37911</c:v>
                </c:pt>
                <c:pt idx="144">
                  <c:v>37912</c:v>
                </c:pt>
                <c:pt idx="145">
                  <c:v>37913</c:v>
                </c:pt>
                <c:pt idx="146">
                  <c:v>37914</c:v>
                </c:pt>
                <c:pt idx="147">
                  <c:v>37915</c:v>
                </c:pt>
                <c:pt idx="148">
                  <c:v>37916</c:v>
                </c:pt>
                <c:pt idx="149">
                  <c:v>37917</c:v>
                </c:pt>
                <c:pt idx="150">
                  <c:v>37918</c:v>
                </c:pt>
                <c:pt idx="151">
                  <c:v>37919</c:v>
                </c:pt>
                <c:pt idx="152">
                  <c:v>37920</c:v>
                </c:pt>
                <c:pt idx="153">
                  <c:v>37921</c:v>
                </c:pt>
                <c:pt idx="154">
                  <c:v>37922</c:v>
                </c:pt>
                <c:pt idx="155">
                  <c:v>37923</c:v>
                </c:pt>
                <c:pt idx="156">
                  <c:v>37924</c:v>
                </c:pt>
                <c:pt idx="157">
                  <c:v>37925</c:v>
                </c:pt>
                <c:pt idx="158">
                  <c:v>37926</c:v>
                </c:pt>
                <c:pt idx="159">
                  <c:v>37927</c:v>
                </c:pt>
                <c:pt idx="160">
                  <c:v>37928</c:v>
                </c:pt>
                <c:pt idx="161">
                  <c:v>37929</c:v>
                </c:pt>
                <c:pt idx="162">
                  <c:v>37930</c:v>
                </c:pt>
                <c:pt idx="163">
                  <c:v>37931</c:v>
                </c:pt>
                <c:pt idx="164">
                  <c:v>37932</c:v>
                </c:pt>
                <c:pt idx="165">
                  <c:v>37933</c:v>
                </c:pt>
                <c:pt idx="166">
                  <c:v>37934</c:v>
                </c:pt>
                <c:pt idx="167">
                  <c:v>37935</c:v>
                </c:pt>
                <c:pt idx="168">
                  <c:v>37936</c:v>
                </c:pt>
                <c:pt idx="169">
                  <c:v>37937</c:v>
                </c:pt>
                <c:pt idx="170">
                  <c:v>37938</c:v>
                </c:pt>
                <c:pt idx="171">
                  <c:v>37939</c:v>
                </c:pt>
                <c:pt idx="172">
                  <c:v>37940</c:v>
                </c:pt>
                <c:pt idx="173">
                  <c:v>37941</c:v>
                </c:pt>
                <c:pt idx="174">
                  <c:v>37942</c:v>
                </c:pt>
                <c:pt idx="175">
                  <c:v>37943</c:v>
                </c:pt>
                <c:pt idx="176">
                  <c:v>37944</c:v>
                </c:pt>
                <c:pt idx="177">
                  <c:v>37945</c:v>
                </c:pt>
                <c:pt idx="178">
                  <c:v>37946</c:v>
                </c:pt>
                <c:pt idx="179">
                  <c:v>37947</c:v>
                </c:pt>
                <c:pt idx="180">
                  <c:v>37948</c:v>
                </c:pt>
                <c:pt idx="181">
                  <c:v>37949</c:v>
                </c:pt>
                <c:pt idx="182">
                  <c:v>37950</c:v>
                </c:pt>
                <c:pt idx="183">
                  <c:v>37951</c:v>
                </c:pt>
                <c:pt idx="184">
                  <c:v>37952</c:v>
                </c:pt>
                <c:pt idx="185">
                  <c:v>37953</c:v>
                </c:pt>
                <c:pt idx="186">
                  <c:v>37954</c:v>
                </c:pt>
                <c:pt idx="187">
                  <c:v>37955</c:v>
                </c:pt>
                <c:pt idx="188">
                  <c:v>37956</c:v>
                </c:pt>
                <c:pt idx="189">
                  <c:v>37957</c:v>
                </c:pt>
                <c:pt idx="190">
                  <c:v>37958</c:v>
                </c:pt>
                <c:pt idx="191">
                  <c:v>37959</c:v>
                </c:pt>
                <c:pt idx="192">
                  <c:v>37960</c:v>
                </c:pt>
                <c:pt idx="193">
                  <c:v>37961</c:v>
                </c:pt>
                <c:pt idx="194">
                  <c:v>37962</c:v>
                </c:pt>
                <c:pt idx="195">
                  <c:v>37963</c:v>
                </c:pt>
                <c:pt idx="196">
                  <c:v>37964</c:v>
                </c:pt>
                <c:pt idx="197">
                  <c:v>37965</c:v>
                </c:pt>
                <c:pt idx="198">
                  <c:v>37966</c:v>
                </c:pt>
                <c:pt idx="199">
                  <c:v>37967</c:v>
                </c:pt>
                <c:pt idx="200">
                  <c:v>37968</c:v>
                </c:pt>
                <c:pt idx="201">
                  <c:v>37969</c:v>
                </c:pt>
                <c:pt idx="202">
                  <c:v>37970</c:v>
                </c:pt>
                <c:pt idx="203">
                  <c:v>37971</c:v>
                </c:pt>
                <c:pt idx="204">
                  <c:v>37972</c:v>
                </c:pt>
                <c:pt idx="205">
                  <c:v>37973</c:v>
                </c:pt>
                <c:pt idx="206">
                  <c:v>37974</c:v>
                </c:pt>
                <c:pt idx="207">
                  <c:v>37975</c:v>
                </c:pt>
                <c:pt idx="208">
                  <c:v>37976</c:v>
                </c:pt>
                <c:pt idx="209">
                  <c:v>37977</c:v>
                </c:pt>
                <c:pt idx="210">
                  <c:v>37978</c:v>
                </c:pt>
                <c:pt idx="211">
                  <c:v>37979</c:v>
                </c:pt>
                <c:pt idx="212">
                  <c:v>37980</c:v>
                </c:pt>
                <c:pt idx="213">
                  <c:v>37981</c:v>
                </c:pt>
                <c:pt idx="214">
                  <c:v>37982</c:v>
                </c:pt>
                <c:pt idx="215">
                  <c:v>37983</c:v>
                </c:pt>
                <c:pt idx="216">
                  <c:v>37984</c:v>
                </c:pt>
                <c:pt idx="217">
                  <c:v>37985</c:v>
                </c:pt>
                <c:pt idx="218">
                  <c:v>37986</c:v>
                </c:pt>
                <c:pt idx="219">
                  <c:v>37987</c:v>
                </c:pt>
                <c:pt idx="220">
                  <c:v>37988</c:v>
                </c:pt>
                <c:pt idx="221">
                  <c:v>37989</c:v>
                </c:pt>
                <c:pt idx="222">
                  <c:v>37990</c:v>
                </c:pt>
                <c:pt idx="223">
                  <c:v>37991</c:v>
                </c:pt>
                <c:pt idx="224">
                  <c:v>37992</c:v>
                </c:pt>
                <c:pt idx="225">
                  <c:v>37993</c:v>
                </c:pt>
                <c:pt idx="226">
                  <c:v>37994</c:v>
                </c:pt>
                <c:pt idx="227">
                  <c:v>37995</c:v>
                </c:pt>
                <c:pt idx="228">
                  <c:v>37996</c:v>
                </c:pt>
                <c:pt idx="229">
                  <c:v>37997</c:v>
                </c:pt>
                <c:pt idx="230">
                  <c:v>37998</c:v>
                </c:pt>
                <c:pt idx="231">
                  <c:v>37999</c:v>
                </c:pt>
                <c:pt idx="232">
                  <c:v>38000</c:v>
                </c:pt>
                <c:pt idx="233">
                  <c:v>38001</c:v>
                </c:pt>
                <c:pt idx="234">
                  <c:v>38002</c:v>
                </c:pt>
                <c:pt idx="235">
                  <c:v>38003</c:v>
                </c:pt>
                <c:pt idx="236">
                  <c:v>38004</c:v>
                </c:pt>
                <c:pt idx="237">
                  <c:v>38005</c:v>
                </c:pt>
                <c:pt idx="238">
                  <c:v>38006</c:v>
                </c:pt>
                <c:pt idx="239">
                  <c:v>38007</c:v>
                </c:pt>
                <c:pt idx="240">
                  <c:v>38008</c:v>
                </c:pt>
                <c:pt idx="241">
                  <c:v>38009</c:v>
                </c:pt>
                <c:pt idx="242">
                  <c:v>38010</c:v>
                </c:pt>
                <c:pt idx="243">
                  <c:v>38011</c:v>
                </c:pt>
                <c:pt idx="244">
                  <c:v>38012</c:v>
                </c:pt>
                <c:pt idx="245">
                  <c:v>38013</c:v>
                </c:pt>
                <c:pt idx="246">
                  <c:v>38014</c:v>
                </c:pt>
                <c:pt idx="247">
                  <c:v>38015</c:v>
                </c:pt>
                <c:pt idx="248">
                  <c:v>38016</c:v>
                </c:pt>
                <c:pt idx="249">
                  <c:v>38017</c:v>
                </c:pt>
                <c:pt idx="250">
                  <c:v>38018</c:v>
                </c:pt>
                <c:pt idx="251">
                  <c:v>38019</c:v>
                </c:pt>
                <c:pt idx="252">
                  <c:v>38020</c:v>
                </c:pt>
                <c:pt idx="253">
                  <c:v>38021</c:v>
                </c:pt>
                <c:pt idx="254">
                  <c:v>38022</c:v>
                </c:pt>
                <c:pt idx="255">
                  <c:v>38023</c:v>
                </c:pt>
                <c:pt idx="256">
                  <c:v>38024</c:v>
                </c:pt>
                <c:pt idx="257">
                  <c:v>38025</c:v>
                </c:pt>
                <c:pt idx="258">
                  <c:v>38026</c:v>
                </c:pt>
                <c:pt idx="259">
                  <c:v>38027</c:v>
                </c:pt>
                <c:pt idx="260">
                  <c:v>38028</c:v>
                </c:pt>
                <c:pt idx="261">
                  <c:v>38029</c:v>
                </c:pt>
                <c:pt idx="262">
                  <c:v>38030</c:v>
                </c:pt>
                <c:pt idx="263">
                  <c:v>38031</c:v>
                </c:pt>
                <c:pt idx="264">
                  <c:v>38032</c:v>
                </c:pt>
                <c:pt idx="265">
                  <c:v>38033</c:v>
                </c:pt>
                <c:pt idx="266">
                  <c:v>38034</c:v>
                </c:pt>
                <c:pt idx="267">
                  <c:v>38035</c:v>
                </c:pt>
                <c:pt idx="268">
                  <c:v>38036</c:v>
                </c:pt>
                <c:pt idx="269">
                  <c:v>38037</c:v>
                </c:pt>
                <c:pt idx="270">
                  <c:v>38038</c:v>
                </c:pt>
                <c:pt idx="271">
                  <c:v>38039</c:v>
                </c:pt>
                <c:pt idx="272">
                  <c:v>38040</c:v>
                </c:pt>
                <c:pt idx="273">
                  <c:v>38041</c:v>
                </c:pt>
                <c:pt idx="274">
                  <c:v>38042</c:v>
                </c:pt>
                <c:pt idx="275">
                  <c:v>38043</c:v>
                </c:pt>
                <c:pt idx="276">
                  <c:v>38044</c:v>
                </c:pt>
                <c:pt idx="277">
                  <c:v>38045</c:v>
                </c:pt>
                <c:pt idx="278">
                  <c:v>38046</c:v>
                </c:pt>
                <c:pt idx="279">
                  <c:v>38047</c:v>
                </c:pt>
                <c:pt idx="280">
                  <c:v>38048</c:v>
                </c:pt>
                <c:pt idx="281">
                  <c:v>38049</c:v>
                </c:pt>
                <c:pt idx="282">
                  <c:v>38050</c:v>
                </c:pt>
                <c:pt idx="283">
                  <c:v>38051</c:v>
                </c:pt>
                <c:pt idx="284">
                  <c:v>38052</c:v>
                </c:pt>
                <c:pt idx="285">
                  <c:v>38053</c:v>
                </c:pt>
                <c:pt idx="286">
                  <c:v>38054</c:v>
                </c:pt>
                <c:pt idx="287">
                  <c:v>38055</c:v>
                </c:pt>
                <c:pt idx="288">
                  <c:v>38056</c:v>
                </c:pt>
                <c:pt idx="289">
                  <c:v>38057</c:v>
                </c:pt>
                <c:pt idx="290">
                  <c:v>38058</c:v>
                </c:pt>
                <c:pt idx="291">
                  <c:v>38059</c:v>
                </c:pt>
                <c:pt idx="292">
                  <c:v>38060</c:v>
                </c:pt>
                <c:pt idx="293">
                  <c:v>38061</c:v>
                </c:pt>
                <c:pt idx="294">
                  <c:v>38062</c:v>
                </c:pt>
                <c:pt idx="295">
                  <c:v>38063</c:v>
                </c:pt>
                <c:pt idx="296">
                  <c:v>38064</c:v>
                </c:pt>
                <c:pt idx="297">
                  <c:v>38065</c:v>
                </c:pt>
                <c:pt idx="298">
                  <c:v>38066</c:v>
                </c:pt>
                <c:pt idx="299">
                  <c:v>38067</c:v>
                </c:pt>
                <c:pt idx="300">
                  <c:v>38068</c:v>
                </c:pt>
                <c:pt idx="301">
                  <c:v>38069</c:v>
                </c:pt>
                <c:pt idx="302">
                  <c:v>38070</c:v>
                </c:pt>
                <c:pt idx="303">
                  <c:v>38071</c:v>
                </c:pt>
                <c:pt idx="304">
                  <c:v>38072</c:v>
                </c:pt>
                <c:pt idx="305">
                  <c:v>38073</c:v>
                </c:pt>
                <c:pt idx="306">
                  <c:v>38074</c:v>
                </c:pt>
                <c:pt idx="307">
                  <c:v>38075</c:v>
                </c:pt>
                <c:pt idx="308">
                  <c:v>38076</c:v>
                </c:pt>
                <c:pt idx="309">
                  <c:v>38077</c:v>
                </c:pt>
                <c:pt idx="310">
                  <c:v>38078</c:v>
                </c:pt>
                <c:pt idx="311">
                  <c:v>38079</c:v>
                </c:pt>
                <c:pt idx="312">
                  <c:v>38080</c:v>
                </c:pt>
                <c:pt idx="313">
                  <c:v>38081</c:v>
                </c:pt>
                <c:pt idx="314">
                  <c:v>38082</c:v>
                </c:pt>
                <c:pt idx="315">
                  <c:v>38083</c:v>
                </c:pt>
                <c:pt idx="316">
                  <c:v>38084</c:v>
                </c:pt>
                <c:pt idx="317">
                  <c:v>38085</c:v>
                </c:pt>
                <c:pt idx="318">
                  <c:v>38086</c:v>
                </c:pt>
                <c:pt idx="319">
                  <c:v>38087</c:v>
                </c:pt>
                <c:pt idx="320">
                  <c:v>38088</c:v>
                </c:pt>
                <c:pt idx="321">
                  <c:v>38089</c:v>
                </c:pt>
                <c:pt idx="322">
                  <c:v>38090</c:v>
                </c:pt>
                <c:pt idx="323">
                  <c:v>38091</c:v>
                </c:pt>
                <c:pt idx="324">
                  <c:v>38092</c:v>
                </c:pt>
                <c:pt idx="325">
                  <c:v>38093</c:v>
                </c:pt>
                <c:pt idx="326">
                  <c:v>38094</c:v>
                </c:pt>
                <c:pt idx="327">
                  <c:v>38095</c:v>
                </c:pt>
                <c:pt idx="328">
                  <c:v>38096</c:v>
                </c:pt>
                <c:pt idx="329">
                  <c:v>38097</c:v>
                </c:pt>
                <c:pt idx="330">
                  <c:v>38098</c:v>
                </c:pt>
                <c:pt idx="331">
                  <c:v>38099</c:v>
                </c:pt>
                <c:pt idx="332">
                  <c:v>38100</c:v>
                </c:pt>
                <c:pt idx="333">
                  <c:v>38101</c:v>
                </c:pt>
                <c:pt idx="334">
                  <c:v>38102</c:v>
                </c:pt>
                <c:pt idx="335">
                  <c:v>38103</c:v>
                </c:pt>
                <c:pt idx="336">
                  <c:v>38104</c:v>
                </c:pt>
                <c:pt idx="337">
                  <c:v>38105</c:v>
                </c:pt>
                <c:pt idx="338">
                  <c:v>38106</c:v>
                </c:pt>
                <c:pt idx="339">
                  <c:v>38107</c:v>
                </c:pt>
                <c:pt idx="340">
                  <c:v>38108</c:v>
                </c:pt>
                <c:pt idx="341">
                  <c:v>38109</c:v>
                </c:pt>
                <c:pt idx="342">
                  <c:v>38110</c:v>
                </c:pt>
                <c:pt idx="343">
                  <c:v>38111</c:v>
                </c:pt>
                <c:pt idx="344">
                  <c:v>38112</c:v>
                </c:pt>
                <c:pt idx="345">
                  <c:v>38113</c:v>
                </c:pt>
                <c:pt idx="346">
                  <c:v>38114</c:v>
                </c:pt>
                <c:pt idx="347">
                  <c:v>38115</c:v>
                </c:pt>
                <c:pt idx="348">
                  <c:v>38116</c:v>
                </c:pt>
                <c:pt idx="349">
                  <c:v>38117</c:v>
                </c:pt>
                <c:pt idx="350">
                  <c:v>38118</c:v>
                </c:pt>
                <c:pt idx="351">
                  <c:v>38119</c:v>
                </c:pt>
                <c:pt idx="352">
                  <c:v>38120</c:v>
                </c:pt>
                <c:pt idx="353">
                  <c:v>38121</c:v>
                </c:pt>
                <c:pt idx="354">
                  <c:v>38122</c:v>
                </c:pt>
                <c:pt idx="355">
                  <c:v>38123</c:v>
                </c:pt>
                <c:pt idx="356">
                  <c:v>38124</c:v>
                </c:pt>
                <c:pt idx="357">
                  <c:v>38125</c:v>
                </c:pt>
                <c:pt idx="358">
                  <c:v>38126</c:v>
                </c:pt>
                <c:pt idx="359">
                  <c:v>38127</c:v>
                </c:pt>
                <c:pt idx="360">
                  <c:v>38128</c:v>
                </c:pt>
                <c:pt idx="361">
                  <c:v>38129</c:v>
                </c:pt>
                <c:pt idx="362">
                  <c:v>38130</c:v>
                </c:pt>
                <c:pt idx="363">
                  <c:v>38131</c:v>
                </c:pt>
                <c:pt idx="364">
                  <c:v>38132</c:v>
                </c:pt>
                <c:pt idx="365">
                  <c:v>38133</c:v>
                </c:pt>
                <c:pt idx="366">
                  <c:v>38134</c:v>
                </c:pt>
                <c:pt idx="367">
                  <c:v>38135</c:v>
                </c:pt>
                <c:pt idx="368">
                  <c:v>38136</c:v>
                </c:pt>
                <c:pt idx="369">
                  <c:v>38137</c:v>
                </c:pt>
                <c:pt idx="370">
                  <c:v>38138</c:v>
                </c:pt>
                <c:pt idx="371">
                  <c:v>38139</c:v>
                </c:pt>
                <c:pt idx="372">
                  <c:v>38140</c:v>
                </c:pt>
                <c:pt idx="373">
                  <c:v>38141</c:v>
                </c:pt>
                <c:pt idx="374">
                  <c:v>38142</c:v>
                </c:pt>
                <c:pt idx="375">
                  <c:v>38143</c:v>
                </c:pt>
                <c:pt idx="376">
                  <c:v>38144</c:v>
                </c:pt>
                <c:pt idx="377">
                  <c:v>38145</c:v>
                </c:pt>
                <c:pt idx="378">
                  <c:v>38146</c:v>
                </c:pt>
                <c:pt idx="379">
                  <c:v>38147</c:v>
                </c:pt>
                <c:pt idx="380">
                  <c:v>38148</c:v>
                </c:pt>
                <c:pt idx="381">
                  <c:v>38149</c:v>
                </c:pt>
                <c:pt idx="382">
                  <c:v>38150</c:v>
                </c:pt>
                <c:pt idx="383">
                  <c:v>38151</c:v>
                </c:pt>
                <c:pt idx="384">
                  <c:v>38152</c:v>
                </c:pt>
                <c:pt idx="385">
                  <c:v>38153</c:v>
                </c:pt>
                <c:pt idx="386">
                  <c:v>38154</c:v>
                </c:pt>
                <c:pt idx="387">
                  <c:v>38155</c:v>
                </c:pt>
                <c:pt idx="388">
                  <c:v>38156</c:v>
                </c:pt>
                <c:pt idx="389">
                  <c:v>38157</c:v>
                </c:pt>
                <c:pt idx="390">
                  <c:v>38158</c:v>
                </c:pt>
                <c:pt idx="391">
                  <c:v>38159</c:v>
                </c:pt>
                <c:pt idx="392">
                  <c:v>38160</c:v>
                </c:pt>
                <c:pt idx="393">
                  <c:v>38161</c:v>
                </c:pt>
                <c:pt idx="394">
                  <c:v>38162</c:v>
                </c:pt>
                <c:pt idx="395">
                  <c:v>38163</c:v>
                </c:pt>
                <c:pt idx="396">
                  <c:v>38164</c:v>
                </c:pt>
                <c:pt idx="397">
                  <c:v>38165</c:v>
                </c:pt>
                <c:pt idx="398">
                  <c:v>38166</c:v>
                </c:pt>
                <c:pt idx="399">
                  <c:v>38167</c:v>
                </c:pt>
                <c:pt idx="400">
                  <c:v>38168</c:v>
                </c:pt>
                <c:pt idx="401">
                  <c:v>38169</c:v>
                </c:pt>
                <c:pt idx="402">
                  <c:v>38170</c:v>
                </c:pt>
                <c:pt idx="403">
                  <c:v>38171</c:v>
                </c:pt>
                <c:pt idx="404">
                  <c:v>38172</c:v>
                </c:pt>
                <c:pt idx="405">
                  <c:v>38173</c:v>
                </c:pt>
                <c:pt idx="406">
                  <c:v>38174</c:v>
                </c:pt>
                <c:pt idx="407">
                  <c:v>38175</c:v>
                </c:pt>
                <c:pt idx="408">
                  <c:v>38176</c:v>
                </c:pt>
                <c:pt idx="409">
                  <c:v>38177</c:v>
                </c:pt>
                <c:pt idx="410">
                  <c:v>38178</c:v>
                </c:pt>
                <c:pt idx="411">
                  <c:v>38179</c:v>
                </c:pt>
                <c:pt idx="412">
                  <c:v>38180</c:v>
                </c:pt>
                <c:pt idx="413">
                  <c:v>38181</c:v>
                </c:pt>
                <c:pt idx="414">
                  <c:v>38182</c:v>
                </c:pt>
                <c:pt idx="415">
                  <c:v>38183</c:v>
                </c:pt>
                <c:pt idx="416">
                  <c:v>38184</c:v>
                </c:pt>
                <c:pt idx="417">
                  <c:v>38185</c:v>
                </c:pt>
                <c:pt idx="418">
                  <c:v>38186</c:v>
                </c:pt>
                <c:pt idx="419">
                  <c:v>38187</c:v>
                </c:pt>
                <c:pt idx="420">
                  <c:v>38188</c:v>
                </c:pt>
                <c:pt idx="421">
                  <c:v>38189</c:v>
                </c:pt>
                <c:pt idx="422">
                  <c:v>38190</c:v>
                </c:pt>
                <c:pt idx="423">
                  <c:v>38191</c:v>
                </c:pt>
                <c:pt idx="424">
                  <c:v>38192</c:v>
                </c:pt>
                <c:pt idx="425">
                  <c:v>38193</c:v>
                </c:pt>
                <c:pt idx="426">
                  <c:v>38194</c:v>
                </c:pt>
                <c:pt idx="427">
                  <c:v>38195</c:v>
                </c:pt>
                <c:pt idx="428">
                  <c:v>38196</c:v>
                </c:pt>
                <c:pt idx="429">
                  <c:v>38197</c:v>
                </c:pt>
                <c:pt idx="430">
                  <c:v>38198</c:v>
                </c:pt>
                <c:pt idx="431">
                  <c:v>38199</c:v>
                </c:pt>
                <c:pt idx="432">
                  <c:v>38200</c:v>
                </c:pt>
                <c:pt idx="433">
                  <c:v>38201</c:v>
                </c:pt>
                <c:pt idx="434">
                  <c:v>38202</c:v>
                </c:pt>
                <c:pt idx="435">
                  <c:v>38203</c:v>
                </c:pt>
                <c:pt idx="436">
                  <c:v>38204</c:v>
                </c:pt>
                <c:pt idx="437">
                  <c:v>38205</c:v>
                </c:pt>
                <c:pt idx="438">
                  <c:v>38206</c:v>
                </c:pt>
                <c:pt idx="439">
                  <c:v>38207</c:v>
                </c:pt>
                <c:pt idx="440">
                  <c:v>38208</c:v>
                </c:pt>
                <c:pt idx="441">
                  <c:v>38209</c:v>
                </c:pt>
                <c:pt idx="442">
                  <c:v>38210</c:v>
                </c:pt>
                <c:pt idx="443">
                  <c:v>38211</c:v>
                </c:pt>
                <c:pt idx="444">
                  <c:v>38212</c:v>
                </c:pt>
                <c:pt idx="445">
                  <c:v>38213</c:v>
                </c:pt>
                <c:pt idx="446">
                  <c:v>38214</c:v>
                </c:pt>
                <c:pt idx="447">
                  <c:v>38215</c:v>
                </c:pt>
                <c:pt idx="448">
                  <c:v>38216</c:v>
                </c:pt>
                <c:pt idx="449">
                  <c:v>38217</c:v>
                </c:pt>
                <c:pt idx="450">
                  <c:v>38218</c:v>
                </c:pt>
                <c:pt idx="451">
                  <c:v>38219</c:v>
                </c:pt>
                <c:pt idx="452">
                  <c:v>38220</c:v>
                </c:pt>
                <c:pt idx="453">
                  <c:v>38221</c:v>
                </c:pt>
                <c:pt idx="454">
                  <c:v>38222</c:v>
                </c:pt>
                <c:pt idx="455">
                  <c:v>38223</c:v>
                </c:pt>
                <c:pt idx="456">
                  <c:v>38224</c:v>
                </c:pt>
                <c:pt idx="457">
                  <c:v>38225</c:v>
                </c:pt>
                <c:pt idx="458">
                  <c:v>38226</c:v>
                </c:pt>
                <c:pt idx="459">
                  <c:v>38227</c:v>
                </c:pt>
                <c:pt idx="460">
                  <c:v>38228</c:v>
                </c:pt>
                <c:pt idx="461">
                  <c:v>38229</c:v>
                </c:pt>
                <c:pt idx="462">
                  <c:v>38230</c:v>
                </c:pt>
                <c:pt idx="463">
                  <c:v>38231</c:v>
                </c:pt>
                <c:pt idx="464">
                  <c:v>38232</c:v>
                </c:pt>
                <c:pt idx="465">
                  <c:v>38233</c:v>
                </c:pt>
                <c:pt idx="466">
                  <c:v>38234</c:v>
                </c:pt>
                <c:pt idx="467">
                  <c:v>38235</c:v>
                </c:pt>
                <c:pt idx="468">
                  <c:v>38236</c:v>
                </c:pt>
                <c:pt idx="469">
                  <c:v>38237</c:v>
                </c:pt>
                <c:pt idx="470">
                  <c:v>38238</c:v>
                </c:pt>
                <c:pt idx="471">
                  <c:v>38239</c:v>
                </c:pt>
                <c:pt idx="472">
                  <c:v>38240</c:v>
                </c:pt>
                <c:pt idx="473">
                  <c:v>38241</c:v>
                </c:pt>
                <c:pt idx="474">
                  <c:v>38242</c:v>
                </c:pt>
                <c:pt idx="475">
                  <c:v>38243</c:v>
                </c:pt>
                <c:pt idx="476">
                  <c:v>38244</c:v>
                </c:pt>
                <c:pt idx="477">
                  <c:v>38245</c:v>
                </c:pt>
                <c:pt idx="478">
                  <c:v>38246</c:v>
                </c:pt>
                <c:pt idx="479">
                  <c:v>38247</c:v>
                </c:pt>
                <c:pt idx="480">
                  <c:v>38248</c:v>
                </c:pt>
                <c:pt idx="481">
                  <c:v>38249</c:v>
                </c:pt>
                <c:pt idx="482">
                  <c:v>38250</c:v>
                </c:pt>
                <c:pt idx="483">
                  <c:v>38251</c:v>
                </c:pt>
                <c:pt idx="484">
                  <c:v>38252</c:v>
                </c:pt>
                <c:pt idx="485">
                  <c:v>38253</c:v>
                </c:pt>
                <c:pt idx="486">
                  <c:v>38254</c:v>
                </c:pt>
                <c:pt idx="487">
                  <c:v>38255</c:v>
                </c:pt>
                <c:pt idx="488">
                  <c:v>38256</c:v>
                </c:pt>
                <c:pt idx="489">
                  <c:v>38257</c:v>
                </c:pt>
                <c:pt idx="490">
                  <c:v>38258</c:v>
                </c:pt>
                <c:pt idx="491">
                  <c:v>38259</c:v>
                </c:pt>
                <c:pt idx="492">
                  <c:v>38260</c:v>
                </c:pt>
                <c:pt idx="493">
                  <c:v>38261</c:v>
                </c:pt>
                <c:pt idx="494">
                  <c:v>38262</c:v>
                </c:pt>
                <c:pt idx="495">
                  <c:v>38263</c:v>
                </c:pt>
                <c:pt idx="496">
                  <c:v>38264</c:v>
                </c:pt>
                <c:pt idx="497">
                  <c:v>38265</c:v>
                </c:pt>
                <c:pt idx="498">
                  <c:v>38266</c:v>
                </c:pt>
                <c:pt idx="499">
                  <c:v>38267</c:v>
                </c:pt>
                <c:pt idx="500">
                  <c:v>38268</c:v>
                </c:pt>
                <c:pt idx="501">
                  <c:v>38269</c:v>
                </c:pt>
                <c:pt idx="502">
                  <c:v>38270</c:v>
                </c:pt>
                <c:pt idx="503">
                  <c:v>38271</c:v>
                </c:pt>
                <c:pt idx="504">
                  <c:v>38272</c:v>
                </c:pt>
                <c:pt idx="505">
                  <c:v>38273</c:v>
                </c:pt>
                <c:pt idx="506">
                  <c:v>38274</c:v>
                </c:pt>
                <c:pt idx="507">
                  <c:v>38275</c:v>
                </c:pt>
                <c:pt idx="508">
                  <c:v>38276</c:v>
                </c:pt>
                <c:pt idx="509">
                  <c:v>38277</c:v>
                </c:pt>
                <c:pt idx="510">
                  <c:v>38278</c:v>
                </c:pt>
                <c:pt idx="511">
                  <c:v>38279</c:v>
                </c:pt>
                <c:pt idx="512">
                  <c:v>38280</c:v>
                </c:pt>
                <c:pt idx="513">
                  <c:v>38281</c:v>
                </c:pt>
                <c:pt idx="514">
                  <c:v>38282</c:v>
                </c:pt>
                <c:pt idx="515">
                  <c:v>38283</c:v>
                </c:pt>
                <c:pt idx="516">
                  <c:v>38284</c:v>
                </c:pt>
                <c:pt idx="517">
                  <c:v>38285</c:v>
                </c:pt>
                <c:pt idx="518">
                  <c:v>38286</c:v>
                </c:pt>
                <c:pt idx="519">
                  <c:v>38287</c:v>
                </c:pt>
                <c:pt idx="520">
                  <c:v>38288</c:v>
                </c:pt>
                <c:pt idx="521">
                  <c:v>38289</c:v>
                </c:pt>
                <c:pt idx="522">
                  <c:v>38290</c:v>
                </c:pt>
                <c:pt idx="523">
                  <c:v>38291</c:v>
                </c:pt>
                <c:pt idx="524">
                  <c:v>38292</c:v>
                </c:pt>
                <c:pt idx="525">
                  <c:v>38293</c:v>
                </c:pt>
                <c:pt idx="526">
                  <c:v>38294</c:v>
                </c:pt>
                <c:pt idx="527">
                  <c:v>38295</c:v>
                </c:pt>
                <c:pt idx="528">
                  <c:v>38296</c:v>
                </c:pt>
                <c:pt idx="529">
                  <c:v>38297</c:v>
                </c:pt>
                <c:pt idx="530">
                  <c:v>38298</c:v>
                </c:pt>
                <c:pt idx="531">
                  <c:v>38299</c:v>
                </c:pt>
                <c:pt idx="532">
                  <c:v>38300</c:v>
                </c:pt>
                <c:pt idx="533">
                  <c:v>38301</c:v>
                </c:pt>
                <c:pt idx="534">
                  <c:v>38302</c:v>
                </c:pt>
                <c:pt idx="535">
                  <c:v>38303</c:v>
                </c:pt>
                <c:pt idx="536">
                  <c:v>38304</c:v>
                </c:pt>
                <c:pt idx="537">
                  <c:v>38305</c:v>
                </c:pt>
                <c:pt idx="538">
                  <c:v>38306</c:v>
                </c:pt>
                <c:pt idx="539">
                  <c:v>38307</c:v>
                </c:pt>
                <c:pt idx="540">
                  <c:v>38308</c:v>
                </c:pt>
                <c:pt idx="541">
                  <c:v>38309</c:v>
                </c:pt>
                <c:pt idx="542">
                  <c:v>38310</c:v>
                </c:pt>
                <c:pt idx="543">
                  <c:v>38311</c:v>
                </c:pt>
                <c:pt idx="544">
                  <c:v>38312</c:v>
                </c:pt>
                <c:pt idx="545">
                  <c:v>38313</c:v>
                </c:pt>
                <c:pt idx="546">
                  <c:v>38314</c:v>
                </c:pt>
                <c:pt idx="547">
                  <c:v>38315</c:v>
                </c:pt>
                <c:pt idx="548">
                  <c:v>38316</c:v>
                </c:pt>
                <c:pt idx="549">
                  <c:v>38317</c:v>
                </c:pt>
                <c:pt idx="550">
                  <c:v>38318</c:v>
                </c:pt>
                <c:pt idx="551">
                  <c:v>38319</c:v>
                </c:pt>
                <c:pt idx="552">
                  <c:v>38320</c:v>
                </c:pt>
                <c:pt idx="553">
                  <c:v>38321</c:v>
                </c:pt>
                <c:pt idx="554">
                  <c:v>38322</c:v>
                </c:pt>
                <c:pt idx="555">
                  <c:v>38323</c:v>
                </c:pt>
                <c:pt idx="556">
                  <c:v>38324</c:v>
                </c:pt>
                <c:pt idx="557">
                  <c:v>38325</c:v>
                </c:pt>
                <c:pt idx="558">
                  <c:v>38326</c:v>
                </c:pt>
                <c:pt idx="559">
                  <c:v>38327</c:v>
                </c:pt>
                <c:pt idx="560">
                  <c:v>38328</c:v>
                </c:pt>
                <c:pt idx="561">
                  <c:v>38329</c:v>
                </c:pt>
                <c:pt idx="562">
                  <c:v>38330</c:v>
                </c:pt>
                <c:pt idx="563">
                  <c:v>38331</c:v>
                </c:pt>
                <c:pt idx="564">
                  <c:v>38332</c:v>
                </c:pt>
                <c:pt idx="565">
                  <c:v>38333</c:v>
                </c:pt>
                <c:pt idx="566">
                  <c:v>38334</c:v>
                </c:pt>
                <c:pt idx="567">
                  <c:v>38335</c:v>
                </c:pt>
                <c:pt idx="568">
                  <c:v>38336</c:v>
                </c:pt>
                <c:pt idx="569">
                  <c:v>38337</c:v>
                </c:pt>
                <c:pt idx="570">
                  <c:v>38338</c:v>
                </c:pt>
                <c:pt idx="571">
                  <c:v>38339</c:v>
                </c:pt>
                <c:pt idx="572">
                  <c:v>38340</c:v>
                </c:pt>
                <c:pt idx="573">
                  <c:v>38341</c:v>
                </c:pt>
                <c:pt idx="574">
                  <c:v>38342</c:v>
                </c:pt>
                <c:pt idx="575">
                  <c:v>38343</c:v>
                </c:pt>
                <c:pt idx="576">
                  <c:v>38344</c:v>
                </c:pt>
                <c:pt idx="577">
                  <c:v>38345</c:v>
                </c:pt>
                <c:pt idx="578">
                  <c:v>38346</c:v>
                </c:pt>
                <c:pt idx="579">
                  <c:v>38347</c:v>
                </c:pt>
                <c:pt idx="580">
                  <c:v>38348</c:v>
                </c:pt>
                <c:pt idx="581">
                  <c:v>38349</c:v>
                </c:pt>
                <c:pt idx="582">
                  <c:v>38350</c:v>
                </c:pt>
                <c:pt idx="583">
                  <c:v>38351</c:v>
                </c:pt>
                <c:pt idx="584">
                  <c:v>38352</c:v>
                </c:pt>
                <c:pt idx="585">
                  <c:v>38353</c:v>
                </c:pt>
                <c:pt idx="586">
                  <c:v>38354</c:v>
                </c:pt>
                <c:pt idx="587">
                  <c:v>38355</c:v>
                </c:pt>
                <c:pt idx="588">
                  <c:v>38356</c:v>
                </c:pt>
                <c:pt idx="589">
                  <c:v>38357</c:v>
                </c:pt>
                <c:pt idx="590">
                  <c:v>38358</c:v>
                </c:pt>
                <c:pt idx="591">
                  <c:v>38359</c:v>
                </c:pt>
                <c:pt idx="592">
                  <c:v>38360</c:v>
                </c:pt>
                <c:pt idx="593">
                  <c:v>38361</c:v>
                </c:pt>
                <c:pt idx="594">
                  <c:v>38362</c:v>
                </c:pt>
                <c:pt idx="595">
                  <c:v>38363</c:v>
                </c:pt>
                <c:pt idx="596">
                  <c:v>38364</c:v>
                </c:pt>
                <c:pt idx="597">
                  <c:v>38365</c:v>
                </c:pt>
                <c:pt idx="598">
                  <c:v>38366</c:v>
                </c:pt>
                <c:pt idx="599">
                  <c:v>38367</c:v>
                </c:pt>
                <c:pt idx="600">
                  <c:v>38368</c:v>
                </c:pt>
                <c:pt idx="601">
                  <c:v>38369</c:v>
                </c:pt>
                <c:pt idx="602">
                  <c:v>38370</c:v>
                </c:pt>
                <c:pt idx="603">
                  <c:v>38371</c:v>
                </c:pt>
                <c:pt idx="604">
                  <c:v>38372</c:v>
                </c:pt>
                <c:pt idx="605">
                  <c:v>38373</c:v>
                </c:pt>
                <c:pt idx="606">
                  <c:v>38374</c:v>
                </c:pt>
                <c:pt idx="607">
                  <c:v>38375</c:v>
                </c:pt>
                <c:pt idx="608">
                  <c:v>38376</c:v>
                </c:pt>
                <c:pt idx="609">
                  <c:v>38377</c:v>
                </c:pt>
                <c:pt idx="610">
                  <c:v>38378</c:v>
                </c:pt>
                <c:pt idx="611">
                  <c:v>38379</c:v>
                </c:pt>
                <c:pt idx="612">
                  <c:v>38380</c:v>
                </c:pt>
                <c:pt idx="613">
                  <c:v>38381</c:v>
                </c:pt>
                <c:pt idx="614">
                  <c:v>38382</c:v>
                </c:pt>
                <c:pt idx="615">
                  <c:v>38383</c:v>
                </c:pt>
                <c:pt idx="616">
                  <c:v>38384</c:v>
                </c:pt>
                <c:pt idx="617">
                  <c:v>38385</c:v>
                </c:pt>
                <c:pt idx="618">
                  <c:v>38386</c:v>
                </c:pt>
                <c:pt idx="619">
                  <c:v>38387</c:v>
                </c:pt>
                <c:pt idx="620">
                  <c:v>38388</c:v>
                </c:pt>
                <c:pt idx="621">
                  <c:v>38389</c:v>
                </c:pt>
                <c:pt idx="622">
                  <c:v>38390</c:v>
                </c:pt>
                <c:pt idx="623">
                  <c:v>38391</c:v>
                </c:pt>
                <c:pt idx="624">
                  <c:v>38392</c:v>
                </c:pt>
                <c:pt idx="625">
                  <c:v>38393</c:v>
                </c:pt>
                <c:pt idx="626">
                  <c:v>38394</c:v>
                </c:pt>
                <c:pt idx="627">
                  <c:v>38395</c:v>
                </c:pt>
                <c:pt idx="628">
                  <c:v>38396</c:v>
                </c:pt>
                <c:pt idx="629">
                  <c:v>38397</c:v>
                </c:pt>
                <c:pt idx="630">
                  <c:v>38398</c:v>
                </c:pt>
                <c:pt idx="631">
                  <c:v>38399</c:v>
                </c:pt>
                <c:pt idx="632">
                  <c:v>38400</c:v>
                </c:pt>
                <c:pt idx="633">
                  <c:v>38401</c:v>
                </c:pt>
                <c:pt idx="634">
                  <c:v>38402</c:v>
                </c:pt>
                <c:pt idx="635">
                  <c:v>38403</c:v>
                </c:pt>
                <c:pt idx="636">
                  <c:v>38404</c:v>
                </c:pt>
                <c:pt idx="637">
                  <c:v>38405</c:v>
                </c:pt>
                <c:pt idx="638">
                  <c:v>38406</c:v>
                </c:pt>
                <c:pt idx="639">
                  <c:v>38407</c:v>
                </c:pt>
                <c:pt idx="640">
                  <c:v>38408</c:v>
                </c:pt>
                <c:pt idx="641">
                  <c:v>38409</c:v>
                </c:pt>
                <c:pt idx="642">
                  <c:v>38410</c:v>
                </c:pt>
                <c:pt idx="643">
                  <c:v>38411</c:v>
                </c:pt>
                <c:pt idx="644">
                  <c:v>38412</c:v>
                </c:pt>
                <c:pt idx="645">
                  <c:v>38453</c:v>
                </c:pt>
                <c:pt idx="646">
                  <c:v>38454</c:v>
                </c:pt>
                <c:pt idx="647">
                  <c:v>38455</c:v>
                </c:pt>
                <c:pt idx="648">
                  <c:v>38456</c:v>
                </c:pt>
                <c:pt idx="649">
                  <c:v>38457</c:v>
                </c:pt>
                <c:pt idx="650">
                  <c:v>38458</c:v>
                </c:pt>
                <c:pt idx="651">
                  <c:v>38459</c:v>
                </c:pt>
                <c:pt idx="652">
                  <c:v>38460</c:v>
                </c:pt>
                <c:pt idx="653">
                  <c:v>38461</c:v>
                </c:pt>
                <c:pt idx="654">
                  <c:v>38462</c:v>
                </c:pt>
                <c:pt idx="655">
                  <c:v>38463</c:v>
                </c:pt>
                <c:pt idx="656">
                  <c:v>38464</c:v>
                </c:pt>
                <c:pt idx="657">
                  <c:v>38465</c:v>
                </c:pt>
                <c:pt idx="658">
                  <c:v>38466</c:v>
                </c:pt>
                <c:pt idx="659">
                  <c:v>38467</c:v>
                </c:pt>
                <c:pt idx="660">
                  <c:v>38468</c:v>
                </c:pt>
                <c:pt idx="661">
                  <c:v>38469</c:v>
                </c:pt>
                <c:pt idx="662">
                  <c:v>38470</c:v>
                </c:pt>
                <c:pt idx="663">
                  <c:v>38471</c:v>
                </c:pt>
                <c:pt idx="664">
                  <c:v>38472</c:v>
                </c:pt>
                <c:pt idx="665">
                  <c:v>38473</c:v>
                </c:pt>
                <c:pt idx="666">
                  <c:v>38474</c:v>
                </c:pt>
                <c:pt idx="667">
                  <c:v>38475</c:v>
                </c:pt>
                <c:pt idx="668">
                  <c:v>38476</c:v>
                </c:pt>
                <c:pt idx="669">
                  <c:v>38477</c:v>
                </c:pt>
                <c:pt idx="670">
                  <c:v>38478</c:v>
                </c:pt>
                <c:pt idx="671">
                  <c:v>38479</c:v>
                </c:pt>
                <c:pt idx="672">
                  <c:v>38480</c:v>
                </c:pt>
                <c:pt idx="673">
                  <c:v>38481</c:v>
                </c:pt>
                <c:pt idx="674">
                  <c:v>38482</c:v>
                </c:pt>
                <c:pt idx="675">
                  <c:v>38483</c:v>
                </c:pt>
                <c:pt idx="676">
                  <c:v>38484</c:v>
                </c:pt>
                <c:pt idx="677">
                  <c:v>38485</c:v>
                </c:pt>
                <c:pt idx="678">
                  <c:v>38486</c:v>
                </c:pt>
                <c:pt idx="679">
                  <c:v>38487</c:v>
                </c:pt>
                <c:pt idx="680">
                  <c:v>38488</c:v>
                </c:pt>
                <c:pt idx="681">
                  <c:v>38489</c:v>
                </c:pt>
                <c:pt idx="682">
                  <c:v>38490</c:v>
                </c:pt>
                <c:pt idx="683">
                  <c:v>38491</c:v>
                </c:pt>
                <c:pt idx="684">
                  <c:v>38492</c:v>
                </c:pt>
                <c:pt idx="685">
                  <c:v>38493</c:v>
                </c:pt>
                <c:pt idx="686">
                  <c:v>38494</c:v>
                </c:pt>
                <c:pt idx="687">
                  <c:v>38495</c:v>
                </c:pt>
                <c:pt idx="688">
                  <c:v>38496</c:v>
                </c:pt>
                <c:pt idx="689">
                  <c:v>38497</c:v>
                </c:pt>
                <c:pt idx="690">
                  <c:v>38498</c:v>
                </c:pt>
                <c:pt idx="691">
                  <c:v>38499</c:v>
                </c:pt>
                <c:pt idx="692">
                  <c:v>38500</c:v>
                </c:pt>
                <c:pt idx="693">
                  <c:v>38501</c:v>
                </c:pt>
                <c:pt idx="694">
                  <c:v>38502</c:v>
                </c:pt>
                <c:pt idx="695">
                  <c:v>38503</c:v>
                </c:pt>
                <c:pt idx="696">
                  <c:v>38504</c:v>
                </c:pt>
                <c:pt idx="697">
                  <c:v>38505</c:v>
                </c:pt>
                <c:pt idx="698">
                  <c:v>38506</c:v>
                </c:pt>
                <c:pt idx="699">
                  <c:v>38507</c:v>
                </c:pt>
                <c:pt idx="700">
                  <c:v>38508</c:v>
                </c:pt>
                <c:pt idx="701">
                  <c:v>38509</c:v>
                </c:pt>
                <c:pt idx="702">
                  <c:v>38510</c:v>
                </c:pt>
                <c:pt idx="703">
                  <c:v>38511</c:v>
                </c:pt>
                <c:pt idx="704">
                  <c:v>38512</c:v>
                </c:pt>
                <c:pt idx="705">
                  <c:v>38513</c:v>
                </c:pt>
                <c:pt idx="706">
                  <c:v>38514</c:v>
                </c:pt>
                <c:pt idx="707">
                  <c:v>38515</c:v>
                </c:pt>
                <c:pt idx="708">
                  <c:v>38516</c:v>
                </c:pt>
                <c:pt idx="709">
                  <c:v>38517</c:v>
                </c:pt>
                <c:pt idx="710">
                  <c:v>38518</c:v>
                </c:pt>
                <c:pt idx="711">
                  <c:v>38519</c:v>
                </c:pt>
                <c:pt idx="712">
                  <c:v>38520</c:v>
                </c:pt>
                <c:pt idx="713">
                  <c:v>38521</c:v>
                </c:pt>
                <c:pt idx="714">
                  <c:v>38522</c:v>
                </c:pt>
                <c:pt idx="715">
                  <c:v>38523</c:v>
                </c:pt>
                <c:pt idx="716">
                  <c:v>38524</c:v>
                </c:pt>
                <c:pt idx="717">
                  <c:v>38525</c:v>
                </c:pt>
                <c:pt idx="718">
                  <c:v>38526</c:v>
                </c:pt>
                <c:pt idx="719">
                  <c:v>38527</c:v>
                </c:pt>
                <c:pt idx="720">
                  <c:v>38528</c:v>
                </c:pt>
                <c:pt idx="721">
                  <c:v>38529</c:v>
                </c:pt>
                <c:pt idx="722">
                  <c:v>38530</c:v>
                </c:pt>
                <c:pt idx="723">
                  <c:v>38531</c:v>
                </c:pt>
                <c:pt idx="724">
                  <c:v>38532</c:v>
                </c:pt>
                <c:pt idx="725">
                  <c:v>38533</c:v>
                </c:pt>
                <c:pt idx="726">
                  <c:v>38534</c:v>
                </c:pt>
                <c:pt idx="727">
                  <c:v>38535</c:v>
                </c:pt>
                <c:pt idx="728">
                  <c:v>38536</c:v>
                </c:pt>
                <c:pt idx="729">
                  <c:v>38537</c:v>
                </c:pt>
                <c:pt idx="730">
                  <c:v>38538</c:v>
                </c:pt>
                <c:pt idx="731">
                  <c:v>38539</c:v>
                </c:pt>
                <c:pt idx="732">
                  <c:v>38540</c:v>
                </c:pt>
                <c:pt idx="733">
                  <c:v>38541</c:v>
                </c:pt>
                <c:pt idx="734">
                  <c:v>38542</c:v>
                </c:pt>
                <c:pt idx="735">
                  <c:v>38543</c:v>
                </c:pt>
                <c:pt idx="736">
                  <c:v>38544</c:v>
                </c:pt>
                <c:pt idx="737">
                  <c:v>38545</c:v>
                </c:pt>
                <c:pt idx="738">
                  <c:v>38546</c:v>
                </c:pt>
                <c:pt idx="739">
                  <c:v>38547</c:v>
                </c:pt>
                <c:pt idx="740">
                  <c:v>38548</c:v>
                </c:pt>
                <c:pt idx="741">
                  <c:v>38549</c:v>
                </c:pt>
                <c:pt idx="742">
                  <c:v>38550</c:v>
                </c:pt>
                <c:pt idx="743">
                  <c:v>38551</c:v>
                </c:pt>
                <c:pt idx="744">
                  <c:v>38552</c:v>
                </c:pt>
                <c:pt idx="745">
                  <c:v>38553</c:v>
                </c:pt>
                <c:pt idx="746">
                  <c:v>38554</c:v>
                </c:pt>
                <c:pt idx="747">
                  <c:v>38555</c:v>
                </c:pt>
                <c:pt idx="748">
                  <c:v>38556</c:v>
                </c:pt>
                <c:pt idx="749">
                  <c:v>38557</c:v>
                </c:pt>
                <c:pt idx="750">
                  <c:v>38558</c:v>
                </c:pt>
                <c:pt idx="751">
                  <c:v>38559</c:v>
                </c:pt>
                <c:pt idx="752">
                  <c:v>38560</c:v>
                </c:pt>
                <c:pt idx="753">
                  <c:v>38561</c:v>
                </c:pt>
                <c:pt idx="754">
                  <c:v>38562</c:v>
                </c:pt>
                <c:pt idx="755">
                  <c:v>38563</c:v>
                </c:pt>
                <c:pt idx="756">
                  <c:v>38564</c:v>
                </c:pt>
                <c:pt idx="757">
                  <c:v>38565</c:v>
                </c:pt>
                <c:pt idx="758">
                  <c:v>38566</c:v>
                </c:pt>
                <c:pt idx="759">
                  <c:v>38567</c:v>
                </c:pt>
                <c:pt idx="760">
                  <c:v>38568</c:v>
                </c:pt>
                <c:pt idx="761">
                  <c:v>38569</c:v>
                </c:pt>
                <c:pt idx="762">
                  <c:v>38570</c:v>
                </c:pt>
                <c:pt idx="763">
                  <c:v>38571</c:v>
                </c:pt>
                <c:pt idx="764">
                  <c:v>38572</c:v>
                </c:pt>
                <c:pt idx="765">
                  <c:v>38573</c:v>
                </c:pt>
                <c:pt idx="766">
                  <c:v>38574</c:v>
                </c:pt>
                <c:pt idx="767">
                  <c:v>38575</c:v>
                </c:pt>
                <c:pt idx="768">
                  <c:v>38576</c:v>
                </c:pt>
                <c:pt idx="769">
                  <c:v>38577</c:v>
                </c:pt>
                <c:pt idx="770">
                  <c:v>38578</c:v>
                </c:pt>
                <c:pt idx="771">
                  <c:v>38579</c:v>
                </c:pt>
                <c:pt idx="772">
                  <c:v>38580</c:v>
                </c:pt>
                <c:pt idx="773">
                  <c:v>38581</c:v>
                </c:pt>
                <c:pt idx="774">
                  <c:v>38582</c:v>
                </c:pt>
                <c:pt idx="775">
                  <c:v>38583</c:v>
                </c:pt>
                <c:pt idx="776">
                  <c:v>38584</c:v>
                </c:pt>
                <c:pt idx="777">
                  <c:v>38585</c:v>
                </c:pt>
                <c:pt idx="778">
                  <c:v>38586</c:v>
                </c:pt>
                <c:pt idx="779">
                  <c:v>38587</c:v>
                </c:pt>
                <c:pt idx="780">
                  <c:v>38588</c:v>
                </c:pt>
                <c:pt idx="781">
                  <c:v>38589</c:v>
                </c:pt>
                <c:pt idx="782">
                  <c:v>38590</c:v>
                </c:pt>
                <c:pt idx="783">
                  <c:v>38591</c:v>
                </c:pt>
                <c:pt idx="784">
                  <c:v>38592</c:v>
                </c:pt>
                <c:pt idx="785">
                  <c:v>38593</c:v>
                </c:pt>
                <c:pt idx="786">
                  <c:v>38594</c:v>
                </c:pt>
                <c:pt idx="787">
                  <c:v>38595</c:v>
                </c:pt>
                <c:pt idx="788">
                  <c:v>38596</c:v>
                </c:pt>
                <c:pt idx="789">
                  <c:v>38597</c:v>
                </c:pt>
                <c:pt idx="790">
                  <c:v>38598</c:v>
                </c:pt>
                <c:pt idx="791">
                  <c:v>38599</c:v>
                </c:pt>
                <c:pt idx="792">
                  <c:v>38600</c:v>
                </c:pt>
                <c:pt idx="793">
                  <c:v>38601</c:v>
                </c:pt>
                <c:pt idx="794">
                  <c:v>38602</c:v>
                </c:pt>
                <c:pt idx="795">
                  <c:v>38603</c:v>
                </c:pt>
                <c:pt idx="796">
                  <c:v>38604</c:v>
                </c:pt>
                <c:pt idx="797">
                  <c:v>38605</c:v>
                </c:pt>
                <c:pt idx="798">
                  <c:v>38606</c:v>
                </c:pt>
                <c:pt idx="799">
                  <c:v>38607</c:v>
                </c:pt>
                <c:pt idx="800">
                  <c:v>38608</c:v>
                </c:pt>
                <c:pt idx="801">
                  <c:v>38609</c:v>
                </c:pt>
                <c:pt idx="802">
                  <c:v>38610</c:v>
                </c:pt>
                <c:pt idx="803">
                  <c:v>38611</c:v>
                </c:pt>
                <c:pt idx="804">
                  <c:v>38612</c:v>
                </c:pt>
                <c:pt idx="805">
                  <c:v>38613</c:v>
                </c:pt>
                <c:pt idx="806">
                  <c:v>38614</c:v>
                </c:pt>
                <c:pt idx="807">
                  <c:v>38615</c:v>
                </c:pt>
                <c:pt idx="808">
                  <c:v>38616</c:v>
                </c:pt>
                <c:pt idx="809">
                  <c:v>38617</c:v>
                </c:pt>
                <c:pt idx="810">
                  <c:v>38618</c:v>
                </c:pt>
                <c:pt idx="811">
                  <c:v>38619</c:v>
                </c:pt>
                <c:pt idx="812">
                  <c:v>38620</c:v>
                </c:pt>
                <c:pt idx="813">
                  <c:v>38621</c:v>
                </c:pt>
                <c:pt idx="814">
                  <c:v>38622</c:v>
                </c:pt>
                <c:pt idx="815">
                  <c:v>38623</c:v>
                </c:pt>
                <c:pt idx="816">
                  <c:v>38624</c:v>
                </c:pt>
                <c:pt idx="817">
                  <c:v>38625</c:v>
                </c:pt>
                <c:pt idx="818">
                  <c:v>38626</c:v>
                </c:pt>
                <c:pt idx="819">
                  <c:v>38627</c:v>
                </c:pt>
                <c:pt idx="820">
                  <c:v>38628</c:v>
                </c:pt>
                <c:pt idx="821">
                  <c:v>38629</c:v>
                </c:pt>
                <c:pt idx="822">
                  <c:v>38630</c:v>
                </c:pt>
                <c:pt idx="823">
                  <c:v>38631</c:v>
                </c:pt>
                <c:pt idx="824">
                  <c:v>38632</c:v>
                </c:pt>
                <c:pt idx="825">
                  <c:v>38633</c:v>
                </c:pt>
                <c:pt idx="826">
                  <c:v>38634</c:v>
                </c:pt>
                <c:pt idx="827">
                  <c:v>38635</c:v>
                </c:pt>
                <c:pt idx="828">
                  <c:v>38636</c:v>
                </c:pt>
                <c:pt idx="829">
                  <c:v>38637</c:v>
                </c:pt>
                <c:pt idx="830">
                  <c:v>38638</c:v>
                </c:pt>
                <c:pt idx="831">
                  <c:v>38639</c:v>
                </c:pt>
                <c:pt idx="832">
                  <c:v>38640</c:v>
                </c:pt>
                <c:pt idx="833">
                  <c:v>38641</c:v>
                </c:pt>
                <c:pt idx="834">
                  <c:v>38642</c:v>
                </c:pt>
                <c:pt idx="835">
                  <c:v>38643</c:v>
                </c:pt>
                <c:pt idx="836">
                  <c:v>38644</c:v>
                </c:pt>
                <c:pt idx="837">
                  <c:v>38645</c:v>
                </c:pt>
                <c:pt idx="838">
                  <c:v>38646</c:v>
                </c:pt>
                <c:pt idx="839">
                  <c:v>38647</c:v>
                </c:pt>
                <c:pt idx="840">
                  <c:v>38648</c:v>
                </c:pt>
                <c:pt idx="841">
                  <c:v>38649</c:v>
                </c:pt>
                <c:pt idx="842">
                  <c:v>38650</c:v>
                </c:pt>
                <c:pt idx="843">
                  <c:v>38651</c:v>
                </c:pt>
                <c:pt idx="844">
                  <c:v>38652</c:v>
                </c:pt>
                <c:pt idx="845">
                  <c:v>38653</c:v>
                </c:pt>
                <c:pt idx="846">
                  <c:v>38654</c:v>
                </c:pt>
                <c:pt idx="847">
                  <c:v>38655</c:v>
                </c:pt>
                <c:pt idx="848">
                  <c:v>38656</c:v>
                </c:pt>
                <c:pt idx="849">
                  <c:v>38657</c:v>
                </c:pt>
                <c:pt idx="850">
                  <c:v>38658</c:v>
                </c:pt>
                <c:pt idx="851">
                  <c:v>38659</c:v>
                </c:pt>
                <c:pt idx="852">
                  <c:v>38660</c:v>
                </c:pt>
                <c:pt idx="853">
                  <c:v>38661</c:v>
                </c:pt>
                <c:pt idx="854">
                  <c:v>38662</c:v>
                </c:pt>
                <c:pt idx="855">
                  <c:v>38663</c:v>
                </c:pt>
                <c:pt idx="856">
                  <c:v>38664</c:v>
                </c:pt>
                <c:pt idx="857">
                  <c:v>38665</c:v>
                </c:pt>
                <c:pt idx="858">
                  <c:v>38666</c:v>
                </c:pt>
                <c:pt idx="859">
                  <c:v>38667</c:v>
                </c:pt>
                <c:pt idx="860">
                  <c:v>38668</c:v>
                </c:pt>
                <c:pt idx="861">
                  <c:v>38669</c:v>
                </c:pt>
                <c:pt idx="862">
                  <c:v>38670</c:v>
                </c:pt>
                <c:pt idx="863">
                  <c:v>38671</c:v>
                </c:pt>
                <c:pt idx="864">
                  <c:v>38672</c:v>
                </c:pt>
                <c:pt idx="865">
                  <c:v>38673</c:v>
                </c:pt>
                <c:pt idx="866">
                  <c:v>38674</c:v>
                </c:pt>
                <c:pt idx="867">
                  <c:v>38675</c:v>
                </c:pt>
                <c:pt idx="868">
                  <c:v>38676</c:v>
                </c:pt>
                <c:pt idx="869">
                  <c:v>38677</c:v>
                </c:pt>
                <c:pt idx="870">
                  <c:v>38678</c:v>
                </c:pt>
              </c:numCache>
            </c:numRef>
          </c:cat>
          <c:val>
            <c:numRef>
              <c:f>Data!$B$4:$B$874</c:f>
              <c:numCache>
                <c:formatCode>General</c:formatCode>
                <c:ptCount val="871"/>
                <c:pt idx="0">
                  <c:v>71.599999999999994</c:v>
                </c:pt>
                <c:pt idx="1">
                  <c:v>66.599999999999994</c:v>
                </c:pt>
                <c:pt idx="2">
                  <c:v>58.9</c:v>
                </c:pt>
                <c:pt idx="3">
                  <c:v>47.3</c:v>
                </c:pt>
                <c:pt idx="4">
                  <c:v>45.8</c:v>
                </c:pt>
                <c:pt idx="5">
                  <c:v>40.800000000000004</c:v>
                </c:pt>
                <c:pt idx="6">
                  <c:v>39.700000000000003</c:v>
                </c:pt>
                <c:pt idx="7">
                  <c:v>32.200000000000003</c:v>
                </c:pt>
                <c:pt idx="8">
                  <c:v>31.9</c:v>
                </c:pt>
                <c:pt idx="9">
                  <c:v>33</c:v>
                </c:pt>
                <c:pt idx="10">
                  <c:v>30.4</c:v>
                </c:pt>
                <c:pt idx="11">
                  <c:v>28.3</c:v>
                </c:pt>
                <c:pt idx="12">
                  <c:v>24.9</c:v>
                </c:pt>
                <c:pt idx="13">
                  <c:v>21.8</c:v>
                </c:pt>
                <c:pt idx="14">
                  <c:v>19.399999999999999</c:v>
                </c:pt>
                <c:pt idx="15">
                  <c:v>17.2</c:v>
                </c:pt>
                <c:pt idx="16">
                  <c:v>17.5</c:v>
                </c:pt>
                <c:pt idx="17">
                  <c:v>19</c:v>
                </c:pt>
                <c:pt idx="18">
                  <c:v>18.899999999999999</c:v>
                </c:pt>
                <c:pt idx="19">
                  <c:v>18.600000000000001</c:v>
                </c:pt>
                <c:pt idx="20">
                  <c:v>16.600000000000001</c:v>
                </c:pt>
                <c:pt idx="21">
                  <c:v>35.700000000000003</c:v>
                </c:pt>
                <c:pt idx="22">
                  <c:v>75</c:v>
                </c:pt>
                <c:pt idx="23">
                  <c:v>79.3</c:v>
                </c:pt>
                <c:pt idx="24">
                  <c:v>95.2</c:v>
                </c:pt>
                <c:pt idx="25">
                  <c:v>74</c:v>
                </c:pt>
                <c:pt idx="26">
                  <c:v>57</c:v>
                </c:pt>
                <c:pt idx="27">
                  <c:v>45.6</c:v>
                </c:pt>
                <c:pt idx="28">
                  <c:v>39.700000000000003</c:v>
                </c:pt>
                <c:pt idx="29">
                  <c:v>46.1</c:v>
                </c:pt>
                <c:pt idx="30">
                  <c:v>47.5</c:v>
                </c:pt>
                <c:pt idx="31">
                  <c:v>42</c:v>
                </c:pt>
                <c:pt idx="32">
                  <c:v>127</c:v>
                </c:pt>
                <c:pt idx="33">
                  <c:v>82.3</c:v>
                </c:pt>
                <c:pt idx="34">
                  <c:v>59.5</c:v>
                </c:pt>
                <c:pt idx="35">
                  <c:v>47.2</c:v>
                </c:pt>
                <c:pt idx="36">
                  <c:v>37.1</c:v>
                </c:pt>
                <c:pt idx="37">
                  <c:v>58</c:v>
                </c:pt>
                <c:pt idx="38">
                  <c:v>72.099999999999994</c:v>
                </c:pt>
                <c:pt idx="39">
                  <c:v>52.3</c:v>
                </c:pt>
                <c:pt idx="40">
                  <c:v>40.200000000000003</c:v>
                </c:pt>
                <c:pt idx="41">
                  <c:v>34.4</c:v>
                </c:pt>
                <c:pt idx="42">
                  <c:v>28.5</c:v>
                </c:pt>
                <c:pt idx="43">
                  <c:v>25.5</c:v>
                </c:pt>
                <c:pt idx="44">
                  <c:v>23.2</c:v>
                </c:pt>
                <c:pt idx="45">
                  <c:v>20.100000000000001</c:v>
                </c:pt>
                <c:pt idx="46">
                  <c:v>18.5</c:v>
                </c:pt>
                <c:pt idx="47">
                  <c:v>17</c:v>
                </c:pt>
                <c:pt idx="48">
                  <c:v>17.3</c:v>
                </c:pt>
                <c:pt idx="49">
                  <c:v>16.5</c:v>
                </c:pt>
                <c:pt idx="50">
                  <c:v>14.8</c:v>
                </c:pt>
                <c:pt idx="51">
                  <c:v>15.8</c:v>
                </c:pt>
                <c:pt idx="52">
                  <c:v>14.1</c:v>
                </c:pt>
                <c:pt idx="53">
                  <c:v>12.8</c:v>
                </c:pt>
                <c:pt idx="54">
                  <c:v>14.5</c:v>
                </c:pt>
                <c:pt idx="55">
                  <c:v>19.899999999999999</c:v>
                </c:pt>
                <c:pt idx="56">
                  <c:v>19.100000000000001</c:v>
                </c:pt>
                <c:pt idx="57">
                  <c:v>18.100000000000001</c:v>
                </c:pt>
                <c:pt idx="58">
                  <c:v>15.6</c:v>
                </c:pt>
                <c:pt idx="59">
                  <c:v>13.5</c:v>
                </c:pt>
                <c:pt idx="60">
                  <c:v>14.6</c:v>
                </c:pt>
                <c:pt idx="61">
                  <c:v>15.5</c:v>
                </c:pt>
                <c:pt idx="62">
                  <c:v>13.9</c:v>
                </c:pt>
                <c:pt idx="63">
                  <c:v>19.5</c:v>
                </c:pt>
                <c:pt idx="64">
                  <c:v>16.3</c:v>
                </c:pt>
                <c:pt idx="65">
                  <c:v>14.2</c:v>
                </c:pt>
                <c:pt idx="66">
                  <c:v>15.7</c:v>
                </c:pt>
                <c:pt idx="67">
                  <c:v>17.3</c:v>
                </c:pt>
                <c:pt idx="68">
                  <c:v>17.3</c:v>
                </c:pt>
                <c:pt idx="69">
                  <c:v>16.5</c:v>
                </c:pt>
                <c:pt idx="70">
                  <c:v>16.2</c:v>
                </c:pt>
                <c:pt idx="71">
                  <c:v>15.3</c:v>
                </c:pt>
                <c:pt idx="72">
                  <c:v>14.2</c:v>
                </c:pt>
                <c:pt idx="73">
                  <c:v>13.2</c:v>
                </c:pt>
                <c:pt idx="74">
                  <c:v>12</c:v>
                </c:pt>
                <c:pt idx="75">
                  <c:v>12</c:v>
                </c:pt>
                <c:pt idx="76">
                  <c:v>11.5</c:v>
                </c:pt>
                <c:pt idx="77">
                  <c:v>10.4</c:v>
                </c:pt>
                <c:pt idx="78">
                  <c:v>10.9</c:v>
                </c:pt>
                <c:pt idx="79">
                  <c:v>10.5</c:v>
                </c:pt>
                <c:pt idx="80">
                  <c:v>15.5</c:v>
                </c:pt>
                <c:pt idx="81">
                  <c:v>16.7</c:v>
                </c:pt>
                <c:pt idx="82">
                  <c:v>17</c:v>
                </c:pt>
                <c:pt idx="83">
                  <c:v>16.600000000000001</c:v>
                </c:pt>
                <c:pt idx="84">
                  <c:v>16.2</c:v>
                </c:pt>
                <c:pt idx="85">
                  <c:v>20.399999999999999</c:v>
                </c:pt>
                <c:pt idx="86">
                  <c:v>19.399999999999999</c:v>
                </c:pt>
                <c:pt idx="87">
                  <c:v>18.600000000000001</c:v>
                </c:pt>
                <c:pt idx="88">
                  <c:v>18.600000000000001</c:v>
                </c:pt>
                <c:pt idx="89">
                  <c:v>17.5</c:v>
                </c:pt>
                <c:pt idx="90">
                  <c:v>15.8</c:v>
                </c:pt>
                <c:pt idx="91">
                  <c:v>14.6</c:v>
                </c:pt>
                <c:pt idx="92">
                  <c:v>14.6</c:v>
                </c:pt>
                <c:pt idx="93">
                  <c:v>14.2</c:v>
                </c:pt>
                <c:pt idx="94">
                  <c:v>14.3</c:v>
                </c:pt>
                <c:pt idx="95">
                  <c:v>47.5</c:v>
                </c:pt>
                <c:pt idx="96">
                  <c:v>42.4</c:v>
                </c:pt>
                <c:pt idx="97">
                  <c:v>142</c:v>
                </c:pt>
                <c:pt idx="98">
                  <c:v>319</c:v>
                </c:pt>
                <c:pt idx="99">
                  <c:v>166</c:v>
                </c:pt>
                <c:pt idx="100">
                  <c:v>121</c:v>
                </c:pt>
                <c:pt idx="101">
                  <c:v>89</c:v>
                </c:pt>
                <c:pt idx="102">
                  <c:v>80.3</c:v>
                </c:pt>
                <c:pt idx="103">
                  <c:v>264</c:v>
                </c:pt>
                <c:pt idx="104">
                  <c:v>253</c:v>
                </c:pt>
                <c:pt idx="105">
                  <c:v>160</c:v>
                </c:pt>
                <c:pt idx="106">
                  <c:v>230</c:v>
                </c:pt>
                <c:pt idx="107">
                  <c:v>283</c:v>
                </c:pt>
                <c:pt idx="108">
                  <c:v>171</c:v>
                </c:pt>
                <c:pt idx="109">
                  <c:v>640</c:v>
                </c:pt>
                <c:pt idx="110">
                  <c:v>542</c:v>
                </c:pt>
                <c:pt idx="111">
                  <c:v>366</c:v>
                </c:pt>
                <c:pt idx="112">
                  <c:v>222</c:v>
                </c:pt>
                <c:pt idx="113">
                  <c:v>143</c:v>
                </c:pt>
                <c:pt idx="114">
                  <c:v>172</c:v>
                </c:pt>
                <c:pt idx="115">
                  <c:v>208</c:v>
                </c:pt>
                <c:pt idx="116">
                  <c:v>183</c:v>
                </c:pt>
                <c:pt idx="117">
                  <c:v>228</c:v>
                </c:pt>
                <c:pt idx="118">
                  <c:v>193</c:v>
                </c:pt>
                <c:pt idx="119">
                  <c:v>165</c:v>
                </c:pt>
                <c:pt idx="120">
                  <c:v>596</c:v>
                </c:pt>
                <c:pt idx="121">
                  <c:v>539</c:v>
                </c:pt>
                <c:pt idx="122">
                  <c:v>349</c:v>
                </c:pt>
                <c:pt idx="123">
                  <c:v>425</c:v>
                </c:pt>
                <c:pt idx="124">
                  <c:v>425</c:v>
                </c:pt>
                <c:pt idx="125">
                  <c:v>268</c:v>
                </c:pt>
                <c:pt idx="126">
                  <c:v>180</c:v>
                </c:pt>
                <c:pt idx="127">
                  <c:v>127</c:v>
                </c:pt>
                <c:pt idx="128">
                  <c:v>95</c:v>
                </c:pt>
                <c:pt idx="129">
                  <c:v>73.400000000000006</c:v>
                </c:pt>
                <c:pt idx="130">
                  <c:v>63.5</c:v>
                </c:pt>
                <c:pt idx="131">
                  <c:v>58.4</c:v>
                </c:pt>
                <c:pt idx="132">
                  <c:v>85.8</c:v>
                </c:pt>
                <c:pt idx="133">
                  <c:v>85.3</c:v>
                </c:pt>
                <c:pt idx="134">
                  <c:v>67.7</c:v>
                </c:pt>
                <c:pt idx="135">
                  <c:v>56.9</c:v>
                </c:pt>
                <c:pt idx="136">
                  <c:v>54</c:v>
                </c:pt>
                <c:pt idx="137">
                  <c:v>40.6</c:v>
                </c:pt>
                <c:pt idx="138">
                  <c:v>34.4</c:v>
                </c:pt>
                <c:pt idx="139">
                  <c:v>113</c:v>
                </c:pt>
                <c:pt idx="140">
                  <c:v>119</c:v>
                </c:pt>
                <c:pt idx="141">
                  <c:v>64.3</c:v>
                </c:pt>
                <c:pt idx="142">
                  <c:v>50.3</c:v>
                </c:pt>
                <c:pt idx="143">
                  <c:v>112</c:v>
                </c:pt>
                <c:pt idx="144">
                  <c:v>195</c:v>
                </c:pt>
                <c:pt idx="145">
                  <c:v>111</c:v>
                </c:pt>
                <c:pt idx="146">
                  <c:v>84.8</c:v>
                </c:pt>
                <c:pt idx="147">
                  <c:v>137</c:v>
                </c:pt>
                <c:pt idx="148">
                  <c:v>134</c:v>
                </c:pt>
                <c:pt idx="149">
                  <c:v>110</c:v>
                </c:pt>
                <c:pt idx="150">
                  <c:v>190</c:v>
                </c:pt>
                <c:pt idx="151">
                  <c:v>371</c:v>
                </c:pt>
                <c:pt idx="152">
                  <c:v>329</c:v>
                </c:pt>
                <c:pt idx="153">
                  <c:v>265</c:v>
                </c:pt>
                <c:pt idx="154">
                  <c:v>344</c:v>
                </c:pt>
                <c:pt idx="155">
                  <c:v>180</c:v>
                </c:pt>
                <c:pt idx="156">
                  <c:v>125</c:v>
                </c:pt>
                <c:pt idx="157">
                  <c:v>83</c:v>
                </c:pt>
                <c:pt idx="158">
                  <c:v>56.8</c:v>
                </c:pt>
                <c:pt idx="159">
                  <c:v>39.9</c:v>
                </c:pt>
                <c:pt idx="160">
                  <c:v>30</c:v>
                </c:pt>
                <c:pt idx="161">
                  <c:v>23.8</c:v>
                </c:pt>
                <c:pt idx="162">
                  <c:v>20.7</c:v>
                </c:pt>
                <c:pt idx="163">
                  <c:v>18.7</c:v>
                </c:pt>
                <c:pt idx="164">
                  <c:v>16.100000000000001</c:v>
                </c:pt>
                <c:pt idx="165">
                  <c:v>15</c:v>
                </c:pt>
                <c:pt idx="166">
                  <c:v>86.3</c:v>
                </c:pt>
                <c:pt idx="167">
                  <c:v>87.1</c:v>
                </c:pt>
                <c:pt idx="168">
                  <c:v>191</c:v>
                </c:pt>
                <c:pt idx="169">
                  <c:v>1700</c:v>
                </c:pt>
                <c:pt idx="170">
                  <c:v>732</c:v>
                </c:pt>
                <c:pt idx="171">
                  <c:v>397</c:v>
                </c:pt>
                <c:pt idx="172">
                  <c:v>457</c:v>
                </c:pt>
                <c:pt idx="173">
                  <c:v>186</c:v>
                </c:pt>
                <c:pt idx="174">
                  <c:v>110</c:v>
                </c:pt>
                <c:pt idx="175">
                  <c:v>67.099999999999994</c:v>
                </c:pt>
                <c:pt idx="176">
                  <c:v>39.700000000000003</c:v>
                </c:pt>
                <c:pt idx="177">
                  <c:v>24.9</c:v>
                </c:pt>
                <c:pt idx="178">
                  <c:v>17.899999999999999</c:v>
                </c:pt>
                <c:pt idx="179">
                  <c:v>15.7</c:v>
                </c:pt>
                <c:pt idx="180">
                  <c:v>16.100000000000001</c:v>
                </c:pt>
                <c:pt idx="181">
                  <c:v>17.7</c:v>
                </c:pt>
                <c:pt idx="182">
                  <c:v>22.9</c:v>
                </c:pt>
                <c:pt idx="183">
                  <c:v>19.3</c:v>
                </c:pt>
                <c:pt idx="184">
                  <c:v>15.3</c:v>
                </c:pt>
                <c:pt idx="185">
                  <c:v>11.9</c:v>
                </c:pt>
                <c:pt idx="186">
                  <c:v>14.3</c:v>
                </c:pt>
                <c:pt idx="187">
                  <c:v>13.4</c:v>
                </c:pt>
                <c:pt idx="188">
                  <c:v>89.3</c:v>
                </c:pt>
                <c:pt idx="189">
                  <c:v>571</c:v>
                </c:pt>
                <c:pt idx="190">
                  <c:v>146</c:v>
                </c:pt>
                <c:pt idx="191">
                  <c:v>76.8</c:v>
                </c:pt>
                <c:pt idx="192">
                  <c:v>47.2</c:v>
                </c:pt>
                <c:pt idx="193">
                  <c:v>31.5</c:v>
                </c:pt>
                <c:pt idx="194">
                  <c:v>22.9</c:v>
                </c:pt>
                <c:pt idx="195">
                  <c:v>17.399999999999999</c:v>
                </c:pt>
                <c:pt idx="196">
                  <c:v>13.9</c:v>
                </c:pt>
                <c:pt idx="197">
                  <c:v>11.1</c:v>
                </c:pt>
                <c:pt idx="198">
                  <c:v>13.9</c:v>
                </c:pt>
                <c:pt idx="199">
                  <c:v>24</c:v>
                </c:pt>
                <c:pt idx="200">
                  <c:v>29.1</c:v>
                </c:pt>
                <c:pt idx="201">
                  <c:v>17.3</c:v>
                </c:pt>
                <c:pt idx="202">
                  <c:v>53.6</c:v>
                </c:pt>
                <c:pt idx="203">
                  <c:v>153</c:v>
                </c:pt>
                <c:pt idx="204">
                  <c:v>312</c:v>
                </c:pt>
                <c:pt idx="205">
                  <c:v>482</c:v>
                </c:pt>
                <c:pt idx="206">
                  <c:v>860</c:v>
                </c:pt>
                <c:pt idx="207">
                  <c:v>371</c:v>
                </c:pt>
                <c:pt idx="208">
                  <c:v>808</c:v>
                </c:pt>
                <c:pt idx="209">
                  <c:v>1750</c:v>
                </c:pt>
                <c:pt idx="210">
                  <c:v>619</c:v>
                </c:pt>
                <c:pt idx="211">
                  <c:v>337</c:v>
                </c:pt>
                <c:pt idx="212">
                  <c:v>207</c:v>
                </c:pt>
                <c:pt idx="213">
                  <c:v>110</c:v>
                </c:pt>
                <c:pt idx="214">
                  <c:v>62.4</c:v>
                </c:pt>
                <c:pt idx="215">
                  <c:v>38.5</c:v>
                </c:pt>
                <c:pt idx="216">
                  <c:v>25.8</c:v>
                </c:pt>
                <c:pt idx="217">
                  <c:v>21.5</c:v>
                </c:pt>
                <c:pt idx="218">
                  <c:v>26.3</c:v>
                </c:pt>
                <c:pt idx="219">
                  <c:v>17.3</c:v>
                </c:pt>
                <c:pt idx="220">
                  <c:v>17.2</c:v>
                </c:pt>
                <c:pt idx="221">
                  <c:v>23.6</c:v>
                </c:pt>
                <c:pt idx="222">
                  <c:v>28.9</c:v>
                </c:pt>
                <c:pt idx="223">
                  <c:v>31.2</c:v>
                </c:pt>
                <c:pt idx="224">
                  <c:v>30.8</c:v>
                </c:pt>
                <c:pt idx="225">
                  <c:v>40</c:v>
                </c:pt>
                <c:pt idx="226">
                  <c:v>43.8</c:v>
                </c:pt>
                <c:pt idx="227">
                  <c:v>39</c:v>
                </c:pt>
                <c:pt idx="228">
                  <c:v>45.6</c:v>
                </c:pt>
                <c:pt idx="229">
                  <c:v>39.700000000000003</c:v>
                </c:pt>
                <c:pt idx="230">
                  <c:v>66.3</c:v>
                </c:pt>
                <c:pt idx="231">
                  <c:v>71.5</c:v>
                </c:pt>
                <c:pt idx="232">
                  <c:v>430</c:v>
                </c:pt>
                <c:pt idx="233">
                  <c:v>139</c:v>
                </c:pt>
                <c:pt idx="234">
                  <c:v>78.099999999999994</c:v>
                </c:pt>
                <c:pt idx="235">
                  <c:v>145</c:v>
                </c:pt>
                <c:pt idx="236">
                  <c:v>158</c:v>
                </c:pt>
                <c:pt idx="237">
                  <c:v>98.1</c:v>
                </c:pt>
                <c:pt idx="238">
                  <c:v>159</c:v>
                </c:pt>
                <c:pt idx="239">
                  <c:v>183</c:v>
                </c:pt>
                <c:pt idx="240">
                  <c:v>346</c:v>
                </c:pt>
                <c:pt idx="241">
                  <c:v>198</c:v>
                </c:pt>
                <c:pt idx="242">
                  <c:v>111</c:v>
                </c:pt>
                <c:pt idx="243">
                  <c:v>68.7</c:v>
                </c:pt>
                <c:pt idx="244">
                  <c:v>67.7</c:v>
                </c:pt>
                <c:pt idx="245">
                  <c:v>67.099999999999994</c:v>
                </c:pt>
                <c:pt idx="246">
                  <c:v>69.400000000000006</c:v>
                </c:pt>
                <c:pt idx="247">
                  <c:v>69.099999999999994</c:v>
                </c:pt>
                <c:pt idx="248">
                  <c:v>70.599999999999994</c:v>
                </c:pt>
                <c:pt idx="249">
                  <c:v>70.2</c:v>
                </c:pt>
                <c:pt idx="250">
                  <c:v>70.5</c:v>
                </c:pt>
                <c:pt idx="251">
                  <c:v>69.599999999999994</c:v>
                </c:pt>
                <c:pt idx="252">
                  <c:v>68.900000000000006</c:v>
                </c:pt>
                <c:pt idx="253">
                  <c:v>82.9</c:v>
                </c:pt>
                <c:pt idx="254">
                  <c:v>98.8</c:v>
                </c:pt>
                <c:pt idx="255">
                  <c:v>67.8</c:v>
                </c:pt>
                <c:pt idx="256">
                  <c:v>56.5</c:v>
                </c:pt>
                <c:pt idx="257">
                  <c:v>140</c:v>
                </c:pt>
                <c:pt idx="258">
                  <c:v>424</c:v>
                </c:pt>
                <c:pt idx="259">
                  <c:v>435</c:v>
                </c:pt>
                <c:pt idx="260">
                  <c:v>250</c:v>
                </c:pt>
                <c:pt idx="261">
                  <c:v>222</c:v>
                </c:pt>
                <c:pt idx="262">
                  <c:v>129</c:v>
                </c:pt>
                <c:pt idx="263">
                  <c:v>113</c:v>
                </c:pt>
                <c:pt idx="264">
                  <c:v>70.599999999999994</c:v>
                </c:pt>
                <c:pt idx="265">
                  <c:v>48.3</c:v>
                </c:pt>
                <c:pt idx="266">
                  <c:v>38.4</c:v>
                </c:pt>
                <c:pt idx="267">
                  <c:v>54.7</c:v>
                </c:pt>
                <c:pt idx="268">
                  <c:v>58.1</c:v>
                </c:pt>
                <c:pt idx="269">
                  <c:v>96.7</c:v>
                </c:pt>
                <c:pt idx="270">
                  <c:v>146</c:v>
                </c:pt>
                <c:pt idx="271">
                  <c:v>133</c:v>
                </c:pt>
                <c:pt idx="272">
                  <c:v>104</c:v>
                </c:pt>
                <c:pt idx="273">
                  <c:v>91.1</c:v>
                </c:pt>
                <c:pt idx="274">
                  <c:v>59.7</c:v>
                </c:pt>
                <c:pt idx="275">
                  <c:v>41.9</c:v>
                </c:pt>
                <c:pt idx="276">
                  <c:v>29.5</c:v>
                </c:pt>
                <c:pt idx="277">
                  <c:v>22</c:v>
                </c:pt>
                <c:pt idx="278">
                  <c:v>18</c:v>
                </c:pt>
                <c:pt idx="279">
                  <c:v>15.4</c:v>
                </c:pt>
                <c:pt idx="280">
                  <c:v>13</c:v>
                </c:pt>
                <c:pt idx="281">
                  <c:v>12.6</c:v>
                </c:pt>
                <c:pt idx="282">
                  <c:v>14.5</c:v>
                </c:pt>
                <c:pt idx="283">
                  <c:v>21.9</c:v>
                </c:pt>
                <c:pt idx="284">
                  <c:v>34.4</c:v>
                </c:pt>
                <c:pt idx="285">
                  <c:v>154</c:v>
                </c:pt>
                <c:pt idx="286">
                  <c:v>327</c:v>
                </c:pt>
                <c:pt idx="287">
                  <c:v>180</c:v>
                </c:pt>
                <c:pt idx="288">
                  <c:v>250</c:v>
                </c:pt>
                <c:pt idx="289">
                  <c:v>259</c:v>
                </c:pt>
                <c:pt idx="290">
                  <c:v>126</c:v>
                </c:pt>
                <c:pt idx="291">
                  <c:v>82.4</c:v>
                </c:pt>
                <c:pt idx="292">
                  <c:v>64</c:v>
                </c:pt>
                <c:pt idx="293">
                  <c:v>80</c:v>
                </c:pt>
                <c:pt idx="294">
                  <c:v>83.7</c:v>
                </c:pt>
                <c:pt idx="295">
                  <c:v>61.4</c:v>
                </c:pt>
                <c:pt idx="296">
                  <c:v>44.1</c:v>
                </c:pt>
                <c:pt idx="297">
                  <c:v>29.1</c:v>
                </c:pt>
                <c:pt idx="298">
                  <c:v>21.4</c:v>
                </c:pt>
                <c:pt idx="299">
                  <c:v>19.899999999999999</c:v>
                </c:pt>
                <c:pt idx="300">
                  <c:v>19.7</c:v>
                </c:pt>
                <c:pt idx="301">
                  <c:v>19.5</c:v>
                </c:pt>
                <c:pt idx="302">
                  <c:v>19</c:v>
                </c:pt>
                <c:pt idx="303">
                  <c:v>23.2</c:v>
                </c:pt>
                <c:pt idx="304">
                  <c:v>33.700000000000003</c:v>
                </c:pt>
                <c:pt idx="305">
                  <c:v>37.9</c:v>
                </c:pt>
                <c:pt idx="306">
                  <c:v>250</c:v>
                </c:pt>
                <c:pt idx="307">
                  <c:v>149</c:v>
                </c:pt>
                <c:pt idx="308">
                  <c:v>114</c:v>
                </c:pt>
                <c:pt idx="309">
                  <c:v>85.2</c:v>
                </c:pt>
                <c:pt idx="310">
                  <c:v>75.3</c:v>
                </c:pt>
                <c:pt idx="311">
                  <c:v>273</c:v>
                </c:pt>
                <c:pt idx="312">
                  <c:v>393</c:v>
                </c:pt>
                <c:pt idx="313">
                  <c:v>235</c:v>
                </c:pt>
                <c:pt idx="314">
                  <c:v>151</c:v>
                </c:pt>
                <c:pt idx="315">
                  <c:v>118</c:v>
                </c:pt>
                <c:pt idx="316">
                  <c:v>140</c:v>
                </c:pt>
                <c:pt idx="317">
                  <c:v>122</c:v>
                </c:pt>
                <c:pt idx="318">
                  <c:v>111</c:v>
                </c:pt>
                <c:pt idx="319">
                  <c:v>114</c:v>
                </c:pt>
                <c:pt idx="320">
                  <c:v>109</c:v>
                </c:pt>
                <c:pt idx="321">
                  <c:v>109</c:v>
                </c:pt>
                <c:pt idx="322">
                  <c:v>96.3</c:v>
                </c:pt>
                <c:pt idx="323">
                  <c:v>85.4</c:v>
                </c:pt>
                <c:pt idx="324">
                  <c:v>66.5</c:v>
                </c:pt>
                <c:pt idx="325">
                  <c:v>47.7</c:v>
                </c:pt>
                <c:pt idx="326">
                  <c:v>39</c:v>
                </c:pt>
                <c:pt idx="327">
                  <c:v>34.300000000000004</c:v>
                </c:pt>
                <c:pt idx="328">
                  <c:v>26.5</c:v>
                </c:pt>
                <c:pt idx="329">
                  <c:v>24.7</c:v>
                </c:pt>
                <c:pt idx="330">
                  <c:v>24.9</c:v>
                </c:pt>
                <c:pt idx="331">
                  <c:v>59.6</c:v>
                </c:pt>
                <c:pt idx="332">
                  <c:v>63.4</c:v>
                </c:pt>
                <c:pt idx="333">
                  <c:v>75.8</c:v>
                </c:pt>
                <c:pt idx="334">
                  <c:v>217</c:v>
                </c:pt>
                <c:pt idx="335">
                  <c:v>207</c:v>
                </c:pt>
                <c:pt idx="336">
                  <c:v>136</c:v>
                </c:pt>
                <c:pt idx="337">
                  <c:v>100</c:v>
                </c:pt>
                <c:pt idx="338">
                  <c:v>81.099999999999994</c:v>
                </c:pt>
                <c:pt idx="339">
                  <c:v>93.8</c:v>
                </c:pt>
                <c:pt idx="340">
                  <c:v>133</c:v>
                </c:pt>
                <c:pt idx="341">
                  <c:v>133</c:v>
                </c:pt>
                <c:pt idx="342">
                  <c:v>162</c:v>
                </c:pt>
                <c:pt idx="343">
                  <c:v>145</c:v>
                </c:pt>
                <c:pt idx="344">
                  <c:v>115</c:v>
                </c:pt>
                <c:pt idx="345">
                  <c:v>90.2</c:v>
                </c:pt>
                <c:pt idx="346">
                  <c:v>76.3</c:v>
                </c:pt>
                <c:pt idx="347">
                  <c:v>64.900000000000006</c:v>
                </c:pt>
                <c:pt idx="348">
                  <c:v>55.8</c:v>
                </c:pt>
                <c:pt idx="349">
                  <c:v>54.5</c:v>
                </c:pt>
                <c:pt idx="350">
                  <c:v>57.1</c:v>
                </c:pt>
                <c:pt idx="351">
                  <c:v>61</c:v>
                </c:pt>
                <c:pt idx="352">
                  <c:v>66</c:v>
                </c:pt>
                <c:pt idx="353">
                  <c:v>70.599999999999994</c:v>
                </c:pt>
                <c:pt idx="354">
                  <c:v>59.6</c:v>
                </c:pt>
                <c:pt idx="355">
                  <c:v>51.5</c:v>
                </c:pt>
                <c:pt idx="356">
                  <c:v>49.2</c:v>
                </c:pt>
                <c:pt idx="357">
                  <c:v>54.4</c:v>
                </c:pt>
                <c:pt idx="358">
                  <c:v>60.3</c:v>
                </c:pt>
                <c:pt idx="359">
                  <c:v>59.2</c:v>
                </c:pt>
                <c:pt idx="360">
                  <c:v>60.9</c:v>
                </c:pt>
                <c:pt idx="361">
                  <c:v>52.2</c:v>
                </c:pt>
                <c:pt idx="362">
                  <c:v>42.6</c:v>
                </c:pt>
                <c:pt idx="363">
                  <c:v>35.200000000000003</c:v>
                </c:pt>
                <c:pt idx="364">
                  <c:v>44</c:v>
                </c:pt>
                <c:pt idx="365">
                  <c:v>38</c:v>
                </c:pt>
                <c:pt idx="366">
                  <c:v>33</c:v>
                </c:pt>
                <c:pt idx="367">
                  <c:v>28</c:v>
                </c:pt>
                <c:pt idx="368">
                  <c:v>25</c:v>
                </c:pt>
                <c:pt idx="369">
                  <c:v>27</c:v>
                </c:pt>
                <c:pt idx="370">
                  <c:v>27</c:v>
                </c:pt>
                <c:pt idx="371">
                  <c:v>25</c:v>
                </c:pt>
                <c:pt idx="372">
                  <c:v>26</c:v>
                </c:pt>
                <c:pt idx="373">
                  <c:v>24</c:v>
                </c:pt>
                <c:pt idx="374">
                  <c:v>23</c:v>
                </c:pt>
                <c:pt idx="375">
                  <c:v>28</c:v>
                </c:pt>
                <c:pt idx="376">
                  <c:v>25</c:v>
                </c:pt>
                <c:pt idx="377">
                  <c:v>26</c:v>
                </c:pt>
                <c:pt idx="378">
                  <c:v>23</c:v>
                </c:pt>
                <c:pt idx="379">
                  <c:v>19</c:v>
                </c:pt>
                <c:pt idx="380">
                  <c:v>17</c:v>
                </c:pt>
                <c:pt idx="381">
                  <c:v>16</c:v>
                </c:pt>
                <c:pt idx="382">
                  <c:v>16</c:v>
                </c:pt>
                <c:pt idx="383">
                  <c:v>17</c:v>
                </c:pt>
                <c:pt idx="384">
                  <c:v>17</c:v>
                </c:pt>
                <c:pt idx="385">
                  <c:v>15</c:v>
                </c:pt>
                <c:pt idx="386">
                  <c:v>14</c:v>
                </c:pt>
                <c:pt idx="387">
                  <c:v>14</c:v>
                </c:pt>
                <c:pt idx="388">
                  <c:v>13</c:v>
                </c:pt>
                <c:pt idx="389">
                  <c:v>13</c:v>
                </c:pt>
                <c:pt idx="390">
                  <c:v>12</c:v>
                </c:pt>
                <c:pt idx="391">
                  <c:v>11</c:v>
                </c:pt>
                <c:pt idx="392">
                  <c:v>11</c:v>
                </c:pt>
                <c:pt idx="393">
                  <c:v>11</c:v>
                </c:pt>
                <c:pt idx="394">
                  <c:v>10</c:v>
                </c:pt>
                <c:pt idx="395">
                  <c:v>10</c:v>
                </c:pt>
                <c:pt idx="396">
                  <c:v>10</c:v>
                </c:pt>
                <c:pt idx="397">
                  <c:v>10</c:v>
                </c:pt>
                <c:pt idx="398">
                  <c:v>9.4</c:v>
                </c:pt>
                <c:pt idx="399">
                  <c:v>9.3000000000000007</c:v>
                </c:pt>
                <c:pt idx="400">
                  <c:v>9</c:v>
                </c:pt>
                <c:pt idx="401">
                  <c:v>8.9</c:v>
                </c:pt>
                <c:pt idx="402">
                  <c:v>8.9</c:v>
                </c:pt>
                <c:pt idx="403">
                  <c:v>9.2000000000000011</c:v>
                </c:pt>
                <c:pt idx="404">
                  <c:v>8.7000000000000011</c:v>
                </c:pt>
                <c:pt idx="405">
                  <c:v>9.3000000000000007</c:v>
                </c:pt>
                <c:pt idx="406">
                  <c:v>20</c:v>
                </c:pt>
                <c:pt idx="407">
                  <c:v>12</c:v>
                </c:pt>
                <c:pt idx="408">
                  <c:v>10</c:v>
                </c:pt>
                <c:pt idx="409">
                  <c:v>9</c:v>
                </c:pt>
                <c:pt idx="410">
                  <c:v>8.6</c:v>
                </c:pt>
                <c:pt idx="411">
                  <c:v>8.4</c:v>
                </c:pt>
                <c:pt idx="412">
                  <c:v>8.2000000000000011</c:v>
                </c:pt>
                <c:pt idx="413">
                  <c:v>8</c:v>
                </c:pt>
                <c:pt idx="414">
                  <c:v>7.8</c:v>
                </c:pt>
                <c:pt idx="415">
                  <c:v>7.7</c:v>
                </c:pt>
                <c:pt idx="416">
                  <c:v>7.6</c:v>
                </c:pt>
                <c:pt idx="417">
                  <c:v>7.5</c:v>
                </c:pt>
                <c:pt idx="418">
                  <c:v>7.4</c:v>
                </c:pt>
                <c:pt idx="419">
                  <c:v>7.3</c:v>
                </c:pt>
                <c:pt idx="420">
                  <c:v>7.6</c:v>
                </c:pt>
                <c:pt idx="421">
                  <c:v>8.4</c:v>
                </c:pt>
                <c:pt idx="422">
                  <c:v>8</c:v>
                </c:pt>
                <c:pt idx="423">
                  <c:v>7.5</c:v>
                </c:pt>
                <c:pt idx="424">
                  <c:v>7.6</c:v>
                </c:pt>
                <c:pt idx="425">
                  <c:v>7.5</c:v>
                </c:pt>
                <c:pt idx="426">
                  <c:v>7.4</c:v>
                </c:pt>
                <c:pt idx="427">
                  <c:v>7.6</c:v>
                </c:pt>
                <c:pt idx="428">
                  <c:v>10</c:v>
                </c:pt>
                <c:pt idx="429">
                  <c:v>10</c:v>
                </c:pt>
                <c:pt idx="430">
                  <c:v>10</c:v>
                </c:pt>
                <c:pt idx="431">
                  <c:v>8.6</c:v>
                </c:pt>
                <c:pt idx="432">
                  <c:v>8.1</c:v>
                </c:pt>
                <c:pt idx="433">
                  <c:v>8.2000000000000011</c:v>
                </c:pt>
                <c:pt idx="434">
                  <c:v>7.8</c:v>
                </c:pt>
                <c:pt idx="435">
                  <c:v>11</c:v>
                </c:pt>
                <c:pt idx="436">
                  <c:v>11</c:v>
                </c:pt>
                <c:pt idx="437">
                  <c:v>11</c:v>
                </c:pt>
                <c:pt idx="438">
                  <c:v>11</c:v>
                </c:pt>
                <c:pt idx="439">
                  <c:v>11</c:v>
                </c:pt>
                <c:pt idx="440">
                  <c:v>11</c:v>
                </c:pt>
                <c:pt idx="441">
                  <c:v>11</c:v>
                </c:pt>
                <c:pt idx="442">
                  <c:v>11</c:v>
                </c:pt>
                <c:pt idx="443">
                  <c:v>11</c:v>
                </c:pt>
                <c:pt idx="444">
                  <c:v>10</c:v>
                </c:pt>
                <c:pt idx="445">
                  <c:v>10</c:v>
                </c:pt>
                <c:pt idx="446">
                  <c:v>10</c:v>
                </c:pt>
                <c:pt idx="447">
                  <c:v>10</c:v>
                </c:pt>
                <c:pt idx="448">
                  <c:v>10</c:v>
                </c:pt>
                <c:pt idx="449">
                  <c:v>10</c:v>
                </c:pt>
                <c:pt idx="450">
                  <c:v>11</c:v>
                </c:pt>
                <c:pt idx="451">
                  <c:v>11</c:v>
                </c:pt>
                <c:pt idx="452">
                  <c:v>11</c:v>
                </c:pt>
                <c:pt idx="453">
                  <c:v>10</c:v>
                </c:pt>
                <c:pt idx="454">
                  <c:v>10</c:v>
                </c:pt>
                <c:pt idx="455">
                  <c:v>10</c:v>
                </c:pt>
                <c:pt idx="456">
                  <c:v>10</c:v>
                </c:pt>
                <c:pt idx="457">
                  <c:v>10</c:v>
                </c:pt>
                <c:pt idx="458">
                  <c:v>13</c:v>
                </c:pt>
                <c:pt idx="459">
                  <c:v>12</c:v>
                </c:pt>
                <c:pt idx="460">
                  <c:v>12</c:v>
                </c:pt>
                <c:pt idx="461">
                  <c:v>13</c:v>
                </c:pt>
                <c:pt idx="462">
                  <c:v>11</c:v>
                </c:pt>
                <c:pt idx="463">
                  <c:v>11</c:v>
                </c:pt>
                <c:pt idx="464">
                  <c:v>17</c:v>
                </c:pt>
                <c:pt idx="465">
                  <c:v>35</c:v>
                </c:pt>
                <c:pt idx="466">
                  <c:v>32</c:v>
                </c:pt>
                <c:pt idx="467">
                  <c:v>16</c:v>
                </c:pt>
                <c:pt idx="468">
                  <c:v>19</c:v>
                </c:pt>
                <c:pt idx="469">
                  <c:v>20</c:v>
                </c:pt>
                <c:pt idx="470">
                  <c:v>14</c:v>
                </c:pt>
                <c:pt idx="471">
                  <c:v>12</c:v>
                </c:pt>
                <c:pt idx="472">
                  <c:v>12</c:v>
                </c:pt>
                <c:pt idx="473">
                  <c:v>12</c:v>
                </c:pt>
                <c:pt idx="474">
                  <c:v>15</c:v>
                </c:pt>
                <c:pt idx="475">
                  <c:v>35</c:v>
                </c:pt>
                <c:pt idx="476">
                  <c:v>20</c:v>
                </c:pt>
                <c:pt idx="477">
                  <c:v>18</c:v>
                </c:pt>
                <c:pt idx="478">
                  <c:v>17</c:v>
                </c:pt>
                <c:pt idx="479">
                  <c:v>16</c:v>
                </c:pt>
                <c:pt idx="480">
                  <c:v>14</c:v>
                </c:pt>
                <c:pt idx="481">
                  <c:v>13</c:v>
                </c:pt>
                <c:pt idx="482">
                  <c:v>71</c:v>
                </c:pt>
                <c:pt idx="483">
                  <c:v>129</c:v>
                </c:pt>
                <c:pt idx="484">
                  <c:v>65</c:v>
                </c:pt>
                <c:pt idx="485">
                  <c:v>142</c:v>
                </c:pt>
                <c:pt idx="486">
                  <c:v>78</c:v>
                </c:pt>
                <c:pt idx="487">
                  <c:v>51</c:v>
                </c:pt>
                <c:pt idx="488">
                  <c:v>46</c:v>
                </c:pt>
                <c:pt idx="489">
                  <c:v>114</c:v>
                </c:pt>
                <c:pt idx="490">
                  <c:v>46</c:v>
                </c:pt>
                <c:pt idx="491">
                  <c:v>46</c:v>
                </c:pt>
                <c:pt idx="492">
                  <c:v>30</c:v>
                </c:pt>
                <c:pt idx="493">
                  <c:v>28</c:v>
                </c:pt>
                <c:pt idx="494">
                  <c:v>24</c:v>
                </c:pt>
                <c:pt idx="495">
                  <c:v>21</c:v>
                </c:pt>
                <c:pt idx="496">
                  <c:v>28</c:v>
                </c:pt>
                <c:pt idx="497">
                  <c:v>77</c:v>
                </c:pt>
                <c:pt idx="498">
                  <c:v>52</c:v>
                </c:pt>
                <c:pt idx="499">
                  <c:v>49</c:v>
                </c:pt>
                <c:pt idx="500">
                  <c:v>58</c:v>
                </c:pt>
                <c:pt idx="501">
                  <c:v>37</c:v>
                </c:pt>
                <c:pt idx="502">
                  <c:v>34</c:v>
                </c:pt>
                <c:pt idx="503">
                  <c:v>27</c:v>
                </c:pt>
                <c:pt idx="504">
                  <c:v>72</c:v>
                </c:pt>
                <c:pt idx="505">
                  <c:v>55</c:v>
                </c:pt>
                <c:pt idx="506">
                  <c:v>30</c:v>
                </c:pt>
                <c:pt idx="507">
                  <c:v>25</c:v>
                </c:pt>
                <c:pt idx="508">
                  <c:v>23</c:v>
                </c:pt>
                <c:pt idx="509">
                  <c:v>20</c:v>
                </c:pt>
                <c:pt idx="510">
                  <c:v>18</c:v>
                </c:pt>
                <c:pt idx="511">
                  <c:v>17</c:v>
                </c:pt>
                <c:pt idx="512">
                  <c:v>16</c:v>
                </c:pt>
                <c:pt idx="513">
                  <c:v>17</c:v>
                </c:pt>
                <c:pt idx="514">
                  <c:v>19</c:v>
                </c:pt>
                <c:pt idx="515">
                  <c:v>18</c:v>
                </c:pt>
                <c:pt idx="516">
                  <c:v>34.700000000000003</c:v>
                </c:pt>
                <c:pt idx="517">
                  <c:v>33.5</c:v>
                </c:pt>
                <c:pt idx="518">
                  <c:v>16.5</c:v>
                </c:pt>
                <c:pt idx="519">
                  <c:v>114</c:v>
                </c:pt>
                <c:pt idx="520">
                  <c:v>152</c:v>
                </c:pt>
                <c:pt idx="521">
                  <c:v>555</c:v>
                </c:pt>
                <c:pt idx="522">
                  <c:v>335</c:v>
                </c:pt>
                <c:pt idx="523">
                  <c:v>260</c:v>
                </c:pt>
                <c:pt idx="524">
                  <c:v>963</c:v>
                </c:pt>
                <c:pt idx="525">
                  <c:v>606</c:v>
                </c:pt>
                <c:pt idx="526">
                  <c:v>1570</c:v>
                </c:pt>
                <c:pt idx="527">
                  <c:v>694</c:v>
                </c:pt>
                <c:pt idx="528">
                  <c:v>304</c:v>
                </c:pt>
                <c:pt idx="529">
                  <c:v>150</c:v>
                </c:pt>
                <c:pt idx="530">
                  <c:v>79.099999999999994</c:v>
                </c:pt>
                <c:pt idx="531">
                  <c:v>51.8</c:v>
                </c:pt>
                <c:pt idx="532">
                  <c:v>37.800000000000004</c:v>
                </c:pt>
                <c:pt idx="533">
                  <c:v>29.2</c:v>
                </c:pt>
                <c:pt idx="534">
                  <c:v>25.5</c:v>
                </c:pt>
                <c:pt idx="535">
                  <c:v>23.8</c:v>
                </c:pt>
                <c:pt idx="536">
                  <c:v>188</c:v>
                </c:pt>
                <c:pt idx="537">
                  <c:v>1240</c:v>
                </c:pt>
                <c:pt idx="538">
                  <c:v>852</c:v>
                </c:pt>
                <c:pt idx="539">
                  <c:v>439</c:v>
                </c:pt>
                <c:pt idx="540">
                  <c:v>237</c:v>
                </c:pt>
                <c:pt idx="541">
                  <c:v>136</c:v>
                </c:pt>
                <c:pt idx="542">
                  <c:v>206</c:v>
                </c:pt>
                <c:pt idx="543">
                  <c:v>656</c:v>
                </c:pt>
                <c:pt idx="544">
                  <c:v>1050</c:v>
                </c:pt>
                <c:pt idx="545">
                  <c:v>451</c:v>
                </c:pt>
                <c:pt idx="546">
                  <c:v>333</c:v>
                </c:pt>
                <c:pt idx="547">
                  <c:v>450</c:v>
                </c:pt>
                <c:pt idx="548">
                  <c:v>434</c:v>
                </c:pt>
                <c:pt idx="549">
                  <c:v>478</c:v>
                </c:pt>
                <c:pt idx="550">
                  <c:v>400</c:v>
                </c:pt>
                <c:pt idx="551">
                  <c:v>403</c:v>
                </c:pt>
                <c:pt idx="552">
                  <c:v>317</c:v>
                </c:pt>
                <c:pt idx="553">
                  <c:v>254</c:v>
                </c:pt>
                <c:pt idx="554">
                  <c:v>234</c:v>
                </c:pt>
                <c:pt idx="555">
                  <c:v>855</c:v>
                </c:pt>
                <c:pt idx="556">
                  <c:v>810</c:v>
                </c:pt>
                <c:pt idx="557">
                  <c:v>305</c:v>
                </c:pt>
                <c:pt idx="558">
                  <c:v>169</c:v>
                </c:pt>
                <c:pt idx="559">
                  <c:v>83.9</c:v>
                </c:pt>
                <c:pt idx="560">
                  <c:v>47.2</c:v>
                </c:pt>
                <c:pt idx="561">
                  <c:v>39.700000000000003</c:v>
                </c:pt>
                <c:pt idx="562">
                  <c:v>43.9</c:v>
                </c:pt>
                <c:pt idx="563">
                  <c:v>46</c:v>
                </c:pt>
                <c:pt idx="564">
                  <c:v>138</c:v>
                </c:pt>
                <c:pt idx="565">
                  <c:v>213</c:v>
                </c:pt>
                <c:pt idx="566">
                  <c:v>99.8</c:v>
                </c:pt>
                <c:pt idx="567">
                  <c:v>113</c:v>
                </c:pt>
                <c:pt idx="568">
                  <c:v>129</c:v>
                </c:pt>
                <c:pt idx="569">
                  <c:v>830</c:v>
                </c:pt>
                <c:pt idx="570">
                  <c:v>541</c:v>
                </c:pt>
                <c:pt idx="571">
                  <c:v>424</c:v>
                </c:pt>
                <c:pt idx="572">
                  <c:v>512</c:v>
                </c:pt>
                <c:pt idx="573">
                  <c:v>380</c:v>
                </c:pt>
                <c:pt idx="574">
                  <c:v>200</c:v>
                </c:pt>
                <c:pt idx="575">
                  <c:v>162</c:v>
                </c:pt>
                <c:pt idx="576">
                  <c:v>625</c:v>
                </c:pt>
                <c:pt idx="577">
                  <c:v>706</c:v>
                </c:pt>
                <c:pt idx="578">
                  <c:v>343</c:v>
                </c:pt>
                <c:pt idx="579">
                  <c:v>142</c:v>
                </c:pt>
                <c:pt idx="580">
                  <c:v>70.8</c:v>
                </c:pt>
                <c:pt idx="581">
                  <c:v>122</c:v>
                </c:pt>
                <c:pt idx="582">
                  <c:v>55.2</c:v>
                </c:pt>
                <c:pt idx="583">
                  <c:v>32.9</c:v>
                </c:pt>
                <c:pt idx="584">
                  <c:v>27.3</c:v>
                </c:pt>
                <c:pt idx="585">
                  <c:v>34.700000000000003</c:v>
                </c:pt>
                <c:pt idx="586">
                  <c:v>84.3</c:v>
                </c:pt>
                <c:pt idx="587">
                  <c:v>44.1</c:v>
                </c:pt>
                <c:pt idx="588">
                  <c:v>22</c:v>
                </c:pt>
                <c:pt idx="589">
                  <c:v>23.9</c:v>
                </c:pt>
                <c:pt idx="590">
                  <c:v>24.7</c:v>
                </c:pt>
                <c:pt idx="591">
                  <c:v>50</c:v>
                </c:pt>
                <c:pt idx="592">
                  <c:v>98.8</c:v>
                </c:pt>
                <c:pt idx="593">
                  <c:v>146</c:v>
                </c:pt>
                <c:pt idx="594">
                  <c:v>152</c:v>
                </c:pt>
                <c:pt idx="595">
                  <c:v>150</c:v>
                </c:pt>
                <c:pt idx="596">
                  <c:v>194</c:v>
                </c:pt>
                <c:pt idx="597">
                  <c:v>222</c:v>
                </c:pt>
                <c:pt idx="598">
                  <c:v>218</c:v>
                </c:pt>
                <c:pt idx="599">
                  <c:v>196</c:v>
                </c:pt>
                <c:pt idx="600">
                  <c:v>156</c:v>
                </c:pt>
                <c:pt idx="601">
                  <c:v>210</c:v>
                </c:pt>
                <c:pt idx="602">
                  <c:v>198</c:v>
                </c:pt>
                <c:pt idx="603">
                  <c:v>133</c:v>
                </c:pt>
                <c:pt idx="604">
                  <c:v>80.400000000000006</c:v>
                </c:pt>
                <c:pt idx="605">
                  <c:v>94.3</c:v>
                </c:pt>
                <c:pt idx="606">
                  <c:v>533</c:v>
                </c:pt>
                <c:pt idx="607">
                  <c:v>362</c:v>
                </c:pt>
                <c:pt idx="608">
                  <c:v>216</c:v>
                </c:pt>
                <c:pt idx="609">
                  <c:v>160</c:v>
                </c:pt>
                <c:pt idx="610">
                  <c:v>54.5</c:v>
                </c:pt>
                <c:pt idx="611">
                  <c:v>29.8</c:v>
                </c:pt>
                <c:pt idx="612">
                  <c:v>27.7</c:v>
                </c:pt>
                <c:pt idx="613">
                  <c:v>29.6</c:v>
                </c:pt>
                <c:pt idx="614">
                  <c:v>146</c:v>
                </c:pt>
                <c:pt idx="615">
                  <c:v>81.7</c:v>
                </c:pt>
                <c:pt idx="616">
                  <c:v>91.6</c:v>
                </c:pt>
                <c:pt idx="617">
                  <c:v>83.6</c:v>
                </c:pt>
                <c:pt idx="618">
                  <c:v>60.3</c:v>
                </c:pt>
                <c:pt idx="619">
                  <c:v>49.7</c:v>
                </c:pt>
                <c:pt idx="620">
                  <c:v>45.6</c:v>
                </c:pt>
                <c:pt idx="621">
                  <c:v>75.2</c:v>
                </c:pt>
                <c:pt idx="622">
                  <c:v>68.3</c:v>
                </c:pt>
                <c:pt idx="623">
                  <c:v>64.099999999999994</c:v>
                </c:pt>
                <c:pt idx="624">
                  <c:v>73.7</c:v>
                </c:pt>
                <c:pt idx="625">
                  <c:v>74</c:v>
                </c:pt>
                <c:pt idx="626">
                  <c:v>60.2</c:v>
                </c:pt>
                <c:pt idx="627">
                  <c:v>41.6</c:v>
                </c:pt>
                <c:pt idx="628">
                  <c:v>35.9</c:v>
                </c:pt>
                <c:pt idx="629">
                  <c:v>36.6</c:v>
                </c:pt>
                <c:pt idx="630">
                  <c:v>38.6</c:v>
                </c:pt>
                <c:pt idx="631">
                  <c:v>40.200000000000003</c:v>
                </c:pt>
                <c:pt idx="632">
                  <c:v>35.6</c:v>
                </c:pt>
                <c:pt idx="633">
                  <c:v>36.1</c:v>
                </c:pt>
                <c:pt idx="634">
                  <c:v>39</c:v>
                </c:pt>
                <c:pt idx="635">
                  <c:v>39.800000000000004</c:v>
                </c:pt>
                <c:pt idx="636">
                  <c:v>36.800000000000004</c:v>
                </c:pt>
                <c:pt idx="637">
                  <c:v>35.700000000000003</c:v>
                </c:pt>
                <c:pt idx="638">
                  <c:v>32</c:v>
                </c:pt>
                <c:pt idx="639">
                  <c:v>30.8</c:v>
                </c:pt>
                <c:pt idx="640">
                  <c:v>33</c:v>
                </c:pt>
                <c:pt idx="641">
                  <c:v>44.4</c:v>
                </c:pt>
                <c:pt idx="642">
                  <c:v>38.9</c:v>
                </c:pt>
                <c:pt idx="643">
                  <c:v>58.3</c:v>
                </c:pt>
                <c:pt idx="644">
                  <c:v>79.3</c:v>
                </c:pt>
                <c:pt idx="645">
                  <c:v>100</c:v>
                </c:pt>
                <c:pt idx="646">
                  <c:v>94.4</c:v>
                </c:pt>
                <c:pt idx="647">
                  <c:v>76.599999999999994</c:v>
                </c:pt>
                <c:pt idx="648">
                  <c:v>62.5</c:v>
                </c:pt>
                <c:pt idx="649">
                  <c:v>53.1</c:v>
                </c:pt>
                <c:pt idx="650">
                  <c:v>53.5</c:v>
                </c:pt>
                <c:pt idx="651">
                  <c:v>49.3</c:v>
                </c:pt>
                <c:pt idx="652">
                  <c:v>51.1</c:v>
                </c:pt>
                <c:pt idx="653">
                  <c:v>207</c:v>
                </c:pt>
                <c:pt idx="654">
                  <c:v>190</c:v>
                </c:pt>
                <c:pt idx="655">
                  <c:v>235</c:v>
                </c:pt>
                <c:pt idx="656">
                  <c:v>195</c:v>
                </c:pt>
                <c:pt idx="657">
                  <c:v>162</c:v>
                </c:pt>
                <c:pt idx="658">
                  <c:v>181</c:v>
                </c:pt>
                <c:pt idx="659">
                  <c:v>207</c:v>
                </c:pt>
                <c:pt idx="660">
                  <c:v>213</c:v>
                </c:pt>
                <c:pt idx="661">
                  <c:v>205</c:v>
                </c:pt>
                <c:pt idx="662">
                  <c:v>187</c:v>
                </c:pt>
                <c:pt idx="663">
                  <c:v>157</c:v>
                </c:pt>
                <c:pt idx="664">
                  <c:v>120</c:v>
                </c:pt>
                <c:pt idx="665">
                  <c:v>88.8</c:v>
                </c:pt>
                <c:pt idx="666">
                  <c:v>74.7</c:v>
                </c:pt>
                <c:pt idx="667">
                  <c:v>69.5</c:v>
                </c:pt>
                <c:pt idx="668">
                  <c:v>65.400000000000006</c:v>
                </c:pt>
                <c:pt idx="669">
                  <c:v>60.2</c:v>
                </c:pt>
                <c:pt idx="670">
                  <c:v>56.6</c:v>
                </c:pt>
                <c:pt idx="671">
                  <c:v>57.9</c:v>
                </c:pt>
                <c:pt idx="672">
                  <c:v>60.6</c:v>
                </c:pt>
                <c:pt idx="673">
                  <c:v>62.6</c:v>
                </c:pt>
                <c:pt idx="674">
                  <c:v>62.5</c:v>
                </c:pt>
                <c:pt idx="675">
                  <c:v>62.2</c:v>
                </c:pt>
                <c:pt idx="676">
                  <c:v>61.1</c:v>
                </c:pt>
                <c:pt idx="677">
                  <c:v>74.2</c:v>
                </c:pt>
                <c:pt idx="678">
                  <c:v>181</c:v>
                </c:pt>
                <c:pt idx="679">
                  <c:v>137</c:v>
                </c:pt>
                <c:pt idx="680">
                  <c:v>90.2</c:v>
                </c:pt>
                <c:pt idx="681">
                  <c:v>69.599999999999994</c:v>
                </c:pt>
                <c:pt idx="682">
                  <c:v>54.5</c:v>
                </c:pt>
                <c:pt idx="683">
                  <c:v>44.3</c:v>
                </c:pt>
                <c:pt idx="684">
                  <c:v>39.6</c:v>
                </c:pt>
                <c:pt idx="685">
                  <c:v>37</c:v>
                </c:pt>
                <c:pt idx="686">
                  <c:v>32.5</c:v>
                </c:pt>
                <c:pt idx="687">
                  <c:v>29.2</c:v>
                </c:pt>
                <c:pt idx="688">
                  <c:v>26.3</c:v>
                </c:pt>
                <c:pt idx="689">
                  <c:v>22.9</c:v>
                </c:pt>
                <c:pt idx="690">
                  <c:v>22.4</c:v>
                </c:pt>
                <c:pt idx="691">
                  <c:v>21.6</c:v>
                </c:pt>
                <c:pt idx="692">
                  <c:v>19.399999999999999</c:v>
                </c:pt>
                <c:pt idx="693">
                  <c:v>17.3</c:v>
                </c:pt>
                <c:pt idx="694">
                  <c:v>16.5</c:v>
                </c:pt>
                <c:pt idx="695">
                  <c:v>15.1</c:v>
                </c:pt>
                <c:pt idx="696">
                  <c:v>14.3</c:v>
                </c:pt>
                <c:pt idx="697">
                  <c:v>13.4</c:v>
                </c:pt>
                <c:pt idx="698">
                  <c:v>11.6</c:v>
                </c:pt>
                <c:pt idx="699">
                  <c:v>11.9</c:v>
                </c:pt>
                <c:pt idx="700">
                  <c:v>12.5</c:v>
                </c:pt>
                <c:pt idx="701">
                  <c:v>11.8</c:v>
                </c:pt>
                <c:pt idx="702">
                  <c:v>10.3</c:v>
                </c:pt>
                <c:pt idx="703">
                  <c:v>10</c:v>
                </c:pt>
                <c:pt idx="704">
                  <c:v>9.6</c:v>
                </c:pt>
                <c:pt idx="705">
                  <c:v>10</c:v>
                </c:pt>
                <c:pt idx="706">
                  <c:v>10.200000000000001</c:v>
                </c:pt>
                <c:pt idx="707">
                  <c:v>9.2800000000000011</c:v>
                </c:pt>
                <c:pt idx="708">
                  <c:v>8.8700000000000028</c:v>
                </c:pt>
                <c:pt idx="709">
                  <c:v>15.7</c:v>
                </c:pt>
                <c:pt idx="710">
                  <c:v>15.3</c:v>
                </c:pt>
                <c:pt idx="711">
                  <c:v>13.2</c:v>
                </c:pt>
                <c:pt idx="712">
                  <c:v>11.9</c:v>
                </c:pt>
                <c:pt idx="713">
                  <c:v>11.4</c:v>
                </c:pt>
                <c:pt idx="714">
                  <c:v>11.6</c:v>
                </c:pt>
                <c:pt idx="715">
                  <c:v>11.5</c:v>
                </c:pt>
                <c:pt idx="716">
                  <c:v>13.2</c:v>
                </c:pt>
                <c:pt idx="717">
                  <c:v>14.8</c:v>
                </c:pt>
                <c:pt idx="718">
                  <c:v>21.1</c:v>
                </c:pt>
                <c:pt idx="719">
                  <c:v>26.2</c:v>
                </c:pt>
                <c:pt idx="720">
                  <c:v>20.6</c:v>
                </c:pt>
                <c:pt idx="721">
                  <c:v>17.8</c:v>
                </c:pt>
                <c:pt idx="722">
                  <c:v>15.6</c:v>
                </c:pt>
                <c:pt idx="723">
                  <c:v>15</c:v>
                </c:pt>
                <c:pt idx="724">
                  <c:v>26.3</c:v>
                </c:pt>
                <c:pt idx="725">
                  <c:v>22.5</c:v>
                </c:pt>
                <c:pt idx="726">
                  <c:v>18.7</c:v>
                </c:pt>
                <c:pt idx="727">
                  <c:v>19.8</c:v>
                </c:pt>
                <c:pt idx="728">
                  <c:v>50.2</c:v>
                </c:pt>
                <c:pt idx="729">
                  <c:v>53.9</c:v>
                </c:pt>
                <c:pt idx="730">
                  <c:v>62.8</c:v>
                </c:pt>
                <c:pt idx="731">
                  <c:v>64.7</c:v>
                </c:pt>
                <c:pt idx="732">
                  <c:v>68.8</c:v>
                </c:pt>
                <c:pt idx="733">
                  <c:v>53.5</c:v>
                </c:pt>
                <c:pt idx="734">
                  <c:v>40.800000000000004</c:v>
                </c:pt>
                <c:pt idx="735">
                  <c:v>33.5</c:v>
                </c:pt>
                <c:pt idx="736">
                  <c:v>27</c:v>
                </c:pt>
                <c:pt idx="737">
                  <c:v>23.1</c:v>
                </c:pt>
                <c:pt idx="738">
                  <c:v>20.2</c:v>
                </c:pt>
                <c:pt idx="739">
                  <c:v>47.6</c:v>
                </c:pt>
                <c:pt idx="740">
                  <c:v>123</c:v>
                </c:pt>
                <c:pt idx="741">
                  <c:v>49.8</c:v>
                </c:pt>
                <c:pt idx="742">
                  <c:v>53.8</c:v>
                </c:pt>
                <c:pt idx="743">
                  <c:v>128</c:v>
                </c:pt>
                <c:pt idx="744">
                  <c:v>81</c:v>
                </c:pt>
                <c:pt idx="745">
                  <c:v>62.7</c:v>
                </c:pt>
                <c:pt idx="746">
                  <c:v>54.6</c:v>
                </c:pt>
                <c:pt idx="747">
                  <c:v>45.2</c:v>
                </c:pt>
                <c:pt idx="748">
                  <c:v>34.300000000000004</c:v>
                </c:pt>
                <c:pt idx="749">
                  <c:v>28.1</c:v>
                </c:pt>
                <c:pt idx="750">
                  <c:v>23.7</c:v>
                </c:pt>
                <c:pt idx="751">
                  <c:v>57.8</c:v>
                </c:pt>
                <c:pt idx="752">
                  <c:v>123</c:v>
                </c:pt>
                <c:pt idx="753">
                  <c:v>90.6</c:v>
                </c:pt>
                <c:pt idx="754">
                  <c:v>65.2</c:v>
                </c:pt>
                <c:pt idx="755">
                  <c:v>47.8</c:v>
                </c:pt>
                <c:pt idx="756">
                  <c:v>38.800000000000004</c:v>
                </c:pt>
                <c:pt idx="757">
                  <c:v>32</c:v>
                </c:pt>
                <c:pt idx="758">
                  <c:v>25.4</c:v>
                </c:pt>
                <c:pt idx="759">
                  <c:v>22</c:v>
                </c:pt>
                <c:pt idx="760">
                  <c:v>20.399999999999999</c:v>
                </c:pt>
                <c:pt idx="761">
                  <c:v>22</c:v>
                </c:pt>
                <c:pt idx="762">
                  <c:v>25.4</c:v>
                </c:pt>
                <c:pt idx="763">
                  <c:v>22.3</c:v>
                </c:pt>
                <c:pt idx="764">
                  <c:v>19.399999999999999</c:v>
                </c:pt>
                <c:pt idx="765">
                  <c:v>17.2</c:v>
                </c:pt>
                <c:pt idx="766">
                  <c:v>15</c:v>
                </c:pt>
                <c:pt idx="767">
                  <c:v>13.8</c:v>
                </c:pt>
                <c:pt idx="768">
                  <c:v>12.8</c:v>
                </c:pt>
                <c:pt idx="769">
                  <c:v>11.9</c:v>
                </c:pt>
                <c:pt idx="770">
                  <c:v>11.2</c:v>
                </c:pt>
                <c:pt idx="771">
                  <c:v>10.4</c:v>
                </c:pt>
                <c:pt idx="772">
                  <c:v>9.77</c:v>
                </c:pt>
                <c:pt idx="773">
                  <c:v>9.27</c:v>
                </c:pt>
                <c:pt idx="774">
                  <c:v>15.5</c:v>
                </c:pt>
                <c:pt idx="775">
                  <c:v>16.2</c:v>
                </c:pt>
                <c:pt idx="776">
                  <c:v>16.899999999999999</c:v>
                </c:pt>
                <c:pt idx="777">
                  <c:v>16.899999999999999</c:v>
                </c:pt>
                <c:pt idx="778">
                  <c:v>67.2</c:v>
                </c:pt>
                <c:pt idx="779">
                  <c:v>42.7</c:v>
                </c:pt>
                <c:pt idx="780">
                  <c:v>34.200000000000003</c:v>
                </c:pt>
                <c:pt idx="781">
                  <c:v>113</c:v>
                </c:pt>
                <c:pt idx="782">
                  <c:v>125</c:v>
                </c:pt>
                <c:pt idx="783">
                  <c:v>101</c:v>
                </c:pt>
                <c:pt idx="784">
                  <c:v>63.6</c:v>
                </c:pt>
                <c:pt idx="785">
                  <c:v>48</c:v>
                </c:pt>
                <c:pt idx="786">
                  <c:v>69.900000000000006</c:v>
                </c:pt>
                <c:pt idx="787">
                  <c:v>179</c:v>
                </c:pt>
                <c:pt idx="788">
                  <c:v>166</c:v>
                </c:pt>
                <c:pt idx="789">
                  <c:v>102</c:v>
                </c:pt>
                <c:pt idx="790">
                  <c:v>67.400000000000006</c:v>
                </c:pt>
                <c:pt idx="791">
                  <c:v>47.8</c:v>
                </c:pt>
                <c:pt idx="792">
                  <c:v>65</c:v>
                </c:pt>
                <c:pt idx="793">
                  <c:v>146</c:v>
                </c:pt>
                <c:pt idx="794">
                  <c:v>377</c:v>
                </c:pt>
                <c:pt idx="795">
                  <c:v>364</c:v>
                </c:pt>
                <c:pt idx="796">
                  <c:v>188</c:v>
                </c:pt>
                <c:pt idx="797">
                  <c:v>118</c:v>
                </c:pt>
                <c:pt idx="798">
                  <c:v>76.8</c:v>
                </c:pt>
                <c:pt idx="799">
                  <c:v>52.8</c:v>
                </c:pt>
                <c:pt idx="800">
                  <c:v>68</c:v>
                </c:pt>
                <c:pt idx="801">
                  <c:v>51.3</c:v>
                </c:pt>
                <c:pt idx="802">
                  <c:v>41.4</c:v>
                </c:pt>
                <c:pt idx="803">
                  <c:v>34.5</c:v>
                </c:pt>
                <c:pt idx="804">
                  <c:v>84.6</c:v>
                </c:pt>
                <c:pt idx="805">
                  <c:v>821</c:v>
                </c:pt>
                <c:pt idx="806">
                  <c:v>1140</c:v>
                </c:pt>
                <c:pt idx="807">
                  <c:v>776</c:v>
                </c:pt>
                <c:pt idx="808">
                  <c:v>452</c:v>
                </c:pt>
                <c:pt idx="809">
                  <c:v>255</c:v>
                </c:pt>
                <c:pt idx="810">
                  <c:v>198</c:v>
                </c:pt>
                <c:pt idx="811">
                  <c:v>419</c:v>
                </c:pt>
                <c:pt idx="812">
                  <c:v>400</c:v>
                </c:pt>
                <c:pt idx="813">
                  <c:v>266</c:v>
                </c:pt>
                <c:pt idx="814">
                  <c:v>346</c:v>
                </c:pt>
                <c:pt idx="815">
                  <c:v>819</c:v>
                </c:pt>
                <c:pt idx="816">
                  <c:v>971</c:v>
                </c:pt>
                <c:pt idx="817">
                  <c:v>568</c:v>
                </c:pt>
                <c:pt idx="818">
                  <c:v>353</c:v>
                </c:pt>
                <c:pt idx="819">
                  <c:v>192</c:v>
                </c:pt>
                <c:pt idx="820">
                  <c:v>114</c:v>
                </c:pt>
                <c:pt idx="821">
                  <c:v>70.3</c:v>
                </c:pt>
                <c:pt idx="822">
                  <c:v>72.099999999999994</c:v>
                </c:pt>
                <c:pt idx="823">
                  <c:v>82.8</c:v>
                </c:pt>
                <c:pt idx="824">
                  <c:v>51.1</c:v>
                </c:pt>
                <c:pt idx="825">
                  <c:v>40.6</c:v>
                </c:pt>
                <c:pt idx="826">
                  <c:v>495</c:v>
                </c:pt>
                <c:pt idx="827">
                  <c:v>557</c:v>
                </c:pt>
                <c:pt idx="828">
                  <c:v>1470</c:v>
                </c:pt>
                <c:pt idx="829">
                  <c:v>770</c:v>
                </c:pt>
                <c:pt idx="830">
                  <c:v>473</c:v>
                </c:pt>
                <c:pt idx="831">
                  <c:v>263</c:v>
                </c:pt>
                <c:pt idx="832">
                  <c:v>154</c:v>
                </c:pt>
                <c:pt idx="833">
                  <c:v>197</c:v>
                </c:pt>
                <c:pt idx="834">
                  <c:v>148</c:v>
                </c:pt>
                <c:pt idx="835">
                  <c:v>146</c:v>
                </c:pt>
                <c:pt idx="836">
                  <c:v>160</c:v>
                </c:pt>
                <c:pt idx="837">
                  <c:v>96.5</c:v>
                </c:pt>
                <c:pt idx="838">
                  <c:v>260</c:v>
                </c:pt>
                <c:pt idx="839">
                  <c:v>1220</c:v>
                </c:pt>
                <c:pt idx="840">
                  <c:v>791</c:v>
                </c:pt>
                <c:pt idx="841">
                  <c:v>617</c:v>
                </c:pt>
                <c:pt idx="842">
                  <c:v>443</c:v>
                </c:pt>
                <c:pt idx="843">
                  <c:v>256</c:v>
                </c:pt>
                <c:pt idx="844">
                  <c:v>163</c:v>
                </c:pt>
                <c:pt idx="845">
                  <c:v>118</c:v>
                </c:pt>
                <c:pt idx="846">
                  <c:v>72.900000000000006</c:v>
                </c:pt>
                <c:pt idx="847">
                  <c:v>78.5</c:v>
                </c:pt>
                <c:pt idx="848">
                  <c:v>60.3</c:v>
                </c:pt>
                <c:pt idx="849">
                  <c:v>50.8</c:v>
                </c:pt>
                <c:pt idx="850">
                  <c:v>44.8</c:v>
                </c:pt>
                <c:pt idx="851">
                  <c:v>84.6</c:v>
                </c:pt>
                <c:pt idx="852">
                  <c:v>82.2</c:v>
                </c:pt>
                <c:pt idx="853">
                  <c:v>101</c:v>
                </c:pt>
                <c:pt idx="854">
                  <c:v>61.3</c:v>
                </c:pt>
                <c:pt idx="855">
                  <c:v>52.9</c:v>
                </c:pt>
                <c:pt idx="856">
                  <c:v>104</c:v>
                </c:pt>
                <c:pt idx="857">
                  <c:v>253</c:v>
                </c:pt>
                <c:pt idx="858">
                  <c:v>303</c:v>
                </c:pt>
                <c:pt idx="859">
                  <c:v>168</c:v>
                </c:pt>
                <c:pt idx="860">
                  <c:v>103</c:v>
                </c:pt>
                <c:pt idx="861">
                  <c:v>64.7</c:v>
                </c:pt>
                <c:pt idx="862">
                  <c:v>47.2</c:v>
                </c:pt>
                <c:pt idx="863">
                  <c:v>72</c:v>
                </c:pt>
                <c:pt idx="864">
                  <c:v>134</c:v>
                </c:pt>
                <c:pt idx="865">
                  <c:v>646</c:v>
                </c:pt>
                <c:pt idx="866">
                  <c:v>1900</c:v>
                </c:pt>
                <c:pt idx="867">
                  <c:v>2680</c:v>
                </c:pt>
                <c:pt idx="868">
                  <c:v>910</c:v>
                </c:pt>
                <c:pt idx="869">
                  <c:v>4220</c:v>
                </c:pt>
                <c:pt idx="870">
                  <c:v>4170</c:v>
                </c:pt>
              </c:numCache>
            </c:numRef>
          </c:val>
          <c:smooth val="0"/>
        </c:ser>
        <c:dLbls>
          <c:showLegendKey val="0"/>
          <c:showVal val="0"/>
          <c:showCatName val="0"/>
          <c:showSerName val="0"/>
          <c:showPercent val="0"/>
          <c:showBubbleSize val="0"/>
        </c:dLbls>
        <c:marker val="1"/>
        <c:smooth val="0"/>
        <c:axId val="149602304"/>
        <c:axId val="149603840"/>
      </c:lineChart>
      <c:dateAx>
        <c:axId val="149602304"/>
        <c:scaling>
          <c:orientation val="minMax"/>
        </c:scaling>
        <c:delete val="0"/>
        <c:axPos val="b"/>
        <c:numFmt formatCode="[$-409]mmm\-yy;@" sourceLinked="0"/>
        <c:majorTickMark val="out"/>
        <c:minorTickMark val="none"/>
        <c:tickLblPos val="nextTo"/>
        <c:txPr>
          <a:bodyPr/>
          <a:lstStyle/>
          <a:p>
            <a:pPr>
              <a:defRPr b="1" baseline="0">
                <a:solidFill>
                  <a:schemeClr val="bg2"/>
                </a:solidFill>
                <a:latin typeface="Arial" pitchFamily="34" charset="0"/>
                <a:cs typeface="Arial" pitchFamily="34" charset="0"/>
              </a:defRPr>
            </a:pPr>
            <a:endParaRPr lang="en-US"/>
          </a:p>
        </c:txPr>
        <c:crossAx val="149603840"/>
        <c:crosses val="autoZero"/>
        <c:auto val="1"/>
        <c:lblOffset val="100"/>
        <c:baseTimeUnit val="days"/>
      </c:dateAx>
      <c:valAx>
        <c:axId val="149603840"/>
        <c:scaling>
          <c:orientation val="minMax"/>
        </c:scaling>
        <c:delete val="0"/>
        <c:axPos val="l"/>
        <c:majorGridlines/>
        <c:numFmt formatCode="General" sourceLinked="1"/>
        <c:majorTickMark val="out"/>
        <c:minorTickMark val="none"/>
        <c:tickLblPos val="nextTo"/>
        <c:spPr>
          <a:ln>
            <a:solidFill>
              <a:schemeClr val="bg2"/>
            </a:solidFill>
          </a:ln>
        </c:spPr>
        <c:txPr>
          <a:bodyPr/>
          <a:lstStyle/>
          <a:p>
            <a:pPr>
              <a:defRPr b="1">
                <a:solidFill>
                  <a:schemeClr val="bg2"/>
                </a:solidFill>
                <a:latin typeface="Arial" pitchFamily="34" charset="0"/>
                <a:cs typeface="Arial" pitchFamily="34" charset="0"/>
              </a:defRPr>
            </a:pPr>
            <a:endParaRPr lang="en-US"/>
          </a:p>
        </c:txPr>
        <c:crossAx val="149602304"/>
        <c:crosses val="autoZero"/>
        <c:crossBetween val="between"/>
      </c:valAx>
      <c:spPr>
        <a:solidFill>
          <a:schemeClr val="accent5"/>
        </a:solidFill>
      </c:spPr>
    </c:plotArea>
    <c:plotVisOnly val="1"/>
    <c:dispBlanksAs val="gap"/>
    <c:showDLblsOverMax val="0"/>
  </c:chart>
  <c:spPr>
    <a:solidFill>
      <a:schemeClr val="tx1"/>
    </a:solidFill>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0.1669</cdr:x>
      <cdr:y>0.52676</cdr:y>
    </cdr:from>
    <cdr:to>
      <cdr:x>0.34423</cdr:x>
      <cdr:y>0.65133</cdr:y>
    </cdr:to>
    <cdr:sp macro="" textlink="">
      <cdr:nvSpPr>
        <cdr:cNvPr id="2" name="Oval 1"/>
        <cdr:cNvSpPr/>
      </cdr:nvSpPr>
      <cdr:spPr bwMode="auto">
        <a:xfrm xmlns:a="http://schemas.openxmlformats.org/drawingml/2006/main">
          <a:off x="1219200" y="2819400"/>
          <a:ext cx="1295400" cy="666750"/>
        </a:xfrm>
        <a:prstGeom xmlns:a="http://schemas.openxmlformats.org/drawingml/2006/main" prst="ellipse">
          <a:avLst/>
        </a:prstGeom>
        <a:noFill xmlns:a="http://schemas.openxmlformats.org/drawingml/2006/main"/>
        <a:ln xmlns:a="http://schemas.openxmlformats.org/drawingml/2006/main" w="38100" cap="flat" cmpd="sng" algn="ctr">
          <a:solidFill>
            <a:srgbClr val="0099CC"/>
          </a:solidFill>
          <a:prstDash val="solid"/>
          <a:round/>
          <a:headEnd type="none" w="med" len="med"/>
          <a:tailEnd type="triangle" w="med" len="med"/>
        </a:ln>
        <a:effectLst xmlns:a="http://schemas.openxmlformats.org/drawingml/2006/main"/>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defPPr>
            <a:defRPr lang="en-US"/>
          </a:defPPr>
          <a:lvl1pPr algn="ctr" rtl="0" eaLnBrk="0" fontAlgn="base" hangingPunct="0">
            <a:spcBef>
              <a:spcPct val="0"/>
            </a:spcBef>
            <a:spcAft>
              <a:spcPct val="0"/>
            </a:spcAft>
            <a:defRPr kern="1200">
              <a:solidFill>
                <a:srgbClr val="FFFFFF"/>
              </a:solidFill>
              <a:latin typeface="Garamond" pitchFamily="18" charset="0"/>
            </a:defRPr>
          </a:lvl1pPr>
          <a:lvl2pPr marL="457200" algn="ctr" rtl="0" eaLnBrk="0" fontAlgn="base" hangingPunct="0">
            <a:spcBef>
              <a:spcPct val="0"/>
            </a:spcBef>
            <a:spcAft>
              <a:spcPct val="0"/>
            </a:spcAft>
            <a:defRPr kern="1200">
              <a:solidFill>
                <a:srgbClr val="FFFFFF"/>
              </a:solidFill>
              <a:latin typeface="Garamond" pitchFamily="18" charset="0"/>
            </a:defRPr>
          </a:lvl2pPr>
          <a:lvl3pPr marL="914400" algn="ctr" rtl="0" eaLnBrk="0" fontAlgn="base" hangingPunct="0">
            <a:spcBef>
              <a:spcPct val="0"/>
            </a:spcBef>
            <a:spcAft>
              <a:spcPct val="0"/>
            </a:spcAft>
            <a:defRPr kern="1200">
              <a:solidFill>
                <a:srgbClr val="FFFFFF"/>
              </a:solidFill>
              <a:latin typeface="Garamond" pitchFamily="18" charset="0"/>
            </a:defRPr>
          </a:lvl3pPr>
          <a:lvl4pPr marL="1371600" algn="ctr" rtl="0" eaLnBrk="0" fontAlgn="base" hangingPunct="0">
            <a:spcBef>
              <a:spcPct val="0"/>
            </a:spcBef>
            <a:spcAft>
              <a:spcPct val="0"/>
            </a:spcAft>
            <a:defRPr kern="1200">
              <a:solidFill>
                <a:srgbClr val="FFFFFF"/>
              </a:solidFill>
              <a:latin typeface="Garamond" pitchFamily="18" charset="0"/>
            </a:defRPr>
          </a:lvl4pPr>
          <a:lvl5pPr marL="1828800" algn="ctr" rtl="0" eaLnBrk="0" fontAlgn="base" hangingPunct="0">
            <a:spcBef>
              <a:spcPct val="0"/>
            </a:spcBef>
            <a:spcAft>
              <a:spcPct val="0"/>
            </a:spcAft>
            <a:defRPr kern="1200">
              <a:solidFill>
                <a:srgbClr val="FFFFFF"/>
              </a:solidFill>
              <a:latin typeface="Garamond" pitchFamily="18" charset="0"/>
            </a:defRPr>
          </a:lvl5pPr>
          <a:lvl6pPr marL="2286000" algn="l" defTabSz="914400" rtl="0" eaLnBrk="1" latinLnBrk="0" hangingPunct="1">
            <a:defRPr kern="1200">
              <a:solidFill>
                <a:srgbClr val="FFFFFF"/>
              </a:solidFill>
              <a:latin typeface="Garamond" pitchFamily="18" charset="0"/>
            </a:defRPr>
          </a:lvl6pPr>
          <a:lvl7pPr marL="2743200" algn="l" defTabSz="914400" rtl="0" eaLnBrk="1" latinLnBrk="0" hangingPunct="1">
            <a:defRPr kern="1200">
              <a:solidFill>
                <a:srgbClr val="FFFFFF"/>
              </a:solidFill>
              <a:latin typeface="Garamond" pitchFamily="18" charset="0"/>
            </a:defRPr>
          </a:lvl7pPr>
          <a:lvl8pPr marL="3200400" algn="l" defTabSz="914400" rtl="0" eaLnBrk="1" latinLnBrk="0" hangingPunct="1">
            <a:defRPr kern="1200">
              <a:solidFill>
                <a:srgbClr val="FFFFFF"/>
              </a:solidFill>
              <a:latin typeface="Garamond" pitchFamily="18" charset="0"/>
            </a:defRPr>
          </a:lvl8pPr>
          <a:lvl9pPr marL="3657600" algn="l" defTabSz="914400" rtl="0" eaLnBrk="1" latinLnBrk="0" hangingPunct="1">
            <a:defRPr kern="1200">
              <a:solidFill>
                <a:srgbClr val="FFFFFF"/>
              </a:solidFill>
              <a:latin typeface="Garamond" pitchFamily="18" charset="0"/>
            </a:defRPr>
          </a:lvl9pPr>
        </a:lstStyle>
        <a:p xmlns:a="http://schemas.openxmlformats.org/drawingml/2006/main">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FF"/>
            </a:solidFill>
            <a:effectLst/>
            <a:latin typeface="Garamond" pitchFamily="18" charset="0"/>
          </a:endParaRPr>
        </a:p>
      </cdr:txBody>
    </cdr:sp>
  </cdr:relSizeAnchor>
  <cdr:relSizeAnchor xmlns:cdr="http://schemas.openxmlformats.org/drawingml/2006/chartDrawing">
    <cdr:from>
      <cdr:x>0.5007</cdr:x>
      <cdr:y>0.55524</cdr:y>
    </cdr:from>
    <cdr:to>
      <cdr:x>0.67803</cdr:x>
      <cdr:y>0.67981</cdr:y>
    </cdr:to>
    <cdr:sp macro="" textlink="">
      <cdr:nvSpPr>
        <cdr:cNvPr id="3" name="Oval 2"/>
        <cdr:cNvSpPr/>
      </cdr:nvSpPr>
      <cdr:spPr bwMode="auto">
        <a:xfrm xmlns:a="http://schemas.openxmlformats.org/drawingml/2006/main">
          <a:off x="3657600" y="2971800"/>
          <a:ext cx="1295400" cy="666750"/>
        </a:xfrm>
        <a:prstGeom xmlns:a="http://schemas.openxmlformats.org/drawingml/2006/main" prst="ellipse">
          <a:avLst/>
        </a:prstGeom>
        <a:noFill xmlns:a="http://schemas.openxmlformats.org/drawingml/2006/main"/>
        <a:ln xmlns:a="http://schemas.openxmlformats.org/drawingml/2006/main" w="38100" cap="flat" cmpd="sng" algn="ctr">
          <a:solidFill>
            <a:srgbClr val="0099CC"/>
          </a:solidFill>
          <a:prstDash val="solid"/>
          <a:round/>
          <a:headEnd type="none" w="med" len="med"/>
          <a:tailEnd type="triangle" w="med" len="med"/>
        </a:ln>
        <a:effectLst xmlns:a="http://schemas.openxmlformats.org/drawingml/2006/main"/>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lvl1pPr marL="0" indent="0">
            <a:defRPr sz="1100">
              <a:latin typeface="Garamond"/>
            </a:defRPr>
          </a:lvl1pPr>
          <a:lvl2pPr marL="457200" indent="0">
            <a:defRPr sz="1100">
              <a:latin typeface="Garamond"/>
            </a:defRPr>
          </a:lvl2pPr>
          <a:lvl3pPr marL="914400" indent="0">
            <a:defRPr sz="1100">
              <a:latin typeface="Garamond"/>
            </a:defRPr>
          </a:lvl3pPr>
          <a:lvl4pPr marL="1371600" indent="0">
            <a:defRPr sz="1100">
              <a:latin typeface="Garamond"/>
            </a:defRPr>
          </a:lvl4pPr>
          <a:lvl5pPr marL="1828800" indent="0">
            <a:defRPr sz="1100">
              <a:latin typeface="Garamond"/>
            </a:defRPr>
          </a:lvl5pPr>
          <a:lvl6pPr marL="2286000" indent="0">
            <a:defRPr sz="1100">
              <a:latin typeface="Garamond"/>
            </a:defRPr>
          </a:lvl6pPr>
          <a:lvl7pPr marL="2743200" indent="0">
            <a:defRPr sz="1100">
              <a:latin typeface="Garamond"/>
            </a:defRPr>
          </a:lvl7pPr>
          <a:lvl8pPr marL="3200400" indent="0">
            <a:defRPr sz="1100">
              <a:latin typeface="Garamond"/>
            </a:defRPr>
          </a:lvl8pPr>
          <a:lvl9pPr marL="3657600" indent="0">
            <a:defRPr sz="1100">
              <a:latin typeface="Garamond"/>
            </a:defRPr>
          </a:lvl9pPr>
        </a:lstStyle>
        <a:p xmlns:a="http://schemas.openxmlformats.org/drawingml/2006/main">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FF"/>
            </a:solidFill>
            <a:effectLst/>
            <a:latin typeface="Garamond"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eaLnBrk="1" hangingPunct="1">
              <a:defRPr sz="1200">
                <a:latin typeface="Arial" charset="0"/>
              </a:defRPr>
            </a:lvl1pPr>
          </a:lstStyle>
          <a:p>
            <a:endParaRPr lang="en-US"/>
          </a:p>
        </p:txBody>
      </p:sp>
      <p:sp>
        <p:nvSpPr>
          <p:cNvPr id="167939"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charset="0"/>
              </a:defRPr>
            </a:lvl1pPr>
          </a:lstStyle>
          <a:p>
            <a:endParaRPr lang="en-US"/>
          </a:p>
        </p:txBody>
      </p:sp>
      <p:sp>
        <p:nvSpPr>
          <p:cNvPr id="167940"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eaLnBrk="1" hangingPunct="1">
              <a:defRPr sz="1200">
                <a:latin typeface="Arial" charset="0"/>
              </a:defRPr>
            </a:lvl1pPr>
          </a:lstStyle>
          <a:p>
            <a:endParaRPr lang="en-US"/>
          </a:p>
        </p:txBody>
      </p:sp>
      <p:sp>
        <p:nvSpPr>
          <p:cNvPr id="167941"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atin typeface="Arial" charset="0"/>
              </a:defRPr>
            </a:lvl1pPr>
          </a:lstStyle>
          <a:p>
            <a:fld id="{8036FAC1-B709-40BF-BA10-D782544DAADD}" type="slidenum">
              <a:rPr lang="en-US"/>
              <a:pPr/>
              <a:t>‹#›</a:t>
            </a:fld>
            <a:endParaRPr lang="en-US"/>
          </a:p>
        </p:txBody>
      </p:sp>
    </p:spTree>
    <p:extLst>
      <p:ext uri="{BB962C8B-B14F-4D97-AF65-F5344CB8AC3E}">
        <p14:creationId xmlns:p14="http://schemas.microsoft.com/office/powerpoint/2010/main" val="1679143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eaLnBrk="1" hangingPunct="1">
              <a:defRPr sz="1200">
                <a:latin typeface="Arial" charset="0"/>
              </a:defRPr>
            </a:lvl1pPr>
          </a:lstStyle>
          <a:p>
            <a:endParaRPr lang="en-US"/>
          </a:p>
        </p:txBody>
      </p:sp>
      <p:sp>
        <p:nvSpPr>
          <p:cNvPr id="10445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charset="0"/>
              </a:defRPr>
            </a:lvl1pPr>
          </a:lstStyle>
          <a:p>
            <a:endParaRPr lang="en-US"/>
          </a:p>
        </p:txBody>
      </p:sp>
      <p:sp>
        <p:nvSpPr>
          <p:cNvPr id="10445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10445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45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eaLnBrk="1" hangingPunct="1">
              <a:defRPr sz="1200">
                <a:latin typeface="Arial" charset="0"/>
              </a:defRPr>
            </a:lvl1pPr>
          </a:lstStyle>
          <a:p>
            <a:endParaRPr lang="en-US"/>
          </a:p>
        </p:txBody>
      </p:sp>
      <p:sp>
        <p:nvSpPr>
          <p:cNvPr id="10445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atin typeface="Arial" charset="0"/>
              </a:defRPr>
            </a:lvl1pPr>
          </a:lstStyle>
          <a:p>
            <a:fld id="{D7841B5A-B9F3-4514-BDA9-0092E3644420}" type="slidenum">
              <a:rPr lang="en-US"/>
              <a:pPr/>
              <a:t>‹#›</a:t>
            </a:fld>
            <a:endParaRPr lang="en-US"/>
          </a:p>
        </p:txBody>
      </p:sp>
    </p:spTree>
    <p:extLst>
      <p:ext uri="{BB962C8B-B14F-4D97-AF65-F5344CB8AC3E}">
        <p14:creationId xmlns:p14="http://schemas.microsoft.com/office/powerpoint/2010/main" val="35550859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B0FD77-2BC6-4332-A747-946C4220DA5E}" type="slidenum">
              <a:rPr lang="en-US"/>
              <a:pPr/>
              <a:t>1</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algn="ctr" defTabSz="931774">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4CE2AE-DEF3-4FCA-8841-F333E4F6A9D8}" type="slidenum">
              <a:rPr lang="en-US"/>
              <a:pPr/>
              <a:t>10</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xfrm>
            <a:off x="381000" y="4267200"/>
            <a:ext cx="6324600" cy="4876800"/>
          </a:xfrm>
        </p:spPr>
        <p:txBody>
          <a:bodyPr/>
          <a:lstStyle/>
          <a:p>
            <a:endParaRPr lang="en-US" i="0" dirty="0" smtClean="0"/>
          </a:p>
          <a:p>
            <a:r>
              <a:rPr lang="en-US" dirty="0" smtClean="0"/>
              <a:t>Note: 1)averages, 2)% 1</a:t>
            </a:r>
            <a:r>
              <a:rPr lang="en-US" baseline="30000" dirty="0" smtClean="0"/>
              <a:t>st</a:t>
            </a:r>
            <a:r>
              <a:rPr lang="en-US" dirty="0" smtClean="0"/>
              <a:t> time spawners, 3) sex ratio favoring females, 4) marine survivals, 5) limited contribution by rainbow trout</a:t>
            </a:r>
          </a:p>
          <a:p>
            <a:endParaRPr lang="en-US" dirty="0" smtClean="0"/>
          </a:p>
          <a:p>
            <a:r>
              <a:rPr lang="en-US" dirty="0" smtClean="0"/>
              <a:t>Also note:  </a:t>
            </a:r>
            <a:r>
              <a:rPr lang="en-US" b="1" dirty="0" smtClean="0"/>
              <a:t>lower adult escapements 2006-2009 </a:t>
            </a:r>
            <a:r>
              <a:rPr lang="en-US" dirty="0" smtClean="0"/>
              <a:t>– maybe due to marine survivals… Brian Marston’s talk…</a:t>
            </a:r>
          </a:p>
          <a:p>
            <a:r>
              <a:rPr lang="en-US" dirty="0" smtClean="0"/>
              <a:t>1) </a:t>
            </a:r>
            <a:r>
              <a:rPr lang="en-US" dirty="0" err="1" smtClean="0"/>
              <a:t>Sashin</a:t>
            </a:r>
            <a:r>
              <a:rPr lang="en-US" dirty="0" smtClean="0"/>
              <a:t> Creek east of </a:t>
            </a:r>
            <a:r>
              <a:rPr lang="en-US" dirty="0" err="1" smtClean="0"/>
              <a:t>Sitkoh</a:t>
            </a:r>
            <a:r>
              <a:rPr lang="en-US" dirty="0" smtClean="0"/>
              <a:t> Creek, 2) Situk River declines until 2010, 3)lower escapements in BC streams: Keogh, Skeena, 4) and SE snorkel surveys…</a:t>
            </a:r>
          </a:p>
          <a:p>
            <a:endParaRPr lang="en-US" dirty="0" smtClean="0"/>
          </a:p>
          <a:p>
            <a:r>
              <a:rPr lang="en-US" b="1" dirty="0" smtClean="0"/>
              <a:t>lower smolt production 2007-2009 </a:t>
            </a:r>
            <a:r>
              <a:rPr lang="en-US" dirty="0" smtClean="0"/>
              <a:t>– maybe due to extreme high water in fall of 2005/ spring of 2006 and 2007…flushing of fry, smolt</a:t>
            </a:r>
          </a:p>
          <a:p>
            <a:endParaRPr lang="en-US" dirty="0" smtClean="0"/>
          </a:p>
          <a:p>
            <a:pPr>
              <a:defRPr/>
            </a:pPr>
            <a:r>
              <a:rPr lang="en-US" b="0" dirty="0" smtClean="0"/>
              <a:t>This left a fore</a:t>
            </a:r>
            <a:r>
              <a:rPr lang="en-US" dirty="0" smtClean="0"/>
              <a:t>shortened dataset… that is not really sufficient for spawner-recruit analysis, </a:t>
            </a:r>
          </a:p>
          <a:p>
            <a:pPr>
              <a:defRPr/>
            </a:pPr>
            <a:r>
              <a:rPr lang="en-US" dirty="0" smtClean="0"/>
              <a:t>And the question: How is production sustained in </a:t>
            </a:r>
            <a:r>
              <a:rPr lang="en-US" dirty="0" err="1" smtClean="0"/>
              <a:t>Sitkoh</a:t>
            </a:r>
            <a:r>
              <a:rPr lang="en-US" dirty="0" smtClean="0"/>
              <a:t> Creek?</a:t>
            </a:r>
            <a:endParaRPr lang="en-US"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4CE2AE-DEF3-4FCA-8841-F333E4F6A9D8}" type="slidenum">
              <a:rPr lang="en-US"/>
              <a:pPr/>
              <a:t>11</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xfrm>
            <a:off x="381000" y="4267200"/>
            <a:ext cx="6324600" cy="4876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Based on Brood-table analysis</a:t>
            </a:r>
            <a:r>
              <a:rPr lang="en-US" baseline="0" dirty="0" smtClean="0"/>
              <a:t> and estimates of SPS…</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So in 2010, after 7 years of ice water, flooding, sleep deprivation and otter harassment, the project was moved to Big </a:t>
            </a:r>
            <a:r>
              <a:rPr lang="en-US" dirty="0" err="1" smtClean="0"/>
              <a:t>Ratz</a:t>
            </a:r>
            <a:r>
              <a:rPr lang="en-US" dirty="0" smtClean="0"/>
              <a:t> Creek on POW Island...  That project has now also been cut… which means I get to come here rather than put a weir in…mixed blessing…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DC10D0-7D0B-4B12-830E-9CAE51EEB6D3}" type="slidenum">
              <a:rPr lang="en-US"/>
              <a:pPr/>
              <a:t>12</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xfrm>
            <a:off x="701040" y="4415790"/>
            <a:ext cx="5608320" cy="4652010"/>
          </a:xfrm>
        </p:spPr>
        <p:txBody>
          <a:bodyPr/>
          <a:lstStyle/>
          <a:p>
            <a:r>
              <a:rPr lang="en-US" dirty="0" smtClean="0"/>
              <a:t>“Bar Napkin Production model”…paper by </a:t>
            </a:r>
            <a:r>
              <a:rPr lang="en-US" dirty="0" err="1" smtClean="0"/>
              <a:t>Seamons</a:t>
            </a:r>
            <a:r>
              <a:rPr lang="en-US" dirty="0" smtClean="0"/>
              <a:t> and Quinn published in 2010, on estimated adult offspring per adult…first-time and repeat spawning</a:t>
            </a:r>
            <a:r>
              <a:rPr lang="en-US" baseline="0" dirty="0" smtClean="0"/>
              <a:t> males and females…Applied SPS from adult production in 2003-2005 to 2006-2009 LOW adults…</a:t>
            </a:r>
            <a:endParaRPr lang="en-US" dirty="0" smtClean="0"/>
          </a:p>
          <a:p>
            <a:r>
              <a:rPr lang="en-US" dirty="0" smtClean="0"/>
              <a:t>…I decided to try to…account for the factors in the </a:t>
            </a:r>
            <a:r>
              <a:rPr lang="en-US" dirty="0" err="1" smtClean="0"/>
              <a:t>Sitkoh</a:t>
            </a:r>
            <a:r>
              <a:rPr lang="en-US" dirty="0" smtClean="0"/>
              <a:t> steelhead population that might contribute to sustaining the low Creek’s low production…How is production sustained on </a:t>
            </a:r>
            <a:r>
              <a:rPr lang="en-US" dirty="0" err="1" smtClean="0"/>
              <a:t>Sitkoh</a:t>
            </a:r>
            <a:r>
              <a:rPr lang="en-US" dirty="0" smtClean="0"/>
              <a:t> Creek…</a:t>
            </a:r>
          </a:p>
          <a:p>
            <a:endParaRPr lang="en-US" baseline="0" dirty="0" smtClean="0"/>
          </a:p>
          <a:p>
            <a:r>
              <a:rPr lang="en-US" baseline="0" dirty="0" smtClean="0"/>
              <a:t>…luckily we spent so much effort on PIT tagging…and scale aging all the smolt we sampled… (1628 scale samples times 3 reads each = 4,884 scale images …)…if you recall, recapture rates in 2006-2009 when we had the best tag coverage averaged about 68%...</a:t>
            </a:r>
          </a:p>
          <a:p>
            <a:endParaRPr lang="en-US" baseline="0" dirty="0" smtClean="0"/>
          </a:p>
          <a:p>
            <a:r>
              <a:rPr lang="en-US" dirty="0" smtClean="0"/>
              <a:t>KEY components</a:t>
            </a:r>
            <a:r>
              <a:rPr lang="en-US" baseline="0" dirty="0" smtClean="0"/>
              <a:t> even if marine survival is low (6%):  </a:t>
            </a:r>
          </a:p>
          <a:p>
            <a:endParaRPr lang="en-US" baseline="0" dirty="0" smtClean="0"/>
          </a:p>
          <a:p>
            <a:r>
              <a:rPr lang="en-US" baseline="0" dirty="0" smtClean="0"/>
              <a:t> …REPEAT SPAWNING and SEX RATIO skewed to FEMALES which have a HIGHER REPRODUCTIVE SUCCESS…and in </a:t>
            </a:r>
            <a:r>
              <a:rPr lang="en-US" baseline="0" dirty="0" err="1" smtClean="0"/>
              <a:t>Sitkoh</a:t>
            </a:r>
            <a:r>
              <a:rPr lang="en-US" baseline="0" dirty="0" smtClean="0"/>
              <a:t> Creek a small proportion (less than 5%) may spawn 5 or more times….and Maybe Straying…(Jeff Olsen)</a:t>
            </a:r>
            <a:endParaRPr lang="en-US" dirty="0" smtClean="0"/>
          </a:p>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adult and smolt system</a:t>
            </a:r>
            <a:r>
              <a:rPr lang="en-US" baseline="0" dirty="0" smtClean="0"/>
              <a:t>-wide </a:t>
            </a:r>
            <a:r>
              <a:rPr lang="en-US" dirty="0" smtClean="0"/>
              <a:t>enumerations during 2003-2009,</a:t>
            </a:r>
            <a:r>
              <a:rPr lang="en-US" baseline="0" dirty="0" smtClean="0"/>
              <a:t>  and the SPS model for </a:t>
            </a:r>
            <a:r>
              <a:rPr lang="en-US" dirty="0" err="1" smtClean="0"/>
              <a:t>Sitkoh</a:t>
            </a:r>
            <a:r>
              <a:rPr lang="en-US" dirty="0" smtClean="0"/>
              <a:t> Creek seem to indicate that production is low but sustainable….now, what happened to the fry production</a:t>
            </a:r>
            <a:r>
              <a:rPr lang="en-US" baseline="0" dirty="0" smtClean="0"/>
              <a:t> in 2007-2009?...</a:t>
            </a:r>
            <a:endParaRPr lang="en-US" dirty="0" smtClean="0"/>
          </a:p>
          <a:p>
            <a:endParaRPr lang="en-US" baseline="0" dirty="0" smtClean="0"/>
          </a:p>
          <a:p>
            <a:r>
              <a:rPr lang="en-US" baseline="0" dirty="0" smtClean="0"/>
              <a:t>Here is a picture of the weir at a spring flood in April of 2008 about 400 CFS.  These types of floods are common in the early spring</a:t>
            </a:r>
            <a:endParaRPr lang="en-US" dirty="0"/>
          </a:p>
        </p:txBody>
      </p:sp>
      <p:sp>
        <p:nvSpPr>
          <p:cNvPr id="4" name="Slide Number Placeholder 3"/>
          <p:cNvSpPr>
            <a:spLocks noGrp="1"/>
          </p:cNvSpPr>
          <p:nvPr>
            <p:ph type="sldNum" sz="quarter" idx="10"/>
          </p:nvPr>
        </p:nvSpPr>
        <p:spPr/>
        <p:txBody>
          <a:bodyPr/>
          <a:lstStyle/>
          <a:p>
            <a:fld id="{D7841B5A-B9F3-4514-BDA9-0092E3644420}"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graph of stream discharge for 2006-2009.  CFS on Y-axis, Date on X-axis</a:t>
            </a:r>
          </a:p>
          <a:p>
            <a:endParaRPr lang="en-US" dirty="0" smtClean="0"/>
          </a:p>
          <a:p>
            <a:r>
              <a:rPr lang="en-US" dirty="0" smtClean="0"/>
              <a:t>Probably more normal fall rain-on-snow flooding</a:t>
            </a:r>
          </a:p>
        </p:txBody>
      </p:sp>
      <p:sp>
        <p:nvSpPr>
          <p:cNvPr id="4" name="Slide Number Placeholder 3"/>
          <p:cNvSpPr>
            <a:spLocks noGrp="1"/>
          </p:cNvSpPr>
          <p:nvPr>
            <p:ph type="sldNum" sz="quarter" idx="10"/>
          </p:nvPr>
        </p:nvSpPr>
        <p:spPr/>
        <p:txBody>
          <a:bodyPr/>
          <a:lstStyle/>
          <a:p>
            <a:fld id="{D7841B5A-B9F3-4514-BDA9-0092E364442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graph of stream discharge for 2003-2005.  CFS on Y-axis, Date on X-axis</a:t>
            </a:r>
          </a:p>
          <a:p>
            <a:endParaRPr lang="en-US" dirty="0" smtClean="0"/>
          </a:p>
          <a:p>
            <a:r>
              <a:rPr lang="en-US" dirty="0" smtClean="0"/>
              <a:t>During 2003-2005 </a:t>
            </a:r>
            <a:r>
              <a:rPr lang="en-US" baseline="0" dirty="0" smtClean="0"/>
              <a:t>stream gauges were washed out each fall by heavy flows, the largest flood occurred in November of 2005 when over seven inches of rain fell during a one week period (as recorded in Angoon). The magnitude of the stream flows in the Southeast Region during this event were over twice as large as any other recorded.</a:t>
            </a:r>
            <a:endParaRPr lang="en-US" dirty="0"/>
          </a:p>
        </p:txBody>
      </p:sp>
      <p:sp>
        <p:nvSpPr>
          <p:cNvPr id="4" name="Slide Number Placeholder 3"/>
          <p:cNvSpPr>
            <a:spLocks noGrp="1"/>
          </p:cNvSpPr>
          <p:nvPr>
            <p:ph type="sldNum" sz="quarter" idx="10"/>
          </p:nvPr>
        </p:nvSpPr>
        <p:spPr/>
        <p:txBody>
          <a:bodyPr/>
          <a:lstStyle/>
          <a:p>
            <a:fld id="{D7841B5A-B9F3-4514-BDA9-0092E3644420}"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 slide</a:t>
            </a:r>
            <a:endParaRPr lang="en-US" dirty="0"/>
          </a:p>
        </p:txBody>
      </p:sp>
      <p:sp>
        <p:nvSpPr>
          <p:cNvPr id="4" name="Slide Number Placeholder 3"/>
          <p:cNvSpPr>
            <a:spLocks noGrp="1"/>
          </p:cNvSpPr>
          <p:nvPr>
            <p:ph type="sldNum" sz="quarter" idx="10"/>
          </p:nvPr>
        </p:nvSpPr>
        <p:spPr/>
        <p:txBody>
          <a:bodyPr/>
          <a:lstStyle/>
          <a:p>
            <a:fld id="{D7841B5A-B9F3-4514-BDA9-0092E3644420}"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B0FD77-2BC6-4332-A747-946C4220DA5E}" type="slidenum">
              <a:rPr lang="en-US"/>
              <a:pPr/>
              <a:t>17</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algn="ctr" defTabSz="931774">
              <a:defRPr/>
            </a:pPr>
            <a:r>
              <a:rPr lang="en-US" b="1" dirty="0" smtClean="0">
                <a:latin typeface="Arial" charset="0"/>
              </a:rPr>
              <a:t>Take home message (no surprise):</a:t>
            </a:r>
          </a:p>
          <a:p>
            <a:pPr algn="ctr" defTabSz="931774">
              <a:defRPr/>
            </a:pPr>
            <a:endParaRPr lang="en-US" b="1" dirty="0" smtClean="0">
              <a:latin typeface="Arial" charset="0"/>
            </a:endParaRPr>
          </a:p>
          <a:p>
            <a:pPr algn="ctr" defTabSz="931774">
              <a:defRPr/>
            </a:pPr>
            <a:r>
              <a:rPr lang="en-US" b="1" dirty="0" smtClean="0">
                <a:latin typeface="Arial" charset="0"/>
              </a:rPr>
              <a:t>Biotic compensates for abiotic</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B0FD77-2BC6-4332-A747-946C4220DA5E}" type="slidenum">
              <a:rPr lang="en-US"/>
              <a:pPr/>
              <a:t>18</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algn="ctr" defTabSz="931774">
              <a:defRPr/>
            </a:pPr>
            <a:r>
              <a:rPr lang="en-US" b="1" dirty="0" smtClean="0">
                <a:latin typeface="Arial" charset="0"/>
              </a:rPr>
              <a:t>Take home message</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9754B8-2F21-43B8-8164-A3B7CB12830C}" type="slidenum">
              <a:rPr lang="en-US"/>
              <a:pPr/>
              <a:t>19</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Stream-maturing….. July(or earlier…) –as late as December…Stream maturing…Summer-run</a:t>
            </a:r>
            <a:endParaRPr lang="en-US" dirty="0"/>
          </a:p>
        </p:txBody>
      </p:sp>
      <p:sp>
        <p:nvSpPr>
          <p:cNvPr id="4" name="Slide Number Placeholder 3"/>
          <p:cNvSpPr>
            <a:spLocks noGrp="1"/>
          </p:cNvSpPr>
          <p:nvPr>
            <p:ph type="sldNum" sz="quarter" idx="10"/>
          </p:nvPr>
        </p:nvSpPr>
        <p:spPr/>
        <p:txBody>
          <a:bodyPr/>
          <a:lstStyle/>
          <a:p>
            <a:fld id="{D7841B5A-B9F3-4514-BDA9-0092E364442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9754B8-2F21-43B8-8164-A3B7CB12830C}" type="slidenum">
              <a:rPr lang="en-US"/>
              <a:pPr/>
              <a:t>20</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Ocean maturing in Alaska:</a:t>
            </a:r>
            <a:r>
              <a:rPr lang="en-US" baseline="0" dirty="0" smtClean="0"/>
              <a:t>  Sept-July….Ocean maturing = winter run…</a:t>
            </a:r>
            <a:endParaRPr lang="en-US" dirty="0" smtClean="0"/>
          </a:p>
        </p:txBody>
      </p:sp>
      <p:sp>
        <p:nvSpPr>
          <p:cNvPr id="4" name="Slide Number Placeholder 3"/>
          <p:cNvSpPr>
            <a:spLocks noGrp="1"/>
          </p:cNvSpPr>
          <p:nvPr>
            <p:ph type="sldNum" sz="quarter" idx="10"/>
          </p:nvPr>
        </p:nvSpPr>
        <p:spPr/>
        <p:txBody>
          <a:bodyPr/>
          <a:lstStyle/>
          <a:p>
            <a:fld id="{D7841B5A-B9F3-4514-BDA9-0092E3644420}"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Stream-maturing….. July(or earlier…) -October</a:t>
            </a:r>
            <a:endParaRPr lang="en-US" dirty="0"/>
          </a:p>
        </p:txBody>
      </p:sp>
      <p:sp>
        <p:nvSpPr>
          <p:cNvPr id="4" name="Slide Number Placeholder 3"/>
          <p:cNvSpPr>
            <a:spLocks noGrp="1"/>
          </p:cNvSpPr>
          <p:nvPr>
            <p:ph type="sldNum" sz="quarter" idx="10"/>
          </p:nvPr>
        </p:nvSpPr>
        <p:spPr/>
        <p:txBody>
          <a:bodyPr/>
          <a:lstStyle/>
          <a:p>
            <a:fld id="{D7841B5A-B9F3-4514-BDA9-0092E3644420}"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9754B8-2F21-43B8-8164-A3B7CB12830C}" type="slidenum">
              <a:rPr lang="en-US"/>
              <a:pPr/>
              <a:t>23</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9754B8-2F21-43B8-8164-A3B7CB12830C}" type="slidenum">
              <a:rPr lang="en-US"/>
              <a:pPr/>
              <a:t>24</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9754B8-2F21-43B8-8164-A3B7CB12830C}" type="slidenum">
              <a:rPr lang="en-US"/>
              <a:pPr/>
              <a:t>25</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Ocean maturing in Alaska:</a:t>
            </a:r>
            <a:r>
              <a:rPr lang="en-US" baseline="0" dirty="0" smtClean="0"/>
              <a:t>  Sept-July….Ocean maturing = winter run…</a:t>
            </a:r>
            <a:endParaRPr lang="en-US" dirty="0" smtClean="0"/>
          </a:p>
        </p:txBody>
      </p:sp>
      <p:sp>
        <p:nvSpPr>
          <p:cNvPr id="4" name="Slide Number Placeholder 3"/>
          <p:cNvSpPr>
            <a:spLocks noGrp="1"/>
          </p:cNvSpPr>
          <p:nvPr>
            <p:ph type="sldNum" sz="quarter" idx="10"/>
          </p:nvPr>
        </p:nvSpPr>
        <p:spPr/>
        <p:txBody>
          <a:bodyPr/>
          <a:lstStyle/>
          <a:p>
            <a:fld id="{D7841B5A-B9F3-4514-BDA9-0092E3644420}"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0" dirty="0" smtClean="0">
                <a:latin typeface="Arial" charset="0"/>
              </a:rPr>
              <a:t>Rainbow trout coastal </a:t>
            </a:r>
            <a:r>
              <a:rPr lang="en-US" b="0" dirty="0" err="1" smtClean="0">
                <a:latin typeface="Arial" charset="0"/>
              </a:rPr>
              <a:t>refugia</a:t>
            </a:r>
            <a:r>
              <a:rPr lang="en-US" b="0" dirty="0" smtClean="0">
                <a:latin typeface="Arial" charset="0"/>
              </a:rPr>
              <a:t>: </a:t>
            </a:r>
          </a:p>
          <a:p>
            <a:pPr defTabSz="931774">
              <a:defRPr/>
            </a:pPr>
            <a:r>
              <a:rPr lang="en-US" b="0" dirty="0" smtClean="0">
                <a:latin typeface="Arial" charset="0"/>
              </a:rPr>
              <a:t>California(center of endemism),</a:t>
            </a:r>
            <a:r>
              <a:rPr lang="en-US" b="0" baseline="0" dirty="0" smtClean="0">
                <a:latin typeface="Arial" charset="0"/>
              </a:rPr>
              <a:t>  Columbia River (</a:t>
            </a:r>
            <a:r>
              <a:rPr lang="en-US" b="0" baseline="0" dirty="0" err="1" smtClean="0">
                <a:latin typeface="Arial" charset="0"/>
              </a:rPr>
              <a:t>clade</a:t>
            </a:r>
            <a:r>
              <a:rPr lang="en-US" b="0" baseline="0" dirty="0" smtClean="0">
                <a:latin typeface="Arial" charset="0"/>
              </a:rPr>
              <a:t> A </a:t>
            </a:r>
            <a:r>
              <a:rPr lang="en-US" b="0" baseline="0" dirty="0" err="1" smtClean="0">
                <a:latin typeface="Arial" charset="0"/>
              </a:rPr>
              <a:t>mt</a:t>
            </a:r>
            <a:r>
              <a:rPr lang="en-US" b="0" baseline="0" dirty="0" smtClean="0">
                <a:latin typeface="Arial" charset="0"/>
              </a:rPr>
              <a:t> DNA source of </a:t>
            </a:r>
            <a:r>
              <a:rPr lang="en-US" b="0" baseline="0" dirty="0" err="1" smtClean="0">
                <a:latin typeface="Arial" charset="0"/>
              </a:rPr>
              <a:t>haplotype</a:t>
            </a:r>
            <a:r>
              <a:rPr lang="en-US" b="0" baseline="0" dirty="0" smtClean="0">
                <a:latin typeface="Arial" charset="0"/>
              </a:rPr>
              <a:t>), </a:t>
            </a:r>
          </a:p>
          <a:p>
            <a:pPr defTabSz="931774">
              <a:defRPr/>
            </a:pPr>
            <a:r>
              <a:rPr lang="en-US" b="0" baseline="0" dirty="0" smtClean="0">
                <a:latin typeface="Arial" charset="0"/>
              </a:rPr>
              <a:t>Queen Charlottes ,  </a:t>
            </a:r>
            <a:r>
              <a:rPr lang="en-US" b="0" baseline="0" dirty="0" err="1" smtClean="0">
                <a:latin typeface="Arial" charset="0"/>
              </a:rPr>
              <a:t>Berengia</a:t>
            </a:r>
            <a:r>
              <a:rPr lang="en-US" b="0" baseline="0" dirty="0" smtClean="0">
                <a:latin typeface="Arial" charset="0"/>
              </a:rPr>
              <a:t>/ NW Alaska (</a:t>
            </a:r>
            <a:r>
              <a:rPr lang="en-US" b="0" baseline="0" dirty="0" err="1" smtClean="0">
                <a:latin typeface="Arial" charset="0"/>
              </a:rPr>
              <a:t>clade</a:t>
            </a:r>
            <a:r>
              <a:rPr lang="en-US" b="0" baseline="0" dirty="0" smtClean="0">
                <a:latin typeface="Arial" charset="0"/>
              </a:rPr>
              <a:t> B </a:t>
            </a:r>
            <a:r>
              <a:rPr lang="en-US" b="0" baseline="0" dirty="0" err="1" smtClean="0">
                <a:latin typeface="Arial" charset="0"/>
              </a:rPr>
              <a:t>mt</a:t>
            </a:r>
            <a:r>
              <a:rPr lang="en-US" b="0" baseline="0" dirty="0" smtClean="0">
                <a:latin typeface="Arial" charset="0"/>
              </a:rPr>
              <a:t> DNA-coastal </a:t>
            </a:r>
            <a:r>
              <a:rPr lang="en-US" b="0" baseline="0" dirty="0" err="1" smtClean="0">
                <a:latin typeface="Arial" charset="0"/>
              </a:rPr>
              <a:t>haplotype</a:t>
            </a:r>
            <a:r>
              <a:rPr lang="en-US" b="0" baseline="0" dirty="0" smtClean="0">
                <a:latin typeface="Arial" charset="0"/>
              </a:rPr>
              <a:t>)</a:t>
            </a:r>
          </a:p>
          <a:p>
            <a:pPr defTabSz="931774">
              <a:defRPr/>
            </a:pPr>
            <a:r>
              <a:rPr lang="en-US" b="0" dirty="0" smtClean="0">
                <a:latin typeface="Arial" charset="0"/>
              </a:rPr>
              <a:t>(</a:t>
            </a:r>
            <a:r>
              <a:rPr lang="en-US" b="0" dirty="0" err="1" smtClean="0">
                <a:latin typeface="Arial" charset="0"/>
              </a:rPr>
              <a:t>McCusker</a:t>
            </a:r>
            <a:r>
              <a:rPr lang="en-US" b="0" dirty="0" smtClean="0">
                <a:latin typeface="Arial" charset="0"/>
              </a:rPr>
              <a:t> et al. 2000)</a:t>
            </a:r>
            <a:endParaRPr lang="en-US" b="0" baseline="0" dirty="0" smtClean="0">
              <a:latin typeface="Arial" charset="0"/>
            </a:endParaRPr>
          </a:p>
          <a:p>
            <a:pPr defTabSz="931774">
              <a:defRPr/>
            </a:pPr>
            <a:endParaRPr lang="en-US" b="0" dirty="0" smtClean="0">
              <a:latin typeface="Arial" charset="0"/>
            </a:endParaRPr>
          </a:p>
        </p:txBody>
      </p:sp>
      <p:sp>
        <p:nvSpPr>
          <p:cNvPr id="4" name="Slide Number Placeholder 3"/>
          <p:cNvSpPr>
            <a:spLocks noGrp="1"/>
          </p:cNvSpPr>
          <p:nvPr>
            <p:ph type="sldNum" sz="quarter" idx="10"/>
          </p:nvPr>
        </p:nvSpPr>
        <p:spPr/>
        <p:txBody>
          <a:bodyPr/>
          <a:lstStyle/>
          <a:p>
            <a:fld id="{D7841B5A-B9F3-4514-BDA9-0092E3644420}"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B0FD77-2BC6-4332-A747-946C4220DA5E}" type="slidenum">
              <a:rPr lang="en-US"/>
              <a:pPr/>
              <a:t>5</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701040" y="4415790"/>
            <a:ext cx="5608320" cy="4347210"/>
          </a:xfrm>
        </p:spPr>
        <p:txBody>
          <a:bodyPr/>
          <a:lstStyle/>
          <a:p>
            <a:r>
              <a:rPr lang="en-US" sz="1400" dirty="0" smtClean="0"/>
              <a:t>In 2003, through matching funds from </a:t>
            </a:r>
            <a:r>
              <a:rPr lang="en-US" sz="1400" baseline="0" dirty="0" smtClean="0"/>
              <a:t>U.S. Fish and Wildlife Service’s Federal Aid in Sport Fish Restoration Act</a:t>
            </a:r>
            <a:r>
              <a:rPr lang="en-US" sz="1400" dirty="0" smtClean="0"/>
              <a:t> </a:t>
            </a:r>
          </a:p>
          <a:p>
            <a:endParaRPr lang="en-US" sz="1400" dirty="0" smtClean="0"/>
          </a:p>
          <a:p>
            <a:r>
              <a:rPr lang="en-US" sz="1400" dirty="0" smtClean="0"/>
              <a:t>Alaska Dept of Fish and Game Sportfish</a:t>
            </a:r>
            <a:r>
              <a:rPr lang="en-US" sz="1400" baseline="0" dirty="0" smtClean="0"/>
              <a:t> Division </a:t>
            </a:r>
            <a:r>
              <a:rPr lang="en-US" sz="1400" dirty="0" smtClean="0"/>
              <a:t>initiated</a:t>
            </a:r>
            <a:r>
              <a:rPr lang="en-US" sz="1400" baseline="0" dirty="0" smtClean="0"/>
              <a:t> a multi-year study of </a:t>
            </a:r>
            <a:r>
              <a:rPr lang="en-US" sz="1400" b="0" baseline="0" dirty="0" smtClean="0"/>
              <a:t>steelhead production at </a:t>
            </a:r>
            <a:r>
              <a:rPr lang="en-US" sz="1400" b="0" baseline="0" dirty="0" err="1" smtClean="0"/>
              <a:t>Sitkoh</a:t>
            </a:r>
            <a:r>
              <a:rPr lang="en-US" sz="1400" b="0" baseline="0" dirty="0" smtClean="0"/>
              <a:t> </a:t>
            </a:r>
            <a:r>
              <a:rPr lang="en-US" sz="1400" baseline="0" dirty="0" smtClean="0"/>
              <a:t>Ck, SE Alaska,  </a:t>
            </a:r>
          </a:p>
          <a:p>
            <a:endParaRPr lang="en-US" sz="1400" baseline="0" dirty="0" smtClean="0"/>
          </a:p>
          <a:p>
            <a:r>
              <a:rPr lang="en-US" sz="1400" baseline="0" dirty="0" err="1" smtClean="0"/>
              <a:t>Sitkoh</a:t>
            </a:r>
            <a:r>
              <a:rPr lang="en-US" sz="1400" baseline="0" dirty="0" smtClean="0"/>
              <a:t> Creek is a coastal stream at high latitude (about 58 </a:t>
            </a:r>
            <a:r>
              <a:rPr lang="en-US" sz="1400" baseline="30000" dirty="0" smtClean="0"/>
              <a:t>o</a:t>
            </a:r>
            <a:r>
              <a:rPr lang="en-US" sz="1400" baseline="0" dirty="0" smtClean="0"/>
              <a:t> N),  that is 56 km NE of Sitka,  sourced at </a:t>
            </a:r>
            <a:r>
              <a:rPr lang="en-US" sz="1400" baseline="0" dirty="0" err="1" smtClean="0"/>
              <a:t>Sitkoh</a:t>
            </a:r>
            <a:r>
              <a:rPr lang="en-US" sz="1400" baseline="0" dirty="0" smtClean="0"/>
              <a:t> Lake it flows 8 km, to saltwater estuary</a:t>
            </a:r>
          </a:p>
          <a:p>
            <a:endParaRPr lang="en-US" sz="1400" baseline="0" dirty="0" smtClean="0"/>
          </a:p>
          <a:p>
            <a:r>
              <a:rPr lang="en-US" sz="1400" b="0" dirty="0" smtClean="0"/>
              <a:t>SE facing, lake fed, non-glacial system that also supports salmon (sockeye, pinks, chums, &amp; </a:t>
            </a:r>
            <a:r>
              <a:rPr lang="en-US" sz="1400" b="0" dirty="0" err="1" smtClean="0"/>
              <a:t>cohos</a:t>
            </a:r>
            <a:r>
              <a:rPr lang="en-US" sz="1400" b="0" dirty="0" smtClean="0"/>
              <a:t>), Dolly </a:t>
            </a:r>
            <a:r>
              <a:rPr lang="en-US" sz="1400" b="0" dirty="0" err="1" smtClean="0"/>
              <a:t>Varden</a:t>
            </a:r>
            <a:r>
              <a:rPr lang="en-US" sz="1400" b="0" dirty="0" smtClean="0"/>
              <a:t> char, cutthroat,</a:t>
            </a:r>
            <a:r>
              <a:rPr lang="en-US" sz="1400" b="0" baseline="0" dirty="0" smtClean="0"/>
              <a:t> </a:t>
            </a:r>
            <a:r>
              <a:rPr lang="en-US" sz="1400" b="0" dirty="0" smtClean="0"/>
              <a:t>rainbow trout and steelhead</a:t>
            </a:r>
          </a:p>
          <a:p>
            <a:endParaRPr lang="en-US" sz="1400" b="0" dirty="0" smtClean="0"/>
          </a:p>
          <a:p>
            <a:r>
              <a:rPr lang="en-US" sz="1400" b="0" dirty="0" smtClean="0"/>
              <a:t>Chosen</a:t>
            </a:r>
            <a:r>
              <a:rPr lang="en-US" sz="1400" b="0" baseline="0" dirty="0" smtClean="0"/>
              <a:t> because: 	1. important sport fishery – top 10</a:t>
            </a:r>
          </a:p>
          <a:p>
            <a:r>
              <a:rPr lang="en-US" sz="1400" b="0" baseline="0" dirty="0" smtClean="0"/>
              <a:t>		2. weir site 5 times previously-1936/37</a:t>
            </a:r>
          </a:p>
          <a:p>
            <a:r>
              <a:rPr lang="en-US" sz="1400" b="0" baseline="0" dirty="0" smtClean="0"/>
              <a:t>		3. </a:t>
            </a:r>
            <a:r>
              <a:rPr lang="en-US" sz="1400" b="0" baseline="0" dirty="0" err="1" smtClean="0"/>
              <a:t>clearwater</a:t>
            </a:r>
            <a:r>
              <a:rPr lang="en-US" sz="1400" b="0" baseline="0" dirty="0" smtClean="0"/>
              <a:t> system - moderately large escapement      400-1200 adult steelhead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EF396-5B08-47F0-80F8-553395987D17}" type="slidenum">
              <a:rPr lang="en-US"/>
              <a:pPr/>
              <a:t>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sz="1400" dirty="0"/>
          </a:p>
          <a:p>
            <a:r>
              <a:rPr lang="en-US" sz="1400" b="0" dirty="0" smtClean="0"/>
              <a:t>SE </a:t>
            </a:r>
            <a:r>
              <a:rPr lang="en-US" sz="1400" b="0" dirty="0"/>
              <a:t>facing, lake </a:t>
            </a:r>
            <a:r>
              <a:rPr lang="en-US" sz="1400" b="0" dirty="0" smtClean="0"/>
              <a:t>fed, non-glacial </a:t>
            </a:r>
            <a:r>
              <a:rPr lang="en-US" sz="1400" b="0" dirty="0"/>
              <a:t>system that also supports salmon (sockeye, pinks, chums, &amp; </a:t>
            </a:r>
            <a:r>
              <a:rPr lang="en-US" sz="1400" b="0" dirty="0" err="1"/>
              <a:t>cohos</a:t>
            </a:r>
            <a:r>
              <a:rPr lang="en-US" sz="1400" b="0" dirty="0"/>
              <a:t>), Dolly Varden char, </a:t>
            </a:r>
            <a:r>
              <a:rPr lang="en-US" sz="1400" b="0" dirty="0" smtClean="0"/>
              <a:t>cutthroat,</a:t>
            </a:r>
            <a:r>
              <a:rPr lang="en-US" sz="1400" b="0" baseline="0" dirty="0" smtClean="0"/>
              <a:t> </a:t>
            </a:r>
            <a:r>
              <a:rPr lang="en-US" sz="1400" b="0" dirty="0" smtClean="0"/>
              <a:t>rainbow trout and steelhead</a:t>
            </a:r>
          </a:p>
          <a:p>
            <a:endParaRPr lang="en-US" sz="1400" b="0" dirty="0" smtClean="0"/>
          </a:p>
          <a:p>
            <a:r>
              <a:rPr lang="en-US" sz="1400" b="0" dirty="0" smtClean="0"/>
              <a:t>Chosen</a:t>
            </a:r>
            <a:r>
              <a:rPr lang="en-US" sz="1400" b="0" baseline="0" dirty="0" smtClean="0"/>
              <a:t> because: 	1. important sport fishery – top 10</a:t>
            </a:r>
          </a:p>
          <a:p>
            <a:r>
              <a:rPr lang="en-US" sz="1400" b="0" baseline="0" dirty="0" smtClean="0"/>
              <a:t>		2. weir site 5 times previously-1936/37</a:t>
            </a:r>
          </a:p>
          <a:p>
            <a:r>
              <a:rPr lang="en-US" sz="1400" b="0" baseline="0" dirty="0" smtClean="0"/>
              <a:t>		3. </a:t>
            </a:r>
            <a:r>
              <a:rPr lang="en-US" sz="1400" b="0" baseline="0" dirty="0" err="1" smtClean="0"/>
              <a:t>clearwater</a:t>
            </a:r>
            <a:r>
              <a:rPr lang="en-US" sz="1400" b="0" baseline="0" dirty="0" smtClean="0"/>
              <a:t> system - moderately large 		escapement      400-1200 adult steelhead</a:t>
            </a:r>
          </a:p>
          <a:p>
            <a:r>
              <a:rPr lang="en-US" sz="1400" b="0" baseline="0" dirty="0" smtClean="0"/>
              <a:t>Note location of FORD ARM</a:t>
            </a:r>
            <a:endParaRPr lang="en-US" sz="1400" b="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C7E333-6334-45A2-B309-802D5860AD85}" type="slidenum">
              <a:rPr lang="en-US"/>
              <a:pPr/>
              <a:t>7</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sz="1400" b="0" u="none" dirty="0" smtClean="0"/>
          </a:p>
          <a:p>
            <a:r>
              <a:rPr lang="en-US" sz="1400" b="0" u="none" dirty="0" err="1" smtClean="0"/>
              <a:t>Sitkoh</a:t>
            </a:r>
            <a:r>
              <a:rPr lang="en-US" sz="1400" b="0" u="none" baseline="0" dirty="0" smtClean="0"/>
              <a:t> Project goals, objectives and additional demographic knowledge gained</a:t>
            </a:r>
            <a:endParaRPr lang="en-US" sz="1400" b="0" u="none" dirty="0"/>
          </a:p>
          <a:p>
            <a:endParaRPr lang="en-US" sz="1400" b="1" dirty="0"/>
          </a:p>
          <a:p>
            <a:r>
              <a:rPr lang="en-US" sz="1400" dirty="0"/>
              <a:t>ADDITIONAL</a:t>
            </a:r>
            <a:r>
              <a:rPr lang="en-US" sz="1400" dirty="0" smtClean="0"/>
              <a:t>: Habitat </a:t>
            </a:r>
            <a:r>
              <a:rPr lang="en-US" sz="1400" dirty="0"/>
              <a:t>Capability study:  characterization and fish use (</a:t>
            </a:r>
            <a:r>
              <a:rPr lang="en-US" sz="1400" dirty="0" smtClean="0"/>
              <a:t>Crupi &amp; Nichols)</a:t>
            </a:r>
          </a:p>
          <a:p>
            <a:endParaRPr lang="en-US" sz="1400" dirty="0"/>
          </a:p>
          <a:p>
            <a:r>
              <a:rPr lang="en-US" sz="1400" dirty="0" smtClean="0"/>
              <a:t>SE </a:t>
            </a:r>
            <a:r>
              <a:rPr lang="en-US" sz="1400" dirty="0"/>
              <a:t>Alaska snorkel surveys on regional INDEX </a:t>
            </a:r>
            <a:r>
              <a:rPr lang="en-US" sz="1400" dirty="0" smtClean="0"/>
              <a:t>streams(Coyle</a:t>
            </a:r>
            <a:r>
              <a:rPr lang="en-US" sz="1400" baseline="0" dirty="0" smtClean="0"/>
              <a:t> &amp; </a:t>
            </a:r>
            <a:r>
              <a:rPr lang="en-US" sz="1400" dirty="0" smtClean="0"/>
              <a:t>Harding</a:t>
            </a:r>
            <a:r>
              <a:rPr lang="en-US" sz="1400" dirty="0"/>
              <a:t>) </a:t>
            </a:r>
          </a:p>
          <a:p>
            <a:endParaRPr lang="en-US" sz="14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EF4448-7E7E-4A45-94DD-D6513C10F858}" type="slidenum">
              <a:rPr lang="en-US"/>
              <a:pPr/>
              <a:t>8</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267200"/>
            <a:ext cx="5608320" cy="5029200"/>
          </a:xfrm>
        </p:spPr>
        <p:txBody>
          <a:bodyPr/>
          <a:lstStyle/>
          <a:p>
            <a:pPr>
              <a:lnSpc>
                <a:spcPct val="90000"/>
              </a:lnSpc>
            </a:pPr>
            <a:r>
              <a:rPr lang="en-US" u="sng" dirty="0" smtClean="0"/>
              <a:t>SITKOH CREEK WEIR  CONFIGURATION AND OPERATIONS</a:t>
            </a:r>
          </a:p>
          <a:p>
            <a:pPr>
              <a:lnSpc>
                <a:spcPct val="90000"/>
              </a:lnSpc>
            </a:pPr>
            <a:r>
              <a:rPr lang="en-US" dirty="0" smtClean="0"/>
              <a:t>Aluminum </a:t>
            </a:r>
            <a:r>
              <a:rPr lang="en-US" dirty="0"/>
              <a:t>Bipod &amp; Picket weir-300 m upstream from confluence w/ saltwater,  </a:t>
            </a:r>
            <a:r>
              <a:rPr lang="en-US" dirty="0" smtClean="0"/>
              <a:t>upstream &amp; downstream traps</a:t>
            </a:r>
            <a:endParaRPr lang="en-US" dirty="0"/>
          </a:p>
          <a:p>
            <a:pPr>
              <a:lnSpc>
                <a:spcPct val="90000"/>
              </a:lnSpc>
            </a:pPr>
            <a:r>
              <a:rPr lang="en-US" dirty="0"/>
              <a:t>same location that was used in 1936-1937, 1982, 1990, 1996</a:t>
            </a:r>
          </a:p>
          <a:p>
            <a:pPr>
              <a:lnSpc>
                <a:spcPct val="90000"/>
              </a:lnSpc>
            </a:pPr>
            <a:r>
              <a:rPr lang="en-US" dirty="0"/>
              <a:t>April-end of June each year </a:t>
            </a:r>
            <a:r>
              <a:rPr lang="en-US" dirty="0" smtClean="0"/>
              <a:t>2003-2009</a:t>
            </a:r>
          </a:p>
          <a:p>
            <a:pPr>
              <a:lnSpc>
                <a:spcPct val="90000"/>
              </a:lnSpc>
            </a:pPr>
            <a:endParaRPr lang="en-US" dirty="0" smtClean="0"/>
          </a:p>
          <a:p>
            <a:pPr>
              <a:lnSpc>
                <a:spcPct val="90000"/>
              </a:lnSpc>
            </a:pPr>
            <a:r>
              <a:rPr lang="en-US" u="sng" dirty="0" smtClean="0"/>
              <a:t>Click 1: Upstream </a:t>
            </a:r>
            <a:r>
              <a:rPr lang="en-US" u="sng" dirty="0"/>
              <a:t>Adults</a:t>
            </a:r>
            <a:r>
              <a:rPr lang="en-US" dirty="0"/>
              <a:t>:  </a:t>
            </a:r>
            <a:r>
              <a:rPr lang="en-US" dirty="0" smtClean="0"/>
              <a:t>PIT tagged, fin clipped, Scale samples/Gender/Lengths (</a:t>
            </a:r>
            <a:r>
              <a:rPr lang="en-US" dirty="0"/>
              <a:t>less than 1 minutes/45 </a:t>
            </a:r>
            <a:r>
              <a:rPr lang="en-US" dirty="0" err="1"/>
              <a:t>secs</a:t>
            </a:r>
            <a:r>
              <a:rPr lang="en-US" dirty="0" smtClean="0"/>
              <a:t>), previously tagged </a:t>
            </a:r>
            <a:endParaRPr lang="en-US" dirty="0"/>
          </a:p>
          <a:p>
            <a:pPr>
              <a:lnSpc>
                <a:spcPct val="90000"/>
              </a:lnSpc>
            </a:pPr>
            <a:endParaRPr lang="en-US" u="sng" dirty="0" smtClean="0"/>
          </a:p>
          <a:p>
            <a:pPr>
              <a:lnSpc>
                <a:spcPct val="90000"/>
              </a:lnSpc>
            </a:pPr>
            <a:r>
              <a:rPr lang="en-US" u="sng" dirty="0" smtClean="0"/>
              <a:t>Click 2 Downstream</a:t>
            </a:r>
            <a:r>
              <a:rPr lang="en-US" u="sng" baseline="0" dirty="0" smtClean="0"/>
              <a:t> smolts</a:t>
            </a:r>
            <a:r>
              <a:rPr lang="en-US" baseline="0" dirty="0" smtClean="0"/>
              <a:t>: </a:t>
            </a:r>
            <a:endParaRPr lang="en-US" dirty="0"/>
          </a:p>
          <a:p>
            <a:pPr>
              <a:lnSpc>
                <a:spcPct val="90000"/>
              </a:lnSpc>
            </a:pPr>
            <a:r>
              <a:rPr lang="en-US" dirty="0"/>
              <a:t>Front of weir…Vinyl Coated Wire…. ….catches everything 150 mm and larger…</a:t>
            </a:r>
          </a:p>
          <a:p>
            <a:pPr>
              <a:lnSpc>
                <a:spcPct val="90000"/>
              </a:lnSpc>
            </a:pPr>
            <a:r>
              <a:rPr lang="en-US" dirty="0" smtClean="0"/>
              <a:t>anesthetized</a:t>
            </a:r>
            <a:r>
              <a:rPr lang="en-US" dirty="0"/>
              <a:t>, tagged, </a:t>
            </a:r>
            <a:r>
              <a:rPr lang="en-US" dirty="0" smtClean="0"/>
              <a:t>clipped, scale samples, </a:t>
            </a:r>
            <a:r>
              <a:rPr lang="en-US" dirty="0"/>
              <a:t>lengths, held and released </a:t>
            </a:r>
            <a:r>
              <a:rPr lang="en-US" dirty="0" smtClean="0"/>
              <a:t>at night</a:t>
            </a:r>
            <a:endParaRPr lang="en-US" dirty="0"/>
          </a:p>
          <a:p>
            <a:pPr>
              <a:lnSpc>
                <a:spcPct val="90000"/>
              </a:lnSpc>
            </a:pPr>
            <a:endParaRPr lang="en-US" baseline="0" dirty="0" smtClean="0"/>
          </a:p>
          <a:p>
            <a:pPr>
              <a:lnSpc>
                <a:spcPct val="90000"/>
              </a:lnSpc>
            </a:pPr>
            <a:r>
              <a:rPr lang="en-US" u="sng" baseline="0" dirty="0" smtClean="0"/>
              <a:t>Click 3 </a:t>
            </a:r>
            <a:r>
              <a:rPr lang="en-US" u="sng" dirty="0" smtClean="0"/>
              <a:t>Downstream Kelts</a:t>
            </a:r>
            <a:r>
              <a:rPr lang="en-US" dirty="0" smtClean="0"/>
              <a:t>, </a:t>
            </a:r>
          </a:p>
          <a:p>
            <a:pPr>
              <a:lnSpc>
                <a:spcPct val="90000"/>
              </a:lnSpc>
            </a:pPr>
            <a:r>
              <a:rPr lang="en-US" dirty="0" smtClean="0"/>
              <a:t>checked </a:t>
            </a:r>
            <a:r>
              <a:rPr lang="en-US" dirty="0"/>
              <a:t>for tags/tagged if absent, lengths &amp; </a:t>
            </a:r>
            <a:r>
              <a:rPr lang="en-US" dirty="0" smtClean="0"/>
              <a:t>release</a:t>
            </a:r>
            <a:endParaRPr lang="en-US" dirty="0"/>
          </a:p>
          <a:p>
            <a:pPr>
              <a:lnSpc>
                <a:spcPct val="90000"/>
              </a:lnSpc>
            </a:pPr>
            <a:endParaRPr lang="en-US" dirty="0"/>
          </a:p>
          <a:p>
            <a:pPr>
              <a:lnSpc>
                <a:spcPct val="90000"/>
              </a:lnSpc>
            </a:pPr>
            <a:r>
              <a:rPr lang="en-US" dirty="0"/>
              <a:t>Most movement from 11 pm to 2 am</a:t>
            </a:r>
          </a:p>
          <a:p>
            <a:pPr>
              <a:lnSpc>
                <a:spcPct val="90000"/>
              </a:lnSpc>
            </a:pPr>
            <a:endParaRPr lang="en-US" dirty="0" smtClean="0"/>
          </a:p>
          <a:p>
            <a:pPr>
              <a:lnSpc>
                <a:spcPct val="90000"/>
              </a:lnSpc>
            </a:pPr>
            <a:r>
              <a:rPr lang="en-US" dirty="0" smtClean="0"/>
              <a:t>Also </a:t>
            </a:r>
            <a:r>
              <a:rPr lang="en-US" dirty="0"/>
              <a:t>counted &amp; systematically sampled for lengths</a:t>
            </a:r>
            <a:r>
              <a:rPr lang="en-US" dirty="0" smtClean="0"/>
              <a:t>: cutthroat</a:t>
            </a:r>
            <a:r>
              <a:rPr lang="en-US" baseline="0" dirty="0" smtClean="0"/>
              <a:t> trout, Dolly Varden char, “Sea-</a:t>
            </a:r>
            <a:r>
              <a:rPr lang="en-US" baseline="0" dirty="0" err="1" smtClean="0"/>
              <a:t>run”Rainbow</a:t>
            </a:r>
            <a:r>
              <a:rPr lang="en-US" baseline="0" dirty="0" smtClean="0"/>
              <a:t> trout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1D0247-7C05-44FE-8146-E9AC1F01DABF}" type="slidenum">
              <a:rPr lang="en-US"/>
              <a:pPr/>
              <a:t>9</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en-US" sz="1400" dirty="0" smtClean="0"/>
              <a:t>PIT-tagging:</a:t>
            </a:r>
            <a:r>
              <a:rPr lang="en-US" sz="1400" baseline="0" dirty="0" smtClean="0"/>
              <a:t> </a:t>
            </a:r>
            <a:r>
              <a:rPr lang="en-US" sz="1400" baseline="0" dirty="0" err="1" smtClean="0"/>
              <a:t>subdermal</a:t>
            </a:r>
            <a:r>
              <a:rPr lang="en-US" sz="1400" baseline="0" dirty="0" smtClean="0"/>
              <a:t> insertion, PIT numbers recorded electronically and on paper, </a:t>
            </a:r>
          </a:p>
          <a:p>
            <a:r>
              <a:rPr lang="en-US" sz="1400" dirty="0" smtClean="0"/>
              <a:t>Tag survivals good </a:t>
            </a:r>
          </a:p>
          <a:p>
            <a:endParaRPr lang="en-US" sz="1400" baseline="0" dirty="0" smtClean="0"/>
          </a:p>
          <a:p>
            <a:r>
              <a:rPr lang="en-US" sz="1400" baseline="0" dirty="0" smtClean="0"/>
              <a:t>very good tag retention (94% compared to implantation into body cavity(4%)Nielson et al. 2011- </a:t>
            </a:r>
            <a:r>
              <a:rPr lang="en-US" sz="1400" baseline="0" dirty="0" err="1" smtClean="0"/>
              <a:t>Ninilchik</a:t>
            </a:r>
            <a:r>
              <a:rPr lang="en-US" sz="1400" baseline="0" dirty="0" smtClean="0"/>
              <a:t> River, Kenai </a:t>
            </a:r>
            <a:r>
              <a:rPr lang="en-US" sz="1400" baseline="0" dirty="0" err="1" smtClean="0"/>
              <a:t>Pennisula</a:t>
            </a:r>
            <a:r>
              <a:rPr lang="en-US" sz="1400" baseline="0" dirty="0" smtClean="0"/>
              <a:t> </a:t>
            </a:r>
          </a:p>
          <a:p>
            <a:endParaRPr lang="en-US" sz="1400" baseline="0" dirty="0" smtClean="0"/>
          </a:p>
          <a:p>
            <a:r>
              <a:rPr lang="en-US" sz="1400" baseline="0" dirty="0" smtClean="0"/>
              <a:t>Systematic scale samples –triplicate, same scale ager, verified marine ages</a:t>
            </a:r>
          </a:p>
          <a:p>
            <a:endParaRPr lang="en-US" sz="1400" dirty="0" smtClean="0"/>
          </a:p>
          <a:p>
            <a:r>
              <a:rPr lang="en-US" sz="1400" dirty="0" smtClean="0"/>
              <a:t>88-100% agreement on repeat spawning (PIT-tag &amp; scale aging) –spawn checks very evident</a:t>
            </a:r>
            <a:endParaRPr lang="en-US" sz="14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9142413" cy="6850063"/>
            <a:chOff x="0" y="0"/>
            <a:chExt cx="5758" cy="4315"/>
          </a:xfrm>
        </p:grpSpPr>
        <p:grpSp>
          <p:nvGrpSpPr>
            <p:cNvPr id="28675" name="Group 3"/>
            <p:cNvGrpSpPr>
              <a:grpSpLocks/>
            </p:cNvGrpSpPr>
            <p:nvPr userDrawn="1"/>
          </p:nvGrpSpPr>
          <p:grpSpPr bwMode="auto">
            <a:xfrm>
              <a:off x="1728" y="2230"/>
              <a:ext cx="4027" cy="2085"/>
              <a:chOff x="1728" y="2230"/>
              <a:chExt cx="4027" cy="2085"/>
            </a:xfrm>
          </p:grpSpPr>
          <p:sp>
            <p:nvSpPr>
              <p:cNvPr id="28676"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28677"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28678"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28679"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28680"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28681"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28682"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2868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868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8685" name="Rectangle 13"/>
          <p:cNvSpPr>
            <a:spLocks noGrp="1" noChangeArrowheads="1"/>
          </p:cNvSpPr>
          <p:nvPr>
            <p:ph type="dt" sz="quarter" idx="2"/>
          </p:nvPr>
        </p:nvSpPr>
        <p:spPr>
          <a:xfrm>
            <a:off x="457200" y="6248400"/>
            <a:ext cx="2133600" cy="476250"/>
          </a:xfrm>
        </p:spPr>
        <p:txBody>
          <a:bodyPr/>
          <a:lstStyle>
            <a:lvl1pPr>
              <a:defRPr/>
            </a:lvl1pPr>
          </a:lstStyle>
          <a:p>
            <a:endParaRPr lang="en-US"/>
          </a:p>
        </p:txBody>
      </p:sp>
      <p:sp>
        <p:nvSpPr>
          <p:cNvPr id="28686"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28687" name="Rectangle 15"/>
          <p:cNvSpPr>
            <a:spLocks noGrp="1" noChangeArrowheads="1"/>
          </p:cNvSpPr>
          <p:nvPr>
            <p:ph type="sldNum" sz="quarter" idx="4"/>
          </p:nvPr>
        </p:nvSpPr>
        <p:spPr>
          <a:xfrm>
            <a:off x="6553200" y="6254750"/>
            <a:ext cx="2133600" cy="476250"/>
          </a:xfrm>
        </p:spPr>
        <p:txBody>
          <a:bodyPr/>
          <a:lstStyle>
            <a:lvl1pPr>
              <a:defRPr/>
            </a:lvl1pPr>
          </a:lstStyle>
          <a:p>
            <a:fld id="{D49F2B31-49CE-4096-95B3-B6ACFF5077D6}"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EB1C6F3C-B22C-4E9C-AABA-36C156BEC5DB}"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D72C5468-1AC0-49A3-B58B-C008DE0EC271}"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51575"/>
            <a:ext cx="2133600" cy="476250"/>
          </a:xfrm>
        </p:spPr>
        <p:txBody>
          <a:bodyPr/>
          <a:lstStyle>
            <a:lvl1pPr>
              <a:defRPr/>
            </a:lvl1pPr>
          </a:lstStyle>
          <a:p>
            <a:endParaRPr lang="en-US"/>
          </a:p>
        </p:txBody>
      </p:sp>
      <p:sp>
        <p:nvSpPr>
          <p:cNvPr id="4" name="Slide Number Placeholder 3"/>
          <p:cNvSpPr>
            <a:spLocks noGrp="1"/>
          </p:cNvSpPr>
          <p:nvPr>
            <p:ph type="sldNum" sz="quarter" idx="11"/>
          </p:nvPr>
        </p:nvSpPr>
        <p:spPr>
          <a:xfrm>
            <a:off x="6553200" y="6248400"/>
            <a:ext cx="2133600" cy="476250"/>
          </a:xfrm>
        </p:spPr>
        <p:txBody>
          <a:bodyPr/>
          <a:lstStyle>
            <a:lvl1pPr>
              <a:defRPr/>
            </a:lvl1pPr>
          </a:lstStyle>
          <a:p>
            <a:fld id="{634988D6-B224-457A-9D97-F0ECB057E6B7}" type="slidenum">
              <a:rPr lang="en-US"/>
              <a:pPr/>
              <a:t>‹#›</a:t>
            </a:fld>
            <a:endParaRPr lang="en-US"/>
          </a:p>
        </p:txBody>
      </p:sp>
      <p:sp>
        <p:nvSpPr>
          <p:cNvPr id="5" name="Footer Placeholder 4"/>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FE1DD87D-8E3B-45C3-820F-2B8F0DF170FD}"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07DEA542-6C23-4684-A63F-9E1C68C8D5DD}"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D1CBE78A-3CD9-473C-A272-CFE39B88F9C3}"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792E12AD-71BE-44B1-ACCB-584B3497F100}" type="slidenum">
              <a:rPr lang="en-US"/>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0ABB56F7-7B1F-4CC6-9FDC-09F5D479FB17}" type="slidenum">
              <a:rPr lang="en-US"/>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31A0C2CF-F4B0-4DFD-9203-184B14269DE2}" type="slidenum">
              <a:rPr lang="en-US"/>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7CE2182-B669-468E-9189-69601F13AC49}"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74C0E50-C55C-4AC1-A4D8-C9E821980EFE}"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endParaRPr lang="en-US"/>
          </a:p>
        </p:txBody>
      </p:sp>
      <p:sp>
        <p:nvSpPr>
          <p:cNvPr id="2765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242B738F-FAAF-47CA-9258-FEF50E3BE581}" type="slidenum">
              <a:rPr lang="en-US"/>
              <a:pPr/>
              <a:t>‹#›</a:t>
            </a:fld>
            <a:endParaRPr lang="en-US"/>
          </a:p>
        </p:txBody>
      </p:sp>
      <p:grpSp>
        <p:nvGrpSpPr>
          <p:cNvPr id="27652" name="Group 4"/>
          <p:cNvGrpSpPr>
            <a:grpSpLocks/>
          </p:cNvGrpSpPr>
          <p:nvPr/>
        </p:nvGrpSpPr>
        <p:grpSpPr bwMode="auto">
          <a:xfrm>
            <a:off x="0" y="0"/>
            <a:ext cx="9142413" cy="6850063"/>
            <a:chOff x="0" y="0"/>
            <a:chExt cx="5758" cy="4315"/>
          </a:xfrm>
        </p:grpSpPr>
        <p:grpSp>
          <p:nvGrpSpPr>
            <p:cNvPr id="27653" name="Group 5"/>
            <p:cNvGrpSpPr>
              <a:grpSpLocks/>
            </p:cNvGrpSpPr>
            <p:nvPr userDrawn="1"/>
          </p:nvGrpSpPr>
          <p:grpSpPr bwMode="auto">
            <a:xfrm>
              <a:off x="1728" y="2230"/>
              <a:ext cx="4027" cy="2085"/>
              <a:chOff x="1728" y="2230"/>
              <a:chExt cx="4027" cy="2085"/>
            </a:xfrm>
          </p:grpSpPr>
          <p:sp>
            <p:nvSpPr>
              <p:cNvPr id="2765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2765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2765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2765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2765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2765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2766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2766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6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2766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8.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47311"/>
            <a:ext cx="8669337"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78" name="Rectangle 2"/>
          <p:cNvSpPr>
            <a:spLocks noChangeArrowheads="1"/>
          </p:cNvSpPr>
          <p:nvPr/>
        </p:nvSpPr>
        <p:spPr bwMode="auto">
          <a:xfrm>
            <a:off x="-3911600" y="1219200"/>
            <a:ext cx="9144000" cy="0"/>
          </a:xfrm>
          <a:prstGeom prst="rect">
            <a:avLst/>
          </a:prstGeom>
          <a:noFill/>
          <a:ln w="9525">
            <a:noFill/>
            <a:miter lim="800000"/>
            <a:headEnd/>
            <a:tailEnd/>
          </a:ln>
          <a:effectLst/>
        </p:spPr>
        <p:txBody>
          <a:bodyPr wrap="none">
            <a:spAutoFit/>
          </a:bodyPr>
          <a:lstStyle/>
          <a:p>
            <a:endParaRPr lang="en-US"/>
          </a:p>
        </p:txBody>
      </p:sp>
      <p:graphicFrame>
        <p:nvGraphicFramePr>
          <p:cNvPr id="101379" name="Group 3"/>
          <p:cNvGraphicFramePr>
            <a:graphicFrameLocks noGrp="1"/>
          </p:cNvGraphicFramePr>
          <p:nvPr/>
        </p:nvGraphicFramePr>
        <p:xfrm>
          <a:off x="-3911600" y="4510088"/>
          <a:ext cx="208280" cy="518160"/>
        </p:xfrm>
        <a:graphic>
          <a:graphicData uri="http://schemas.openxmlformats.org/drawingml/2006/table">
            <a:tbl>
              <a:tblPr/>
              <a:tblGrid>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101385" name="Rectangle 9"/>
          <p:cNvSpPr>
            <a:spLocks noChangeArrowheads="1"/>
          </p:cNvSpPr>
          <p:nvPr/>
        </p:nvSpPr>
        <p:spPr bwMode="auto">
          <a:xfrm>
            <a:off x="-3911600" y="5027613"/>
            <a:ext cx="184150" cy="611187"/>
          </a:xfrm>
          <a:prstGeom prst="rect">
            <a:avLst/>
          </a:prstGeom>
          <a:noFill/>
          <a:ln w="9525">
            <a:noFill/>
            <a:miter lim="800000"/>
            <a:headEnd/>
            <a:tailEnd/>
          </a:ln>
          <a:effectLst/>
        </p:spPr>
        <p:txBody>
          <a:bodyPr wrap="none" anchor="ctr">
            <a:spAutoFit/>
          </a:bodyPr>
          <a:lstStyle/>
          <a:p>
            <a:pPr algn="l" eaLnBrk="1" hangingPunct="1"/>
            <a:r>
              <a:rPr lang="en-US" sz="1600" b="1">
                <a:latin typeface="Arial" charset="0"/>
                <a:cs typeface="Times New Roman" pitchFamily="18" charset="0"/>
              </a:rPr>
              <a:t/>
            </a:r>
            <a:br>
              <a:rPr lang="en-US" sz="1600" b="1">
                <a:latin typeface="Arial" charset="0"/>
                <a:cs typeface="Times New Roman" pitchFamily="18" charset="0"/>
              </a:rPr>
            </a:br>
            <a:endParaRPr lang="en-US">
              <a:latin typeface="Arial" charset="0"/>
            </a:endParaRPr>
          </a:p>
        </p:txBody>
      </p:sp>
      <p:sp>
        <p:nvSpPr>
          <p:cNvPr id="8" name="Rectangle 66"/>
          <p:cNvSpPr>
            <a:spLocks noChangeArrowheads="1"/>
          </p:cNvSpPr>
          <p:nvPr/>
        </p:nvSpPr>
        <p:spPr bwMode="auto">
          <a:xfrm>
            <a:off x="2628900" y="1417766"/>
            <a:ext cx="3886200" cy="1107996"/>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914112" tIns="182880" rIns="914112" bIns="182880" anchor="ctr">
            <a:spAutoFit/>
          </a:bodyPr>
          <a:lstStyle/>
          <a:p>
            <a:pPr eaLnBrk="1" hangingPunct="1"/>
            <a:r>
              <a:rPr lang="en-US" sz="1600" b="1" dirty="0">
                <a:effectLst>
                  <a:outerShdw blurRad="50800" dist="76200" dir="2700000" algn="tl" rotWithShape="0">
                    <a:prstClr val="black">
                      <a:alpha val="40000"/>
                    </a:prstClr>
                  </a:outerShdw>
                </a:effectLst>
                <a:latin typeface="Arial" charset="0"/>
              </a:rPr>
              <a:t>David Love</a:t>
            </a:r>
          </a:p>
          <a:p>
            <a:pPr eaLnBrk="1" hangingPunct="1"/>
            <a:r>
              <a:rPr lang="en-US" sz="1600" b="1" dirty="0">
                <a:effectLst>
                  <a:outerShdw blurRad="50800" dist="76200" dir="2700000" algn="tl" rotWithShape="0">
                    <a:prstClr val="black">
                      <a:alpha val="40000"/>
                    </a:prstClr>
                  </a:outerShdw>
                </a:effectLst>
                <a:latin typeface="Arial" charset="0"/>
              </a:rPr>
              <a:t> and </a:t>
            </a:r>
          </a:p>
          <a:p>
            <a:pPr eaLnBrk="1" hangingPunct="1"/>
            <a:r>
              <a:rPr lang="en-US" sz="1600" b="1" dirty="0">
                <a:effectLst>
                  <a:outerShdw blurRad="50800" dist="76200" dir="2700000" algn="tl" rotWithShape="0">
                    <a:prstClr val="black">
                      <a:alpha val="40000"/>
                    </a:prstClr>
                  </a:outerShdw>
                </a:effectLst>
                <a:latin typeface="Arial" charset="0"/>
              </a:rPr>
              <a:t>Roger Harding</a:t>
            </a:r>
            <a:endParaRPr lang="en-US" sz="1600" dirty="0">
              <a:effectLst>
                <a:outerShdw blurRad="50800" dist="76200" dir="2700000" algn="tl" rotWithShape="0">
                  <a:prstClr val="black">
                    <a:alpha val="40000"/>
                  </a:prstClr>
                </a:outerShdw>
              </a:effectLst>
              <a:latin typeface="Arial" charset="0"/>
            </a:endParaRPr>
          </a:p>
        </p:txBody>
      </p:sp>
      <p:sp>
        <p:nvSpPr>
          <p:cNvPr id="9" name="Rectangle 66"/>
          <p:cNvSpPr>
            <a:spLocks noChangeArrowheads="1"/>
          </p:cNvSpPr>
          <p:nvPr/>
        </p:nvSpPr>
        <p:spPr bwMode="auto">
          <a:xfrm>
            <a:off x="-359409" y="4572000"/>
            <a:ext cx="9917752" cy="172354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2700"/>
          </a:sp3d>
        </p:spPr>
        <p:txBody>
          <a:bodyPr wrap="square" lIns="914112" tIns="182880" rIns="914112" bIns="182880" anchor="ctr">
            <a:spAutoFit/>
          </a:bodyPr>
          <a:lstStyle/>
          <a:p>
            <a:pPr marL="342900" lvl="0" indent="-342900" eaLnBrk="1" hangingPunct="1"/>
            <a:r>
              <a:rPr kumimoji="0" lang="en-US" sz="1600" b="1" i="0" u="none" strike="noStrike" cap="none" normalizeH="0" baseline="0" dirty="0" smtClean="0">
                <a:ln>
                  <a:noFill/>
                </a:ln>
                <a:solidFill>
                  <a:schemeClr val="tx1"/>
                </a:solidFill>
                <a:effectLst>
                  <a:outerShdw blurRad="50800" dist="76200" dir="2700000" algn="tl" rotWithShape="0">
                    <a:prstClr val="black">
                      <a:alpha val="40000"/>
                    </a:prstClr>
                  </a:outerShdw>
                </a:effectLst>
                <a:latin typeface="Arial" charset="0"/>
                <a:cs typeface="Times New Roman" pitchFamily="18" charset="0"/>
              </a:rPr>
              <a:t>March 2012 </a:t>
            </a:r>
          </a:p>
          <a:p>
            <a:pPr marL="342900" lvl="0" indent="-342900" eaLnBrk="1" hangingPunct="1"/>
            <a:r>
              <a:rPr kumimoji="0" lang="en-US" sz="1600" b="1" i="0" u="none" strike="noStrike" cap="none" normalizeH="0" baseline="0" dirty="0" smtClean="0">
                <a:ln>
                  <a:noFill/>
                </a:ln>
                <a:solidFill>
                  <a:schemeClr val="tx1"/>
                </a:solidFill>
                <a:effectLst>
                  <a:outerShdw blurRad="50800" dist="76200" dir="2700000" algn="tl" rotWithShape="0">
                    <a:prstClr val="black">
                      <a:alpha val="40000"/>
                    </a:prstClr>
                  </a:outerShdw>
                </a:effectLst>
                <a:latin typeface="Arial" charset="0"/>
                <a:cs typeface="Times New Roman" pitchFamily="18" charset="0"/>
              </a:rPr>
              <a:t>Pacific Coast Steelhead Management Meeting,    Port Townsend, WA</a:t>
            </a:r>
            <a:endParaRPr kumimoji="0" lang="en-US" sz="1600" b="0" i="0" u="none" strike="noStrike" cap="none" normalizeH="0" baseline="0" dirty="0" smtClean="0">
              <a:ln>
                <a:noFill/>
              </a:ln>
              <a:solidFill>
                <a:schemeClr val="tx1"/>
              </a:solidFill>
              <a:effectLst>
                <a:outerShdw blurRad="50800" dist="76200" dir="2700000" algn="tl" rotWithShape="0">
                  <a:prstClr val="black">
                    <a:alpha val="40000"/>
                  </a:prstClr>
                </a:outerShdw>
              </a:effectLst>
              <a:latin typeface="Arial" charset="0"/>
            </a:endParaRPr>
          </a:p>
          <a:p>
            <a:pPr marL="342900" lvl="0" indent="-342900" eaLnBrk="1" hangingPunct="1">
              <a:tabLst>
                <a:tab pos="5943600" algn="r"/>
              </a:tabLst>
            </a:pPr>
            <a:r>
              <a:rPr kumimoji="0" lang="en-US" sz="1600" b="1" i="0" u="none" strike="noStrike" cap="none" normalizeH="0" dirty="0" smtClean="0">
                <a:ln>
                  <a:noFill/>
                </a:ln>
                <a:solidFill>
                  <a:schemeClr val="tx1"/>
                </a:solidFill>
                <a:effectLst>
                  <a:outerShdw blurRad="50800" dist="76200" dir="2700000" algn="tl" rotWithShape="0">
                    <a:prstClr val="black">
                      <a:alpha val="40000"/>
                    </a:prstClr>
                  </a:outerShdw>
                </a:effectLst>
                <a:latin typeface="Arial" charset="0"/>
                <a:cs typeface="Times New Roman" pitchFamily="18" charset="0"/>
              </a:rPr>
              <a:t>Alaska Department of Fish and Game-Division of Sport Fish</a:t>
            </a:r>
          </a:p>
          <a:p>
            <a:pPr marL="342900" lvl="0" indent="-342900" eaLnBrk="1" hangingPunct="1">
              <a:tabLst>
                <a:tab pos="5943600" algn="r"/>
              </a:tabLst>
            </a:pPr>
            <a:endParaRPr kumimoji="0" lang="en-US" sz="1600" b="1" i="0" u="none" strike="noStrike" cap="none" normalizeH="0" dirty="0" smtClean="0">
              <a:ln>
                <a:noFill/>
              </a:ln>
              <a:solidFill>
                <a:schemeClr val="tx1"/>
              </a:solidFill>
              <a:effectLst>
                <a:outerShdw blurRad="50800" dist="76200" dir="2700000" algn="tl" rotWithShape="0">
                  <a:prstClr val="black">
                    <a:alpha val="40000"/>
                  </a:prstClr>
                </a:outerShdw>
              </a:effectLst>
              <a:latin typeface="Arial" charset="0"/>
              <a:cs typeface="Times New Roman" pitchFamily="18" charset="0"/>
            </a:endParaRPr>
          </a:p>
          <a:p>
            <a:pPr marL="342900" lvl="0" indent="-342900" eaLnBrk="1" hangingPunct="1">
              <a:tabLst>
                <a:tab pos="5943600" algn="r"/>
              </a:tabLst>
            </a:pPr>
            <a:r>
              <a:rPr kumimoji="0" lang="en-US" sz="1200" b="1" i="0" u="none" strike="noStrike" cap="none" normalizeH="0" dirty="0" smtClean="0">
                <a:ln>
                  <a:noFill/>
                </a:ln>
                <a:solidFill>
                  <a:schemeClr val="tx1"/>
                </a:solidFill>
                <a:effectLst>
                  <a:outerShdw blurRad="50800" dist="76200" dir="2700000" algn="tl" rotWithShape="0">
                    <a:prstClr val="black">
                      <a:alpha val="40000"/>
                    </a:prstClr>
                  </a:outerShdw>
                </a:effectLst>
                <a:latin typeface="Arial" charset="0"/>
                <a:cs typeface="Times New Roman" pitchFamily="18" charset="0"/>
              </a:rPr>
              <a:t>Matching funds from US Fish and Wildlife Service Federal Aid in Sport Fish </a:t>
            </a:r>
            <a:r>
              <a:rPr lang="en-US" sz="1200" b="1" dirty="0">
                <a:effectLst>
                  <a:outerShdw blurRad="50800" dist="76200" dir="2700000" algn="tl" rotWithShape="0">
                    <a:prstClr val="black">
                      <a:alpha val="40000"/>
                    </a:prstClr>
                  </a:outerShdw>
                </a:effectLst>
                <a:latin typeface="Arial" charset="0"/>
                <a:cs typeface="Times New Roman" pitchFamily="18" charset="0"/>
              </a:rPr>
              <a:t>Restoration </a:t>
            </a:r>
            <a:r>
              <a:rPr lang="en-US" sz="1200" b="1" dirty="0" smtClean="0">
                <a:effectLst>
                  <a:outerShdw blurRad="50800" dist="76200" dir="2700000" algn="tl" rotWithShape="0">
                    <a:prstClr val="black">
                      <a:alpha val="40000"/>
                    </a:prstClr>
                  </a:outerShdw>
                </a:effectLst>
                <a:latin typeface="Arial" charset="0"/>
                <a:cs typeface="Times New Roman" pitchFamily="18" charset="0"/>
              </a:rPr>
              <a:t>Act</a:t>
            </a:r>
          </a:p>
          <a:p>
            <a:pPr marL="342900" lvl="0" indent="-342900" eaLnBrk="1" hangingPunct="1">
              <a:tabLst>
                <a:tab pos="5943600" algn="r"/>
              </a:tabLst>
            </a:pPr>
            <a:r>
              <a:rPr lang="en-US" sz="1200" b="1" dirty="0" smtClean="0">
                <a:effectLst>
                  <a:outerShdw blurRad="50800" dist="76200" dir="2700000" algn="tl" rotWithShape="0">
                    <a:prstClr val="black">
                      <a:alpha val="40000"/>
                    </a:prstClr>
                  </a:outerShdw>
                </a:effectLst>
                <a:latin typeface="Arial" charset="0"/>
                <a:cs typeface="Times New Roman" pitchFamily="18" charset="0"/>
              </a:rPr>
              <a:t>(</a:t>
            </a:r>
            <a:r>
              <a:rPr lang="en-US" sz="1200" b="1" dirty="0">
                <a:effectLst>
                  <a:outerShdw blurRad="50800" dist="76200" dir="2700000" algn="tl" rotWithShape="0">
                    <a:prstClr val="black">
                      <a:alpha val="40000"/>
                    </a:prstClr>
                  </a:outerShdw>
                </a:effectLst>
                <a:latin typeface="Arial" charset="0"/>
                <a:cs typeface="Times New Roman" pitchFamily="18" charset="0"/>
              </a:rPr>
              <a:t>16 USC 777-777K) under projects F-10-18 toF-10-23, Job R-1-9</a:t>
            </a:r>
            <a:r>
              <a:rPr lang="en-US" sz="1200" b="1" dirty="0" smtClean="0">
                <a:effectLst>
                  <a:outerShdw blurRad="50800" dist="76200" dir="2700000" algn="tl" rotWithShape="0">
                    <a:prstClr val="black">
                      <a:alpha val="40000"/>
                    </a:prstClr>
                  </a:outerShdw>
                </a:effectLst>
                <a:latin typeface="Arial" charset="0"/>
                <a:cs typeface="Times New Roman" pitchFamily="18" charset="0"/>
              </a:rPr>
              <a:t>)</a:t>
            </a:r>
            <a:endParaRPr lang="en-US" sz="1200" b="1" dirty="0">
              <a:effectLst>
                <a:outerShdw blurRad="50800" dist="76200" dir="2700000" algn="tl" rotWithShape="0">
                  <a:prstClr val="black">
                    <a:alpha val="40000"/>
                  </a:prstClr>
                </a:outerShdw>
              </a:effectLst>
              <a:latin typeface="Arial" charset="0"/>
              <a:cs typeface="Times New Roman" pitchFamily="18" charset="0"/>
            </a:endParaRPr>
          </a:p>
        </p:txBody>
      </p:sp>
      <p:sp>
        <p:nvSpPr>
          <p:cNvPr id="10" name="Rectangle 66"/>
          <p:cNvSpPr>
            <a:spLocks noChangeArrowheads="1"/>
          </p:cNvSpPr>
          <p:nvPr/>
        </p:nvSpPr>
        <p:spPr bwMode="auto">
          <a:xfrm>
            <a:off x="-152400" y="589747"/>
            <a:ext cx="9296400" cy="954107"/>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914112" tIns="182880" rIns="914112" bIns="182880" anchor="ctr">
            <a:spAutoFit/>
          </a:bodyPr>
          <a:lstStyle/>
          <a:p>
            <a:pPr eaLnBrk="1" hangingPunct="1"/>
            <a:r>
              <a:rPr lang="en-US" sz="1900" b="1" dirty="0" smtClean="0">
                <a:effectLst>
                  <a:outerShdw blurRad="50800" dist="76200" dir="2700000" algn="tl" rotWithShape="0">
                    <a:prstClr val="black">
                      <a:alpha val="40000"/>
                    </a:prstClr>
                  </a:outerShdw>
                </a:effectLst>
                <a:latin typeface="Arial" charset="0"/>
              </a:rPr>
              <a:t>Important factors in sustaining production in a small Southeast Alaska stream: repeat spawning, </a:t>
            </a:r>
            <a:r>
              <a:rPr lang="en-US" sz="1900" b="1" dirty="0" err="1" smtClean="0">
                <a:effectLst>
                  <a:outerShdw blurRad="50800" dist="76200" dir="2700000" algn="tl" rotWithShape="0">
                    <a:prstClr val="black">
                      <a:alpha val="40000"/>
                    </a:prstClr>
                  </a:outerShdw>
                </a:effectLst>
                <a:latin typeface="Arial" charset="0"/>
              </a:rPr>
              <a:t>smolt</a:t>
            </a:r>
            <a:r>
              <a:rPr lang="en-US" sz="1900" b="1" dirty="0" smtClean="0">
                <a:effectLst>
                  <a:outerShdw blurRad="50800" dist="76200" dir="2700000" algn="tl" rotWithShape="0">
                    <a:prstClr val="black">
                      <a:alpha val="40000"/>
                    </a:prstClr>
                  </a:outerShdw>
                </a:effectLst>
                <a:latin typeface="Arial" charset="0"/>
              </a:rPr>
              <a:t> survival and straying </a:t>
            </a:r>
            <a:endParaRPr lang="en-US" sz="1900" dirty="0">
              <a:effectLst>
                <a:outerShdw blurRad="50800" dist="76200" dir="2700000" algn="tl" rotWithShape="0">
                  <a:prstClr val="black">
                    <a:alpha val="40000"/>
                  </a:prstClr>
                </a:outerShdw>
              </a:effectLst>
              <a:latin typeface="Arial" charset="0"/>
            </a:endParaRPr>
          </a:p>
        </p:txBody>
      </p:sp>
    </p:spTree>
    <p:extLst>
      <p:ext uri="{BB962C8B-B14F-4D97-AF65-F5344CB8AC3E}">
        <p14:creationId xmlns:p14="http://schemas.microsoft.com/office/powerpoint/2010/main" val="2509799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Rot="1" noChangeArrowheads="1"/>
          </p:cNvSpPr>
          <p:nvPr/>
        </p:nvSpPr>
        <p:spPr bwMode="auto">
          <a:xfrm>
            <a:off x="533400" y="228600"/>
            <a:ext cx="8229600" cy="533400"/>
          </a:xfrm>
          <a:prstGeom prst="rect">
            <a:avLst/>
          </a:prstGeom>
          <a:noFill/>
          <a:ln w="9525">
            <a:noFill/>
            <a:miter lim="800000"/>
            <a:headEnd/>
            <a:tailEnd/>
          </a:ln>
          <a:effectLst/>
        </p:spPr>
        <p:txBody>
          <a:bodyPr anchor="ctr"/>
          <a:lstStyle/>
          <a:p>
            <a:pPr eaLnBrk="1" hangingPunct="1"/>
            <a:r>
              <a:rPr lang="en-US" sz="2000" b="1" dirty="0" err="1">
                <a:solidFill>
                  <a:schemeClr val="tx2"/>
                </a:solidFill>
                <a:effectLst>
                  <a:outerShdw blurRad="38100" dist="38100" dir="2700000" algn="tl">
                    <a:srgbClr val="000000"/>
                  </a:outerShdw>
                </a:effectLst>
                <a:latin typeface="Arial" charset="0"/>
              </a:rPr>
              <a:t>Sitkoh</a:t>
            </a:r>
            <a:r>
              <a:rPr lang="en-US" sz="2000" b="1" dirty="0">
                <a:solidFill>
                  <a:schemeClr val="tx2"/>
                </a:solidFill>
                <a:effectLst>
                  <a:outerShdw blurRad="38100" dist="38100" dir="2700000" algn="tl">
                    <a:srgbClr val="000000"/>
                  </a:outerShdw>
                </a:effectLst>
                <a:latin typeface="Arial" charset="0"/>
              </a:rPr>
              <a:t> </a:t>
            </a:r>
            <a:r>
              <a:rPr lang="en-US" sz="2000" b="1" dirty="0" smtClean="0">
                <a:solidFill>
                  <a:schemeClr val="tx2"/>
                </a:solidFill>
                <a:effectLst>
                  <a:outerShdw blurRad="38100" dist="38100" dir="2700000" algn="tl">
                    <a:srgbClr val="000000"/>
                  </a:outerShdw>
                </a:effectLst>
                <a:latin typeface="Arial" charset="0"/>
              </a:rPr>
              <a:t>Creek Adult and Smolt Production and Demographics 2003-2009 </a:t>
            </a:r>
            <a:r>
              <a:rPr lang="en-US" sz="2000" b="1" dirty="0">
                <a:solidFill>
                  <a:schemeClr val="tx2"/>
                </a:solidFill>
                <a:effectLst>
                  <a:outerShdw blurRad="38100" dist="38100" dir="2700000" algn="tl">
                    <a:srgbClr val="000000"/>
                  </a:outerShdw>
                </a:effectLst>
                <a:latin typeface="Arial" charset="0"/>
              </a:rPr>
              <a:t/>
            </a:r>
            <a:br>
              <a:rPr lang="en-US" sz="2000" b="1" dirty="0">
                <a:solidFill>
                  <a:schemeClr val="tx2"/>
                </a:solidFill>
                <a:effectLst>
                  <a:outerShdw blurRad="38100" dist="38100" dir="2700000" algn="tl">
                    <a:srgbClr val="000000"/>
                  </a:outerShdw>
                </a:effectLst>
                <a:latin typeface="Arial" charset="0"/>
              </a:rPr>
            </a:br>
            <a:endParaRPr lang="en-US" sz="2000" b="1" dirty="0">
              <a:solidFill>
                <a:schemeClr val="tx2"/>
              </a:solidFill>
              <a:effectLst>
                <a:outerShdw blurRad="38100" dist="38100" dir="2700000" algn="tl">
                  <a:srgbClr val="000000"/>
                </a:outerShdw>
              </a:effectLst>
              <a:latin typeface="Arial" charset="0"/>
            </a:endParaRPr>
          </a:p>
        </p:txBody>
      </p:sp>
      <p:grpSp>
        <p:nvGrpSpPr>
          <p:cNvPr id="124" name="Group 123"/>
          <p:cNvGrpSpPr/>
          <p:nvPr/>
        </p:nvGrpSpPr>
        <p:grpSpPr>
          <a:xfrm>
            <a:off x="5791200" y="4724400"/>
            <a:ext cx="2098675" cy="182562"/>
            <a:chOff x="5943678" y="4729163"/>
            <a:chExt cx="2098675" cy="182562"/>
          </a:xfrm>
        </p:grpSpPr>
        <p:sp>
          <p:nvSpPr>
            <p:cNvPr id="226452" name="Rectangle 148"/>
            <p:cNvSpPr>
              <a:spLocks noChangeArrowheads="1"/>
            </p:cNvSpPr>
            <p:nvPr/>
          </p:nvSpPr>
          <p:spPr bwMode="auto">
            <a:xfrm>
              <a:off x="5943678" y="4729163"/>
              <a:ext cx="379413" cy="182562"/>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1,704</a:t>
              </a:r>
              <a:endParaRPr lang="en-US" sz="1200" dirty="0">
                <a:latin typeface="Arial" charset="0"/>
              </a:endParaRPr>
            </a:p>
          </p:txBody>
        </p:sp>
        <p:sp>
          <p:nvSpPr>
            <p:cNvPr id="226453" name="Rectangle 149"/>
            <p:cNvSpPr>
              <a:spLocks noChangeArrowheads="1"/>
            </p:cNvSpPr>
            <p:nvPr/>
          </p:nvSpPr>
          <p:spPr bwMode="auto">
            <a:xfrm>
              <a:off x="6835853" y="4729163"/>
              <a:ext cx="379413" cy="182562"/>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1,751</a:t>
              </a:r>
              <a:endParaRPr lang="en-US" sz="1200">
                <a:latin typeface="Arial" charset="0"/>
              </a:endParaRPr>
            </a:p>
          </p:txBody>
        </p:sp>
        <p:sp>
          <p:nvSpPr>
            <p:cNvPr id="226454" name="Rectangle 150"/>
            <p:cNvSpPr>
              <a:spLocks noChangeArrowheads="1"/>
            </p:cNvSpPr>
            <p:nvPr/>
          </p:nvSpPr>
          <p:spPr bwMode="auto">
            <a:xfrm>
              <a:off x="7789941" y="4729163"/>
              <a:ext cx="252412" cy="182562"/>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893</a:t>
              </a:r>
              <a:endParaRPr lang="en-US" sz="1200" dirty="0">
                <a:latin typeface="Arial" charset="0"/>
              </a:endParaRPr>
            </a:p>
          </p:txBody>
        </p:sp>
      </p:grpSp>
      <p:sp>
        <p:nvSpPr>
          <p:cNvPr id="149" name="Rectangle 47"/>
          <p:cNvSpPr>
            <a:spLocks noChangeArrowheads="1"/>
          </p:cNvSpPr>
          <p:nvPr/>
        </p:nvSpPr>
        <p:spPr bwMode="auto">
          <a:xfrm>
            <a:off x="8077200" y="4724400"/>
            <a:ext cx="1066800" cy="169277"/>
          </a:xfrm>
          <a:prstGeom prst="rect">
            <a:avLst/>
          </a:prstGeom>
          <a:noFill/>
          <a:ln w="9525">
            <a:noFill/>
            <a:miter lim="800000"/>
            <a:headEnd/>
            <a:tailEnd/>
          </a:ln>
        </p:spPr>
        <p:txBody>
          <a:bodyPr lIns="0" tIns="0" rIns="0" bIns="0">
            <a:spAutoFit/>
          </a:bodyPr>
          <a:lstStyle/>
          <a:p>
            <a:r>
              <a:rPr lang="en-US" sz="1100" b="1" i="1" dirty="0" smtClean="0">
                <a:solidFill>
                  <a:srgbClr val="FFFF00"/>
                </a:solidFill>
                <a:latin typeface="Arial" charset="0"/>
              </a:rPr>
              <a:t>2435</a:t>
            </a:r>
            <a:endParaRPr lang="en-US" sz="1100" b="1" i="1" dirty="0">
              <a:solidFill>
                <a:srgbClr val="FFFF00"/>
              </a:solidFill>
              <a:latin typeface="Arial" charset="0"/>
            </a:endParaRPr>
          </a:p>
        </p:txBody>
      </p:sp>
      <p:sp>
        <p:nvSpPr>
          <p:cNvPr id="148" name="Rectangle 47"/>
          <p:cNvSpPr>
            <a:spLocks noChangeArrowheads="1"/>
          </p:cNvSpPr>
          <p:nvPr/>
        </p:nvSpPr>
        <p:spPr bwMode="auto">
          <a:xfrm>
            <a:off x="7985496" y="1661112"/>
            <a:ext cx="1066800" cy="169277"/>
          </a:xfrm>
          <a:prstGeom prst="rect">
            <a:avLst/>
          </a:prstGeom>
          <a:noFill/>
          <a:ln w="9525">
            <a:noFill/>
            <a:miter lim="800000"/>
            <a:headEnd/>
            <a:tailEnd/>
          </a:ln>
        </p:spPr>
        <p:txBody>
          <a:bodyPr lIns="0" tIns="0" rIns="0" bIns="0">
            <a:spAutoFit/>
          </a:bodyPr>
          <a:lstStyle/>
          <a:p>
            <a:r>
              <a:rPr lang="en-US" sz="1100" b="1" i="1" dirty="0" smtClean="0">
                <a:solidFill>
                  <a:srgbClr val="FFFF00"/>
                </a:solidFill>
                <a:latin typeface="Arial" charset="0"/>
              </a:rPr>
              <a:t>523</a:t>
            </a:r>
            <a:endParaRPr lang="en-US" sz="1100" b="1" i="1" dirty="0">
              <a:solidFill>
                <a:srgbClr val="FFFF00"/>
              </a:solidFill>
              <a:latin typeface="Arial" charset="0"/>
            </a:endParaRPr>
          </a:p>
        </p:txBody>
      </p:sp>
      <p:sp>
        <p:nvSpPr>
          <p:cNvPr id="226307" name="Rectangle 3"/>
          <p:cNvSpPr>
            <a:spLocks noChangeArrowheads="1"/>
          </p:cNvSpPr>
          <p:nvPr/>
        </p:nvSpPr>
        <p:spPr bwMode="auto">
          <a:xfrm>
            <a:off x="2246257" y="1093789"/>
            <a:ext cx="339837" cy="184666"/>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2003</a:t>
            </a:r>
            <a:endParaRPr lang="en-US" sz="1200" b="1">
              <a:latin typeface="Arial" charset="0"/>
            </a:endParaRPr>
          </a:p>
        </p:txBody>
      </p:sp>
      <p:sp>
        <p:nvSpPr>
          <p:cNvPr id="226308" name="Rectangle 4"/>
          <p:cNvSpPr>
            <a:spLocks noChangeArrowheads="1"/>
          </p:cNvSpPr>
          <p:nvPr/>
        </p:nvSpPr>
        <p:spPr bwMode="auto">
          <a:xfrm>
            <a:off x="3138432" y="1093789"/>
            <a:ext cx="339837" cy="184666"/>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2004</a:t>
            </a:r>
            <a:endParaRPr lang="en-US" sz="1200" b="1">
              <a:latin typeface="Arial" charset="0"/>
            </a:endParaRPr>
          </a:p>
        </p:txBody>
      </p:sp>
      <p:sp>
        <p:nvSpPr>
          <p:cNvPr id="226309" name="Rectangle 5"/>
          <p:cNvSpPr>
            <a:spLocks noChangeArrowheads="1"/>
          </p:cNvSpPr>
          <p:nvPr/>
        </p:nvSpPr>
        <p:spPr bwMode="auto">
          <a:xfrm>
            <a:off x="4030607" y="1093789"/>
            <a:ext cx="339837" cy="184666"/>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2005</a:t>
            </a:r>
            <a:endParaRPr lang="en-US" sz="1200" b="1">
              <a:latin typeface="Arial" charset="0"/>
            </a:endParaRPr>
          </a:p>
        </p:txBody>
      </p:sp>
      <p:sp>
        <p:nvSpPr>
          <p:cNvPr id="226310" name="Rectangle 6"/>
          <p:cNvSpPr>
            <a:spLocks noChangeArrowheads="1"/>
          </p:cNvSpPr>
          <p:nvPr/>
        </p:nvSpPr>
        <p:spPr bwMode="auto">
          <a:xfrm>
            <a:off x="4921195" y="1093789"/>
            <a:ext cx="339837" cy="184666"/>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2006</a:t>
            </a:r>
            <a:endParaRPr lang="en-US" sz="1200" b="1">
              <a:latin typeface="Arial" charset="0"/>
            </a:endParaRPr>
          </a:p>
        </p:txBody>
      </p:sp>
      <p:sp>
        <p:nvSpPr>
          <p:cNvPr id="226311" name="Rectangle 7"/>
          <p:cNvSpPr>
            <a:spLocks noChangeArrowheads="1"/>
          </p:cNvSpPr>
          <p:nvPr/>
        </p:nvSpPr>
        <p:spPr bwMode="auto">
          <a:xfrm>
            <a:off x="5813370" y="1093789"/>
            <a:ext cx="339837" cy="184666"/>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2007</a:t>
            </a:r>
            <a:endParaRPr lang="en-US" sz="1200" b="1">
              <a:latin typeface="Arial" charset="0"/>
            </a:endParaRPr>
          </a:p>
        </p:txBody>
      </p:sp>
      <p:sp>
        <p:nvSpPr>
          <p:cNvPr id="226312" name="Rectangle 8"/>
          <p:cNvSpPr>
            <a:spLocks noChangeArrowheads="1"/>
          </p:cNvSpPr>
          <p:nvPr/>
        </p:nvSpPr>
        <p:spPr bwMode="auto">
          <a:xfrm>
            <a:off x="6703957" y="1093789"/>
            <a:ext cx="339837" cy="184666"/>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2008</a:t>
            </a:r>
            <a:endParaRPr lang="en-US" sz="1200" b="1">
              <a:latin typeface="Arial" charset="0"/>
            </a:endParaRPr>
          </a:p>
        </p:txBody>
      </p:sp>
      <p:sp>
        <p:nvSpPr>
          <p:cNvPr id="226313" name="Rectangle 9"/>
          <p:cNvSpPr>
            <a:spLocks noChangeArrowheads="1"/>
          </p:cNvSpPr>
          <p:nvPr/>
        </p:nvSpPr>
        <p:spPr bwMode="auto">
          <a:xfrm>
            <a:off x="7596132" y="1093789"/>
            <a:ext cx="339837" cy="184666"/>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2009</a:t>
            </a:r>
            <a:endParaRPr lang="en-US" sz="1200" b="1">
              <a:latin typeface="Arial" charset="0"/>
            </a:endParaRPr>
          </a:p>
        </p:txBody>
      </p:sp>
      <p:sp>
        <p:nvSpPr>
          <p:cNvPr id="226314" name="Rectangle 10"/>
          <p:cNvSpPr>
            <a:spLocks noChangeArrowheads="1"/>
          </p:cNvSpPr>
          <p:nvPr/>
        </p:nvSpPr>
        <p:spPr bwMode="auto">
          <a:xfrm>
            <a:off x="4639066" y="866776"/>
            <a:ext cx="904095" cy="184666"/>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Sample year</a:t>
            </a:r>
            <a:endParaRPr lang="en-US" sz="1200" b="1">
              <a:latin typeface="Arial" charset="0"/>
            </a:endParaRPr>
          </a:p>
        </p:txBody>
      </p:sp>
      <p:sp>
        <p:nvSpPr>
          <p:cNvPr id="226315" name="Line 11"/>
          <p:cNvSpPr>
            <a:spLocks noChangeShapeType="1"/>
          </p:cNvSpPr>
          <p:nvPr/>
        </p:nvSpPr>
        <p:spPr bwMode="auto">
          <a:xfrm>
            <a:off x="1931988" y="1063626"/>
            <a:ext cx="6242050" cy="0"/>
          </a:xfrm>
          <a:prstGeom prst="line">
            <a:avLst/>
          </a:prstGeom>
          <a:noFill/>
          <a:ln w="0">
            <a:solidFill>
              <a:srgbClr val="FFFFFF"/>
            </a:solidFill>
            <a:round/>
            <a:headEnd/>
            <a:tailEnd/>
          </a:ln>
        </p:spPr>
        <p:txBody>
          <a:bodyPr/>
          <a:lstStyle/>
          <a:p>
            <a:endParaRPr lang="en-US" b="1"/>
          </a:p>
        </p:txBody>
      </p:sp>
      <p:sp>
        <p:nvSpPr>
          <p:cNvPr id="226316" name="Rectangle 12"/>
          <p:cNvSpPr>
            <a:spLocks noChangeArrowheads="1"/>
          </p:cNvSpPr>
          <p:nvPr/>
        </p:nvSpPr>
        <p:spPr bwMode="auto">
          <a:xfrm>
            <a:off x="1931988" y="1063626"/>
            <a:ext cx="6242050" cy="12700"/>
          </a:xfrm>
          <a:prstGeom prst="rect">
            <a:avLst/>
          </a:prstGeom>
          <a:solidFill>
            <a:srgbClr val="FFFFFF"/>
          </a:solidFill>
          <a:ln w="9525">
            <a:noFill/>
            <a:miter lim="800000"/>
            <a:headEnd/>
            <a:tailEnd/>
          </a:ln>
        </p:spPr>
        <p:txBody>
          <a:bodyPr/>
          <a:lstStyle/>
          <a:p>
            <a:endParaRPr lang="en-US" b="1"/>
          </a:p>
        </p:txBody>
      </p:sp>
      <p:sp>
        <p:nvSpPr>
          <p:cNvPr id="226317" name="Rectangle 13"/>
          <p:cNvSpPr>
            <a:spLocks noChangeArrowheads="1"/>
          </p:cNvSpPr>
          <p:nvPr/>
        </p:nvSpPr>
        <p:spPr bwMode="auto">
          <a:xfrm>
            <a:off x="179388" y="1284289"/>
            <a:ext cx="7994650" cy="12700"/>
          </a:xfrm>
          <a:prstGeom prst="rect">
            <a:avLst/>
          </a:prstGeom>
          <a:solidFill>
            <a:srgbClr val="FFFFFF"/>
          </a:solidFill>
          <a:ln w="9525">
            <a:noFill/>
            <a:miter lim="800000"/>
            <a:headEnd/>
            <a:tailEnd/>
          </a:ln>
        </p:spPr>
        <p:txBody>
          <a:bodyPr/>
          <a:lstStyle/>
          <a:p>
            <a:endParaRPr lang="en-US" b="1"/>
          </a:p>
        </p:txBody>
      </p:sp>
      <p:grpSp>
        <p:nvGrpSpPr>
          <p:cNvPr id="2" name="Group 15"/>
          <p:cNvGrpSpPr>
            <a:grpSpLocks/>
          </p:cNvGrpSpPr>
          <p:nvPr/>
        </p:nvGrpSpPr>
        <p:grpSpPr bwMode="auto">
          <a:xfrm>
            <a:off x="179388" y="1284289"/>
            <a:ext cx="7994650" cy="282575"/>
            <a:chOff x="173" y="1067"/>
            <a:chExt cx="5036" cy="178"/>
          </a:xfrm>
        </p:grpSpPr>
        <p:sp>
          <p:nvSpPr>
            <p:cNvPr id="226320" name="Rectangle 16"/>
            <p:cNvSpPr>
              <a:spLocks noChangeArrowheads="1"/>
            </p:cNvSpPr>
            <p:nvPr/>
          </p:nvSpPr>
          <p:spPr bwMode="auto">
            <a:xfrm>
              <a:off x="2305" y="1098"/>
              <a:ext cx="831" cy="116"/>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Adult </a:t>
              </a:r>
              <a:r>
                <a:rPr lang="en-US" sz="1200" b="1" dirty="0" smtClean="0">
                  <a:solidFill>
                    <a:srgbClr val="FFFFFF"/>
                  </a:solidFill>
                  <a:latin typeface="Arial" charset="0"/>
                </a:rPr>
                <a:t>immigration</a:t>
              </a:r>
              <a:endParaRPr lang="en-US" sz="1200" b="1" dirty="0">
                <a:latin typeface="Arial" charset="0"/>
              </a:endParaRPr>
            </a:p>
          </p:txBody>
        </p:sp>
        <p:sp>
          <p:nvSpPr>
            <p:cNvPr id="226321" name="Line 17"/>
            <p:cNvSpPr>
              <a:spLocks noChangeShapeType="1"/>
            </p:cNvSpPr>
            <p:nvPr/>
          </p:nvSpPr>
          <p:spPr bwMode="auto">
            <a:xfrm>
              <a:off x="173" y="1067"/>
              <a:ext cx="5036" cy="0"/>
            </a:xfrm>
            <a:prstGeom prst="line">
              <a:avLst/>
            </a:prstGeom>
            <a:noFill/>
            <a:ln w="0">
              <a:solidFill>
                <a:srgbClr val="FFFFFF"/>
              </a:solidFill>
              <a:round/>
              <a:headEnd/>
              <a:tailEnd/>
            </a:ln>
          </p:spPr>
          <p:txBody>
            <a:bodyPr/>
            <a:lstStyle/>
            <a:p>
              <a:endParaRPr lang="en-US" b="1"/>
            </a:p>
          </p:txBody>
        </p:sp>
        <p:sp>
          <p:nvSpPr>
            <p:cNvPr id="226322" name="Rectangle 18"/>
            <p:cNvSpPr>
              <a:spLocks noChangeArrowheads="1"/>
            </p:cNvSpPr>
            <p:nvPr/>
          </p:nvSpPr>
          <p:spPr bwMode="auto">
            <a:xfrm>
              <a:off x="173" y="1237"/>
              <a:ext cx="5036" cy="8"/>
            </a:xfrm>
            <a:prstGeom prst="rect">
              <a:avLst/>
            </a:prstGeom>
            <a:solidFill>
              <a:srgbClr val="FFFFFF"/>
            </a:solidFill>
            <a:ln w="9525">
              <a:noFill/>
              <a:miter lim="800000"/>
              <a:headEnd/>
              <a:tailEnd/>
            </a:ln>
          </p:spPr>
          <p:txBody>
            <a:bodyPr/>
            <a:lstStyle/>
            <a:p>
              <a:endParaRPr lang="en-US" b="1"/>
            </a:p>
          </p:txBody>
        </p:sp>
      </p:grpSp>
      <p:sp>
        <p:nvSpPr>
          <p:cNvPr id="226324" name="Rectangle 20"/>
          <p:cNvSpPr>
            <a:spLocks noChangeArrowheads="1"/>
          </p:cNvSpPr>
          <p:nvPr/>
        </p:nvSpPr>
        <p:spPr bwMode="auto">
          <a:xfrm>
            <a:off x="8808212" y="2560639"/>
            <a:ext cx="64" cy="169277"/>
          </a:xfrm>
          <a:prstGeom prst="rect">
            <a:avLst/>
          </a:prstGeom>
          <a:noFill/>
          <a:ln w="9525">
            <a:noFill/>
            <a:miter lim="800000"/>
            <a:headEnd/>
            <a:tailEnd/>
          </a:ln>
        </p:spPr>
        <p:txBody>
          <a:bodyPr wrap="none" lIns="0" tIns="0" rIns="0" bIns="0">
            <a:spAutoFit/>
          </a:bodyPr>
          <a:lstStyle/>
          <a:p>
            <a:endParaRPr lang="en-US" sz="1100" b="1">
              <a:latin typeface="Arial" charset="0"/>
            </a:endParaRPr>
          </a:p>
        </p:txBody>
      </p:sp>
      <p:grpSp>
        <p:nvGrpSpPr>
          <p:cNvPr id="177" name="Group 176"/>
          <p:cNvGrpSpPr/>
          <p:nvPr/>
        </p:nvGrpSpPr>
        <p:grpSpPr>
          <a:xfrm>
            <a:off x="533400" y="2273595"/>
            <a:ext cx="7391399" cy="197071"/>
            <a:chOff x="533400" y="2397421"/>
            <a:chExt cx="7391399" cy="197071"/>
          </a:xfrm>
        </p:grpSpPr>
        <p:sp>
          <p:nvSpPr>
            <p:cNvPr id="226335" name="Rectangle 31"/>
            <p:cNvSpPr>
              <a:spLocks noChangeArrowheads="1"/>
            </p:cNvSpPr>
            <p:nvPr/>
          </p:nvSpPr>
          <p:spPr bwMode="auto">
            <a:xfrm>
              <a:off x="533400" y="2397421"/>
              <a:ext cx="1560513" cy="184666"/>
            </a:xfrm>
            <a:prstGeom prst="rect">
              <a:avLst/>
            </a:prstGeom>
            <a:noFill/>
            <a:ln w="9525">
              <a:noFill/>
              <a:miter lim="800000"/>
              <a:headEnd/>
              <a:tailEnd/>
            </a:ln>
          </p:spPr>
          <p:txBody>
            <a:bodyPr wrap="square" lIns="0" tIns="0" rIns="0" bIns="0">
              <a:spAutoFit/>
            </a:bodyPr>
            <a:lstStyle/>
            <a:p>
              <a:r>
                <a:rPr lang="en-US" sz="1200" b="1" i="1" dirty="0" smtClean="0">
                  <a:solidFill>
                    <a:srgbClr val="FFFFFF"/>
                  </a:solidFill>
                  <a:latin typeface="Arial" charset="0"/>
                </a:rPr>
                <a:t>% repeat </a:t>
              </a:r>
              <a:r>
                <a:rPr lang="en-US" sz="1200" b="1" i="1" dirty="0" err="1" smtClean="0">
                  <a:solidFill>
                    <a:srgbClr val="FFFFFF"/>
                  </a:solidFill>
                  <a:latin typeface="Arial" charset="0"/>
                </a:rPr>
                <a:t>spawner</a:t>
              </a:r>
              <a:endParaRPr lang="en-US" sz="1200" b="1" dirty="0">
                <a:latin typeface="Arial" charset="0"/>
              </a:endParaRPr>
            </a:p>
          </p:txBody>
        </p:sp>
        <p:sp>
          <p:nvSpPr>
            <p:cNvPr id="226336" name="Rectangle 32"/>
            <p:cNvSpPr>
              <a:spLocks noChangeArrowheads="1"/>
            </p:cNvSpPr>
            <p:nvPr/>
          </p:nvSpPr>
          <p:spPr bwMode="auto">
            <a:xfrm>
              <a:off x="2398330" y="2409826"/>
              <a:ext cx="192469" cy="184666"/>
            </a:xfrm>
            <a:prstGeom prst="rect">
              <a:avLst/>
            </a:prstGeom>
            <a:noFill/>
            <a:ln w="9525">
              <a:noFill/>
              <a:miter lim="800000"/>
              <a:headEnd/>
              <a:tailEnd/>
            </a:ln>
          </p:spPr>
          <p:txBody>
            <a:bodyPr wrap="square" lIns="0" tIns="0" rIns="0" bIns="0">
              <a:spAutoFit/>
            </a:bodyPr>
            <a:lstStyle/>
            <a:p>
              <a:r>
                <a:rPr lang="en-US" sz="1200" b="1" i="1" dirty="0">
                  <a:solidFill>
                    <a:srgbClr val="FFFFFF"/>
                  </a:solidFill>
                  <a:latin typeface="Arial" charset="0"/>
                </a:rPr>
                <a:t>3</a:t>
              </a:r>
              <a:r>
                <a:rPr lang="en-US" sz="1200" b="1" i="1" dirty="0" smtClean="0">
                  <a:solidFill>
                    <a:srgbClr val="FFFFFF"/>
                  </a:solidFill>
                  <a:latin typeface="Arial" charset="0"/>
                </a:rPr>
                <a:t>3</a:t>
              </a:r>
              <a:endParaRPr lang="en-US" sz="1200" b="1" dirty="0">
                <a:latin typeface="Arial" charset="0"/>
              </a:endParaRPr>
            </a:p>
          </p:txBody>
        </p:sp>
        <p:sp>
          <p:nvSpPr>
            <p:cNvPr id="226337" name="Rectangle 33"/>
            <p:cNvSpPr>
              <a:spLocks noChangeArrowheads="1"/>
            </p:cNvSpPr>
            <p:nvPr/>
          </p:nvSpPr>
          <p:spPr bwMode="auto">
            <a:xfrm>
              <a:off x="3236530" y="2409826"/>
              <a:ext cx="192469" cy="184666"/>
            </a:xfrm>
            <a:prstGeom prst="rect">
              <a:avLst/>
            </a:prstGeom>
            <a:noFill/>
            <a:ln w="9525">
              <a:noFill/>
              <a:miter lim="800000"/>
              <a:headEnd/>
              <a:tailEnd/>
            </a:ln>
          </p:spPr>
          <p:txBody>
            <a:bodyPr wrap="square" lIns="0" tIns="0" rIns="0" bIns="0">
              <a:spAutoFit/>
            </a:bodyPr>
            <a:lstStyle/>
            <a:p>
              <a:r>
                <a:rPr lang="en-US" sz="1200" b="1" i="1" dirty="0" smtClean="0">
                  <a:solidFill>
                    <a:srgbClr val="FFFFFF"/>
                  </a:solidFill>
                  <a:latin typeface="Arial" charset="0"/>
                </a:rPr>
                <a:t>45</a:t>
              </a:r>
              <a:endParaRPr lang="en-US" sz="1200" b="1" dirty="0">
                <a:latin typeface="Arial" charset="0"/>
              </a:endParaRPr>
            </a:p>
          </p:txBody>
        </p:sp>
        <p:sp>
          <p:nvSpPr>
            <p:cNvPr id="226338" name="Rectangle 34"/>
            <p:cNvSpPr>
              <a:spLocks noChangeArrowheads="1"/>
            </p:cNvSpPr>
            <p:nvPr/>
          </p:nvSpPr>
          <p:spPr bwMode="auto">
            <a:xfrm>
              <a:off x="4150930" y="2409826"/>
              <a:ext cx="192469" cy="184666"/>
            </a:xfrm>
            <a:prstGeom prst="rect">
              <a:avLst/>
            </a:prstGeom>
            <a:noFill/>
            <a:ln w="9525">
              <a:noFill/>
              <a:miter lim="800000"/>
              <a:headEnd/>
              <a:tailEnd/>
            </a:ln>
          </p:spPr>
          <p:txBody>
            <a:bodyPr wrap="square" lIns="0" tIns="0" rIns="0" bIns="0">
              <a:spAutoFit/>
            </a:bodyPr>
            <a:lstStyle/>
            <a:p>
              <a:r>
                <a:rPr lang="en-US" sz="1200" b="1" i="1" dirty="0" smtClean="0">
                  <a:solidFill>
                    <a:srgbClr val="FFFFFF"/>
                  </a:solidFill>
                  <a:latin typeface="Arial" charset="0"/>
                </a:rPr>
                <a:t>45</a:t>
              </a:r>
              <a:endParaRPr lang="en-US" sz="1200" b="1" dirty="0">
                <a:latin typeface="Arial" charset="0"/>
              </a:endParaRPr>
            </a:p>
          </p:txBody>
        </p:sp>
        <p:sp>
          <p:nvSpPr>
            <p:cNvPr id="226339" name="Rectangle 35"/>
            <p:cNvSpPr>
              <a:spLocks noChangeArrowheads="1"/>
            </p:cNvSpPr>
            <p:nvPr/>
          </p:nvSpPr>
          <p:spPr bwMode="auto">
            <a:xfrm>
              <a:off x="5065330" y="2409826"/>
              <a:ext cx="192469" cy="184666"/>
            </a:xfrm>
            <a:prstGeom prst="rect">
              <a:avLst/>
            </a:prstGeom>
            <a:noFill/>
            <a:ln w="9525">
              <a:noFill/>
              <a:miter lim="800000"/>
              <a:headEnd/>
              <a:tailEnd/>
            </a:ln>
          </p:spPr>
          <p:txBody>
            <a:bodyPr wrap="square" lIns="0" tIns="0" rIns="0" bIns="0">
              <a:spAutoFit/>
            </a:bodyPr>
            <a:lstStyle/>
            <a:p>
              <a:r>
                <a:rPr lang="en-US" sz="1200" b="1" i="1" dirty="0" smtClean="0">
                  <a:solidFill>
                    <a:srgbClr val="FFFFFF"/>
                  </a:solidFill>
                  <a:latin typeface="Arial" charset="0"/>
                </a:rPr>
                <a:t>39</a:t>
              </a:r>
              <a:endParaRPr lang="en-US" sz="1200" b="1" dirty="0">
                <a:latin typeface="Arial" charset="0"/>
              </a:endParaRPr>
            </a:p>
          </p:txBody>
        </p:sp>
        <p:sp>
          <p:nvSpPr>
            <p:cNvPr id="226340" name="Rectangle 36"/>
            <p:cNvSpPr>
              <a:spLocks noChangeArrowheads="1"/>
            </p:cNvSpPr>
            <p:nvPr/>
          </p:nvSpPr>
          <p:spPr bwMode="auto">
            <a:xfrm>
              <a:off x="5979730" y="2409826"/>
              <a:ext cx="268669" cy="184666"/>
            </a:xfrm>
            <a:prstGeom prst="rect">
              <a:avLst/>
            </a:prstGeom>
            <a:noFill/>
            <a:ln w="9525">
              <a:noFill/>
              <a:miter lim="800000"/>
              <a:headEnd/>
              <a:tailEnd/>
            </a:ln>
          </p:spPr>
          <p:txBody>
            <a:bodyPr wrap="square" lIns="0" tIns="0" rIns="0" bIns="0">
              <a:spAutoFit/>
            </a:bodyPr>
            <a:lstStyle/>
            <a:p>
              <a:r>
                <a:rPr lang="en-US" sz="1200" b="1" i="1" dirty="0" smtClean="0">
                  <a:solidFill>
                    <a:srgbClr val="FFFFFF"/>
                  </a:solidFill>
                  <a:latin typeface="Arial" charset="0"/>
                </a:rPr>
                <a:t>54</a:t>
              </a:r>
              <a:endParaRPr lang="en-US" sz="1200" b="1" dirty="0">
                <a:latin typeface="Arial" charset="0"/>
              </a:endParaRPr>
            </a:p>
          </p:txBody>
        </p:sp>
        <p:sp>
          <p:nvSpPr>
            <p:cNvPr id="226341" name="Rectangle 37"/>
            <p:cNvSpPr>
              <a:spLocks noChangeArrowheads="1"/>
            </p:cNvSpPr>
            <p:nvPr/>
          </p:nvSpPr>
          <p:spPr bwMode="auto">
            <a:xfrm>
              <a:off x="6894130" y="2409826"/>
              <a:ext cx="192469" cy="184666"/>
            </a:xfrm>
            <a:prstGeom prst="rect">
              <a:avLst/>
            </a:prstGeom>
            <a:noFill/>
            <a:ln w="9525">
              <a:noFill/>
              <a:miter lim="800000"/>
              <a:headEnd/>
              <a:tailEnd/>
            </a:ln>
          </p:spPr>
          <p:txBody>
            <a:bodyPr wrap="square" lIns="0" tIns="0" rIns="0" bIns="0">
              <a:spAutoFit/>
            </a:bodyPr>
            <a:lstStyle/>
            <a:p>
              <a:r>
                <a:rPr lang="en-US" sz="1200" b="1" i="1" dirty="0" smtClean="0">
                  <a:solidFill>
                    <a:srgbClr val="FFFFFF"/>
                  </a:solidFill>
                  <a:latin typeface="Arial" charset="0"/>
                </a:rPr>
                <a:t>36</a:t>
              </a:r>
              <a:endParaRPr lang="en-US" sz="1200" b="1" dirty="0">
                <a:latin typeface="Arial" charset="0"/>
              </a:endParaRPr>
            </a:p>
          </p:txBody>
        </p:sp>
        <p:sp>
          <p:nvSpPr>
            <p:cNvPr id="226342" name="Rectangle 38"/>
            <p:cNvSpPr>
              <a:spLocks noChangeArrowheads="1"/>
            </p:cNvSpPr>
            <p:nvPr/>
          </p:nvSpPr>
          <p:spPr bwMode="auto">
            <a:xfrm>
              <a:off x="7732330" y="2409826"/>
              <a:ext cx="192469" cy="184666"/>
            </a:xfrm>
            <a:prstGeom prst="rect">
              <a:avLst/>
            </a:prstGeom>
            <a:noFill/>
            <a:ln w="9525">
              <a:noFill/>
              <a:miter lim="800000"/>
              <a:headEnd/>
              <a:tailEnd/>
            </a:ln>
          </p:spPr>
          <p:txBody>
            <a:bodyPr wrap="square" lIns="0" tIns="0" rIns="0" bIns="0">
              <a:spAutoFit/>
            </a:bodyPr>
            <a:lstStyle/>
            <a:p>
              <a:r>
                <a:rPr lang="en-US" sz="1200" b="1" i="1" dirty="0" smtClean="0">
                  <a:solidFill>
                    <a:srgbClr val="FFFFFF"/>
                  </a:solidFill>
                  <a:latin typeface="Arial" charset="0"/>
                </a:rPr>
                <a:t>34</a:t>
              </a:r>
              <a:endParaRPr lang="en-US" sz="1200" b="1" dirty="0">
                <a:latin typeface="Arial" charset="0"/>
              </a:endParaRPr>
            </a:p>
          </p:txBody>
        </p:sp>
      </p:grpSp>
      <p:sp>
        <p:nvSpPr>
          <p:cNvPr id="226361" name="Rectangle 57"/>
          <p:cNvSpPr>
            <a:spLocks noChangeArrowheads="1"/>
          </p:cNvSpPr>
          <p:nvPr/>
        </p:nvSpPr>
        <p:spPr bwMode="auto">
          <a:xfrm>
            <a:off x="304251" y="1647826"/>
            <a:ext cx="1282210" cy="184666"/>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Total immigration</a:t>
            </a:r>
            <a:endParaRPr lang="en-US" sz="1200" b="1" dirty="0">
              <a:latin typeface="Arial" charset="0"/>
            </a:endParaRPr>
          </a:p>
        </p:txBody>
      </p:sp>
      <p:sp>
        <p:nvSpPr>
          <p:cNvPr id="226362" name="Rectangle 58"/>
          <p:cNvSpPr>
            <a:spLocks noChangeArrowheads="1"/>
          </p:cNvSpPr>
          <p:nvPr/>
        </p:nvSpPr>
        <p:spPr bwMode="auto">
          <a:xfrm>
            <a:off x="2341918" y="1647826"/>
            <a:ext cx="254878" cy="184666"/>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679</a:t>
            </a:r>
            <a:endParaRPr lang="en-US" sz="1200" b="1" dirty="0">
              <a:latin typeface="Arial" charset="0"/>
            </a:endParaRPr>
          </a:p>
        </p:txBody>
      </p:sp>
      <p:sp>
        <p:nvSpPr>
          <p:cNvPr id="226363" name="Rectangle 59"/>
          <p:cNvSpPr>
            <a:spLocks noChangeArrowheads="1"/>
          </p:cNvSpPr>
          <p:nvPr/>
        </p:nvSpPr>
        <p:spPr bwMode="auto">
          <a:xfrm>
            <a:off x="3234093" y="1647826"/>
            <a:ext cx="254878" cy="184666"/>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764</a:t>
            </a:r>
            <a:endParaRPr lang="en-US" sz="1200" b="1">
              <a:latin typeface="Arial" charset="0"/>
            </a:endParaRPr>
          </a:p>
        </p:txBody>
      </p:sp>
      <p:sp>
        <p:nvSpPr>
          <p:cNvPr id="226364" name="Rectangle 60"/>
          <p:cNvSpPr>
            <a:spLocks noChangeArrowheads="1"/>
          </p:cNvSpPr>
          <p:nvPr/>
        </p:nvSpPr>
        <p:spPr bwMode="auto">
          <a:xfrm>
            <a:off x="4126268" y="1647826"/>
            <a:ext cx="254878" cy="184666"/>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543</a:t>
            </a:r>
            <a:endParaRPr lang="en-US" sz="1200" b="1" dirty="0">
              <a:latin typeface="Arial" charset="0"/>
            </a:endParaRPr>
          </a:p>
        </p:txBody>
      </p:sp>
      <p:sp>
        <p:nvSpPr>
          <p:cNvPr id="226365" name="Rectangle 61"/>
          <p:cNvSpPr>
            <a:spLocks noChangeArrowheads="1"/>
          </p:cNvSpPr>
          <p:nvPr/>
        </p:nvSpPr>
        <p:spPr bwMode="auto">
          <a:xfrm>
            <a:off x="5016855" y="1647826"/>
            <a:ext cx="254878" cy="184666"/>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395</a:t>
            </a:r>
            <a:endParaRPr lang="en-US" sz="1200" b="1" dirty="0">
              <a:latin typeface="Arial" charset="0"/>
            </a:endParaRPr>
          </a:p>
        </p:txBody>
      </p:sp>
      <p:sp>
        <p:nvSpPr>
          <p:cNvPr id="226366" name="Rectangle 62"/>
          <p:cNvSpPr>
            <a:spLocks noChangeArrowheads="1"/>
          </p:cNvSpPr>
          <p:nvPr/>
        </p:nvSpPr>
        <p:spPr bwMode="auto">
          <a:xfrm>
            <a:off x="5910618" y="1647826"/>
            <a:ext cx="254878" cy="184666"/>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392</a:t>
            </a:r>
            <a:endParaRPr lang="en-US" sz="1200" b="1" dirty="0">
              <a:latin typeface="Arial" charset="0"/>
            </a:endParaRPr>
          </a:p>
        </p:txBody>
      </p:sp>
      <p:sp>
        <p:nvSpPr>
          <p:cNvPr id="226367" name="Rectangle 63"/>
          <p:cNvSpPr>
            <a:spLocks noChangeArrowheads="1"/>
          </p:cNvSpPr>
          <p:nvPr/>
        </p:nvSpPr>
        <p:spPr bwMode="auto">
          <a:xfrm>
            <a:off x="6799618" y="1647826"/>
            <a:ext cx="254878" cy="184666"/>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487</a:t>
            </a:r>
            <a:endParaRPr lang="en-US" sz="1200" b="1">
              <a:latin typeface="Arial" charset="0"/>
            </a:endParaRPr>
          </a:p>
        </p:txBody>
      </p:sp>
      <p:sp>
        <p:nvSpPr>
          <p:cNvPr id="226368" name="Rectangle 64"/>
          <p:cNvSpPr>
            <a:spLocks noChangeArrowheads="1"/>
          </p:cNvSpPr>
          <p:nvPr/>
        </p:nvSpPr>
        <p:spPr bwMode="auto">
          <a:xfrm>
            <a:off x="7693380" y="1654176"/>
            <a:ext cx="254877" cy="18466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398</a:t>
            </a:r>
            <a:endParaRPr lang="en-US" sz="1200" b="1" dirty="0">
              <a:latin typeface="Arial" charset="0"/>
            </a:endParaRPr>
          </a:p>
        </p:txBody>
      </p:sp>
      <p:sp>
        <p:nvSpPr>
          <p:cNvPr id="226369" name="Rectangle 65"/>
          <p:cNvSpPr>
            <a:spLocks noChangeArrowheads="1"/>
          </p:cNvSpPr>
          <p:nvPr/>
        </p:nvSpPr>
        <p:spPr bwMode="auto">
          <a:xfrm>
            <a:off x="348250" y="1876426"/>
            <a:ext cx="1521250" cy="18466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 PIT tag recaptures</a:t>
            </a:r>
            <a:endParaRPr lang="en-US" sz="1200" b="1" dirty="0">
              <a:latin typeface="Arial" charset="0"/>
            </a:endParaRPr>
          </a:p>
        </p:txBody>
      </p:sp>
      <p:sp>
        <p:nvSpPr>
          <p:cNvPr id="226370" name="Rectangle 66"/>
          <p:cNvSpPr>
            <a:spLocks noChangeArrowheads="1"/>
          </p:cNvSpPr>
          <p:nvPr/>
        </p:nvSpPr>
        <p:spPr bwMode="auto">
          <a:xfrm>
            <a:off x="2415765" y="1876426"/>
            <a:ext cx="84960" cy="18466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0</a:t>
            </a:r>
            <a:endParaRPr lang="en-US" sz="1200" b="1" dirty="0">
              <a:latin typeface="Arial" charset="0"/>
            </a:endParaRPr>
          </a:p>
        </p:txBody>
      </p:sp>
      <p:sp>
        <p:nvSpPr>
          <p:cNvPr id="226371" name="Rectangle 67"/>
          <p:cNvSpPr>
            <a:spLocks noChangeArrowheads="1"/>
          </p:cNvSpPr>
          <p:nvPr/>
        </p:nvSpPr>
        <p:spPr bwMode="auto">
          <a:xfrm>
            <a:off x="3201342" y="1876426"/>
            <a:ext cx="298159" cy="18466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14.4</a:t>
            </a:r>
            <a:endParaRPr lang="en-US" sz="1200" b="1" dirty="0">
              <a:latin typeface="Arial" charset="0"/>
            </a:endParaRPr>
          </a:p>
        </p:txBody>
      </p:sp>
      <p:sp>
        <p:nvSpPr>
          <p:cNvPr id="226372" name="Rectangle 68"/>
          <p:cNvSpPr>
            <a:spLocks noChangeArrowheads="1"/>
          </p:cNvSpPr>
          <p:nvPr/>
        </p:nvSpPr>
        <p:spPr bwMode="auto">
          <a:xfrm>
            <a:off x="4093517" y="1876426"/>
            <a:ext cx="298159" cy="18466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22.5</a:t>
            </a:r>
            <a:endParaRPr lang="en-US" sz="1200" b="1" dirty="0">
              <a:latin typeface="Arial" charset="0"/>
            </a:endParaRPr>
          </a:p>
        </p:txBody>
      </p:sp>
      <p:sp>
        <p:nvSpPr>
          <p:cNvPr id="226373" name="Rectangle 69"/>
          <p:cNvSpPr>
            <a:spLocks noChangeArrowheads="1"/>
          </p:cNvSpPr>
          <p:nvPr/>
        </p:nvSpPr>
        <p:spPr bwMode="auto">
          <a:xfrm>
            <a:off x="4984105" y="1876426"/>
            <a:ext cx="298159" cy="18466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62.0</a:t>
            </a:r>
            <a:endParaRPr lang="en-US" sz="1200" b="1" dirty="0">
              <a:latin typeface="Arial" charset="0"/>
            </a:endParaRPr>
          </a:p>
        </p:txBody>
      </p:sp>
      <p:sp>
        <p:nvSpPr>
          <p:cNvPr id="226374" name="Rectangle 70"/>
          <p:cNvSpPr>
            <a:spLocks noChangeArrowheads="1"/>
          </p:cNvSpPr>
          <p:nvPr/>
        </p:nvSpPr>
        <p:spPr bwMode="auto">
          <a:xfrm>
            <a:off x="5876280" y="1876426"/>
            <a:ext cx="298159" cy="18466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72.2</a:t>
            </a:r>
            <a:endParaRPr lang="en-US" sz="1200" b="1" dirty="0">
              <a:latin typeface="Arial" charset="0"/>
            </a:endParaRPr>
          </a:p>
        </p:txBody>
      </p:sp>
      <p:sp>
        <p:nvSpPr>
          <p:cNvPr id="226375" name="Rectangle 71"/>
          <p:cNvSpPr>
            <a:spLocks noChangeArrowheads="1"/>
          </p:cNvSpPr>
          <p:nvPr/>
        </p:nvSpPr>
        <p:spPr bwMode="auto">
          <a:xfrm>
            <a:off x="6766867" y="1876426"/>
            <a:ext cx="298159" cy="18466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66.9</a:t>
            </a:r>
            <a:endParaRPr lang="en-US" sz="1200" b="1" dirty="0">
              <a:latin typeface="Arial" charset="0"/>
            </a:endParaRPr>
          </a:p>
        </p:txBody>
      </p:sp>
      <p:sp>
        <p:nvSpPr>
          <p:cNvPr id="226376" name="Rectangle 72"/>
          <p:cNvSpPr>
            <a:spLocks noChangeArrowheads="1"/>
          </p:cNvSpPr>
          <p:nvPr/>
        </p:nvSpPr>
        <p:spPr bwMode="auto">
          <a:xfrm>
            <a:off x="7659042" y="1881189"/>
            <a:ext cx="298159" cy="18466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69.8</a:t>
            </a:r>
            <a:endParaRPr lang="en-US" sz="1200" b="1" dirty="0">
              <a:latin typeface="Arial" charset="0"/>
            </a:endParaRPr>
          </a:p>
        </p:txBody>
      </p:sp>
      <p:sp>
        <p:nvSpPr>
          <p:cNvPr id="226351" name="Rectangle 47"/>
          <p:cNvSpPr>
            <a:spLocks noChangeArrowheads="1"/>
          </p:cNvSpPr>
          <p:nvPr/>
        </p:nvSpPr>
        <p:spPr bwMode="auto">
          <a:xfrm>
            <a:off x="7924800" y="2286000"/>
            <a:ext cx="1066800" cy="169277"/>
          </a:xfrm>
          <a:prstGeom prst="rect">
            <a:avLst/>
          </a:prstGeom>
          <a:noFill/>
          <a:ln w="9525">
            <a:noFill/>
            <a:miter lim="800000"/>
            <a:headEnd/>
            <a:tailEnd/>
          </a:ln>
        </p:spPr>
        <p:txBody>
          <a:bodyPr lIns="0" tIns="0" rIns="0" bIns="0">
            <a:spAutoFit/>
          </a:bodyPr>
          <a:lstStyle/>
          <a:p>
            <a:r>
              <a:rPr lang="en-US" sz="1100" b="1" i="1" dirty="0" smtClean="0">
                <a:solidFill>
                  <a:srgbClr val="FFFF00"/>
                </a:solidFill>
                <a:latin typeface="Arial" charset="0"/>
              </a:rPr>
              <a:t>41% repeat</a:t>
            </a:r>
            <a:endParaRPr lang="en-US" sz="1100" b="1" i="1" dirty="0">
              <a:solidFill>
                <a:srgbClr val="FFFF00"/>
              </a:solidFill>
              <a:latin typeface="Arial" charset="0"/>
            </a:endParaRPr>
          </a:p>
        </p:txBody>
      </p:sp>
      <p:grpSp>
        <p:nvGrpSpPr>
          <p:cNvPr id="178" name="Group 177"/>
          <p:cNvGrpSpPr/>
          <p:nvPr/>
        </p:nvGrpSpPr>
        <p:grpSpPr>
          <a:xfrm>
            <a:off x="457200" y="2667000"/>
            <a:ext cx="8510511" cy="190501"/>
            <a:chOff x="433696" y="2828551"/>
            <a:chExt cx="8510511" cy="190501"/>
          </a:xfrm>
        </p:grpSpPr>
        <p:grpSp>
          <p:nvGrpSpPr>
            <p:cNvPr id="6" name="Group 48"/>
            <p:cNvGrpSpPr>
              <a:grpSpLocks/>
            </p:cNvGrpSpPr>
            <p:nvPr/>
          </p:nvGrpSpPr>
          <p:grpSpPr bwMode="auto">
            <a:xfrm>
              <a:off x="433696" y="2828551"/>
              <a:ext cx="7459663" cy="190501"/>
              <a:chOff x="306" y="2094"/>
              <a:chExt cx="4699" cy="120"/>
            </a:xfrm>
          </p:grpSpPr>
          <p:sp>
            <p:nvSpPr>
              <p:cNvPr id="153" name="Rectangle 49"/>
              <p:cNvSpPr>
                <a:spLocks noChangeArrowheads="1"/>
              </p:cNvSpPr>
              <p:nvPr/>
            </p:nvSpPr>
            <p:spPr bwMode="auto">
              <a:xfrm>
                <a:off x="306" y="2094"/>
                <a:ext cx="419" cy="116"/>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 </a:t>
                </a:r>
                <a:r>
                  <a:rPr lang="en-US" sz="1200" b="1" dirty="0" smtClean="0">
                    <a:solidFill>
                      <a:srgbClr val="FFFFFF"/>
                    </a:solidFill>
                    <a:latin typeface="Arial" charset="0"/>
                  </a:rPr>
                  <a:t>female</a:t>
                </a:r>
                <a:endParaRPr lang="en-US" sz="1200" b="1" dirty="0">
                  <a:latin typeface="Arial" charset="0"/>
                </a:endParaRPr>
              </a:p>
            </p:txBody>
          </p:sp>
          <p:sp>
            <p:nvSpPr>
              <p:cNvPr id="154" name="Rectangle 50"/>
              <p:cNvSpPr>
                <a:spLocks noChangeArrowheads="1"/>
              </p:cNvSpPr>
              <p:nvPr/>
            </p:nvSpPr>
            <p:spPr bwMode="auto">
              <a:xfrm>
                <a:off x="1529" y="2094"/>
                <a:ext cx="107" cy="11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62</a:t>
                </a:r>
                <a:endParaRPr lang="en-US" sz="1200" b="1" dirty="0">
                  <a:latin typeface="Arial" charset="0"/>
                </a:endParaRPr>
              </a:p>
            </p:txBody>
          </p:sp>
          <p:sp>
            <p:nvSpPr>
              <p:cNvPr id="155" name="Rectangle 51"/>
              <p:cNvSpPr>
                <a:spLocks noChangeArrowheads="1"/>
              </p:cNvSpPr>
              <p:nvPr/>
            </p:nvSpPr>
            <p:spPr bwMode="auto">
              <a:xfrm>
                <a:off x="2089" y="2094"/>
                <a:ext cx="107" cy="116"/>
              </a:xfrm>
              <a:prstGeom prst="rect">
                <a:avLst/>
              </a:prstGeom>
              <a:noFill/>
              <a:ln w="9525">
                <a:noFill/>
                <a:miter lim="800000"/>
                <a:headEnd/>
                <a:tailEnd/>
              </a:ln>
            </p:spPr>
            <p:txBody>
              <a:bodyPr wrap="none" lIns="0" tIns="0" rIns="0" bIns="0">
                <a:spAutoFit/>
              </a:bodyPr>
              <a:lstStyle/>
              <a:p>
                <a:r>
                  <a:rPr lang="en-US" sz="1200" b="1" dirty="0" smtClean="0">
                    <a:latin typeface="Arial" charset="0"/>
                  </a:rPr>
                  <a:t>60</a:t>
                </a:r>
                <a:endParaRPr lang="en-US" sz="1200" b="1" dirty="0">
                  <a:latin typeface="Arial" charset="0"/>
                </a:endParaRPr>
              </a:p>
            </p:txBody>
          </p:sp>
          <p:sp>
            <p:nvSpPr>
              <p:cNvPr id="156" name="Rectangle 52"/>
              <p:cNvSpPr>
                <a:spLocks noChangeArrowheads="1"/>
              </p:cNvSpPr>
              <p:nvPr/>
            </p:nvSpPr>
            <p:spPr bwMode="auto">
              <a:xfrm>
                <a:off x="2651" y="2094"/>
                <a:ext cx="107" cy="11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67</a:t>
                </a:r>
                <a:endParaRPr lang="en-US" sz="1200" b="1" dirty="0">
                  <a:latin typeface="Arial" charset="0"/>
                </a:endParaRPr>
              </a:p>
            </p:txBody>
          </p:sp>
          <p:sp>
            <p:nvSpPr>
              <p:cNvPr id="157" name="Rectangle 53"/>
              <p:cNvSpPr>
                <a:spLocks noChangeArrowheads="1"/>
              </p:cNvSpPr>
              <p:nvPr/>
            </p:nvSpPr>
            <p:spPr bwMode="auto">
              <a:xfrm>
                <a:off x="3212" y="2094"/>
                <a:ext cx="107" cy="11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65</a:t>
                </a:r>
                <a:endParaRPr lang="en-US" sz="1200" b="1" dirty="0">
                  <a:latin typeface="Arial" charset="0"/>
                </a:endParaRPr>
              </a:p>
            </p:txBody>
          </p:sp>
          <p:sp>
            <p:nvSpPr>
              <p:cNvPr id="158" name="Rectangle 54"/>
              <p:cNvSpPr>
                <a:spLocks noChangeArrowheads="1"/>
              </p:cNvSpPr>
              <p:nvPr/>
            </p:nvSpPr>
            <p:spPr bwMode="auto">
              <a:xfrm>
                <a:off x="3773" y="2094"/>
                <a:ext cx="107" cy="11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66</a:t>
                </a:r>
                <a:endParaRPr lang="en-US" sz="1200" b="1" dirty="0">
                  <a:latin typeface="Arial" charset="0"/>
                </a:endParaRPr>
              </a:p>
            </p:txBody>
          </p:sp>
          <p:sp>
            <p:nvSpPr>
              <p:cNvPr id="159" name="Rectangle 55"/>
              <p:cNvSpPr>
                <a:spLocks noChangeArrowheads="1"/>
              </p:cNvSpPr>
              <p:nvPr/>
            </p:nvSpPr>
            <p:spPr bwMode="auto">
              <a:xfrm>
                <a:off x="4335" y="2094"/>
                <a:ext cx="107" cy="11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68</a:t>
                </a:r>
                <a:endParaRPr lang="en-US" sz="1200" b="1" dirty="0">
                  <a:latin typeface="Arial" charset="0"/>
                </a:endParaRPr>
              </a:p>
            </p:txBody>
          </p:sp>
          <p:sp>
            <p:nvSpPr>
              <p:cNvPr id="160" name="Rectangle 56"/>
              <p:cNvSpPr>
                <a:spLocks noChangeArrowheads="1"/>
              </p:cNvSpPr>
              <p:nvPr/>
            </p:nvSpPr>
            <p:spPr bwMode="auto">
              <a:xfrm>
                <a:off x="4898" y="2098"/>
                <a:ext cx="107" cy="11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78</a:t>
                </a:r>
                <a:endParaRPr lang="en-US" sz="1200" b="1" dirty="0">
                  <a:latin typeface="Arial" charset="0"/>
                </a:endParaRPr>
              </a:p>
            </p:txBody>
          </p:sp>
        </p:grpSp>
        <p:sp>
          <p:nvSpPr>
            <p:cNvPr id="152" name="Rectangle 83"/>
            <p:cNvSpPr>
              <a:spLocks noChangeArrowheads="1"/>
            </p:cNvSpPr>
            <p:nvPr/>
          </p:nvSpPr>
          <p:spPr bwMode="auto">
            <a:xfrm>
              <a:off x="8029807" y="2848178"/>
              <a:ext cx="914400" cy="169277"/>
            </a:xfrm>
            <a:prstGeom prst="rect">
              <a:avLst/>
            </a:prstGeom>
            <a:noFill/>
            <a:ln w="9525">
              <a:noFill/>
              <a:miter lim="800000"/>
              <a:headEnd/>
              <a:tailEnd/>
            </a:ln>
          </p:spPr>
          <p:txBody>
            <a:bodyPr wrap="square" lIns="0" tIns="0" rIns="0" bIns="0">
              <a:spAutoFit/>
            </a:bodyPr>
            <a:lstStyle/>
            <a:p>
              <a:r>
                <a:rPr lang="en-US" sz="1100" b="1" i="1" dirty="0" smtClean="0">
                  <a:solidFill>
                    <a:srgbClr val="FFFF00"/>
                  </a:solidFill>
                  <a:latin typeface="Arial" charset="0"/>
                </a:rPr>
                <a:t>69% female</a:t>
              </a:r>
              <a:endParaRPr lang="en-US" sz="1100" b="1" i="1" dirty="0">
                <a:solidFill>
                  <a:srgbClr val="FFFF00"/>
                </a:solidFill>
                <a:latin typeface="Arial" charset="0"/>
              </a:endParaRPr>
            </a:p>
          </p:txBody>
        </p:sp>
      </p:grpSp>
      <p:grpSp>
        <p:nvGrpSpPr>
          <p:cNvPr id="125" name="Group 124"/>
          <p:cNvGrpSpPr/>
          <p:nvPr/>
        </p:nvGrpSpPr>
        <p:grpSpPr>
          <a:xfrm>
            <a:off x="228600" y="4343400"/>
            <a:ext cx="8752258" cy="1970673"/>
            <a:chOff x="228600" y="4343400"/>
            <a:chExt cx="8752258" cy="1970673"/>
          </a:xfrm>
        </p:grpSpPr>
        <p:sp>
          <p:nvSpPr>
            <p:cNvPr id="226447" name="Rectangle 143"/>
            <p:cNvSpPr>
              <a:spLocks noChangeArrowheads="1"/>
            </p:cNvSpPr>
            <p:nvPr/>
          </p:nvSpPr>
          <p:spPr bwMode="auto">
            <a:xfrm>
              <a:off x="531891" y="4729163"/>
              <a:ext cx="1187450" cy="182562"/>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Total emigration</a:t>
              </a:r>
              <a:endParaRPr lang="en-US" sz="1200" dirty="0">
                <a:latin typeface="Arial" charset="0"/>
              </a:endParaRPr>
            </a:p>
          </p:txBody>
        </p:sp>
        <p:sp>
          <p:nvSpPr>
            <p:cNvPr id="226448" name="Rectangle 144"/>
            <p:cNvSpPr>
              <a:spLocks noChangeArrowheads="1"/>
            </p:cNvSpPr>
            <p:nvPr/>
          </p:nvSpPr>
          <p:spPr bwMode="auto">
            <a:xfrm>
              <a:off x="2378153" y="4729163"/>
              <a:ext cx="379413" cy="182562"/>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3,166</a:t>
              </a:r>
              <a:endParaRPr lang="en-US" sz="1200">
                <a:latin typeface="Arial" charset="0"/>
              </a:endParaRPr>
            </a:p>
          </p:txBody>
        </p:sp>
        <p:sp>
          <p:nvSpPr>
            <p:cNvPr id="226449" name="Rectangle 145"/>
            <p:cNvSpPr>
              <a:spLocks noChangeArrowheads="1"/>
            </p:cNvSpPr>
            <p:nvPr/>
          </p:nvSpPr>
          <p:spPr bwMode="auto">
            <a:xfrm>
              <a:off x="3270328" y="4729163"/>
              <a:ext cx="379413" cy="182562"/>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3,742</a:t>
              </a:r>
              <a:endParaRPr lang="en-US" sz="1200">
                <a:latin typeface="Arial" charset="0"/>
              </a:endParaRPr>
            </a:p>
          </p:txBody>
        </p:sp>
        <p:sp>
          <p:nvSpPr>
            <p:cNvPr id="226450" name="Rectangle 146"/>
            <p:cNvSpPr>
              <a:spLocks noChangeArrowheads="1"/>
            </p:cNvSpPr>
            <p:nvPr/>
          </p:nvSpPr>
          <p:spPr bwMode="auto">
            <a:xfrm>
              <a:off x="4160916" y="4729163"/>
              <a:ext cx="379412" cy="182562"/>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2,230</a:t>
              </a:r>
              <a:endParaRPr lang="en-US" sz="1200">
                <a:latin typeface="Arial" charset="0"/>
              </a:endParaRPr>
            </a:p>
          </p:txBody>
        </p:sp>
        <p:sp>
          <p:nvSpPr>
            <p:cNvPr id="226451" name="Rectangle 147"/>
            <p:cNvSpPr>
              <a:spLocks noChangeArrowheads="1"/>
            </p:cNvSpPr>
            <p:nvPr/>
          </p:nvSpPr>
          <p:spPr bwMode="auto">
            <a:xfrm>
              <a:off x="5053091" y="4729163"/>
              <a:ext cx="379412" cy="182562"/>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3,561</a:t>
              </a:r>
              <a:endParaRPr lang="en-US" sz="1200">
                <a:latin typeface="Arial" charset="0"/>
              </a:endParaRPr>
            </a:p>
          </p:txBody>
        </p:sp>
        <p:sp>
          <p:nvSpPr>
            <p:cNvPr id="226464" name="Rectangle 160"/>
            <p:cNvSpPr>
              <a:spLocks noChangeArrowheads="1"/>
            </p:cNvSpPr>
            <p:nvPr/>
          </p:nvSpPr>
          <p:spPr bwMode="auto">
            <a:xfrm>
              <a:off x="304800" y="5105400"/>
              <a:ext cx="1957388" cy="182563"/>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 Smolt-adult (2-, 3-ocean)</a:t>
              </a:r>
              <a:endParaRPr lang="en-US" sz="1200" dirty="0">
                <a:latin typeface="Arial" charset="0"/>
              </a:endParaRPr>
            </a:p>
          </p:txBody>
        </p:sp>
        <p:sp>
          <p:nvSpPr>
            <p:cNvPr id="226465" name="Rectangle 161"/>
            <p:cNvSpPr>
              <a:spLocks noChangeArrowheads="1"/>
            </p:cNvSpPr>
            <p:nvPr/>
          </p:nvSpPr>
          <p:spPr bwMode="auto">
            <a:xfrm>
              <a:off x="2482850" y="5105400"/>
              <a:ext cx="211138" cy="182563"/>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6.2</a:t>
              </a:r>
              <a:endParaRPr lang="en-US" sz="1200">
                <a:latin typeface="Arial" charset="0"/>
              </a:endParaRPr>
            </a:p>
          </p:txBody>
        </p:sp>
        <p:sp>
          <p:nvSpPr>
            <p:cNvPr id="226466" name="Rectangle 162"/>
            <p:cNvSpPr>
              <a:spLocks noChangeArrowheads="1"/>
            </p:cNvSpPr>
            <p:nvPr/>
          </p:nvSpPr>
          <p:spPr bwMode="auto">
            <a:xfrm>
              <a:off x="3373438" y="5105400"/>
              <a:ext cx="211137" cy="182563"/>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4.4</a:t>
              </a:r>
              <a:endParaRPr lang="en-US" sz="1200">
                <a:latin typeface="Arial" charset="0"/>
              </a:endParaRPr>
            </a:p>
          </p:txBody>
        </p:sp>
        <p:sp>
          <p:nvSpPr>
            <p:cNvPr id="226467" name="Rectangle 163"/>
            <p:cNvSpPr>
              <a:spLocks noChangeArrowheads="1"/>
            </p:cNvSpPr>
            <p:nvPr/>
          </p:nvSpPr>
          <p:spPr bwMode="auto">
            <a:xfrm>
              <a:off x="4265613" y="5105400"/>
              <a:ext cx="211137" cy="182563"/>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5.7</a:t>
              </a:r>
              <a:endParaRPr lang="en-US" sz="1200">
                <a:latin typeface="Arial" charset="0"/>
              </a:endParaRPr>
            </a:p>
          </p:txBody>
        </p:sp>
        <p:sp>
          <p:nvSpPr>
            <p:cNvPr id="226468" name="Rectangle 164"/>
            <p:cNvSpPr>
              <a:spLocks noChangeArrowheads="1"/>
            </p:cNvSpPr>
            <p:nvPr/>
          </p:nvSpPr>
          <p:spPr bwMode="auto">
            <a:xfrm>
              <a:off x="5156200" y="5105400"/>
              <a:ext cx="211138" cy="182563"/>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7.9</a:t>
              </a:r>
              <a:endParaRPr lang="en-US" sz="1200" dirty="0">
                <a:latin typeface="Arial" charset="0"/>
              </a:endParaRPr>
            </a:p>
          </p:txBody>
        </p:sp>
        <p:sp>
          <p:nvSpPr>
            <p:cNvPr id="226469" name="Rectangle 165"/>
            <p:cNvSpPr>
              <a:spLocks noChangeArrowheads="1"/>
            </p:cNvSpPr>
            <p:nvPr/>
          </p:nvSpPr>
          <p:spPr bwMode="auto">
            <a:xfrm>
              <a:off x="6021388" y="5105400"/>
              <a:ext cx="269875" cy="182563"/>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3.7*</a:t>
              </a:r>
              <a:endParaRPr lang="en-US" sz="1200">
                <a:latin typeface="Arial" charset="0"/>
              </a:endParaRPr>
            </a:p>
          </p:txBody>
        </p:sp>
        <p:sp>
          <p:nvSpPr>
            <p:cNvPr id="226470" name="Rectangle 166"/>
            <p:cNvSpPr>
              <a:spLocks noChangeArrowheads="1"/>
            </p:cNvSpPr>
            <p:nvPr/>
          </p:nvSpPr>
          <p:spPr bwMode="auto">
            <a:xfrm>
              <a:off x="6992938" y="5105400"/>
              <a:ext cx="101600" cy="182563"/>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a:t>
              </a:r>
              <a:endParaRPr lang="en-US" sz="1200">
                <a:latin typeface="Arial" charset="0"/>
              </a:endParaRPr>
            </a:p>
          </p:txBody>
        </p:sp>
        <p:sp>
          <p:nvSpPr>
            <p:cNvPr id="226471" name="Rectangle 167"/>
            <p:cNvSpPr>
              <a:spLocks noChangeArrowheads="1"/>
            </p:cNvSpPr>
            <p:nvPr/>
          </p:nvSpPr>
          <p:spPr bwMode="auto">
            <a:xfrm>
              <a:off x="7881938" y="5111750"/>
              <a:ext cx="101600" cy="182563"/>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a:t>
              </a:r>
              <a:endParaRPr lang="en-US" sz="1200">
                <a:latin typeface="Arial" charset="0"/>
              </a:endParaRPr>
            </a:p>
          </p:txBody>
        </p:sp>
        <p:grpSp>
          <p:nvGrpSpPr>
            <p:cNvPr id="183" name="Group 182"/>
            <p:cNvGrpSpPr/>
            <p:nvPr/>
          </p:nvGrpSpPr>
          <p:grpSpPr>
            <a:xfrm>
              <a:off x="228600" y="4343400"/>
              <a:ext cx="7994650" cy="282575"/>
              <a:chOff x="406478" y="4038600"/>
              <a:chExt cx="7994650" cy="282575"/>
            </a:xfrm>
          </p:grpSpPr>
          <p:sp>
            <p:nvSpPr>
              <p:cNvPr id="226473" name="Rectangle 169"/>
              <p:cNvSpPr>
                <a:spLocks noChangeArrowheads="1"/>
              </p:cNvSpPr>
              <p:nvPr/>
            </p:nvSpPr>
            <p:spPr bwMode="auto">
              <a:xfrm>
                <a:off x="3873578" y="4087813"/>
                <a:ext cx="1168400" cy="182563"/>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Steelhead smolt</a:t>
                </a:r>
                <a:endParaRPr lang="en-US" sz="1200" dirty="0">
                  <a:latin typeface="Arial" charset="0"/>
                </a:endParaRPr>
              </a:p>
            </p:txBody>
          </p:sp>
          <p:sp>
            <p:nvSpPr>
              <p:cNvPr id="226474" name="Line 170"/>
              <p:cNvSpPr>
                <a:spLocks noChangeShapeType="1"/>
              </p:cNvSpPr>
              <p:nvPr/>
            </p:nvSpPr>
            <p:spPr bwMode="auto">
              <a:xfrm>
                <a:off x="406478" y="4038600"/>
                <a:ext cx="7994650" cy="0"/>
              </a:xfrm>
              <a:prstGeom prst="line">
                <a:avLst/>
              </a:prstGeom>
              <a:noFill/>
              <a:ln w="0">
                <a:solidFill>
                  <a:srgbClr val="FFFFFF"/>
                </a:solidFill>
                <a:round/>
                <a:headEnd/>
                <a:tailEnd/>
              </a:ln>
            </p:spPr>
            <p:txBody>
              <a:bodyPr/>
              <a:lstStyle/>
              <a:p>
                <a:endParaRPr lang="en-US"/>
              </a:p>
            </p:txBody>
          </p:sp>
          <p:sp>
            <p:nvSpPr>
              <p:cNvPr id="226475" name="Rectangle 171"/>
              <p:cNvSpPr>
                <a:spLocks noChangeArrowheads="1"/>
              </p:cNvSpPr>
              <p:nvPr/>
            </p:nvSpPr>
            <p:spPr bwMode="auto">
              <a:xfrm>
                <a:off x="406478" y="4308475"/>
                <a:ext cx="7994650" cy="12700"/>
              </a:xfrm>
              <a:prstGeom prst="rect">
                <a:avLst/>
              </a:prstGeom>
              <a:solidFill>
                <a:srgbClr val="FFFFFF"/>
              </a:solidFill>
              <a:ln w="9525">
                <a:noFill/>
                <a:miter lim="800000"/>
                <a:headEnd/>
                <a:tailEnd/>
              </a:ln>
            </p:spPr>
            <p:txBody>
              <a:bodyPr/>
              <a:lstStyle/>
              <a:p>
                <a:endParaRPr lang="en-US"/>
              </a:p>
            </p:txBody>
          </p:sp>
        </p:grpSp>
        <p:sp>
          <p:nvSpPr>
            <p:cNvPr id="226504" name="Rectangle 200"/>
            <p:cNvSpPr>
              <a:spLocks noChangeArrowheads="1"/>
            </p:cNvSpPr>
            <p:nvPr/>
          </p:nvSpPr>
          <p:spPr bwMode="auto">
            <a:xfrm>
              <a:off x="8280400" y="5057774"/>
              <a:ext cx="673262" cy="169277"/>
            </a:xfrm>
            <a:prstGeom prst="rect">
              <a:avLst/>
            </a:prstGeom>
            <a:noFill/>
            <a:ln w="9525">
              <a:noFill/>
              <a:miter lim="800000"/>
              <a:headEnd/>
              <a:tailEnd/>
            </a:ln>
          </p:spPr>
          <p:txBody>
            <a:bodyPr wrap="none" lIns="0" tIns="0" rIns="0" bIns="0">
              <a:spAutoFit/>
            </a:bodyPr>
            <a:lstStyle/>
            <a:p>
              <a:r>
                <a:rPr lang="en-US" sz="1100" b="1" i="1" dirty="0" err="1" smtClean="0">
                  <a:solidFill>
                    <a:srgbClr val="FFFF00"/>
                  </a:solidFill>
                  <a:latin typeface="Arial" charset="0"/>
                </a:rPr>
                <a:t>Avg</a:t>
              </a:r>
              <a:r>
                <a:rPr lang="en-US" sz="1100" b="1" i="1" dirty="0" smtClean="0">
                  <a:solidFill>
                    <a:srgbClr val="FFFF00"/>
                  </a:solidFill>
                  <a:latin typeface="Arial" charset="0"/>
                </a:rPr>
                <a:t>: 6.1%</a:t>
              </a:r>
              <a:endParaRPr lang="en-US" sz="1100" i="1" dirty="0">
                <a:solidFill>
                  <a:srgbClr val="FFFF00"/>
                </a:solidFill>
                <a:latin typeface="Arial" charset="0"/>
              </a:endParaRPr>
            </a:p>
          </p:txBody>
        </p:sp>
        <p:grpSp>
          <p:nvGrpSpPr>
            <p:cNvPr id="195" name="Group 194"/>
            <p:cNvGrpSpPr/>
            <p:nvPr/>
          </p:nvGrpSpPr>
          <p:grpSpPr>
            <a:xfrm>
              <a:off x="228600" y="5715000"/>
              <a:ext cx="8752258" cy="599073"/>
              <a:chOff x="300038" y="5915026"/>
              <a:chExt cx="8752258" cy="599073"/>
            </a:xfrm>
          </p:grpSpPr>
          <p:grpSp>
            <p:nvGrpSpPr>
              <p:cNvPr id="7" name="Group 8"/>
              <p:cNvGrpSpPr/>
              <p:nvPr/>
            </p:nvGrpSpPr>
            <p:grpSpPr>
              <a:xfrm>
                <a:off x="300038" y="5915026"/>
                <a:ext cx="7994650" cy="592137"/>
                <a:chOff x="300038" y="5915026"/>
                <a:chExt cx="7994650" cy="592137"/>
              </a:xfrm>
            </p:grpSpPr>
            <p:grpSp>
              <p:nvGrpSpPr>
                <p:cNvPr id="8" name="Group 6"/>
                <p:cNvGrpSpPr/>
                <p:nvPr/>
              </p:nvGrpSpPr>
              <p:grpSpPr>
                <a:xfrm>
                  <a:off x="300038" y="5915026"/>
                  <a:ext cx="7994650" cy="282575"/>
                  <a:chOff x="427038" y="1846263"/>
                  <a:chExt cx="7994650" cy="282575"/>
                </a:xfrm>
              </p:grpSpPr>
              <p:sp>
                <p:nvSpPr>
                  <p:cNvPr id="165" name="Rectangle 16"/>
                  <p:cNvSpPr>
                    <a:spLocks noChangeArrowheads="1"/>
                  </p:cNvSpPr>
                  <p:nvPr/>
                </p:nvSpPr>
                <p:spPr bwMode="auto">
                  <a:xfrm>
                    <a:off x="3952625" y="1895476"/>
                    <a:ext cx="1037143" cy="18466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Rainbow trout</a:t>
                    </a:r>
                    <a:endParaRPr lang="en-US" sz="1200" dirty="0">
                      <a:latin typeface="Arial" charset="0"/>
                    </a:endParaRPr>
                  </a:p>
                </p:txBody>
              </p:sp>
              <p:sp>
                <p:nvSpPr>
                  <p:cNvPr id="166" name="Line 17"/>
                  <p:cNvSpPr>
                    <a:spLocks noChangeShapeType="1"/>
                  </p:cNvSpPr>
                  <p:nvPr/>
                </p:nvSpPr>
                <p:spPr bwMode="auto">
                  <a:xfrm>
                    <a:off x="427038" y="1846263"/>
                    <a:ext cx="7994650" cy="0"/>
                  </a:xfrm>
                  <a:prstGeom prst="line">
                    <a:avLst/>
                  </a:prstGeom>
                  <a:noFill/>
                  <a:ln w="0">
                    <a:solidFill>
                      <a:srgbClr val="FFFFFF"/>
                    </a:solidFill>
                    <a:round/>
                    <a:headEnd/>
                    <a:tailEnd/>
                  </a:ln>
                </p:spPr>
                <p:txBody>
                  <a:bodyPr/>
                  <a:lstStyle/>
                  <a:p>
                    <a:endParaRPr lang="en-US"/>
                  </a:p>
                </p:txBody>
              </p:sp>
              <p:sp>
                <p:nvSpPr>
                  <p:cNvPr id="167" name="Rectangle 18"/>
                  <p:cNvSpPr>
                    <a:spLocks noChangeArrowheads="1"/>
                  </p:cNvSpPr>
                  <p:nvPr/>
                </p:nvSpPr>
                <p:spPr bwMode="auto">
                  <a:xfrm>
                    <a:off x="427038" y="2116138"/>
                    <a:ext cx="7994650" cy="12700"/>
                  </a:xfrm>
                  <a:prstGeom prst="rect">
                    <a:avLst/>
                  </a:prstGeom>
                  <a:solidFill>
                    <a:srgbClr val="FFFFFF"/>
                  </a:solidFill>
                  <a:ln w="9525">
                    <a:noFill/>
                    <a:miter lim="800000"/>
                    <a:headEnd/>
                    <a:tailEnd/>
                  </a:ln>
                </p:spPr>
                <p:txBody>
                  <a:bodyPr/>
                  <a:lstStyle/>
                  <a:p>
                    <a:endParaRPr lang="en-US"/>
                  </a:p>
                </p:txBody>
              </p:sp>
            </p:grpSp>
            <p:sp>
              <p:nvSpPr>
                <p:cNvPr id="168" name="Rectangle 57"/>
                <p:cNvSpPr>
                  <a:spLocks noChangeArrowheads="1"/>
                </p:cNvSpPr>
                <p:nvPr/>
              </p:nvSpPr>
              <p:spPr bwMode="auto">
                <a:xfrm>
                  <a:off x="351540" y="6316147"/>
                  <a:ext cx="1187633" cy="184666"/>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Total e</a:t>
                  </a:r>
                  <a:r>
                    <a:rPr lang="en-US" sz="1200" b="1" dirty="0" smtClean="0">
                      <a:solidFill>
                        <a:srgbClr val="FFFFFF"/>
                      </a:solidFill>
                      <a:latin typeface="Arial" charset="0"/>
                    </a:rPr>
                    <a:t>migration</a:t>
                  </a:r>
                  <a:endParaRPr lang="en-US" sz="1200" b="1" dirty="0">
                    <a:latin typeface="Arial" charset="0"/>
                  </a:endParaRPr>
                </a:p>
              </p:txBody>
            </p:sp>
            <p:sp>
              <p:nvSpPr>
                <p:cNvPr id="169" name="Rectangle 58"/>
                <p:cNvSpPr>
                  <a:spLocks noChangeArrowheads="1"/>
                </p:cNvSpPr>
                <p:nvPr/>
              </p:nvSpPr>
              <p:spPr bwMode="auto">
                <a:xfrm>
                  <a:off x="2384397" y="6316147"/>
                  <a:ext cx="169918" cy="18466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28</a:t>
                  </a:r>
                  <a:endParaRPr lang="en-US" sz="1200" b="1" dirty="0">
                    <a:latin typeface="Arial" charset="0"/>
                  </a:endParaRPr>
                </a:p>
              </p:txBody>
            </p:sp>
            <p:sp>
              <p:nvSpPr>
                <p:cNvPr id="170" name="Rectangle 59"/>
                <p:cNvSpPr>
                  <a:spLocks noChangeArrowheads="1"/>
                </p:cNvSpPr>
                <p:nvPr/>
              </p:nvSpPr>
              <p:spPr bwMode="auto">
                <a:xfrm>
                  <a:off x="3276571" y="6316147"/>
                  <a:ext cx="169918" cy="184666"/>
                </a:xfrm>
                <a:prstGeom prst="rect">
                  <a:avLst/>
                </a:prstGeom>
                <a:noFill/>
                <a:ln w="9525">
                  <a:noFill/>
                  <a:miter lim="800000"/>
                  <a:headEnd/>
                  <a:tailEnd/>
                </a:ln>
              </p:spPr>
              <p:txBody>
                <a:bodyPr wrap="none" lIns="0" tIns="0" rIns="0" bIns="0">
                  <a:spAutoFit/>
                </a:bodyPr>
                <a:lstStyle/>
                <a:p>
                  <a:r>
                    <a:rPr lang="en-US" sz="1200" b="1" dirty="0" smtClean="0">
                      <a:latin typeface="Arial" charset="0"/>
                    </a:rPr>
                    <a:t>40</a:t>
                  </a:r>
                  <a:endParaRPr lang="en-US" sz="1200" b="1" dirty="0">
                    <a:latin typeface="Arial" charset="0"/>
                  </a:endParaRPr>
                </a:p>
              </p:txBody>
            </p:sp>
            <p:sp>
              <p:nvSpPr>
                <p:cNvPr id="171" name="Rectangle 60"/>
                <p:cNvSpPr>
                  <a:spLocks noChangeArrowheads="1"/>
                </p:cNvSpPr>
                <p:nvPr/>
              </p:nvSpPr>
              <p:spPr bwMode="auto">
                <a:xfrm>
                  <a:off x="4211225" y="6316147"/>
                  <a:ext cx="84960" cy="184666"/>
                </a:xfrm>
                <a:prstGeom prst="rect">
                  <a:avLst/>
                </a:prstGeom>
                <a:noFill/>
                <a:ln w="9525">
                  <a:noFill/>
                  <a:miter lim="800000"/>
                  <a:headEnd/>
                  <a:tailEnd/>
                </a:ln>
              </p:spPr>
              <p:txBody>
                <a:bodyPr wrap="none" lIns="0" tIns="0" rIns="0" bIns="0">
                  <a:spAutoFit/>
                </a:bodyPr>
                <a:lstStyle/>
                <a:p>
                  <a:r>
                    <a:rPr lang="en-US" sz="1200" b="1" dirty="0" smtClean="0">
                      <a:latin typeface="Arial" charset="0"/>
                    </a:rPr>
                    <a:t>9</a:t>
                  </a:r>
                  <a:endParaRPr lang="en-US" sz="1200" b="1" dirty="0">
                    <a:latin typeface="Arial" charset="0"/>
                  </a:endParaRPr>
                </a:p>
              </p:txBody>
            </p:sp>
            <p:sp>
              <p:nvSpPr>
                <p:cNvPr id="172" name="Rectangle 61"/>
                <p:cNvSpPr>
                  <a:spLocks noChangeArrowheads="1"/>
                </p:cNvSpPr>
                <p:nvPr/>
              </p:nvSpPr>
              <p:spPr bwMode="auto">
                <a:xfrm>
                  <a:off x="5059334" y="6316147"/>
                  <a:ext cx="169918" cy="184666"/>
                </a:xfrm>
                <a:prstGeom prst="rect">
                  <a:avLst/>
                </a:prstGeom>
                <a:noFill/>
                <a:ln w="9525">
                  <a:noFill/>
                  <a:miter lim="800000"/>
                  <a:headEnd/>
                  <a:tailEnd/>
                </a:ln>
              </p:spPr>
              <p:txBody>
                <a:bodyPr wrap="none" lIns="0" tIns="0" rIns="0" bIns="0">
                  <a:spAutoFit/>
                </a:bodyPr>
                <a:lstStyle/>
                <a:p>
                  <a:r>
                    <a:rPr lang="en-US" sz="1200" b="1" dirty="0" smtClean="0">
                      <a:latin typeface="Arial" charset="0"/>
                    </a:rPr>
                    <a:t>41</a:t>
                  </a:r>
                  <a:endParaRPr lang="en-US" sz="1200" b="1" dirty="0">
                    <a:latin typeface="Arial" charset="0"/>
                  </a:endParaRPr>
                </a:p>
              </p:txBody>
            </p:sp>
            <p:sp>
              <p:nvSpPr>
                <p:cNvPr id="173" name="Rectangle 62"/>
                <p:cNvSpPr>
                  <a:spLocks noChangeArrowheads="1"/>
                </p:cNvSpPr>
                <p:nvPr/>
              </p:nvSpPr>
              <p:spPr bwMode="auto">
                <a:xfrm>
                  <a:off x="5953096" y="6316147"/>
                  <a:ext cx="169918" cy="184666"/>
                </a:xfrm>
                <a:prstGeom prst="rect">
                  <a:avLst/>
                </a:prstGeom>
                <a:noFill/>
                <a:ln w="9525">
                  <a:noFill/>
                  <a:miter lim="800000"/>
                  <a:headEnd/>
                  <a:tailEnd/>
                </a:ln>
              </p:spPr>
              <p:txBody>
                <a:bodyPr wrap="none" lIns="0" tIns="0" rIns="0" bIns="0">
                  <a:spAutoFit/>
                </a:bodyPr>
                <a:lstStyle/>
                <a:p>
                  <a:r>
                    <a:rPr lang="en-US" sz="1200" b="1" dirty="0" smtClean="0">
                      <a:latin typeface="Arial" charset="0"/>
                    </a:rPr>
                    <a:t>40</a:t>
                  </a:r>
                  <a:endParaRPr lang="en-US" sz="1200" b="1" dirty="0">
                    <a:latin typeface="Arial" charset="0"/>
                  </a:endParaRPr>
                </a:p>
              </p:txBody>
            </p:sp>
            <p:sp>
              <p:nvSpPr>
                <p:cNvPr id="174" name="Rectangle 63"/>
                <p:cNvSpPr>
                  <a:spLocks noChangeArrowheads="1"/>
                </p:cNvSpPr>
                <p:nvPr/>
              </p:nvSpPr>
              <p:spPr bwMode="auto">
                <a:xfrm>
                  <a:off x="6842096" y="6316147"/>
                  <a:ext cx="169918" cy="184666"/>
                </a:xfrm>
                <a:prstGeom prst="rect">
                  <a:avLst/>
                </a:prstGeom>
                <a:noFill/>
                <a:ln w="9525">
                  <a:noFill/>
                  <a:miter lim="800000"/>
                  <a:headEnd/>
                  <a:tailEnd/>
                </a:ln>
              </p:spPr>
              <p:txBody>
                <a:bodyPr wrap="none" lIns="0" tIns="0" rIns="0" bIns="0">
                  <a:spAutoFit/>
                </a:bodyPr>
                <a:lstStyle/>
                <a:p>
                  <a:r>
                    <a:rPr lang="en-US" sz="1200" b="1" dirty="0" smtClean="0">
                      <a:latin typeface="Arial" charset="0"/>
                    </a:rPr>
                    <a:t>53</a:t>
                  </a:r>
                  <a:endParaRPr lang="en-US" sz="1200" b="1" dirty="0">
                    <a:latin typeface="Arial" charset="0"/>
                  </a:endParaRPr>
                </a:p>
              </p:txBody>
            </p:sp>
            <p:sp>
              <p:nvSpPr>
                <p:cNvPr id="175" name="Rectangle 64"/>
                <p:cNvSpPr>
                  <a:spLocks noChangeArrowheads="1"/>
                </p:cNvSpPr>
                <p:nvPr/>
              </p:nvSpPr>
              <p:spPr bwMode="auto">
                <a:xfrm>
                  <a:off x="7735859" y="6322497"/>
                  <a:ext cx="169918" cy="18466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23</a:t>
                  </a:r>
                  <a:endParaRPr lang="en-US" sz="1200" b="1" dirty="0">
                    <a:latin typeface="Arial" charset="0"/>
                  </a:endParaRPr>
                </a:p>
              </p:txBody>
            </p:sp>
          </p:grpSp>
          <p:sp>
            <p:nvSpPr>
              <p:cNvPr id="176" name="Rectangle 47"/>
              <p:cNvSpPr>
                <a:spLocks noChangeArrowheads="1"/>
              </p:cNvSpPr>
              <p:nvPr/>
            </p:nvSpPr>
            <p:spPr bwMode="auto">
              <a:xfrm>
                <a:off x="7985496" y="6329433"/>
                <a:ext cx="1066800" cy="184666"/>
              </a:xfrm>
              <a:prstGeom prst="rect">
                <a:avLst/>
              </a:prstGeom>
              <a:noFill/>
              <a:ln w="9525">
                <a:noFill/>
                <a:miter lim="800000"/>
                <a:headEnd/>
                <a:tailEnd/>
              </a:ln>
            </p:spPr>
            <p:txBody>
              <a:bodyPr lIns="0" tIns="0" rIns="0" bIns="0">
                <a:spAutoFit/>
              </a:bodyPr>
              <a:lstStyle/>
              <a:p>
                <a:r>
                  <a:rPr lang="en-US" sz="1200" b="1" i="1" dirty="0">
                    <a:solidFill>
                      <a:srgbClr val="FFFF00"/>
                    </a:solidFill>
                    <a:latin typeface="Arial" charset="0"/>
                  </a:rPr>
                  <a:t>3</a:t>
                </a:r>
                <a:r>
                  <a:rPr lang="en-US" sz="1200" b="1" i="1" dirty="0" smtClean="0">
                    <a:solidFill>
                      <a:srgbClr val="FFFF00"/>
                    </a:solidFill>
                    <a:latin typeface="Arial" charset="0"/>
                  </a:rPr>
                  <a:t>3</a:t>
                </a:r>
                <a:endParaRPr lang="en-US" sz="1200" b="1" i="1" dirty="0">
                  <a:solidFill>
                    <a:srgbClr val="FFFF00"/>
                  </a:solidFill>
                  <a:latin typeface="Arial" charset="0"/>
                </a:endParaRPr>
              </a:p>
            </p:txBody>
          </p:sp>
        </p:grpSp>
      </p:grpSp>
      <p:grpSp>
        <p:nvGrpSpPr>
          <p:cNvPr id="197" name="Group 196"/>
          <p:cNvGrpSpPr/>
          <p:nvPr/>
        </p:nvGrpSpPr>
        <p:grpSpPr>
          <a:xfrm>
            <a:off x="228600" y="3124200"/>
            <a:ext cx="8718472" cy="923927"/>
            <a:chOff x="228600" y="3124200"/>
            <a:chExt cx="8718472" cy="923927"/>
          </a:xfrm>
        </p:grpSpPr>
        <p:sp>
          <p:nvSpPr>
            <p:cNvPr id="226378" name="Rectangle 74"/>
            <p:cNvSpPr>
              <a:spLocks noChangeArrowheads="1"/>
            </p:cNvSpPr>
            <p:nvPr/>
          </p:nvSpPr>
          <p:spPr bwMode="auto">
            <a:xfrm>
              <a:off x="285750" y="3476626"/>
              <a:ext cx="1423988" cy="182563"/>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Total emigration(%)</a:t>
              </a:r>
              <a:endParaRPr lang="en-US" sz="1200" dirty="0">
                <a:latin typeface="Arial" charset="0"/>
              </a:endParaRPr>
            </a:p>
          </p:txBody>
        </p:sp>
        <p:sp>
          <p:nvSpPr>
            <p:cNvPr id="226379" name="Rectangle 75"/>
            <p:cNvSpPr>
              <a:spLocks noChangeArrowheads="1"/>
            </p:cNvSpPr>
            <p:nvPr/>
          </p:nvSpPr>
          <p:spPr bwMode="auto">
            <a:xfrm>
              <a:off x="2127250" y="3476626"/>
              <a:ext cx="522288" cy="182563"/>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460(68)</a:t>
              </a:r>
              <a:endParaRPr lang="en-US" sz="1200" dirty="0">
                <a:latin typeface="Arial" charset="0"/>
              </a:endParaRPr>
            </a:p>
          </p:txBody>
        </p:sp>
        <p:sp>
          <p:nvSpPr>
            <p:cNvPr id="226380" name="Rectangle 76"/>
            <p:cNvSpPr>
              <a:spLocks noChangeArrowheads="1"/>
            </p:cNvSpPr>
            <p:nvPr/>
          </p:nvSpPr>
          <p:spPr bwMode="auto">
            <a:xfrm>
              <a:off x="3019425" y="3476626"/>
              <a:ext cx="522288" cy="182563"/>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565(74)</a:t>
              </a:r>
              <a:endParaRPr lang="en-US" sz="1200">
                <a:latin typeface="Arial" charset="0"/>
              </a:endParaRPr>
            </a:p>
          </p:txBody>
        </p:sp>
        <p:sp>
          <p:nvSpPr>
            <p:cNvPr id="226381" name="Rectangle 77"/>
            <p:cNvSpPr>
              <a:spLocks noChangeArrowheads="1"/>
            </p:cNvSpPr>
            <p:nvPr/>
          </p:nvSpPr>
          <p:spPr bwMode="auto">
            <a:xfrm>
              <a:off x="3911600" y="3476626"/>
              <a:ext cx="522288" cy="182563"/>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363(67)</a:t>
              </a:r>
              <a:endParaRPr lang="en-US" sz="1200">
                <a:latin typeface="Arial" charset="0"/>
              </a:endParaRPr>
            </a:p>
          </p:txBody>
        </p:sp>
        <p:sp>
          <p:nvSpPr>
            <p:cNvPr id="226382" name="Rectangle 78"/>
            <p:cNvSpPr>
              <a:spLocks noChangeArrowheads="1"/>
            </p:cNvSpPr>
            <p:nvPr/>
          </p:nvSpPr>
          <p:spPr bwMode="auto">
            <a:xfrm>
              <a:off x="4802188" y="3476626"/>
              <a:ext cx="522287" cy="182563"/>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292(72)</a:t>
              </a:r>
              <a:endParaRPr lang="en-US" sz="1200">
                <a:latin typeface="Arial" charset="0"/>
              </a:endParaRPr>
            </a:p>
          </p:txBody>
        </p:sp>
        <p:sp>
          <p:nvSpPr>
            <p:cNvPr id="226383" name="Rectangle 79"/>
            <p:cNvSpPr>
              <a:spLocks noChangeArrowheads="1"/>
            </p:cNvSpPr>
            <p:nvPr/>
          </p:nvSpPr>
          <p:spPr bwMode="auto">
            <a:xfrm>
              <a:off x="5694363" y="3476626"/>
              <a:ext cx="522287" cy="182563"/>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345(83)</a:t>
              </a:r>
              <a:endParaRPr lang="en-US" sz="1200">
                <a:latin typeface="Arial" charset="0"/>
              </a:endParaRPr>
            </a:p>
          </p:txBody>
        </p:sp>
        <p:sp>
          <p:nvSpPr>
            <p:cNvPr id="226384" name="Rectangle 80"/>
            <p:cNvSpPr>
              <a:spLocks noChangeArrowheads="1"/>
            </p:cNvSpPr>
            <p:nvPr/>
          </p:nvSpPr>
          <p:spPr bwMode="auto">
            <a:xfrm>
              <a:off x="6584950" y="3476626"/>
              <a:ext cx="522288" cy="182563"/>
            </a:xfrm>
            <a:prstGeom prst="rect">
              <a:avLst/>
            </a:prstGeom>
            <a:noFill/>
            <a:ln w="9525">
              <a:noFill/>
              <a:miter lim="800000"/>
              <a:headEnd/>
              <a:tailEnd/>
            </a:ln>
          </p:spPr>
          <p:txBody>
            <a:bodyPr wrap="none" lIns="0" tIns="0" rIns="0" bIns="0">
              <a:spAutoFit/>
            </a:bodyPr>
            <a:lstStyle/>
            <a:p>
              <a:r>
                <a:rPr lang="en-US" sz="1200" b="1">
                  <a:solidFill>
                    <a:srgbClr val="FFFFFF"/>
                  </a:solidFill>
                  <a:latin typeface="Arial" charset="0"/>
                </a:rPr>
                <a:t>390(92)</a:t>
              </a:r>
              <a:endParaRPr lang="en-US" sz="1200">
                <a:latin typeface="Arial" charset="0"/>
              </a:endParaRPr>
            </a:p>
          </p:txBody>
        </p:sp>
        <p:sp>
          <p:nvSpPr>
            <p:cNvPr id="226385" name="Rectangle 81"/>
            <p:cNvSpPr>
              <a:spLocks noChangeArrowheads="1"/>
            </p:cNvSpPr>
            <p:nvPr/>
          </p:nvSpPr>
          <p:spPr bwMode="auto">
            <a:xfrm>
              <a:off x="7432675" y="3482976"/>
              <a:ext cx="522288" cy="182563"/>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360(88)</a:t>
              </a:r>
              <a:endParaRPr lang="en-US" sz="1200" dirty="0">
                <a:latin typeface="Arial" charset="0"/>
              </a:endParaRPr>
            </a:p>
          </p:txBody>
        </p:sp>
        <p:sp>
          <p:nvSpPr>
            <p:cNvPr id="147" name="Rectangle 83"/>
            <p:cNvSpPr>
              <a:spLocks noChangeArrowheads="1"/>
            </p:cNvSpPr>
            <p:nvPr/>
          </p:nvSpPr>
          <p:spPr bwMode="auto">
            <a:xfrm>
              <a:off x="8001000" y="3429000"/>
              <a:ext cx="946072" cy="338554"/>
            </a:xfrm>
            <a:prstGeom prst="rect">
              <a:avLst/>
            </a:prstGeom>
            <a:noFill/>
            <a:ln w="9525">
              <a:noFill/>
              <a:miter lim="800000"/>
              <a:headEnd/>
              <a:tailEnd/>
            </a:ln>
          </p:spPr>
          <p:txBody>
            <a:bodyPr wrap="square" lIns="0" tIns="0" rIns="0" bIns="0">
              <a:spAutoFit/>
            </a:bodyPr>
            <a:lstStyle/>
            <a:p>
              <a:r>
                <a:rPr lang="en-US" sz="1100" b="1" i="1" dirty="0" smtClean="0">
                  <a:solidFill>
                    <a:srgbClr val="FFFF00"/>
                  </a:solidFill>
                  <a:latin typeface="Arial" charset="0"/>
                </a:rPr>
                <a:t>76% kelt survival</a:t>
              </a:r>
              <a:endParaRPr lang="en-US" sz="1100" b="1" i="1" dirty="0">
                <a:solidFill>
                  <a:srgbClr val="FFFF00"/>
                </a:solidFill>
                <a:latin typeface="Arial" charset="0"/>
              </a:endParaRPr>
            </a:p>
          </p:txBody>
        </p:sp>
        <p:grpSp>
          <p:nvGrpSpPr>
            <p:cNvPr id="179" name="Group 168"/>
            <p:cNvGrpSpPr>
              <a:grpSpLocks/>
            </p:cNvGrpSpPr>
            <p:nvPr/>
          </p:nvGrpSpPr>
          <p:grpSpPr bwMode="auto">
            <a:xfrm>
              <a:off x="228600" y="3124200"/>
              <a:ext cx="7994650" cy="282575"/>
              <a:chOff x="173" y="1067"/>
              <a:chExt cx="5036" cy="178"/>
            </a:xfrm>
          </p:grpSpPr>
          <p:sp>
            <p:nvSpPr>
              <p:cNvPr id="180" name="Rectangle 169"/>
              <p:cNvSpPr>
                <a:spLocks noChangeArrowheads="1"/>
              </p:cNvSpPr>
              <p:nvPr/>
            </p:nvSpPr>
            <p:spPr bwMode="auto">
              <a:xfrm>
                <a:off x="2339" y="1098"/>
                <a:ext cx="771" cy="11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Adult emigration</a:t>
                </a:r>
                <a:endParaRPr lang="en-US" sz="1200" dirty="0">
                  <a:latin typeface="Arial" charset="0"/>
                </a:endParaRPr>
              </a:p>
            </p:txBody>
          </p:sp>
          <p:sp>
            <p:nvSpPr>
              <p:cNvPr id="181" name="Line 170"/>
              <p:cNvSpPr>
                <a:spLocks noChangeShapeType="1"/>
              </p:cNvSpPr>
              <p:nvPr/>
            </p:nvSpPr>
            <p:spPr bwMode="auto">
              <a:xfrm>
                <a:off x="173" y="1067"/>
                <a:ext cx="5036" cy="0"/>
              </a:xfrm>
              <a:prstGeom prst="line">
                <a:avLst/>
              </a:prstGeom>
              <a:noFill/>
              <a:ln w="0">
                <a:solidFill>
                  <a:srgbClr val="FFFFFF"/>
                </a:solidFill>
                <a:round/>
                <a:headEnd/>
                <a:tailEnd/>
              </a:ln>
            </p:spPr>
            <p:txBody>
              <a:bodyPr/>
              <a:lstStyle/>
              <a:p>
                <a:endParaRPr lang="en-US"/>
              </a:p>
            </p:txBody>
          </p:sp>
          <p:sp>
            <p:nvSpPr>
              <p:cNvPr id="182" name="Rectangle 171"/>
              <p:cNvSpPr>
                <a:spLocks noChangeArrowheads="1"/>
              </p:cNvSpPr>
              <p:nvPr/>
            </p:nvSpPr>
            <p:spPr bwMode="auto">
              <a:xfrm>
                <a:off x="173" y="1237"/>
                <a:ext cx="5036" cy="8"/>
              </a:xfrm>
              <a:prstGeom prst="rect">
                <a:avLst/>
              </a:prstGeom>
              <a:solidFill>
                <a:srgbClr val="FFFFFF"/>
              </a:solidFill>
              <a:ln w="9525">
                <a:noFill/>
                <a:miter lim="800000"/>
                <a:headEnd/>
                <a:tailEnd/>
              </a:ln>
            </p:spPr>
            <p:txBody>
              <a:bodyPr/>
              <a:lstStyle/>
              <a:p>
                <a:endParaRPr lang="en-US"/>
              </a:p>
            </p:txBody>
          </p:sp>
        </p:grpSp>
        <p:grpSp>
          <p:nvGrpSpPr>
            <p:cNvPr id="184" name="Group 183"/>
            <p:cNvGrpSpPr/>
            <p:nvPr/>
          </p:nvGrpSpPr>
          <p:grpSpPr>
            <a:xfrm>
              <a:off x="336550" y="3857626"/>
              <a:ext cx="8510511" cy="190501"/>
              <a:chOff x="433696" y="2828551"/>
              <a:chExt cx="8510511" cy="190501"/>
            </a:xfrm>
          </p:grpSpPr>
          <p:grpSp>
            <p:nvGrpSpPr>
              <p:cNvPr id="185" name="Group 48"/>
              <p:cNvGrpSpPr>
                <a:grpSpLocks/>
              </p:cNvGrpSpPr>
              <p:nvPr/>
            </p:nvGrpSpPr>
            <p:grpSpPr bwMode="auto">
              <a:xfrm>
                <a:off x="433696" y="2828551"/>
                <a:ext cx="7459663" cy="190501"/>
                <a:chOff x="306" y="2094"/>
                <a:chExt cx="4699" cy="120"/>
              </a:xfrm>
            </p:grpSpPr>
            <p:sp>
              <p:nvSpPr>
                <p:cNvPr id="187" name="Rectangle 49"/>
                <p:cNvSpPr>
                  <a:spLocks noChangeArrowheads="1"/>
                </p:cNvSpPr>
                <p:nvPr/>
              </p:nvSpPr>
              <p:spPr bwMode="auto">
                <a:xfrm>
                  <a:off x="306" y="2094"/>
                  <a:ext cx="419" cy="116"/>
                </a:xfrm>
                <a:prstGeom prst="rect">
                  <a:avLst/>
                </a:prstGeom>
                <a:noFill/>
                <a:ln w="9525">
                  <a:noFill/>
                  <a:miter lim="800000"/>
                  <a:headEnd/>
                  <a:tailEnd/>
                </a:ln>
              </p:spPr>
              <p:txBody>
                <a:bodyPr wrap="none" lIns="0" tIns="0" rIns="0" bIns="0">
                  <a:spAutoFit/>
                </a:bodyPr>
                <a:lstStyle/>
                <a:p>
                  <a:r>
                    <a:rPr lang="en-US" sz="1200" b="1" dirty="0">
                      <a:solidFill>
                        <a:srgbClr val="FFFFFF"/>
                      </a:solidFill>
                      <a:latin typeface="Arial" charset="0"/>
                    </a:rPr>
                    <a:t>% </a:t>
                  </a:r>
                  <a:r>
                    <a:rPr lang="en-US" sz="1200" b="1" dirty="0" smtClean="0">
                      <a:solidFill>
                        <a:srgbClr val="FFFFFF"/>
                      </a:solidFill>
                      <a:latin typeface="Arial" charset="0"/>
                    </a:rPr>
                    <a:t>female</a:t>
                  </a:r>
                  <a:endParaRPr lang="en-US" sz="1200" dirty="0">
                    <a:latin typeface="Arial" charset="0"/>
                  </a:endParaRPr>
                </a:p>
              </p:txBody>
            </p:sp>
            <p:sp>
              <p:nvSpPr>
                <p:cNvPr id="188" name="Rectangle 50"/>
                <p:cNvSpPr>
                  <a:spLocks noChangeArrowheads="1"/>
                </p:cNvSpPr>
                <p:nvPr/>
              </p:nvSpPr>
              <p:spPr bwMode="auto">
                <a:xfrm>
                  <a:off x="1529" y="2094"/>
                  <a:ext cx="107" cy="11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62</a:t>
                  </a:r>
                  <a:endParaRPr lang="en-US" sz="1200" dirty="0">
                    <a:latin typeface="Arial" charset="0"/>
                  </a:endParaRPr>
                </a:p>
              </p:txBody>
            </p:sp>
            <p:sp>
              <p:nvSpPr>
                <p:cNvPr id="189" name="Rectangle 51"/>
                <p:cNvSpPr>
                  <a:spLocks noChangeArrowheads="1"/>
                </p:cNvSpPr>
                <p:nvPr/>
              </p:nvSpPr>
              <p:spPr bwMode="auto">
                <a:xfrm>
                  <a:off x="2089" y="2094"/>
                  <a:ext cx="107" cy="116"/>
                </a:xfrm>
                <a:prstGeom prst="rect">
                  <a:avLst/>
                </a:prstGeom>
                <a:noFill/>
                <a:ln w="9525">
                  <a:noFill/>
                  <a:miter lim="800000"/>
                  <a:headEnd/>
                  <a:tailEnd/>
                </a:ln>
              </p:spPr>
              <p:txBody>
                <a:bodyPr wrap="none" lIns="0" tIns="0" rIns="0" bIns="0">
                  <a:spAutoFit/>
                </a:bodyPr>
                <a:lstStyle/>
                <a:p>
                  <a:r>
                    <a:rPr lang="en-US" sz="1200" b="1" dirty="0" smtClean="0">
                      <a:latin typeface="Arial" charset="0"/>
                    </a:rPr>
                    <a:t>60</a:t>
                  </a:r>
                  <a:endParaRPr lang="en-US" sz="1200" b="1" dirty="0">
                    <a:latin typeface="Arial" charset="0"/>
                  </a:endParaRPr>
                </a:p>
              </p:txBody>
            </p:sp>
            <p:sp>
              <p:nvSpPr>
                <p:cNvPr id="190" name="Rectangle 52"/>
                <p:cNvSpPr>
                  <a:spLocks noChangeArrowheads="1"/>
                </p:cNvSpPr>
                <p:nvPr/>
              </p:nvSpPr>
              <p:spPr bwMode="auto">
                <a:xfrm>
                  <a:off x="2651" y="2094"/>
                  <a:ext cx="107" cy="11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67</a:t>
                  </a:r>
                  <a:endParaRPr lang="en-US" sz="1200" dirty="0">
                    <a:latin typeface="Arial" charset="0"/>
                  </a:endParaRPr>
                </a:p>
              </p:txBody>
            </p:sp>
            <p:sp>
              <p:nvSpPr>
                <p:cNvPr id="191" name="Rectangle 53"/>
                <p:cNvSpPr>
                  <a:spLocks noChangeArrowheads="1"/>
                </p:cNvSpPr>
                <p:nvPr/>
              </p:nvSpPr>
              <p:spPr bwMode="auto">
                <a:xfrm>
                  <a:off x="3212" y="2094"/>
                  <a:ext cx="107" cy="11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65</a:t>
                  </a:r>
                  <a:endParaRPr lang="en-US" sz="1200" dirty="0">
                    <a:latin typeface="Arial" charset="0"/>
                  </a:endParaRPr>
                </a:p>
              </p:txBody>
            </p:sp>
            <p:sp>
              <p:nvSpPr>
                <p:cNvPr id="192" name="Rectangle 54"/>
                <p:cNvSpPr>
                  <a:spLocks noChangeArrowheads="1"/>
                </p:cNvSpPr>
                <p:nvPr/>
              </p:nvSpPr>
              <p:spPr bwMode="auto">
                <a:xfrm>
                  <a:off x="3773" y="2094"/>
                  <a:ext cx="107" cy="11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66</a:t>
                  </a:r>
                  <a:endParaRPr lang="en-US" sz="1200" dirty="0">
                    <a:latin typeface="Arial" charset="0"/>
                  </a:endParaRPr>
                </a:p>
              </p:txBody>
            </p:sp>
            <p:sp>
              <p:nvSpPr>
                <p:cNvPr id="193" name="Rectangle 55"/>
                <p:cNvSpPr>
                  <a:spLocks noChangeArrowheads="1"/>
                </p:cNvSpPr>
                <p:nvPr/>
              </p:nvSpPr>
              <p:spPr bwMode="auto">
                <a:xfrm>
                  <a:off x="4335" y="2094"/>
                  <a:ext cx="107" cy="11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68</a:t>
                  </a:r>
                  <a:endParaRPr lang="en-US" sz="1200" dirty="0">
                    <a:latin typeface="Arial" charset="0"/>
                  </a:endParaRPr>
                </a:p>
              </p:txBody>
            </p:sp>
            <p:sp>
              <p:nvSpPr>
                <p:cNvPr id="194" name="Rectangle 56"/>
                <p:cNvSpPr>
                  <a:spLocks noChangeArrowheads="1"/>
                </p:cNvSpPr>
                <p:nvPr/>
              </p:nvSpPr>
              <p:spPr bwMode="auto">
                <a:xfrm>
                  <a:off x="4898" y="2098"/>
                  <a:ext cx="107" cy="116"/>
                </a:xfrm>
                <a:prstGeom prst="rect">
                  <a:avLst/>
                </a:prstGeom>
                <a:noFill/>
                <a:ln w="9525">
                  <a:noFill/>
                  <a:miter lim="800000"/>
                  <a:headEnd/>
                  <a:tailEnd/>
                </a:ln>
              </p:spPr>
              <p:txBody>
                <a:bodyPr wrap="none" lIns="0" tIns="0" rIns="0" bIns="0">
                  <a:spAutoFit/>
                </a:bodyPr>
                <a:lstStyle/>
                <a:p>
                  <a:r>
                    <a:rPr lang="en-US" sz="1200" b="1" dirty="0" smtClean="0">
                      <a:solidFill>
                        <a:srgbClr val="FFFFFF"/>
                      </a:solidFill>
                      <a:latin typeface="Arial" charset="0"/>
                    </a:rPr>
                    <a:t>78</a:t>
                  </a:r>
                  <a:endParaRPr lang="en-US" sz="1200" dirty="0">
                    <a:latin typeface="Arial" charset="0"/>
                  </a:endParaRPr>
                </a:p>
              </p:txBody>
            </p:sp>
          </p:grpSp>
          <p:sp>
            <p:nvSpPr>
              <p:cNvPr id="186" name="Rectangle 83"/>
              <p:cNvSpPr>
                <a:spLocks noChangeArrowheads="1"/>
              </p:cNvSpPr>
              <p:nvPr/>
            </p:nvSpPr>
            <p:spPr bwMode="auto">
              <a:xfrm>
                <a:off x="8029807" y="2848178"/>
                <a:ext cx="914400" cy="169277"/>
              </a:xfrm>
              <a:prstGeom prst="rect">
                <a:avLst/>
              </a:prstGeom>
              <a:noFill/>
              <a:ln w="9525">
                <a:noFill/>
                <a:miter lim="800000"/>
                <a:headEnd/>
                <a:tailEnd/>
              </a:ln>
            </p:spPr>
            <p:txBody>
              <a:bodyPr wrap="square" lIns="0" tIns="0" rIns="0" bIns="0">
                <a:spAutoFit/>
              </a:bodyPr>
              <a:lstStyle/>
              <a:p>
                <a:r>
                  <a:rPr lang="en-US" sz="1100" b="1" i="1" dirty="0" smtClean="0">
                    <a:solidFill>
                      <a:srgbClr val="FFFF00"/>
                    </a:solidFill>
                    <a:latin typeface="Arial" charset="0"/>
                  </a:rPr>
                  <a:t>72% female</a:t>
                </a:r>
                <a:endParaRPr lang="en-US" sz="1100" b="1" i="1" dirty="0">
                  <a:solidFill>
                    <a:srgbClr val="FFFF00"/>
                  </a:solidFill>
                  <a:latin typeface="Arial" charset="0"/>
                </a:endParaRPr>
              </a:p>
            </p:txBody>
          </p:sp>
        </p:grpSp>
      </p:grpSp>
      <p:sp>
        <p:nvSpPr>
          <p:cNvPr id="123" name="Rectangle 47"/>
          <p:cNvSpPr>
            <a:spLocks noChangeArrowheads="1"/>
          </p:cNvSpPr>
          <p:nvPr/>
        </p:nvSpPr>
        <p:spPr bwMode="auto">
          <a:xfrm>
            <a:off x="8001000" y="1905000"/>
            <a:ext cx="914400" cy="169277"/>
          </a:xfrm>
          <a:prstGeom prst="rect">
            <a:avLst/>
          </a:prstGeom>
          <a:noFill/>
          <a:ln w="9525">
            <a:noFill/>
            <a:miter lim="800000"/>
            <a:headEnd/>
            <a:tailEnd/>
          </a:ln>
        </p:spPr>
        <p:txBody>
          <a:bodyPr wrap="square" lIns="0" tIns="0" rIns="0" bIns="0">
            <a:spAutoFit/>
          </a:bodyPr>
          <a:lstStyle/>
          <a:p>
            <a:r>
              <a:rPr lang="en-US" sz="1100" b="1" i="1" dirty="0" smtClean="0">
                <a:solidFill>
                  <a:srgbClr val="FFFF00"/>
                </a:solidFill>
                <a:latin typeface="Arial" charset="0"/>
              </a:rPr>
              <a:t>68% recaps</a:t>
            </a:r>
            <a:endParaRPr lang="en-US" sz="1100" b="1" i="1" dirty="0">
              <a:solidFill>
                <a:srgbClr val="FFFF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123"/>
                                        </p:tgtEl>
                                      </p:cBhvr>
                                      <p:by x="120000" y="12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500" fill="hold"/>
                                        <p:tgtEl>
                                          <p:spTgt spid="226368"/>
                                        </p:tgtEl>
                                      </p:cBhvr>
                                      <p:by x="125000" y="125000"/>
                                    </p:animScale>
                                  </p:childTnLst>
                                </p:cTn>
                              </p:par>
                              <p:par>
                                <p:cTn id="15" presetID="6" presetClass="emph" presetSubtype="0" fill="hold" grpId="0" nodeType="withEffect">
                                  <p:stCondLst>
                                    <p:cond delay="0"/>
                                  </p:stCondLst>
                                  <p:childTnLst>
                                    <p:animScale>
                                      <p:cBhvr>
                                        <p:cTn id="16" dur="500" fill="hold"/>
                                        <p:tgtEl>
                                          <p:spTgt spid="226367"/>
                                        </p:tgtEl>
                                      </p:cBhvr>
                                      <p:by x="125000" y="125000"/>
                                    </p:animScale>
                                  </p:childTnLst>
                                </p:cTn>
                              </p:par>
                              <p:par>
                                <p:cTn id="17" presetID="6" presetClass="emph" presetSubtype="0" fill="hold" grpId="0" nodeType="withEffect">
                                  <p:stCondLst>
                                    <p:cond delay="0"/>
                                  </p:stCondLst>
                                  <p:childTnLst>
                                    <p:animScale>
                                      <p:cBhvr>
                                        <p:cTn id="18" dur="500" fill="hold"/>
                                        <p:tgtEl>
                                          <p:spTgt spid="226366"/>
                                        </p:tgtEl>
                                      </p:cBhvr>
                                      <p:by x="125000" y="125000"/>
                                    </p:animScale>
                                  </p:childTnLst>
                                </p:cTn>
                              </p:par>
                              <p:par>
                                <p:cTn id="19" presetID="6" presetClass="emph" presetSubtype="0" fill="hold" grpId="0" nodeType="withEffect">
                                  <p:stCondLst>
                                    <p:cond delay="0"/>
                                  </p:stCondLst>
                                  <p:childTnLst>
                                    <p:animScale>
                                      <p:cBhvr>
                                        <p:cTn id="20" dur="500" fill="hold"/>
                                        <p:tgtEl>
                                          <p:spTgt spid="226365"/>
                                        </p:tgtEl>
                                      </p:cBhvr>
                                      <p:by x="125000" y="125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500" fill="hold"/>
                                        <p:tgtEl>
                                          <p:spTgt spid="12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226365" grpId="0"/>
      <p:bldP spid="226366" grpId="0"/>
      <p:bldP spid="226367" grpId="0"/>
      <p:bldP spid="226368" grpId="0"/>
      <p:bldP spid="1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Rot="1" noChangeArrowheads="1"/>
          </p:cNvSpPr>
          <p:nvPr/>
        </p:nvSpPr>
        <p:spPr bwMode="auto">
          <a:xfrm>
            <a:off x="533400" y="228600"/>
            <a:ext cx="8229600" cy="533400"/>
          </a:xfrm>
          <a:prstGeom prst="rect">
            <a:avLst/>
          </a:prstGeom>
          <a:noFill/>
          <a:ln w="9525">
            <a:noFill/>
            <a:miter lim="800000"/>
            <a:headEnd/>
            <a:tailEnd/>
          </a:ln>
          <a:effectLst/>
        </p:spPr>
        <p:txBody>
          <a:bodyPr anchor="ctr"/>
          <a:lstStyle/>
          <a:p>
            <a:pPr eaLnBrk="1" hangingPunct="1"/>
            <a:r>
              <a:rPr lang="en-US" sz="2000" b="1" dirty="0" err="1">
                <a:solidFill>
                  <a:schemeClr val="tx2"/>
                </a:solidFill>
                <a:effectLst>
                  <a:outerShdw blurRad="38100" dist="38100" dir="2700000" algn="tl">
                    <a:srgbClr val="000000"/>
                  </a:outerShdw>
                </a:effectLst>
                <a:latin typeface="Arial" charset="0"/>
              </a:rPr>
              <a:t>Sitkoh</a:t>
            </a:r>
            <a:r>
              <a:rPr lang="en-US" sz="2000" b="1" dirty="0">
                <a:solidFill>
                  <a:schemeClr val="tx2"/>
                </a:solidFill>
                <a:effectLst>
                  <a:outerShdw blurRad="38100" dist="38100" dir="2700000" algn="tl">
                    <a:srgbClr val="000000"/>
                  </a:outerShdw>
                </a:effectLst>
                <a:latin typeface="Arial" charset="0"/>
              </a:rPr>
              <a:t> </a:t>
            </a:r>
            <a:r>
              <a:rPr lang="en-US" sz="2000" b="1" dirty="0" smtClean="0">
                <a:solidFill>
                  <a:schemeClr val="tx2"/>
                </a:solidFill>
                <a:effectLst>
                  <a:outerShdw blurRad="38100" dist="38100" dir="2700000" algn="tl">
                    <a:srgbClr val="000000"/>
                  </a:outerShdw>
                </a:effectLst>
                <a:latin typeface="Arial" charset="0"/>
              </a:rPr>
              <a:t>Creek Smolt-per-Spawner estimates</a:t>
            </a:r>
            <a:r>
              <a:rPr lang="en-US" sz="2000" b="1" dirty="0">
                <a:solidFill>
                  <a:schemeClr val="tx2"/>
                </a:solidFill>
                <a:effectLst>
                  <a:outerShdw blurRad="38100" dist="38100" dir="2700000" algn="tl">
                    <a:srgbClr val="000000"/>
                  </a:outerShdw>
                </a:effectLst>
                <a:latin typeface="Arial" charset="0"/>
              </a:rPr>
              <a:t/>
            </a:r>
            <a:br>
              <a:rPr lang="en-US" sz="2000" b="1" dirty="0">
                <a:solidFill>
                  <a:schemeClr val="tx2"/>
                </a:solidFill>
                <a:effectLst>
                  <a:outerShdw blurRad="38100" dist="38100" dir="2700000" algn="tl">
                    <a:srgbClr val="000000"/>
                  </a:outerShdw>
                </a:effectLst>
                <a:latin typeface="Arial" charset="0"/>
              </a:rPr>
            </a:br>
            <a:endParaRPr lang="en-US" sz="2000" b="1" dirty="0">
              <a:solidFill>
                <a:schemeClr val="tx2"/>
              </a:solidFill>
              <a:effectLst>
                <a:outerShdw blurRad="38100" dist="38100" dir="2700000" algn="tl">
                  <a:srgbClr val="000000"/>
                </a:outerShdw>
              </a:effectLst>
              <a:latin typeface="Arial" charset="0"/>
            </a:endParaRPr>
          </a:p>
        </p:txBody>
      </p:sp>
      <p:graphicFrame>
        <p:nvGraphicFramePr>
          <p:cNvPr id="126" name="Table 125"/>
          <p:cNvGraphicFramePr>
            <a:graphicFrameLocks noGrp="1"/>
          </p:cNvGraphicFramePr>
          <p:nvPr>
            <p:extLst>
              <p:ext uri="{D42A27DB-BD31-4B8C-83A1-F6EECF244321}">
                <p14:modId xmlns:p14="http://schemas.microsoft.com/office/powerpoint/2010/main" val="3362341575"/>
              </p:ext>
            </p:extLst>
          </p:nvPr>
        </p:nvGraphicFramePr>
        <p:xfrm>
          <a:off x="304801" y="838197"/>
          <a:ext cx="8534391" cy="4499976"/>
        </p:xfrm>
        <a:graphic>
          <a:graphicData uri="http://schemas.openxmlformats.org/drawingml/2006/table">
            <a:tbl>
              <a:tblPr/>
              <a:tblGrid>
                <a:gridCol w="1054922"/>
                <a:gridCol w="1078677"/>
                <a:gridCol w="1143000"/>
                <a:gridCol w="627564"/>
                <a:gridCol w="627564"/>
                <a:gridCol w="627564"/>
                <a:gridCol w="627564"/>
                <a:gridCol w="627564"/>
                <a:gridCol w="627564"/>
                <a:gridCol w="627564"/>
                <a:gridCol w="864844"/>
              </a:tblGrid>
              <a:tr h="474070">
                <a:tc rowSpan="2">
                  <a:txBody>
                    <a:bodyPr/>
                    <a:lstStyle/>
                    <a:p>
                      <a:pPr algn="ctr" fontAlgn="b"/>
                      <a:r>
                        <a:rPr lang="en-US" sz="1400" b="1" i="0" u="none" strike="noStrike" dirty="0" err="1" smtClean="0">
                          <a:solidFill>
                            <a:schemeClr val="bg2"/>
                          </a:solidFill>
                          <a:latin typeface="Times New Roman"/>
                        </a:rPr>
                        <a:t>Broodclass</a:t>
                      </a:r>
                      <a:r>
                        <a:rPr lang="en-US" sz="1400" b="1" i="0" u="none" strike="noStrike" dirty="0" smtClean="0">
                          <a:solidFill>
                            <a:schemeClr val="bg2"/>
                          </a:solidFill>
                          <a:latin typeface="Times New Roman"/>
                        </a:rPr>
                        <a:t> Year</a:t>
                      </a:r>
                      <a:endParaRPr lang="en-US" sz="1400" b="1" i="0" u="none" strike="noStrike" dirty="0">
                        <a:solidFill>
                          <a:schemeClr val="bg2"/>
                        </a:solidFill>
                        <a:latin typeface="Times New Roman"/>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b"/>
                      <a:r>
                        <a:rPr lang="en-US" sz="1400" b="1" i="0" u="none" strike="noStrike" dirty="0">
                          <a:solidFill>
                            <a:schemeClr val="bg2"/>
                          </a:solidFill>
                          <a:latin typeface="Times New Roman"/>
                        </a:rPr>
                        <a:t>Adult escapement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b"/>
                      <a:r>
                        <a:rPr lang="en-US" sz="1400" b="1" i="0" u="none" strike="noStrike" dirty="0">
                          <a:solidFill>
                            <a:schemeClr val="bg2"/>
                          </a:solidFill>
                          <a:latin typeface="Times New Roman"/>
                        </a:rPr>
                        <a:t>Smolt outmigration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7">
                  <a:txBody>
                    <a:bodyPr/>
                    <a:lstStyle/>
                    <a:p>
                      <a:pPr algn="ctr" fontAlgn="b"/>
                      <a:r>
                        <a:rPr lang="en-US" sz="1400" b="1" i="0" u="none" strike="noStrike" dirty="0">
                          <a:solidFill>
                            <a:schemeClr val="bg2"/>
                          </a:solidFill>
                          <a:latin typeface="Times New Roman"/>
                        </a:rPr>
                        <a:t>smolts-per-spawner (SPS) by return year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b"/>
                      <a:r>
                        <a:rPr lang="en-US" sz="1400" b="1" i="0" u="none" strike="noStrike" dirty="0">
                          <a:solidFill>
                            <a:schemeClr val="bg2"/>
                          </a:solidFill>
                          <a:latin typeface="Times New Roman"/>
                        </a:rPr>
                        <a:t>overall SPS</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r>
              <a:tr h="55409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400" b="1" i="0" u="none" strike="noStrike" dirty="0">
                          <a:solidFill>
                            <a:schemeClr val="bg2"/>
                          </a:solidFill>
                          <a:latin typeface="Times New Roman"/>
                        </a:rPr>
                        <a:t>2003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chemeClr val="bg2"/>
                          </a:solidFill>
                          <a:latin typeface="Times New Roman"/>
                        </a:rPr>
                        <a:t>2004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chemeClr val="bg2"/>
                          </a:solidFill>
                          <a:latin typeface="Times New Roman"/>
                        </a:rPr>
                        <a:t>2005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chemeClr val="bg2"/>
                          </a:solidFill>
                          <a:latin typeface="Times New Roman"/>
                        </a:rPr>
                        <a:t>2006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chemeClr val="bg2"/>
                          </a:solidFill>
                          <a:latin typeface="Times New Roman"/>
                        </a:rPr>
                        <a:t>2007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chemeClr val="bg2"/>
                          </a:solidFill>
                          <a:latin typeface="Times New Roman"/>
                        </a:rPr>
                        <a:t>2008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dirty="0">
                          <a:solidFill>
                            <a:schemeClr val="bg2"/>
                          </a:solidFill>
                          <a:latin typeface="Times New Roman"/>
                        </a:rPr>
                        <a:t>2009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376827">
                <a:tc>
                  <a:txBody>
                    <a:bodyPr/>
                    <a:lstStyle/>
                    <a:p>
                      <a:pPr algn="ctr" fontAlgn="b"/>
                      <a:r>
                        <a:rPr lang="en-US" sz="1600" b="1" i="0" u="none" strike="noStrike" dirty="0">
                          <a:solidFill>
                            <a:schemeClr val="bg2"/>
                          </a:solidFill>
                          <a:latin typeface="Times New Roman"/>
                        </a:rPr>
                        <a:t>2003</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600" b="1" i="0" u="none" strike="noStrike">
                          <a:solidFill>
                            <a:schemeClr val="bg2"/>
                          </a:solidFill>
                          <a:latin typeface="Times New Roman"/>
                        </a:rPr>
                        <a:t>679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600" b="1" i="0" u="none" strike="noStrike">
                          <a:solidFill>
                            <a:schemeClr val="bg2"/>
                          </a:solidFill>
                          <a:latin typeface="Times New Roman"/>
                        </a:rPr>
                        <a:t>3,166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600" b="1" i="0" u="none" strike="noStrike" dirty="0">
                          <a:solidFill>
                            <a:schemeClr val="bg2"/>
                          </a:solidFill>
                          <a:latin typeface="Times New Roman"/>
                        </a:rPr>
                        <a:t>1.793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600" b="1" i="0" u="none" strike="noStrike" dirty="0">
                          <a:solidFill>
                            <a:schemeClr val="bg2"/>
                          </a:solidFill>
                          <a:latin typeface="Times New Roman"/>
                        </a:rPr>
                        <a:t>1.35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600" b="1" i="0" u="none" strike="noStrike">
                          <a:solidFill>
                            <a:schemeClr val="bg2"/>
                          </a:solidFill>
                          <a:latin typeface="Times New Roman"/>
                        </a:rPr>
                        <a:t>0.338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600" b="1" i="0" u="none" strike="noStrike">
                          <a:solidFill>
                            <a:schemeClr val="bg2"/>
                          </a:solidFill>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600" b="1" i="0" u="none" strike="noStrike">
                          <a:solidFill>
                            <a:schemeClr val="bg2"/>
                          </a:solidFill>
                          <a:latin typeface="Times New Roman"/>
                        </a:rPr>
                        <a:t>3.48</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r>
              <a:tr h="376827">
                <a:tc>
                  <a:txBody>
                    <a:bodyPr/>
                    <a:lstStyle/>
                    <a:p>
                      <a:pPr algn="ctr" fontAlgn="b"/>
                      <a:r>
                        <a:rPr lang="en-US" sz="1600" b="1" i="0" u="none" strike="noStrike" dirty="0">
                          <a:solidFill>
                            <a:schemeClr val="bg2"/>
                          </a:solidFill>
                          <a:latin typeface="Times New Roman"/>
                        </a:rPr>
                        <a:t>2004</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764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3,742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0.014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dirty="0">
                          <a:solidFill>
                            <a:schemeClr val="bg2"/>
                          </a:solidFill>
                          <a:latin typeface="Times New Roman"/>
                        </a:rPr>
                        <a:t>0.426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1.18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0.046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1.67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r>
              <a:tr h="376827">
                <a:tc>
                  <a:txBody>
                    <a:bodyPr/>
                    <a:lstStyle/>
                    <a:p>
                      <a:pPr algn="ctr" fontAlgn="b"/>
                      <a:r>
                        <a:rPr lang="en-US" sz="1600" b="1" i="0" u="none" strike="noStrike" dirty="0">
                          <a:solidFill>
                            <a:schemeClr val="bg2"/>
                          </a:solidFill>
                          <a:latin typeface="Times New Roman"/>
                        </a:rPr>
                        <a:t>2005</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543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2,230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dirty="0">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dirty="0">
                          <a:solidFill>
                            <a:schemeClr val="bg2"/>
                          </a:solidFill>
                          <a:latin typeface="Times New Roman"/>
                        </a:rPr>
                        <a:t>0.864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0.836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1.7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r>
              <a:tr h="376827">
                <a:tc>
                  <a:txBody>
                    <a:bodyPr/>
                    <a:lstStyle/>
                    <a:p>
                      <a:pPr algn="ctr" fontAlgn="b"/>
                      <a:r>
                        <a:rPr lang="en-US" sz="1600" b="1" i="0" u="none" strike="noStrike" dirty="0">
                          <a:solidFill>
                            <a:schemeClr val="bg2"/>
                          </a:solidFill>
                          <a:latin typeface="Times New Roman"/>
                        </a:rPr>
                        <a:t>2006</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395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3,549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dirty="0">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0.898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0.9</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r>
              <a:tr h="376827">
                <a:tc>
                  <a:txBody>
                    <a:bodyPr/>
                    <a:lstStyle/>
                    <a:p>
                      <a:pPr algn="ctr" fontAlgn="b"/>
                      <a:r>
                        <a:rPr lang="en-US" sz="1600" b="1" i="0" u="none" strike="noStrike" dirty="0">
                          <a:solidFill>
                            <a:schemeClr val="bg2"/>
                          </a:solidFill>
                          <a:latin typeface="Times New Roman"/>
                        </a:rPr>
                        <a:t>2007</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392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1,704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dirty="0">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dirty="0">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0.074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dirty="0">
                          <a:solidFill>
                            <a:schemeClr val="bg2"/>
                          </a:solidFill>
                          <a:latin typeface="Times New Roman"/>
                        </a:rPr>
                        <a:t>0.07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r>
              <a:tr h="376827">
                <a:tc>
                  <a:txBody>
                    <a:bodyPr/>
                    <a:lstStyle/>
                    <a:p>
                      <a:pPr algn="ctr" fontAlgn="b"/>
                      <a:r>
                        <a:rPr lang="en-US" sz="1600" b="1" i="0" u="none" strike="noStrike" dirty="0">
                          <a:solidFill>
                            <a:schemeClr val="bg2"/>
                          </a:solidFill>
                          <a:latin typeface="Times New Roman"/>
                        </a:rPr>
                        <a:t>2008</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dirty="0">
                          <a:solidFill>
                            <a:schemeClr val="bg2"/>
                          </a:solidFill>
                          <a:latin typeface="Times New Roman"/>
                        </a:rPr>
                        <a:t>487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1,751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dirty="0">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r>
              <a:tr h="376827">
                <a:tc>
                  <a:txBody>
                    <a:bodyPr/>
                    <a:lstStyle/>
                    <a:p>
                      <a:pPr algn="ctr" fontAlgn="b"/>
                      <a:r>
                        <a:rPr lang="en-US" sz="1600" b="1" i="0" u="none" strike="noStrike">
                          <a:solidFill>
                            <a:schemeClr val="bg2"/>
                          </a:solidFill>
                          <a:latin typeface="Times New Roman"/>
                        </a:rPr>
                        <a:t>2009</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chemeClr val="bg2"/>
                          </a:solidFill>
                          <a:latin typeface="Times New Roman"/>
                        </a:rPr>
                        <a:t>397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chemeClr val="bg2"/>
                          </a:solidFill>
                          <a:latin typeface="Times New Roman"/>
                        </a:rPr>
                        <a:t>893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chemeClr val="bg2"/>
                          </a:solidFill>
                          <a:latin typeface="Times New Roman"/>
                        </a:rPr>
                        <a:t> </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r>
              <a:tr h="376827">
                <a:tc>
                  <a:txBody>
                    <a:bodyPr/>
                    <a:lstStyle/>
                    <a:p>
                      <a:pPr algn="r" fontAlgn="b"/>
                      <a:r>
                        <a:rPr lang="en-US" sz="1400" b="1" i="0" u="none" strike="noStrike" dirty="0">
                          <a:solidFill>
                            <a:schemeClr val="bg2"/>
                          </a:solidFill>
                          <a:latin typeface="Times New Roman"/>
                        </a:rPr>
                        <a:t>average</a:t>
                      </a:r>
                      <a:r>
                        <a:rPr lang="en-US" sz="1400" b="1" i="0" u="none" strike="noStrike" dirty="0" smtClean="0">
                          <a:solidFill>
                            <a:schemeClr val="bg2"/>
                          </a:solidFill>
                          <a:latin typeface="Times New Roman"/>
                        </a:rPr>
                        <a:t>:</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ctr" fontAlgn="b"/>
                      <a:r>
                        <a:rPr lang="en-US" sz="1400" b="1" i="0" u="none" strike="noStrike" dirty="0" smtClean="0">
                          <a:solidFill>
                            <a:schemeClr val="bg2"/>
                          </a:solidFill>
                          <a:latin typeface="Times New Roman"/>
                        </a:rPr>
                        <a:t>522</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ctr" fontAlgn="b"/>
                      <a:r>
                        <a:rPr lang="en-US" sz="1400" b="1" i="0" u="none" strike="noStrike" dirty="0" smtClean="0">
                          <a:solidFill>
                            <a:schemeClr val="bg2"/>
                          </a:solidFill>
                          <a:latin typeface="Times New Roman"/>
                        </a:rPr>
                        <a:t>2,434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ctr" fontAlgn="b"/>
                      <a:r>
                        <a:rPr lang="en-US" sz="1400" b="1" i="0" u="none" strike="noStrike" dirty="0">
                          <a:solidFill>
                            <a:schemeClr val="bg2"/>
                          </a:solidFill>
                          <a:latin typeface="Times New Roman"/>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ctr" fontAlgn="b"/>
                      <a:r>
                        <a:rPr lang="en-US" sz="1400" b="1" i="0" u="none" strike="noStrike" dirty="0">
                          <a:solidFill>
                            <a:schemeClr val="bg2"/>
                          </a:solidFill>
                          <a:latin typeface="Times New Roman"/>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ctr" fontAlgn="b"/>
                      <a:r>
                        <a:rPr lang="en-US" sz="1400" b="1" i="0" u="none" strike="noStrike" dirty="0">
                          <a:solidFill>
                            <a:schemeClr val="bg2"/>
                          </a:solidFill>
                          <a:latin typeface="Times New Roman"/>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ctr" fontAlgn="b"/>
                      <a:r>
                        <a:rPr lang="en-US" sz="1400" b="1" i="0" u="none" strike="noStrike" dirty="0">
                          <a:solidFill>
                            <a:schemeClr val="bg2"/>
                          </a:solidFill>
                          <a:latin typeface="Times New Roman"/>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ctr" fontAlgn="b"/>
                      <a:r>
                        <a:rPr lang="en-US" sz="1400" b="1" i="0" u="none" strike="noStrike">
                          <a:solidFill>
                            <a:schemeClr val="bg2"/>
                          </a:solidFill>
                          <a:latin typeface="Times New Roman"/>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ctr" fontAlgn="b"/>
                      <a:r>
                        <a:rPr lang="en-US" sz="1400" b="1" i="0" u="none" strike="noStrike" dirty="0">
                          <a:solidFill>
                            <a:schemeClr val="bg2"/>
                          </a:solidFill>
                          <a:latin typeface="Times New Roman"/>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ctr" fontAlgn="b"/>
                      <a:r>
                        <a:rPr lang="en-US" sz="1400" b="1" i="0" u="none" strike="noStrike" dirty="0">
                          <a:solidFill>
                            <a:schemeClr val="bg2"/>
                          </a:solidFill>
                          <a:latin typeface="Times New Roman"/>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400" b="1" i="0" u="none" strike="noStrike" dirty="0" smtClean="0">
                        <a:solidFill>
                          <a:schemeClr val="bg2"/>
                        </a:solidFill>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r>
              <a:tr h="457200">
                <a:tc gridSpan="11">
                  <a:txBody>
                    <a:bodyPr/>
                    <a:lstStyle/>
                    <a:p>
                      <a:pPr algn="l" fontAlgn="b"/>
                      <a:r>
                        <a:rPr lang="en-US" sz="1400" b="1" i="0" u="none" strike="noStrike" dirty="0" smtClean="0">
                          <a:solidFill>
                            <a:schemeClr val="bg2"/>
                          </a:solidFill>
                          <a:latin typeface="Times New Roman"/>
                        </a:rPr>
                        <a:t>*average</a:t>
                      </a:r>
                      <a:r>
                        <a:rPr lang="en-US" sz="1400" b="1" i="0" u="none" strike="noStrike" baseline="0" dirty="0" smtClean="0">
                          <a:solidFill>
                            <a:schemeClr val="bg2"/>
                          </a:solidFill>
                          <a:latin typeface="Times New Roman"/>
                        </a:rPr>
                        <a:t> SPS based on 2003-2005 freshwater ages 3, 4, and 5 returning 2006-2009</a:t>
                      </a:r>
                      <a:endParaRPr lang="en-US" sz="1400" b="1" i="0" u="none" strike="noStrike" dirty="0" smtClean="0">
                        <a:solidFill>
                          <a:schemeClr val="bg2"/>
                        </a:solidFill>
                        <a:latin typeface="Times New Roman"/>
                      </a:endParaRP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hMerge="1">
                  <a:txBody>
                    <a:bodyPr/>
                    <a:lstStyle/>
                    <a:p>
                      <a:pPr algn="ctr" fontAlgn="b"/>
                      <a:endParaRPr lang="en-US" sz="1600" b="1" i="0" u="none" strike="noStrike" dirty="0" smtClean="0">
                        <a:solidFill>
                          <a:schemeClr val="bg2"/>
                        </a:solidFill>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ctr" fontAlgn="b"/>
                      <a:endParaRPr lang="en-US" sz="1600" b="1" i="0" u="none" strike="noStrike" dirty="0" smtClean="0">
                        <a:solidFill>
                          <a:schemeClr val="bg2"/>
                        </a:solidFill>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ctr" fontAlgn="b"/>
                      <a:endParaRPr lang="en-US" sz="1600" b="1" i="0" u="none" strike="noStrike" dirty="0">
                        <a:solidFill>
                          <a:schemeClr val="bg2"/>
                        </a:solidFill>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ctr" fontAlgn="b"/>
                      <a:endParaRPr lang="en-US" sz="1600" b="1" i="0" u="none" strike="noStrike" dirty="0">
                        <a:solidFill>
                          <a:schemeClr val="bg2"/>
                        </a:solidFill>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ctr" fontAlgn="b"/>
                      <a:endParaRPr lang="en-US" sz="1600" b="1" i="0" u="none" strike="noStrike" dirty="0">
                        <a:solidFill>
                          <a:schemeClr val="bg2"/>
                        </a:solidFill>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ctr" fontAlgn="b"/>
                      <a:endParaRPr lang="en-US" sz="1600" b="1" i="0" u="none" strike="noStrike" dirty="0">
                        <a:solidFill>
                          <a:schemeClr val="bg2"/>
                        </a:solidFill>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ctr" fontAlgn="b"/>
                      <a:endParaRPr lang="en-US" sz="1600" b="1" i="0" u="none" strike="noStrike">
                        <a:solidFill>
                          <a:schemeClr val="bg2"/>
                        </a:solidFill>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ctr" fontAlgn="b"/>
                      <a:endParaRPr lang="en-US" sz="1600" b="1" i="0" u="none" strike="noStrike" dirty="0">
                        <a:solidFill>
                          <a:schemeClr val="bg2"/>
                        </a:solidFill>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ctr" fontAlgn="b"/>
                      <a:endParaRPr lang="en-US" sz="1600" b="1" i="0" u="none" strike="noStrike" dirty="0">
                        <a:solidFill>
                          <a:schemeClr val="bg2"/>
                        </a:solidFill>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600" b="1" i="0" u="none" strike="noStrike" dirty="0" smtClean="0">
                        <a:solidFill>
                          <a:schemeClr val="bg2"/>
                        </a:solidFill>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r>
            </a:tbl>
          </a:graphicData>
        </a:graphic>
      </p:graphicFrame>
      <p:sp>
        <p:nvSpPr>
          <p:cNvPr id="130" name="TextBox 129"/>
          <p:cNvSpPr txBox="1"/>
          <p:nvPr/>
        </p:nvSpPr>
        <p:spPr>
          <a:xfrm>
            <a:off x="304800" y="5715000"/>
            <a:ext cx="8610600" cy="400110"/>
          </a:xfrm>
          <a:prstGeom prst="rect">
            <a:avLst/>
          </a:prstGeom>
          <a:noFill/>
        </p:spPr>
        <p:txBody>
          <a:bodyPr wrap="square" rtlCol="0">
            <a:spAutoFit/>
          </a:bodyPr>
          <a:lstStyle/>
          <a:p>
            <a:pPr algn="l"/>
            <a:r>
              <a:rPr lang="en-US" sz="2000" b="1" dirty="0" smtClean="0">
                <a:latin typeface="Arial" pitchFamily="34" charset="0"/>
                <a:cs typeface="Arial" pitchFamily="34" charset="0"/>
              </a:rPr>
              <a:t>SPS very low…How is </a:t>
            </a:r>
            <a:r>
              <a:rPr lang="en-US" sz="2000" b="1" dirty="0" err="1" smtClean="0">
                <a:latin typeface="Arial" pitchFamily="34" charset="0"/>
                <a:cs typeface="Arial" pitchFamily="34" charset="0"/>
              </a:rPr>
              <a:t>Sitkoh</a:t>
            </a:r>
            <a:r>
              <a:rPr lang="en-US" sz="2000" b="1" dirty="0" smtClean="0">
                <a:latin typeface="Arial" pitchFamily="34" charset="0"/>
                <a:cs typeface="Arial" pitchFamily="34" charset="0"/>
              </a:rPr>
              <a:t> Creek Steelhead production sustained?</a:t>
            </a:r>
            <a:endParaRPr lang="en-US" sz="2000" b="1" dirty="0">
              <a:latin typeface="Arial" pitchFamily="34" charset="0"/>
              <a:cs typeface="Arial" pitchFamily="34" charset="0"/>
            </a:endParaRPr>
          </a:p>
        </p:txBody>
      </p:sp>
      <p:sp>
        <p:nvSpPr>
          <p:cNvPr id="3" name="TextBox 2"/>
          <p:cNvSpPr txBox="1"/>
          <p:nvPr/>
        </p:nvSpPr>
        <p:spPr>
          <a:xfrm>
            <a:off x="7907294" y="4844534"/>
            <a:ext cx="822036" cy="369332"/>
          </a:xfrm>
          <a:prstGeom prst="rect">
            <a:avLst/>
          </a:prstGeom>
          <a:noFill/>
        </p:spPr>
        <p:txBody>
          <a:bodyPr wrap="square" rtlCol="0">
            <a:spAutoFit/>
          </a:bodyPr>
          <a:lstStyle/>
          <a:p>
            <a:r>
              <a:rPr lang="en-US" b="1" dirty="0" smtClean="0">
                <a:solidFill>
                  <a:schemeClr val="bg2"/>
                </a:solidFill>
                <a:latin typeface="Times New Roman" pitchFamily="18" charset="0"/>
                <a:cs typeface="Times New Roman" pitchFamily="18" charset="0"/>
              </a:rPr>
              <a:t>2.58*</a:t>
            </a:r>
            <a:endParaRPr lang="en-US" b="1" dirty="0">
              <a:solidFill>
                <a:schemeClr val="bg2"/>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3"/>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2" name="Picture 4" descr="PTY-05-NAPKIN_large"/>
          <p:cNvPicPr>
            <a:picLocks noChangeAspect="1" noChangeArrowheads="1"/>
          </p:cNvPicPr>
          <p:nvPr/>
        </p:nvPicPr>
        <p:blipFill>
          <a:blip r:embed="rId3" cstate="print"/>
          <a:srcRect/>
          <a:stretch>
            <a:fillRect/>
          </a:stretch>
        </p:blipFill>
        <p:spPr bwMode="auto">
          <a:xfrm rot="-357133">
            <a:off x="56763" y="-394355"/>
            <a:ext cx="8946995" cy="7438471"/>
          </a:xfrm>
          <a:prstGeom prst="rect">
            <a:avLst/>
          </a:prstGeom>
          <a:solidFill>
            <a:schemeClr val="bg1"/>
          </a:solidFill>
          <a:ln w="9525">
            <a:noFill/>
            <a:miter lim="800000"/>
            <a:headEnd/>
            <a:tailEnd/>
          </a:ln>
        </p:spPr>
      </p:pic>
      <p:sp>
        <p:nvSpPr>
          <p:cNvPr id="196613" name="Text Box 5"/>
          <p:cNvSpPr txBox="1">
            <a:spLocks noChangeArrowheads="1"/>
          </p:cNvSpPr>
          <p:nvPr/>
        </p:nvSpPr>
        <p:spPr bwMode="auto">
          <a:xfrm rot="194715">
            <a:off x="861898" y="466615"/>
            <a:ext cx="7451276" cy="6063198"/>
          </a:xfrm>
          <a:prstGeom prst="rect">
            <a:avLst/>
          </a:prstGeom>
          <a:noFill/>
          <a:ln w="79375" algn="ctr">
            <a:noFill/>
            <a:miter lim="800000"/>
            <a:headEnd/>
            <a:tailEnd/>
          </a:ln>
          <a:effectLst/>
        </p:spPr>
        <p:txBody>
          <a:bodyPr wrap="square">
            <a:spAutoFit/>
          </a:bodyPr>
          <a:lstStyle/>
          <a:p>
            <a:pPr marL="342900" indent="-342900" algn="l">
              <a:spcBef>
                <a:spcPct val="50000"/>
              </a:spcBef>
            </a:pPr>
            <a:r>
              <a:rPr lang="en-US" sz="2800" b="1" dirty="0" smtClean="0">
                <a:solidFill>
                  <a:schemeClr val="bg2"/>
                </a:solidFill>
                <a:latin typeface="Brush Script MT" pitchFamily="66" charset="0"/>
              </a:rPr>
              <a:t>                </a:t>
            </a:r>
            <a:r>
              <a:rPr lang="en-US" sz="2800" b="1" dirty="0" smtClean="0">
                <a:solidFill>
                  <a:schemeClr val="bg2"/>
                </a:solidFill>
                <a:effectLst>
                  <a:outerShdw blurRad="38100" dist="63500" dir="15780000" algn="ctr" rotWithShape="0">
                    <a:schemeClr val="tx1"/>
                  </a:outerShdw>
                </a:effectLst>
                <a:latin typeface="Brush Script MT" pitchFamily="66" charset="0"/>
              </a:rPr>
              <a:t>How is production sustained on </a:t>
            </a:r>
            <a:r>
              <a:rPr lang="en-US" sz="2800" b="1" dirty="0" err="1" smtClean="0">
                <a:solidFill>
                  <a:schemeClr val="bg2"/>
                </a:solidFill>
                <a:effectLst>
                  <a:outerShdw blurRad="38100" dist="63500" dir="15780000" algn="ctr" rotWithShape="0">
                    <a:schemeClr val="tx1"/>
                  </a:outerShdw>
                </a:effectLst>
                <a:latin typeface="Brush Script MT" pitchFamily="66" charset="0"/>
              </a:rPr>
              <a:t>Sitkoh</a:t>
            </a:r>
            <a:r>
              <a:rPr lang="en-US" sz="2800" b="1" dirty="0" smtClean="0">
                <a:solidFill>
                  <a:schemeClr val="bg2"/>
                </a:solidFill>
                <a:effectLst>
                  <a:outerShdw blurRad="38100" dist="63500" dir="15780000" algn="ctr" rotWithShape="0">
                    <a:schemeClr val="tx1"/>
                  </a:outerShdw>
                </a:effectLst>
                <a:latin typeface="Brush Script MT" pitchFamily="66" charset="0"/>
              </a:rPr>
              <a:t> Creek?</a:t>
            </a:r>
            <a:endParaRPr lang="en-US" b="1" dirty="0">
              <a:solidFill>
                <a:srgbClr val="FF0000"/>
              </a:solidFill>
              <a:effectLst>
                <a:outerShdw blurRad="38100" dist="63500" dir="15780000" algn="ctr" rotWithShape="0">
                  <a:schemeClr val="tx1"/>
                </a:outerShdw>
              </a:effectLst>
              <a:latin typeface="Arial" charset="0"/>
            </a:endParaRPr>
          </a:p>
          <a:p>
            <a:pPr marL="342900" indent="-342900" algn="l">
              <a:spcBef>
                <a:spcPct val="50000"/>
              </a:spcBef>
            </a:pPr>
            <a:r>
              <a:rPr lang="en-US" sz="2400" b="1" dirty="0" smtClean="0">
                <a:solidFill>
                  <a:schemeClr val="bg2"/>
                </a:solidFill>
                <a:latin typeface="Brush Script MT" pitchFamily="66" charset="0"/>
              </a:rPr>
              <a:t>’06-’09 </a:t>
            </a:r>
            <a:r>
              <a:rPr lang="en-US" sz="2400" b="1" dirty="0" err="1" smtClean="0">
                <a:solidFill>
                  <a:schemeClr val="bg2"/>
                </a:solidFill>
                <a:latin typeface="Brush Script MT" pitchFamily="66" charset="0"/>
              </a:rPr>
              <a:t>avg</a:t>
            </a:r>
            <a:r>
              <a:rPr lang="en-US" sz="2400" b="1" dirty="0" smtClean="0">
                <a:solidFill>
                  <a:schemeClr val="bg2"/>
                </a:solidFill>
                <a:latin typeface="Brush Script MT" pitchFamily="66" charset="0"/>
              </a:rPr>
              <a:t> # adult spawners: 418     ‘06-’09 SPS: </a:t>
            </a:r>
            <a:r>
              <a:rPr lang="en-US" sz="2400" b="1" dirty="0" smtClean="0">
                <a:solidFill>
                  <a:srgbClr val="FF0000"/>
                </a:solidFill>
                <a:latin typeface="Brush Script MT" pitchFamily="66" charset="0"/>
              </a:rPr>
              <a:t>2.58</a:t>
            </a:r>
          </a:p>
          <a:p>
            <a:pPr marL="342900" indent="-342900" algn="l">
              <a:spcBef>
                <a:spcPct val="50000"/>
              </a:spcBef>
            </a:pPr>
            <a:r>
              <a:rPr lang="en-US" sz="2400" b="1" dirty="0" smtClean="0">
                <a:solidFill>
                  <a:schemeClr val="bg2"/>
                </a:solidFill>
                <a:latin typeface="Brush Script MT" pitchFamily="66" charset="0"/>
              </a:rPr>
              <a:t>418 </a:t>
            </a:r>
            <a:r>
              <a:rPr lang="en-US" sz="2400" b="1" dirty="0">
                <a:solidFill>
                  <a:schemeClr val="bg2"/>
                </a:solidFill>
                <a:latin typeface="Brush Script MT" pitchFamily="66" charset="0"/>
              </a:rPr>
              <a:t>x </a:t>
            </a:r>
            <a:r>
              <a:rPr lang="en-US" sz="2400" b="1" dirty="0" smtClean="0">
                <a:solidFill>
                  <a:srgbClr val="FF0000"/>
                </a:solidFill>
                <a:latin typeface="Brush Script MT" pitchFamily="66" charset="0"/>
              </a:rPr>
              <a:t>2.58</a:t>
            </a:r>
            <a:r>
              <a:rPr lang="en-US" sz="2400" b="1" dirty="0" smtClean="0">
                <a:solidFill>
                  <a:schemeClr val="bg2"/>
                </a:solidFill>
                <a:latin typeface="Brush Script MT" pitchFamily="66" charset="0"/>
              </a:rPr>
              <a:t> SPS </a:t>
            </a:r>
            <a:r>
              <a:rPr lang="en-US" sz="2400" b="1" dirty="0">
                <a:solidFill>
                  <a:schemeClr val="bg2"/>
                </a:solidFill>
                <a:latin typeface="Brush Script MT" pitchFamily="66" charset="0"/>
              </a:rPr>
              <a:t>= </a:t>
            </a:r>
            <a:r>
              <a:rPr lang="en-US" sz="2400" b="1" dirty="0" smtClean="0">
                <a:solidFill>
                  <a:schemeClr val="bg2"/>
                </a:solidFill>
                <a:latin typeface="Brush Script MT" pitchFamily="66" charset="0"/>
              </a:rPr>
              <a:t>1078 smolts x 6.1% </a:t>
            </a:r>
            <a:r>
              <a:rPr lang="en-US" sz="2400" b="1" dirty="0" smtClean="0">
                <a:solidFill>
                  <a:srgbClr val="FF0000"/>
                </a:solidFill>
                <a:latin typeface="Brush Script MT" pitchFamily="66" charset="0"/>
              </a:rPr>
              <a:t>marine survival </a:t>
            </a:r>
            <a:r>
              <a:rPr lang="en-US" sz="2400" b="1" dirty="0" smtClean="0">
                <a:solidFill>
                  <a:schemeClr val="bg2"/>
                </a:solidFill>
                <a:latin typeface="Brush Script MT" pitchFamily="66" charset="0"/>
              </a:rPr>
              <a:t>= 66</a:t>
            </a:r>
            <a:r>
              <a:rPr lang="en-US" sz="2400" b="1" dirty="0" smtClean="0">
                <a:solidFill>
                  <a:srgbClr val="FF0000"/>
                </a:solidFill>
                <a:latin typeface="Brush Script MT" pitchFamily="66" charset="0"/>
              </a:rPr>
              <a:t> </a:t>
            </a:r>
            <a:r>
              <a:rPr lang="en-US" sz="2400" b="1" dirty="0" smtClean="0">
                <a:solidFill>
                  <a:schemeClr val="bg2"/>
                </a:solidFill>
                <a:latin typeface="Brush Script MT" pitchFamily="66" charset="0"/>
              </a:rPr>
              <a:t>adults</a:t>
            </a:r>
          </a:p>
          <a:p>
            <a:pPr marL="342900" indent="-342900" algn="l">
              <a:spcBef>
                <a:spcPct val="50000"/>
              </a:spcBef>
            </a:pPr>
            <a:r>
              <a:rPr lang="en-US" sz="2400" b="1" dirty="0" smtClean="0">
                <a:solidFill>
                  <a:schemeClr val="bg2"/>
                </a:solidFill>
                <a:latin typeface="Brush Script MT" pitchFamily="66" charset="0"/>
              </a:rPr>
              <a:t>66 </a:t>
            </a:r>
            <a:r>
              <a:rPr lang="en-US" sz="2400" b="1" dirty="0" smtClean="0">
                <a:solidFill>
                  <a:srgbClr val="FF0000"/>
                </a:solidFill>
                <a:latin typeface="Brush Script MT" pitchFamily="66" charset="0"/>
              </a:rPr>
              <a:t>1</a:t>
            </a:r>
            <a:r>
              <a:rPr lang="en-US" sz="2400" b="1" baseline="30000" dirty="0" smtClean="0">
                <a:solidFill>
                  <a:srgbClr val="FF0000"/>
                </a:solidFill>
                <a:latin typeface="Brush Script MT" pitchFamily="66" charset="0"/>
              </a:rPr>
              <a:t>st</a:t>
            </a:r>
            <a:r>
              <a:rPr lang="en-US" sz="2400" b="1" dirty="0" smtClean="0">
                <a:solidFill>
                  <a:srgbClr val="FF0000"/>
                </a:solidFill>
                <a:latin typeface="Brush Script MT" pitchFamily="66" charset="0"/>
              </a:rPr>
              <a:t> time spawners </a:t>
            </a:r>
            <a:r>
              <a:rPr lang="en-US" sz="2400" b="1" dirty="0" smtClean="0">
                <a:solidFill>
                  <a:schemeClr val="bg2"/>
                </a:solidFill>
                <a:latin typeface="Brush Script MT" pitchFamily="66" charset="0"/>
              </a:rPr>
              <a:t>x 69% </a:t>
            </a:r>
            <a:r>
              <a:rPr lang="en-US" sz="2400" b="1" dirty="0" smtClean="0">
                <a:solidFill>
                  <a:srgbClr val="FF0000"/>
                </a:solidFill>
                <a:latin typeface="Brush Script MT" pitchFamily="66" charset="0"/>
              </a:rPr>
              <a:t>female</a:t>
            </a:r>
            <a:r>
              <a:rPr lang="en-US" sz="2400" b="1" dirty="0" smtClean="0">
                <a:solidFill>
                  <a:schemeClr val="bg2"/>
                </a:solidFill>
                <a:latin typeface="Brush Script MT" pitchFamily="66" charset="0"/>
              </a:rPr>
              <a:t>= 46 females x 0.91= </a:t>
            </a:r>
            <a:endParaRPr lang="en-US" sz="2400" b="1" u="sng" dirty="0" smtClean="0">
              <a:solidFill>
                <a:schemeClr val="bg2"/>
              </a:solidFill>
              <a:latin typeface="Brush Script MT" pitchFamily="66" charset="0"/>
            </a:endParaRPr>
          </a:p>
          <a:p>
            <a:pPr marL="342900" indent="-342900" algn="l">
              <a:spcBef>
                <a:spcPct val="50000"/>
              </a:spcBef>
            </a:pPr>
            <a:r>
              <a:rPr lang="en-US" sz="2400" b="1" dirty="0" smtClean="0">
                <a:solidFill>
                  <a:schemeClr val="bg2"/>
                </a:solidFill>
                <a:latin typeface="Brush Script MT" pitchFamily="66" charset="0"/>
              </a:rPr>
              <a:t>66 </a:t>
            </a:r>
            <a:r>
              <a:rPr lang="en-US" sz="2400" b="1" dirty="0" smtClean="0">
                <a:solidFill>
                  <a:srgbClr val="FF0000"/>
                </a:solidFill>
                <a:latin typeface="Brush Script MT" pitchFamily="66" charset="0"/>
              </a:rPr>
              <a:t>1</a:t>
            </a:r>
            <a:r>
              <a:rPr lang="en-US" sz="2400" b="1" baseline="30000" dirty="0" smtClean="0">
                <a:solidFill>
                  <a:srgbClr val="FF0000"/>
                </a:solidFill>
                <a:latin typeface="Brush Script MT" pitchFamily="66" charset="0"/>
              </a:rPr>
              <a:t>st</a:t>
            </a:r>
            <a:r>
              <a:rPr lang="en-US" sz="2400" b="1" dirty="0" smtClean="0">
                <a:solidFill>
                  <a:srgbClr val="FF0000"/>
                </a:solidFill>
                <a:latin typeface="Brush Script MT" pitchFamily="66" charset="0"/>
              </a:rPr>
              <a:t> time spawners </a:t>
            </a:r>
            <a:r>
              <a:rPr lang="en-US" sz="2400" b="1" dirty="0" smtClean="0">
                <a:solidFill>
                  <a:schemeClr val="bg2"/>
                </a:solidFill>
                <a:latin typeface="Brush Script MT" pitchFamily="66" charset="0"/>
              </a:rPr>
              <a:t>x 31% </a:t>
            </a:r>
            <a:r>
              <a:rPr lang="en-US" sz="2400" b="1" dirty="0" smtClean="0">
                <a:solidFill>
                  <a:srgbClr val="FF0000"/>
                </a:solidFill>
                <a:latin typeface="Brush Script MT" pitchFamily="66" charset="0"/>
              </a:rPr>
              <a:t>male</a:t>
            </a:r>
            <a:r>
              <a:rPr lang="en-US" sz="2400" b="1" dirty="0" smtClean="0">
                <a:solidFill>
                  <a:schemeClr val="bg2"/>
                </a:solidFill>
                <a:latin typeface="Brush Script MT" pitchFamily="66" charset="0"/>
              </a:rPr>
              <a:t> = 20 males x 0.57 =</a:t>
            </a:r>
            <a:endParaRPr lang="en-US" sz="2400" b="1" u="sng" dirty="0" smtClean="0">
              <a:solidFill>
                <a:schemeClr val="bg2"/>
              </a:solidFill>
              <a:latin typeface="Brush Script MT" pitchFamily="66" charset="0"/>
            </a:endParaRPr>
          </a:p>
          <a:p>
            <a:pPr marL="342900" indent="-342900" algn="l">
              <a:spcBef>
                <a:spcPct val="50000"/>
              </a:spcBef>
            </a:pPr>
            <a:r>
              <a:rPr lang="en-US" sz="2400" b="1" dirty="0" err="1" smtClean="0">
                <a:solidFill>
                  <a:schemeClr val="bg2"/>
                </a:solidFill>
                <a:latin typeface="Brush Script MT" pitchFamily="66" charset="0"/>
              </a:rPr>
              <a:t>avg</a:t>
            </a:r>
            <a:r>
              <a:rPr lang="en-US" sz="2400" b="1" dirty="0" smtClean="0">
                <a:solidFill>
                  <a:schemeClr val="bg2"/>
                </a:solidFill>
                <a:latin typeface="Brush Script MT" pitchFamily="66" charset="0"/>
              </a:rPr>
              <a:t> repeat spawning rate (‘06-’09) based on scales: 41%</a:t>
            </a:r>
          </a:p>
          <a:p>
            <a:pPr marL="342900" indent="-342900" algn="l">
              <a:spcBef>
                <a:spcPct val="50000"/>
              </a:spcBef>
            </a:pPr>
            <a:r>
              <a:rPr lang="en-US" sz="2400" b="1" dirty="0" smtClean="0">
                <a:solidFill>
                  <a:schemeClr val="bg2"/>
                </a:solidFill>
                <a:latin typeface="Brush Script MT" pitchFamily="66" charset="0"/>
              </a:rPr>
              <a:t>41% x 418 = 171 </a:t>
            </a:r>
            <a:r>
              <a:rPr lang="en-US" sz="2400" b="1" dirty="0" smtClean="0">
                <a:solidFill>
                  <a:srgbClr val="FF3300"/>
                </a:solidFill>
                <a:latin typeface="Brush Script MT" pitchFamily="66" charset="0"/>
              </a:rPr>
              <a:t>repeat spawners </a:t>
            </a:r>
            <a:r>
              <a:rPr lang="en-US" sz="2400" b="1" dirty="0" smtClean="0">
                <a:solidFill>
                  <a:schemeClr val="bg2"/>
                </a:solidFill>
                <a:latin typeface="Brush Script MT" pitchFamily="66" charset="0"/>
              </a:rPr>
              <a:t>x 72% </a:t>
            </a:r>
            <a:r>
              <a:rPr lang="en-US" sz="2400" b="1" dirty="0" smtClean="0">
                <a:solidFill>
                  <a:srgbClr val="FF0000"/>
                </a:solidFill>
                <a:latin typeface="Brush Script MT" pitchFamily="66" charset="0"/>
              </a:rPr>
              <a:t>female</a:t>
            </a:r>
            <a:r>
              <a:rPr lang="en-US" sz="2400" b="1" dirty="0" smtClean="0">
                <a:solidFill>
                  <a:schemeClr val="bg2"/>
                </a:solidFill>
                <a:latin typeface="Brush Script MT" pitchFamily="66" charset="0"/>
              </a:rPr>
              <a:t> = 123 females</a:t>
            </a:r>
            <a:endParaRPr lang="en-US" sz="2400" b="1" dirty="0" smtClean="0">
              <a:solidFill>
                <a:srgbClr val="FF3300"/>
              </a:solidFill>
              <a:latin typeface="Brush Script MT" pitchFamily="66" charset="0"/>
            </a:endParaRPr>
          </a:p>
          <a:p>
            <a:pPr marL="342900" indent="-342900" algn="l">
              <a:spcBef>
                <a:spcPct val="50000"/>
              </a:spcBef>
            </a:pPr>
            <a:r>
              <a:rPr lang="en-US" sz="2400" b="1" dirty="0" smtClean="0">
                <a:solidFill>
                  <a:schemeClr val="bg2"/>
                </a:solidFill>
                <a:latin typeface="Brush Script MT" pitchFamily="66" charset="0"/>
              </a:rPr>
              <a:t>					123 females x 1.17 =</a:t>
            </a:r>
            <a:endParaRPr lang="en-US" sz="2400" b="1" u="sng" dirty="0" smtClean="0">
              <a:solidFill>
                <a:schemeClr val="bg2"/>
              </a:solidFill>
              <a:latin typeface="Brush Script MT" pitchFamily="66" charset="0"/>
            </a:endParaRPr>
          </a:p>
          <a:p>
            <a:pPr marL="342900" indent="-342900" algn="l">
              <a:spcBef>
                <a:spcPct val="50000"/>
              </a:spcBef>
            </a:pPr>
            <a:r>
              <a:rPr lang="en-US" sz="2400" b="1" dirty="0" smtClean="0">
                <a:solidFill>
                  <a:schemeClr val="bg2"/>
                </a:solidFill>
                <a:latin typeface="Brush Script MT" pitchFamily="66" charset="0"/>
              </a:rPr>
              <a:t>171 </a:t>
            </a:r>
            <a:r>
              <a:rPr lang="en-US" sz="2400" b="1" dirty="0" smtClean="0">
                <a:solidFill>
                  <a:srgbClr val="FF3300"/>
                </a:solidFill>
                <a:latin typeface="Brush Script MT" pitchFamily="66" charset="0"/>
              </a:rPr>
              <a:t>repeat spawners </a:t>
            </a:r>
            <a:r>
              <a:rPr lang="en-US" sz="2400" b="1" dirty="0" smtClean="0">
                <a:solidFill>
                  <a:schemeClr val="bg2"/>
                </a:solidFill>
                <a:latin typeface="Brush Script MT" pitchFamily="66" charset="0"/>
              </a:rPr>
              <a:t>x 28% </a:t>
            </a:r>
            <a:r>
              <a:rPr lang="en-US" sz="2400" b="1" dirty="0" smtClean="0">
                <a:solidFill>
                  <a:srgbClr val="FF0000"/>
                </a:solidFill>
                <a:latin typeface="Brush Script MT" pitchFamily="66" charset="0"/>
              </a:rPr>
              <a:t>male</a:t>
            </a:r>
            <a:r>
              <a:rPr lang="en-US" sz="2400" b="1" dirty="0" smtClean="0">
                <a:solidFill>
                  <a:schemeClr val="bg2"/>
                </a:solidFill>
                <a:latin typeface="Brush Script MT" pitchFamily="66" charset="0"/>
              </a:rPr>
              <a:t> = 48 males x 1.54 =</a:t>
            </a:r>
            <a:endParaRPr lang="en-US" sz="2400" b="1" u="sng" dirty="0" smtClean="0">
              <a:solidFill>
                <a:schemeClr val="bg2"/>
              </a:solidFill>
              <a:latin typeface="Brush Script MT" pitchFamily="66" charset="0"/>
            </a:endParaRPr>
          </a:p>
          <a:p>
            <a:pPr marL="342900" indent="-342900" algn="l">
              <a:spcBef>
                <a:spcPct val="50000"/>
              </a:spcBef>
            </a:pPr>
            <a:r>
              <a:rPr lang="en-US" sz="2400" b="1" dirty="0" smtClean="0">
                <a:solidFill>
                  <a:schemeClr val="bg2"/>
                </a:solidFill>
                <a:latin typeface="Brush Script MT" pitchFamily="66" charset="0"/>
              </a:rPr>
              <a:t>42 </a:t>
            </a:r>
            <a:r>
              <a:rPr lang="en-US" sz="2400" b="1" dirty="0">
                <a:solidFill>
                  <a:schemeClr val="bg2"/>
                </a:solidFill>
                <a:latin typeface="Brush Script MT" pitchFamily="66" charset="0"/>
              </a:rPr>
              <a:t>+ </a:t>
            </a:r>
            <a:r>
              <a:rPr lang="en-US" sz="2400" b="1" dirty="0" smtClean="0">
                <a:solidFill>
                  <a:schemeClr val="bg2"/>
                </a:solidFill>
                <a:latin typeface="Brush Script MT" pitchFamily="66" charset="0"/>
              </a:rPr>
              <a:t>11 </a:t>
            </a:r>
            <a:r>
              <a:rPr lang="en-US" sz="2400" b="1" dirty="0">
                <a:solidFill>
                  <a:schemeClr val="bg2"/>
                </a:solidFill>
                <a:latin typeface="Brush Script MT" pitchFamily="66" charset="0"/>
              </a:rPr>
              <a:t>+ </a:t>
            </a:r>
            <a:r>
              <a:rPr lang="en-US" sz="2400" b="1" dirty="0" smtClean="0">
                <a:solidFill>
                  <a:schemeClr val="bg2"/>
                </a:solidFill>
                <a:latin typeface="Brush Script MT" pitchFamily="66" charset="0"/>
              </a:rPr>
              <a:t>144 + 74 = 271 adults/418 = 65%(compare to 68%)</a:t>
            </a:r>
            <a:endParaRPr lang="en-US" sz="2400" b="1" dirty="0" smtClean="0">
              <a:solidFill>
                <a:srgbClr val="FF3300"/>
              </a:solidFill>
              <a:latin typeface="Brush Script MT" pitchFamily="66" charset="0"/>
            </a:endParaRPr>
          </a:p>
          <a:p>
            <a:pPr marL="342900" indent="-342900" algn="l">
              <a:spcBef>
                <a:spcPct val="50000"/>
              </a:spcBef>
            </a:pPr>
            <a:r>
              <a:rPr lang="en-US" sz="2400" b="1" dirty="0" smtClean="0">
                <a:solidFill>
                  <a:schemeClr val="bg2"/>
                </a:solidFill>
                <a:latin typeface="Brush Script MT" pitchFamily="66" charset="0"/>
              </a:rPr>
              <a:t> 32% untagged (</a:t>
            </a:r>
            <a:r>
              <a:rPr lang="en-US" sz="2400" b="1" dirty="0" smtClean="0">
                <a:solidFill>
                  <a:srgbClr val="FF0000"/>
                </a:solidFill>
                <a:latin typeface="Brush Script MT" pitchFamily="66" charset="0"/>
              </a:rPr>
              <a:t>strays?</a:t>
            </a:r>
            <a:r>
              <a:rPr lang="en-US" sz="2400" b="1" dirty="0" smtClean="0">
                <a:solidFill>
                  <a:schemeClr val="bg2"/>
                </a:solidFill>
                <a:latin typeface="Brush Script MT" pitchFamily="66" charset="0"/>
              </a:rPr>
              <a:t>) x 418 = 134 + </a:t>
            </a:r>
            <a:r>
              <a:rPr lang="en-US" sz="2400" b="1" dirty="0" smtClean="0">
                <a:solidFill>
                  <a:schemeClr val="bg2"/>
                </a:solidFill>
                <a:effectLst>
                  <a:innerShdw blurRad="63500" dist="63500" dir="5400000">
                    <a:prstClr val="black">
                      <a:alpha val="50000"/>
                    </a:prstClr>
                  </a:innerShdw>
                </a:effectLst>
                <a:latin typeface="Brush Script MT" pitchFamily="66" charset="0"/>
              </a:rPr>
              <a:t>271 = 405 adults </a:t>
            </a:r>
            <a:endParaRPr lang="en-US" sz="2200" b="1" dirty="0" smtClean="0">
              <a:solidFill>
                <a:schemeClr val="bg2"/>
              </a:solidFill>
              <a:effectLst>
                <a:innerShdw blurRad="63500" dist="63500" dir="5400000">
                  <a:prstClr val="black">
                    <a:alpha val="50000"/>
                  </a:prstClr>
                </a:innerShdw>
              </a:effectLst>
              <a:latin typeface="Brush Script MT" pitchFamily="66" charset="0"/>
            </a:endParaRPr>
          </a:p>
        </p:txBody>
      </p:sp>
      <p:sp>
        <p:nvSpPr>
          <p:cNvPr id="8" name="TextBox 7"/>
          <p:cNvSpPr txBox="1"/>
          <p:nvPr/>
        </p:nvSpPr>
        <p:spPr>
          <a:xfrm rot="273700">
            <a:off x="6645407" y="2344298"/>
            <a:ext cx="1484401" cy="461665"/>
          </a:xfrm>
          <a:prstGeom prst="rect">
            <a:avLst/>
          </a:prstGeom>
          <a:noFill/>
        </p:spPr>
        <p:txBody>
          <a:bodyPr wrap="square" rtlCol="0">
            <a:spAutoFit/>
          </a:bodyPr>
          <a:lstStyle/>
          <a:p>
            <a:r>
              <a:rPr lang="en-US" sz="2400" b="1" i="1" u="sng" dirty="0" smtClean="0">
                <a:solidFill>
                  <a:schemeClr val="bg2"/>
                </a:solidFill>
                <a:latin typeface="Brush Script MT" pitchFamily="66" charset="0"/>
              </a:rPr>
              <a:t>42 adults</a:t>
            </a:r>
            <a:endParaRPr lang="en-US" sz="2400" b="1" i="1" u="sng" dirty="0">
              <a:solidFill>
                <a:schemeClr val="bg2"/>
              </a:solidFill>
              <a:latin typeface="Brush Script MT" pitchFamily="66" charset="0"/>
            </a:endParaRPr>
          </a:p>
        </p:txBody>
      </p:sp>
      <p:sp>
        <p:nvSpPr>
          <p:cNvPr id="9" name="TextBox 8"/>
          <p:cNvSpPr txBox="1"/>
          <p:nvPr/>
        </p:nvSpPr>
        <p:spPr>
          <a:xfrm rot="273700">
            <a:off x="6419297" y="2847059"/>
            <a:ext cx="1512872" cy="461665"/>
          </a:xfrm>
          <a:prstGeom prst="rect">
            <a:avLst/>
          </a:prstGeom>
          <a:noFill/>
        </p:spPr>
        <p:txBody>
          <a:bodyPr wrap="square" rtlCol="0">
            <a:spAutoFit/>
          </a:bodyPr>
          <a:lstStyle/>
          <a:p>
            <a:r>
              <a:rPr lang="en-US" sz="2400" b="1" i="1" u="sng" dirty="0" smtClean="0">
                <a:solidFill>
                  <a:schemeClr val="bg2"/>
                </a:solidFill>
                <a:latin typeface="Brush Script MT" pitchFamily="66" charset="0"/>
              </a:rPr>
              <a:t>11 adults</a:t>
            </a:r>
            <a:endParaRPr lang="en-US" sz="2400" b="1" i="1" u="sng" dirty="0">
              <a:solidFill>
                <a:schemeClr val="bg2"/>
              </a:solidFill>
              <a:latin typeface="Brush Script MT" pitchFamily="66" charset="0"/>
            </a:endParaRPr>
          </a:p>
        </p:txBody>
      </p:sp>
      <p:sp>
        <p:nvSpPr>
          <p:cNvPr id="10" name="TextBox 9"/>
          <p:cNvSpPr txBox="1"/>
          <p:nvPr/>
        </p:nvSpPr>
        <p:spPr>
          <a:xfrm rot="273700">
            <a:off x="6571577" y="4523458"/>
            <a:ext cx="1436915" cy="461665"/>
          </a:xfrm>
          <a:prstGeom prst="rect">
            <a:avLst/>
          </a:prstGeom>
          <a:noFill/>
        </p:spPr>
        <p:txBody>
          <a:bodyPr wrap="square" rtlCol="0">
            <a:spAutoFit/>
          </a:bodyPr>
          <a:lstStyle/>
          <a:p>
            <a:r>
              <a:rPr lang="en-US" sz="2400" b="1" i="1" u="sng" dirty="0" smtClean="0">
                <a:solidFill>
                  <a:schemeClr val="bg2"/>
                </a:solidFill>
                <a:latin typeface="Brush Script MT" pitchFamily="66" charset="0"/>
              </a:rPr>
              <a:t>144 adults</a:t>
            </a:r>
            <a:endParaRPr lang="en-US" sz="2400" b="1" i="1" u="sng" dirty="0">
              <a:solidFill>
                <a:schemeClr val="bg2"/>
              </a:solidFill>
              <a:latin typeface="Brush Script MT" pitchFamily="66" charset="0"/>
            </a:endParaRPr>
          </a:p>
        </p:txBody>
      </p:sp>
      <p:sp>
        <p:nvSpPr>
          <p:cNvPr id="12" name="TextBox 11"/>
          <p:cNvSpPr txBox="1"/>
          <p:nvPr/>
        </p:nvSpPr>
        <p:spPr>
          <a:xfrm rot="273700">
            <a:off x="6188282" y="5085609"/>
            <a:ext cx="1436915" cy="461665"/>
          </a:xfrm>
          <a:prstGeom prst="rect">
            <a:avLst/>
          </a:prstGeom>
          <a:noFill/>
        </p:spPr>
        <p:txBody>
          <a:bodyPr wrap="square" rtlCol="0">
            <a:spAutoFit/>
          </a:bodyPr>
          <a:lstStyle/>
          <a:p>
            <a:r>
              <a:rPr lang="en-US" sz="2400" b="1" i="1" u="sng" dirty="0" smtClean="0">
                <a:solidFill>
                  <a:schemeClr val="bg2"/>
                </a:solidFill>
                <a:latin typeface="Brush Script MT" pitchFamily="66" charset="0"/>
              </a:rPr>
              <a:t>74 adults</a:t>
            </a:r>
            <a:endParaRPr lang="en-US" sz="2400" b="1" i="1" u="sng" dirty="0">
              <a:solidFill>
                <a:schemeClr val="bg2"/>
              </a:solidFill>
              <a:latin typeface="Brush Script MT" pitchFamily="66" charset="0"/>
            </a:endParaRPr>
          </a:p>
        </p:txBody>
      </p:sp>
      <p:grpSp>
        <p:nvGrpSpPr>
          <p:cNvPr id="11" name="Group 13"/>
          <p:cNvGrpSpPr/>
          <p:nvPr/>
        </p:nvGrpSpPr>
        <p:grpSpPr>
          <a:xfrm>
            <a:off x="5943600" y="1219200"/>
            <a:ext cx="2819400" cy="1447800"/>
            <a:chOff x="6172200" y="1219200"/>
            <a:chExt cx="2819400" cy="1447800"/>
          </a:xfrm>
        </p:grpSpPr>
        <p:sp>
          <p:nvSpPr>
            <p:cNvPr id="13" name="Oval 12"/>
            <p:cNvSpPr/>
            <p:nvPr/>
          </p:nvSpPr>
          <p:spPr bwMode="auto">
            <a:xfrm>
              <a:off x="6172200" y="2286000"/>
              <a:ext cx="685800" cy="381000"/>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14" name="TextBox 13"/>
            <p:cNvSpPr txBox="1"/>
            <p:nvPr/>
          </p:nvSpPr>
          <p:spPr>
            <a:xfrm>
              <a:off x="6705600" y="1219200"/>
              <a:ext cx="2286000" cy="677108"/>
            </a:xfrm>
            <a:prstGeom prst="rect">
              <a:avLst/>
            </a:prstGeom>
            <a:solidFill>
              <a:schemeClr val="tx1"/>
            </a:solidFill>
          </p:spPr>
          <p:txBody>
            <a:bodyPr wrap="square" rtlCol="0">
              <a:spAutoFit/>
            </a:bodyPr>
            <a:lstStyle/>
            <a:p>
              <a:r>
                <a:rPr lang="en-US" sz="2000" b="1" dirty="0" smtClean="0">
                  <a:solidFill>
                    <a:srgbClr val="FF0000"/>
                  </a:solidFill>
                  <a:latin typeface="Brush Script MT" pitchFamily="66" charset="0"/>
                </a:rPr>
                <a:t>adult offspring per adult</a:t>
              </a:r>
            </a:p>
            <a:p>
              <a:r>
                <a:rPr lang="en-US" b="1" dirty="0" smtClean="0">
                  <a:solidFill>
                    <a:srgbClr val="FF0000"/>
                  </a:solidFill>
                  <a:latin typeface="Brush Script MT" pitchFamily="66" charset="0"/>
                </a:rPr>
                <a:t>(</a:t>
              </a:r>
              <a:r>
                <a:rPr lang="en-US" b="1" dirty="0" err="1" smtClean="0">
                  <a:solidFill>
                    <a:srgbClr val="FF0000"/>
                  </a:solidFill>
                  <a:latin typeface="Brush Script MT" pitchFamily="66" charset="0"/>
                </a:rPr>
                <a:t>Seamons</a:t>
              </a:r>
              <a:r>
                <a:rPr lang="en-US" b="1" dirty="0" smtClean="0">
                  <a:solidFill>
                    <a:srgbClr val="FF0000"/>
                  </a:solidFill>
                  <a:latin typeface="Brush Script MT" pitchFamily="66" charset="0"/>
                </a:rPr>
                <a:t> &amp; Quinn 2010)</a:t>
              </a:r>
              <a:r>
                <a:rPr lang="en-US" b="1" dirty="0" smtClean="0">
                  <a:solidFill>
                    <a:srgbClr val="FF0000"/>
                  </a:solidFill>
                  <a:latin typeface="Arial" charset="0"/>
                </a:rPr>
                <a:t> </a:t>
              </a:r>
              <a:endParaRPr lang="en-US" dirty="0"/>
            </a:p>
          </p:txBody>
        </p:sp>
        <p:cxnSp>
          <p:nvCxnSpPr>
            <p:cNvPr id="15" name="Straight Arrow Connector 14"/>
            <p:cNvCxnSpPr/>
            <p:nvPr/>
          </p:nvCxnSpPr>
          <p:spPr bwMode="auto">
            <a:xfrm flipH="1">
              <a:off x="6858000" y="1828800"/>
              <a:ext cx="710034" cy="5334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96613">
                                            <p:txEl>
                                              <p:pRg st="1" end="1"/>
                                            </p:txEl>
                                          </p:spTgt>
                                        </p:tgtEl>
                                        <p:attrNameLst>
                                          <p:attrName>style.color</p:attrName>
                                        </p:attrNameLst>
                                      </p:cBhvr>
                                      <p:to>
                                        <a:srgbClr val="806E72"/>
                                      </p:to>
                                    </p:animClr>
                                  </p:childTnLst>
                                </p:cTn>
                              </p:par>
                              <p:par>
                                <p:cTn id="7" presetID="3" presetClass="emph" presetSubtype="2" fill="hold" nodeType="withEffect">
                                  <p:stCondLst>
                                    <p:cond delay="0"/>
                                  </p:stCondLst>
                                  <p:childTnLst>
                                    <p:animClr clrSpc="rgb" dir="cw">
                                      <p:cBhvr override="childStyle">
                                        <p:cTn id="8" dur="500" fill="hold"/>
                                        <p:tgtEl>
                                          <p:spTgt spid="196613">
                                            <p:txEl>
                                              <p:pRg st="2" end="2"/>
                                            </p:txEl>
                                          </p:spTgt>
                                        </p:tgtEl>
                                        <p:attrNameLst>
                                          <p:attrName>style.color</p:attrName>
                                        </p:attrNameLst>
                                      </p:cBhvr>
                                      <p:to>
                                        <a:srgbClr val="806E72"/>
                                      </p:to>
                                    </p:animClr>
                                  </p:childTnLst>
                                </p:cTn>
                              </p:par>
                              <p:par>
                                <p:cTn id="9" presetID="1" presetClass="entr" presetSubtype="0" fill="hold" nodeType="withEffect">
                                  <p:stCondLst>
                                    <p:cond delay="0"/>
                                  </p:stCondLst>
                                  <p:childTnLst>
                                    <p:set>
                                      <p:cBhvr>
                                        <p:cTn id="10" dur="1" fill="hold">
                                          <p:stCondLst>
                                            <p:cond delay="0"/>
                                          </p:stCondLst>
                                        </p:cTn>
                                        <p:tgtEl>
                                          <p:spTgt spid="19661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66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500" fill="hold"/>
                                        <p:tgtEl>
                                          <p:spTgt spid="196613">
                                            <p:txEl>
                                              <p:pRg st="3" end="3"/>
                                            </p:txEl>
                                          </p:spTgt>
                                        </p:tgtEl>
                                        <p:attrNameLst>
                                          <p:attrName>style.color</p:attrName>
                                        </p:attrNameLst>
                                      </p:cBhvr>
                                      <p:to>
                                        <a:srgbClr val="806E72"/>
                                      </p:to>
                                    </p:animClr>
                                  </p:childTnLst>
                                </p:cTn>
                              </p:par>
                              <p:par>
                                <p:cTn id="25" presetID="3" presetClass="emph" presetSubtype="2" fill="hold" nodeType="withEffect">
                                  <p:stCondLst>
                                    <p:cond delay="0"/>
                                  </p:stCondLst>
                                  <p:childTnLst>
                                    <p:animClr clrSpc="rgb" dir="cw">
                                      <p:cBhvr override="childStyle">
                                        <p:cTn id="26" dur="500" fill="hold"/>
                                        <p:tgtEl>
                                          <p:spTgt spid="196613">
                                            <p:txEl>
                                              <p:pRg st="4" end="4"/>
                                            </p:txEl>
                                          </p:spTgt>
                                        </p:tgtEl>
                                        <p:attrNameLst>
                                          <p:attrName>style.color</p:attrName>
                                        </p:attrNameLst>
                                      </p:cBhvr>
                                      <p:to>
                                        <a:srgbClr val="806E72"/>
                                      </p:to>
                                    </p:animClr>
                                  </p:childTnLst>
                                </p:cTn>
                              </p:par>
                              <p:par>
                                <p:cTn id="27" presetID="1" presetClass="exit" presetSubtype="0" fill="hold"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9661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661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661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661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 presetClass="emph" presetSubtype="2" fill="hold" nodeType="clickEffect">
                                  <p:stCondLst>
                                    <p:cond delay="0"/>
                                  </p:stCondLst>
                                  <p:childTnLst>
                                    <p:animClr clrSpc="rgb" dir="cw">
                                      <p:cBhvr override="childStyle">
                                        <p:cTn id="44" dur="500" fill="hold"/>
                                        <p:tgtEl>
                                          <p:spTgt spid="196613">
                                            <p:txEl>
                                              <p:pRg st="5" end="5"/>
                                            </p:txEl>
                                          </p:spTgt>
                                        </p:tgtEl>
                                        <p:attrNameLst>
                                          <p:attrName>style.color</p:attrName>
                                        </p:attrNameLst>
                                      </p:cBhvr>
                                      <p:to>
                                        <a:srgbClr val="806E72"/>
                                      </p:to>
                                    </p:animClr>
                                  </p:childTnLst>
                                </p:cTn>
                              </p:par>
                              <p:par>
                                <p:cTn id="45" presetID="3" presetClass="emph" presetSubtype="2" fill="hold" nodeType="withEffect">
                                  <p:stCondLst>
                                    <p:cond delay="0"/>
                                  </p:stCondLst>
                                  <p:childTnLst>
                                    <p:animClr clrSpc="rgb" dir="cw">
                                      <p:cBhvr override="childStyle">
                                        <p:cTn id="46" dur="500" fill="hold"/>
                                        <p:tgtEl>
                                          <p:spTgt spid="196613">
                                            <p:txEl>
                                              <p:pRg st="6" end="6"/>
                                            </p:txEl>
                                          </p:spTgt>
                                        </p:tgtEl>
                                        <p:attrNameLst>
                                          <p:attrName>style.color</p:attrName>
                                        </p:attrNameLst>
                                      </p:cBhvr>
                                      <p:to>
                                        <a:srgbClr val="806E72"/>
                                      </p:to>
                                    </p:animClr>
                                  </p:childTnLst>
                                </p:cTn>
                              </p:par>
                              <p:par>
                                <p:cTn id="47" presetID="3" presetClass="emph" presetSubtype="2" fill="hold" nodeType="withEffect">
                                  <p:stCondLst>
                                    <p:cond delay="0"/>
                                  </p:stCondLst>
                                  <p:childTnLst>
                                    <p:animClr clrSpc="rgb" dir="cw">
                                      <p:cBhvr override="childStyle">
                                        <p:cTn id="48" dur="500" fill="hold"/>
                                        <p:tgtEl>
                                          <p:spTgt spid="196613">
                                            <p:txEl>
                                              <p:pRg st="7" end="7"/>
                                            </p:txEl>
                                          </p:spTgt>
                                        </p:tgtEl>
                                        <p:attrNameLst>
                                          <p:attrName>style.color</p:attrName>
                                        </p:attrNameLst>
                                      </p:cBhvr>
                                      <p:to>
                                        <a:srgbClr val="806E72"/>
                                      </p:to>
                                    </p:animClr>
                                  </p:childTnLst>
                                </p:cTn>
                              </p:par>
                              <p:par>
                                <p:cTn id="49" presetID="3" presetClass="emph" presetSubtype="2" fill="hold" nodeType="withEffect">
                                  <p:stCondLst>
                                    <p:cond delay="0"/>
                                  </p:stCondLst>
                                  <p:childTnLst>
                                    <p:animClr clrSpc="rgb" dir="cw">
                                      <p:cBhvr override="childStyle">
                                        <p:cTn id="50" dur="500" fill="hold"/>
                                        <p:tgtEl>
                                          <p:spTgt spid="196613">
                                            <p:txEl>
                                              <p:pRg st="8" end="8"/>
                                            </p:txEl>
                                          </p:spTgt>
                                        </p:tgtEl>
                                        <p:attrNameLst>
                                          <p:attrName>style.color</p:attrName>
                                        </p:attrNameLst>
                                      </p:cBhvr>
                                      <p:to>
                                        <a:srgbClr val="806E72"/>
                                      </p:to>
                                    </p:animClr>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6613">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66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441"/>
          <p:cNvSpPr>
            <a:spLocks noRot="1" noChangeArrowheads="1"/>
          </p:cNvSpPr>
          <p:nvPr/>
        </p:nvSpPr>
        <p:spPr bwMode="auto">
          <a:xfrm>
            <a:off x="304800" y="152400"/>
            <a:ext cx="8610600" cy="609600"/>
          </a:xfrm>
          <a:prstGeom prst="rect">
            <a:avLst/>
          </a:prstGeom>
          <a:noFill/>
          <a:ln w="9525">
            <a:noFill/>
            <a:miter lim="800000"/>
            <a:headEnd/>
            <a:tailEnd/>
          </a:ln>
          <a:effectLst/>
        </p:spPr>
        <p:txBody>
          <a:bodyPr anchor="ctr"/>
          <a:lstStyle/>
          <a:p>
            <a:pPr eaLnBrk="1" hangingPunct="1"/>
            <a:r>
              <a:rPr lang="en-US" sz="2400" b="1" dirty="0" err="1" smtClean="0">
                <a:effectLst>
                  <a:outerShdw blurRad="38100" dist="38100" dir="2700000" algn="tl">
                    <a:srgbClr val="000000"/>
                  </a:outerShdw>
                </a:effectLst>
                <a:latin typeface="Arial" charset="0"/>
              </a:rPr>
              <a:t>Sitkoh</a:t>
            </a:r>
            <a:r>
              <a:rPr lang="en-US" sz="2400" b="1" dirty="0" smtClean="0">
                <a:effectLst>
                  <a:outerShdw blurRad="38100" dist="38100" dir="2700000" algn="tl">
                    <a:srgbClr val="000000"/>
                  </a:outerShdw>
                </a:effectLst>
                <a:latin typeface="Arial" charset="0"/>
              </a:rPr>
              <a:t> Creek: </a:t>
            </a:r>
            <a:r>
              <a:rPr lang="en-US" sz="2400" b="1" dirty="0" err="1" smtClean="0">
                <a:effectLst>
                  <a:outerShdw blurRad="38100" dist="38100" dir="2700000" algn="tl">
                    <a:srgbClr val="000000"/>
                  </a:outerShdw>
                </a:effectLst>
                <a:latin typeface="Arial" charset="0"/>
              </a:rPr>
              <a:t>hydrologically</a:t>
            </a:r>
            <a:r>
              <a:rPr lang="en-US" sz="2400" b="1" dirty="0" smtClean="0">
                <a:effectLst>
                  <a:outerShdw blurRad="38100" dist="38100" dir="2700000" algn="tl">
                    <a:srgbClr val="000000"/>
                  </a:outerShdw>
                </a:effectLst>
                <a:latin typeface="Arial" charset="0"/>
              </a:rPr>
              <a:t> dynamic system</a:t>
            </a:r>
            <a:endParaRPr lang="en-US" sz="2400" b="1" dirty="0">
              <a:effectLst>
                <a:outerShdw blurRad="38100" dist="38100" dir="2700000" algn="tl">
                  <a:srgbClr val="000000"/>
                </a:outerShdw>
              </a:effectLst>
              <a:latin typeface="Arial" charset="0"/>
            </a:endParaRPr>
          </a:p>
        </p:txBody>
      </p:sp>
      <p:pic>
        <p:nvPicPr>
          <p:cNvPr id="2051" name="Picture 3" descr="S:\Trout\SITKOH\Sitkoh_08\08 PICTURES\P5120431.JPG"/>
          <p:cNvPicPr>
            <a:picLocks noChangeAspect="1" noChangeArrowheads="1"/>
          </p:cNvPicPr>
          <p:nvPr/>
        </p:nvPicPr>
        <p:blipFill>
          <a:blip r:embed="rId3" cstate="print"/>
          <a:srcRect/>
          <a:stretch>
            <a:fillRect/>
          </a:stretch>
        </p:blipFill>
        <p:spPr bwMode="auto">
          <a:xfrm>
            <a:off x="762000" y="762000"/>
            <a:ext cx="7749588" cy="581219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441"/>
          <p:cNvSpPr>
            <a:spLocks noRot="1" noChangeArrowheads="1"/>
          </p:cNvSpPr>
          <p:nvPr/>
        </p:nvSpPr>
        <p:spPr bwMode="auto">
          <a:xfrm>
            <a:off x="304800" y="152400"/>
            <a:ext cx="8610600" cy="609600"/>
          </a:xfrm>
          <a:prstGeom prst="rect">
            <a:avLst/>
          </a:prstGeom>
          <a:noFill/>
          <a:ln w="9525">
            <a:noFill/>
            <a:miter lim="800000"/>
            <a:headEnd/>
            <a:tailEnd/>
          </a:ln>
          <a:effectLst/>
        </p:spPr>
        <p:txBody>
          <a:bodyPr anchor="ctr"/>
          <a:lstStyle/>
          <a:p>
            <a:pPr eaLnBrk="1" hangingPunct="1"/>
            <a:r>
              <a:rPr lang="en-US" sz="2400" b="1" dirty="0" err="1" smtClean="0">
                <a:effectLst>
                  <a:outerShdw blurRad="38100" dist="38100" dir="2700000" algn="tl">
                    <a:srgbClr val="000000"/>
                  </a:outerShdw>
                </a:effectLst>
                <a:latin typeface="Arial" charset="0"/>
              </a:rPr>
              <a:t>Sitkoh</a:t>
            </a:r>
            <a:r>
              <a:rPr lang="en-US" sz="2400" b="1" dirty="0" smtClean="0">
                <a:effectLst>
                  <a:outerShdw blurRad="38100" dist="38100" dir="2700000" algn="tl">
                    <a:srgbClr val="000000"/>
                  </a:outerShdw>
                </a:effectLst>
                <a:latin typeface="Arial" charset="0"/>
              </a:rPr>
              <a:t> Creek: What happened to the 2007-2009 smolt? </a:t>
            </a:r>
          </a:p>
          <a:p>
            <a:pPr eaLnBrk="1" hangingPunct="1"/>
            <a:r>
              <a:rPr lang="en-US" sz="2400" b="1" dirty="0" smtClean="0">
                <a:effectLst>
                  <a:outerShdw blurRad="38100" dist="38100" dir="2700000" algn="tl">
                    <a:srgbClr val="000000"/>
                  </a:outerShdw>
                </a:effectLst>
                <a:latin typeface="Arial" charset="0"/>
              </a:rPr>
              <a:t>2006-2009 fall floods appear moderate to normal </a:t>
            </a:r>
            <a:endParaRPr lang="en-US" sz="2400" b="1" dirty="0">
              <a:effectLst>
                <a:outerShdw blurRad="38100" dist="38100" dir="2700000" algn="tl">
                  <a:srgbClr val="000000"/>
                </a:outerShdw>
              </a:effectLst>
              <a:latin typeface="Arial" charset="0"/>
            </a:endParaRPr>
          </a:p>
        </p:txBody>
      </p:sp>
      <p:pic>
        <p:nvPicPr>
          <p:cNvPr id="1026" name="Picture 1"/>
          <p:cNvPicPr>
            <a:picLocks noChangeAspect="1" noChangeArrowheads="1"/>
          </p:cNvPicPr>
          <p:nvPr/>
        </p:nvPicPr>
        <p:blipFill>
          <a:blip r:embed="rId3" cstate="print"/>
          <a:srcRect/>
          <a:stretch>
            <a:fillRect/>
          </a:stretch>
        </p:blipFill>
        <p:spPr bwMode="auto">
          <a:xfrm>
            <a:off x="609600" y="914400"/>
            <a:ext cx="8004175" cy="5334000"/>
          </a:xfrm>
          <a:prstGeom prst="rect">
            <a:avLst/>
          </a:prstGeom>
          <a:noFill/>
          <a:ln w="9525">
            <a:noFill/>
            <a:miter lim="800000"/>
            <a:headEnd/>
            <a:tailEnd/>
          </a:ln>
        </p:spPr>
      </p:pic>
      <p:sp>
        <p:nvSpPr>
          <p:cNvPr id="5" name="Oval 4"/>
          <p:cNvSpPr/>
          <p:nvPr/>
        </p:nvSpPr>
        <p:spPr bwMode="auto">
          <a:xfrm>
            <a:off x="1066800" y="3359149"/>
            <a:ext cx="1295400" cy="666750"/>
          </a:xfrm>
          <a:prstGeom prst="ellipse">
            <a:avLst/>
          </a:prstGeom>
          <a:noFill/>
          <a:ln w="38100"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6" name="Oval 5"/>
          <p:cNvSpPr/>
          <p:nvPr/>
        </p:nvSpPr>
        <p:spPr bwMode="auto">
          <a:xfrm>
            <a:off x="3200400" y="3210982"/>
            <a:ext cx="1295400" cy="666750"/>
          </a:xfrm>
          <a:prstGeom prst="ellipse">
            <a:avLst/>
          </a:prstGeom>
          <a:noFill/>
          <a:ln w="38100"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7" name="Oval 6"/>
          <p:cNvSpPr/>
          <p:nvPr/>
        </p:nvSpPr>
        <p:spPr bwMode="auto">
          <a:xfrm>
            <a:off x="5486400" y="1752600"/>
            <a:ext cx="1295400" cy="666750"/>
          </a:xfrm>
          <a:prstGeom prst="ellipse">
            <a:avLst/>
          </a:prstGeom>
          <a:noFill/>
          <a:ln w="38100"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8" name="TextBox 7"/>
          <p:cNvSpPr txBox="1"/>
          <p:nvPr/>
        </p:nvSpPr>
        <p:spPr>
          <a:xfrm>
            <a:off x="1219200" y="2743200"/>
            <a:ext cx="1143000" cy="584775"/>
          </a:xfrm>
          <a:prstGeom prst="rect">
            <a:avLst/>
          </a:prstGeom>
          <a:solidFill>
            <a:schemeClr val="tx1"/>
          </a:solidFill>
          <a:ln>
            <a:solidFill>
              <a:schemeClr val="accent1"/>
            </a:solidFill>
          </a:ln>
        </p:spPr>
        <p:txBody>
          <a:bodyPr wrap="square" rtlCol="0">
            <a:spAutoFit/>
          </a:bodyPr>
          <a:lstStyle/>
          <a:p>
            <a:r>
              <a:rPr lang="en-US" sz="1600" b="1" dirty="0" smtClean="0">
                <a:solidFill>
                  <a:schemeClr val="bg1"/>
                </a:solidFill>
                <a:latin typeface="Arial" pitchFamily="34" charset="0"/>
                <a:cs typeface="Arial" pitchFamily="34" charset="0"/>
              </a:rPr>
              <a:t>Fall 2006</a:t>
            </a:r>
          </a:p>
          <a:p>
            <a:r>
              <a:rPr lang="en-US" sz="1600" b="1" dirty="0" smtClean="0">
                <a:solidFill>
                  <a:schemeClr val="bg1"/>
                </a:solidFill>
                <a:latin typeface="Arial" pitchFamily="34" charset="0"/>
                <a:cs typeface="Arial" pitchFamily="34" charset="0"/>
              </a:rPr>
              <a:t>~400 CFS</a:t>
            </a:r>
            <a:endParaRPr lang="en-US" sz="1600" b="1" dirty="0">
              <a:solidFill>
                <a:schemeClr val="bg1"/>
              </a:solidFill>
              <a:latin typeface="Arial" pitchFamily="34" charset="0"/>
              <a:cs typeface="Arial" pitchFamily="34" charset="0"/>
            </a:endParaRPr>
          </a:p>
        </p:txBody>
      </p:sp>
      <p:sp>
        <p:nvSpPr>
          <p:cNvPr id="12" name="TextBox 11"/>
          <p:cNvSpPr txBox="1"/>
          <p:nvPr/>
        </p:nvSpPr>
        <p:spPr>
          <a:xfrm>
            <a:off x="609600" y="6324600"/>
            <a:ext cx="6172200" cy="338554"/>
          </a:xfrm>
          <a:prstGeom prst="rect">
            <a:avLst/>
          </a:prstGeom>
          <a:noFill/>
        </p:spPr>
        <p:txBody>
          <a:bodyPr wrap="square" rtlCol="0">
            <a:spAutoFit/>
          </a:bodyPr>
          <a:lstStyle/>
          <a:p>
            <a:pPr algn="l"/>
            <a:r>
              <a:rPr lang="en-US" sz="1600" b="1" dirty="0" smtClean="0"/>
              <a:t>Source: Jarrod Sowa, ADF&amp;G Sportfish Aquatic Resources Group</a:t>
            </a:r>
            <a:endParaRPr lang="en-US" sz="1600" b="1" dirty="0"/>
          </a:p>
        </p:txBody>
      </p:sp>
      <p:sp>
        <p:nvSpPr>
          <p:cNvPr id="14" name="5-Point Star 13"/>
          <p:cNvSpPr/>
          <p:nvPr/>
        </p:nvSpPr>
        <p:spPr bwMode="auto">
          <a:xfrm>
            <a:off x="5410200" y="3352800"/>
            <a:ext cx="76200" cy="76200"/>
          </a:xfrm>
          <a:prstGeom prst="star5">
            <a:avLst/>
          </a:prstGeom>
          <a:solidFill>
            <a:schemeClr val="accent1"/>
          </a:solidFill>
          <a:ln w="79375"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15" name="TextBox 14"/>
          <p:cNvSpPr txBox="1"/>
          <p:nvPr/>
        </p:nvSpPr>
        <p:spPr>
          <a:xfrm>
            <a:off x="3276600" y="2590800"/>
            <a:ext cx="1143000" cy="584775"/>
          </a:xfrm>
          <a:prstGeom prst="rect">
            <a:avLst/>
          </a:prstGeom>
          <a:solidFill>
            <a:schemeClr val="tx1"/>
          </a:solidFill>
          <a:ln>
            <a:solidFill>
              <a:schemeClr val="accent1"/>
            </a:solidFill>
          </a:ln>
        </p:spPr>
        <p:txBody>
          <a:bodyPr wrap="square" rtlCol="0">
            <a:spAutoFit/>
          </a:bodyPr>
          <a:lstStyle/>
          <a:p>
            <a:r>
              <a:rPr lang="en-US" sz="1600" b="1" dirty="0" smtClean="0">
                <a:solidFill>
                  <a:schemeClr val="bg1"/>
                </a:solidFill>
                <a:latin typeface="Arial" pitchFamily="34" charset="0"/>
                <a:cs typeface="Arial" pitchFamily="34" charset="0"/>
              </a:rPr>
              <a:t>Fall 2007</a:t>
            </a:r>
          </a:p>
          <a:p>
            <a:r>
              <a:rPr lang="en-US" sz="1600" b="1" dirty="0" smtClean="0">
                <a:solidFill>
                  <a:schemeClr val="bg1"/>
                </a:solidFill>
                <a:latin typeface="Arial" pitchFamily="34" charset="0"/>
                <a:cs typeface="Arial" pitchFamily="34" charset="0"/>
              </a:rPr>
              <a:t>~400 CFS</a:t>
            </a:r>
            <a:endParaRPr lang="en-US" sz="1600" b="1" dirty="0">
              <a:solidFill>
                <a:schemeClr val="bg1"/>
              </a:solidFill>
              <a:latin typeface="Arial" pitchFamily="34" charset="0"/>
              <a:cs typeface="Arial" pitchFamily="34" charset="0"/>
            </a:endParaRPr>
          </a:p>
        </p:txBody>
      </p:sp>
      <p:sp>
        <p:nvSpPr>
          <p:cNvPr id="16" name="TextBox 15"/>
          <p:cNvSpPr txBox="1"/>
          <p:nvPr/>
        </p:nvSpPr>
        <p:spPr>
          <a:xfrm>
            <a:off x="5410200" y="1143000"/>
            <a:ext cx="1447800" cy="584775"/>
          </a:xfrm>
          <a:prstGeom prst="rect">
            <a:avLst/>
          </a:prstGeom>
          <a:solidFill>
            <a:schemeClr val="tx1"/>
          </a:solidFill>
          <a:ln>
            <a:solidFill>
              <a:schemeClr val="accent1"/>
            </a:solidFill>
          </a:ln>
        </p:spPr>
        <p:txBody>
          <a:bodyPr wrap="square" rtlCol="0">
            <a:spAutoFit/>
          </a:bodyPr>
          <a:lstStyle/>
          <a:p>
            <a:r>
              <a:rPr lang="en-US" sz="1600" b="1" dirty="0" smtClean="0">
                <a:solidFill>
                  <a:schemeClr val="bg1"/>
                </a:solidFill>
                <a:latin typeface="Arial" pitchFamily="34" charset="0"/>
                <a:cs typeface="Arial" pitchFamily="34" charset="0"/>
              </a:rPr>
              <a:t>Fall 2008 ~ 800 CFS</a:t>
            </a:r>
            <a:endParaRPr lang="en-US" sz="1600" b="1" dirty="0">
              <a:solidFill>
                <a:schemeClr val="bg1"/>
              </a:solidFill>
              <a:latin typeface="Arial" pitchFamily="34" charset="0"/>
              <a:cs typeface="Arial" pitchFamily="34" charset="0"/>
            </a:endParaRPr>
          </a:p>
        </p:txBody>
      </p:sp>
      <p:sp>
        <p:nvSpPr>
          <p:cNvPr id="13" name="TextBox 12"/>
          <p:cNvSpPr txBox="1"/>
          <p:nvPr/>
        </p:nvSpPr>
        <p:spPr>
          <a:xfrm>
            <a:off x="5638800" y="3200400"/>
            <a:ext cx="1066800" cy="338554"/>
          </a:xfrm>
          <a:prstGeom prst="rect">
            <a:avLst/>
          </a:prstGeom>
          <a:solidFill>
            <a:schemeClr val="tx1"/>
          </a:solidFill>
          <a:ln>
            <a:solidFill>
              <a:schemeClr val="accent1"/>
            </a:solidFill>
          </a:ln>
        </p:spPr>
        <p:txBody>
          <a:bodyPr wrap="square" rtlCol="0">
            <a:spAutoFit/>
          </a:bodyPr>
          <a:lstStyle/>
          <a:p>
            <a:r>
              <a:rPr lang="en-US" sz="1600" b="1" dirty="0" smtClean="0">
                <a:solidFill>
                  <a:schemeClr val="bg2">
                    <a:lumMod val="75000"/>
                    <a:lumOff val="25000"/>
                  </a:schemeClr>
                </a:solidFill>
                <a:latin typeface="Arial" pitchFamily="34" charset="0"/>
                <a:cs typeface="Arial" pitchFamily="34" charset="0"/>
              </a:rPr>
              <a:t>400 CFS</a:t>
            </a:r>
            <a:endParaRPr lang="en-US" sz="1600" b="1" dirty="0">
              <a:solidFill>
                <a:schemeClr val="bg2">
                  <a:lumMod val="75000"/>
                  <a:lumOff val="25000"/>
                </a:schemeClr>
              </a:solidFill>
              <a:latin typeface="Arial" pitchFamily="34" charset="0"/>
              <a:cs typeface="Arial" pitchFamily="34" charset="0"/>
            </a:endParaRPr>
          </a:p>
        </p:txBody>
      </p:sp>
      <p:sp>
        <p:nvSpPr>
          <p:cNvPr id="17" name="Oval 16"/>
          <p:cNvSpPr/>
          <p:nvPr/>
        </p:nvSpPr>
        <p:spPr bwMode="auto">
          <a:xfrm>
            <a:off x="7696200" y="3962400"/>
            <a:ext cx="1295400" cy="666750"/>
          </a:xfrm>
          <a:prstGeom prst="ellipse">
            <a:avLst/>
          </a:prstGeom>
          <a:noFill/>
          <a:ln w="38100"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18" name="TextBox 17"/>
          <p:cNvSpPr txBox="1"/>
          <p:nvPr/>
        </p:nvSpPr>
        <p:spPr>
          <a:xfrm>
            <a:off x="7772400" y="3276600"/>
            <a:ext cx="1143000" cy="584775"/>
          </a:xfrm>
          <a:prstGeom prst="rect">
            <a:avLst/>
          </a:prstGeom>
          <a:solidFill>
            <a:schemeClr val="tx1"/>
          </a:solidFill>
          <a:ln>
            <a:solidFill>
              <a:schemeClr val="accent1"/>
            </a:solidFill>
          </a:ln>
        </p:spPr>
        <p:txBody>
          <a:bodyPr wrap="square" rtlCol="0">
            <a:spAutoFit/>
          </a:bodyPr>
          <a:lstStyle/>
          <a:p>
            <a:r>
              <a:rPr lang="en-US" sz="1600" b="1" dirty="0" smtClean="0">
                <a:solidFill>
                  <a:schemeClr val="bg1"/>
                </a:solidFill>
                <a:latin typeface="Arial" pitchFamily="34" charset="0"/>
                <a:cs typeface="Arial" pitchFamily="34" charset="0"/>
              </a:rPr>
              <a:t>Fall 2009</a:t>
            </a:r>
          </a:p>
          <a:p>
            <a:r>
              <a:rPr lang="en-US" sz="1600" b="1" dirty="0" smtClean="0">
                <a:solidFill>
                  <a:schemeClr val="bg1"/>
                </a:solidFill>
                <a:latin typeface="Arial" pitchFamily="34" charset="0"/>
                <a:cs typeface="Arial" pitchFamily="34" charset="0"/>
              </a:rPr>
              <a:t>~250 CFS</a:t>
            </a:r>
            <a:endParaRPr lang="en-US" sz="16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441"/>
          <p:cNvSpPr>
            <a:spLocks noRot="1" noChangeArrowheads="1"/>
          </p:cNvSpPr>
          <p:nvPr/>
        </p:nvSpPr>
        <p:spPr bwMode="auto">
          <a:xfrm>
            <a:off x="228600" y="152400"/>
            <a:ext cx="8686800" cy="609600"/>
          </a:xfrm>
          <a:prstGeom prst="rect">
            <a:avLst/>
          </a:prstGeom>
          <a:noFill/>
          <a:ln w="9525">
            <a:noFill/>
            <a:miter lim="800000"/>
            <a:headEnd/>
            <a:tailEnd/>
          </a:ln>
          <a:effectLst/>
        </p:spPr>
        <p:txBody>
          <a:bodyPr anchor="ctr"/>
          <a:lstStyle/>
          <a:p>
            <a:pPr eaLnBrk="1" hangingPunct="1"/>
            <a:r>
              <a:rPr lang="en-US" sz="2400" b="1" dirty="0" smtClean="0">
                <a:effectLst>
                  <a:outerShdw blurRad="38100" dist="38100" dir="2700000" algn="tl">
                    <a:srgbClr val="000000"/>
                  </a:outerShdw>
                </a:effectLst>
                <a:latin typeface="Arial" charset="0"/>
              </a:rPr>
              <a:t>2003-2005: extreme fall floods may flush fry and smolt </a:t>
            </a:r>
            <a:endParaRPr lang="en-US" sz="2400" b="1" dirty="0">
              <a:effectLst>
                <a:outerShdw blurRad="38100" dist="38100" dir="2700000" algn="tl">
                  <a:srgbClr val="000000"/>
                </a:outerShdw>
              </a:effectLst>
              <a:latin typeface="Arial" charset="0"/>
            </a:endParaRPr>
          </a:p>
        </p:txBody>
      </p:sp>
      <p:sp>
        <p:nvSpPr>
          <p:cNvPr id="12" name="TextBox 11"/>
          <p:cNvSpPr txBox="1"/>
          <p:nvPr/>
        </p:nvSpPr>
        <p:spPr>
          <a:xfrm>
            <a:off x="609600" y="6324600"/>
            <a:ext cx="6172200" cy="338554"/>
          </a:xfrm>
          <a:prstGeom prst="rect">
            <a:avLst/>
          </a:prstGeom>
          <a:noFill/>
        </p:spPr>
        <p:txBody>
          <a:bodyPr wrap="square" rtlCol="0">
            <a:spAutoFit/>
          </a:bodyPr>
          <a:lstStyle/>
          <a:p>
            <a:pPr algn="l"/>
            <a:r>
              <a:rPr lang="en-US" sz="1600" b="1" dirty="0" smtClean="0"/>
              <a:t>Source: Jarrod Sowa, ADF&amp;G Sportfish Aquatic Resources Group</a:t>
            </a:r>
            <a:endParaRPr lang="en-US" sz="1600" b="1" dirty="0"/>
          </a:p>
        </p:txBody>
      </p:sp>
      <p:sp>
        <p:nvSpPr>
          <p:cNvPr id="14" name="5-Point Star 13"/>
          <p:cNvSpPr/>
          <p:nvPr/>
        </p:nvSpPr>
        <p:spPr bwMode="auto">
          <a:xfrm>
            <a:off x="5410200" y="3352800"/>
            <a:ext cx="76200" cy="76200"/>
          </a:xfrm>
          <a:prstGeom prst="star5">
            <a:avLst/>
          </a:prstGeom>
          <a:solidFill>
            <a:schemeClr val="accent1"/>
          </a:solidFill>
          <a:ln w="79375"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graphicFrame>
        <p:nvGraphicFramePr>
          <p:cNvPr id="17" name="Chart 16"/>
          <p:cNvGraphicFramePr>
            <a:graphicFrameLocks noGrp="1"/>
          </p:cNvGraphicFramePr>
          <p:nvPr/>
        </p:nvGraphicFramePr>
        <p:xfrm>
          <a:off x="685800" y="762000"/>
          <a:ext cx="7304953" cy="5352328"/>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6019800" y="1676400"/>
            <a:ext cx="1447800" cy="584775"/>
          </a:xfrm>
          <a:prstGeom prst="rect">
            <a:avLst/>
          </a:prstGeom>
          <a:solidFill>
            <a:schemeClr val="tx1"/>
          </a:solidFill>
          <a:ln>
            <a:solidFill>
              <a:schemeClr val="accent1"/>
            </a:solidFill>
          </a:ln>
        </p:spPr>
        <p:txBody>
          <a:bodyPr wrap="square" rtlCol="0">
            <a:spAutoFit/>
          </a:bodyPr>
          <a:lstStyle/>
          <a:p>
            <a:r>
              <a:rPr lang="en-US" sz="1600" b="1" dirty="0" smtClean="0">
                <a:solidFill>
                  <a:srgbClr val="FF0000"/>
                </a:solidFill>
                <a:latin typeface="Arial" pitchFamily="34" charset="0"/>
                <a:cs typeface="Arial" pitchFamily="34" charset="0"/>
              </a:rPr>
              <a:t>Fall 2005      ~ </a:t>
            </a:r>
            <a:r>
              <a:rPr lang="en-US" sz="1600" b="1" dirty="0">
                <a:solidFill>
                  <a:srgbClr val="FF0000"/>
                </a:solidFill>
                <a:latin typeface="Arial" pitchFamily="34" charset="0"/>
                <a:cs typeface="Arial" pitchFamily="34" charset="0"/>
              </a:rPr>
              <a:t>2</a:t>
            </a:r>
            <a:r>
              <a:rPr lang="en-US" sz="1600" b="1" dirty="0" smtClean="0">
                <a:solidFill>
                  <a:srgbClr val="FF0000"/>
                </a:solidFill>
                <a:latin typeface="Arial" pitchFamily="34" charset="0"/>
                <a:cs typeface="Arial" pitchFamily="34" charset="0"/>
              </a:rPr>
              <a:t>000 CFS !</a:t>
            </a:r>
            <a:endParaRPr lang="en-US" sz="1600" b="1" dirty="0">
              <a:solidFill>
                <a:srgbClr val="FF0000"/>
              </a:solidFill>
              <a:latin typeface="Arial" pitchFamily="34" charset="0"/>
              <a:cs typeface="Arial" pitchFamily="34" charset="0"/>
            </a:endParaRPr>
          </a:p>
        </p:txBody>
      </p:sp>
      <p:sp>
        <p:nvSpPr>
          <p:cNvPr id="7" name="Oval 6"/>
          <p:cNvSpPr/>
          <p:nvPr/>
        </p:nvSpPr>
        <p:spPr bwMode="auto">
          <a:xfrm>
            <a:off x="6629400" y="990600"/>
            <a:ext cx="1295400" cy="666750"/>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13" name="TextBox 12"/>
          <p:cNvSpPr txBox="1"/>
          <p:nvPr/>
        </p:nvSpPr>
        <p:spPr>
          <a:xfrm>
            <a:off x="1828800" y="2971800"/>
            <a:ext cx="1219200" cy="584775"/>
          </a:xfrm>
          <a:prstGeom prst="rect">
            <a:avLst/>
          </a:prstGeom>
          <a:solidFill>
            <a:schemeClr val="tx1"/>
          </a:solidFill>
          <a:ln>
            <a:solidFill>
              <a:schemeClr val="accent1"/>
            </a:solidFill>
          </a:ln>
        </p:spPr>
        <p:txBody>
          <a:bodyPr wrap="square" rtlCol="0">
            <a:spAutoFit/>
          </a:bodyPr>
          <a:lstStyle/>
          <a:p>
            <a:r>
              <a:rPr lang="en-US" sz="1600" b="1" dirty="0" smtClean="0">
                <a:solidFill>
                  <a:schemeClr val="bg2">
                    <a:lumMod val="75000"/>
                    <a:lumOff val="25000"/>
                  </a:schemeClr>
                </a:solidFill>
                <a:latin typeface="Arial" pitchFamily="34" charset="0"/>
                <a:cs typeface="Arial" pitchFamily="34" charset="0"/>
              </a:rPr>
              <a:t>Fall 2003</a:t>
            </a:r>
          </a:p>
          <a:p>
            <a:r>
              <a:rPr lang="en-US" sz="1600" b="1" dirty="0" smtClean="0">
                <a:solidFill>
                  <a:schemeClr val="bg2">
                    <a:lumMod val="75000"/>
                    <a:lumOff val="25000"/>
                  </a:schemeClr>
                </a:solidFill>
                <a:latin typeface="Arial" pitchFamily="34" charset="0"/>
                <a:cs typeface="Arial" pitchFamily="34" charset="0"/>
              </a:rPr>
              <a:t>~700 CFS</a:t>
            </a:r>
            <a:endParaRPr lang="en-US" sz="1600" b="1" dirty="0">
              <a:solidFill>
                <a:schemeClr val="bg2">
                  <a:lumMod val="75000"/>
                  <a:lumOff val="25000"/>
                </a:schemeClr>
              </a:solidFill>
              <a:latin typeface="Arial" pitchFamily="34" charset="0"/>
              <a:cs typeface="Arial" pitchFamily="34" charset="0"/>
            </a:endParaRPr>
          </a:p>
        </p:txBody>
      </p:sp>
      <p:sp>
        <p:nvSpPr>
          <p:cNvPr id="18" name="TextBox 17"/>
          <p:cNvSpPr txBox="1"/>
          <p:nvPr/>
        </p:nvSpPr>
        <p:spPr>
          <a:xfrm>
            <a:off x="4267200" y="3124200"/>
            <a:ext cx="1219200" cy="584775"/>
          </a:xfrm>
          <a:prstGeom prst="rect">
            <a:avLst/>
          </a:prstGeom>
          <a:solidFill>
            <a:schemeClr val="tx1"/>
          </a:solidFill>
          <a:ln>
            <a:solidFill>
              <a:schemeClr val="accent1"/>
            </a:solidFill>
          </a:ln>
        </p:spPr>
        <p:txBody>
          <a:bodyPr wrap="square" rtlCol="0">
            <a:spAutoFit/>
          </a:bodyPr>
          <a:lstStyle/>
          <a:p>
            <a:r>
              <a:rPr lang="en-US" sz="1600" b="1" dirty="0" smtClean="0">
                <a:solidFill>
                  <a:schemeClr val="bg2">
                    <a:lumMod val="75000"/>
                    <a:lumOff val="25000"/>
                  </a:schemeClr>
                </a:solidFill>
                <a:latin typeface="Arial" pitchFamily="34" charset="0"/>
                <a:cs typeface="Arial" pitchFamily="34" charset="0"/>
              </a:rPr>
              <a:t>Fall 2004 ~700 CFS</a:t>
            </a:r>
            <a:endParaRPr lang="en-US" sz="1600" b="1" dirty="0">
              <a:solidFill>
                <a:schemeClr val="bg2">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2"/>
          <p:cNvSpPr txBox="1">
            <a:spLocks noChangeArrowheads="1"/>
          </p:cNvSpPr>
          <p:nvPr/>
        </p:nvSpPr>
        <p:spPr bwMode="auto">
          <a:xfrm>
            <a:off x="457200" y="228600"/>
            <a:ext cx="8458200" cy="5801588"/>
          </a:xfrm>
          <a:prstGeom prst="rect">
            <a:avLst/>
          </a:prstGeom>
          <a:noFill/>
          <a:ln w="79375" algn="ctr">
            <a:noFill/>
            <a:miter lim="800000"/>
            <a:headEnd/>
            <a:tailEnd/>
          </a:ln>
          <a:effectLst/>
        </p:spPr>
        <p:txBody>
          <a:bodyPr>
            <a:spAutoFit/>
          </a:bodyPr>
          <a:lstStyle/>
          <a:p>
            <a:pPr marL="342900" indent="-342900">
              <a:spcBef>
                <a:spcPct val="50000"/>
              </a:spcBef>
            </a:pPr>
            <a:r>
              <a:rPr lang="en-US" sz="2400" b="1" u="sng" dirty="0" smtClean="0">
                <a:latin typeface="Arial" charset="0"/>
              </a:rPr>
              <a:t>Factors influencing steelhead production in SE Alaska</a:t>
            </a:r>
            <a:endParaRPr lang="en-US" sz="2400" b="1" u="sng" dirty="0">
              <a:latin typeface="Arial" charset="0"/>
            </a:endParaRPr>
          </a:p>
          <a:p>
            <a:pPr marL="342900" indent="-342900" algn="l">
              <a:spcBef>
                <a:spcPct val="50000"/>
              </a:spcBef>
              <a:buFontTx/>
              <a:buAutoNum type="arabicParenR"/>
            </a:pPr>
            <a:r>
              <a:rPr lang="en-US" sz="2200" b="1" dirty="0">
                <a:latin typeface="Arial" charset="0"/>
              </a:rPr>
              <a:t>s</a:t>
            </a:r>
            <a:r>
              <a:rPr lang="en-US" sz="2200" b="1" dirty="0" smtClean="0">
                <a:latin typeface="Arial" charset="0"/>
              </a:rPr>
              <a:t>molt freshwater production</a:t>
            </a:r>
          </a:p>
          <a:p>
            <a:pPr algn="l">
              <a:spcBef>
                <a:spcPct val="50000"/>
              </a:spcBef>
            </a:pPr>
            <a:r>
              <a:rPr lang="en-US" sz="1600" b="1" i="1" dirty="0">
                <a:latin typeface="Arial" charset="0"/>
              </a:rPr>
              <a:t>	</a:t>
            </a:r>
            <a:r>
              <a:rPr lang="en-US" sz="1600" b="1" i="1" dirty="0" smtClean="0">
                <a:latin typeface="Arial" charset="0"/>
              </a:rPr>
              <a:t>abiotic events - flow or temperature (</a:t>
            </a:r>
            <a:r>
              <a:rPr lang="en-US" sz="1600" b="1" i="1" dirty="0" err="1" smtClean="0">
                <a:latin typeface="Arial" charset="0"/>
              </a:rPr>
              <a:t>Nehring</a:t>
            </a:r>
            <a:r>
              <a:rPr lang="en-US" sz="1600" b="1" i="1" dirty="0" smtClean="0">
                <a:latin typeface="Arial" charset="0"/>
              </a:rPr>
              <a:t> and Anderson 1993), critical 	life history stage (</a:t>
            </a:r>
            <a:r>
              <a:rPr lang="en-US" sz="1600" b="1" i="1" dirty="0" err="1" smtClean="0">
                <a:latin typeface="Arial" charset="0"/>
              </a:rPr>
              <a:t>Hooten</a:t>
            </a:r>
            <a:r>
              <a:rPr lang="en-US" sz="1600" b="1" i="1" dirty="0" smtClean="0">
                <a:latin typeface="Arial" charset="0"/>
              </a:rPr>
              <a:t> et al. 1987), </a:t>
            </a:r>
          </a:p>
          <a:p>
            <a:pPr algn="l">
              <a:spcBef>
                <a:spcPct val="50000"/>
              </a:spcBef>
            </a:pPr>
            <a:r>
              <a:rPr lang="en-US" sz="2000" b="1" dirty="0" smtClean="0">
                <a:latin typeface="Arial" charset="0"/>
              </a:rPr>
              <a:t>2)   </a:t>
            </a:r>
            <a:r>
              <a:rPr lang="en-US" sz="2200" b="1" dirty="0" err="1" smtClean="0">
                <a:latin typeface="Arial" charset="0"/>
              </a:rPr>
              <a:t>smolt</a:t>
            </a:r>
            <a:r>
              <a:rPr lang="en-US" sz="2200" b="1" dirty="0" smtClean="0">
                <a:latin typeface="Arial" charset="0"/>
              </a:rPr>
              <a:t>-adult marine survivals</a:t>
            </a:r>
          </a:p>
          <a:p>
            <a:pPr marL="342900" indent="-342900" algn="l">
              <a:spcBef>
                <a:spcPct val="50000"/>
              </a:spcBef>
            </a:pPr>
            <a:r>
              <a:rPr lang="en-US" sz="1600" b="1" dirty="0">
                <a:latin typeface="Arial" charset="0"/>
              </a:rPr>
              <a:t>	</a:t>
            </a:r>
            <a:r>
              <a:rPr lang="en-US" sz="1600" b="1" i="1" dirty="0" smtClean="0">
                <a:latin typeface="Arial" charset="0"/>
              </a:rPr>
              <a:t>variable </a:t>
            </a:r>
            <a:r>
              <a:rPr lang="en-US" sz="1600" b="1" i="1" dirty="0">
                <a:latin typeface="Arial" charset="0"/>
              </a:rPr>
              <a:t>marine survival hypothesis (Smith and Ward 2000) </a:t>
            </a:r>
            <a:endParaRPr lang="en-US" sz="1600" b="1" i="1" dirty="0" smtClean="0">
              <a:latin typeface="Arial" charset="0"/>
            </a:endParaRPr>
          </a:p>
          <a:p>
            <a:pPr marL="342900" indent="-342900" algn="l">
              <a:spcBef>
                <a:spcPct val="50000"/>
              </a:spcBef>
            </a:pPr>
            <a:r>
              <a:rPr lang="en-US" sz="2200" b="1" dirty="0" smtClean="0">
                <a:latin typeface="Arial" charset="0"/>
              </a:rPr>
              <a:t>3)  repeat spawning :</a:t>
            </a:r>
          </a:p>
          <a:p>
            <a:pPr marL="342900" indent="-342900" algn="l">
              <a:spcBef>
                <a:spcPct val="50000"/>
              </a:spcBef>
            </a:pPr>
            <a:r>
              <a:rPr lang="en-US" sz="1600" b="1" dirty="0" smtClean="0">
                <a:latin typeface="Arial" charset="0"/>
              </a:rPr>
              <a:t>	- </a:t>
            </a:r>
            <a:r>
              <a:rPr lang="en-US" sz="1600" b="1" dirty="0" err="1" smtClean="0">
                <a:latin typeface="Arial" charset="0"/>
              </a:rPr>
              <a:t>Sitkoh</a:t>
            </a:r>
            <a:r>
              <a:rPr lang="en-US" sz="1600" b="1" dirty="0" smtClean="0">
                <a:latin typeface="Arial" charset="0"/>
              </a:rPr>
              <a:t> Ck: 21-44% repeat spawners </a:t>
            </a:r>
            <a:r>
              <a:rPr lang="en-US" sz="1600" b="1" i="1" dirty="0" smtClean="0">
                <a:latin typeface="Arial" charset="0"/>
              </a:rPr>
              <a:t>(40% in </a:t>
            </a:r>
            <a:r>
              <a:rPr lang="en-US" sz="1600" b="1" i="1" dirty="0" err="1" smtClean="0">
                <a:latin typeface="Arial" charset="0"/>
              </a:rPr>
              <a:t>Lohr</a:t>
            </a:r>
            <a:r>
              <a:rPr lang="en-US" sz="1600" b="1" i="1" dirty="0" smtClean="0">
                <a:latin typeface="Arial" charset="0"/>
              </a:rPr>
              <a:t> and Bryant 1999),     </a:t>
            </a:r>
          </a:p>
          <a:p>
            <a:pPr marL="342900" indent="-342900" algn="l">
              <a:spcBef>
                <a:spcPct val="50000"/>
              </a:spcBef>
            </a:pPr>
            <a:r>
              <a:rPr lang="en-US" sz="1600" b="1" i="1" dirty="0" smtClean="0">
                <a:latin typeface="Arial" charset="0"/>
              </a:rPr>
              <a:t>	- </a:t>
            </a:r>
            <a:r>
              <a:rPr lang="en-US" sz="1600" b="1" dirty="0" smtClean="0">
                <a:latin typeface="Arial" charset="0"/>
              </a:rPr>
              <a:t>80% females at </a:t>
            </a:r>
            <a:r>
              <a:rPr lang="en-US" sz="1600" b="1" dirty="0" err="1" smtClean="0">
                <a:latin typeface="Arial" charset="0"/>
              </a:rPr>
              <a:t>Sitkoh</a:t>
            </a:r>
            <a:r>
              <a:rPr lang="en-US" sz="1600" b="1" dirty="0" smtClean="0">
                <a:latin typeface="Arial" charset="0"/>
              </a:rPr>
              <a:t> Ck in 2009; even greater Reproductive Success</a:t>
            </a:r>
            <a:r>
              <a:rPr lang="en-US" sz="2000" b="1" dirty="0" smtClean="0">
                <a:latin typeface="Arial" charset="0"/>
              </a:rPr>
              <a:t>	</a:t>
            </a:r>
          </a:p>
          <a:p>
            <a:pPr marL="457200" indent="-457200" algn="l">
              <a:spcBef>
                <a:spcPct val="50000"/>
              </a:spcBef>
            </a:pPr>
            <a:r>
              <a:rPr lang="en-US" sz="2200" b="1" dirty="0" smtClean="0">
                <a:latin typeface="Arial" charset="0"/>
              </a:rPr>
              <a:t>4)  straying? </a:t>
            </a:r>
          </a:p>
          <a:p>
            <a:pPr algn="l">
              <a:spcBef>
                <a:spcPct val="50000"/>
              </a:spcBef>
            </a:pPr>
            <a:r>
              <a:rPr lang="en-US" sz="1600" b="1" dirty="0">
                <a:latin typeface="Arial" charset="0"/>
              </a:rPr>
              <a:t>	high numbers of untagged fish after 7 </a:t>
            </a:r>
            <a:r>
              <a:rPr lang="en-US" sz="1600" b="1" dirty="0" err="1">
                <a:latin typeface="Arial" charset="0"/>
              </a:rPr>
              <a:t>yrs</a:t>
            </a:r>
            <a:r>
              <a:rPr lang="en-US" sz="1600" b="1" dirty="0">
                <a:latin typeface="Arial" charset="0"/>
              </a:rPr>
              <a:t> of tagging, PIT recovery at </a:t>
            </a:r>
            <a:r>
              <a:rPr lang="en-US" sz="1600" b="1" dirty="0" err="1">
                <a:latin typeface="Arial" charset="0"/>
              </a:rPr>
              <a:t>Situk</a:t>
            </a:r>
            <a:r>
              <a:rPr lang="en-US" sz="1600" b="1" dirty="0">
                <a:latin typeface="Arial" charset="0"/>
              </a:rPr>
              <a:t> 	R. Yakutat, snorkel survey observation nearby in 2007 </a:t>
            </a:r>
            <a:r>
              <a:rPr lang="en-US" sz="1600" b="1" i="1" dirty="0">
                <a:latin typeface="Arial" charset="0"/>
              </a:rPr>
              <a:t>(Jeff Olsen…)</a:t>
            </a:r>
            <a:endParaRPr lang="en-US" sz="1600" b="1" dirty="0">
              <a:latin typeface="Arial" charset="0"/>
            </a:endParaRPr>
          </a:p>
          <a:p>
            <a:pPr marL="457200" indent="-457200" algn="l">
              <a:spcBef>
                <a:spcPct val="50000"/>
              </a:spcBef>
            </a:pPr>
            <a:r>
              <a:rPr lang="en-US" sz="2200" b="1" dirty="0" smtClean="0">
                <a:latin typeface="Arial" charset="0"/>
              </a:rPr>
              <a:t>5)  possible resident rainbow contribution  </a:t>
            </a:r>
          </a:p>
          <a:p>
            <a:pPr algn="l">
              <a:spcBef>
                <a:spcPct val="50000"/>
              </a:spcBef>
            </a:pPr>
            <a:r>
              <a:rPr lang="en-US" sz="1600" b="1" dirty="0">
                <a:latin typeface="Arial" charset="0"/>
              </a:rPr>
              <a:t>	</a:t>
            </a:r>
            <a:r>
              <a:rPr lang="en-US" sz="1600" b="1" dirty="0" err="1">
                <a:latin typeface="Arial" charset="0"/>
              </a:rPr>
              <a:t>anadromy</a:t>
            </a:r>
            <a:r>
              <a:rPr lang="en-US" sz="1600" b="1" dirty="0">
                <a:latin typeface="Arial" charset="0"/>
              </a:rPr>
              <a:t> after 70 generations </a:t>
            </a:r>
            <a:r>
              <a:rPr lang="en-US" sz="1600" b="1" dirty="0" smtClean="0">
                <a:latin typeface="Arial" charset="0"/>
              </a:rPr>
              <a:t>of isolation </a:t>
            </a:r>
            <a:r>
              <a:rPr lang="en-US" sz="1600" b="1" i="1" dirty="0">
                <a:latin typeface="Arial" charset="0"/>
              </a:rPr>
              <a:t>(Thrower and Joyce 2004)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594">
                                            <p:txEl>
                                              <p:pRg st="3" end="3"/>
                                            </p:txEl>
                                          </p:spTgt>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500" fill="hold"/>
                                        <p:tgtEl>
                                          <p:spTgt spid="238594">
                                            <p:txEl>
                                              <p:pRg st="2" end="2"/>
                                            </p:txEl>
                                          </p:spTgt>
                                        </p:tgtEl>
                                        <p:attrNameLst>
                                          <p:attrName>style.color</p:attrName>
                                        </p:attrNameLst>
                                      </p:cBhvr>
                                      <p:to>
                                        <a:schemeClr val="accent2"/>
                                      </p:to>
                                    </p:animClr>
                                  </p:childTnLst>
                                </p:cTn>
                              </p:par>
                              <p:par>
                                <p:cTn id="9" presetID="1" presetClass="entr" presetSubtype="0" fill="hold" nodeType="withEffect">
                                  <p:stCondLst>
                                    <p:cond delay="0"/>
                                  </p:stCondLst>
                                  <p:childTnLst>
                                    <p:set>
                                      <p:cBhvr>
                                        <p:cTn id="10" dur="1" fill="hold">
                                          <p:stCondLst>
                                            <p:cond delay="0"/>
                                          </p:stCondLst>
                                        </p:cTn>
                                        <p:tgtEl>
                                          <p:spTgt spid="23859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8594">
                                            <p:txEl>
                                              <p:pRg st="5" end="5"/>
                                            </p:txEl>
                                          </p:spTgt>
                                        </p:tgtEl>
                                        <p:attrNameLst>
                                          <p:attrName>style.visibility</p:attrName>
                                        </p:attrNameLst>
                                      </p:cBhvr>
                                      <p:to>
                                        <p:strVal val="visible"/>
                                      </p:to>
                                    </p:set>
                                  </p:childTnLst>
                                </p:cTn>
                              </p:par>
                              <p:par>
                                <p:cTn id="15" presetID="3" presetClass="emph" presetSubtype="2" fill="hold" nodeType="withEffect">
                                  <p:stCondLst>
                                    <p:cond delay="0"/>
                                  </p:stCondLst>
                                  <p:childTnLst>
                                    <p:animClr clrSpc="rgb" dir="cw">
                                      <p:cBhvr override="childStyle">
                                        <p:cTn id="16" dur="500" fill="hold"/>
                                        <p:tgtEl>
                                          <p:spTgt spid="238594">
                                            <p:txEl>
                                              <p:pRg st="4" end="4"/>
                                            </p:txEl>
                                          </p:spTgt>
                                        </p:tgtEl>
                                        <p:attrNameLst>
                                          <p:attrName>style.color</p:attrName>
                                        </p:attrNameLst>
                                      </p:cBhvr>
                                      <p:to>
                                        <a:schemeClr val="accent2"/>
                                      </p:to>
                                    </p:animClr>
                                  </p:childTnLst>
                                </p:cTn>
                              </p:par>
                              <p:par>
                                <p:cTn id="17" presetID="1" presetClass="entr" presetSubtype="0" fill="hold" nodeType="withEffect">
                                  <p:stCondLst>
                                    <p:cond delay="0"/>
                                  </p:stCondLst>
                                  <p:childTnLst>
                                    <p:set>
                                      <p:cBhvr>
                                        <p:cTn id="18" dur="1" fill="hold">
                                          <p:stCondLst>
                                            <p:cond delay="0"/>
                                          </p:stCondLst>
                                        </p:cTn>
                                        <p:tgtEl>
                                          <p:spTgt spid="23859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859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8594">
                                            <p:txEl>
                                              <p:pRg st="8" end="8"/>
                                            </p:txEl>
                                          </p:spTgt>
                                        </p:tgtEl>
                                        <p:attrNameLst>
                                          <p:attrName>style.visibility</p:attrName>
                                        </p:attrNameLst>
                                      </p:cBhvr>
                                      <p:to>
                                        <p:strVal val="visible"/>
                                      </p:to>
                                    </p:set>
                                  </p:childTnLst>
                                </p:cTn>
                              </p:par>
                              <p:par>
                                <p:cTn id="25" presetID="3" presetClass="emph" presetSubtype="2" fill="hold" nodeType="withEffect">
                                  <p:stCondLst>
                                    <p:cond delay="0"/>
                                  </p:stCondLst>
                                  <p:childTnLst>
                                    <p:animClr clrSpc="rgb" dir="cw">
                                      <p:cBhvr override="childStyle">
                                        <p:cTn id="26" dur="500" fill="hold"/>
                                        <p:tgtEl>
                                          <p:spTgt spid="238594">
                                            <p:txEl>
                                              <p:pRg st="6" end="6"/>
                                            </p:txEl>
                                          </p:spTgt>
                                        </p:tgtEl>
                                        <p:attrNameLst>
                                          <p:attrName>style.color</p:attrName>
                                        </p:attrNameLst>
                                      </p:cBhvr>
                                      <p:to>
                                        <a:schemeClr val="accent2"/>
                                      </p:to>
                                    </p:animClr>
                                  </p:childTnLst>
                                </p:cTn>
                              </p:par>
                              <p:par>
                                <p:cTn id="27" presetID="3" presetClass="emph" presetSubtype="2" fill="hold" nodeType="withEffect">
                                  <p:stCondLst>
                                    <p:cond delay="0"/>
                                  </p:stCondLst>
                                  <p:childTnLst>
                                    <p:animClr clrSpc="rgb" dir="cw">
                                      <p:cBhvr override="childStyle">
                                        <p:cTn id="28" dur="500" fill="hold"/>
                                        <p:tgtEl>
                                          <p:spTgt spid="238594">
                                            <p:txEl>
                                              <p:pRg st="7" end="7"/>
                                            </p:txEl>
                                          </p:spTgt>
                                        </p:tgtEl>
                                        <p:attrNameLst>
                                          <p:attrName>style.color</p:attrName>
                                        </p:attrNameLst>
                                      </p:cBhvr>
                                      <p:to>
                                        <a:schemeClr val="accent2"/>
                                      </p:to>
                                    </p:animClr>
                                  </p:childTnLst>
                                </p:cTn>
                              </p:par>
                              <p:par>
                                <p:cTn id="29" presetID="1" presetClass="entr" presetSubtype="0" fill="hold" nodeType="withEffect">
                                  <p:stCondLst>
                                    <p:cond delay="0"/>
                                  </p:stCondLst>
                                  <p:childTnLst>
                                    <p:set>
                                      <p:cBhvr>
                                        <p:cTn id="30" dur="1" fill="hold">
                                          <p:stCondLst>
                                            <p:cond delay="0"/>
                                          </p:stCondLst>
                                        </p:cTn>
                                        <p:tgtEl>
                                          <p:spTgt spid="23859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500" fill="hold"/>
                                        <p:tgtEl>
                                          <p:spTgt spid="238594">
                                            <p:txEl>
                                              <p:pRg st="9" end="9"/>
                                            </p:txEl>
                                          </p:spTgt>
                                        </p:tgtEl>
                                        <p:attrNameLst>
                                          <p:attrName>style.color</p:attrName>
                                        </p:attrNameLst>
                                      </p:cBhvr>
                                      <p:to>
                                        <a:schemeClr val="accent2"/>
                                      </p:to>
                                    </p:animClr>
                                  </p:childTnLst>
                                </p:cTn>
                              </p:par>
                              <p:par>
                                <p:cTn id="35" presetID="1" presetClass="entr" presetSubtype="0" fill="hold" nodeType="withEffect">
                                  <p:stCondLst>
                                    <p:cond delay="0"/>
                                  </p:stCondLst>
                                  <p:childTnLst>
                                    <p:set>
                                      <p:cBhvr>
                                        <p:cTn id="36" dur="1" fill="hold">
                                          <p:stCondLst>
                                            <p:cond delay="0"/>
                                          </p:stCondLst>
                                        </p:cTn>
                                        <p:tgtEl>
                                          <p:spTgt spid="238594">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8594">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nodeType="clickEffect">
                                  <p:stCondLst>
                                    <p:cond delay="0"/>
                                  </p:stCondLst>
                                  <p:childTnLst>
                                    <p:animClr clrSpc="rgb" dir="cw">
                                      <p:cBhvr override="childStyle">
                                        <p:cTn id="42" dur="500" fill="hold"/>
                                        <p:tgtEl>
                                          <p:spTgt spid="238594">
                                            <p:txEl>
                                              <p:pRg st="11" end="1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33400" y="1828800"/>
            <a:ext cx="7924800" cy="4604983"/>
            <a:chOff x="533400" y="1828800"/>
            <a:chExt cx="7924800" cy="4604983"/>
          </a:xfrm>
        </p:grpSpPr>
        <p:grpSp>
          <p:nvGrpSpPr>
            <p:cNvPr id="31" name="Group 30"/>
            <p:cNvGrpSpPr/>
            <p:nvPr/>
          </p:nvGrpSpPr>
          <p:grpSpPr>
            <a:xfrm>
              <a:off x="6248400" y="1981200"/>
              <a:ext cx="2209800" cy="4449171"/>
              <a:chOff x="533400" y="1984612"/>
              <a:chExt cx="2209800" cy="4449171"/>
            </a:xfrm>
          </p:grpSpPr>
          <p:sp>
            <p:nvSpPr>
              <p:cNvPr id="32" name="Isosceles Triangle 31"/>
              <p:cNvSpPr/>
              <p:nvPr/>
            </p:nvSpPr>
            <p:spPr bwMode="auto">
              <a:xfrm>
                <a:off x="762000" y="1984612"/>
                <a:ext cx="1752600" cy="4114800"/>
              </a:xfrm>
              <a:prstGeom prst="triangle">
                <a:avLst/>
              </a:prstGeom>
              <a:noFill/>
              <a:ln w="79375" cap="rnd" cmpd="sng" algn="ctr">
                <a:solidFill>
                  <a:schemeClr val="bg2">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33" name="Freeform 32"/>
              <p:cNvSpPr/>
              <p:nvPr/>
            </p:nvSpPr>
            <p:spPr bwMode="auto">
              <a:xfrm>
                <a:off x="533400" y="6172200"/>
                <a:ext cx="2209800" cy="261583"/>
              </a:xfrm>
              <a:custGeom>
                <a:avLst/>
                <a:gdLst>
                  <a:gd name="connsiteX0" fmla="*/ 0 w 1828800"/>
                  <a:gd name="connsiteY0" fmla="*/ 0 h 261583"/>
                  <a:gd name="connsiteX1" fmla="*/ 805218 w 1828800"/>
                  <a:gd name="connsiteY1" fmla="*/ 259308 h 261583"/>
                  <a:gd name="connsiteX2" fmla="*/ 1828800 w 1828800"/>
                  <a:gd name="connsiteY2" fmla="*/ 13648 h 261583"/>
                </a:gdLst>
                <a:ahLst/>
                <a:cxnLst>
                  <a:cxn ang="0">
                    <a:pos x="connsiteX0" y="connsiteY0"/>
                  </a:cxn>
                  <a:cxn ang="0">
                    <a:pos x="connsiteX1" y="connsiteY1"/>
                  </a:cxn>
                  <a:cxn ang="0">
                    <a:pos x="connsiteX2" y="connsiteY2"/>
                  </a:cxn>
                </a:cxnLst>
                <a:rect l="l" t="t" r="r" b="b"/>
                <a:pathLst>
                  <a:path w="1828800" h="261583">
                    <a:moveTo>
                      <a:pt x="0" y="0"/>
                    </a:moveTo>
                    <a:cubicBezTo>
                      <a:pt x="250209" y="128516"/>
                      <a:pt x="500418" y="257033"/>
                      <a:pt x="805218" y="259308"/>
                    </a:cubicBezTo>
                    <a:cubicBezTo>
                      <a:pt x="1110018" y="261583"/>
                      <a:pt x="1828800" y="13648"/>
                      <a:pt x="1828800" y="13648"/>
                    </a:cubicBezTo>
                  </a:path>
                </a:pathLst>
              </a:custGeom>
              <a:solidFill>
                <a:schemeClr val="bg2">
                  <a:lumMod val="50000"/>
                  <a:lumOff val="50000"/>
                </a:schemeClr>
              </a:solidFill>
              <a:ln w="79375" cap="rnd" cmpd="sng" algn="ctr">
                <a:solidFill>
                  <a:schemeClr val="bg2">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grpSp>
        <p:grpSp>
          <p:nvGrpSpPr>
            <p:cNvPr id="30" name="Group 29"/>
            <p:cNvGrpSpPr/>
            <p:nvPr/>
          </p:nvGrpSpPr>
          <p:grpSpPr>
            <a:xfrm>
              <a:off x="533400" y="1984612"/>
              <a:ext cx="2209800" cy="4449171"/>
              <a:chOff x="533400" y="1984612"/>
              <a:chExt cx="2209800" cy="4449171"/>
            </a:xfrm>
          </p:grpSpPr>
          <p:sp>
            <p:nvSpPr>
              <p:cNvPr id="19" name="Isosceles Triangle 18"/>
              <p:cNvSpPr/>
              <p:nvPr/>
            </p:nvSpPr>
            <p:spPr bwMode="auto">
              <a:xfrm>
                <a:off x="762000" y="1984612"/>
                <a:ext cx="1752600" cy="4114800"/>
              </a:xfrm>
              <a:prstGeom prst="triangle">
                <a:avLst/>
              </a:prstGeom>
              <a:noFill/>
              <a:ln w="79375" cap="rnd" cmpd="sng" algn="ctr">
                <a:solidFill>
                  <a:schemeClr val="bg2">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28" name="Freeform 27"/>
              <p:cNvSpPr/>
              <p:nvPr/>
            </p:nvSpPr>
            <p:spPr bwMode="auto">
              <a:xfrm>
                <a:off x="533400" y="6172200"/>
                <a:ext cx="2209800" cy="261583"/>
              </a:xfrm>
              <a:custGeom>
                <a:avLst/>
                <a:gdLst>
                  <a:gd name="connsiteX0" fmla="*/ 0 w 1828800"/>
                  <a:gd name="connsiteY0" fmla="*/ 0 h 261583"/>
                  <a:gd name="connsiteX1" fmla="*/ 805218 w 1828800"/>
                  <a:gd name="connsiteY1" fmla="*/ 259308 h 261583"/>
                  <a:gd name="connsiteX2" fmla="*/ 1828800 w 1828800"/>
                  <a:gd name="connsiteY2" fmla="*/ 13648 h 261583"/>
                </a:gdLst>
                <a:ahLst/>
                <a:cxnLst>
                  <a:cxn ang="0">
                    <a:pos x="connsiteX0" y="connsiteY0"/>
                  </a:cxn>
                  <a:cxn ang="0">
                    <a:pos x="connsiteX1" y="connsiteY1"/>
                  </a:cxn>
                  <a:cxn ang="0">
                    <a:pos x="connsiteX2" y="connsiteY2"/>
                  </a:cxn>
                </a:cxnLst>
                <a:rect l="l" t="t" r="r" b="b"/>
                <a:pathLst>
                  <a:path w="1828800" h="261583">
                    <a:moveTo>
                      <a:pt x="0" y="0"/>
                    </a:moveTo>
                    <a:cubicBezTo>
                      <a:pt x="250209" y="128516"/>
                      <a:pt x="500418" y="257033"/>
                      <a:pt x="805218" y="259308"/>
                    </a:cubicBezTo>
                    <a:cubicBezTo>
                      <a:pt x="1110018" y="261583"/>
                      <a:pt x="1828800" y="13648"/>
                      <a:pt x="1828800" y="13648"/>
                    </a:cubicBezTo>
                  </a:path>
                </a:pathLst>
              </a:custGeom>
              <a:solidFill>
                <a:schemeClr val="bg2">
                  <a:lumMod val="50000"/>
                  <a:lumOff val="50000"/>
                </a:schemeClr>
              </a:solidFill>
              <a:ln w="79375" cap="rnd" cmpd="sng" algn="ctr">
                <a:solidFill>
                  <a:schemeClr val="bg2">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grpSp>
        <p:sp>
          <p:nvSpPr>
            <p:cNvPr id="7" name="Isosceles Triangle 6"/>
            <p:cNvSpPr/>
            <p:nvPr/>
          </p:nvSpPr>
          <p:spPr bwMode="auto">
            <a:xfrm>
              <a:off x="3581400" y="1905000"/>
              <a:ext cx="1828800" cy="2133600"/>
            </a:xfrm>
            <a:prstGeom prst="triangle">
              <a:avLst/>
            </a:prstGeom>
            <a:solidFill>
              <a:schemeClr val="bg2">
                <a:lumMod val="50000"/>
                <a:lumOff val="50000"/>
              </a:schemeClr>
            </a:solidFill>
            <a:ln w="79375" cap="flat" cmpd="sng" algn="ctr">
              <a:solidFill>
                <a:schemeClr val="bg2">
                  <a:lumMod val="50000"/>
                  <a:lumOff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cxnSp>
          <p:nvCxnSpPr>
            <p:cNvPr id="11" name="Straight Connector 10"/>
            <p:cNvCxnSpPr/>
            <p:nvPr/>
          </p:nvCxnSpPr>
          <p:spPr bwMode="auto">
            <a:xfrm>
              <a:off x="1600200" y="1828800"/>
              <a:ext cx="5791200" cy="0"/>
            </a:xfrm>
            <a:prstGeom prst="line">
              <a:avLst/>
            </a:prstGeom>
            <a:solidFill>
              <a:schemeClr val="accent1"/>
            </a:solidFill>
            <a:ln w="79375" cap="flat" cmpd="sng" algn="ctr">
              <a:solidFill>
                <a:schemeClr val="bg2">
                  <a:lumMod val="50000"/>
                  <a:lumOff val="50000"/>
                </a:schemeClr>
              </a:solidFill>
              <a:prstDash val="solid"/>
              <a:round/>
              <a:headEnd type="none" w="med" len="med"/>
              <a:tailEnd type="none" w="med" len="med"/>
            </a:ln>
            <a:effectLst>
              <a:outerShdw blurRad="50800" dist="50800" dir="5400000" algn="ctr" rotWithShape="0">
                <a:schemeClr val="bg1"/>
              </a:outerShdw>
            </a:effectLst>
          </p:spPr>
        </p:cxnSp>
      </p:grpSp>
      <p:sp>
        <p:nvSpPr>
          <p:cNvPr id="101378" name="Rectangle 2"/>
          <p:cNvSpPr>
            <a:spLocks noChangeArrowheads="1"/>
          </p:cNvSpPr>
          <p:nvPr/>
        </p:nvSpPr>
        <p:spPr bwMode="auto">
          <a:xfrm>
            <a:off x="-3911600" y="1219200"/>
            <a:ext cx="9144000" cy="0"/>
          </a:xfrm>
          <a:prstGeom prst="rect">
            <a:avLst/>
          </a:prstGeom>
          <a:noFill/>
          <a:ln w="9525">
            <a:noFill/>
            <a:miter lim="800000"/>
            <a:headEnd/>
            <a:tailEnd/>
          </a:ln>
          <a:effectLst/>
        </p:spPr>
        <p:txBody>
          <a:bodyPr wrap="none">
            <a:spAutoFit/>
          </a:bodyPr>
          <a:lstStyle/>
          <a:p>
            <a:endParaRPr lang="en-US"/>
          </a:p>
        </p:txBody>
      </p:sp>
      <p:graphicFrame>
        <p:nvGraphicFramePr>
          <p:cNvPr id="101379" name="Group 3"/>
          <p:cNvGraphicFramePr>
            <a:graphicFrameLocks noGrp="1"/>
          </p:cNvGraphicFramePr>
          <p:nvPr/>
        </p:nvGraphicFramePr>
        <p:xfrm>
          <a:off x="-3911600" y="4510088"/>
          <a:ext cx="208280" cy="518160"/>
        </p:xfrm>
        <a:graphic>
          <a:graphicData uri="http://schemas.openxmlformats.org/drawingml/2006/table">
            <a:tbl>
              <a:tblPr/>
              <a:tblGrid>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101385" name="Rectangle 9"/>
          <p:cNvSpPr>
            <a:spLocks noChangeArrowheads="1"/>
          </p:cNvSpPr>
          <p:nvPr/>
        </p:nvSpPr>
        <p:spPr bwMode="auto">
          <a:xfrm>
            <a:off x="-3911600" y="5027613"/>
            <a:ext cx="184150" cy="611187"/>
          </a:xfrm>
          <a:prstGeom prst="rect">
            <a:avLst/>
          </a:prstGeom>
          <a:noFill/>
          <a:ln w="9525">
            <a:noFill/>
            <a:miter lim="800000"/>
            <a:headEnd/>
            <a:tailEnd/>
          </a:ln>
          <a:effectLst/>
        </p:spPr>
        <p:txBody>
          <a:bodyPr wrap="none" anchor="ctr">
            <a:spAutoFit/>
          </a:bodyPr>
          <a:lstStyle/>
          <a:p>
            <a:pPr algn="l" eaLnBrk="1" hangingPunct="1"/>
            <a:r>
              <a:rPr lang="en-US" sz="1600" b="1">
                <a:latin typeface="Arial" charset="0"/>
                <a:cs typeface="Times New Roman" pitchFamily="18" charset="0"/>
              </a:rPr>
              <a:t/>
            </a:r>
            <a:br>
              <a:rPr lang="en-US" sz="1600" b="1">
                <a:latin typeface="Arial" charset="0"/>
                <a:cs typeface="Times New Roman" pitchFamily="18" charset="0"/>
              </a:rPr>
            </a:br>
            <a:endParaRPr lang="en-US">
              <a:latin typeface="Arial" charset="0"/>
            </a:endParaRPr>
          </a:p>
        </p:txBody>
      </p:sp>
      <p:sp>
        <p:nvSpPr>
          <p:cNvPr id="2" name="Rectangle 1"/>
          <p:cNvSpPr/>
          <p:nvPr/>
        </p:nvSpPr>
        <p:spPr>
          <a:xfrm>
            <a:off x="304800" y="381000"/>
            <a:ext cx="8686800" cy="5623078"/>
          </a:xfrm>
          <a:prstGeom prst="rect">
            <a:avLst/>
          </a:prstGeom>
        </p:spPr>
        <p:txBody>
          <a:bodyPr wrap="square">
            <a:spAutoFit/>
          </a:bodyPr>
          <a:lstStyle/>
          <a:p>
            <a:pPr eaLnBrk="1" hangingPunct="1">
              <a:spcBef>
                <a:spcPct val="30000"/>
              </a:spcBef>
              <a:defRPr/>
            </a:pPr>
            <a:r>
              <a:rPr lang="en-US" sz="2400" b="1" dirty="0" smtClean="0">
                <a:effectLst>
                  <a:outerShdw dist="63500" dir="12540000" algn="tl">
                    <a:schemeClr val="bg2"/>
                  </a:outerShdw>
                </a:effectLst>
                <a:latin typeface="Arial" charset="0"/>
              </a:rPr>
              <a:t>Alaskan steelhead sustained production </a:t>
            </a:r>
            <a:r>
              <a:rPr lang="en-US" sz="2400" b="1" dirty="0">
                <a:effectLst>
                  <a:outerShdw dist="63500" dir="12540000" algn="tl">
                    <a:schemeClr val="bg2"/>
                  </a:outerShdw>
                </a:effectLst>
                <a:latin typeface="Arial" charset="0"/>
              </a:rPr>
              <a:t>is </a:t>
            </a:r>
            <a:r>
              <a:rPr lang="en-US" sz="2400" b="1" dirty="0" smtClean="0">
                <a:effectLst>
                  <a:outerShdw dist="63500" dir="12540000" algn="tl">
                    <a:schemeClr val="bg2"/>
                  </a:outerShdw>
                </a:effectLst>
                <a:latin typeface="Arial" charset="0"/>
              </a:rPr>
              <a:t>a </a:t>
            </a:r>
          </a:p>
          <a:p>
            <a:pPr eaLnBrk="1" hangingPunct="1">
              <a:spcBef>
                <a:spcPct val="30000"/>
              </a:spcBef>
              <a:defRPr/>
            </a:pPr>
            <a:endParaRPr lang="en-US" sz="1400" b="1" dirty="0" smtClean="0">
              <a:effectLst>
                <a:outerShdw dist="63500" dir="12540000" algn="tl">
                  <a:schemeClr val="bg2"/>
                </a:outerShdw>
              </a:effectLst>
              <a:latin typeface="Arial" charset="0"/>
            </a:endParaRPr>
          </a:p>
          <a:p>
            <a:pPr eaLnBrk="1" hangingPunct="1">
              <a:spcBef>
                <a:spcPct val="30000"/>
              </a:spcBef>
              <a:defRPr/>
            </a:pPr>
            <a:r>
              <a:rPr lang="en-US" sz="2800" b="1" dirty="0" smtClean="0">
                <a:effectLst>
                  <a:outerShdw dist="63500" dir="12540000" algn="tl">
                    <a:schemeClr val="bg2"/>
                  </a:outerShdw>
                </a:effectLst>
                <a:latin typeface="Arial" charset="0"/>
              </a:rPr>
              <a:t>Balance  between:</a:t>
            </a:r>
          </a:p>
          <a:p>
            <a:pPr eaLnBrk="1" hangingPunct="1">
              <a:spcBef>
                <a:spcPct val="30000"/>
              </a:spcBef>
              <a:defRPr/>
            </a:pPr>
            <a:endParaRPr lang="en-US" sz="2400" b="1" dirty="0" smtClean="0">
              <a:effectLst>
                <a:outerShdw dist="63500" dir="12540000" algn="tl">
                  <a:schemeClr val="bg2"/>
                </a:outerShdw>
              </a:effectLst>
              <a:latin typeface="Arial" charset="0"/>
            </a:endParaRPr>
          </a:p>
          <a:p>
            <a:pPr eaLnBrk="1" hangingPunct="1">
              <a:spcBef>
                <a:spcPct val="30000"/>
              </a:spcBef>
              <a:defRPr/>
            </a:pPr>
            <a:endParaRPr lang="en-US" sz="2400" b="1" dirty="0" smtClean="0">
              <a:effectLst>
                <a:outerShdw dist="63500" dir="12540000" algn="tl">
                  <a:schemeClr val="bg2"/>
                </a:outerShdw>
              </a:effectLst>
              <a:latin typeface="Arial" charset="0"/>
            </a:endParaRPr>
          </a:p>
          <a:p>
            <a:pPr algn="l" eaLnBrk="1" hangingPunct="1">
              <a:spcBef>
                <a:spcPct val="30000"/>
              </a:spcBef>
              <a:defRPr/>
            </a:pPr>
            <a:r>
              <a:rPr lang="en-US" sz="2400" b="1" dirty="0" smtClean="0">
                <a:effectLst>
                  <a:outerShdw dist="63500" dir="12540000" algn="tl">
                    <a:schemeClr val="bg2"/>
                  </a:outerShdw>
                </a:effectLst>
                <a:latin typeface="Arial" charset="0"/>
              </a:rPr>
              <a:t>variable life-history 				the colder</a:t>
            </a:r>
          </a:p>
          <a:p>
            <a:pPr algn="l" eaLnBrk="1" hangingPunct="1">
              <a:spcBef>
                <a:spcPct val="30000"/>
              </a:spcBef>
              <a:defRPr/>
            </a:pPr>
            <a:r>
              <a:rPr lang="en-US" sz="2400" b="1" dirty="0" smtClean="0">
                <a:effectLst>
                  <a:outerShdw dist="63500" dir="12540000" algn="tl">
                    <a:schemeClr val="bg2"/>
                  </a:outerShdw>
                </a:effectLst>
                <a:latin typeface="Arial" charset="0"/>
              </a:rPr>
              <a:t>	older, 					      </a:t>
            </a:r>
            <a:r>
              <a:rPr lang="en-US" sz="2400" b="1" dirty="0" err="1" smtClean="0">
                <a:effectLst>
                  <a:outerShdw dist="63500" dir="12540000" algn="tl">
                    <a:schemeClr val="bg2"/>
                  </a:outerShdw>
                </a:effectLst>
                <a:latin typeface="Arial" charset="0"/>
              </a:rPr>
              <a:t>hydrologically</a:t>
            </a:r>
            <a:r>
              <a:rPr lang="en-US" sz="2400" b="1" dirty="0" smtClean="0">
                <a:effectLst>
                  <a:outerShdw dist="63500" dir="12540000" algn="tl">
                    <a:schemeClr val="bg2"/>
                  </a:outerShdw>
                </a:effectLst>
                <a:latin typeface="Arial" charset="0"/>
              </a:rPr>
              <a:t>-</a:t>
            </a:r>
          </a:p>
          <a:p>
            <a:pPr algn="l" eaLnBrk="1" hangingPunct="1">
              <a:spcBef>
                <a:spcPct val="30000"/>
              </a:spcBef>
              <a:defRPr/>
            </a:pPr>
            <a:r>
              <a:rPr lang="en-US" sz="2400" b="1" dirty="0" smtClean="0">
                <a:effectLst>
                  <a:outerShdw dist="63500" dir="12540000" algn="tl">
                    <a:schemeClr val="bg2"/>
                  </a:outerShdw>
                </a:effectLst>
                <a:latin typeface="Arial" charset="0"/>
              </a:rPr>
              <a:t>highly fecund, 				    	dynamic</a:t>
            </a:r>
          </a:p>
          <a:p>
            <a:pPr algn="l" eaLnBrk="1" hangingPunct="1">
              <a:spcBef>
                <a:spcPct val="30000"/>
              </a:spcBef>
              <a:defRPr/>
            </a:pPr>
            <a:r>
              <a:rPr lang="en-US" sz="2400" b="1" dirty="0" smtClean="0">
                <a:effectLst>
                  <a:outerShdw dist="63500" dir="12540000" algn="tl">
                    <a:schemeClr val="bg2"/>
                  </a:outerShdw>
                </a:effectLst>
                <a:latin typeface="Arial" charset="0"/>
              </a:rPr>
              <a:t> more abundant, 				  freshwater habitats</a:t>
            </a:r>
          </a:p>
          <a:p>
            <a:pPr algn="l" eaLnBrk="1" hangingPunct="1">
              <a:spcBef>
                <a:spcPct val="30000"/>
              </a:spcBef>
              <a:defRPr/>
            </a:pPr>
            <a:r>
              <a:rPr lang="en-US" sz="2400" b="1" dirty="0" smtClean="0">
                <a:effectLst>
                  <a:outerShdw dist="63500" dir="12540000" algn="tl">
                    <a:schemeClr val="bg2"/>
                  </a:outerShdw>
                </a:effectLst>
                <a:latin typeface="Arial" charset="0"/>
              </a:rPr>
              <a:t>better-surviving,					   and</a:t>
            </a:r>
          </a:p>
          <a:p>
            <a:pPr algn="l" eaLnBrk="1" hangingPunct="1">
              <a:spcBef>
                <a:spcPct val="30000"/>
              </a:spcBef>
              <a:defRPr/>
            </a:pPr>
            <a:r>
              <a:rPr lang="en-US" sz="2400" b="1" dirty="0" smtClean="0">
                <a:effectLst>
                  <a:outerShdw dist="63500" dir="12540000" algn="tl">
                    <a:schemeClr val="bg2"/>
                  </a:outerShdw>
                </a:effectLst>
                <a:latin typeface="Arial" charset="0"/>
              </a:rPr>
              <a:t>female repeat spawners 			     variable marine</a:t>
            </a:r>
          </a:p>
          <a:p>
            <a:pPr algn="l" eaLnBrk="1" hangingPunct="1">
              <a:spcBef>
                <a:spcPct val="30000"/>
              </a:spcBef>
              <a:defRPr/>
            </a:pPr>
            <a:r>
              <a:rPr lang="en-US" sz="2400" b="1" dirty="0" smtClean="0">
                <a:effectLst>
                  <a:outerShdw dist="63500" dir="12540000" algn="tl">
                    <a:schemeClr val="bg2"/>
                  </a:outerShdw>
                </a:effectLst>
                <a:latin typeface="Arial" charset="0"/>
              </a:rPr>
              <a:t>that produce better quality smolt	     environments</a:t>
            </a:r>
          </a:p>
        </p:txBody>
      </p:sp>
    </p:spTree>
    <p:extLst>
      <p:ext uri="{BB962C8B-B14F-4D97-AF65-F5344CB8AC3E}">
        <p14:creationId xmlns:p14="http://schemas.microsoft.com/office/powerpoint/2010/main" val="8482327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47312"/>
            <a:ext cx="8669337"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78" name="Rectangle 2"/>
          <p:cNvSpPr>
            <a:spLocks noChangeArrowheads="1"/>
          </p:cNvSpPr>
          <p:nvPr/>
        </p:nvSpPr>
        <p:spPr bwMode="auto">
          <a:xfrm>
            <a:off x="-3911600" y="1219200"/>
            <a:ext cx="9144000" cy="0"/>
          </a:xfrm>
          <a:prstGeom prst="rect">
            <a:avLst/>
          </a:prstGeom>
          <a:noFill/>
          <a:ln w="9525">
            <a:noFill/>
            <a:miter lim="800000"/>
            <a:headEnd/>
            <a:tailEnd/>
          </a:ln>
          <a:effectLst/>
        </p:spPr>
        <p:txBody>
          <a:bodyPr wrap="none">
            <a:spAutoFit/>
          </a:bodyPr>
          <a:lstStyle/>
          <a:p>
            <a:endParaRPr lang="en-US"/>
          </a:p>
        </p:txBody>
      </p:sp>
      <p:graphicFrame>
        <p:nvGraphicFramePr>
          <p:cNvPr id="101379" name="Group 3"/>
          <p:cNvGraphicFramePr>
            <a:graphicFrameLocks noGrp="1"/>
          </p:cNvGraphicFramePr>
          <p:nvPr/>
        </p:nvGraphicFramePr>
        <p:xfrm>
          <a:off x="-3911600" y="4510088"/>
          <a:ext cx="208280" cy="518160"/>
        </p:xfrm>
        <a:graphic>
          <a:graphicData uri="http://schemas.openxmlformats.org/drawingml/2006/table">
            <a:tbl>
              <a:tblPr/>
              <a:tblGrid>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101385" name="Rectangle 9"/>
          <p:cNvSpPr>
            <a:spLocks noChangeArrowheads="1"/>
          </p:cNvSpPr>
          <p:nvPr/>
        </p:nvSpPr>
        <p:spPr bwMode="auto">
          <a:xfrm>
            <a:off x="-3911600" y="5027613"/>
            <a:ext cx="184150" cy="611187"/>
          </a:xfrm>
          <a:prstGeom prst="rect">
            <a:avLst/>
          </a:prstGeom>
          <a:noFill/>
          <a:ln w="9525">
            <a:noFill/>
            <a:miter lim="800000"/>
            <a:headEnd/>
            <a:tailEnd/>
          </a:ln>
          <a:effectLst/>
        </p:spPr>
        <p:txBody>
          <a:bodyPr wrap="none" anchor="ctr">
            <a:spAutoFit/>
          </a:bodyPr>
          <a:lstStyle/>
          <a:p>
            <a:pPr algn="l" eaLnBrk="1" hangingPunct="1"/>
            <a:r>
              <a:rPr lang="en-US" sz="1600" b="1">
                <a:latin typeface="Arial" charset="0"/>
                <a:cs typeface="Times New Roman" pitchFamily="18" charset="0"/>
              </a:rPr>
              <a:t/>
            </a:r>
            <a:br>
              <a:rPr lang="en-US" sz="1600" b="1">
                <a:latin typeface="Arial" charset="0"/>
                <a:cs typeface="Times New Roman" pitchFamily="18" charset="0"/>
              </a:rPr>
            </a:br>
            <a:endParaRPr lang="en-US">
              <a:latin typeface="Arial" charset="0"/>
            </a:endParaRPr>
          </a:p>
        </p:txBody>
      </p:sp>
      <p:sp>
        <p:nvSpPr>
          <p:cNvPr id="2" name="Rectangle 1"/>
          <p:cNvSpPr/>
          <p:nvPr/>
        </p:nvSpPr>
        <p:spPr>
          <a:xfrm>
            <a:off x="914400" y="762000"/>
            <a:ext cx="7543800" cy="646331"/>
          </a:xfrm>
          <a:prstGeom prst="rect">
            <a:avLst/>
          </a:prstGeom>
        </p:spPr>
        <p:txBody>
          <a:bodyPr wrap="square">
            <a:spAutoFit/>
          </a:bodyPr>
          <a:lstStyle/>
          <a:p>
            <a:pPr eaLnBrk="1" hangingPunct="1">
              <a:spcBef>
                <a:spcPct val="30000"/>
              </a:spcBef>
              <a:defRPr/>
            </a:pPr>
            <a:r>
              <a:rPr lang="en-US" sz="3600" b="1" dirty="0" smtClean="0">
                <a:effectLst>
                  <a:outerShdw dist="63500" dir="12540000" algn="tl">
                    <a:schemeClr val="bg2"/>
                  </a:outerShdw>
                </a:effectLst>
                <a:latin typeface="Arial" charset="0"/>
              </a:rPr>
              <a:t>Questions?</a:t>
            </a:r>
            <a:r>
              <a:rPr lang="en-US" sz="2400" b="1" dirty="0" smtClean="0">
                <a:effectLst>
                  <a:outerShdw dist="63500" dir="12540000" algn="tl">
                    <a:schemeClr val="bg2"/>
                  </a:outerShdw>
                </a:effectLst>
                <a:latin typeface="Arial" charset="0"/>
              </a:rPr>
              <a:t> </a:t>
            </a:r>
            <a:endParaRPr lang="en-US" sz="2400" b="1" dirty="0">
              <a:effectLst>
                <a:outerShdw dist="63500" dir="12540000" algn="tl">
                  <a:schemeClr val="bg2"/>
                </a:outerShdw>
              </a:effectLst>
            </a:endParaRPr>
          </a:p>
        </p:txBody>
      </p:sp>
    </p:spTree>
    <p:extLst>
      <p:ext uri="{BB962C8B-B14F-4D97-AF65-F5344CB8AC3E}">
        <p14:creationId xmlns:p14="http://schemas.microsoft.com/office/powerpoint/2010/main" val="848232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3911600" y="1219200"/>
            <a:ext cx="9144000" cy="0"/>
          </a:xfrm>
          <a:prstGeom prst="rect">
            <a:avLst/>
          </a:prstGeom>
          <a:noFill/>
          <a:ln w="9525">
            <a:noFill/>
            <a:miter lim="800000"/>
            <a:headEnd/>
            <a:tailEnd/>
          </a:ln>
          <a:effectLst/>
        </p:spPr>
        <p:txBody>
          <a:bodyPr wrap="none">
            <a:spAutoFit/>
          </a:bodyPr>
          <a:lstStyle/>
          <a:p>
            <a:endParaRPr lang="en-US"/>
          </a:p>
        </p:txBody>
      </p:sp>
      <p:graphicFrame>
        <p:nvGraphicFramePr>
          <p:cNvPr id="103427" name="Group 3"/>
          <p:cNvGraphicFramePr>
            <a:graphicFrameLocks noGrp="1"/>
          </p:cNvGraphicFramePr>
          <p:nvPr/>
        </p:nvGraphicFramePr>
        <p:xfrm>
          <a:off x="-3911600" y="4510088"/>
          <a:ext cx="208280" cy="518160"/>
        </p:xfrm>
        <a:graphic>
          <a:graphicData uri="http://schemas.openxmlformats.org/drawingml/2006/table">
            <a:tbl>
              <a:tblPr/>
              <a:tblGrid>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103433" name="Rectangle 9"/>
          <p:cNvSpPr>
            <a:spLocks noChangeArrowheads="1"/>
          </p:cNvSpPr>
          <p:nvPr/>
        </p:nvSpPr>
        <p:spPr bwMode="auto">
          <a:xfrm>
            <a:off x="-3911600" y="5027613"/>
            <a:ext cx="184150" cy="611187"/>
          </a:xfrm>
          <a:prstGeom prst="rect">
            <a:avLst/>
          </a:prstGeom>
          <a:noFill/>
          <a:ln w="9525">
            <a:noFill/>
            <a:miter lim="800000"/>
            <a:headEnd/>
            <a:tailEnd/>
          </a:ln>
          <a:effectLst/>
        </p:spPr>
        <p:txBody>
          <a:bodyPr wrap="none" anchor="ctr">
            <a:spAutoFit/>
          </a:bodyPr>
          <a:lstStyle/>
          <a:p>
            <a:pPr algn="l" eaLnBrk="1" hangingPunct="1"/>
            <a:r>
              <a:rPr lang="en-US" sz="1600" b="1">
                <a:latin typeface="Arial" charset="0"/>
                <a:cs typeface="Times New Roman" pitchFamily="18" charset="0"/>
              </a:rPr>
              <a:t/>
            </a:r>
            <a:br>
              <a:rPr lang="en-US" sz="1600" b="1">
                <a:latin typeface="Arial" charset="0"/>
                <a:cs typeface="Times New Roman" pitchFamily="18" charset="0"/>
              </a:rPr>
            </a:br>
            <a:endParaRPr lang="en-US">
              <a:latin typeface="Arial" charset="0"/>
            </a:endParaRPr>
          </a:p>
        </p:txBody>
      </p:sp>
      <p:grpSp>
        <p:nvGrpSpPr>
          <p:cNvPr id="103438" name="Group 14"/>
          <p:cNvGrpSpPr>
            <a:grpSpLocks/>
          </p:cNvGrpSpPr>
          <p:nvPr/>
        </p:nvGrpSpPr>
        <p:grpSpPr bwMode="auto">
          <a:xfrm>
            <a:off x="76200" y="304800"/>
            <a:ext cx="8915400" cy="6464300"/>
            <a:chOff x="48" y="192"/>
            <a:chExt cx="5616" cy="4072"/>
          </a:xfrm>
        </p:grpSpPr>
        <p:sp>
          <p:nvSpPr>
            <p:cNvPr id="103436" name="Rectangle 12"/>
            <p:cNvSpPr>
              <a:spLocks noChangeArrowheads="1"/>
            </p:cNvSpPr>
            <p:nvPr/>
          </p:nvSpPr>
          <p:spPr bwMode="auto">
            <a:xfrm>
              <a:off x="336" y="576"/>
              <a:ext cx="4992" cy="3216"/>
            </a:xfrm>
            <a:prstGeom prst="rect">
              <a:avLst/>
            </a:prstGeom>
            <a:noFill/>
            <a:ln w="9525">
              <a:noFill/>
              <a:miter lim="800000"/>
              <a:headEnd/>
              <a:tailEnd/>
            </a:ln>
            <a:effectLst/>
          </p:spPr>
          <p:txBody>
            <a:bodyPr/>
            <a:lstStyle/>
            <a:p>
              <a:pPr marL="342900" indent="-342900" eaLnBrk="1" hangingPunct="1">
                <a:tabLst>
                  <a:tab pos="5943600" algn="r"/>
                </a:tabLst>
              </a:pPr>
              <a:r>
                <a:rPr lang="en-US" sz="2000" dirty="0">
                  <a:effectLst>
                    <a:outerShdw blurRad="38100" dist="38100" dir="2700000" algn="tl">
                      <a:srgbClr val="000000"/>
                    </a:outerShdw>
                  </a:effectLst>
                  <a:latin typeface="Arial" charset="0"/>
                </a:rPr>
                <a:t>	</a:t>
              </a:r>
              <a:r>
                <a:rPr lang="en-US" sz="2400" dirty="0">
                  <a:effectLst>
                    <a:outerShdw blurRad="38100" dist="38100" dir="2700000" algn="tl">
                      <a:srgbClr val="000000"/>
                    </a:outerShdw>
                  </a:effectLst>
                  <a:latin typeface="Arial" charset="0"/>
                </a:rPr>
                <a:t>Funding for this project came from the U.S. Fish and Wildlife Service’s Federal Aid in Sport Fish Restoration Act, with matching funds coming from the State of Alaska’s Fish and Game Fund. </a:t>
              </a:r>
              <a:endParaRPr lang="en-US" sz="2400" dirty="0" smtClean="0">
                <a:effectLst>
                  <a:outerShdw blurRad="38100" dist="38100" dir="2700000" algn="tl">
                    <a:srgbClr val="000000"/>
                  </a:outerShdw>
                </a:effectLst>
                <a:latin typeface="Arial" charset="0"/>
              </a:endParaRPr>
            </a:p>
            <a:p>
              <a:pPr marL="342900" indent="-342900" eaLnBrk="1" hangingPunct="1">
                <a:tabLst>
                  <a:tab pos="5943600" algn="r"/>
                </a:tabLst>
              </a:pPr>
              <a:r>
                <a:rPr kumimoji="0" lang="en-US" sz="2000" i="0" u="none" strike="noStrike" cap="none" normalizeH="0" dirty="0" smtClean="0">
                  <a:ln>
                    <a:noFill/>
                  </a:ln>
                  <a:solidFill>
                    <a:schemeClr val="tx1"/>
                  </a:solidFill>
                  <a:effectLst>
                    <a:outerShdw blurRad="38100" dist="38100" dir="2700000" algn="tl">
                      <a:srgbClr val="000000"/>
                    </a:outerShdw>
                  </a:effectLst>
                  <a:latin typeface="Arial" charset="0"/>
                </a:rPr>
                <a:t>(16 USC 777-777K) under projects F-10-18 toF-10-23, Job R-1-9)</a:t>
              </a:r>
              <a:endParaRPr kumimoji="0" lang="en-US" sz="2000" i="0" u="none" strike="noStrike" cap="none" normalizeH="0" dirty="0" smtClean="0">
                <a:ln>
                  <a:noFill/>
                </a:ln>
                <a:solidFill>
                  <a:schemeClr val="tx1"/>
                </a:solidFill>
                <a:effectLst/>
                <a:latin typeface="Arial" charset="0"/>
              </a:endParaRPr>
            </a:p>
            <a:p>
              <a:pPr marL="342900" indent="-342900" algn="l" eaLnBrk="1" hangingPunct="1">
                <a:spcBef>
                  <a:spcPct val="20000"/>
                </a:spcBef>
                <a:buClr>
                  <a:schemeClr val="hlink"/>
                </a:buClr>
                <a:buSzPct val="70000"/>
                <a:buFont typeface="Wingdings" pitchFamily="2" charset="2"/>
                <a:buNone/>
              </a:pPr>
              <a:endParaRPr lang="en-US" sz="1200" dirty="0" smtClean="0">
                <a:effectLst>
                  <a:outerShdw blurRad="38100" dist="38100" dir="2700000" algn="tl">
                    <a:srgbClr val="000000"/>
                  </a:outerShdw>
                </a:effectLst>
                <a:latin typeface="Arial" charset="0"/>
              </a:endParaRPr>
            </a:p>
            <a:p>
              <a:pPr marL="342900" indent="-342900" algn="l" eaLnBrk="1" hangingPunct="1">
                <a:spcBef>
                  <a:spcPct val="20000"/>
                </a:spcBef>
                <a:buClr>
                  <a:schemeClr val="hlink"/>
                </a:buClr>
                <a:buSzPct val="70000"/>
                <a:buFont typeface="Wingdings" pitchFamily="2" charset="2"/>
                <a:buNone/>
              </a:pPr>
              <a:r>
                <a:rPr lang="en-US" sz="2000" dirty="0" smtClean="0">
                  <a:effectLst>
                    <a:outerShdw blurRad="38100" dist="38100" dir="2700000" algn="tl">
                      <a:srgbClr val="000000"/>
                    </a:outerShdw>
                  </a:effectLst>
                  <a:latin typeface="Arial" charset="0"/>
                </a:rPr>
                <a:t>	</a:t>
              </a:r>
              <a:r>
                <a:rPr lang="en-US" dirty="0" smtClean="0">
                  <a:effectLst>
                    <a:outerShdw blurRad="38100" dist="38100" dir="2700000" algn="tl">
                      <a:srgbClr val="000000"/>
                    </a:outerShdw>
                  </a:effectLst>
                  <a:latin typeface="Arial" charset="0"/>
                </a:rPr>
                <a:t>We would also like to acknowledge the following staff: </a:t>
              </a:r>
            </a:p>
            <a:p>
              <a:pPr marL="342900" indent="-342900" algn="l" eaLnBrk="1" hangingPunct="1">
                <a:spcBef>
                  <a:spcPct val="20000"/>
                </a:spcBef>
                <a:buClr>
                  <a:schemeClr val="hlink"/>
                </a:buClr>
                <a:buSzPct val="70000"/>
                <a:buFont typeface="Wingdings" pitchFamily="2" charset="2"/>
                <a:buNone/>
              </a:pPr>
              <a:endParaRPr lang="en-US" dirty="0" smtClean="0">
                <a:effectLst>
                  <a:outerShdw blurRad="38100" dist="38100" dir="2700000" algn="tl">
                    <a:srgbClr val="000000"/>
                  </a:outerShdw>
                </a:effectLst>
                <a:latin typeface="Arial" charset="0"/>
              </a:endParaRPr>
            </a:p>
            <a:p>
              <a:pPr marL="342900" indent="-342900" algn="l" eaLnBrk="1" hangingPunct="1">
                <a:spcBef>
                  <a:spcPct val="20000"/>
                </a:spcBef>
                <a:buClr>
                  <a:schemeClr val="hlink"/>
                </a:buClr>
                <a:buSzPct val="70000"/>
                <a:buFont typeface="Wingdings" pitchFamily="2" charset="2"/>
                <a:buNone/>
              </a:pPr>
              <a:r>
                <a:rPr lang="en-US" dirty="0">
                  <a:effectLst>
                    <a:outerShdw blurRad="38100" dist="38100" dir="2700000" algn="tl">
                      <a:srgbClr val="000000"/>
                    </a:outerShdw>
                  </a:effectLst>
                  <a:latin typeface="Arial" charset="0"/>
                </a:rPr>
                <a:t>	</a:t>
              </a:r>
              <a:r>
                <a:rPr lang="en-US" dirty="0" smtClean="0">
                  <a:effectLst>
                    <a:outerShdw blurRad="38100" dist="38100" dir="2700000" algn="tl">
                      <a:srgbClr val="000000"/>
                    </a:outerShdw>
                  </a:effectLst>
                  <a:latin typeface="Arial" charset="0"/>
                </a:rPr>
                <a:t>John DerHovanisian, Mark Schwan, Dan Reed, Randall Mullen, Bob Chadwick, Dale Brandenburger, Lee Close, Dirk Middleton, Rich </a:t>
              </a:r>
              <a:r>
                <a:rPr lang="en-US" dirty="0" err="1" smtClean="0">
                  <a:effectLst>
                    <a:outerShdw blurRad="38100" dist="38100" dir="2700000" algn="tl">
                      <a:srgbClr val="000000"/>
                    </a:outerShdw>
                  </a:effectLst>
                  <a:latin typeface="Arial" charset="0"/>
                </a:rPr>
                <a:t>Didrickson</a:t>
              </a:r>
              <a:r>
                <a:rPr lang="en-US" dirty="0" smtClean="0">
                  <a:effectLst>
                    <a:outerShdw blurRad="38100" dist="38100" dir="2700000" algn="tl">
                      <a:srgbClr val="000000"/>
                    </a:outerShdw>
                  </a:effectLst>
                  <a:latin typeface="Arial" charset="0"/>
                </a:rPr>
                <a:t>, Rob Pettett, Anthony Crupi, Peter Bangs, Kurt Kondzela, Carol Coyle, Randy Mullen, Judy Lum, Carrie Hoover, Jennifer Stahl, Troy Tydingco, Heather Riggs, Jason Shull, Jamie Clark, Ken and Karen Koolmo, Keith Pahlke, Rocky Holmes, Brian Frenette, Dick Callahan, Brian Glynn, Jeff Nichols, Jason Hass, Jarrod Sowa, Shawn Johnson, Kercia Schroeder, Monica Matz, Bob &amp; Anne Chadwick, Tom Brookover, Kristen Munk, Christine Schmale, David </a:t>
              </a:r>
              <a:r>
                <a:rPr lang="en-US" dirty="0" err="1" smtClean="0">
                  <a:effectLst>
                    <a:outerShdw blurRad="38100" dist="38100" dir="2700000" algn="tl">
                      <a:srgbClr val="000000"/>
                    </a:outerShdw>
                  </a:effectLst>
                  <a:latin typeface="Arial" charset="0"/>
                </a:rPr>
                <a:t>Gregovich</a:t>
              </a:r>
              <a:r>
                <a:rPr lang="en-US" dirty="0" smtClean="0">
                  <a:effectLst>
                    <a:outerShdw blurRad="38100" dist="38100" dir="2700000" algn="tl">
                      <a:srgbClr val="000000"/>
                    </a:outerShdw>
                  </a:effectLst>
                  <a:latin typeface="Arial" charset="0"/>
                </a:rPr>
                <a:t>, and Doug Fleming. </a:t>
              </a:r>
            </a:p>
            <a:p>
              <a:pPr marL="342900" indent="-342900" algn="l" eaLnBrk="1" hangingPunct="1">
                <a:spcBef>
                  <a:spcPct val="20000"/>
                </a:spcBef>
                <a:buClr>
                  <a:schemeClr val="hlink"/>
                </a:buClr>
                <a:buSzPct val="70000"/>
                <a:buFont typeface="Wingdings" pitchFamily="2" charset="2"/>
                <a:buNone/>
              </a:pPr>
              <a:r>
                <a:rPr lang="en-US" dirty="0" smtClean="0">
                  <a:effectLst>
                    <a:outerShdw blurRad="38100" dist="38100" dir="2700000" algn="tl">
                      <a:srgbClr val="000000"/>
                    </a:outerShdw>
                  </a:effectLst>
                  <a:latin typeface="Arial" charset="0"/>
                </a:rPr>
                <a:t> </a:t>
              </a:r>
              <a:endParaRPr lang="en-US" dirty="0">
                <a:effectLst>
                  <a:outerShdw blurRad="38100" dist="38100" dir="2700000" algn="tl">
                    <a:srgbClr val="000000"/>
                  </a:outerShdw>
                </a:effectLst>
                <a:latin typeface="Arial" charset="0"/>
              </a:endParaRPr>
            </a:p>
            <a:p>
              <a:pPr marL="342900" indent="-342900" algn="l" eaLnBrk="1" hangingPunct="1">
                <a:spcBef>
                  <a:spcPct val="20000"/>
                </a:spcBef>
                <a:buClr>
                  <a:schemeClr val="hlink"/>
                </a:buClr>
                <a:buSzPct val="70000"/>
                <a:buFont typeface="Wingdings" pitchFamily="2" charset="2"/>
                <a:buNone/>
              </a:pPr>
              <a:r>
                <a:rPr lang="en-US" dirty="0">
                  <a:effectLst>
                    <a:outerShdw blurRad="38100" dist="38100" dir="2700000" algn="tl">
                      <a:srgbClr val="000000"/>
                    </a:outerShdw>
                  </a:effectLst>
                  <a:latin typeface="Arial" charset="0"/>
                </a:rPr>
                <a:t>	</a:t>
              </a:r>
            </a:p>
          </p:txBody>
        </p:sp>
        <p:pic>
          <p:nvPicPr>
            <p:cNvPr id="103434" name="Picture 10"/>
            <p:cNvPicPr>
              <a:picLocks noChangeAspect="1" noChangeArrowheads="1"/>
            </p:cNvPicPr>
            <p:nvPr/>
          </p:nvPicPr>
          <p:blipFill>
            <a:blip r:embed="rId3" cstate="print"/>
            <a:srcRect/>
            <a:stretch>
              <a:fillRect/>
            </a:stretch>
          </p:blipFill>
          <p:spPr bwMode="auto">
            <a:xfrm>
              <a:off x="48" y="3840"/>
              <a:ext cx="432" cy="424"/>
            </a:xfrm>
            <a:prstGeom prst="rect">
              <a:avLst/>
            </a:prstGeom>
            <a:noFill/>
          </p:spPr>
        </p:pic>
        <p:sp>
          <p:nvSpPr>
            <p:cNvPr id="103435" name="Rectangle 11"/>
            <p:cNvSpPr>
              <a:spLocks noRot="1" noChangeArrowheads="1"/>
            </p:cNvSpPr>
            <p:nvPr/>
          </p:nvSpPr>
          <p:spPr bwMode="auto">
            <a:xfrm>
              <a:off x="144" y="192"/>
              <a:ext cx="5520" cy="336"/>
            </a:xfrm>
            <a:prstGeom prst="rect">
              <a:avLst/>
            </a:prstGeom>
            <a:noFill/>
            <a:ln w="9525">
              <a:noFill/>
              <a:miter lim="800000"/>
              <a:headEnd/>
              <a:tailEnd/>
            </a:ln>
            <a:effectLst/>
          </p:spPr>
          <p:txBody>
            <a:bodyPr anchor="ctr"/>
            <a:lstStyle/>
            <a:p>
              <a:pPr eaLnBrk="1" hangingPunct="1"/>
              <a:r>
                <a:rPr lang="en-US" sz="2800" b="1" dirty="0">
                  <a:effectLst>
                    <a:outerShdw blurRad="38100" dist="38100" dir="2700000" algn="tl">
                      <a:srgbClr val="000000"/>
                    </a:outerShdw>
                  </a:effectLst>
                  <a:latin typeface="Arial" charset="0"/>
                </a:rPr>
                <a:t>Acknowledgements</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1219200" y="762000"/>
            <a:ext cx="6096000" cy="366713"/>
          </a:xfrm>
          <a:prstGeom prst="rect">
            <a:avLst/>
          </a:prstGeom>
          <a:noFill/>
          <a:ln w="79375" algn="ctr">
            <a:noFill/>
            <a:miter lim="800000"/>
            <a:headEnd/>
            <a:tailEnd/>
          </a:ln>
          <a:effectLst/>
        </p:spPr>
        <p:txBody>
          <a:bodyPr>
            <a:spAutoFit/>
          </a:bodyPr>
          <a:lstStyle/>
          <a:p>
            <a:pPr algn="l">
              <a:spcBef>
                <a:spcPct val="50000"/>
              </a:spcBef>
            </a:pP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099385472"/>
              </p:ext>
            </p:extLst>
          </p:nvPr>
        </p:nvGraphicFramePr>
        <p:xfrm>
          <a:off x="228600" y="228601"/>
          <a:ext cx="8686800" cy="6417035"/>
        </p:xfrm>
        <a:graphic>
          <a:graphicData uri="http://schemas.openxmlformats.org/drawingml/2006/table">
            <a:tbl>
              <a:tblPr firstRow="1" bandRow="1">
                <a:tableStyleId>{5C22544A-7EE6-4342-B048-85BDC9FD1C3A}</a:tableStyleId>
              </a:tblPr>
              <a:tblGrid>
                <a:gridCol w="3505200"/>
                <a:gridCol w="1727200"/>
                <a:gridCol w="1727200"/>
                <a:gridCol w="1727200"/>
              </a:tblGrid>
              <a:tr h="997057">
                <a:tc>
                  <a:txBody>
                    <a:bodyPr/>
                    <a:lstStyle/>
                    <a:p>
                      <a:pPr algn="ctr"/>
                      <a:r>
                        <a:rPr lang="en-US" sz="2000" dirty="0" smtClean="0">
                          <a:latin typeface="Arial" pitchFamily="34" charset="0"/>
                        </a:rPr>
                        <a:t>Location</a:t>
                      </a:r>
                      <a:endParaRPr lang="en-US" sz="2000" dirty="0">
                        <a:latin typeface="Arial" pitchFamily="34" charset="0"/>
                      </a:endParaRPr>
                    </a:p>
                  </a:txBody>
                  <a:tcPr anchor="ctr"/>
                </a:tc>
                <a:tc>
                  <a:txBody>
                    <a:bodyPr/>
                    <a:lstStyle/>
                    <a:p>
                      <a:pPr algn="ctr"/>
                      <a:r>
                        <a:rPr lang="en-US" sz="2000" dirty="0" smtClean="0">
                          <a:latin typeface="Arial" pitchFamily="34" charset="0"/>
                        </a:rPr>
                        <a:t>Overall  sample size</a:t>
                      </a:r>
                      <a:endParaRPr lang="en-US" sz="2000" dirty="0">
                        <a:latin typeface="Arial" pitchFamily="34" charset="0"/>
                      </a:endParaRPr>
                    </a:p>
                  </a:txBody>
                  <a:tcPr anchor="ctr"/>
                </a:tc>
                <a:tc>
                  <a:txBody>
                    <a:bodyPr/>
                    <a:lstStyle/>
                    <a:p>
                      <a:pPr algn="ctr"/>
                      <a:r>
                        <a:rPr lang="en-US" sz="2000" baseline="0" dirty="0" smtClean="0">
                          <a:latin typeface="Arial" pitchFamily="34" charset="0"/>
                        </a:rPr>
                        <a:t>repeat spawning (%)</a:t>
                      </a:r>
                      <a:endParaRPr lang="en-US" sz="2000" dirty="0">
                        <a:latin typeface="Arial" pitchFamily="34" charset="0"/>
                      </a:endParaRPr>
                    </a:p>
                  </a:txBody>
                  <a:tcPr anchor="ctr"/>
                </a:tc>
                <a:tc>
                  <a:txBody>
                    <a:bodyPr/>
                    <a:lstStyle/>
                    <a:p>
                      <a:pPr algn="ctr"/>
                      <a:r>
                        <a:rPr lang="en-US" sz="2000" dirty="0" smtClean="0">
                          <a:latin typeface="Arial" pitchFamily="34" charset="0"/>
                        </a:rPr>
                        <a:t> #</a:t>
                      </a:r>
                      <a:r>
                        <a:rPr lang="en-US" sz="2000" baseline="0" dirty="0" smtClean="0">
                          <a:latin typeface="Arial" pitchFamily="34" charset="0"/>
                        </a:rPr>
                        <a:t> spawning events</a:t>
                      </a:r>
                      <a:endParaRPr lang="en-US" sz="2000" dirty="0">
                        <a:latin typeface="Arial" pitchFamily="34" charset="0"/>
                      </a:endParaRPr>
                    </a:p>
                  </a:txBody>
                  <a:tcPr anchor="ctr"/>
                </a:tc>
              </a:tr>
              <a:tr h="486549">
                <a:tc>
                  <a:txBody>
                    <a:bodyPr/>
                    <a:lstStyle/>
                    <a:p>
                      <a:r>
                        <a:rPr lang="en-US" sz="2000" b="1" u="sng" baseline="0" dirty="0" smtClean="0">
                          <a:latin typeface="Arial" pitchFamily="34" charset="0"/>
                        </a:rPr>
                        <a:t>stream </a:t>
                      </a:r>
                      <a:r>
                        <a:rPr lang="en-US" sz="2000" b="1" u="sng" dirty="0" smtClean="0">
                          <a:latin typeface="Arial" pitchFamily="34" charset="0"/>
                        </a:rPr>
                        <a:t>maturing</a:t>
                      </a:r>
                      <a:endParaRPr lang="en-US" sz="1600" b="0" u="none" dirty="0">
                        <a:latin typeface="Arial" pitchFamily="34" charset="0"/>
                      </a:endParaRPr>
                    </a:p>
                  </a:txBody>
                  <a:tcPr anchor="ctr"/>
                </a:tc>
                <a:tc>
                  <a:txBody>
                    <a:bodyPr/>
                    <a:lstStyle/>
                    <a:p>
                      <a:pPr algn="ctr"/>
                      <a:endParaRPr lang="en-US" dirty="0">
                        <a:latin typeface="Arial" pitchFamily="34" charset="0"/>
                      </a:endParaRPr>
                    </a:p>
                  </a:txBody>
                  <a:tcPr/>
                </a:tc>
                <a:tc>
                  <a:txBody>
                    <a:bodyPr/>
                    <a:lstStyle/>
                    <a:p>
                      <a:pPr algn="ctr"/>
                      <a:endParaRPr lang="en-US" dirty="0">
                        <a:latin typeface="Arial" pitchFamily="34" charset="0"/>
                      </a:endParaRPr>
                    </a:p>
                  </a:txBody>
                  <a:tcPr/>
                </a:tc>
                <a:tc>
                  <a:txBody>
                    <a:bodyPr/>
                    <a:lstStyle/>
                    <a:p>
                      <a:pPr algn="ctr"/>
                      <a:endParaRPr lang="en-US" dirty="0">
                        <a:latin typeface="Arial" pitchFamily="34" charset="0"/>
                      </a:endParaRPr>
                    </a:p>
                  </a:txBody>
                  <a:tcPr/>
                </a:tc>
              </a:tr>
              <a:tr h="514159">
                <a:tc>
                  <a:txBody>
                    <a:bodyPr/>
                    <a:lstStyle/>
                    <a:p>
                      <a:pPr algn="r"/>
                      <a:r>
                        <a:rPr lang="en-US" sz="2000" b="1" dirty="0" smtClean="0">
                          <a:latin typeface="Arial" pitchFamily="34" charset="0"/>
                        </a:rPr>
                        <a:t>SE Alaska </a:t>
                      </a:r>
                      <a:r>
                        <a:rPr lang="en-US" sz="1600" b="0" dirty="0" smtClean="0">
                          <a:latin typeface="Arial" pitchFamily="34" charset="0"/>
                        </a:rPr>
                        <a:t>- ? systems</a:t>
                      </a:r>
                      <a:endParaRPr lang="en-US" sz="1400" b="1" dirty="0" smtClean="0">
                        <a:latin typeface="Arial" pitchFamily="34" charset="0"/>
                      </a:endParaRPr>
                    </a:p>
                  </a:txBody>
                  <a:tcPr anchor="ctr"/>
                </a:tc>
                <a:tc gridSpan="3">
                  <a:txBody>
                    <a:bodyPr/>
                    <a:lstStyle/>
                    <a:p>
                      <a:pPr algn="ctr"/>
                      <a:r>
                        <a:rPr lang="en-US" b="1" dirty="0" smtClean="0"/>
                        <a:t> </a:t>
                      </a:r>
                      <a:r>
                        <a:rPr lang="en-US" b="1" dirty="0" smtClean="0">
                          <a:latin typeface="Arial" pitchFamily="34" charset="0"/>
                          <a:cs typeface="Arial" pitchFamily="34" charset="0"/>
                        </a:rPr>
                        <a:t>trans-boundary rivers + ?# others</a:t>
                      </a:r>
                      <a:endParaRPr lang="en-US" b="1" dirty="0">
                        <a:latin typeface="Arial" pitchFamily="34" charset="0"/>
                        <a:cs typeface="Arial" pitchFamily="34" charset="0"/>
                      </a:endParaRPr>
                    </a:p>
                  </a:txBody>
                  <a:tcPr anchor="ctr"/>
                </a:tc>
                <a:tc hMerge="1">
                  <a:txBody>
                    <a:bodyPr/>
                    <a:lstStyle/>
                    <a:p>
                      <a:pPr algn="ctr"/>
                      <a:endParaRPr lang="en-US" b="0" dirty="0">
                        <a:latin typeface="Arial" pitchFamily="34" charset="0"/>
                        <a:cs typeface="Arial" pitchFamily="34" charset="0"/>
                      </a:endParaRPr>
                    </a:p>
                  </a:txBody>
                  <a:tcPr anchor="ctr"/>
                </a:tc>
                <a:tc hMerge="1">
                  <a:txBody>
                    <a:bodyPr/>
                    <a:lstStyle/>
                    <a:p>
                      <a:pPr algn="ctr"/>
                      <a:endParaRPr lang="en-US" b="0" dirty="0">
                        <a:latin typeface="Arial" pitchFamily="34" charset="0"/>
                        <a:cs typeface="Arial" pitchFamily="34" charset="0"/>
                      </a:endParaRPr>
                    </a:p>
                  </a:txBody>
                  <a:tcPr anchor="ctr"/>
                </a:tc>
              </a:tr>
              <a:tr h="548334">
                <a:tc>
                  <a:txBody>
                    <a:bodyPr/>
                    <a:lstStyle/>
                    <a:p>
                      <a:pPr algn="r"/>
                      <a:r>
                        <a:rPr lang="en-US" sz="2000" b="1" dirty="0" smtClean="0">
                          <a:latin typeface="Arial" pitchFamily="34" charset="0"/>
                        </a:rPr>
                        <a:t>SC Alaska </a:t>
                      </a:r>
                      <a:r>
                        <a:rPr lang="en-US" sz="1600" b="0" dirty="0" smtClean="0">
                          <a:latin typeface="Arial" pitchFamily="34" charset="0"/>
                        </a:rPr>
                        <a:t>- 2 systems</a:t>
                      </a:r>
                    </a:p>
                  </a:txBody>
                  <a:tcPr/>
                </a:tc>
                <a:tc>
                  <a:txBody>
                    <a:bodyPr/>
                    <a:lstStyle/>
                    <a:p>
                      <a:pPr algn="ctr"/>
                      <a:r>
                        <a:rPr lang="en-US" b="1" dirty="0" smtClean="0">
                          <a:latin typeface="Arial" pitchFamily="34" charset="0"/>
                        </a:rPr>
                        <a:t>591</a:t>
                      </a:r>
                    </a:p>
                  </a:txBody>
                  <a:tcPr anchor="ctr"/>
                </a:tc>
                <a:tc>
                  <a:txBody>
                    <a:bodyPr/>
                    <a:lstStyle/>
                    <a:p>
                      <a:pPr algn="ctr"/>
                      <a:r>
                        <a:rPr lang="en-US" b="1" dirty="0" smtClean="0">
                          <a:latin typeface="Arial" pitchFamily="34" charset="0"/>
                        </a:rPr>
                        <a:t>11-38</a:t>
                      </a:r>
                      <a:endParaRPr lang="en-US" b="1" dirty="0">
                        <a:latin typeface="Arial" pitchFamily="34" charset="0"/>
                      </a:endParaRPr>
                    </a:p>
                  </a:txBody>
                  <a:tcPr anchor="ctr"/>
                </a:tc>
                <a:tc>
                  <a:txBody>
                    <a:bodyPr/>
                    <a:lstStyle/>
                    <a:p>
                      <a:pPr algn="ctr"/>
                      <a:r>
                        <a:rPr lang="en-US" b="1" dirty="0" smtClean="0">
                          <a:latin typeface="Arial" pitchFamily="34" charset="0"/>
                        </a:rPr>
                        <a:t>1-3</a:t>
                      </a:r>
                      <a:endParaRPr lang="en-US" b="1" dirty="0">
                        <a:latin typeface="Arial" pitchFamily="34" charset="0"/>
                      </a:endParaRPr>
                    </a:p>
                  </a:txBody>
                  <a:tcPr anchor="ctr"/>
                </a:tc>
              </a:tr>
              <a:tr h="513072">
                <a:tc>
                  <a:txBody>
                    <a:bodyPr/>
                    <a:lstStyle/>
                    <a:p>
                      <a:pPr algn="r"/>
                      <a:r>
                        <a:rPr lang="en-US" sz="2000" b="1" dirty="0" smtClean="0">
                          <a:latin typeface="Arial" pitchFamily="34" charset="0"/>
                        </a:rPr>
                        <a:t>British Columbia </a:t>
                      </a:r>
                      <a:r>
                        <a:rPr lang="en-US" sz="1400" dirty="0" smtClean="0">
                          <a:latin typeface="Arial" pitchFamily="34" charset="0"/>
                        </a:rPr>
                        <a:t>- </a:t>
                      </a:r>
                      <a:r>
                        <a:rPr lang="en-US" sz="1600" dirty="0" smtClean="0">
                          <a:latin typeface="Arial" pitchFamily="34" charset="0"/>
                        </a:rPr>
                        <a:t>4 systems</a:t>
                      </a:r>
                    </a:p>
                  </a:txBody>
                  <a:tcPr/>
                </a:tc>
                <a:tc>
                  <a:txBody>
                    <a:bodyPr/>
                    <a:lstStyle/>
                    <a:p>
                      <a:pPr algn="ctr"/>
                      <a:r>
                        <a:rPr lang="en-US" b="1" dirty="0" smtClean="0">
                          <a:latin typeface="Arial" pitchFamily="34" charset="0"/>
                        </a:rPr>
                        <a:t>279</a:t>
                      </a:r>
                      <a:endParaRPr lang="en-US" b="1" dirty="0">
                        <a:latin typeface="Arial" pitchFamily="34" charset="0"/>
                      </a:endParaRPr>
                    </a:p>
                  </a:txBody>
                  <a:tcPr anchor="ctr"/>
                </a:tc>
                <a:tc>
                  <a:txBody>
                    <a:bodyPr/>
                    <a:lstStyle/>
                    <a:p>
                      <a:pPr algn="ctr"/>
                      <a:r>
                        <a:rPr lang="en-US" b="1" dirty="0" smtClean="0">
                          <a:latin typeface="Arial" pitchFamily="34" charset="0"/>
                        </a:rPr>
                        <a:t>3-7</a:t>
                      </a:r>
                      <a:endParaRPr lang="en-US" b="1" dirty="0">
                        <a:latin typeface="Arial" pitchFamily="34" charset="0"/>
                      </a:endParaRPr>
                    </a:p>
                  </a:txBody>
                  <a:tcPr anchor="ctr"/>
                </a:tc>
                <a:tc>
                  <a:txBody>
                    <a:bodyPr/>
                    <a:lstStyle/>
                    <a:p>
                      <a:pPr algn="ctr"/>
                      <a:r>
                        <a:rPr lang="en-US" b="1" dirty="0" smtClean="0">
                          <a:latin typeface="Arial" pitchFamily="34" charset="0"/>
                        </a:rPr>
                        <a:t>1-2</a:t>
                      </a:r>
                      <a:endParaRPr lang="en-US" b="1" dirty="0">
                        <a:latin typeface="Arial" pitchFamily="34" charset="0"/>
                      </a:endParaRPr>
                    </a:p>
                  </a:txBody>
                  <a:tcPr anchor="ctr"/>
                </a:tc>
              </a:tr>
              <a:tr h="598586">
                <a:tc>
                  <a:txBody>
                    <a:bodyPr/>
                    <a:lstStyle/>
                    <a:p>
                      <a:pPr algn="r"/>
                      <a:r>
                        <a:rPr lang="en-US" sz="2000" b="1" dirty="0" smtClean="0">
                          <a:latin typeface="Arial" pitchFamily="34" charset="0"/>
                        </a:rPr>
                        <a:t>Washington</a:t>
                      </a:r>
                      <a:r>
                        <a:rPr lang="en-US" dirty="0" smtClean="0">
                          <a:latin typeface="Arial" pitchFamily="34" charset="0"/>
                        </a:rPr>
                        <a:t> </a:t>
                      </a:r>
                      <a:r>
                        <a:rPr lang="en-US" sz="1600" dirty="0" smtClean="0">
                          <a:latin typeface="Arial" pitchFamily="34" charset="0"/>
                        </a:rPr>
                        <a:t>- 0 systems</a:t>
                      </a:r>
                    </a:p>
                  </a:txBody>
                  <a:tcPr/>
                </a:tc>
                <a:tc gridSpan="3">
                  <a:txBody>
                    <a:bodyPr/>
                    <a:lstStyle/>
                    <a:p>
                      <a:pPr algn="ctr"/>
                      <a:r>
                        <a:rPr lang="en-US" b="1" dirty="0" smtClean="0"/>
                        <a:t> </a:t>
                      </a:r>
                      <a:r>
                        <a:rPr lang="en-US" b="1" dirty="0" smtClean="0">
                          <a:latin typeface="Arial" pitchFamily="34" charset="0"/>
                          <a:cs typeface="Arial" pitchFamily="34" charset="0"/>
                        </a:rPr>
                        <a:t>stream-maturing other</a:t>
                      </a:r>
                      <a:r>
                        <a:rPr lang="en-US" b="1" baseline="0" dirty="0" smtClean="0">
                          <a:latin typeface="Arial" pitchFamily="34" charset="0"/>
                          <a:cs typeface="Arial" pitchFamily="34" charset="0"/>
                        </a:rPr>
                        <a:t> than</a:t>
                      </a:r>
                      <a:r>
                        <a:rPr lang="en-US" b="1" dirty="0" smtClean="0">
                          <a:latin typeface="Arial" pitchFamily="34" charset="0"/>
                          <a:cs typeface="Arial" pitchFamily="34" charset="0"/>
                        </a:rPr>
                        <a:t> the</a:t>
                      </a:r>
                      <a:r>
                        <a:rPr lang="en-US" b="1" baseline="0" dirty="0" smtClean="0">
                          <a:latin typeface="Arial" pitchFamily="34" charset="0"/>
                          <a:cs typeface="Arial" pitchFamily="34" charset="0"/>
                        </a:rPr>
                        <a:t> </a:t>
                      </a:r>
                      <a:r>
                        <a:rPr lang="en-US" b="1" dirty="0" smtClean="0">
                          <a:latin typeface="Arial" pitchFamily="34" charset="0"/>
                          <a:cs typeface="Arial" pitchFamily="34" charset="0"/>
                        </a:rPr>
                        <a:t>Columbia?</a:t>
                      </a:r>
                      <a:endParaRPr lang="en-US" b="1" dirty="0">
                        <a:latin typeface="Arial" pitchFamily="34" charset="0"/>
                        <a:cs typeface="Arial" pitchFamily="34" charset="0"/>
                      </a:endParaRPr>
                    </a:p>
                  </a:txBody>
                  <a:tcPr anchor="ctr"/>
                </a:tc>
                <a:tc hMerge="1">
                  <a:txBody>
                    <a:bodyPr/>
                    <a:lstStyle/>
                    <a:p>
                      <a:endParaRPr lang="en-US" dirty="0"/>
                    </a:p>
                  </a:txBody>
                  <a:tcPr/>
                </a:tc>
                <a:tc hMerge="1">
                  <a:txBody>
                    <a:bodyPr/>
                    <a:lstStyle/>
                    <a:p>
                      <a:endParaRPr lang="en-US" dirty="0"/>
                    </a:p>
                  </a:txBody>
                  <a:tcPr/>
                </a:tc>
              </a:tr>
              <a:tr h="845988">
                <a:tc>
                  <a:txBody>
                    <a:bodyPr/>
                    <a:lstStyle/>
                    <a:p>
                      <a:pPr algn="r"/>
                      <a:r>
                        <a:rPr lang="en-US" sz="2000" b="1" u="none" dirty="0" smtClean="0">
                          <a:latin typeface="Arial" pitchFamily="34" charset="0"/>
                        </a:rPr>
                        <a:t>Columbia</a:t>
                      </a:r>
                      <a:r>
                        <a:rPr lang="en-US" sz="2000" b="1" u="none" baseline="0" dirty="0" smtClean="0">
                          <a:latin typeface="Arial" pitchFamily="34" charset="0"/>
                        </a:rPr>
                        <a:t> R. Basin </a:t>
                      </a:r>
                      <a:r>
                        <a:rPr lang="en-US" sz="1600" b="0" u="none" baseline="0" dirty="0" smtClean="0">
                          <a:latin typeface="Arial" pitchFamily="34" charset="0"/>
                        </a:rPr>
                        <a:t>– 2 systems</a:t>
                      </a:r>
                    </a:p>
                    <a:p>
                      <a:pPr algn="r"/>
                      <a:endParaRPr lang="en-US" sz="1400" u="none" dirty="0">
                        <a:latin typeface="Arial" pitchFamily="34" charset="0"/>
                      </a:endParaRPr>
                    </a:p>
                  </a:txBody>
                  <a:tcPr/>
                </a:tc>
                <a:tc>
                  <a:txBody>
                    <a:bodyPr/>
                    <a:lstStyle/>
                    <a:p>
                      <a:pPr algn="ctr"/>
                      <a:r>
                        <a:rPr lang="en-US" b="1" dirty="0" smtClean="0">
                          <a:latin typeface="Arial" pitchFamily="34" charset="0"/>
                        </a:rPr>
                        <a:t>1,057</a:t>
                      </a:r>
                      <a:endParaRPr lang="en-US" b="1" dirty="0">
                        <a:latin typeface="Arial" pitchFamily="34" charset="0"/>
                      </a:endParaRPr>
                    </a:p>
                  </a:txBody>
                  <a:tcPr anchor="ctr"/>
                </a:tc>
                <a:tc>
                  <a:txBody>
                    <a:bodyPr/>
                    <a:lstStyle/>
                    <a:p>
                      <a:pPr algn="ctr"/>
                      <a:r>
                        <a:rPr lang="en-US" b="1" dirty="0" smtClean="0">
                          <a:latin typeface="Arial" pitchFamily="34" charset="0"/>
                        </a:rPr>
                        <a:t>3-7</a:t>
                      </a:r>
                      <a:endParaRPr lang="en-US" b="1" dirty="0">
                        <a:latin typeface="Arial" pitchFamily="34" charset="0"/>
                      </a:endParaRPr>
                    </a:p>
                  </a:txBody>
                  <a:tcPr anchor="ctr"/>
                </a:tc>
                <a:tc>
                  <a:txBody>
                    <a:bodyPr/>
                    <a:lstStyle/>
                    <a:p>
                      <a:pPr algn="ctr"/>
                      <a:r>
                        <a:rPr lang="en-US" b="1" dirty="0" smtClean="0">
                          <a:latin typeface="Arial" pitchFamily="34" charset="0"/>
                        </a:rPr>
                        <a:t>1-2</a:t>
                      </a:r>
                      <a:endParaRPr lang="en-US" b="1" dirty="0">
                        <a:latin typeface="Arial" pitchFamily="34" charset="0"/>
                      </a:endParaRPr>
                    </a:p>
                  </a:txBody>
                  <a:tcPr anchor="ctr"/>
                </a:tc>
              </a:tr>
              <a:tr h="541577">
                <a:tc>
                  <a:txBody>
                    <a:bodyPr/>
                    <a:lstStyle/>
                    <a:p>
                      <a:pPr algn="r"/>
                      <a:r>
                        <a:rPr lang="en-US" sz="2000" b="1" u="none" dirty="0" smtClean="0">
                          <a:latin typeface="Arial" pitchFamily="34" charset="0"/>
                        </a:rPr>
                        <a:t>Idaho</a:t>
                      </a:r>
                      <a:r>
                        <a:rPr lang="en-US" sz="1600" u="none" dirty="0" smtClean="0">
                          <a:latin typeface="Arial" pitchFamily="34" charset="0"/>
                        </a:rPr>
                        <a:t> - Clearwater</a:t>
                      </a:r>
                      <a:r>
                        <a:rPr lang="en-US" sz="1600" u="none" baseline="0" dirty="0" smtClean="0">
                          <a:latin typeface="Arial" pitchFamily="34" charset="0"/>
                        </a:rPr>
                        <a:t> River</a:t>
                      </a:r>
                    </a:p>
                  </a:txBody>
                  <a:tcPr/>
                </a:tc>
                <a:tc>
                  <a:txBody>
                    <a:bodyPr/>
                    <a:lstStyle/>
                    <a:p>
                      <a:pPr algn="ctr"/>
                      <a:r>
                        <a:rPr lang="en-US" b="1" dirty="0" smtClean="0">
                          <a:latin typeface="Arial" pitchFamily="34" charset="0"/>
                        </a:rPr>
                        <a:t>?</a:t>
                      </a:r>
                      <a:endParaRPr lang="en-US" b="1" dirty="0">
                        <a:latin typeface="Arial" pitchFamily="34" charset="0"/>
                      </a:endParaRPr>
                    </a:p>
                  </a:txBody>
                  <a:tcPr anchor="ctr"/>
                </a:tc>
                <a:tc>
                  <a:txBody>
                    <a:bodyPr/>
                    <a:lstStyle/>
                    <a:p>
                      <a:pPr algn="ctr"/>
                      <a:r>
                        <a:rPr lang="en-US" b="1" dirty="0" smtClean="0">
                          <a:latin typeface="Arial" pitchFamily="34" charset="0"/>
                        </a:rPr>
                        <a:t>0.85- 2(?)</a:t>
                      </a:r>
                      <a:endParaRPr lang="en-US" b="1" dirty="0">
                        <a:latin typeface="Arial" pitchFamily="34" charset="0"/>
                      </a:endParaRPr>
                    </a:p>
                  </a:txBody>
                  <a:tcPr anchor="ctr"/>
                </a:tc>
                <a:tc>
                  <a:txBody>
                    <a:bodyPr/>
                    <a:lstStyle/>
                    <a:p>
                      <a:pPr algn="ctr"/>
                      <a:r>
                        <a:rPr lang="en-US" b="1" dirty="0" smtClean="0">
                          <a:latin typeface="Arial" pitchFamily="34" charset="0"/>
                        </a:rPr>
                        <a:t>1-2(?)</a:t>
                      </a:r>
                      <a:endParaRPr lang="en-US" b="1" dirty="0">
                        <a:latin typeface="Arial" pitchFamily="34" charset="0"/>
                      </a:endParaRPr>
                    </a:p>
                  </a:txBody>
                  <a:tcPr anchor="ctr"/>
                </a:tc>
              </a:tr>
              <a:tr h="703614">
                <a:tc>
                  <a:txBody>
                    <a:bodyPr/>
                    <a:lstStyle/>
                    <a:p>
                      <a:pPr algn="r"/>
                      <a:r>
                        <a:rPr lang="en-US" sz="2000" b="1" u="none" dirty="0" smtClean="0">
                          <a:latin typeface="Arial" pitchFamily="34" charset="0"/>
                        </a:rPr>
                        <a:t>Oregon</a:t>
                      </a:r>
                      <a:r>
                        <a:rPr lang="en-US" u="none" dirty="0" smtClean="0">
                          <a:latin typeface="Arial" pitchFamily="34" charset="0"/>
                        </a:rPr>
                        <a:t> </a:t>
                      </a:r>
                      <a:r>
                        <a:rPr lang="en-US" sz="1600" u="none" dirty="0" smtClean="0">
                          <a:latin typeface="Arial" pitchFamily="34" charset="0"/>
                        </a:rPr>
                        <a:t>–</a:t>
                      </a:r>
                      <a:r>
                        <a:rPr lang="en-US" sz="1600" u="none" baseline="0" dirty="0" smtClean="0">
                          <a:latin typeface="Arial" pitchFamily="34" charset="0"/>
                        </a:rPr>
                        <a:t> Rogue R.</a:t>
                      </a:r>
                    </a:p>
                  </a:txBody>
                  <a:tcPr/>
                </a:tc>
                <a:tc>
                  <a:txBody>
                    <a:bodyPr/>
                    <a:lstStyle/>
                    <a:p>
                      <a:pPr algn="ctr"/>
                      <a:r>
                        <a:rPr lang="en-US" b="1" dirty="0" smtClean="0">
                          <a:latin typeface="Arial" pitchFamily="34" charset="0"/>
                        </a:rPr>
                        <a:t>4,058</a:t>
                      </a:r>
                      <a:endParaRPr lang="en-US" b="1" dirty="0">
                        <a:latin typeface="Arial" pitchFamily="34" charset="0"/>
                      </a:endParaRPr>
                    </a:p>
                  </a:txBody>
                  <a:tcPr anchor="ctr"/>
                </a:tc>
                <a:tc>
                  <a:txBody>
                    <a:bodyPr/>
                    <a:lstStyle/>
                    <a:p>
                      <a:pPr algn="ctr"/>
                      <a:r>
                        <a:rPr lang="en-US" b="1" dirty="0" smtClean="0">
                          <a:latin typeface="Arial" pitchFamily="34" charset="0"/>
                        </a:rPr>
                        <a:t>17-21</a:t>
                      </a:r>
                      <a:endParaRPr lang="en-US" b="1" dirty="0">
                        <a:latin typeface="Arial" pitchFamily="34" charset="0"/>
                      </a:endParaRPr>
                    </a:p>
                  </a:txBody>
                  <a:tcPr anchor="ctr"/>
                </a:tc>
                <a:tc>
                  <a:txBody>
                    <a:bodyPr/>
                    <a:lstStyle/>
                    <a:p>
                      <a:pPr algn="ctr"/>
                      <a:r>
                        <a:rPr lang="en-US" b="1" dirty="0" smtClean="0">
                          <a:latin typeface="Arial" pitchFamily="34" charset="0"/>
                        </a:rPr>
                        <a:t>1-2</a:t>
                      </a:r>
                      <a:endParaRPr lang="en-US" b="1" dirty="0">
                        <a:latin typeface="Arial" pitchFamily="34" charset="0"/>
                      </a:endParaRPr>
                    </a:p>
                  </a:txBody>
                  <a:tcPr anchor="ctr"/>
                </a:tc>
              </a:tr>
              <a:tr h="65186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1" u="none" dirty="0" smtClean="0">
                          <a:latin typeface="Arial" pitchFamily="34" charset="0"/>
                        </a:rPr>
                        <a:t>California</a:t>
                      </a:r>
                      <a:r>
                        <a:rPr lang="en-US" sz="1600" b="1" u="none" dirty="0" smtClean="0">
                          <a:latin typeface="Arial" pitchFamily="34" charset="0"/>
                        </a:rPr>
                        <a:t> </a:t>
                      </a:r>
                      <a:r>
                        <a:rPr lang="en-US" sz="1600" u="none" dirty="0" smtClean="0">
                          <a:latin typeface="Arial" pitchFamily="34" charset="0"/>
                        </a:rPr>
                        <a:t>-</a:t>
                      </a:r>
                      <a:r>
                        <a:rPr lang="en-US" sz="1600" u="none" baseline="0" dirty="0" smtClean="0">
                          <a:latin typeface="Arial" pitchFamily="34" charset="0"/>
                        </a:rPr>
                        <a:t> 0 systems</a:t>
                      </a:r>
                    </a:p>
                  </a:txBody>
                  <a:tcPr/>
                </a:tc>
                <a:tc gridSpan="3">
                  <a:txBody>
                    <a:bodyPr/>
                    <a:lstStyle/>
                    <a:p>
                      <a:pPr algn="ctr"/>
                      <a:r>
                        <a:rPr lang="en-US" b="1" dirty="0" smtClean="0"/>
                        <a:t> </a:t>
                      </a:r>
                      <a:r>
                        <a:rPr lang="en-US" b="1" dirty="0" smtClean="0">
                          <a:latin typeface="Arial" pitchFamily="34" charset="0"/>
                          <a:cs typeface="Arial" pitchFamily="34" charset="0"/>
                        </a:rPr>
                        <a:t>stream-maturing in any systems?</a:t>
                      </a:r>
                      <a:endParaRPr lang="en-US" b="1" dirty="0">
                        <a:latin typeface="Arial" pitchFamily="34" charset="0"/>
                        <a:cs typeface="Arial" pitchFamily="34" charset="0"/>
                      </a:endParaRPr>
                    </a:p>
                  </a:txBody>
                  <a:tcPr anchor="ctr"/>
                </a:tc>
                <a:tc hMerge="1">
                  <a:txBody>
                    <a:bodyPr/>
                    <a:lstStyle/>
                    <a:p>
                      <a:endParaRPr lang="en-US" dirty="0"/>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3911600" y="1219200"/>
            <a:ext cx="9144000" cy="0"/>
          </a:xfrm>
          <a:prstGeom prst="rect">
            <a:avLst/>
          </a:prstGeom>
          <a:noFill/>
          <a:ln w="9525">
            <a:noFill/>
            <a:miter lim="800000"/>
            <a:headEnd/>
            <a:tailEnd/>
          </a:ln>
          <a:effectLst/>
        </p:spPr>
        <p:txBody>
          <a:bodyPr wrap="none">
            <a:spAutoFit/>
          </a:bodyPr>
          <a:lstStyle/>
          <a:p>
            <a:endParaRPr lang="en-US"/>
          </a:p>
        </p:txBody>
      </p:sp>
      <p:graphicFrame>
        <p:nvGraphicFramePr>
          <p:cNvPr id="103427" name="Group 3"/>
          <p:cNvGraphicFramePr>
            <a:graphicFrameLocks noGrp="1"/>
          </p:cNvGraphicFramePr>
          <p:nvPr/>
        </p:nvGraphicFramePr>
        <p:xfrm>
          <a:off x="-3911600" y="4510088"/>
          <a:ext cx="208280" cy="518160"/>
        </p:xfrm>
        <a:graphic>
          <a:graphicData uri="http://schemas.openxmlformats.org/drawingml/2006/table">
            <a:tbl>
              <a:tblPr/>
              <a:tblGrid>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103433" name="Rectangle 9"/>
          <p:cNvSpPr>
            <a:spLocks noChangeArrowheads="1"/>
          </p:cNvSpPr>
          <p:nvPr/>
        </p:nvSpPr>
        <p:spPr bwMode="auto">
          <a:xfrm>
            <a:off x="-3911600" y="5027613"/>
            <a:ext cx="184150" cy="611187"/>
          </a:xfrm>
          <a:prstGeom prst="rect">
            <a:avLst/>
          </a:prstGeom>
          <a:noFill/>
          <a:ln w="9525">
            <a:noFill/>
            <a:miter lim="800000"/>
            <a:headEnd/>
            <a:tailEnd/>
          </a:ln>
          <a:effectLst/>
        </p:spPr>
        <p:txBody>
          <a:bodyPr wrap="none" anchor="ctr">
            <a:spAutoFit/>
          </a:bodyPr>
          <a:lstStyle/>
          <a:p>
            <a:pPr algn="l" eaLnBrk="1" hangingPunct="1"/>
            <a:r>
              <a:rPr lang="en-US" sz="1600" b="1">
                <a:latin typeface="Arial" charset="0"/>
                <a:cs typeface="Times New Roman" pitchFamily="18" charset="0"/>
              </a:rPr>
              <a:t/>
            </a:r>
            <a:br>
              <a:rPr lang="en-US" sz="1600" b="1">
                <a:latin typeface="Arial" charset="0"/>
                <a:cs typeface="Times New Roman" pitchFamily="18" charset="0"/>
              </a:rPr>
            </a:br>
            <a:endParaRPr lang="en-US">
              <a:latin typeface="Arial" charset="0"/>
            </a:endParaRPr>
          </a:p>
        </p:txBody>
      </p:sp>
      <p:grpSp>
        <p:nvGrpSpPr>
          <p:cNvPr id="2" name="Group 14"/>
          <p:cNvGrpSpPr>
            <a:grpSpLocks/>
          </p:cNvGrpSpPr>
          <p:nvPr/>
        </p:nvGrpSpPr>
        <p:grpSpPr bwMode="auto">
          <a:xfrm>
            <a:off x="0" y="2819400"/>
            <a:ext cx="8989999" cy="3949700"/>
            <a:chOff x="48" y="1776"/>
            <a:chExt cx="5615" cy="2488"/>
          </a:xfrm>
        </p:grpSpPr>
        <p:pic>
          <p:nvPicPr>
            <p:cNvPr id="103434" name="Picture 10"/>
            <p:cNvPicPr>
              <a:picLocks noChangeAspect="1" noChangeArrowheads="1"/>
            </p:cNvPicPr>
            <p:nvPr/>
          </p:nvPicPr>
          <p:blipFill>
            <a:blip r:embed="rId3" cstate="print"/>
            <a:srcRect/>
            <a:stretch>
              <a:fillRect/>
            </a:stretch>
          </p:blipFill>
          <p:spPr bwMode="auto">
            <a:xfrm>
              <a:off x="48" y="3840"/>
              <a:ext cx="432" cy="424"/>
            </a:xfrm>
            <a:prstGeom prst="rect">
              <a:avLst/>
            </a:prstGeom>
            <a:noFill/>
          </p:spPr>
        </p:pic>
        <p:sp>
          <p:nvSpPr>
            <p:cNvPr id="103435" name="Rectangle 11"/>
            <p:cNvSpPr>
              <a:spLocks noRot="1" noChangeArrowheads="1"/>
            </p:cNvSpPr>
            <p:nvPr/>
          </p:nvSpPr>
          <p:spPr bwMode="auto">
            <a:xfrm>
              <a:off x="143" y="1776"/>
              <a:ext cx="5520" cy="336"/>
            </a:xfrm>
            <a:prstGeom prst="rect">
              <a:avLst/>
            </a:prstGeom>
            <a:noFill/>
            <a:ln w="9525">
              <a:noFill/>
              <a:miter lim="800000"/>
              <a:headEnd/>
              <a:tailEnd/>
            </a:ln>
            <a:effectLst/>
          </p:spPr>
          <p:txBody>
            <a:bodyPr anchor="ctr"/>
            <a:lstStyle/>
            <a:p>
              <a:pPr eaLnBrk="1" hangingPunct="1"/>
              <a:r>
                <a:rPr lang="en-US" sz="2800" b="1" dirty="0" smtClean="0">
                  <a:effectLst>
                    <a:outerShdw blurRad="38100" dist="38100" dir="2700000" algn="tl">
                      <a:srgbClr val="000000"/>
                    </a:outerShdw>
                  </a:effectLst>
                  <a:latin typeface="Arial" charset="0"/>
                </a:rPr>
                <a:t>Extra Slides</a:t>
              </a:r>
              <a:endParaRPr lang="en-US" sz="2800" b="1" dirty="0">
                <a:effectLst>
                  <a:outerShdw blurRad="38100" dist="38100" dir="2700000" algn="tl">
                    <a:srgbClr val="000000"/>
                  </a:outerShdw>
                </a:effectLst>
                <a:latin typeface="Arial"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1219200" y="762000"/>
            <a:ext cx="6096000" cy="366713"/>
          </a:xfrm>
          <a:prstGeom prst="rect">
            <a:avLst/>
          </a:prstGeom>
          <a:noFill/>
          <a:ln w="79375" algn="ctr">
            <a:noFill/>
            <a:miter lim="800000"/>
            <a:headEnd/>
            <a:tailEnd/>
          </a:ln>
          <a:effectLst/>
        </p:spPr>
        <p:txBody>
          <a:bodyPr>
            <a:spAutoFit/>
          </a:bodyPr>
          <a:lstStyle/>
          <a:p>
            <a:pPr algn="l">
              <a:spcBef>
                <a:spcPct val="50000"/>
              </a:spcBef>
            </a:pP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229838154"/>
              </p:ext>
            </p:extLst>
          </p:nvPr>
        </p:nvGraphicFramePr>
        <p:xfrm>
          <a:off x="228600" y="304800"/>
          <a:ext cx="8763001" cy="6172200"/>
        </p:xfrm>
        <a:graphic>
          <a:graphicData uri="http://schemas.openxmlformats.org/drawingml/2006/table">
            <a:tbl>
              <a:tblPr firstRow="1" bandRow="1">
                <a:tableStyleId>{5C22544A-7EE6-4342-B048-85BDC9FD1C3A}</a:tableStyleId>
              </a:tblPr>
              <a:tblGrid>
                <a:gridCol w="5505956"/>
                <a:gridCol w="1189080"/>
                <a:gridCol w="1001164"/>
                <a:gridCol w="1066801"/>
              </a:tblGrid>
              <a:tr h="380999">
                <a:tc>
                  <a:txBody>
                    <a:bodyPr/>
                    <a:lstStyle/>
                    <a:p>
                      <a:pPr algn="ctr"/>
                      <a:r>
                        <a:rPr lang="en-US" sz="1800" dirty="0" smtClean="0">
                          <a:latin typeface="Arial" pitchFamily="34" charset="0"/>
                        </a:rPr>
                        <a:t>Area</a:t>
                      </a:r>
                      <a:endParaRPr lang="en-US" sz="1800" dirty="0">
                        <a:latin typeface="Arial" pitchFamily="34" charset="0"/>
                      </a:endParaRPr>
                    </a:p>
                  </a:txBody>
                  <a:tcPr anchor="ctr"/>
                </a:tc>
                <a:tc>
                  <a:txBody>
                    <a:bodyPr/>
                    <a:lstStyle/>
                    <a:p>
                      <a:pPr algn="ctr"/>
                      <a:r>
                        <a:rPr lang="en-US" sz="1800" dirty="0" smtClean="0">
                          <a:latin typeface="Arial" pitchFamily="34" charset="0"/>
                        </a:rPr>
                        <a:t>Overall n</a:t>
                      </a:r>
                      <a:endParaRPr lang="en-US" sz="1800" dirty="0">
                        <a:latin typeface="Arial" pitchFamily="34" charset="0"/>
                      </a:endParaRPr>
                    </a:p>
                  </a:txBody>
                  <a:tcPr anchor="ctr"/>
                </a:tc>
                <a:tc>
                  <a:txBody>
                    <a:bodyPr/>
                    <a:lstStyle/>
                    <a:p>
                      <a:pPr algn="ctr"/>
                      <a:r>
                        <a:rPr lang="en-US" sz="1800" dirty="0" smtClean="0">
                          <a:latin typeface="Arial" pitchFamily="34" charset="0"/>
                        </a:rPr>
                        <a:t>%</a:t>
                      </a:r>
                      <a:r>
                        <a:rPr lang="en-US" sz="1800" baseline="0" dirty="0" smtClean="0">
                          <a:latin typeface="Arial" pitchFamily="34" charset="0"/>
                        </a:rPr>
                        <a:t> range</a:t>
                      </a:r>
                      <a:endParaRPr lang="en-US" sz="1800" dirty="0">
                        <a:latin typeface="Arial" pitchFamily="34" charset="0"/>
                      </a:endParaRPr>
                    </a:p>
                  </a:txBody>
                  <a:tcPr anchor="ctr"/>
                </a:tc>
                <a:tc>
                  <a:txBody>
                    <a:bodyPr/>
                    <a:lstStyle/>
                    <a:p>
                      <a:pPr algn="ctr"/>
                      <a:r>
                        <a:rPr lang="en-US" sz="1800" dirty="0" smtClean="0">
                          <a:latin typeface="Arial" pitchFamily="34" charset="0"/>
                        </a:rPr>
                        <a:t> #</a:t>
                      </a:r>
                      <a:r>
                        <a:rPr lang="en-US" sz="1800" baseline="0" dirty="0" smtClean="0">
                          <a:latin typeface="Arial" pitchFamily="34" charset="0"/>
                        </a:rPr>
                        <a:t> spawns</a:t>
                      </a:r>
                      <a:endParaRPr lang="en-US" sz="1800" dirty="0">
                        <a:latin typeface="Arial" pitchFamily="34" charset="0"/>
                      </a:endParaRPr>
                    </a:p>
                  </a:txBody>
                  <a:tcPr anchor="ctr"/>
                </a:tc>
              </a:tr>
              <a:tr h="351996">
                <a:tc>
                  <a:txBody>
                    <a:bodyPr/>
                    <a:lstStyle/>
                    <a:p>
                      <a:r>
                        <a:rPr lang="en-US" sz="2000" b="1" u="sng" dirty="0" smtClean="0">
                          <a:latin typeface="Arial" pitchFamily="34" charset="0"/>
                        </a:rPr>
                        <a:t>ocean</a:t>
                      </a:r>
                      <a:r>
                        <a:rPr lang="en-US" sz="2000" b="1" u="sng" baseline="0" dirty="0" smtClean="0">
                          <a:latin typeface="Arial" pitchFamily="34" charset="0"/>
                        </a:rPr>
                        <a:t> </a:t>
                      </a:r>
                      <a:r>
                        <a:rPr lang="en-US" sz="2000" b="1" u="sng" dirty="0" smtClean="0">
                          <a:latin typeface="Arial" pitchFamily="34" charset="0"/>
                        </a:rPr>
                        <a:t>maturing </a:t>
                      </a:r>
                      <a:endParaRPr lang="en-US" sz="1600" b="0" u="none" dirty="0">
                        <a:latin typeface="Arial" pitchFamily="34" charset="0"/>
                      </a:endParaRPr>
                    </a:p>
                  </a:txBody>
                  <a:tcPr/>
                </a:tc>
                <a:tc>
                  <a:txBody>
                    <a:bodyPr/>
                    <a:lstStyle/>
                    <a:p>
                      <a:pPr algn="ctr"/>
                      <a:endParaRPr lang="en-US" dirty="0">
                        <a:latin typeface="Arial" pitchFamily="34" charset="0"/>
                      </a:endParaRPr>
                    </a:p>
                  </a:txBody>
                  <a:tcPr/>
                </a:tc>
                <a:tc>
                  <a:txBody>
                    <a:bodyPr/>
                    <a:lstStyle/>
                    <a:p>
                      <a:pPr algn="ctr"/>
                      <a:endParaRPr lang="en-US" dirty="0">
                        <a:latin typeface="Arial" pitchFamily="34" charset="0"/>
                      </a:endParaRPr>
                    </a:p>
                  </a:txBody>
                  <a:tcPr/>
                </a:tc>
                <a:tc>
                  <a:txBody>
                    <a:bodyPr/>
                    <a:lstStyle/>
                    <a:p>
                      <a:pPr algn="ctr"/>
                      <a:endParaRPr lang="en-US" dirty="0">
                        <a:latin typeface="Arial" pitchFamily="34" charset="0"/>
                      </a:endParaRPr>
                    </a:p>
                  </a:txBody>
                  <a:tcPr/>
                </a:tc>
              </a:tr>
              <a:tr h="640079">
                <a:tc>
                  <a:txBody>
                    <a:bodyPr/>
                    <a:lstStyle/>
                    <a:p>
                      <a:pPr algn="r"/>
                      <a:r>
                        <a:rPr lang="en-US" sz="2000" b="1" dirty="0" smtClean="0">
                          <a:latin typeface="Arial" pitchFamily="34" charset="0"/>
                        </a:rPr>
                        <a:t>SE Alaska </a:t>
                      </a:r>
                      <a:r>
                        <a:rPr lang="en-US" sz="1600" b="0" dirty="0" smtClean="0">
                          <a:latin typeface="Arial" pitchFamily="34" charset="0"/>
                        </a:rPr>
                        <a:t>- 5 systems </a:t>
                      </a:r>
                      <a:r>
                        <a:rPr lang="en-US" sz="1400" dirty="0" smtClean="0">
                          <a:latin typeface="Arial" pitchFamily="34" charset="0"/>
                        </a:rPr>
                        <a:t>(</a:t>
                      </a:r>
                      <a:r>
                        <a:rPr lang="en-US" sz="1400" dirty="0" err="1" smtClean="0">
                          <a:latin typeface="Arial" pitchFamily="34" charset="0"/>
                        </a:rPr>
                        <a:t>Lohr</a:t>
                      </a:r>
                      <a:r>
                        <a:rPr lang="en-US" sz="1400" dirty="0" smtClean="0">
                          <a:latin typeface="Arial" pitchFamily="34" charset="0"/>
                        </a:rPr>
                        <a:t> &amp; Bryant 1999; </a:t>
                      </a:r>
                      <a:r>
                        <a:rPr lang="en-US" sz="1400" baseline="0" dirty="0" smtClean="0">
                          <a:latin typeface="Arial" pitchFamily="34" charset="0"/>
                        </a:rPr>
                        <a:t>Bain et al. 2003; </a:t>
                      </a:r>
                      <a:r>
                        <a:rPr lang="en-US" sz="1400" baseline="0" dirty="0" err="1" smtClean="0">
                          <a:latin typeface="Arial" pitchFamily="34" charset="0"/>
                        </a:rPr>
                        <a:t>Brookover</a:t>
                      </a:r>
                      <a:r>
                        <a:rPr lang="en-US" sz="1400" baseline="0" dirty="0" smtClean="0">
                          <a:latin typeface="Arial" pitchFamily="34" charset="0"/>
                        </a:rPr>
                        <a:t> and Harding 2003; </a:t>
                      </a:r>
                      <a:r>
                        <a:rPr lang="en-US" sz="1400" b="0" dirty="0" smtClean="0">
                          <a:latin typeface="Arial" pitchFamily="34" charset="0"/>
                        </a:rPr>
                        <a:t>Johnson 1996;</a:t>
                      </a:r>
                      <a:r>
                        <a:rPr lang="en-US" sz="1400" b="0" baseline="0" dirty="0" smtClean="0">
                          <a:latin typeface="Arial" pitchFamily="34" charset="0"/>
                        </a:rPr>
                        <a:t> </a:t>
                      </a:r>
                      <a:r>
                        <a:rPr lang="en-US" sz="1400" b="0" dirty="0" smtClean="0">
                          <a:latin typeface="Arial" pitchFamily="34" charset="0"/>
                        </a:rPr>
                        <a:t>B. Marston)</a:t>
                      </a:r>
                      <a:endParaRPr lang="en-US" sz="1400" b="1" dirty="0" smtClean="0">
                        <a:latin typeface="Arial" pitchFamily="34" charset="0"/>
                      </a:endParaRPr>
                    </a:p>
                    <a:p>
                      <a:pPr algn="r"/>
                      <a:r>
                        <a:rPr lang="en-US" sz="1400" b="1" dirty="0" smtClean="0">
                          <a:latin typeface="Arial" pitchFamily="34" charset="0"/>
                        </a:rPr>
                        <a:t> </a:t>
                      </a:r>
                    </a:p>
                  </a:txBody>
                  <a:tcPr anchor="ctr"/>
                </a:tc>
                <a:tc>
                  <a:txBody>
                    <a:bodyPr/>
                    <a:lstStyle/>
                    <a:p>
                      <a:pPr algn="ctr"/>
                      <a:r>
                        <a:rPr lang="en-US" dirty="0" smtClean="0">
                          <a:latin typeface="Arial" pitchFamily="34" charset="0"/>
                        </a:rPr>
                        <a:t>2,010</a:t>
                      </a:r>
                      <a:endParaRPr lang="en-US" sz="1400" dirty="0" smtClean="0">
                        <a:latin typeface="Arial" pitchFamily="34" charset="0"/>
                      </a:endParaRPr>
                    </a:p>
                  </a:txBody>
                  <a:tcPr anchor="ctr"/>
                </a:tc>
                <a:tc>
                  <a:txBody>
                    <a:bodyPr/>
                    <a:lstStyle/>
                    <a:p>
                      <a:pPr algn="ctr"/>
                      <a:r>
                        <a:rPr lang="en-US" dirty="0" smtClean="0">
                          <a:latin typeface="Arial" pitchFamily="34" charset="0"/>
                        </a:rPr>
                        <a:t>11-70</a:t>
                      </a:r>
                      <a:endParaRPr lang="en-US" sz="1400" dirty="0" smtClean="0">
                        <a:latin typeface="Arial" pitchFamily="34" charset="0"/>
                      </a:endParaRPr>
                    </a:p>
                  </a:txBody>
                  <a:tcPr anchor="ctr"/>
                </a:tc>
                <a:tc>
                  <a:txBody>
                    <a:bodyPr/>
                    <a:lstStyle/>
                    <a:p>
                      <a:pPr algn="ctr"/>
                      <a:r>
                        <a:rPr lang="en-US" dirty="0" smtClean="0">
                          <a:latin typeface="Arial" pitchFamily="34" charset="0"/>
                        </a:rPr>
                        <a:t>1-5</a:t>
                      </a:r>
                      <a:endParaRPr lang="en-US" dirty="0">
                        <a:latin typeface="Arial" pitchFamily="34" charset="0"/>
                      </a:endParaRPr>
                    </a:p>
                  </a:txBody>
                  <a:tcPr anchor="ctr"/>
                </a:tc>
              </a:tr>
              <a:tr h="487679">
                <a:tc>
                  <a:txBody>
                    <a:bodyPr/>
                    <a:lstStyle/>
                    <a:p>
                      <a:pPr algn="r"/>
                      <a:r>
                        <a:rPr lang="en-US" sz="2000" b="1" dirty="0" smtClean="0">
                          <a:latin typeface="Arial" pitchFamily="34" charset="0"/>
                        </a:rPr>
                        <a:t>SC Alaska</a:t>
                      </a:r>
                      <a:r>
                        <a:rPr lang="en-US" sz="1600" b="1" dirty="0" smtClean="0">
                          <a:latin typeface="Arial" pitchFamily="34" charset="0"/>
                        </a:rPr>
                        <a:t> </a:t>
                      </a:r>
                      <a:r>
                        <a:rPr lang="en-US" sz="1600" b="0" dirty="0" smtClean="0">
                          <a:latin typeface="Arial" pitchFamily="34" charset="0"/>
                        </a:rPr>
                        <a:t>- 2 systems </a:t>
                      </a:r>
                      <a:r>
                        <a:rPr lang="en-US" sz="1400" dirty="0" smtClean="0">
                          <a:latin typeface="Arial" pitchFamily="34" charset="0"/>
                        </a:rPr>
                        <a:t>(Gates and Palmer 2005, 2006)</a:t>
                      </a:r>
                      <a:endParaRPr lang="en-US" sz="1400" dirty="0">
                        <a:latin typeface="Arial" pitchFamily="34" charset="0"/>
                      </a:endParaRPr>
                    </a:p>
                  </a:txBody>
                  <a:tcPr anchor="ctr"/>
                </a:tc>
                <a:tc>
                  <a:txBody>
                    <a:bodyPr/>
                    <a:lstStyle/>
                    <a:p>
                      <a:pPr algn="ctr"/>
                      <a:r>
                        <a:rPr lang="en-US" dirty="0" smtClean="0">
                          <a:latin typeface="Arial" pitchFamily="34" charset="0"/>
                        </a:rPr>
                        <a:t>385</a:t>
                      </a:r>
                    </a:p>
                  </a:txBody>
                  <a:tcPr anchor="ctr"/>
                </a:tc>
                <a:tc>
                  <a:txBody>
                    <a:bodyPr/>
                    <a:lstStyle/>
                    <a:p>
                      <a:pPr algn="ctr"/>
                      <a:r>
                        <a:rPr lang="en-US" dirty="0" smtClean="0">
                          <a:latin typeface="Arial" pitchFamily="34" charset="0"/>
                        </a:rPr>
                        <a:t>44-74</a:t>
                      </a:r>
                      <a:endParaRPr lang="en-US" dirty="0">
                        <a:latin typeface="Arial" pitchFamily="34" charset="0"/>
                      </a:endParaRPr>
                    </a:p>
                  </a:txBody>
                  <a:tcPr anchor="ctr"/>
                </a:tc>
                <a:tc>
                  <a:txBody>
                    <a:bodyPr/>
                    <a:lstStyle/>
                    <a:p>
                      <a:pPr algn="ctr"/>
                      <a:r>
                        <a:rPr lang="en-US" dirty="0" smtClean="0">
                          <a:latin typeface="Arial" pitchFamily="34" charset="0"/>
                        </a:rPr>
                        <a:t>1-4</a:t>
                      </a:r>
                      <a:endParaRPr lang="en-US" dirty="0">
                        <a:latin typeface="Arial" pitchFamily="34" charset="0"/>
                      </a:endParaRPr>
                    </a:p>
                  </a:txBody>
                  <a:tcPr anchor="ctr"/>
                </a:tc>
              </a:tr>
              <a:tr h="457200">
                <a:tc>
                  <a:txBody>
                    <a:bodyPr/>
                    <a:lstStyle/>
                    <a:p>
                      <a:pPr algn="r"/>
                      <a:r>
                        <a:rPr lang="en-US" sz="2000" b="1" dirty="0" smtClean="0">
                          <a:latin typeface="Arial" pitchFamily="34" charset="0"/>
                        </a:rPr>
                        <a:t>British Columbia </a:t>
                      </a:r>
                      <a:r>
                        <a:rPr lang="en-US" sz="1400" dirty="0" smtClean="0">
                          <a:solidFill>
                            <a:srgbClr val="FF0000"/>
                          </a:solidFill>
                          <a:latin typeface="Arial" pitchFamily="34" charset="0"/>
                        </a:rPr>
                        <a:t>- </a:t>
                      </a:r>
                      <a:r>
                        <a:rPr lang="en-US" sz="1600" dirty="0" smtClean="0">
                          <a:latin typeface="Arial" pitchFamily="34" charset="0"/>
                        </a:rPr>
                        <a:t>4 systems </a:t>
                      </a:r>
                      <a:r>
                        <a:rPr lang="en-US" sz="1400" dirty="0" smtClean="0">
                          <a:latin typeface="Arial" pitchFamily="34" charset="0"/>
                        </a:rPr>
                        <a:t>(</a:t>
                      </a:r>
                      <a:r>
                        <a:rPr lang="en-US" sz="1400" dirty="0" err="1" smtClean="0">
                          <a:latin typeface="Arial" pitchFamily="34" charset="0"/>
                        </a:rPr>
                        <a:t>Withler</a:t>
                      </a:r>
                      <a:r>
                        <a:rPr lang="en-US" sz="1400" dirty="0" smtClean="0">
                          <a:latin typeface="Arial" pitchFamily="34" charset="0"/>
                        </a:rPr>
                        <a:t> 1966; Ward</a:t>
                      </a:r>
                      <a:r>
                        <a:rPr lang="en-US" sz="1400" baseline="0" dirty="0" smtClean="0">
                          <a:latin typeface="Arial" pitchFamily="34" charset="0"/>
                        </a:rPr>
                        <a:t> &amp; Slaney </a:t>
                      </a:r>
                      <a:r>
                        <a:rPr lang="en-US" sz="1400" dirty="0" smtClean="0">
                          <a:latin typeface="Arial" pitchFamily="34" charset="0"/>
                        </a:rPr>
                        <a:t>1988,</a:t>
                      </a:r>
                      <a:r>
                        <a:rPr lang="en-US" sz="1400" baseline="0" dirty="0" smtClean="0">
                          <a:latin typeface="Arial" pitchFamily="34" charset="0"/>
                        </a:rPr>
                        <a:t> </a:t>
                      </a:r>
                      <a:r>
                        <a:rPr lang="en-US" sz="1400" dirty="0" err="1" smtClean="0">
                          <a:latin typeface="Arial" pitchFamily="34" charset="0"/>
                        </a:rPr>
                        <a:t>McCubbing</a:t>
                      </a:r>
                      <a:r>
                        <a:rPr lang="en-US" sz="1400" dirty="0" smtClean="0">
                          <a:latin typeface="Arial" pitchFamily="34" charset="0"/>
                        </a:rPr>
                        <a:t> &amp; Ward </a:t>
                      </a:r>
                      <a:r>
                        <a:rPr lang="en-US" sz="1400" baseline="0" dirty="0" smtClean="0">
                          <a:latin typeface="Arial" pitchFamily="34" charset="0"/>
                        </a:rPr>
                        <a:t>2002, 2003, 2007, 2010</a:t>
                      </a:r>
                      <a:r>
                        <a:rPr lang="en-US" sz="1400" dirty="0" smtClean="0">
                          <a:latin typeface="Arial" pitchFamily="34" charset="0"/>
                        </a:rPr>
                        <a:t>)</a:t>
                      </a:r>
                    </a:p>
                  </a:txBody>
                  <a:tcPr anchor="ctr"/>
                </a:tc>
                <a:tc>
                  <a:txBody>
                    <a:bodyPr/>
                    <a:lstStyle/>
                    <a:p>
                      <a:pPr algn="ctr"/>
                      <a:r>
                        <a:rPr lang="en-US" dirty="0" smtClean="0">
                          <a:latin typeface="Arial" pitchFamily="34" charset="0"/>
                        </a:rPr>
                        <a:t>2,627</a:t>
                      </a:r>
                      <a:endParaRPr lang="en-US" dirty="0">
                        <a:latin typeface="Arial" pitchFamily="34" charset="0"/>
                      </a:endParaRPr>
                    </a:p>
                  </a:txBody>
                  <a:tcPr anchor="ctr"/>
                </a:tc>
                <a:tc>
                  <a:txBody>
                    <a:bodyPr/>
                    <a:lstStyle/>
                    <a:p>
                      <a:pPr algn="ctr"/>
                      <a:r>
                        <a:rPr lang="en-US" dirty="0" smtClean="0">
                          <a:latin typeface="Arial" pitchFamily="34" charset="0"/>
                        </a:rPr>
                        <a:t>5-31</a:t>
                      </a:r>
                      <a:endParaRPr lang="en-US" dirty="0">
                        <a:latin typeface="Arial" pitchFamily="34" charset="0"/>
                      </a:endParaRPr>
                    </a:p>
                  </a:txBody>
                  <a:tcPr anchor="ctr"/>
                </a:tc>
                <a:tc>
                  <a:txBody>
                    <a:bodyPr/>
                    <a:lstStyle/>
                    <a:p>
                      <a:pPr algn="ctr"/>
                      <a:r>
                        <a:rPr lang="en-US" smtClean="0">
                          <a:latin typeface="Arial" pitchFamily="34" charset="0"/>
                        </a:rPr>
                        <a:t>1-4</a:t>
                      </a:r>
                      <a:endParaRPr lang="en-US" dirty="0">
                        <a:latin typeface="Arial" pitchFamily="34" charset="0"/>
                      </a:endParaRPr>
                    </a:p>
                  </a:txBody>
                  <a:tcPr anchor="ctr"/>
                </a:tc>
              </a:tr>
              <a:tr h="838200">
                <a:tc>
                  <a:txBody>
                    <a:bodyPr/>
                    <a:lstStyle/>
                    <a:p>
                      <a:pPr algn="r"/>
                      <a:r>
                        <a:rPr lang="en-US" sz="2000" b="1" dirty="0" smtClean="0">
                          <a:latin typeface="Arial" pitchFamily="34" charset="0"/>
                        </a:rPr>
                        <a:t>Washington</a:t>
                      </a:r>
                      <a:r>
                        <a:rPr lang="en-US" dirty="0" smtClean="0">
                          <a:latin typeface="Arial" pitchFamily="34" charset="0"/>
                        </a:rPr>
                        <a:t> </a:t>
                      </a:r>
                      <a:r>
                        <a:rPr lang="en-US" sz="1600" dirty="0" smtClean="0">
                          <a:latin typeface="Arial" pitchFamily="34" charset="0"/>
                        </a:rPr>
                        <a:t>- 7 systems </a:t>
                      </a:r>
                      <a:r>
                        <a:rPr lang="en-US" sz="1400" dirty="0" smtClean="0">
                          <a:latin typeface="Arial" pitchFamily="34" charset="0"/>
                        </a:rPr>
                        <a:t>(Busby et al. 1996; WDFW 1994;           </a:t>
                      </a:r>
                      <a:r>
                        <a:rPr lang="en-US" sz="1400" dirty="0" err="1" smtClean="0">
                          <a:latin typeface="Arial" pitchFamily="34" charset="0"/>
                        </a:rPr>
                        <a:t>Seamons</a:t>
                      </a:r>
                      <a:r>
                        <a:rPr lang="en-US" sz="1400" dirty="0" smtClean="0">
                          <a:latin typeface="Arial" pitchFamily="34" charset="0"/>
                        </a:rPr>
                        <a:t> and Quinn 2010)</a:t>
                      </a:r>
                      <a:endParaRPr lang="en-US" sz="1400" dirty="0">
                        <a:latin typeface="Arial" pitchFamily="34" charset="0"/>
                      </a:endParaRPr>
                    </a:p>
                  </a:txBody>
                  <a:tcPr anchor="ctr"/>
                </a:tc>
                <a:tc>
                  <a:txBody>
                    <a:bodyPr/>
                    <a:lstStyle/>
                    <a:p>
                      <a:pPr algn="ctr"/>
                      <a:r>
                        <a:rPr lang="en-US" sz="1400" dirty="0" smtClean="0">
                          <a:latin typeface="Arial" pitchFamily="34" charset="0"/>
                        </a:rPr>
                        <a:t>not</a:t>
                      </a:r>
                      <a:r>
                        <a:rPr lang="en-US" sz="1400" baseline="0" dirty="0" smtClean="0">
                          <a:latin typeface="Arial" pitchFamily="34" charset="0"/>
                        </a:rPr>
                        <a:t> cited </a:t>
                      </a:r>
                      <a:r>
                        <a:rPr lang="en-US" sz="1200" baseline="0" dirty="0" smtClean="0">
                          <a:latin typeface="Arial" pitchFamily="34" charset="0"/>
                        </a:rPr>
                        <a:t>Snow Ck</a:t>
                      </a:r>
                      <a:r>
                        <a:rPr lang="en-US" sz="1400" baseline="0" dirty="0" smtClean="0">
                          <a:latin typeface="Arial" pitchFamily="34" charset="0"/>
                        </a:rPr>
                        <a:t>: n=921</a:t>
                      </a:r>
                      <a:endParaRPr lang="en-US" sz="1400" dirty="0">
                        <a:latin typeface="Arial" pitchFamily="34" charset="0"/>
                      </a:endParaRPr>
                    </a:p>
                  </a:txBody>
                  <a:tcPr anchor="ctr"/>
                </a:tc>
                <a:tc>
                  <a:txBody>
                    <a:bodyPr/>
                    <a:lstStyle/>
                    <a:p>
                      <a:pPr algn="ctr"/>
                      <a:r>
                        <a:rPr lang="en-US" dirty="0" smtClean="0">
                          <a:latin typeface="Arial" pitchFamily="34" charset="0"/>
                        </a:rPr>
                        <a:t>7-12</a:t>
                      </a:r>
                      <a:endParaRPr lang="en-US" dirty="0">
                        <a:latin typeface="Arial" pitchFamily="34" charset="0"/>
                      </a:endParaRPr>
                    </a:p>
                  </a:txBody>
                  <a:tcPr anchor="ctr"/>
                </a:tc>
                <a:tc>
                  <a:txBody>
                    <a:bodyPr/>
                    <a:lstStyle/>
                    <a:p>
                      <a:pPr algn="ctr"/>
                      <a:r>
                        <a:rPr lang="en-US" dirty="0" smtClean="0">
                          <a:latin typeface="Arial" pitchFamily="34" charset="0"/>
                        </a:rPr>
                        <a:t>1-3</a:t>
                      </a:r>
                      <a:endParaRPr lang="en-US" dirty="0">
                        <a:latin typeface="Arial" pitchFamily="34" charset="0"/>
                      </a:endParaRPr>
                    </a:p>
                  </a:txBody>
                  <a:tcPr anchor="ctr"/>
                </a:tc>
              </a:tr>
              <a:tr h="701039">
                <a:tc>
                  <a:txBody>
                    <a:bodyPr/>
                    <a:lstStyle/>
                    <a:p>
                      <a:pPr algn="r"/>
                      <a:r>
                        <a:rPr lang="en-US" sz="2000" b="1" u="none" dirty="0" smtClean="0">
                          <a:latin typeface="Arial" pitchFamily="34" charset="0"/>
                        </a:rPr>
                        <a:t>Columbia</a:t>
                      </a:r>
                      <a:r>
                        <a:rPr lang="en-US" sz="2000" b="1" u="none" baseline="0" dirty="0" smtClean="0">
                          <a:latin typeface="Arial" pitchFamily="34" charset="0"/>
                        </a:rPr>
                        <a:t> R. Basin </a:t>
                      </a:r>
                      <a:r>
                        <a:rPr lang="en-US" sz="1600" b="0" u="none" baseline="0" dirty="0" smtClean="0">
                          <a:latin typeface="Arial" pitchFamily="34" charset="0"/>
                        </a:rPr>
                        <a:t>- 3 systems </a:t>
                      </a:r>
                      <a:r>
                        <a:rPr lang="en-US" sz="1400" u="none" baseline="0" dirty="0" smtClean="0">
                          <a:latin typeface="Arial" pitchFamily="34" charset="0"/>
                        </a:rPr>
                        <a:t>(Howell et al. 1985; Long &amp; Griffin 1937; Keefer et al. 2008)</a:t>
                      </a:r>
                      <a:endParaRPr lang="en-US" sz="1400" u="none" dirty="0">
                        <a:latin typeface="Arial" pitchFamily="34" charset="0"/>
                      </a:endParaRPr>
                    </a:p>
                  </a:txBody>
                  <a:tcPr anchor="ctr"/>
                </a:tc>
                <a:tc>
                  <a:txBody>
                    <a:bodyPr/>
                    <a:lstStyle/>
                    <a:p>
                      <a:pPr algn="ctr"/>
                      <a:r>
                        <a:rPr lang="en-US" dirty="0" smtClean="0">
                          <a:latin typeface="Arial" pitchFamily="34" charset="0"/>
                        </a:rPr>
                        <a:t>1,456</a:t>
                      </a:r>
                      <a:endParaRPr lang="en-US" dirty="0">
                        <a:latin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rPr>
                        <a:t>4-10 </a:t>
                      </a:r>
                      <a:r>
                        <a:rPr lang="en-US" sz="1400" dirty="0" smtClean="0">
                          <a:latin typeface="Arial" pitchFamily="34" charset="0"/>
                        </a:rPr>
                        <a:t>(~12% pre-dam)</a:t>
                      </a:r>
                      <a:endParaRPr lang="en-US" dirty="0">
                        <a:latin typeface="Arial" pitchFamily="34" charset="0"/>
                      </a:endParaRPr>
                    </a:p>
                  </a:txBody>
                  <a:tcPr anchor="ctr"/>
                </a:tc>
                <a:tc>
                  <a:txBody>
                    <a:bodyPr/>
                    <a:lstStyle/>
                    <a:p>
                      <a:pPr algn="ctr"/>
                      <a:r>
                        <a:rPr lang="en-US" dirty="0" smtClean="0">
                          <a:latin typeface="Arial" pitchFamily="34" charset="0"/>
                        </a:rPr>
                        <a:t>1-4</a:t>
                      </a:r>
                      <a:endParaRPr lang="en-US" dirty="0">
                        <a:latin typeface="Arial" pitchFamily="34" charset="0"/>
                      </a:endParaRPr>
                    </a:p>
                  </a:txBody>
                  <a:tcPr anchor="ctr"/>
                </a:tc>
              </a:tr>
              <a:tr h="762000">
                <a:tc>
                  <a:txBody>
                    <a:bodyPr/>
                    <a:lstStyle/>
                    <a:p>
                      <a:pPr algn="r"/>
                      <a:r>
                        <a:rPr lang="en-US" sz="2000" b="1" u="none" dirty="0" smtClean="0">
                          <a:latin typeface="Arial" pitchFamily="34" charset="0"/>
                        </a:rPr>
                        <a:t>Oregon</a:t>
                      </a:r>
                      <a:r>
                        <a:rPr lang="en-US" u="none" dirty="0" smtClean="0">
                          <a:latin typeface="Arial" pitchFamily="34" charset="0"/>
                        </a:rPr>
                        <a:t> </a:t>
                      </a:r>
                      <a:r>
                        <a:rPr lang="en-US" sz="1600" u="none" dirty="0" smtClean="0">
                          <a:latin typeface="Arial" pitchFamily="34" charset="0"/>
                        </a:rPr>
                        <a:t>-</a:t>
                      </a:r>
                      <a:r>
                        <a:rPr lang="en-US" sz="1600" u="none" baseline="0" dirty="0" smtClean="0">
                          <a:latin typeface="Arial" pitchFamily="34" charset="0"/>
                        </a:rPr>
                        <a:t> 2 systems </a:t>
                      </a:r>
                      <a:r>
                        <a:rPr lang="en-US" sz="1400" u="none" baseline="0" dirty="0" smtClean="0">
                          <a:latin typeface="Arial" pitchFamily="34" charset="0"/>
                        </a:rPr>
                        <a:t>(Chapman 1958; Lindsay et al. 1991; Busby et al. 1996)</a:t>
                      </a:r>
                      <a:endParaRPr lang="en-US" sz="1400" u="none" dirty="0" smtClean="0">
                        <a:latin typeface="Arial" pitchFamily="34" charset="0"/>
                      </a:endParaRPr>
                    </a:p>
                  </a:txBody>
                  <a:tcPr anchor="ctr"/>
                </a:tc>
                <a:tc>
                  <a:txBody>
                    <a:bodyPr/>
                    <a:lstStyle/>
                    <a:p>
                      <a:pPr algn="ctr"/>
                      <a:r>
                        <a:rPr lang="en-US" dirty="0" smtClean="0">
                          <a:latin typeface="Arial" pitchFamily="34" charset="0"/>
                        </a:rPr>
                        <a:t>1,348</a:t>
                      </a:r>
                      <a:endParaRPr lang="en-US" dirty="0">
                        <a:latin typeface="Arial" pitchFamily="34" charset="0"/>
                      </a:endParaRPr>
                    </a:p>
                  </a:txBody>
                  <a:tcPr anchor="ctr"/>
                </a:tc>
                <a:tc>
                  <a:txBody>
                    <a:bodyPr/>
                    <a:lstStyle/>
                    <a:p>
                      <a:pPr algn="ctr"/>
                      <a:r>
                        <a:rPr lang="en-US" dirty="0" smtClean="0">
                          <a:latin typeface="Arial" pitchFamily="34" charset="0"/>
                        </a:rPr>
                        <a:t>11-14</a:t>
                      </a:r>
                      <a:endParaRPr lang="en-US" dirty="0">
                        <a:latin typeface="Arial" pitchFamily="34" charset="0"/>
                      </a:endParaRPr>
                    </a:p>
                  </a:txBody>
                  <a:tcPr anchor="ctr"/>
                </a:tc>
                <a:tc>
                  <a:txBody>
                    <a:bodyPr/>
                    <a:lstStyle/>
                    <a:p>
                      <a:pPr algn="ctr"/>
                      <a:r>
                        <a:rPr lang="en-US" dirty="0" smtClean="0">
                          <a:latin typeface="Arial" pitchFamily="34" charset="0"/>
                        </a:rPr>
                        <a:t>1-5</a:t>
                      </a:r>
                      <a:endParaRPr lang="en-US" dirty="0">
                        <a:latin typeface="Arial" pitchFamily="34" charset="0"/>
                      </a:endParaRPr>
                    </a:p>
                  </a:txBody>
                  <a:tcPr anchor="ctr"/>
                </a:tc>
              </a:tr>
              <a:tr h="822961">
                <a:tc>
                  <a:txBody>
                    <a:bodyPr/>
                    <a:lstStyle/>
                    <a:p>
                      <a:pPr algn="r"/>
                      <a:r>
                        <a:rPr lang="en-US" sz="2000" b="1" u="none" dirty="0" smtClean="0">
                          <a:latin typeface="Arial" pitchFamily="34" charset="0"/>
                        </a:rPr>
                        <a:t>California</a:t>
                      </a:r>
                      <a:r>
                        <a:rPr lang="en-US" sz="1600" b="1" u="none" dirty="0" smtClean="0">
                          <a:latin typeface="Arial" pitchFamily="34" charset="0"/>
                        </a:rPr>
                        <a:t> </a:t>
                      </a:r>
                      <a:r>
                        <a:rPr lang="en-US" sz="1600" u="none" dirty="0" smtClean="0">
                          <a:latin typeface="Arial" pitchFamily="34" charset="0"/>
                        </a:rPr>
                        <a:t>-</a:t>
                      </a:r>
                      <a:r>
                        <a:rPr lang="en-US" sz="1600" u="none" baseline="0" dirty="0" smtClean="0">
                          <a:latin typeface="Arial" pitchFamily="34" charset="0"/>
                        </a:rPr>
                        <a:t> 4 systems </a:t>
                      </a:r>
                      <a:r>
                        <a:rPr lang="en-US" sz="1400" u="none" baseline="0" dirty="0" smtClean="0">
                          <a:latin typeface="Arial" pitchFamily="34" charset="0"/>
                        </a:rPr>
                        <a:t>(</a:t>
                      </a:r>
                      <a:r>
                        <a:rPr lang="en-US" sz="1400" u="none" baseline="0" dirty="0" err="1" smtClean="0">
                          <a:latin typeface="Arial" pitchFamily="34" charset="0"/>
                        </a:rPr>
                        <a:t>Forsgren</a:t>
                      </a:r>
                      <a:r>
                        <a:rPr lang="en-US" sz="1400" u="none" baseline="0" dirty="0" smtClean="0">
                          <a:latin typeface="Arial" pitchFamily="34" charset="0"/>
                        </a:rPr>
                        <a:t> 1979;Harper 1980; </a:t>
                      </a:r>
                      <a:r>
                        <a:rPr lang="en-US" sz="1400" u="none" baseline="0" dirty="0" err="1" smtClean="0">
                          <a:latin typeface="Arial" pitchFamily="34" charset="0"/>
                        </a:rPr>
                        <a:t>Hallock</a:t>
                      </a:r>
                      <a:r>
                        <a:rPr lang="en-US" sz="1400" u="none" baseline="0" dirty="0" smtClean="0">
                          <a:latin typeface="Arial" pitchFamily="34" charset="0"/>
                        </a:rPr>
                        <a:t> 1989; </a:t>
                      </a:r>
                      <a:r>
                        <a:rPr lang="en-US" sz="1400" u="none" baseline="0" dirty="0" err="1" smtClean="0">
                          <a:latin typeface="Arial" pitchFamily="34" charset="0"/>
                        </a:rPr>
                        <a:t>Shapovalov</a:t>
                      </a:r>
                      <a:r>
                        <a:rPr lang="en-US" sz="1400" u="none" baseline="0" dirty="0" smtClean="0">
                          <a:latin typeface="Arial" pitchFamily="34" charset="0"/>
                        </a:rPr>
                        <a:t> &amp;Taft 1954)</a:t>
                      </a:r>
                      <a:endParaRPr lang="en-US" u="none" dirty="0">
                        <a:latin typeface="Arial" pitchFamily="34" charset="0"/>
                      </a:endParaRPr>
                    </a:p>
                  </a:txBody>
                  <a:tcPr anchor="ctr"/>
                </a:tc>
                <a:tc>
                  <a:txBody>
                    <a:bodyPr/>
                    <a:lstStyle/>
                    <a:p>
                      <a:pPr algn="ctr"/>
                      <a:r>
                        <a:rPr lang="en-US" dirty="0" smtClean="0">
                          <a:latin typeface="Arial" pitchFamily="34" charset="0"/>
                        </a:rPr>
                        <a:t>4, 032</a:t>
                      </a:r>
                    </a:p>
                    <a:p>
                      <a:pPr algn="ctr"/>
                      <a:r>
                        <a:rPr lang="en-US" dirty="0" smtClean="0">
                          <a:latin typeface="Arial" pitchFamily="34" charset="0"/>
                        </a:rPr>
                        <a:t>+/-</a:t>
                      </a:r>
                      <a:endParaRPr lang="en-US" dirty="0">
                        <a:latin typeface="Arial" pitchFamily="34" charset="0"/>
                      </a:endParaRPr>
                    </a:p>
                  </a:txBody>
                  <a:tcPr anchor="ctr"/>
                </a:tc>
                <a:tc>
                  <a:txBody>
                    <a:bodyPr/>
                    <a:lstStyle/>
                    <a:p>
                      <a:pPr algn="ctr"/>
                      <a:r>
                        <a:rPr lang="en-US" dirty="0" smtClean="0">
                          <a:latin typeface="Arial" pitchFamily="34" charset="0"/>
                        </a:rPr>
                        <a:t>17-23</a:t>
                      </a:r>
                      <a:endParaRPr lang="en-US" dirty="0">
                        <a:latin typeface="Arial" pitchFamily="34" charset="0"/>
                      </a:endParaRPr>
                    </a:p>
                  </a:txBody>
                  <a:tcPr anchor="ctr"/>
                </a:tc>
                <a:tc>
                  <a:txBody>
                    <a:bodyPr/>
                    <a:lstStyle/>
                    <a:p>
                      <a:pPr algn="ctr"/>
                      <a:r>
                        <a:rPr lang="en-US" dirty="0" smtClean="0">
                          <a:latin typeface="Arial" pitchFamily="34" charset="0"/>
                        </a:rPr>
                        <a:t>1-4</a:t>
                      </a:r>
                      <a:endParaRPr lang="en-US" dirty="0">
                        <a:latin typeface="Arial" pitchFamily="34" charset="0"/>
                      </a:endParaRPr>
                    </a:p>
                  </a:txBody>
                  <a:tcPr anchor="ct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1219200" y="762000"/>
            <a:ext cx="6096000" cy="366713"/>
          </a:xfrm>
          <a:prstGeom prst="rect">
            <a:avLst/>
          </a:prstGeom>
          <a:noFill/>
          <a:ln w="79375" algn="ctr">
            <a:noFill/>
            <a:miter lim="800000"/>
            <a:headEnd/>
            <a:tailEnd/>
          </a:ln>
          <a:effectLst/>
        </p:spPr>
        <p:txBody>
          <a:bodyPr>
            <a:spAutoFit/>
          </a:bodyPr>
          <a:lstStyle/>
          <a:p>
            <a:pPr algn="l">
              <a:spcBef>
                <a:spcPct val="50000"/>
              </a:spcBef>
            </a:pP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099385472"/>
              </p:ext>
            </p:extLst>
          </p:nvPr>
        </p:nvGraphicFramePr>
        <p:xfrm>
          <a:off x="228600" y="228600"/>
          <a:ext cx="8534400" cy="6248400"/>
        </p:xfrm>
        <a:graphic>
          <a:graphicData uri="http://schemas.openxmlformats.org/drawingml/2006/table">
            <a:tbl>
              <a:tblPr firstRow="1" bandRow="1">
                <a:tableStyleId>{5C22544A-7EE6-4342-B048-85BDC9FD1C3A}</a:tableStyleId>
              </a:tblPr>
              <a:tblGrid>
                <a:gridCol w="4953000"/>
                <a:gridCol w="1135404"/>
                <a:gridCol w="1222998"/>
                <a:gridCol w="1222998"/>
              </a:tblGrid>
              <a:tr h="610736">
                <a:tc>
                  <a:txBody>
                    <a:bodyPr/>
                    <a:lstStyle/>
                    <a:p>
                      <a:pPr algn="ctr"/>
                      <a:r>
                        <a:rPr lang="en-US" sz="1800" dirty="0" smtClean="0">
                          <a:latin typeface="Arial" pitchFamily="34" charset="0"/>
                        </a:rPr>
                        <a:t>Area</a:t>
                      </a:r>
                      <a:endParaRPr lang="en-US" sz="1800" dirty="0">
                        <a:latin typeface="Arial" pitchFamily="34" charset="0"/>
                      </a:endParaRPr>
                    </a:p>
                  </a:txBody>
                  <a:tcPr anchor="ctr"/>
                </a:tc>
                <a:tc>
                  <a:txBody>
                    <a:bodyPr/>
                    <a:lstStyle/>
                    <a:p>
                      <a:pPr algn="ctr"/>
                      <a:r>
                        <a:rPr lang="en-US" sz="1800" dirty="0" smtClean="0">
                          <a:latin typeface="Arial" pitchFamily="34" charset="0"/>
                        </a:rPr>
                        <a:t>sample size</a:t>
                      </a:r>
                      <a:endParaRPr lang="en-US" sz="1800" dirty="0">
                        <a:latin typeface="Arial" pitchFamily="34" charset="0"/>
                      </a:endParaRPr>
                    </a:p>
                  </a:txBody>
                  <a:tcPr anchor="ctr"/>
                </a:tc>
                <a:tc>
                  <a:txBody>
                    <a:bodyPr/>
                    <a:lstStyle/>
                    <a:p>
                      <a:pPr algn="ctr"/>
                      <a:r>
                        <a:rPr lang="en-US" sz="1800" dirty="0" smtClean="0">
                          <a:latin typeface="Arial" pitchFamily="34" charset="0"/>
                        </a:rPr>
                        <a:t>%</a:t>
                      </a:r>
                      <a:r>
                        <a:rPr lang="en-US" sz="1800" baseline="0" dirty="0" smtClean="0">
                          <a:latin typeface="Arial" pitchFamily="34" charset="0"/>
                        </a:rPr>
                        <a:t> range</a:t>
                      </a:r>
                      <a:endParaRPr lang="en-US" sz="1800" dirty="0">
                        <a:latin typeface="Arial" pitchFamily="34" charset="0"/>
                      </a:endParaRPr>
                    </a:p>
                  </a:txBody>
                  <a:tcPr anchor="ctr"/>
                </a:tc>
                <a:tc>
                  <a:txBody>
                    <a:bodyPr/>
                    <a:lstStyle/>
                    <a:p>
                      <a:pPr algn="ctr"/>
                      <a:r>
                        <a:rPr lang="en-US" sz="1800" dirty="0" smtClean="0">
                          <a:latin typeface="Arial" pitchFamily="34" charset="0"/>
                        </a:rPr>
                        <a:t>#</a:t>
                      </a:r>
                      <a:r>
                        <a:rPr lang="en-US" sz="1800" baseline="0" dirty="0" smtClean="0">
                          <a:latin typeface="Arial" pitchFamily="34" charset="0"/>
                        </a:rPr>
                        <a:t>  spawns</a:t>
                      </a:r>
                      <a:endParaRPr lang="en-US" sz="1800" dirty="0">
                        <a:latin typeface="Arial" pitchFamily="34" charset="0"/>
                      </a:endParaRPr>
                    </a:p>
                  </a:txBody>
                  <a:tcPr anchor="ctr"/>
                </a:tc>
              </a:tr>
              <a:tr h="516115">
                <a:tc>
                  <a:txBody>
                    <a:bodyPr/>
                    <a:lstStyle/>
                    <a:p>
                      <a:r>
                        <a:rPr lang="en-US" sz="2000" b="1" u="sng" baseline="0" dirty="0" smtClean="0">
                          <a:latin typeface="Arial" pitchFamily="34" charset="0"/>
                        </a:rPr>
                        <a:t>stream </a:t>
                      </a:r>
                      <a:r>
                        <a:rPr lang="en-US" sz="2000" b="1" u="sng" dirty="0" smtClean="0">
                          <a:latin typeface="Arial" pitchFamily="34" charset="0"/>
                        </a:rPr>
                        <a:t>maturing</a:t>
                      </a:r>
                      <a:endParaRPr lang="en-US" sz="1600" b="0" u="none" dirty="0">
                        <a:latin typeface="Arial" pitchFamily="34" charset="0"/>
                      </a:endParaRPr>
                    </a:p>
                  </a:txBody>
                  <a:tcPr anchor="ctr"/>
                </a:tc>
                <a:tc>
                  <a:txBody>
                    <a:bodyPr/>
                    <a:lstStyle/>
                    <a:p>
                      <a:pPr algn="ctr"/>
                      <a:endParaRPr lang="en-US" dirty="0">
                        <a:latin typeface="Arial" pitchFamily="34" charset="0"/>
                      </a:endParaRPr>
                    </a:p>
                  </a:txBody>
                  <a:tcPr/>
                </a:tc>
                <a:tc>
                  <a:txBody>
                    <a:bodyPr/>
                    <a:lstStyle/>
                    <a:p>
                      <a:pPr algn="ctr"/>
                      <a:endParaRPr lang="en-US">
                        <a:latin typeface="Arial" pitchFamily="34" charset="0"/>
                      </a:endParaRPr>
                    </a:p>
                  </a:txBody>
                  <a:tcPr/>
                </a:tc>
                <a:tc>
                  <a:txBody>
                    <a:bodyPr/>
                    <a:lstStyle/>
                    <a:p>
                      <a:pPr algn="ctr"/>
                      <a:endParaRPr lang="en-US" dirty="0">
                        <a:latin typeface="Arial" pitchFamily="34" charset="0"/>
                      </a:endParaRPr>
                    </a:p>
                  </a:txBody>
                  <a:tcPr/>
                </a:tc>
              </a:tr>
              <a:tr h="545402">
                <a:tc>
                  <a:txBody>
                    <a:bodyPr/>
                    <a:lstStyle/>
                    <a:p>
                      <a:pPr algn="r"/>
                      <a:r>
                        <a:rPr lang="en-US" sz="2000" b="1" dirty="0" smtClean="0">
                          <a:latin typeface="Arial" pitchFamily="34" charset="0"/>
                        </a:rPr>
                        <a:t>SE Alaska </a:t>
                      </a:r>
                      <a:r>
                        <a:rPr lang="en-US" sz="1600" b="0" dirty="0" smtClean="0">
                          <a:latin typeface="Arial" pitchFamily="34" charset="0"/>
                        </a:rPr>
                        <a:t>- ? systems</a:t>
                      </a:r>
                      <a:endParaRPr lang="en-US" sz="1400" b="1" dirty="0" smtClean="0">
                        <a:latin typeface="Arial" pitchFamily="34" charset="0"/>
                      </a:endParaRPr>
                    </a:p>
                  </a:txBody>
                  <a:tcPr anchor="ctr"/>
                </a:tc>
                <a:tc gridSpan="3">
                  <a:txBody>
                    <a:bodyPr/>
                    <a:lstStyle/>
                    <a:p>
                      <a:pPr algn="ctr"/>
                      <a:r>
                        <a:rPr lang="en-US" dirty="0" smtClean="0"/>
                        <a:t> </a:t>
                      </a:r>
                      <a:r>
                        <a:rPr lang="en-US" b="0" dirty="0" smtClean="0">
                          <a:latin typeface="Arial" pitchFamily="34" charset="0"/>
                          <a:cs typeface="Arial" pitchFamily="34" charset="0"/>
                        </a:rPr>
                        <a:t>trans-boundary rivers + ? others</a:t>
                      </a:r>
                      <a:endParaRPr lang="en-US" b="0" dirty="0">
                        <a:latin typeface="Arial" pitchFamily="34" charset="0"/>
                        <a:cs typeface="Arial" pitchFamily="34" charset="0"/>
                      </a:endParaRPr>
                    </a:p>
                  </a:txBody>
                  <a:tcPr anchor="ctr"/>
                </a:tc>
                <a:tc hMerge="1">
                  <a:txBody>
                    <a:bodyPr/>
                    <a:lstStyle/>
                    <a:p>
                      <a:pPr algn="ctr"/>
                      <a:endParaRPr lang="en-US" b="0" dirty="0">
                        <a:latin typeface="Arial" pitchFamily="34" charset="0"/>
                        <a:cs typeface="Arial" pitchFamily="34" charset="0"/>
                      </a:endParaRPr>
                    </a:p>
                  </a:txBody>
                  <a:tcPr anchor="ctr"/>
                </a:tc>
                <a:tc hMerge="1">
                  <a:txBody>
                    <a:bodyPr/>
                    <a:lstStyle/>
                    <a:p>
                      <a:pPr algn="ctr"/>
                      <a:endParaRPr lang="en-US" b="0" dirty="0">
                        <a:latin typeface="Arial" pitchFamily="34" charset="0"/>
                        <a:cs typeface="Arial" pitchFamily="34" charset="0"/>
                      </a:endParaRPr>
                    </a:p>
                  </a:txBody>
                  <a:tcPr anchor="ctr"/>
                </a:tc>
              </a:tr>
              <a:tr h="581653">
                <a:tc>
                  <a:txBody>
                    <a:bodyPr/>
                    <a:lstStyle/>
                    <a:p>
                      <a:pPr algn="r"/>
                      <a:r>
                        <a:rPr lang="en-US" sz="2000" b="1" dirty="0" smtClean="0">
                          <a:latin typeface="Arial" pitchFamily="34" charset="0"/>
                        </a:rPr>
                        <a:t>SC Alaska </a:t>
                      </a:r>
                      <a:r>
                        <a:rPr lang="en-US" sz="1600" b="0" dirty="0" smtClean="0">
                          <a:latin typeface="Arial" pitchFamily="34" charset="0"/>
                        </a:rPr>
                        <a:t>- 2 systems</a:t>
                      </a:r>
                    </a:p>
                    <a:p>
                      <a:pPr algn="r"/>
                      <a:r>
                        <a:rPr lang="en-US" sz="1400" dirty="0" smtClean="0">
                          <a:latin typeface="Arial" pitchFamily="34" charset="0"/>
                        </a:rPr>
                        <a:t>(</a:t>
                      </a:r>
                      <a:r>
                        <a:rPr lang="en-US" sz="1400" dirty="0" err="1" smtClean="0">
                          <a:latin typeface="Arial" pitchFamily="34" charset="0"/>
                        </a:rPr>
                        <a:t>Lohr</a:t>
                      </a:r>
                      <a:r>
                        <a:rPr lang="en-US" sz="1400" dirty="0" smtClean="0">
                          <a:latin typeface="Arial" pitchFamily="34" charset="0"/>
                        </a:rPr>
                        <a:t> &amp; Bryant 1999)</a:t>
                      </a:r>
                      <a:endParaRPr lang="en-US" sz="1400" dirty="0">
                        <a:latin typeface="Arial" pitchFamily="34" charset="0"/>
                      </a:endParaRPr>
                    </a:p>
                  </a:txBody>
                  <a:tcPr/>
                </a:tc>
                <a:tc>
                  <a:txBody>
                    <a:bodyPr/>
                    <a:lstStyle/>
                    <a:p>
                      <a:pPr algn="ctr"/>
                      <a:r>
                        <a:rPr lang="en-US" dirty="0" smtClean="0">
                          <a:latin typeface="Arial" pitchFamily="34" charset="0"/>
                        </a:rPr>
                        <a:t>591</a:t>
                      </a:r>
                    </a:p>
                  </a:txBody>
                  <a:tcPr anchor="ctr"/>
                </a:tc>
                <a:tc>
                  <a:txBody>
                    <a:bodyPr/>
                    <a:lstStyle/>
                    <a:p>
                      <a:pPr algn="ctr"/>
                      <a:r>
                        <a:rPr lang="en-US" dirty="0" smtClean="0">
                          <a:latin typeface="Arial" pitchFamily="34" charset="0"/>
                        </a:rPr>
                        <a:t>11-38</a:t>
                      </a:r>
                      <a:endParaRPr lang="en-US" dirty="0">
                        <a:latin typeface="Arial" pitchFamily="34" charset="0"/>
                      </a:endParaRPr>
                    </a:p>
                  </a:txBody>
                  <a:tcPr anchor="ctr"/>
                </a:tc>
                <a:tc>
                  <a:txBody>
                    <a:bodyPr/>
                    <a:lstStyle/>
                    <a:p>
                      <a:pPr algn="ctr"/>
                      <a:r>
                        <a:rPr lang="en-US" dirty="0" smtClean="0">
                          <a:latin typeface="Arial" pitchFamily="34" charset="0"/>
                        </a:rPr>
                        <a:t>1-3</a:t>
                      </a:r>
                      <a:endParaRPr lang="en-US" dirty="0">
                        <a:latin typeface="Arial" pitchFamily="34" charset="0"/>
                      </a:endParaRPr>
                    </a:p>
                  </a:txBody>
                  <a:tcPr anchor="ctr"/>
                </a:tc>
              </a:tr>
              <a:tr h="544250">
                <a:tc>
                  <a:txBody>
                    <a:bodyPr/>
                    <a:lstStyle/>
                    <a:p>
                      <a:pPr algn="r"/>
                      <a:r>
                        <a:rPr lang="en-US" sz="2000" b="1" dirty="0" smtClean="0">
                          <a:latin typeface="Arial" pitchFamily="34" charset="0"/>
                        </a:rPr>
                        <a:t>British Columbia </a:t>
                      </a:r>
                      <a:r>
                        <a:rPr lang="en-US" sz="1400" dirty="0" smtClean="0">
                          <a:latin typeface="Arial" pitchFamily="34" charset="0"/>
                        </a:rPr>
                        <a:t>- </a:t>
                      </a:r>
                      <a:r>
                        <a:rPr lang="en-US" sz="1600" dirty="0" smtClean="0">
                          <a:latin typeface="Arial" pitchFamily="34" charset="0"/>
                        </a:rPr>
                        <a:t>4 systems</a:t>
                      </a:r>
                    </a:p>
                    <a:p>
                      <a:pPr algn="r"/>
                      <a:r>
                        <a:rPr lang="en-US" sz="1400" dirty="0" smtClean="0">
                          <a:latin typeface="Arial" pitchFamily="34" charset="0"/>
                        </a:rPr>
                        <a:t>(</a:t>
                      </a:r>
                      <a:r>
                        <a:rPr lang="en-US" sz="1400" dirty="0" err="1" smtClean="0">
                          <a:latin typeface="Arial" pitchFamily="34" charset="0"/>
                        </a:rPr>
                        <a:t>Narver</a:t>
                      </a:r>
                      <a:r>
                        <a:rPr lang="en-US" sz="1400" dirty="0" smtClean="0">
                          <a:latin typeface="Arial" pitchFamily="34" charset="0"/>
                        </a:rPr>
                        <a:t> 1969, </a:t>
                      </a:r>
                      <a:r>
                        <a:rPr lang="en-US" sz="1400" dirty="0" err="1" smtClean="0">
                          <a:latin typeface="Arial" pitchFamily="34" charset="0"/>
                        </a:rPr>
                        <a:t>Withler</a:t>
                      </a:r>
                      <a:r>
                        <a:rPr lang="en-US" sz="1400" dirty="0" smtClean="0">
                          <a:latin typeface="Arial" pitchFamily="34" charset="0"/>
                        </a:rPr>
                        <a:t> 1966)</a:t>
                      </a:r>
                      <a:endParaRPr lang="en-US" sz="1400" dirty="0">
                        <a:latin typeface="Arial" pitchFamily="34" charset="0"/>
                      </a:endParaRPr>
                    </a:p>
                  </a:txBody>
                  <a:tcPr/>
                </a:tc>
                <a:tc>
                  <a:txBody>
                    <a:bodyPr/>
                    <a:lstStyle/>
                    <a:p>
                      <a:pPr algn="ctr"/>
                      <a:r>
                        <a:rPr lang="en-US" dirty="0" smtClean="0">
                          <a:latin typeface="Arial" pitchFamily="34" charset="0"/>
                        </a:rPr>
                        <a:t>279</a:t>
                      </a:r>
                      <a:endParaRPr lang="en-US" dirty="0">
                        <a:latin typeface="Arial" pitchFamily="34" charset="0"/>
                      </a:endParaRPr>
                    </a:p>
                  </a:txBody>
                  <a:tcPr anchor="ctr"/>
                </a:tc>
                <a:tc>
                  <a:txBody>
                    <a:bodyPr/>
                    <a:lstStyle/>
                    <a:p>
                      <a:pPr algn="ctr"/>
                      <a:r>
                        <a:rPr lang="en-US" dirty="0" smtClean="0">
                          <a:latin typeface="Arial" pitchFamily="34" charset="0"/>
                        </a:rPr>
                        <a:t>3-7</a:t>
                      </a:r>
                      <a:endParaRPr lang="en-US" dirty="0">
                        <a:latin typeface="Arial" pitchFamily="34" charset="0"/>
                      </a:endParaRPr>
                    </a:p>
                  </a:txBody>
                  <a:tcPr anchor="ctr"/>
                </a:tc>
                <a:tc>
                  <a:txBody>
                    <a:bodyPr/>
                    <a:lstStyle/>
                    <a:p>
                      <a:pPr algn="ctr"/>
                      <a:r>
                        <a:rPr lang="en-US" dirty="0" smtClean="0">
                          <a:latin typeface="Arial" pitchFamily="34" charset="0"/>
                        </a:rPr>
                        <a:t>1-2</a:t>
                      </a:r>
                      <a:endParaRPr lang="en-US" dirty="0">
                        <a:latin typeface="Arial" pitchFamily="34" charset="0"/>
                      </a:endParaRPr>
                    </a:p>
                  </a:txBody>
                  <a:tcPr anchor="ctr"/>
                </a:tc>
              </a:tr>
              <a:tr h="634959">
                <a:tc>
                  <a:txBody>
                    <a:bodyPr/>
                    <a:lstStyle/>
                    <a:p>
                      <a:pPr algn="r"/>
                      <a:r>
                        <a:rPr lang="en-US" sz="2000" b="1" dirty="0" smtClean="0">
                          <a:latin typeface="Arial" pitchFamily="34" charset="0"/>
                        </a:rPr>
                        <a:t>Washington</a:t>
                      </a:r>
                      <a:r>
                        <a:rPr lang="en-US" dirty="0" smtClean="0">
                          <a:latin typeface="Arial" pitchFamily="34" charset="0"/>
                        </a:rPr>
                        <a:t> </a:t>
                      </a:r>
                      <a:r>
                        <a:rPr lang="en-US" sz="1600" dirty="0" smtClean="0">
                          <a:latin typeface="Arial" pitchFamily="34" charset="0"/>
                        </a:rPr>
                        <a:t>- 0 systems</a:t>
                      </a:r>
                    </a:p>
                    <a:p>
                      <a:pPr algn="r"/>
                      <a:r>
                        <a:rPr lang="en-US" sz="1400" dirty="0" smtClean="0">
                          <a:latin typeface="Arial" pitchFamily="34" charset="0"/>
                        </a:rPr>
                        <a:t>(Busby et al. 1996)</a:t>
                      </a:r>
                      <a:endParaRPr lang="en-US" sz="1400" dirty="0">
                        <a:latin typeface="Arial" pitchFamily="34" charset="0"/>
                      </a:endParaRPr>
                    </a:p>
                  </a:txBody>
                  <a:tcPr/>
                </a:tc>
                <a:tc gridSpan="3">
                  <a:txBody>
                    <a:bodyPr/>
                    <a:lstStyle/>
                    <a:p>
                      <a:pPr algn="ctr"/>
                      <a:r>
                        <a:rPr lang="en-US" dirty="0" smtClean="0"/>
                        <a:t> </a:t>
                      </a:r>
                      <a:r>
                        <a:rPr lang="en-US" b="0" dirty="0" smtClean="0">
                          <a:latin typeface="Arial" pitchFamily="34" charset="0"/>
                          <a:cs typeface="Arial" pitchFamily="34" charset="0"/>
                        </a:rPr>
                        <a:t>stream-maturing other</a:t>
                      </a:r>
                      <a:r>
                        <a:rPr lang="en-US" b="0" baseline="0" dirty="0" smtClean="0">
                          <a:latin typeface="Arial" pitchFamily="34" charset="0"/>
                          <a:cs typeface="Arial" pitchFamily="34" charset="0"/>
                        </a:rPr>
                        <a:t> than</a:t>
                      </a:r>
                      <a:r>
                        <a:rPr lang="en-US" b="0" dirty="0" smtClean="0">
                          <a:latin typeface="Arial" pitchFamily="34" charset="0"/>
                          <a:cs typeface="Arial" pitchFamily="34" charset="0"/>
                        </a:rPr>
                        <a:t> the</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Columbia?</a:t>
                      </a:r>
                      <a:endParaRPr lang="en-US" b="0" dirty="0">
                        <a:latin typeface="Arial" pitchFamily="34" charset="0"/>
                        <a:cs typeface="Arial" pitchFamily="34" charset="0"/>
                      </a:endParaRPr>
                    </a:p>
                  </a:txBody>
                  <a:tcPr anchor="ctr"/>
                </a:tc>
                <a:tc hMerge="1">
                  <a:txBody>
                    <a:bodyPr/>
                    <a:lstStyle/>
                    <a:p>
                      <a:endParaRPr lang="en-US" dirty="0"/>
                    </a:p>
                  </a:txBody>
                  <a:tcPr/>
                </a:tc>
                <a:tc hMerge="1">
                  <a:txBody>
                    <a:bodyPr/>
                    <a:lstStyle/>
                    <a:p>
                      <a:endParaRPr lang="en-US" dirty="0"/>
                    </a:p>
                  </a:txBody>
                  <a:tcPr/>
                </a:tc>
              </a:tr>
              <a:tr h="571931">
                <a:tc>
                  <a:txBody>
                    <a:bodyPr/>
                    <a:lstStyle/>
                    <a:p>
                      <a:pPr algn="r"/>
                      <a:r>
                        <a:rPr lang="en-US" sz="2000" b="1" u="none" dirty="0" smtClean="0">
                          <a:latin typeface="Arial" pitchFamily="34" charset="0"/>
                        </a:rPr>
                        <a:t>Columbia</a:t>
                      </a:r>
                      <a:r>
                        <a:rPr lang="en-US" sz="2000" b="1" u="none" baseline="0" dirty="0" smtClean="0">
                          <a:latin typeface="Arial" pitchFamily="34" charset="0"/>
                        </a:rPr>
                        <a:t> R. Basin </a:t>
                      </a:r>
                      <a:r>
                        <a:rPr lang="en-US" sz="1600" b="0" u="none" baseline="0" dirty="0" smtClean="0">
                          <a:latin typeface="Arial" pitchFamily="34" charset="0"/>
                        </a:rPr>
                        <a:t>– 2 systems</a:t>
                      </a:r>
                    </a:p>
                    <a:p>
                      <a:pPr algn="r"/>
                      <a:r>
                        <a:rPr lang="en-US" sz="1400" u="none" baseline="0" dirty="0" smtClean="0">
                          <a:latin typeface="Arial" pitchFamily="34" charset="0"/>
                        </a:rPr>
                        <a:t>(Howell et al. 1985; Busby et al. 1996)</a:t>
                      </a:r>
                      <a:endParaRPr lang="en-US" sz="1400" u="none" dirty="0">
                        <a:latin typeface="Arial" pitchFamily="34" charset="0"/>
                      </a:endParaRPr>
                    </a:p>
                  </a:txBody>
                  <a:tcPr/>
                </a:tc>
                <a:tc>
                  <a:txBody>
                    <a:bodyPr/>
                    <a:lstStyle/>
                    <a:p>
                      <a:pPr algn="ctr"/>
                      <a:r>
                        <a:rPr lang="en-US" dirty="0" smtClean="0">
                          <a:latin typeface="Arial" pitchFamily="34" charset="0"/>
                        </a:rPr>
                        <a:t>1,057</a:t>
                      </a:r>
                      <a:endParaRPr lang="en-US" dirty="0">
                        <a:latin typeface="Arial" pitchFamily="34" charset="0"/>
                      </a:endParaRPr>
                    </a:p>
                  </a:txBody>
                  <a:tcPr anchor="ctr"/>
                </a:tc>
                <a:tc>
                  <a:txBody>
                    <a:bodyPr/>
                    <a:lstStyle/>
                    <a:p>
                      <a:pPr algn="ctr"/>
                      <a:r>
                        <a:rPr lang="en-US" dirty="0" smtClean="0">
                          <a:latin typeface="Arial" pitchFamily="34" charset="0"/>
                        </a:rPr>
                        <a:t>3-7</a:t>
                      </a:r>
                      <a:endParaRPr lang="en-US" dirty="0">
                        <a:latin typeface="Arial" pitchFamily="34" charset="0"/>
                      </a:endParaRPr>
                    </a:p>
                  </a:txBody>
                  <a:tcPr anchor="ctr"/>
                </a:tc>
                <a:tc>
                  <a:txBody>
                    <a:bodyPr/>
                    <a:lstStyle/>
                    <a:p>
                      <a:pPr algn="ctr"/>
                      <a:r>
                        <a:rPr lang="en-US" dirty="0" smtClean="0">
                          <a:latin typeface="Arial" pitchFamily="34" charset="0"/>
                        </a:rPr>
                        <a:t>1-2</a:t>
                      </a:r>
                      <a:endParaRPr lang="en-US" dirty="0">
                        <a:latin typeface="Arial" pitchFamily="34" charset="0"/>
                      </a:endParaRPr>
                    </a:p>
                  </a:txBody>
                  <a:tcPr anchor="ctr"/>
                </a:tc>
              </a:tr>
              <a:tr h="574487">
                <a:tc>
                  <a:txBody>
                    <a:bodyPr/>
                    <a:lstStyle/>
                    <a:p>
                      <a:pPr algn="r"/>
                      <a:r>
                        <a:rPr lang="en-US" sz="2000" b="1" u="none" dirty="0" smtClean="0">
                          <a:latin typeface="Arial" pitchFamily="34" charset="0"/>
                        </a:rPr>
                        <a:t>Idaho</a:t>
                      </a:r>
                      <a:r>
                        <a:rPr lang="en-US" sz="1600" u="none" dirty="0" smtClean="0">
                          <a:latin typeface="Arial" pitchFamily="34" charset="0"/>
                        </a:rPr>
                        <a:t> - Clearwater</a:t>
                      </a:r>
                      <a:r>
                        <a:rPr lang="en-US" sz="1600" u="none" baseline="0" dirty="0" smtClean="0">
                          <a:latin typeface="Arial" pitchFamily="34" charset="0"/>
                        </a:rPr>
                        <a:t> River</a:t>
                      </a:r>
                    </a:p>
                    <a:p>
                      <a:pPr algn="r"/>
                      <a:r>
                        <a:rPr lang="en-US" sz="1600" u="none" baseline="0" dirty="0" smtClean="0">
                          <a:latin typeface="Arial" pitchFamily="34" charset="0"/>
                        </a:rPr>
                        <a:t>(Whitt 1954; Byrne </a:t>
                      </a:r>
                      <a:r>
                        <a:rPr lang="en-US" sz="1600" u="none" baseline="0" dirty="0" err="1" smtClean="0">
                          <a:latin typeface="Arial" pitchFamily="34" charset="0"/>
                        </a:rPr>
                        <a:t>pers</a:t>
                      </a:r>
                      <a:r>
                        <a:rPr lang="en-US" sz="1600" u="none" baseline="0" dirty="0" smtClean="0">
                          <a:latin typeface="Arial" pitchFamily="34" charset="0"/>
                        </a:rPr>
                        <a:t> </a:t>
                      </a:r>
                      <a:r>
                        <a:rPr lang="en-US" sz="1600" u="none" baseline="0" dirty="0" err="1" smtClean="0">
                          <a:latin typeface="Arial" pitchFamily="34" charset="0"/>
                        </a:rPr>
                        <a:t>comm</a:t>
                      </a:r>
                      <a:r>
                        <a:rPr lang="en-US" sz="1600" u="none" baseline="0" dirty="0" smtClean="0">
                          <a:latin typeface="Arial" pitchFamily="34" charset="0"/>
                        </a:rPr>
                        <a:t>)</a:t>
                      </a:r>
                      <a:endParaRPr lang="en-US" sz="1600" u="none" dirty="0">
                        <a:latin typeface="Arial" pitchFamily="34" charset="0"/>
                      </a:endParaRPr>
                    </a:p>
                  </a:txBody>
                  <a:tcPr/>
                </a:tc>
                <a:tc>
                  <a:txBody>
                    <a:bodyPr/>
                    <a:lstStyle/>
                    <a:p>
                      <a:pPr algn="ctr"/>
                      <a:r>
                        <a:rPr lang="en-US" dirty="0" smtClean="0">
                          <a:latin typeface="Arial" pitchFamily="34" charset="0"/>
                        </a:rPr>
                        <a:t>?</a:t>
                      </a:r>
                      <a:endParaRPr lang="en-US" dirty="0">
                        <a:latin typeface="Arial" pitchFamily="34" charset="0"/>
                      </a:endParaRPr>
                    </a:p>
                  </a:txBody>
                  <a:tcPr anchor="ctr"/>
                </a:tc>
                <a:tc>
                  <a:txBody>
                    <a:bodyPr/>
                    <a:lstStyle/>
                    <a:p>
                      <a:pPr algn="ctr"/>
                      <a:r>
                        <a:rPr lang="en-US" dirty="0" smtClean="0">
                          <a:latin typeface="Arial" pitchFamily="34" charset="0"/>
                        </a:rPr>
                        <a:t>0.85-?</a:t>
                      </a:r>
                      <a:endParaRPr lang="en-US" dirty="0">
                        <a:latin typeface="Arial" pitchFamily="34" charset="0"/>
                      </a:endParaRPr>
                    </a:p>
                  </a:txBody>
                  <a:tcPr anchor="ctr"/>
                </a:tc>
                <a:tc>
                  <a:txBody>
                    <a:bodyPr/>
                    <a:lstStyle/>
                    <a:p>
                      <a:pPr algn="ctr"/>
                      <a:r>
                        <a:rPr lang="en-US" dirty="0" smtClean="0">
                          <a:latin typeface="Arial" pitchFamily="34" charset="0"/>
                        </a:rPr>
                        <a:t>1-?</a:t>
                      </a:r>
                      <a:endParaRPr lang="en-US" dirty="0">
                        <a:latin typeface="Arial" pitchFamily="34" charset="0"/>
                      </a:endParaRPr>
                    </a:p>
                  </a:txBody>
                  <a:tcPr anchor="ctr"/>
                </a:tc>
              </a:tr>
              <a:tr h="746369">
                <a:tc>
                  <a:txBody>
                    <a:bodyPr/>
                    <a:lstStyle/>
                    <a:p>
                      <a:pPr algn="r"/>
                      <a:r>
                        <a:rPr lang="en-US" sz="2000" b="1" u="none" dirty="0" smtClean="0">
                          <a:latin typeface="Arial" pitchFamily="34" charset="0"/>
                        </a:rPr>
                        <a:t>Oregon</a:t>
                      </a:r>
                      <a:r>
                        <a:rPr lang="en-US" u="none" dirty="0" smtClean="0">
                          <a:latin typeface="Arial" pitchFamily="34" charset="0"/>
                        </a:rPr>
                        <a:t> </a:t>
                      </a:r>
                      <a:r>
                        <a:rPr lang="en-US" sz="1600" u="none" dirty="0" smtClean="0">
                          <a:latin typeface="Arial" pitchFamily="34" charset="0"/>
                        </a:rPr>
                        <a:t>–</a:t>
                      </a:r>
                      <a:r>
                        <a:rPr lang="en-US" sz="1600" u="none" baseline="0" dirty="0" smtClean="0">
                          <a:latin typeface="Arial" pitchFamily="34" charset="0"/>
                        </a:rPr>
                        <a:t> Rogue R.</a:t>
                      </a:r>
                    </a:p>
                    <a:p>
                      <a:pPr algn="r"/>
                      <a:r>
                        <a:rPr lang="en-US" sz="1400" u="none" baseline="0" dirty="0" smtClean="0">
                          <a:latin typeface="Arial" pitchFamily="34" charset="0"/>
                        </a:rPr>
                        <a:t>(Chapman 1958; Lindsay et al. 1991; Busby et al. 1996)</a:t>
                      </a:r>
                      <a:endParaRPr lang="en-US" sz="1400" u="none" dirty="0" smtClean="0">
                        <a:latin typeface="Arial" pitchFamily="34" charset="0"/>
                      </a:endParaRPr>
                    </a:p>
                  </a:txBody>
                  <a:tcPr/>
                </a:tc>
                <a:tc>
                  <a:txBody>
                    <a:bodyPr/>
                    <a:lstStyle/>
                    <a:p>
                      <a:pPr algn="ctr"/>
                      <a:r>
                        <a:rPr lang="en-US" dirty="0" smtClean="0">
                          <a:latin typeface="Arial" pitchFamily="34" charset="0"/>
                        </a:rPr>
                        <a:t>4,058</a:t>
                      </a:r>
                      <a:endParaRPr lang="en-US" dirty="0">
                        <a:latin typeface="Arial" pitchFamily="34" charset="0"/>
                      </a:endParaRPr>
                    </a:p>
                  </a:txBody>
                  <a:tcPr anchor="ctr"/>
                </a:tc>
                <a:tc>
                  <a:txBody>
                    <a:bodyPr/>
                    <a:lstStyle/>
                    <a:p>
                      <a:pPr algn="ctr"/>
                      <a:r>
                        <a:rPr lang="en-US" dirty="0" smtClean="0">
                          <a:latin typeface="Arial" pitchFamily="34" charset="0"/>
                        </a:rPr>
                        <a:t>17-21</a:t>
                      </a:r>
                      <a:endParaRPr lang="en-US" dirty="0">
                        <a:latin typeface="Arial" pitchFamily="34" charset="0"/>
                      </a:endParaRPr>
                    </a:p>
                  </a:txBody>
                  <a:tcPr anchor="ctr"/>
                </a:tc>
                <a:tc>
                  <a:txBody>
                    <a:bodyPr/>
                    <a:lstStyle/>
                    <a:p>
                      <a:pPr algn="ctr"/>
                      <a:r>
                        <a:rPr lang="en-US" dirty="0" smtClean="0">
                          <a:latin typeface="Arial" pitchFamily="34" charset="0"/>
                        </a:rPr>
                        <a:t>1-2</a:t>
                      </a:r>
                      <a:endParaRPr lang="en-US" dirty="0">
                        <a:latin typeface="Arial" pitchFamily="34" charset="0"/>
                      </a:endParaRPr>
                    </a:p>
                  </a:txBody>
                  <a:tcPr anchor="ctr"/>
                </a:tc>
              </a:tr>
              <a:tr h="69147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1" u="none" dirty="0" smtClean="0">
                          <a:latin typeface="Arial" pitchFamily="34" charset="0"/>
                        </a:rPr>
                        <a:t>California</a:t>
                      </a:r>
                      <a:r>
                        <a:rPr lang="en-US" sz="1600" b="1" u="none" dirty="0" smtClean="0">
                          <a:latin typeface="Arial" pitchFamily="34" charset="0"/>
                        </a:rPr>
                        <a:t> </a:t>
                      </a:r>
                      <a:r>
                        <a:rPr lang="en-US" sz="1600" u="none" dirty="0" smtClean="0">
                          <a:latin typeface="Arial" pitchFamily="34" charset="0"/>
                        </a:rPr>
                        <a:t>-</a:t>
                      </a:r>
                      <a:r>
                        <a:rPr lang="en-US" sz="1600" u="none" baseline="0" dirty="0" smtClean="0">
                          <a:latin typeface="Arial" pitchFamily="34" charset="0"/>
                        </a:rPr>
                        <a:t> 0 systems</a:t>
                      </a:r>
                    </a:p>
                    <a:p>
                      <a:pPr marL="0" marR="0" indent="0" algn="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rPr>
                        <a:t>(Busby et al. 1996)</a:t>
                      </a:r>
                    </a:p>
                  </a:txBody>
                  <a:tcPr/>
                </a:tc>
                <a:tc gridSpan="3">
                  <a:txBody>
                    <a:bodyPr/>
                    <a:lstStyle/>
                    <a:p>
                      <a:pPr algn="ctr"/>
                      <a:r>
                        <a:rPr lang="en-US" dirty="0" smtClean="0"/>
                        <a:t> </a:t>
                      </a:r>
                      <a:r>
                        <a:rPr lang="en-US" b="0" dirty="0" smtClean="0">
                          <a:latin typeface="Arial" pitchFamily="34" charset="0"/>
                          <a:cs typeface="Arial" pitchFamily="34" charset="0"/>
                        </a:rPr>
                        <a:t>stream-maturing in any systems?</a:t>
                      </a:r>
                      <a:endParaRPr lang="en-US" b="0" dirty="0">
                        <a:latin typeface="Arial" pitchFamily="34" charset="0"/>
                        <a:cs typeface="Arial" pitchFamily="34" charset="0"/>
                      </a:endParaRPr>
                    </a:p>
                  </a:txBody>
                  <a:tcPr anchor="ctr"/>
                </a:tc>
                <a:tc hMerge="1">
                  <a:txBody>
                    <a:bodyPr/>
                    <a:lstStyle/>
                    <a:p>
                      <a:endParaRPr lang="en-US" dirty="0"/>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3911600" y="1219200"/>
            <a:ext cx="9144000" cy="0"/>
          </a:xfrm>
          <a:prstGeom prst="rect">
            <a:avLst/>
          </a:prstGeom>
          <a:noFill/>
          <a:ln w="9525">
            <a:noFill/>
            <a:miter lim="800000"/>
            <a:headEnd/>
            <a:tailEnd/>
          </a:ln>
          <a:effectLst/>
        </p:spPr>
        <p:txBody>
          <a:bodyPr wrap="none">
            <a:spAutoFit/>
          </a:bodyPr>
          <a:lstStyle/>
          <a:p>
            <a:endParaRPr lang="en-US"/>
          </a:p>
        </p:txBody>
      </p:sp>
      <p:graphicFrame>
        <p:nvGraphicFramePr>
          <p:cNvPr id="103427" name="Group 3"/>
          <p:cNvGraphicFramePr>
            <a:graphicFrameLocks noGrp="1"/>
          </p:cNvGraphicFramePr>
          <p:nvPr/>
        </p:nvGraphicFramePr>
        <p:xfrm>
          <a:off x="-3911600" y="4510088"/>
          <a:ext cx="208280" cy="518160"/>
        </p:xfrm>
        <a:graphic>
          <a:graphicData uri="http://schemas.openxmlformats.org/drawingml/2006/table">
            <a:tbl>
              <a:tblPr/>
              <a:tblGrid>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103433" name="Rectangle 9"/>
          <p:cNvSpPr>
            <a:spLocks noChangeArrowheads="1"/>
          </p:cNvSpPr>
          <p:nvPr/>
        </p:nvSpPr>
        <p:spPr bwMode="auto">
          <a:xfrm>
            <a:off x="-3911600" y="5027613"/>
            <a:ext cx="184150" cy="611187"/>
          </a:xfrm>
          <a:prstGeom prst="rect">
            <a:avLst/>
          </a:prstGeom>
          <a:noFill/>
          <a:ln w="9525">
            <a:noFill/>
            <a:miter lim="800000"/>
            <a:headEnd/>
            <a:tailEnd/>
          </a:ln>
          <a:effectLst/>
        </p:spPr>
        <p:txBody>
          <a:bodyPr wrap="none" anchor="ctr">
            <a:spAutoFit/>
          </a:bodyPr>
          <a:lstStyle/>
          <a:p>
            <a:pPr algn="l" eaLnBrk="1" hangingPunct="1"/>
            <a:r>
              <a:rPr lang="en-US" sz="1600" b="1">
                <a:latin typeface="Arial" charset="0"/>
                <a:cs typeface="Times New Roman" pitchFamily="18" charset="0"/>
              </a:rPr>
              <a:t/>
            </a:r>
            <a:br>
              <a:rPr lang="en-US" sz="1600" b="1">
                <a:latin typeface="Arial" charset="0"/>
                <a:cs typeface="Times New Roman" pitchFamily="18" charset="0"/>
              </a:rPr>
            </a:br>
            <a:endParaRPr lang="en-US">
              <a:latin typeface="Arial" charset="0"/>
            </a:endParaRPr>
          </a:p>
        </p:txBody>
      </p:sp>
      <p:sp>
        <p:nvSpPr>
          <p:cNvPr id="103436" name="Rectangle 12"/>
          <p:cNvSpPr>
            <a:spLocks noChangeArrowheads="1"/>
          </p:cNvSpPr>
          <p:nvPr/>
        </p:nvSpPr>
        <p:spPr bwMode="auto">
          <a:xfrm>
            <a:off x="152400" y="152400"/>
            <a:ext cx="8839200" cy="6477000"/>
          </a:xfrm>
          <a:prstGeom prst="rect">
            <a:avLst/>
          </a:prstGeom>
          <a:noFill/>
          <a:ln w="9525">
            <a:noFill/>
            <a:miter lim="800000"/>
            <a:headEnd/>
            <a:tailEnd/>
          </a:ln>
          <a:effectLst/>
        </p:spPr>
        <p:txBody>
          <a:bodyPr/>
          <a:lstStyle/>
          <a:p>
            <a:pPr algn="l"/>
            <a:r>
              <a:rPr lang="en-US" sz="1000" b="1" u="sng" dirty="0" smtClean="0"/>
              <a:t>References Cited:</a:t>
            </a:r>
          </a:p>
          <a:p>
            <a:pPr algn="l"/>
            <a:endParaRPr lang="en-US" sz="1000" u="sng" dirty="0" smtClean="0"/>
          </a:p>
          <a:p>
            <a:pPr algn="l"/>
            <a:r>
              <a:rPr lang="en-US" sz="1000" dirty="0" smtClean="0"/>
              <a:t>Bain, C.,  S.T. Elliott, R.E. Johnson and G. Woods.  2003. Situk River Steelhead: A Review of Historical Data through 1996. Alaska Department of Fish and Game, Fishery Manuscript  No. 03-01, Anchorage</a:t>
            </a:r>
          </a:p>
          <a:p>
            <a:pPr algn="l"/>
            <a:endParaRPr lang="en-US" sz="1000" u="sng" dirty="0" smtClean="0"/>
          </a:p>
          <a:p>
            <a:pPr algn="l"/>
            <a:r>
              <a:rPr lang="en-US" sz="1000" dirty="0" err="1" smtClean="0"/>
              <a:t>Berrigan</a:t>
            </a:r>
            <a:r>
              <a:rPr lang="en-US" sz="1000" dirty="0" smtClean="0"/>
              <a:t>, D. and E.L. </a:t>
            </a:r>
            <a:r>
              <a:rPr lang="en-US" sz="1000" dirty="0" err="1" smtClean="0"/>
              <a:t>Charnov</a:t>
            </a:r>
            <a:r>
              <a:rPr lang="en-US" sz="1000" dirty="0" smtClean="0"/>
              <a:t>. 1994. Reaction norms for age and size at maturity in response to temperature: a puzzle for life historians.  </a:t>
            </a:r>
            <a:r>
              <a:rPr lang="en-US" sz="1000" dirty="0" err="1" smtClean="0"/>
              <a:t>Oikos</a:t>
            </a:r>
            <a:r>
              <a:rPr lang="en-US" sz="1000" dirty="0" smtClean="0"/>
              <a:t>. 70:3, 474-478</a:t>
            </a:r>
            <a:endParaRPr lang="en-US" sz="1000" dirty="0"/>
          </a:p>
          <a:p>
            <a:pPr algn="l"/>
            <a:endParaRPr lang="en-US" sz="1000" u="sng" dirty="0" smtClean="0"/>
          </a:p>
          <a:p>
            <a:pPr algn="l"/>
            <a:r>
              <a:rPr lang="en-US" sz="1000" dirty="0" err="1" smtClean="0"/>
              <a:t>Burgner</a:t>
            </a:r>
            <a:r>
              <a:rPr lang="en-US" sz="1000" dirty="0" smtClean="0"/>
              <a:t>, R. L., J. T. Light, L. Margolis, T. Okazaki, A. </a:t>
            </a:r>
            <a:r>
              <a:rPr lang="en-US" sz="1000" dirty="0" err="1" smtClean="0"/>
              <a:t>Tautz</a:t>
            </a:r>
            <a:r>
              <a:rPr lang="en-US" sz="1000" dirty="0" smtClean="0"/>
              <a:t>, and S. Ito. 1992. Distribution and origins of steelhead trout (</a:t>
            </a:r>
            <a:r>
              <a:rPr lang="en-US" sz="1000" i="1" dirty="0" smtClean="0"/>
              <a:t>Oncorhynchus mykiss) i</a:t>
            </a:r>
            <a:r>
              <a:rPr lang="en-US" sz="1000" dirty="0" smtClean="0"/>
              <a:t>n offshore waters of the North Pacific Ocean. Int. North Pac. Fish. Comm. Bull. 51, 92 p.</a:t>
            </a:r>
          </a:p>
          <a:p>
            <a:pPr algn="l"/>
            <a:endParaRPr lang="en-US" sz="1000" dirty="0" smtClean="0"/>
          </a:p>
          <a:p>
            <a:pPr algn="l"/>
            <a:r>
              <a:rPr lang="en-US" sz="1000" dirty="0" smtClean="0"/>
              <a:t>Busby, P.J., T.C. Wainwright, G.J. Bryant, L. </a:t>
            </a:r>
            <a:r>
              <a:rPr lang="en-US" sz="1000" dirty="0" err="1" smtClean="0"/>
              <a:t>Lierheimer</a:t>
            </a:r>
            <a:r>
              <a:rPr lang="en-US" sz="1000" dirty="0" smtClean="0"/>
              <a:t>, R.S. </a:t>
            </a:r>
            <a:r>
              <a:rPr lang="en-US" sz="1000" dirty="0" err="1" smtClean="0"/>
              <a:t>Waples</a:t>
            </a:r>
            <a:r>
              <a:rPr lang="en-US" sz="1000" dirty="0" smtClean="0"/>
              <a:t>, F.W. </a:t>
            </a:r>
            <a:r>
              <a:rPr lang="en-US" sz="1000" dirty="0" err="1" smtClean="0"/>
              <a:t>Waknitz</a:t>
            </a:r>
            <a:r>
              <a:rPr lang="en-US" sz="1000" dirty="0" smtClean="0"/>
              <a:t> &amp; I.V. </a:t>
            </a:r>
            <a:r>
              <a:rPr lang="en-US" sz="1000" dirty="0" err="1" smtClean="0"/>
              <a:t>Lagomarsino</a:t>
            </a:r>
            <a:r>
              <a:rPr lang="en-US" sz="1000" dirty="0" smtClean="0"/>
              <a:t>. 1996. Status review of west coast steelhead from Washington, Idaho,</a:t>
            </a:r>
          </a:p>
          <a:p>
            <a:pPr algn="l"/>
            <a:r>
              <a:rPr lang="en-US" sz="1000" dirty="0" smtClean="0"/>
              <a:t>Oregon, and California. NOAA Tech. Memo., U.S. Dep. </a:t>
            </a:r>
            <a:r>
              <a:rPr lang="en-US" sz="1000" dirty="0" err="1" smtClean="0"/>
              <a:t>Commer</a:t>
            </a:r>
            <a:r>
              <a:rPr lang="en-US" sz="1000" dirty="0" smtClean="0"/>
              <a:t>. NMFS-NWFSC-27. 261 pp.</a:t>
            </a:r>
          </a:p>
          <a:p>
            <a:pPr algn="l"/>
            <a:endParaRPr lang="en-US" sz="1000" dirty="0" smtClean="0"/>
          </a:p>
          <a:p>
            <a:pPr algn="l"/>
            <a:r>
              <a:rPr lang="en-US" sz="1000" dirty="0" smtClean="0"/>
              <a:t>Chapman, D. W. 1958. Studies on the life history of Alsea River steelhead. Journal of  Wildlife Management. 22(2):123-134.</a:t>
            </a:r>
          </a:p>
          <a:p>
            <a:pPr algn="l"/>
            <a:endParaRPr lang="en-US" sz="1000" dirty="0" smtClean="0"/>
          </a:p>
          <a:p>
            <a:pPr algn="l"/>
            <a:r>
              <a:rPr lang="en-US" sz="1000" dirty="0" err="1" smtClean="0"/>
              <a:t>Forsgren</a:t>
            </a:r>
            <a:r>
              <a:rPr lang="en-US" sz="1000" dirty="0" smtClean="0"/>
              <a:t>, H. L. 1979. Age, growth, origin and repeat spawning of winter steelhead (</a:t>
            </a:r>
            <a:r>
              <a:rPr lang="en-US" sz="1000" i="1" dirty="0" err="1" smtClean="0"/>
              <a:t>Salmo</a:t>
            </a:r>
            <a:r>
              <a:rPr lang="en-US" sz="1000" i="1" dirty="0" smtClean="0"/>
              <a:t> </a:t>
            </a:r>
            <a:r>
              <a:rPr lang="en-US" sz="1000" i="1" dirty="0" err="1" smtClean="0"/>
              <a:t>gairdneri</a:t>
            </a:r>
            <a:r>
              <a:rPr lang="en-US" sz="1000" i="1" dirty="0" smtClean="0"/>
              <a:t>) in Mad River, California. M.S. Thesis, Humboldt State Univ., Arcata, CA, </a:t>
            </a:r>
            <a:r>
              <a:rPr lang="en-US" sz="1000" dirty="0" smtClean="0"/>
              <a:t>56 p.</a:t>
            </a:r>
          </a:p>
          <a:p>
            <a:pPr algn="l"/>
            <a:endParaRPr lang="en-US" sz="1000" dirty="0" smtClean="0"/>
          </a:p>
          <a:p>
            <a:pPr algn="l"/>
            <a:r>
              <a:rPr lang="en-US" sz="1000" dirty="0" smtClean="0"/>
              <a:t>Gates, K.S. and D.E. Palmer. 2006a.  Abundance and run timing of adult steelhead trout in Crooked and Nikolai Creeks, Kenai Peninsula, Alaska, 2005.  Alaska Fisheries Data Series Number 2006-5, March U.S. Fish and Wildlife Service.</a:t>
            </a:r>
          </a:p>
          <a:p>
            <a:pPr algn="l"/>
            <a:r>
              <a:rPr lang="en-US" sz="1000" dirty="0" smtClean="0"/>
              <a:t> </a:t>
            </a:r>
          </a:p>
          <a:p>
            <a:pPr algn="l"/>
            <a:r>
              <a:rPr lang="en-US" sz="1000" dirty="0" smtClean="0"/>
              <a:t>Gates, K.S. and D.E. Palmer. 2006b.  Abundance and run timing of adult steelhead trout in Crooked and Nikolai Creeks, Kenai Peninsula, Alaska, 2006.  Alaska Fisheries Data Series Number 2006-13, November 2006.  U.S. Fish and Wildlife Service.</a:t>
            </a:r>
          </a:p>
          <a:p>
            <a:pPr algn="l"/>
            <a:endParaRPr lang="en-US" sz="1000" dirty="0" smtClean="0"/>
          </a:p>
          <a:p>
            <a:pPr algn="l"/>
            <a:r>
              <a:rPr lang="en-US" sz="1000" dirty="0" err="1" smtClean="0"/>
              <a:t>Hallock</a:t>
            </a:r>
            <a:r>
              <a:rPr lang="en-US" sz="1000" dirty="0" smtClean="0"/>
              <a:t>, R. J. 1989. Upper Sacramento River steelhead, </a:t>
            </a:r>
            <a:r>
              <a:rPr lang="en-US" sz="1000" i="1" dirty="0" smtClean="0"/>
              <a:t>Oncorhynchus mykiss, 1952-1988. </a:t>
            </a:r>
            <a:r>
              <a:rPr lang="en-US" sz="1000" dirty="0" smtClean="0"/>
              <a:t>A report prepared for the U.S. Fish and Wildlife Service, Red Bluff, CA, 86 p.</a:t>
            </a:r>
          </a:p>
          <a:p>
            <a:pPr algn="l"/>
            <a:endParaRPr lang="en-US" sz="1000" dirty="0" smtClean="0"/>
          </a:p>
          <a:p>
            <a:pPr algn="l"/>
            <a:r>
              <a:rPr lang="en-US" sz="1000" dirty="0" smtClean="0"/>
              <a:t>Harper, W. G. 1980. Age, growth, and migration of </a:t>
            </a:r>
            <a:r>
              <a:rPr lang="en-US" sz="1000" dirty="0" err="1" smtClean="0"/>
              <a:t>coho</a:t>
            </a:r>
            <a:r>
              <a:rPr lang="en-US" sz="1000" dirty="0" smtClean="0"/>
              <a:t> salmon and steelhead trout in Jacoby Creek, California. M.S. Thesis, Humboldt State Univ., Arcata, CA, 104 p.</a:t>
            </a:r>
          </a:p>
          <a:p>
            <a:pPr algn="l"/>
            <a:endParaRPr lang="en-US" sz="1000" dirty="0" smtClean="0"/>
          </a:p>
          <a:p>
            <a:pPr algn="l"/>
            <a:r>
              <a:rPr lang="en-US" sz="1000" dirty="0" err="1" smtClean="0"/>
              <a:t>Hooten</a:t>
            </a:r>
            <a:r>
              <a:rPr lang="en-US" sz="1000" dirty="0" smtClean="0"/>
              <a:t>,  R.S., B.R. Ward, V.A. Lewinsky, M.G. </a:t>
            </a:r>
            <a:r>
              <a:rPr lang="en-US" sz="1000" dirty="0" err="1" smtClean="0"/>
              <a:t>Lirette</a:t>
            </a:r>
            <a:r>
              <a:rPr lang="en-US" sz="1000" dirty="0" smtClean="0"/>
              <a:t>, and A.R. </a:t>
            </a:r>
            <a:r>
              <a:rPr lang="en-US" sz="1000" dirty="0" err="1" smtClean="0"/>
              <a:t>Facchin</a:t>
            </a:r>
            <a:r>
              <a:rPr lang="en-US" sz="1000" dirty="0" smtClean="0"/>
              <a:t>. 1987. Age and growth of steelhead in Vancouver Island populations.  British Columbia Fisheries Technical Circular No. 77. </a:t>
            </a:r>
          </a:p>
          <a:p>
            <a:pPr algn="l"/>
            <a:endParaRPr lang="en-US" sz="1000" dirty="0" smtClean="0"/>
          </a:p>
          <a:p>
            <a:pPr algn="l"/>
            <a:r>
              <a:rPr lang="en-US" sz="1000" dirty="0" smtClean="0"/>
              <a:t>Howell, P., Jones, K., </a:t>
            </a:r>
            <a:r>
              <a:rPr lang="en-US" sz="1000" dirty="0" err="1" smtClean="0"/>
              <a:t>Scarnecchia</a:t>
            </a:r>
            <a:r>
              <a:rPr lang="en-US" sz="1000" dirty="0" smtClean="0"/>
              <a:t>, D., </a:t>
            </a:r>
            <a:r>
              <a:rPr lang="en-US" sz="1000" dirty="0" err="1" smtClean="0"/>
              <a:t>LaVoy</a:t>
            </a:r>
            <a:r>
              <a:rPr lang="en-US" sz="1000" dirty="0" smtClean="0"/>
              <a:t>, L., Kendra, W. and </a:t>
            </a:r>
            <a:r>
              <a:rPr lang="en-US" sz="1000" dirty="0" err="1" smtClean="0"/>
              <a:t>Ortmann</a:t>
            </a:r>
            <a:r>
              <a:rPr lang="en-US" sz="1000" dirty="0" smtClean="0"/>
              <a:t>, D. 1985.  Stock assessment of Columbia River anadromous salmons Volume II: steelhead stock summaries stock transfer guidelines-information needs.  Final Report to Bonneville Power Administration, Contract DE-A179-84BP12737, Project 83-335, Portland, OR: Bonneville Power Administration</a:t>
            </a:r>
          </a:p>
          <a:p>
            <a:pPr algn="l"/>
            <a:endParaRPr lang="en-US" sz="1000" dirty="0" smtClean="0"/>
          </a:p>
          <a:p>
            <a:pPr algn="l"/>
            <a:r>
              <a:rPr lang="en-US" sz="1000" dirty="0" smtClean="0"/>
              <a:t>Hendry A.P. and S.C. Stearns (</a:t>
            </a:r>
            <a:r>
              <a:rPr lang="en-US" sz="1000" dirty="0" err="1" smtClean="0"/>
              <a:t>eds</a:t>
            </a:r>
            <a:r>
              <a:rPr lang="en-US" sz="1000" dirty="0" smtClean="0"/>
              <a:t>).  2004. Evolution Illuminated, Salmon and their Relatives.  Oxford University Press, Inc.  198 Madison Avenue, New York, New York</a:t>
            </a:r>
          </a:p>
          <a:p>
            <a:pPr algn="l"/>
            <a:endParaRPr lang="en-US" sz="1000" dirty="0" smtClean="0"/>
          </a:p>
          <a:p>
            <a:pPr algn="l"/>
            <a:r>
              <a:rPr lang="en-US" sz="1000" dirty="0" smtClean="0"/>
              <a:t>Johnson, R.E. 1996. Situk River steelhead trout studies, 1994.  Alaska Department of Fish and Game, Fishery Data Series No 96-1, Anchorage</a:t>
            </a:r>
          </a:p>
          <a:p>
            <a:pPr algn="l"/>
            <a:endParaRPr lang="en-US" sz="1000" dirty="0" smtClean="0"/>
          </a:p>
          <a:p>
            <a:pPr algn="l"/>
            <a:r>
              <a:rPr lang="en-US" sz="1000" dirty="0" smtClean="0"/>
              <a:t>Jones, D. E. 1983. A study of </a:t>
            </a:r>
            <a:r>
              <a:rPr lang="en-US" sz="1000" dirty="0" err="1" smtClean="0"/>
              <a:t>cuthroat</a:t>
            </a:r>
            <a:r>
              <a:rPr lang="en-US" sz="1000" dirty="0" smtClean="0"/>
              <a:t> - steelhead in Alaska. Alaska Department of Fish and Game, Federal Aid in Fish Restoration and Anadromous Fish Studies, 1982-1983, Project AFS-42-10-A Juneau. </a:t>
            </a:r>
            <a:br>
              <a:rPr lang="en-US" sz="1000" dirty="0" smtClean="0"/>
            </a:br>
            <a:endParaRPr lang="en-US" sz="1000" dirty="0" smtClean="0"/>
          </a:p>
          <a:p>
            <a:pPr algn="l"/>
            <a:r>
              <a:rPr lang="en-US" sz="1000" dirty="0" smtClean="0"/>
              <a:t>Keefer, M.L, Wertheimer, R.H., Evans A.F., Boggs C.T., </a:t>
            </a:r>
            <a:r>
              <a:rPr lang="en-US" sz="1000" dirty="0" err="1" smtClean="0"/>
              <a:t>Peery</a:t>
            </a:r>
            <a:r>
              <a:rPr lang="en-US" sz="1000" dirty="0" smtClean="0"/>
              <a:t>, C.A. 2008. </a:t>
            </a:r>
            <a:r>
              <a:rPr lang="en-US" sz="1000" dirty="0" err="1" smtClean="0"/>
              <a:t>Iteroparity</a:t>
            </a:r>
            <a:r>
              <a:rPr lang="en-US" sz="1000" dirty="0" smtClean="0"/>
              <a:t> in Columbia River summer-run steelhead(Oncorhynchus mykiss): implications for conservation. Canadian Journal of Fisheries and Aquatic Sciences, 26: 2592-2605.</a:t>
            </a:r>
          </a:p>
          <a:p>
            <a:pPr algn="l"/>
            <a:endParaRPr lang="en-US" sz="1000" dirty="0" smtClean="0"/>
          </a:p>
          <a:p>
            <a:pPr algn="l"/>
            <a:endParaRPr lang="en-US" sz="1000" dirty="0" smtClean="0"/>
          </a:p>
          <a:p>
            <a:pPr marL="342900" indent="-342900" algn="l" eaLnBrk="1" hangingPunct="1">
              <a:spcBef>
                <a:spcPct val="20000"/>
              </a:spcBef>
              <a:buClr>
                <a:schemeClr val="hlink"/>
              </a:buClr>
              <a:buSzPct val="70000"/>
              <a:buFont typeface="Wingdings" pitchFamily="2" charset="2"/>
              <a:buNone/>
            </a:pPr>
            <a:r>
              <a:rPr lang="en-US" sz="1000" dirty="0" smtClean="0">
                <a:effectLst>
                  <a:outerShdw blurRad="38100" dist="38100" dir="2700000" algn="tl">
                    <a:srgbClr val="000000"/>
                  </a:outerShdw>
                </a:effectLst>
                <a:latin typeface="+mj-lt"/>
              </a:rPr>
              <a:t>	</a:t>
            </a:r>
            <a:endParaRPr lang="en-US" sz="1000" dirty="0">
              <a:effectLst>
                <a:outerShdw blurRad="38100" dist="38100" dir="2700000" algn="tl">
                  <a:srgbClr val="000000"/>
                </a:outerShdw>
              </a:effectLst>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3911600" y="1219200"/>
            <a:ext cx="9144000" cy="0"/>
          </a:xfrm>
          <a:prstGeom prst="rect">
            <a:avLst/>
          </a:prstGeom>
          <a:noFill/>
          <a:ln w="9525">
            <a:noFill/>
            <a:miter lim="800000"/>
            <a:headEnd/>
            <a:tailEnd/>
          </a:ln>
          <a:effectLst/>
        </p:spPr>
        <p:txBody>
          <a:bodyPr wrap="none">
            <a:spAutoFit/>
          </a:bodyPr>
          <a:lstStyle/>
          <a:p>
            <a:endParaRPr lang="en-US"/>
          </a:p>
        </p:txBody>
      </p:sp>
      <p:graphicFrame>
        <p:nvGraphicFramePr>
          <p:cNvPr id="103427" name="Group 3"/>
          <p:cNvGraphicFramePr>
            <a:graphicFrameLocks noGrp="1"/>
          </p:cNvGraphicFramePr>
          <p:nvPr/>
        </p:nvGraphicFramePr>
        <p:xfrm>
          <a:off x="-3911600" y="4510088"/>
          <a:ext cx="208280" cy="518160"/>
        </p:xfrm>
        <a:graphic>
          <a:graphicData uri="http://schemas.openxmlformats.org/drawingml/2006/table">
            <a:tbl>
              <a:tblPr/>
              <a:tblGrid>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103433" name="Rectangle 9"/>
          <p:cNvSpPr>
            <a:spLocks noChangeArrowheads="1"/>
          </p:cNvSpPr>
          <p:nvPr/>
        </p:nvSpPr>
        <p:spPr bwMode="auto">
          <a:xfrm>
            <a:off x="-3911600" y="5027613"/>
            <a:ext cx="184150" cy="611187"/>
          </a:xfrm>
          <a:prstGeom prst="rect">
            <a:avLst/>
          </a:prstGeom>
          <a:noFill/>
          <a:ln w="9525">
            <a:noFill/>
            <a:miter lim="800000"/>
            <a:headEnd/>
            <a:tailEnd/>
          </a:ln>
          <a:effectLst/>
        </p:spPr>
        <p:txBody>
          <a:bodyPr wrap="none" anchor="ctr">
            <a:spAutoFit/>
          </a:bodyPr>
          <a:lstStyle/>
          <a:p>
            <a:pPr algn="l" eaLnBrk="1" hangingPunct="1"/>
            <a:r>
              <a:rPr lang="en-US" sz="1600" b="1">
                <a:latin typeface="Arial" charset="0"/>
                <a:cs typeface="Times New Roman" pitchFamily="18" charset="0"/>
              </a:rPr>
              <a:t/>
            </a:r>
            <a:br>
              <a:rPr lang="en-US" sz="1600" b="1">
                <a:latin typeface="Arial" charset="0"/>
                <a:cs typeface="Times New Roman" pitchFamily="18" charset="0"/>
              </a:rPr>
            </a:br>
            <a:endParaRPr lang="en-US">
              <a:latin typeface="Arial" charset="0"/>
            </a:endParaRPr>
          </a:p>
        </p:txBody>
      </p:sp>
      <p:sp>
        <p:nvSpPr>
          <p:cNvPr id="103436" name="Rectangle 12"/>
          <p:cNvSpPr>
            <a:spLocks noChangeArrowheads="1"/>
          </p:cNvSpPr>
          <p:nvPr/>
        </p:nvSpPr>
        <p:spPr bwMode="auto">
          <a:xfrm>
            <a:off x="152400" y="152400"/>
            <a:ext cx="8839200" cy="6477000"/>
          </a:xfrm>
          <a:prstGeom prst="rect">
            <a:avLst/>
          </a:prstGeom>
          <a:noFill/>
          <a:ln w="9525">
            <a:noFill/>
            <a:miter lim="800000"/>
            <a:headEnd/>
            <a:tailEnd/>
          </a:ln>
          <a:effectLst/>
        </p:spPr>
        <p:txBody>
          <a:bodyPr/>
          <a:lstStyle/>
          <a:p>
            <a:pPr algn="l"/>
            <a:r>
              <a:rPr lang="en-US" sz="1000" b="1" u="sng" dirty="0" smtClean="0"/>
              <a:t>References Cited (continued):</a:t>
            </a:r>
          </a:p>
          <a:p>
            <a:pPr algn="l"/>
            <a:endParaRPr lang="en-US" sz="1000" b="1" u="sng" dirty="0" smtClean="0"/>
          </a:p>
          <a:p>
            <a:pPr algn="l"/>
            <a:r>
              <a:rPr lang="en-US" sz="1000" dirty="0" smtClean="0"/>
              <a:t>Lindsay, R. B., K. R. </a:t>
            </a:r>
            <a:r>
              <a:rPr lang="en-US" sz="1000" dirty="0" err="1" smtClean="0"/>
              <a:t>Kenaston</a:t>
            </a:r>
            <a:r>
              <a:rPr lang="en-US" sz="1000" dirty="0" smtClean="0"/>
              <a:t>, and R. K. Schroeder. 1991. Steelhead production factors. Oregon Dept. Fish and Wildlife, Annual Progress Report, 19 p. (Available from Oregon Department of Fish and Wildlife, P.O. Box 59, Portland, OR 97207)</a:t>
            </a:r>
          </a:p>
          <a:p>
            <a:pPr algn="l"/>
            <a:endParaRPr lang="en-US" sz="1000" u="sng" dirty="0" smtClean="0"/>
          </a:p>
          <a:p>
            <a:pPr algn="l"/>
            <a:r>
              <a:rPr lang="en-US" sz="1000" dirty="0" err="1" smtClean="0"/>
              <a:t>Lohr</a:t>
            </a:r>
            <a:r>
              <a:rPr lang="en-US" sz="1000" dirty="0" smtClean="0"/>
              <a:t>, S.C. and M.D. Bryant. 1999. Biological characteristics and population status of steelhead (</a:t>
            </a:r>
            <a:r>
              <a:rPr lang="en-US" sz="1000" i="1" dirty="0" smtClean="0"/>
              <a:t>Oncorhynchus mykiss</a:t>
            </a:r>
            <a:r>
              <a:rPr lang="en-US" sz="1000" dirty="0" smtClean="0"/>
              <a:t>) in southeast Alaska.  General Technical Report PNW-GTR-407.  Portland, OR: U.S Department of Agriculture, Forest Service,  Pacific Northwest Research Station.</a:t>
            </a:r>
          </a:p>
          <a:p>
            <a:pPr algn="l"/>
            <a:endParaRPr lang="en-US" sz="1000" dirty="0" smtClean="0"/>
          </a:p>
          <a:p>
            <a:pPr algn="l"/>
            <a:r>
              <a:rPr lang="en-US" sz="1000" dirty="0" smtClean="0"/>
              <a:t>Long, J.B. and L.E. Griffin. 1937. Spawning and migratory habits of the Columbia wild steelhead trout through the returning adult stage. Aquaculture. 88: 239-252.</a:t>
            </a:r>
          </a:p>
          <a:p>
            <a:pPr algn="l"/>
            <a:endParaRPr lang="en-US" sz="1000" dirty="0" smtClean="0"/>
          </a:p>
          <a:p>
            <a:pPr algn="l"/>
            <a:r>
              <a:rPr lang="en-US" sz="1000" dirty="0" smtClean="0"/>
              <a:t>Love,  D.C. and R.D. Harding. 2008.  Steelhead trout production studies at </a:t>
            </a:r>
            <a:r>
              <a:rPr lang="en-US" sz="1000" dirty="0" err="1" smtClean="0"/>
              <a:t>Sitkoh</a:t>
            </a:r>
            <a:r>
              <a:rPr lang="en-US" sz="1000" dirty="0" smtClean="0"/>
              <a:t> Creek, Alaska, 2003-2004. Alaska Department of Fish and Game, Fishery Data Series No. 08-44, Anchorage.</a:t>
            </a:r>
          </a:p>
          <a:p>
            <a:pPr algn="l"/>
            <a:endParaRPr lang="en-US" sz="1000" dirty="0" smtClean="0"/>
          </a:p>
          <a:p>
            <a:pPr algn="l"/>
            <a:r>
              <a:rPr lang="en-US" sz="1000" dirty="0" smtClean="0"/>
              <a:t>Love, D.C. and R.D. Harding. 2009.  Steelhead trout production studies at </a:t>
            </a:r>
            <a:r>
              <a:rPr lang="en-US" sz="1000" dirty="0" err="1" smtClean="0"/>
              <a:t>Sitkoh</a:t>
            </a:r>
            <a:r>
              <a:rPr lang="en-US" sz="1000" dirty="0" smtClean="0"/>
              <a:t> Creek, Alaska, 2005-2006. Alaska Department of Fish and Game, Fishery Data Series No. 09-68, Anchorage.</a:t>
            </a:r>
          </a:p>
          <a:p>
            <a:pPr algn="l"/>
            <a:endParaRPr lang="en-US" sz="1000" dirty="0" smtClean="0"/>
          </a:p>
          <a:p>
            <a:pPr algn="l"/>
            <a:r>
              <a:rPr lang="en-US" sz="1000" dirty="0" err="1" smtClean="0"/>
              <a:t>McCubbing</a:t>
            </a:r>
            <a:r>
              <a:rPr lang="en-US" sz="1000" dirty="0" smtClean="0"/>
              <a:t>, D.J.F.  2002. Adult steelhead trout and salmonid smolt migration at the Keogh River, B.C. During winter and spring 2002.  Province of British Columbia Habitat Conservation Trust Fund Contract No. CBIO3006</a:t>
            </a:r>
          </a:p>
          <a:p>
            <a:pPr algn="l"/>
            <a:r>
              <a:rPr lang="en-US" sz="1000" dirty="0" smtClean="0"/>
              <a:t> </a:t>
            </a:r>
          </a:p>
          <a:p>
            <a:pPr algn="l"/>
            <a:r>
              <a:rPr lang="en-US" sz="1000" dirty="0" err="1" smtClean="0"/>
              <a:t>McCubbing</a:t>
            </a:r>
            <a:r>
              <a:rPr lang="en-US" sz="1000" dirty="0" smtClean="0"/>
              <a:t>, D.J.F. and B.R. Ward. 2003. Adult steelhead trout and salmonid smolt migration at the Keogh River, B.C. during spring 2003.  Province of British Columbia  Habitat Conservation Trust Fund  Contract No. CBIO4051</a:t>
            </a:r>
          </a:p>
          <a:p>
            <a:pPr algn="l"/>
            <a:r>
              <a:rPr lang="en-US" sz="1000" dirty="0" smtClean="0"/>
              <a:t> </a:t>
            </a:r>
          </a:p>
          <a:p>
            <a:pPr algn="l"/>
            <a:r>
              <a:rPr lang="en-US" sz="1000" dirty="0" err="1" smtClean="0"/>
              <a:t>McCubbing</a:t>
            </a:r>
            <a:r>
              <a:rPr lang="en-US" sz="1000" dirty="0" smtClean="0"/>
              <a:t>, and B.R. Ward. 2007. Adult steelhead trout and salmonid smolt migration at the Keogh River, B.C. during winter and spring 2007.  Province of British Columbia Habitat Conservation Trust Fund Contract No. CBIO4051</a:t>
            </a:r>
          </a:p>
          <a:p>
            <a:pPr algn="l"/>
            <a:endParaRPr lang="en-US" sz="1000" dirty="0" smtClean="0"/>
          </a:p>
          <a:p>
            <a:pPr algn="l"/>
            <a:r>
              <a:rPr lang="en-US" sz="1000" dirty="0" err="1" smtClean="0"/>
              <a:t>McCubbing</a:t>
            </a:r>
            <a:r>
              <a:rPr lang="en-US" sz="1000" dirty="0" smtClean="0"/>
              <a:t>, and B.R. Ward. 2010. Adult steelhead trout and salmonid smolt migration at the Keogh River, B.C. during winter and spring 2009.  Province of British Columbia Habitat Conservation Trust Fund Contract No. CBIO4051</a:t>
            </a:r>
          </a:p>
          <a:p>
            <a:pPr algn="l"/>
            <a:endParaRPr lang="en-US" sz="1000" dirty="0" smtClean="0"/>
          </a:p>
          <a:p>
            <a:pPr algn="l"/>
            <a:r>
              <a:rPr lang="en-US" sz="1000" dirty="0" err="1" smtClean="0"/>
              <a:t>McCusker</a:t>
            </a:r>
            <a:r>
              <a:rPr lang="en-US" sz="1000" dirty="0" smtClean="0"/>
              <a:t>, M.R., E. Parkinson, and E.B. Taylor.  2000. Mitochondrial DNA variation in rainbow trout (</a:t>
            </a:r>
            <a:r>
              <a:rPr lang="en-US" sz="1000" i="1" dirty="0" err="1" smtClean="0"/>
              <a:t>Oncorhybchus</a:t>
            </a:r>
            <a:r>
              <a:rPr lang="en-US" sz="1000" dirty="0" smtClean="0"/>
              <a:t> </a:t>
            </a:r>
            <a:r>
              <a:rPr lang="en-US" sz="1000" i="1" dirty="0" smtClean="0"/>
              <a:t>mykiss</a:t>
            </a:r>
            <a:r>
              <a:rPr lang="en-US" sz="1000" dirty="0" smtClean="0"/>
              <a:t>) across its native range: testing </a:t>
            </a:r>
            <a:r>
              <a:rPr lang="en-US" sz="1000" dirty="0" err="1" smtClean="0"/>
              <a:t>biogoegraphical</a:t>
            </a:r>
            <a:r>
              <a:rPr lang="en-US" sz="1000" dirty="0" smtClean="0"/>
              <a:t> hypotheses and their relevance to conservation. Molecular Ecology. 9, 2089-2108.</a:t>
            </a:r>
          </a:p>
          <a:p>
            <a:pPr algn="l"/>
            <a:endParaRPr lang="en-US" sz="1000" dirty="0" smtClean="0"/>
          </a:p>
          <a:p>
            <a:pPr algn="l"/>
            <a:r>
              <a:rPr lang="en-US" sz="1000" dirty="0" smtClean="0"/>
              <a:t>Montgomery, D.R. 2000. </a:t>
            </a:r>
            <a:r>
              <a:rPr lang="en-US" sz="1000" dirty="0" err="1" smtClean="0"/>
              <a:t>Coevolution</a:t>
            </a:r>
            <a:r>
              <a:rPr lang="en-US" sz="1000" dirty="0" smtClean="0"/>
              <a:t> of the Pacific salmon and Pacific Rim topography. Geology. 28(12): 1107-1110. </a:t>
            </a:r>
          </a:p>
          <a:p>
            <a:pPr algn="l"/>
            <a:endParaRPr lang="en-US" sz="1000" dirty="0" smtClean="0">
              <a:ea typeface="Calibri" pitchFamily="34" charset="0"/>
              <a:cs typeface="Calibri" pitchFamily="34" charset="0"/>
            </a:endParaRPr>
          </a:p>
          <a:p>
            <a:pPr algn="l"/>
            <a:r>
              <a:rPr lang="en-US" sz="1000" dirty="0" err="1" smtClean="0"/>
              <a:t>Narum</a:t>
            </a:r>
            <a:r>
              <a:rPr lang="en-US" sz="1000" dirty="0" smtClean="0"/>
              <a:t> S.R., J.S. </a:t>
            </a:r>
            <a:r>
              <a:rPr lang="en-US" sz="1000" dirty="0" err="1" smtClean="0"/>
              <a:t>Zendt</a:t>
            </a:r>
            <a:r>
              <a:rPr lang="en-US" sz="1000" dirty="0" smtClean="0"/>
              <a:t>, D. Graves, and W.R. Sharp.  2008. Influence of landscape on resident and anadromous life history types of</a:t>
            </a:r>
            <a:r>
              <a:rPr lang="en-US" sz="1000" i="1" dirty="0" smtClean="0"/>
              <a:t> Oncorhynchus mykiss. </a:t>
            </a:r>
            <a:r>
              <a:rPr lang="en-US" sz="1000" dirty="0" smtClean="0"/>
              <a:t>Canadian Journal of Fisheries and Aquatic Sciences.  65: 1013-1023.</a:t>
            </a:r>
            <a:r>
              <a:rPr lang="it-IT" sz="1000" dirty="0" smtClean="0"/>
              <a:t> </a:t>
            </a:r>
          </a:p>
          <a:p>
            <a:pPr algn="l"/>
            <a:endParaRPr lang="it-IT" sz="1000" dirty="0" smtClean="0"/>
          </a:p>
          <a:p>
            <a:pPr algn="l"/>
            <a:r>
              <a:rPr lang="en-US" sz="1000" dirty="0" err="1" smtClean="0"/>
              <a:t>Narver</a:t>
            </a:r>
            <a:r>
              <a:rPr lang="en-US" sz="1000" dirty="0" smtClean="0"/>
              <a:t>, D.W. 1969. Age and size of Steelhead trout in the Babine river, British Columbia. Journal of the Fisheries Research Board of Canada.  26(10): 2754-2760</a:t>
            </a:r>
          </a:p>
          <a:p>
            <a:pPr algn="l"/>
            <a:endParaRPr lang="en-US" sz="1000" dirty="0" smtClean="0"/>
          </a:p>
          <a:p>
            <a:pPr algn="l"/>
            <a:r>
              <a:rPr lang="en-US" sz="1000" dirty="0" err="1" smtClean="0"/>
              <a:t>Nehring</a:t>
            </a:r>
            <a:r>
              <a:rPr lang="en-US" sz="1000" dirty="0" smtClean="0"/>
              <a:t>, R.B. and R.M. Anderson. 1993.  Determination of populations limiting critical salmonid habitats in Colorado streams using the Physical Habitat Simulation System.  Rivers. 4: 1-19. </a:t>
            </a:r>
          </a:p>
          <a:p>
            <a:pPr algn="l"/>
            <a:endParaRPr lang="en-US" sz="1000" dirty="0" smtClean="0"/>
          </a:p>
          <a:p>
            <a:pPr algn="l"/>
            <a:r>
              <a:rPr lang="en-US" sz="1000" dirty="0" smtClean="0"/>
              <a:t>Pavlov, D.S., K.A. </a:t>
            </a:r>
            <a:r>
              <a:rPr lang="en-US" sz="1000" dirty="0" err="1" smtClean="0"/>
              <a:t>Savvaitova</a:t>
            </a:r>
            <a:r>
              <a:rPr lang="en-US" sz="1000" dirty="0" smtClean="0"/>
              <a:t>, K.V. </a:t>
            </a:r>
            <a:r>
              <a:rPr lang="en-US" sz="1000" dirty="0" err="1" smtClean="0"/>
              <a:t>Kuzishchin</a:t>
            </a:r>
            <a:r>
              <a:rPr lang="en-US" sz="1000" dirty="0" smtClean="0"/>
              <a:t>, M.A. </a:t>
            </a:r>
            <a:r>
              <a:rPr lang="en-US" sz="1000" dirty="0" err="1" smtClean="0"/>
              <a:t>Gruzdeva</a:t>
            </a:r>
            <a:r>
              <a:rPr lang="en-US" sz="1000" dirty="0" smtClean="0"/>
              <a:t>, </a:t>
            </a:r>
            <a:r>
              <a:rPr lang="en-US" sz="1000" dirty="0" err="1" smtClean="0"/>
              <a:t>A.Yu</a:t>
            </a:r>
            <a:r>
              <a:rPr lang="en-US" sz="1000" dirty="0" smtClean="0"/>
              <a:t>. </a:t>
            </a:r>
            <a:r>
              <a:rPr lang="en-US" sz="1000" dirty="0" err="1" smtClean="0"/>
              <a:t>Mal’tsev</a:t>
            </a:r>
            <a:r>
              <a:rPr lang="en-US" sz="1000" dirty="0" smtClean="0"/>
              <a:t> and J.A. Stanford. 2008. Diversity of Life Strategies and Population Structure of Kamchatka Mykiss </a:t>
            </a:r>
            <a:r>
              <a:rPr lang="en-US" sz="1000" i="1" dirty="0" err="1" smtClean="0"/>
              <a:t>Parasalmo</a:t>
            </a:r>
            <a:r>
              <a:rPr lang="en-US" sz="1000" i="1" dirty="0" smtClean="0"/>
              <a:t> mykiss </a:t>
            </a:r>
            <a:r>
              <a:rPr lang="en-US" sz="1000" dirty="0" smtClean="0"/>
              <a:t>in the Ecosystems of Small Salmon Rivers of Various Types. Journal of Ichthyology. 48(1): 37-44</a:t>
            </a:r>
          </a:p>
          <a:p>
            <a:pPr algn="l"/>
            <a:endParaRPr lang="en-US" sz="1000" dirty="0" smtClean="0"/>
          </a:p>
          <a:p>
            <a:pPr marL="342900" indent="-342900" algn="l" eaLnBrk="1" hangingPunct="1">
              <a:spcBef>
                <a:spcPct val="20000"/>
              </a:spcBef>
              <a:buClr>
                <a:schemeClr val="hlink"/>
              </a:buClr>
              <a:buSzPct val="70000"/>
              <a:buFont typeface="Wingdings" pitchFamily="2" charset="2"/>
              <a:buNone/>
            </a:pPr>
            <a:r>
              <a:rPr lang="en-US" sz="1000" dirty="0" smtClean="0">
                <a:effectLst>
                  <a:outerShdw blurRad="38100" dist="38100" dir="2700000" algn="tl">
                    <a:srgbClr val="000000"/>
                  </a:outerShdw>
                </a:effectLst>
                <a:latin typeface="+mj-lt"/>
              </a:rPr>
              <a:t>	</a:t>
            </a:r>
            <a:endParaRPr lang="en-US" sz="1000" dirty="0">
              <a:effectLst>
                <a:outerShdw blurRad="38100" dist="38100" dir="2700000" algn="tl">
                  <a:srgbClr val="000000"/>
                </a:outerShdw>
              </a:effectLst>
              <a:latin typeface="+mj-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3911600" y="1219200"/>
            <a:ext cx="9144000" cy="0"/>
          </a:xfrm>
          <a:prstGeom prst="rect">
            <a:avLst/>
          </a:prstGeom>
          <a:noFill/>
          <a:ln w="9525">
            <a:noFill/>
            <a:miter lim="800000"/>
            <a:headEnd/>
            <a:tailEnd/>
          </a:ln>
          <a:effectLst/>
        </p:spPr>
        <p:txBody>
          <a:bodyPr wrap="none">
            <a:spAutoFit/>
          </a:bodyPr>
          <a:lstStyle/>
          <a:p>
            <a:endParaRPr lang="en-US"/>
          </a:p>
        </p:txBody>
      </p:sp>
      <p:graphicFrame>
        <p:nvGraphicFramePr>
          <p:cNvPr id="103427" name="Group 3"/>
          <p:cNvGraphicFramePr>
            <a:graphicFrameLocks noGrp="1"/>
          </p:cNvGraphicFramePr>
          <p:nvPr/>
        </p:nvGraphicFramePr>
        <p:xfrm>
          <a:off x="-3911600" y="4510088"/>
          <a:ext cx="208280" cy="518160"/>
        </p:xfrm>
        <a:graphic>
          <a:graphicData uri="http://schemas.openxmlformats.org/drawingml/2006/table">
            <a:tbl>
              <a:tblPr/>
              <a:tblGrid>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103433" name="Rectangle 9"/>
          <p:cNvSpPr>
            <a:spLocks noChangeArrowheads="1"/>
          </p:cNvSpPr>
          <p:nvPr/>
        </p:nvSpPr>
        <p:spPr bwMode="auto">
          <a:xfrm>
            <a:off x="-3911600" y="5027613"/>
            <a:ext cx="184150" cy="611187"/>
          </a:xfrm>
          <a:prstGeom prst="rect">
            <a:avLst/>
          </a:prstGeom>
          <a:noFill/>
          <a:ln w="9525">
            <a:noFill/>
            <a:miter lim="800000"/>
            <a:headEnd/>
            <a:tailEnd/>
          </a:ln>
          <a:effectLst/>
        </p:spPr>
        <p:txBody>
          <a:bodyPr wrap="none" anchor="ctr">
            <a:spAutoFit/>
          </a:bodyPr>
          <a:lstStyle/>
          <a:p>
            <a:pPr algn="l" eaLnBrk="1" hangingPunct="1"/>
            <a:r>
              <a:rPr lang="en-US" sz="1600" b="1">
                <a:latin typeface="Arial" charset="0"/>
                <a:cs typeface="Times New Roman" pitchFamily="18" charset="0"/>
              </a:rPr>
              <a:t/>
            </a:r>
            <a:br>
              <a:rPr lang="en-US" sz="1600" b="1">
                <a:latin typeface="Arial" charset="0"/>
                <a:cs typeface="Times New Roman" pitchFamily="18" charset="0"/>
              </a:rPr>
            </a:br>
            <a:endParaRPr lang="en-US">
              <a:latin typeface="Arial" charset="0"/>
            </a:endParaRPr>
          </a:p>
        </p:txBody>
      </p:sp>
      <p:sp>
        <p:nvSpPr>
          <p:cNvPr id="103436" name="Rectangle 12"/>
          <p:cNvSpPr>
            <a:spLocks noChangeArrowheads="1"/>
          </p:cNvSpPr>
          <p:nvPr/>
        </p:nvSpPr>
        <p:spPr bwMode="auto">
          <a:xfrm>
            <a:off x="152400" y="152400"/>
            <a:ext cx="8839200" cy="6477000"/>
          </a:xfrm>
          <a:prstGeom prst="rect">
            <a:avLst/>
          </a:prstGeom>
          <a:noFill/>
          <a:ln w="9525">
            <a:noFill/>
            <a:miter lim="800000"/>
            <a:headEnd/>
            <a:tailEnd/>
          </a:ln>
          <a:effectLst/>
        </p:spPr>
        <p:txBody>
          <a:bodyPr/>
          <a:lstStyle/>
          <a:p>
            <a:pPr algn="l"/>
            <a:r>
              <a:rPr lang="en-US" sz="1000" b="1" u="sng" dirty="0" smtClean="0"/>
              <a:t>References Cited (continued):</a:t>
            </a:r>
          </a:p>
          <a:p>
            <a:pPr algn="l"/>
            <a:endParaRPr lang="en-US" sz="1000" b="1" u="sng" dirty="0" smtClean="0"/>
          </a:p>
          <a:p>
            <a:pPr algn="l"/>
            <a:r>
              <a:rPr lang="it-IT" sz="1000" dirty="0" smtClean="0"/>
              <a:t>Riva-Rossi C., M.A. Pascual, J.A. Babluk, M. Garci’-A-Asorey and N.M. Halden. </a:t>
            </a:r>
            <a:r>
              <a:rPr lang="en-US" sz="1000" dirty="0" smtClean="0"/>
              <a:t>Intra-population variation in </a:t>
            </a:r>
            <a:r>
              <a:rPr lang="en-US" sz="1000" dirty="0" err="1" smtClean="0"/>
              <a:t>anadromy</a:t>
            </a:r>
            <a:r>
              <a:rPr lang="en-US" sz="1000" dirty="0" smtClean="0"/>
              <a:t> and reproductive life span in rainbow trout introduced</a:t>
            </a:r>
          </a:p>
          <a:p>
            <a:pPr algn="l"/>
            <a:r>
              <a:rPr lang="en-US" sz="1000" dirty="0" smtClean="0"/>
              <a:t>in the Santa Cruz River, Argentina. Journal of Fish Biology. 70, 1780–1797.</a:t>
            </a:r>
          </a:p>
          <a:p>
            <a:pPr algn="l"/>
            <a:endParaRPr lang="en-US" sz="1000" u="sng" dirty="0" smtClean="0"/>
          </a:p>
          <a:p>
            <a:pPr algn="l"/>
            <a:r>
              <a:rPr lang="en-US" sz="1000" dirty="0" err="1" smtClean="0"/>
              <a:t>Seamons</a:t>
            </a:r>
            <a:r>
              <a:rPr lang="en-US" sz="1000" dirty="0" smtClean="0"/>
              <a:t>, T.R. and T.P. Quinn. 2010. Sex-specific patterns of lifetime reproductive success in single and repeat breeding steelhead trout (</a:t>
            </a:r>
            <a:r>
              <a:rPr lang="en-US" sz="1000" i="1" dirty="0" err="1" smtClean="0"/>
              <a:t>Oncorhybchus</a:t>
            </a:r>
            <a:r>
              <a:rPr lang="en-US" sz="1000" dirty="0" smtClean="0"/>
              <a:t> </a:t>
            </a:r>
            <a:r>
              <a:rPr lang="en-US" sz="1000" i="1" dirty="0" smtClean="0"/>
              <a:t>mykiss</a:t>
            </a:r>
            <a:r>
              <a:rPr lang="en-US" sz="1000" dirty="0" smtClean="0"/>
              <a:t>). Behavioral Ecology and Sociobiology. 64:505-513. </a:t>
            </a:r>
          </a:p>
          <a:p>
            <a:pPr algn="l"/>
            <a:endParaRPr lang="en-US" sz="1000" dirty="0" smtClean="0"/>
          </a:p>
          <a:p>
            <a:pPr algn="l"/>
            <a:r>
              <a:rPr lang="en-US" sz="1000" dirty="0" err="1" smtClean="0"/>
              <a:t>Shapovalof</a:t>
            </a:r>
            <a:r>
              <a:rPr lang="en-US" sz="1000" dirty="0" smtClean="0"/>
              <a:t>, L. and A.C. Taft.  1954.  Life histories of the steelhead rainbow trout (</a:t>
            </a:r>
            <a:r>
              <a:rPr lang="en-US" sz="1000" i="1" dirty="0" err="1" smtClean="0"/>
              <a:t>Salmo</a:t>
            </a:r>
            <a:r>
              <a:rPr lang="en-US" sz="1000" i="1" dirty="0" smtClean="0"/>
              <a:t> </a:t>
            </a:r>
            <a:r>
              <a:rPr lang="en-US" sz="1000" i="1" dirty="0" err="1" smtClean="0"/>
              <a:t>gairdneri</a:t>
            </a:r>
            <a:r>
              <a:rPr lang="en-US" sz="1000" i="1" dirty="0" smtClean="0"/>
              <a:t> </a:t>
            </a:r>
            <a:r>
              <a:rPr lang="en-US" sz="1000" i="1" dirty="0" err="1" smtClean="0"/>
              <a:t>gairdneri</a:t>
            </a:r>
            <a:r>
              <a:rPr lang="en-US" sz="1000" dirty="0" smtClean="0"/>
              <a:t>) and silver salmon (</a:t>
            </a:r>
            <a:r>
              <a:rPr lang="en-US" sz="1000" i="1" dirty="0" smtClean="0"/>
              <a:t>Oncorhynchus </a:t>
            </a:r>
            <a:r>
              <a:rPr lang="en-US" sz="1000" i="1" dirty="0" err="1" smtClean="0"/>
              <a:t>kisutch</a:t>
            </a:r>
            <a:r>
              <a:rPr lang="en-US" sz="1000" dirty="0" smtClean="0"/>
              <a:t>). California Department of Fish and Game Bulletin Number 98: 1-303.</a:t>
            </a:r>
          </a:p>
          <a:p>
            <a:pPr algn="l"/>
            <a:endParaRPr lang="en-US" sz="1000" dirty="0" smtClean="0"/>
          </a:p>
          <a:p>
            <a:pPr algn="l"/>
            <a:r>
              <a:rPr lang="en-US" sz="1000" dirty="0" smtClean="0"/>
              <a:t>Smith, B.D., and B.R. Ward. 2000.  Trends in wild adult steelhead (</a:t>
            </a:r>
            <a:r>
              <a:rPr lang="en-US" sz="1000" i="1" dirty="0" smtClean="0"/>
              <a:t>Oncorhynchus mykiss</a:t>
            </a:r>
            <a:r>
              <a:rPr lang="en-US" sz="1000" dirty="0" smtClean="0"/>
              <a:t>) abundance for coastal regions of British Columbia support the variable marine hypothesis. Canadian Journal of Fisheries and Aquatic Sciences. 57: 271–284 </a:t>
            </a:r>
          </a:p>
          <a:p>
            <a:pPr algn="l"/>
            <a:endParaRPr lang="en-US" sz="1000" dirty="0" smtClean="0"/>
          </a:p>
          <a:p>
            <a:pPr algn="l"/>
            <a:r>
              <a:rPr lang="en-US" sz="1000" dirty="0" smtClean="0"/>
              <a:t>Thrower , F.P. and J. E. Joyce. 2004. Effects of 70 years of freshwater residency on survival, growth, early maturation, and smolting in a stock of anadromous rainbow trout from southeast Alaska. Pages 485–496 </a:t>
            </a:r>
            <a:r>
              <a:rPr lang="en-US" sz="1000" i="1" dirty="0" smtClean="0"/>
              <a:t>in M. J. </a:t>
            </a:r>
            <a:r>
              <a:rPr lang="en-US" sz="1000" i="1" dirty="0" err="1" smtClean="0"/>
              <a:t>Nickum</a:t>
            </a:r>
            <a:r>
              <a:rPr lang="en-US" sz="1000" i="1" dirty="0" smtClean="0"/>
              <a:t>, </a:t>
            </a:r>
            <a:r>
              <a:rPr lang="en-US" sz="1000" dirty="0" smtClean="0"/>
              <a:t>P. M. </a:t>
            </a:r>
            <a:r>
              <a:rPr lang="en-US" sz="1000" dirty="0" err="1" smtClean="0"/>
              <a:t>Mazik</a:t>
            </a:r>
            <a:r>
              <a:rPr lang="en-US" sz="1000" dirty="0" smtClean="0"/>
              <a:t>, J. G. </a:t>
            </a:r>
            <a:r>
              <a:rPr lang="en-US" sz="1000" dirty="0" err="1" smtClean="0"/>
              <a:t>Nickum</a:t>
            </a:r>
            <a:r>
              <a:rPr lang="en-US" sz="1000" dirty="0" smtClean="0"/>
              <a:t>, and D. D. </a:t>
            </a:r>
            <a:r>
              <a:rPr lang="en-US" sz="1000" dirty="0" err="1" smtClean="0"/>
              <a:t>MacKinlay</a:t>
            </a:r>
            <a:r>
              <a:rPr lang="en-US" sz="1000" dirty="0" smtClean="0"/>
              <a:t>, editors. Propagated fish in resource management. American Fisheries Society, Symposium 44, Bethesda, Maryland.</a:t>
            </a:r>
          </a:p>
          <a:p>
            <a:pPr algn="l"/>
            <a:endParaRPr lang="en-US" sz="1000" dirty="0" smtClean="0"/>
          </a:p>
          <a:p>
            <a:pPr algn="l"/>
            <a:r>
              <a:rPr lang="en-US" sz="1000" dirty="0" smtClean="0"/>
              <a:t>Ward, B.R., and P.A. Slaney. 1988.  Life history and smolt-to-adult survival of Keogh River steelhead (</a:t>
            </a:r>
            <a:r>
              <a:rPr lang="en-US" sz="1000" i="1" dirty="0" err="1" smtClean="0"/>
              <a:t>Salmo</a:t>
            </a:r>
            <a:r>
              <a:rPr lang="en-US" sz="1000" i="1" dirty="0" smtClean="0"/>
              <a:t> </a:t>
            </a:r>
            <a:r>
              <a:rPr lang="en-US" sz="1000" i="1" dirty="0" err="1" smtClean="0"/>
              <a:t>gairdneri</a:t>
            </a:r>
            <a:r>
              <a:rPr lang="en-US" sz="1000" dirty="0" smtClean="0"/>
              <a:t>) and the relationship to smolt size.  Canadian Journal of Fisheries and Aquatic Sciences.  45: 1110-1122.</a:t>
            </a:r>
          </a:p>
          <a:p>
            <a:pPr algn="l"/>
            <a:endParaRPr lang="en-US" sz="1000" dirty="0" smtClean="0"/>
          </a:p>
          <a:p>
            <a:pPr algn="l"/>
            <a:r>
              <a:rPr lang="en-US" sz="1000" dirty="0" smtClean="0"/>
              <a:t>Washington Department of Fish and Wildlife (WDFW). 1995. Correspondence and submissions to the ESA Administrative Record for west coast steelhead from Thom Johnson, WDFW Biologist, regarding Washington steelhead life history, abundance, and artificial propagation. Items dated 27, 29, and 31 March 1995; 7 April 1995; and 3 May 1995. (Available from Environmental and Technical Services Division, Natl. Mar. Fish. Ser., 525 N.E. Oregon Street, Suite 500, Portland, OR 97232.)</a:t>
            </a:r>
          </a:p>
          <a:p>
            <a:pPr algn="l"/>
            <a:endParaRPr lang="en-US" sz="1000" dirty="0" smtClean="0">
              <a:latin typeface="+mj-lt"/>
            </a:endParaRPr>
          </a:p>
          <a:p>
            <a:pPr lvl="0" algn="l"/>
            <a:r>
              <a:rPr lang="en-US" sz="1000" dirty="0" smtClean="0">
                <a:latin typeface="+mj-lt"/>
              </a:rPr>
              <a:t>Whitt, C.R. 1954. The age, growth, and migration of steelhead trout in the Clearwater River, Idaho.  Masters Thesis. University of Idaho Graduate School.</a:t>
            </a:r>
            <a:r>
              <a:rPr lang="en-US" sz="1000" dirty="0" smtClean="0">
                <a:solidFill>
                  <a:srgbClr val="000000"/>
                </a:solidFill>
                <a:latin typeface="+mj-lt"/>
                <a:ea typeface="Times New Roman" pitchFamily="18" charset="0"/>
                <a:cs typeface="Times New Roman" pitchFamily="18" charset="0"/>
              </a:rPr>
              <a:t> </a:t>
            </a:r>
          </a:p>
          <a:p>
            <a:pPr lvl="0" algn="l"/>
            <a:endParaRPr lang="en-US" sz="1000" dirty="0" smtClean="0">
              <a:solidFill>
                <a:srgbClr val="000000"/>
              </a:solidFill>
              <a:latin typeface="+mj-lt"/>
              <a:ea typeface="Times New Roman" pitchFamily="18" charset="0"/>
              <a:cs typeface="Times New Roman" pitchFamily="18" charset="0"/>
            </a:endParaRPr>
          </a:p>
          <a:p>
            <a:pPr lvl="0" algn="l"/>
            <a:r>
              <a:rPr lang="en-US" sz="1000" dirty="0" err="1" smtClean="0">
                <a:latin typeface="+mj-lt"/>
                <a:ea typeface="Times New Roman" pitchFamily="18" charset="0"/>
                <a:cs typeface="Times New Roman" pitchFamily="18" charset="0"/>
              </a:rPr>
              <a:t>Withler</a:t>
            </a:r>
            <a:r>
              <a:rPr lang="en-US" sz="1000" dirty="0" smtClean="0">
                <a:latin typeface="+mj-lt"/>
                <a:ea typeface="Times New Roman" pitchFamily="18" charset="0"/>
                <a:cs typeface="Times New Roman" pitchFamily="18" charset="0"/>
              </a:rPr>
              <a:t>, I.L. 1966.  Variability in life history characteristics of steelhead trout (</a:t>
            </a:r>
            <a:r>
              <a:rPr lang="en-US" sz="1000" i="1" dirty="0" err="1" smtClean="0">
                <a:latin typeface="+mj-lt"/>
                <a:ea typeface="Times New Roman" pitchFamily="18" charset="0"/>
                <a:cs typeface="Times New Roman" pitchFamily="18" charset="0"/>
              </a:rPr>
              <a:t>Salmo</a:t>
            </a:r>
            <a:r>
              <a:rPr lang="en-US" sz="1000" i="1" dirty="0" smtClean="0">
                <a:latin typeface="+mj-lt"/>
                <a:ea typeface="Times New Roman" pitchFamily="18" charset="0"/>
                <a:cs typeface="Times New Roman" pitchFamily="18" charset="0"/>
              </a:rPr>
              <a:t> </a:t>
            </a:r>
            <a:r>
              <a:rPr lang="en-US" sz="1000" i="1" dirty="0" err="1" smtClean="0">
                <a:latin typeface="+mj-lt"/>
                <a:ea typeface="Times New Roman" pitchFamily="18" charset="0"/>
                <a:cs typeface="Times New Roman" pitchFamily="18" charset="0"/>
              </a:rPr>
              <a:t>gairdneri</a:t>
            </a:r>
            <a:r>
              <a:rPr lang="en-US" sz="1000" dirty="0" smtClean="0">
                <a:latin typeface="+mj-lt"/>
                <a:ea typeface="Times New Roman" pitchFamily="18" charset="0"/>
                <a:cs typeface="Times New Roman" pitchFamily="18" charset="0"/>
              </a:rPr>
              <a:t>) along the Pacific coast of North America.  Journal of Fisheries Research Board of Canada 23:365-393.</a:t>
            </a:r>
          </a:p>
          <a:p>
            <a:pPr lvl="0" algn="l"/>
            <a:endParaRPr lang="en-US" sz="1000" dirty="0" smtClean="0">
              <a:latin typeface="Times New Roman" pitchFamily="18" charset="0"/>
              <a:cs typeface="Times New Roman" pitchFamily="18" charset="0"/>
            </a:endParaRPr>
          </a:p>
          <a:p>
            <a:pPr lvl="0" algn="l"/>
            <a:endParaRPr lang="en-US" sz="1000" dirty="0" smtClean="0">
              <a:latin typeface="Arial" pitchFamily="34" charset="0"/>
              <a:cs typeface="Arial" pitchFamily="34" charset="0"/>
            </a:endParaRPr>
          </a:p>
          <a:p>
            <a:pPr algn="l"/>
            <a:endParaRPr lang="en-US" sz="1000" dirty="0" smtClean="0"/>
          </a:p>
          <a:p>
            <a:pPr algn="l"/>
            <a:endParaRPr lang="en-US" sz="1000" dirty="0" smtClean="0"/>
          </a:p>
          <a:p>
            <a:pPr algn="l"/>
            <a:endParaRPr lang="en-US" sz="1000" dirty="0" smtClean="0"/>
          </a:p>
          <a:p>
            <a:pPr algn="l"/>
            <a:endParaRPr lang="en-US" sz="1000" dirty="0" smtClean="0"/>
          </a:p>
          <a:p>
            <a:pPr algn="l"/>
            <a:endParaRPr lang="en-US" sz="1000" dirty="0" smtClean="0"/>
          </a:p>
          <a:p>
            <a:pPr algn="l"/>
            <a:endParaRPr lang="en-US" sz="1000" dirty="0" smtClean="0"/>
          </a:p>
          <a:p>
            <a:pPr algn="l"/>
            <a:endParaRPr lang="en-US" sz="1000" dirty="0" smtClean="0"/>
          </a:p>
          <a:p>
            <a:pPr algn="l"/>
            <a:endParaRPr lang="en-US" sz="1000" dirty="0" smtClean="0"/>
          </a:p>
          <a:p>
            <a:pPr algn="l"/>
            <a:endParaRPr lang="en-US" sz="1000" dirty="0" smtClean="0"/>
          </a:p>
          <a:p>
            <a:pPr algn="l"/>
            <a:endParaRPr lang="en-US" sz="1000" dirty="0" smtClean="0">
              <a:latin typeface="+mn-lt"/>
              <a:ea typeface="Calibri" pitchFamily="34" charset="0"/>
              <a:cs typeface="Calibri" pitchFamily="34" charset="0"/>
            </a:endParaRPr>
          </a:p>
          <a:p>
            <a:pPr algn="l"/>
            <a:endParaRPr lang="en-US" sz="1000" dirty="0" smtClean="0"/>
          </a:p>
          <a:p>
            <a:pPr algn="l"/>
            <a:endParaRPr lang="en-US" sz="1000" dirty="0" smtClean="0"/>
          </a:p>
          <a:p>
            <a:pPr algn="l"/>
            <a:endParaRPr lang="en-US" sz="1000" dirty="0" smtClean="0"/>
          </a:p>
          <a:p>
            <a:pPr algn="l"/>
            <a:endParaRPr lang="en-US" sz="1000" dirty="0" smtClean="0"/>
          </a:p>
          <a:p>
            <a:pPr algn="l"/>
            <a:endParaRPr lang="it-IT" sz="1000" dirty="0" smtClean="0"/>
          </a:p>
          <a:p>
            <a:pPr algn="l"/>
            <a:endParaRPr lang="en-US" sz="1000" dirty="0" smtClean="0"/>
          </a:p>
          <a:p>
            <a:pPr algn="l"/>
            <a:endParaRPr lang="en-US" sz="1000" dirty="0" smtClean="0"/>
          </a:p>
          <a:p>
            <a:pPr algn="l"/>
            <a:endParaRPr lang="en-US" sz="1000" dirty="0" smtClean="0"/>
          </a:p>
          <a:p>
            <a:pPr algn="l"/>
            <a:endParaRPr lang="en-US" sz="1000" dirty="0" smtClean="0"/>
          </a:p>
          <a:p>
            <a:pPr algn="l"/>
            <a:endParaRPr lang="en-US" sz="1000" dirty="0" smtClean="0"/>
          </a:p>
          <a:p>
            <a:pPr algn="l"/>
            <a:endParaRPr lang="en-US" sz="1000" dirty="0" smtClean="0"/>
          </a:p>
          <a:p>
            <a:pPr algn="l"/>
            <a:endParaRPr lang="en-US" sz="1000" dirty="0" smtClean="0"/>
          </a:p>
          <a:p>
            <a:pPr algn="l"/>
            <a:endParaRPr lang="en-US" sz="1000" dirty="0" smtClean="0"/>
          </a:p>
          <a:p>
            <a:pPr algn="l"/>
            <a:endParaRPr lang="en-US" sz="1000" dirty="0" smtClean="0"/>
          </a:p>
          <a:p>
            <a:pPr algn="l"/>
            <a:endParaRPr lang="en-US" sz="1000" dirty="0" smtClean="0">
              <a:latin typeface="+mj-lt"/>
            </a:endParaRPr>
          </a:p>
          <a:p>
            <a:pPr algn="l"/>
            <a:endParaRPr lang="en-US" sz="1000" dirty="0" smtClean="0">
              <a:latin typeface="+mj-lt"/>
            </a:endParaRPr>
          </a:p>
          <a:p>
            <a:pPr algn="l"/>
            <a:endParaRPr lang="en-US" sz="1000" dirty="0" smtClean="0">
              <a:latin typeface="+mj-lt"/>
            </a:endParaRPr>
          </a:p>
          <a:p>
            <a:pPr algn="l"/>
            <a:endParaRPr lang="en-US" sz="1000" dirty="0" smtClean="0">
              <a:latin typeface="+mj-lt"/>
            </a:endParaRPr>
          </a:p>
          <a:p>
            <a:pPr algn="l"/>
            <a:endParaRPr lang="en-US" sz="1000" dirty="0" smtClean="0">
              <a:latin typeface="+mj-lt"/>
            </a:endParaRPr>
          </a:p>
          <a:p>
            <a:pPr algn="l"/>
            <a:endParaRPr lang="en-US" sz="1000" dirty="0" smtClean="0">
              <a:effectLst>
                <a:outerShdw blurRad="38100" dist="38100" dir="2700000" algn="tl">
                  <a:srgbClr val="000000"/>
                </a:outerShdw>
              </a:effectLst>
              <a:latin typeface="+mj-lt"/>
            </a:endParaRPr>
          </a:p>
          <a:p>
            <a:pPr marL="342900" indent="-342900" algn="l" eaLnBrk="1" hangingPunct="1">
              <a:spcBef>
                <a:spcPct val="20000"/>
              </a:spcBef>
              <a:buClr>
                <a:schemeClr val="hlink"/>
              </a:buClr>
              <a:buSzPct val="70000"/>
              <a:buFont typeface="Wingdings" pitchFamily="2" charset="2"/>
              <a:buNone/>
            </a:pPr>
            <a:r>
              <a:rPr lang="en-US" sz="1000" dirty="0" smtClean="0">
                <a:effectLst>
                  <a:outerShdw blurRad="38100" dist="38100" dir="2700000" algn="tl">
                    <a:srgbClr val="000000"/>
                  </a:outerShdw>
                </a:effectLst>
                <a:latin typeface="+mj-lt"/>
              </a:rPr>
              <a:t>	</a:t>
            </a:r>
            <a:endParaRPr lang="en-US" sz="1000" dirty="0">
              <a:effectLst>
                <a:outerShdw blurRad="38100" dist="38100" dir="2700000" algn="tl">
                  <a:srgbClr val="000000"/>
                </a:outerShdw>
              </a:effectLst>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1219200" y="762000"/>
            <a:ext cx="6096000" cy="366713"/>
          </a:xfrm>
          <a:prstGeom prst="rect">
            <a:avLst/>
          </a:prstGeom>
          <a:noFill/>
          <a:ln w="79375" algn="ctr">
            <a:noFill/>
            <a:miter lim="800000"/>
            <a:headEnd/>
            <a:tailEnd/>
          </a:ln>
          <a:effectLst/>
        </p:spPr>
        <p:txBody>
          <a:bodyPr>
            <a:spAutoFit/>
          </a:bodyPr>
          <a:lstStyle/>
          <a:p>
            <a:pPr algn="l">
              <a:spcBef>
                <a:spcPct val="50000"/>
              </a:spcBef>
            </a:pP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229838154"/>
              </p:ext>
            </p:extLst>
          </p:nvPr>
        </p:nvGraphicFramePr>
        <p:xfrm>
          <a:off x="228600" y="228600"/>
          <a:ext cx="8686800" cy="6294120"/>
        </p:xfrm>
        <a:graphic>
          <a:graphicData uri="http://schemas.openxmlformats.org/drawingml/2006/table">
            <a:tbl>
              <a:tblPr firstRow="1" bandRow="1">
                <a:tableStyleId>{5C22544A-7EE6-4342-B048-85BDC9FD1C3A}</a:tableStyleId>
              </a:tblPr>
              <a:tblGrid>
                <a:gridCol w="3550257"/>
                <a:gridCol w="1712181"/>
                <a:gridCol w="1712181"/>
                <a:gridCol w="1712181"/>
              </a:tblGrid>
              <a:tr h="1158240">
                <a:tc>
                  <a:txBody>
                    <a:bodyPr/>
                    <a:lstStyle/>
                    <a:p>
                      <a:pPr algn="ctr"/>
                      <a:r>
                        <a:rPr lang="en-US" sz="2000" dirty="0" smtClean="0">
                          <a:latin typeface="Arial" pitchFamily="34" charset="0"/>
                        </a:rPr>
                        <a:t>Location</a:t>
                      </a:r>
                      <a:endParaRPr lang="en-US" sz="2000" dirty="0">
                        <a:latin typeface="Arial" pitchFamily="34" charset="0"/>
                      </a:endParaRPr>
                    </a:p>
                  </a:txBody>
                  <a:tcPr anchor="ctr"/>
                </a:tc>
                <a:tc>
                  <a:txBody>
                    <a:bodyPr/>
                    <a:lstStyle/>
                    <a:p>
                      <a:pPr algn="ctr"/>
                      <a:r>
                        <a:rPr lang="en-US" sz="2000" dirty="0" smtClean="0">
                          <a:latin typeface="Arial" pitchFamily="34" charset="0"/>
                        </a:rPr>
                        <a:t>Overall  sample size</a:t>
                      </a:r>
                      <a:endParaRPr lang="en-US" sz="2000" dirty="0">
                        <a:latin typeface="Arial" pitchFamily="34" charset="0"/>
                      </a:endParaRPr>
                    </a:p>
                  </a:txBody>
                  <a:tcPr anchor="ctr"/>
                </a:tc>
                <a:tc>
                  <a:txBody>
                    <a:bodyPr/>
                    <a:lstStyle/>
                    <a:p>
                      <a:pPr algn="ctr"/>
                      <a:r>
                        <a:rPr lang="en-US" sz="2000" baseline="0" dirty="0" smtClean="0">
                          <a:latin typeface="Arial" pitchFamily="34" charset="0"/>
                        </a:rPr>
                        <a:t>repeat spawning (%)</a:t>
                      </a:r>
                      <a:endParaRPr lang="en-US" sz="2000" dirty="0">
                        <a:latin typeface="Arial" pitchFamily="34" charset="0"/>
                      </a:endParaRPr>
                    </a:p>
                  </a:txBody>
                  <a:tcPr anchor="ctr"/>
                </a:tc>
                <a:tc>
                  <a:txBody>
                    <a:bodyPr/>
                    <a:lstStyle/>
                    <a:p>
                      <a:pPr algn="ctr"/>
                      <a:r>
                        <a:rPr lang="en-US" sz="2000" dirty="0" smtClean="0">
                          <a:latin typeface="Arial" pitchFamily="34" charset="0"/>
                        </a:rPr>
                        <a:t> #</a:t>
                      </a:r>
                      <a:r>
                        <a:rPr lang="en-US" sz="2000" baseline="0" dirty="0" smtClean="0">
                          <a:latin typeface="Arial" pitchFamily="34" charset="0"/>
                        </a:rPr>
                        <a:t> spawning events</a:t>
                      </a:r>
                      <a:endParaRPr lang="en-US" sz="2000" dirty="0">
                        <a:latin typeface="Arial" pitchFamily="34" charset="0"/>
                      </a:endParaRPr>
                    </a:p>
                  </a:txBody>
                  <a:tcPr anchor="ctr"/>
                </a:tc>
              </a:tr>
              <a:tr h="518160">
                <a:tc>
                  <a:txBody>
                    <a:bodyPr/>
                    <a:lstStyle/>
                    <a:p>
                      <a:r>
                        <a:rPr lang="en-US" sz="2000" b="1" u="sng" dirty="0" smtClean="0">
                          <a:latin typeface="Arial" pitchFamily="34" charset="0"/>
                        </a:rPr>
                        <a:t>ocean</a:t>
                      </a:r>
                      <a:r>
                        <a:rPr lang="en-US" sz="2000" b="1" u="sng" baseline="0" dirty="0" smtClean="0">
                          <a:latin typeface="Arial" pitchFamily="34" charset="0"/>
                        </a:rPr>
                        <a:t> </a:t>
                      </a:r>
                      <a:r>
                        <a:rPr lang="en-US" sz="2000" b="1" u="sng" dirty="0" smtClean="0">
                          <a:latin typeface="Arial" pitchFamily="34" charset="0"/>
                        </a:rPr>
                        <a:t>maturing </a:t>
                      </a:r>
                      <a:endParaRPr lang="en-US" sz="1600" b="0" u="none" dirty="0">
                        <a:latin typeface="Arial" pitchFamily="34" charset="0"/>
                      </a:endParaRPr>
                    </a:p>
                  </a:txBody>
                  <a:tcPr/>
                </a:tc>
                <a:tc>
                  <a:txBody>
                    <a:bodyPr/>
                    <a:lstStyle/>
                    <a:p>
                      <a:pPr algn="ctr"/>
                      <a:endParaRPr lang="en-US" dirty="0">
                        <a:latin typeface="Arial" pitchFamily="34" charset="0"/>
                      </a:endParaRPr>
                    </a:p>
                  </a:txBody>
                  <a:tcPr/>
                </a:tc>
                <a:tc>
                  <a:txBody>
                    <a:bodyPr/>
                    <a:lstStyle/>
                    <a:p>
                      <a:pPr algn="ctr"/>
                      <a:endParaRPr lang="en-US" dirty="0">
                        <a:latin typeface="Arial" pitchFamily="34" charset="0"/>
                      </a:endParaRPr>
                    </a:p>
                  </a:txBody>
                  <a:tcPr/>
                </a:tc>
                <a:tc>
                  <a:txBody>
                    <a:bodyPr/>
                    <a:lstStyle/>
                    <a:p>
                      <a:pPr algn="ctr"/>
                      <a:endParaRPr lang="en-US" dirty="0">
                        <a:latin typeface="Arial" pitchFamily="34" charset="0"/>
                      </a:endParaRPr>
                    </a:p>
                  </a:txBody>
                  <a:tcPr/>
                </a:tc>
              </a:tr>
              <a:tr h="640079">
                <a:tc>
                  <a:txBody>
                    <a:bodyPr/>
                    <a:lstStyle/>
                    <a:p>
                      <a:pPr algn="r"/>
                      <a:r>
                        <a:rPr lang="en-US" sz="2000" b="1" dirty="0" smtClean="0">
                          <a:latin typeface="Arial" pitchFamily="34" charset="0"/>
                        </a:rPr>
                        <a:t>SE Alaska </a:t>
                      </a:r>
                      <a:r>
                        <a:rPr lang="en-US" sz="1600" b="0" dirty="0" smtClean="0">
                          <a:latin typeface="Arial" pitchFamily="34" charset="0"/>
                        </a:rPr>
                        <a:t>- 5 systems</a:t>
                      </a:r>
                      <a:endParaRPr lang="en-US" sz="1400" b="1" dirty="0" smtClean="0">
                        <a:latin typeface="Arial" pitchFamily="34" charset="0"/>
                      </a:endParaRPr>
                    </a:p>
                    <a:p>
                      <a:pPr algn="r"/>
                      <a:r>
                        <a:rPr lang="en-US" sz="1400" b="1" dirty="0" smtClean="0">
                          <a:latin typeface="Arial" pitchFamily="34" charset="0"/>
                        </a:rPr>
                        <a:t> </a:t>
                      </a:r>
                    </a:p>
                  </a:txBody>
                  <a:tcPr anchor="ctr"/>
                </a:tc>
                <a:tc>
                  <a:txBody>
                    <a:bodyPr/>
                    <a:lstStyle/>
                    <a:p>
                      <a:pPr algn="ctr"/>
                      <a:r>
                        <a:rPr lang="en-US" b="1" dirty="0" smtClean="0">
                          <a:latin typeface="Arial" pitchFamily="34" charset="0"/>
                        </a:rPr>
                        <a:t>2,010</a:t>
                      </a:r>
                      <a:endParaRPr lang="en-US" sz="1400" b="1" dirty="0" smtClean="0">
                        <a:latin typeface="Arial" pitchFamily="34" charset="0"/>
                      </a:endParaRPr>
                    </a:p>
                  </a:txBody>
                  <a:tcPr anchor="ctr"/>
                </a:tc>
                <a:tc>
                  <a:txBody>
                    <a:bodyPr/>
                    <a:lstStyle/>
                    <a:p>
                      <a:pPr algn="ctr"/>
                      <a:r>
                        <a:rPr lang="en-US" b="1" dirty="0" smtClean="0">
                          <a:latin typeface="Arial" pitchFamily="34" charset="0"/>
                        </a:rPr>
                        <a:t>11-70</a:t>
                      </a:r>
                      <a:endParaRPr lang="en-US" sz="1400" b="1" dirty="0" smtClean="0">
                        <a:latin typeface="Arial" pitchFamily="34" charset="0"/>
                      </a:endParaRPr>
                    </a:p>
                  </a:txBody>
                  <a:tcPr anchor="ctr"/>
                </a:tc>
                <a:tc>
                  <a:txBody>
                    <a:bodyPr/>
                    <a:lstStyle/>
                    <a:p>
                      <a:pPr algn="ctr"/>
                      <a:r>
                        <a:rPr lang="en-US" b="1" dirty="0" smtClean="0">
                          <a:latin typeface="Arial" pitchFamily="34" charset="0"/>
                        </a:rPr>
                        <a:t>1-5</a:t>
                      </a:r>
                      <a:endParaRPr lang="en-US" b="1" dirty="0">
                        <a:latin typeface="Arial" pitchFamily="34" charset="0"/>
                      </a:endParaRPr>
                    </a:p>
                  </a:txBody>
                  <a:tcPr anchor="ctr"/>
                </a:tc>
              </a:tr>
              <a:tr h="487679">
                <a:tc>
                  <a:txBody>
                    <a:bodyPr/>
                    <a:lstStyle/>
                    <a:p>
                      <a:pPr algn="r"/>
                      <a:r>
                        <a:rPr lang="en-US" sz="2000" b="1" dirty="0" smtClean="0">
                          <a:latin typeface="Arial" pitchFamily="34" charset="0"/>
                        </a:rPr>
                        <a:t>SC Alaska</a:t>
                      </a:r>
                      <a:r>
                        <a:rPr lang="en-US" sz="1600" b="1" dirty="0" smtClean="0">
                          <a:latin typeface="Arial" pitchFamily="34" charset="0"/>
                        </a:rPr>
                        <a:t> </a:t>
                      </a:r>
                      <a:r>
                        <a:rPr lang="en-US" sz="1600" b="0" dirty="0" smtClean="0">
                          <a:latin typeface="Arial" pitchFamily="34" charset="0"/>
                        </a:rPr>
                        <a:t>- 2 systems</a:t>
                      </a:r>
                      <a:endParaRPr lang="en-US" sz="1400" dirty="0">
                        <a:latin typeface="Arial" pitchFamily="34" charset="0"/>
                      </a:endParaRPr>
                    </a:p>
                  </a:txBody>
                  <a:tcPr anchor="ctr"/>
                </a:tc>
                <a:tc>
                  <a:txBody>
                    <a:bodyPr/>
                    <a:lstStyle/>
                    <a:p>
                      <a:pPr algn="ctr"/>
                      <a:r>
                        <a:rPr lang="en-US" b="1" dirty="0" smtClean="0">
                          <a:latin typeface="Arial" pitchFamily="34" charset="0"/>
                        </a:rPr>
                        <a:t>385</a:t>
                      </a:r>
                    </a:p>
                  </a:txBody>
                  <a:tcPr anchor="ctr"/>
                </a:tc>
                <a:tc>
                  <a:txBody>
                    <a:bodyPr/>
                    <a:lstStyle/>
                    <a:p>
                      <a:pPr algn="ctr"/>
                      <a:r>
                        <a:rPr lang="en-US" b="1" dirty="0" smtClean="0">
                          <a:latin typeface="Arial" pitchFamily="34" charset="0"/>
                        </a:rPr>
                        <a:t>44-74</a:t>
                      </a:r>
                      <a:endParaRPr lang="en-US" b="1" dirty="0">
                        <a:latin typeface="Arial" pitchFamily="34" charset="0"/>
                      </a:endParaRPr>
                    </a:p>
                  </a:txBody>
                  <a:tcPr anchor="ctr"/>
                </a:tc>
                <a:tc>
                  <a:txBody>
                    <a:bodyPr/>
                    <a:lstStyle/>
                    <a:p>
                      <a:pPr algn="ctr"/>
                      <a:r>
                        <a:rPr lang="en-US" b="1" dirty="0" smtClean="0">
                          <a:latin typeface="Arial" pitchFamily="34" charset="0"/>
                        </a:rPr>
                        <a:t>1-4</a:t>
                      </a:r>
                      <a:endParaRPr lang="en-US" b="1" dirty="0">
                        <a:latin typeface="Arial" pitchFamily="34" charset="0"/>
                      </a:endParaRPr>
                    </a:p>
                  </a:txBody>
                  <a:tcPr anchor="ctr"/>
                </a:tc>
              </a:tr>
              <a:tr h="457200">
                <a:tc>
                  <a:txBody>
                    <a:bodyPr/>
                    <a:lstStyle/>
                    <a:p>
                      <a:pPr algn="r"/>
                      <a:r>
                        <a:rPr lang="en-US" sz="2000" b="1" dirty="0" smtClean="0">
                          <a:latin typeface="Arial" pitchFamily="34" charset="0"/>
                        </a:rPr>
                        <a:t>British Columbia </a:t>
                      </a:r>
                      <a:r>
                        <a:rPr lang="en-US" sz="1400" dirty="0" smtClean="0">
                          <a:solidFill>
                            <a:srgbClr val="FF0000"/>
                          </a:solidFill>
                          <a:latin typeface="Arial" pitchFamily="34" charset="0"/>
                        </a:rPr>
                        <a:t>- </a:t>
                      </a:r>
                      <a:r>
                        <a:rPr lang="en-US" sz="1600" dirty="0" smtClean="0">
                          <a:latin typeface="Arial" pitchFamily="34" charset="0"/>
                        </a:rPr>
                        <a:t>4 systems</a:t>
                      </a:r>
                      <a:endParaRPr lang="en-US" sz="1400" dirty="0" smtClean="0">
                        <a:latin typeface="Arial" pitchFamily="34" charset="0"/>
                      </a:endParaRPr>
                    </a:p>
                  </a:txBody>
                  <a:tcPr anchor="ctr"/>
                </a:tc>
                <a:tc>
                  <a:txBody>
                    <a:bodyPr/>
                    <a:lstStyle/>
                    <a:p>
                      <a:pPr algn="ctr"/>
                      <a:r>
                        <a:rPr lang="en-US" b="1" dirty="0" smtClean="0">
                          <a:latin typeface="Arial" pitchFamily="34" charset="0"/>
                        </a:rPr>
                        <a:t>2,627</a:t>
                      </a:r>
                      <a:endParaRPr lang="en-US" b="1" dirty="0">
                        <a:latin typeface="Arial" pitchFamily="34" charset="0"/>
                      </a:endParaRPr>
                    </a:p>
                  </a:txBody>
                  <a:tcPr anchor="ctr"/>
                </a:tc>
                <a:tc>
                  <a:txBody>
                    <a:bodyPr/>
                    <a:lstStyle/>
                    <a:p>
                      <a:pPr algn="ctr"/>
                      <a:r>
                        <a:rPr lang="en-US" b="1" dirty="0" smtClean="0">
                          <a:latin typeface="Arial" pitchFamily="34" charset="0"/>
                        </a:rPr>
                        <a:t>5-31</a:t>
                      </a:r>
                      <a:endParaRPr lang="en-US" b="1" dirty="0">
                        <a:latin typeface="Arial" pitchFamily="34" charset="0"/>
                      </a:endParaRPr>
                    </a:p>
                  </a:txBody>
                  <a:tcPr anchor="ctr"/>
                </a:tc>
                <a:tc>
                  <a:txBody>
                    <a:bodyPr/>
                    <a:lstStyle/>
                    <a:p>
                      <a:pPr algn="ctr"/>
                      <a:r>
                        <a:rPr lang="en-US" b="1" dirty="0" smtClean="0">
                          <a:latin typeface="Arial" pitchFamily="34" charset="0"/>
                        </a:rPr>
                        <a:t>1-4</a:t>
                      </a:r>
                      <a:endParaRPr lang="en-US" b="1" dirty="0">
                        <a:latin typeface="Arial" pitchFamily="34" charset="0"/>
                      </a:endParaRPr>
                    </a:p>
                  </a:txBody>
                  <a:tcPr anchor="ctr"/>
                </a:tc>
              </a:tr>
              <a:tr h="838200">
                <a:tc>
                  <a:txBody>
                    <a:bodyPr/>
                    <a:lstStyle/>
                    <a:p>
                      <a:pPr algn="r"/>
                      <a:r>
                        <a:rPr lang="en-US" sz="2000" b="1" dirty="0" smtClean="0">
                          <a:latin typeface="Arial" pitchFamily="34" charset="0"/>
                        </a:rPr>
                        <a:t>Washington</a:t>
                      </a:r>
                      <a:r>
                        <a:rPr lang="en-US" dirty="0" smtClean="0">
                          <a:latin typeface="Arial" pitchFamily="34" charset="0"/>
                        </a:rPr>
                        <a:t> </a:t>
                      </a:r>
                      <a:r>
                        <a:rPr lang="en-US" sz="1600" dirty="0" smtClean="0">
                          <a:latin typeface="Arial" pitchFamily="34" charset="0"/>
                        </a:rPr>
                        <a:t>- 7 systems</a:t>
                      </a:r>
                      <a:endParaRPr lang="en-US" sz="1400" dirty="0">
                        <a:latin typeface="Arial" pitchFamily="34" charset="0"/>
                      </a:endParaRPr>
                    </a:p>
                  </a:txBody>
                  <a:tcPr anchor="ctr"/>
                </a:tc>
                <a:tc>
                  <a:txBody>
                    <a:bodyPr/>
                    <a:lstStyle/>
                    <a:p>
                      <a:pPr algn="ctr"/>
                      <a:r>
                        <a:rPr lang="en-US" sz="1400" b="1" dirty="0" smtClean="0">
                          <a:latin typeface="Arial" pitchFamily="34" charset="0"/>
                        </a:rPr>
                        <a:t>not</a:t>
                      </a:r>
                      <a:r>
                        <a:rPr lang="en-US" sz="1400" b="1" baseline="0" dirty="0" smtClean="0">
                          <a:latin typeface="Arial" pitchFamily="34" charset="0"/>
                        </a:rPr>
                        <a:t> cited </a:t>
                      </a:r>
                    </a:p>
                    <a:p>
                      <a:pPr algn="ctr"/>
                      <a:r>
                        <a:rPr lang="en-US" sz="1200" b="1" baseline="0" dirty="0" smtClean="0">
                          <a:latin typeface="Arial" pitchFamily="34" charset="0"/>
                        </a:rPr>
                        <a:t>(Snow Ck</a:t>
                      </a:r>
                      <a:r>
                        <a:rPr lang="en-US" sz="1400" b="1" baseline="0" dirty="0" smtClean="0">
                          <a:latin typeface="Arial" pitchFamily="34" charset="0"/>
                        </a:rPr>
                        <a:t>: n=921)</a:t>
                      </a:r>
                      <a:endParaRPr lang="en-US" sz="1400" b="1" dirty="0">
                        <a:latin typeface="Arial" pitchFamily="34" charset="0"/>
                      </a:endParaRPr>
                    </a:p>
                  </a:txBody>
                  <a:tcPr anchor="ctr"/>
                </a:tc>
                <a:tc>
                  <a:txBody>
                    <a:bodyPr/>
                    <a:lstStyle/>
                    <a:p>
                      <a:pPr algn="ctr"/>
                      <a:r>
                        <a:rPr lang="en-US" b="1" dirty="0" smtClean="0">
                          <a:latin typeface="Arial" pitchFamily="34" charset="0"/>
                        </a:rPr>
                        <a:t>7-12</a:t>
                      </a:r>
                      <a:endParaRPr lang="en-US" b="1" dirty="0">
                        <a:latin typeface="Arial" pitchFamily="34" charset="0"/>
                      </a:endParaRPr>
                    </a:p>
                  </a:txBody>
                  <a:tcPr anchor="ctr"/>
                </a:tc>
                <a:tc>
                  <a:txBody>
                    <a:bodyPr/>
                    <a:lstStyle/>
                    <a:p>
                      <a:pPr algn="ctr"/>
                      <a:r>
                        <a:rPr lang="en-US" b="1" dirty="0" smtClean="0">
                          <a:latin typeface="Arial" pitchFamily="34" charset="0"/>
                        </a:rPr>
                        <a:t>1-3</a:t>
                      </a:r>
                      <a:endParaRPr lang="en-US" b="1" dirty="0">
                        <a:latin typeface="Arial" pitchFamily="34" charset="0"/>
                      </a:endParaRPr>
                    </a:p>
                  </a:txBody>
                  <a:tcPr anchor="ctr"/>
                </a:tc>
              </a:tr>
              <a:tr h="701039">
                <a:tc>
                  <a:txBody>
                    <a:bodyPr/>
                    <a:lstStyle/>
                    <a:p>
                      <a:pPr algn="r"/>
                      <a:r>
                        <a:rPr lang="en-US" sz="2000" b="1" u="none" dirty="0" smtClean="0">
                          <a:latin typeface="Arial" pitchFamily="34" charset="0"/>
                        </a:rPr>
                        <a:t>Columbia</a:t>
                      </a:r>
                      <a:r>
                        <a:rPr lang="en-US" sz="2000" b="1" u="none" baseline="0" dirty="0" smtClean="0">
                          <a:latin typeface="Arial" pitchFamily="34" charset="0"/>
                        </a:rPr>
                        <a:t> R. Basin </a:t>
                      </a:r>
                      <a:r>
                        <a:rPr lang="en-US" sz="1600" b="0" u="none" baseline="0" dirty="0" smtClean="0">
                          <a:latin typeface="Arial" pitchFamily="34" charset="0"/>
                        </a:rPr>
                        <a:t>- 3 systems</a:t>
                      </a:r>
                      <a:endParaRPr lang="en-US" sz="1400" u="none" dirty="0">
                        <a:latin typeface="Arial" pitchFamily="34" charset="0"/>
                      </a:endParaRPr>
                    </a:p>
                  </a:txBody>
                  <a:tcPr anchor="ctr"/>
                </a:tc>
                <a:tc>
                  <a:txBody>
                    <a:bodyPr/>
                    <a:lstStyle/>
                    <a:p>
                      <a:pPr algn="ctr"/>
                      <a:r>
                        <a:rPr lang="en-US" b="1" dirty="0" smtClean="0">
                          <a:latin typeface="Arial" pitchFamily="34" charset="0"/>
                        </a:rPr>
                        <a:t>1,456</a:t>
                      </a:r>
                      <a:endParaRPr lang="en-US" b="1" dirty="0">
                        <a:latin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rPr>
                        <a:t>4-10 </a:t>
                      </a:r>
                      <a:r>
                        <a:rPr lang="en-US" sz="1400" b="1" dirty="0" smtClean="0">
                          <a:latin typeface="Arial" pitchFamily="34" charset="0"/>
                        </a:rPr>
                        <a:t>(~12% pre-dam)</a:t>
                      </a:r>
                      <a:endParaRPr lang="en-US" b="1" dirty="0">
                        <a:latin typeface="Arial" pitchFamily="34" charset="0"/>
                      </a:endParaRPr>
                    </a:p>
                  </a:txBody>
                  <a:tcPr anchor="ctr"/>
                </a:tc>
                <a:tc>
                  <a:txBody>
                    <a:bodyPr/>
                    <a:lstStyle/>
                    <a:p>
                      <a:pPr algn="ctr"/>
                      <a:r>
                        <a:rPr lang="en-US" b="1" dirty="0" smtClean="0">
                          <a:latin typeface="Arial" pitchFamily="34" charset="0"/>
                        </a:rPr>
                        <a:t>1-4</a:t>
                      </a:r>
                      <a:endParaRPr lang="en-US" b="1" dirty="0">
                        <a:latin typeface="Arial" pitchFamily="34" charset="0"/>
                      </a:endParaRPr>
                    </a:p>
                  </a:txBody>
                  <a:tcPr anchor="ctr"/>
                </a:tc>
              </a:tr>
              <a:tr h="762000">
                <a:tc>
                  <a:txBody>
                    <a:bodyPr/>
                    <a:lstStyle/>
                    <a:p>
                      <a:pPr algn="r"/>
                      <a:r>
                        <a:rPr lang="en-US" sz="2000" b="1" u="none" dirty="0" smtClean="0">
                          <a:latin typeface="Arial" pitchFamily="34" charset="0"/>
                        </a:rPr>
                        <a:t>Oregon</a:t>
                      </a:r>
                      <a:r>
                        <a:rPr lang="en-US" u="none" dirty="0" smtClean="0">
                          <a:latin typeface="Arial" pitchFamily="34" charset="0"/>
                        </a:rPr>
                        <a:t> </a:t>
                      </a:r>
                      <a:r>
                        <a:rPr lang="en-US" sz="1600" u="none" dirty="0" smtClean="0">
                          <a:latin typeface="Arial" pitchFamily="34" charset="0"/>
                        </a:rPr>
                        <a:t>-</a:t>
                      </a:r>
                      <a:r>
                        <a:rPr lang="en-US" sz="1600" u="none" baseline="0" dirty="0" smtClean="0">
                          <a:latin typeface="Arial" pitchFamily="34" charset="0"/>
                        </a:rPr>
                        <a:t> 2 systems</a:t>
                      </a:r>
                      <a:endParaRPr lang="en-US" sz="1400" u="none" dirty="0" smtClean="0">
                        <a:latin typeface="Arial" pitchFamily="34" charset="0"/>
                      </a:endParaRPr>
                    </a:p>
                  </a:txBody>
                  <a:tcPr anchor="ctr"/>
                </a:tc>
                <a:tc>
                  <a:txBody>
                    <a:bodyPr/>
                    <a:lstStyle/>
                    <a:p>
                      <a:pPr algn="ctr"/>
                      <a:r>
                        <a:rPr lang="en-US" b="1" dirty="0" smtClean="0">
                          <a:latin typeface="Arial" pitchFamily="34" charset="0"/>
                        </a:rPr>
                        <a:t>1,348</a:t>
                      </a:r>
                      <a:endParaRPr lang="en-US" b="1" dirty="0">
                        <a:latin typeface="Arial" pitchFamily="34" charset="0"/>
                      </a:endParaRPr>
                    </a:p>
                  </a:txBody>
                  <a:tcPr anchor="ctr"/>
                </a:tc>
                <a:tc>
                  <a:txBody>
                    <a:bodyPr/>
                    <a:lstStyle/>
                    <a:p>
                      <a:pPr algn="ctr"/>
                      <a:r>
                        <a:rPr lang="en-US" b="1" dirty="0" smtClean="0">
                          <a:latin typeface="Arial" pitchFamily="34" charset="0"/>
                        </a:rPr>
                        <a:t>11-14</a:t>
                      </a:r>
                      <a:endParaRPr lang="en-US" b="1" dirty="0">
                        <a:latin typeface="Arial" pitchFamily="34" charset="0"/>
                      </a:endParaRPr>
                    </a:p>
                  </a:txBody>
                  <a:tcPr anchor="ctr"/>
                </a:tc>
                <a:tc>
                  <a:txBody>
                    <a:bodyPr/>
                    <a:lstStyle/>
                    <a:p>
                      <a:pPr algn="ctr"/>
                      <a:r>
                        <a:rPr lang="en-US" b="1" dirty="0" smtClean="0">
                          <a:latin typeface="Arial" pitchFamily="34" charset="0"/>
                        </a:rPr>
                        <a:t>1-5</a:t>
                      </a:r>
                      <a:endParaRPr lang="en-US" b="1" dirty="0">
                        <a:latin typeface="Arial" pitchFamily="34" charset="0"/>
                      </a:endParaRPr>
                    </a:p>
                  </a:txBody>
                  <a:tcPr anchor="ctr"/>
                </a:tc>
              </a:tr>
              <a:tr h="731523">
                <a:tc>
                  <a:txBody>
                    <a:bodyPr/>
                    <a:lstStyle/>
                    <a:p>
                      <a:pPr algn="r"/>
                      <a:r>
                        <a:rPr lang="en-US" sz="2000" b="1" u="none" dirty="0" smtClean="0">
                          <a:latin typeface="Arial" pitchFamily="34" charset="0"/>
                        </a:rPr>
                        <a:t>California</a:t>
                      </a:r>
                      <a:r>
                        <a:rPr lang="en-US" sz="1600" b="1" u="none" dirty="0" smtClean="0">
                          <a:latin typeface="Arial" pitchFamily="34" charset="0"/>
                        </a:rPr>
                        <a:t> </a:t>
                      </a:r>
                      <a:r>
                        <a:rPr lang="en-US" sz="1600" u="none" dirty="0" smtClean="0">
                          <a:latin typeface="Arial" pitchFamily="34" charset="0"/>
                        </a:rPr>
                        <a:t>-</a:t>
                      </a:r>
                      <a:r>
                        <a:rPr lang="en-US" sz="1600" u="none" baseline="0" dirty="0" smtClean="0">
                          <a:latin typeface="Arial" pitchFamily="34" charset="0"/>
                        </a:rPr>
                        <a:t> 4 systems</a:t>
                      </a:r>
                      <a:r>
                        <a:rPr lang="en-US" sz="1400" u="none" baseline="0" dirty="0" smtClean="0">
                          <a:latin typeface="Arial" pitchFamily="34" charset="0"/>
                        </a:rPr>
                        <a:t>)</a:t>
                      </a:r>
                      <a:endParaRPr lang="en-US" u="none" dirty="0">
                        <a:latin typeface="Arial" pitchFamily="34" charset="0"/>
                      </a:endParaRPr>
                    </a:p>
                  </a:txBody>
                  <a:tcPr anchor="ctr"/>
                </a:tc>
                <a:tc>
                  <a:txBody>
                    <a:bodyPr/>
                    <a:lstStyle/>
                    <a:p>
                      <a:pPr algn="ctr"/>
                      <a:r>
                        <a:rPr lang="en-US" b="1" dirty="0" smtClean="0">
                          <a:latin typeface="Arial" pitchFamily="34" charset="0"/>
                        </a:rPr>
                        <a:t>4, 032</a:t>
                      </a:r>
                    </a:p>
                    <a:p>
                      <a:pPr algn="ctr"/>
                      <a:r>
                        <a:rPr lang="en-US" b="1" dirty="0" smtClean="0">
                          <a:latin typeface="Arial" pitchFamily="34" charset="0"/>
                        </a:rPr>
                        <a:t>+/-</a:t>
                      </a:r>
                      <a:endParaRPr lang="en-US" b="1" dirty="0">
                        <a:latin typeface="Arial" pitchFamily="34" charset="0"/>
                      </a:endParaRPr>
                    </a:p>
                  </a:txBody>
                  <a:tcPr anchor="ctr"/>
                </a:tc>
                <a:tc>
                  <a:txBody>
                    <a:bodyPr/>
                    <a:lstStyle/>
                    <a:p>
                      <a:pPr algn="ctr"/>
                      <a:r>
                        <a:rPr lang="en-US" b="1" dirty="0" smtClean="0">
                          <a:latin typeface="Arial" pitchFamily="34" charset="0"/>
                        </a:rPr>
                        <a:t>17-23</a:t>
                      </a:r>
                      <a:endParaRPr lang="en-US" b="1" dirty="0">
                        <a:latin typeface="Arial" pitchFamily="34" charset="0"/>
                      </a:endParaRPr>
                    </a:p>
                  </a:txBody>
                  <a:tcPr anchor="ctr"/>
                </a:tc>
                <a:tc>
                  <a:txBody>
                    <a:bodyPr/>
                    <a:lstStyle/>
                    <a:p>
                      <a:pPr algn="ctr"/>
                      <a:r>
                        <a:rPr lang="en-US" b="1" dirty="0" smtClean="0">
                          <a:latin typeface="Arial" pitchFamily="34" charset="0"/>
                        </a:rPr>
                        <a:t>1-4</a:t>
                      </a:r>
                      <a:endParaRPr lang="en-US" b="1" dirty="0">
                        <a:latin typeface="Arial" pitchFamily="34" charset="0"/>
                      </a:endParaRPr>
                    </a:p>
                  </a:txBody>
                  <a:tcPr anchor="ct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838200" y="152400"/>
            <a:ext cx="8153400" cy="6509474"/>
          </a:xfrm>
          <a:prstGeom prst="rect">
            <a:avLst/>
          </a:prstGeom>
          <a:noFill/>
          <a:ln w="79375" algn="ctr">
            <a:noFill/>
            <a:miter lim="800000"/>
            <a:headEnd/>
            <a:tailEnd/>
          </a:ln>
          <a:effectLst/>
        </p:spPr>
        <p:txBody>
          <a:bodyPr wrap="square">
            <a:spAutoFit/>
          </a:bodyPr>
          <a:lstStyle/>
          <a:p>
            <a:pPr marL="342900" indent="-342900" algn="l">
              <a:spcBef>
                <a:spcPct val="50000"/>
              </a:spcBef>
            </a:pPr>
            <a:r>
              <a:rPr lang="en-US" sz="2400" b="1" u="sng" dirty="0" smtClean="0">
                <a:latin typeface="Arial" charset="0"/>
              </a:rPr>
              <a:t>Repeat spawning in Steelhead</a:t>
            </a:r>
            <a:r>
              <a:rPr lang="en-US" sz="2400" b="1" dirty="0" smtClean="0">
                <a:latin typeface="Arial" charset="0"/>
              </a:rPr>
              <a:t>:</a:t>
            </a:r>
          </a:p>
          <a:p>
            <a:pPr marL="342900" indent="-342900" algn="l">
              <a:spcBef>
                <a:spcPct val="50000"/>
              </a:spcBef>
              <a:buFontTx/>
              <a:buAutoNum type="arabicParenR"/>
            </a:pPr>
            <a:r>
              <a:rPr lang="en-US" sz="2200" b="1" dirty="0">
                <a:latin typeface="Arial" charset="0"/>
              </a:rPr>
              <a:t>m</a:t>
            </a:r>
            <a:r>
              <a:rPr lang="en-US" sz="2200" b="1" dirty="0" smtClean="0">
                <a:latin typeface="Arial" charset="0"/>
              </a:rPr>
              <a:t>ost spawn once, high repeat spawning rate,                   variable elsewhere</a:t>
            </a:r>
            <a:endParaRPr lang="en-US" b="1" dirty="0" smtClean="0">
              <a:latin typeface="Arial" charset="0"/>
            </a:endParaRPr>
          </a:p>
          <a:p>
            <a:pPr marL="342900" indent="-342900" algn="l">
              <a:spcBef>
                <a:spcPct val="50000"/>
              </a:spcBef>
              <a:buFontTx/>
              <a:buAutoNum type="arabicParenR"/>
            </a:pPr>
            <a:r>
              <a:rPr lang="en-US" sz="2200" b="1" dirty="0">
                <a:latin typeface="Arial" charset="0"/>
              </a:rPr>
              <a:t>m</a:t>
            </a:r>
            <a:r>
              <a:rPr lang="en-US" sz="2200" b="1" dirty="0" smtClean="0">
                <a:latin typeface="Arial" charset="0"/>
              </a:rPr>
              <a:t>ore common in ocean-maturing</a:t>
            </a:r>
            <a:endParaRPr lang="en-US" b="1" dirty="0" smtClean="0">
              <a:latin typeface="Arial" charset="0"/>
            </a:endParaRPr>
          </a:p>
          <a:p>
            <a:pPr marL="342900" indent="-342900" algn="l">
              <a:spcBef>
                <a:spcPct val="50000"/>
              </a:spcBef>
              <a:buFontTx/>
              <a:buAutoNum type="arabicParenR"/>
            </a:pPr>
            <a:r>
              <a:rPr lang="en-US" sz="2200" b="1" dirty="0">
                <a:latin typeface="Arial" charset="0"/>
              </a:rPr>
              <a:t>m</a:t>
            </a:r>
            <a:r>
              <a:rPr lang="en-US" sz="2200" b="1" dirty="0" smtClean="0">
                <a:latin typeface="Arial" charset="0"/>
              </a:rPr>
              <a:t>ore commonly females</a:t>
            </a:r>
            <a:endParaRPr lang="en-US" b="1" dirty="0" smtClean="0">
              <a:latin typeface="Arial" charset="0"/>
            </a:endParaRPr>
          </a:p>
          <a:p>
            <a:pPr marL="342900" indent="-342900" algn="l">
              <a:spcBef>
                <a:spcPct val="50000"/>
              </a:spcBef>
              <a:buFontTx/>
              <a:buAutoNum type="arabicParenR"/>
            </a:pPr>
            <a:r>
              <a:rPr lang="en-US" sz="2200" b="1" dirty="0" smtClean="0">
                <a:latin typeface="Arial" charset="0"/>
              </a:rPr>
              <a:t>size of repeat spawners varies</a:t>
            </a:r>
          </a:p>
          <a:p>
            <a:pPr marL="342900" indent="-342900" algn="l">
              <a:spcBef>
                <a:spcPct val="50000"/>
              </a:spcBef>
            </a:pPr>
            <a:endParaRPr lang="en-US" b="1" dirty="0" smtClean="0">
              <a:latin typeface="Arial" charset="0"/>
            </a:endParaRPr>
          </a:p>
          <a:p>
            <a:pPr marL="342900" indent="-342900" algn="l">
              <a:spcBef>
                <a:spcPct val="50000"/>
              </a:spcBef>
            </a:pPr>
            <a:r>
              <a:rPr lang="en-US" sz="2200" b="1" dirty="0" smtClean="0">
                <a:latin typeface="Arial" charset="0"/>
              </a:rPr>
              <a:t>5) lowest for inland populations, higher for coastal</a:t>
            </a:r>
          </a:p>
          <a:p>
            <a:pPr marL="342900" indent="-342900" algn="l">
              <a:spcBef>
                <a:spcPct val="50000"/>
              </a:spcBef>
            </a:pPr>
            <a:endParaRPr lang="en-US" sz="1200" b="1" dirty="0" smtClean="0">
              <a:latin typeface="Arial" charset="0"/>
            </a:endParaRPr>
          </a:p>
          <a:p>
            <a:pPr marL="342900" indent="-342900" algn="l">
              <a:spcBef>
                <a:spcPct val="50000"/>
              </a:spcBef>
            </a:pPr>
            <a:r>
              <a:rPr lang="en-US" sz="2200" b="1" dirty="0" smtClean="0">
                <a:latin typeface="Arial" charset="0"/>
              </a:rPr>
              <a:t>6) higher in short streams and at higher latitudes</a:t>
            </a:r>
          </a:p>
          <a:p>
            <a:pPr algn="l">
              <a:spcBef>
                <a:spcPct val="50000"/>
              </a:spcBef>
            </a:pPr>
            <a:endParaRPr lang="en-US" sz="1200" b="1" dirty="0" smtClean="0">
              <a:latin typeface="Arial" charset="0"/>
            </a:endParaRPr>
          </a:p>
          <a:p>
            <a:pPr algn="l">
              <a:spcBef>
                <a:spcPct val="50000"/>
              </a:spcBef>
            </a:pPr>
            <a:r>
              <a:rPr lang="en-US" sz="2200" b="1" dirty="0" smtClean="0">
                <a:latin typeface="Arial" charset="0"/>
              </a:rPr>
              <a:t>7) In Alaska: selection by dynamic</a:t>
            </a:r>
            <a:r>
              <a:rPr lang="en-US" sz="2200" b="1" dirty="0">
                <a:latin typeface="Arial" charset="0"/>
              </a:rPr>
              <a:t>, geologically young </a:t>
            </a:r>
            <a:r>
              <a:rPr lang="en-US" sz="2200" b="1" dirty="0" smtClean="0">
                <a:latin typeface="Arial" charset="0"/>
              </a:rPr>
              <a:t>systems</a:t>
            </a:r>
          </a:p>
          <a:p>
            <a:pPr algn="l">
              <a:spcBef>
                <a:spcPct val="50000"/>
              </a:spcBef>
            </a:pPr>
            <a:r>
              <a:rPr lang="en-US" sz="2200" b="1" dirty="0" smtClean="0">
                <a:latin typeface="Arial" charset="0"/>
              </a:rPr>
              <a:t>8) In Alaska: may also be a result of slower </a:t>
            </a:r>
            <a:r>
              <a:rPr lang="en-US" sz="2200" b="1" dirty="0">
                <a:latin typeface="Arial" charset="0"/>
              </a:rPr>
              <a:t>growing, </a:t>
            </a:r>
            <a:r>
              <a:rPr lang="en-US" sz="2200" b="1" dirty="0" smtClean="0">
                <a:latin typeface="Arial" charset="0"/>
              </a:rPr>
              <a:t>older, better surviving </a:t>
            </a:r>
            <a:r>
              <a:rPr lang="en-US" sz="2200" b="1" dirty="0" err="1" smtClean="0">
                <a:latin typeface="Arial" charset="0"/>
              </a:rPr>
              <a:t>smolts</a:t>
            </a:r>
            <a:r>
              <a:rPr lang="en-US" sz="2200" b="1" dirty="0" smtClean="0">
                <a:latin typeface="Arial" charset="0"/>
              </a:rPr>
              <a:t> </a:t>
            </a:r>
            <a:endParaRPr lang="en-US" b="1" dirty="0">
              <a:latin typeface="Arial" charset="0"/>
            </a:endParaRPr>
          </a:p>
        </p:txBody>
      </p:sp>
      <p:sp>
        <p:nvSpPr>
          <p:cNvPr id="4" name="TextBox 3"/>
          <p:cNvSpPr txBox="1"/>
          <p:nvPr/>
        </p:nvSpPr>
        <p:spPr>
          <a:xfrm>
            <a:off x="3733800" y="1066800"/>
            <a:ext cx="2209800" cy="369332"/>
          </a:xfrm>
          <a:prstGeom prst="rect">
            <a:avLst/>
          </a:prstGeom>
          <a:noFill/>
        </p:spPr>
        <p:txBody>
          <a:bodyPr wrap="square" lIns="0" rtlCol="0" anchor="ctr" anchorCtr="0">
            <a:spAutoFit/>
          </a:bodyPr>
          <a:lstStyle/>
          <a:p>
            <a:r>
              <a:rPr lang="en-US" b="1" dirty="0" smtClean="0">
                <a:latin typeface="Arial" pitchFamily="34" charset="0"/>
                <a:cs typeface="Arial" pitchFamily="34" charset="0"/>
              </a:rPr>
              <a:t>(various authors)</a:t>
            </a:r>
            <a:endParaRPr lang="en-US" b="1" dirty="0">
              <a:latin typeface="Arial" pitchFamily="34" charset="0"/>
              <a:cs typeface="Arial" pitchFamily="34" charset="0"/>
            </a:endParaRPr>
          </a:p>
        </p:txBody>
      </p:sp>
      <p:sp>
        <p:nvSpPr>
          <p:cNvPr id="5" name="TextBox 4"/>
          <p:cNvSpPr txBox="1"/>
          <p:nvPr/>
        </p:nvSpPr>
        <p:spPr>
          <a:xfrm>
            <a:off x="5715000" y="1600200"/>
            <a:ext cx="2209800" cy="369332"/>
          </a:xfrm>
          <a:prstGeom prst="rect">
            <a:avLst/>
          </a:prstGeom>
          <a:noFill/>
        </p:spPr>
        <p:txBody>
          <a:bodyPr wrap="square" lIns="0" rtlCol="0" anchor="ctr" anchorCtr="0">
            <a:spAutoFit/>
          </a:bodyPr>
          <a:lstStyle/>
          <a:p>
            <a:r>
              <a:rPr lang="en-US" b="1" dirty="0" smtClean="0">
                <a:latin typeface="Arial" pitchFamily="34" charset="0"/>
                <a:cs typeface="Arial" pitchFamily="34" charset="0"/>
              </a:rPr>
              <a:t>(Busby et al. 1996)</a:t>
            </a:r>
            <a:endParaRPr lang="en-US" b="1" dirty="0">
              <a:latin typeface="Arial" pitchFamily="34" charset="0"/>
              <a:cs typeface="Arial" pitchFamily="34" charset="0"/>
            </a:endParaRPr>
          </a:p>
        </p:txBody>
      </p:sp>
      <p:sp>
        <p:nvSpPr>
          <p:cNvPr id="6" name="TextBox 5"/>
          <p:cNvSpPr txBox="1"/>
          <p:nvPr/>
        </p:nvSpPr>
        <p:spPr>
          <a:xfrm>
            <a:off x="4572000" y="2057400"/>
            <a:ext cx="2514600" cy="369332"/>
          </a:xfrm>
          <a:prstGeom prst="rect">
            <a:avLst/>
          </a:prstGeom>
          <a:noFill/>
        </p:spPr>
        <p:txBody>
          <a:bodyPr wrap="square" lIns="0" rtlCol="0" anchor="ctr" anchorCtr="0">
            <a:spAutoFit/>
          </a:bodyPr>
          <a:lstStyle/>
          <a:p>
            <a:r>
              <a:rPr lang="en-US" b="1" dirty="0" smtClean="0">
                <a:latin typeface="Arial" pitchFamily="34" charset="0"/>
                <a:cs typeface="Arial" pitchFamily="34" charset="0"/>
              </a:rPr>
              <a:t>(</a:t>
            </a:r>
            <a:r>
              <a:rPr lang="en-US" b="1" dirty="0" err="1" smtClean="0">
                <a:latin typeface="Arial" pitchFamily="34" charset="0"/>
                <a:cs typeface="Arial" pitchFamily="34" charset="0"/>
              </a:rPr>
              <a:t>Burgner</a:t>
            </a:r>
            <a:r>
              <a:rPr lang="en-US" b="1" dirty="0" smtClean="0">
                <a:latin typeface="Arial" pitchFamily="34" charset="0"/>
                <a:cs typeface="Arial" pitchFamily="34" charset="0"/>
              </a:rPr>
              <a:t> et al. 1996)</a:t>
            </a:r>
            <a:endParaRPr lang="en-US" b="1" dirty="0">
              <a:latin typeface="Arial" pitchFamily="34" charset="0"/>
              <a:cs typeface="Arial" pitchFamily="34" charset="0"/>
            </a:endParaRPr>
          </a:p>
        </p:txBody>
      </p:sp>
      <p:sp>
        <p:nvSpPr>
          <p:cNvPr id="7" name="TextBox 6"/>
          <p:cNvSpPr txBox="1"/>
          <p:nvPr/>
        </p:nvSpPr>
        <p:spPr>
          <a:xfrm>
            <a:off x="914400" y="2895600"/>
            <a:ext cx="6324600" cy="369332"/>
          </a:xfrm>
          <a:prstGeom prst="rect">
            <a:avLst/>
          </a:prstGeom>
          <a:noFill/>
        </p:spPr>
        <p:txBody>
          <a:bodyPr wrap="square" lIns="0" rtlCol="0" anchor="ctr" anchorCtr="0">
            <a:spAutoFit/>
          </a:bodyPr>
          <a:lstStyle/>
          <a:p>
            <a:r>
              <a:rPr lang="en-US" b="1" dirty="0" smtClean="0">
                <a:latin typeface="Arial" charset="0"/>
              </a:rPr>
              <a:t>(Hendry and Stearns 2004; </a:t>
            </a:r>
            <a:r>
              <a:rPr lang="en-US" b="1" dirty="0" err="1" smtClean="0">
                <a:latin typeface="Arial" charset="0"/>
              </a:rPr>
              <a:t>Seamons</a:t>
            </a:r>
            <a:r>
              <a:rPr lang="en-US" b="1" dirty="0" smtClean="0">
                <a:latin typeface="Arial" charset="0"/>
              </a:rPr>
              <a:t> and Quinn 2010)</a:t>
            </a:r>
            <a:endParaRPr lang="en-US" b="1" dirty="0">
              <a:latin typeface="Arial" pitchFamily="34" charset="0"/>
              <a:cs typeface="Arial" pitchFamily="34" charset="0"/>
            </a:endParaRPr>
          </a:p>
        </p:txBody>
      </p:sp>
      <p:sp>
        <p:nvSpPr>
          <p:cNvPr id="8" name="TextBox 7"/>
          <p:cNvSpPr txBox="1"/>
          <p:nvPr/>
        </p:nvSpPr>
        <p:spPr>
          <a:xfrm>
            <a:off x="762000" y="3810000"/>
            <a:ext cx="4876800" cy="369332"/>
          </a:xfrm>
          <a:prstGeom prst="rect">
            <a:avLst/>
          </a:prstGeom>
          <a:noFill/>
        </p:spPr>
        <p:txBody>
          <a:bodyPr wrap="square" lIns="0" rtlCol="0" anchor="ctr" anchorCtr="0">
            <a:spAutoFit/>
          </a:bodyPr>
          <a:lstStyle/>
          <a:p>
            <a:r>
              <a:rPr lang="en-US" b="1" dirty="0" smtClean="0">
                <a:latin typeface="Arial" charset="0"/>
              </a:rPr>
              <a:t>(</a:t>
            </a:r>
            <a:r>
              <a:rPr lang="en-US" b="1" dirty="0" err="1" smtClean="0">
                <a:latin typeface="Arial" charset="0"/>
              </a:rPr>
              <a:t>Narum</a:t>
            </a:r>
            <a:r>
              <a:rPr lang="en-US" b="1" dirty="0" smtClean="0">
                <a:latin typeface="Arial" charset="0"/>
              </a:rPr>
              <a:t> et al. 2008; Busby et al. 1996)</a:t>
            </a:r>
            <a:endParaRPr lang="en-US" b="1" dirty="0">
              <a:latin typeface="Arial" pitchFamily="34" charset="0"/>
              <a:cs typeface="Arial" pitchFamily="34" charset="0"/>
            </a:endParaRPr>
          </a:p>
        </p:txBody>
      </p:sp>
      <p:sp>
        <p:nvSpPr>
          <p:cNvPr id="9" name="TextBox 8"/>
          <p:cNvSpPr txBox="1"/>
          <p:nvPr/>
        </p:nvSpPr>
        <p:spPr>
          <a:xfrm>
            <a:off x="838200" y="4572000"/>
            <a:ext cx="7620000" cy="369332"/>
          </a:xfrm>
          <a:prstGeom prst="rect">
            <a:avLst/>
          </a:prstGeom>
          <a:noFill/>
        </p:spPr>
        <p:txBody>
          <a:bodyPr wrap="square" lIns="0" rtlCol="0" anchor="ctr" anchorCtr="0">
            <a:spAutoFit/>
          </a:bodyPr>
          <a:lstStyle/>
          <a:p>
            <a:r>
              <a:rPr lang="en-US" b="1" dirty="0" smtClean="0">
                <a:latin typeface="Arial" charset="0"/>
              </a:rPr>
              <a:t>(Riva-Rossi 2007; </a:t>
            </a:r>
            <a:r>
              <a:rPr lang="en-US" b="1" dirty="0" err="1" smtClean="0">
                <a:latin typeface="Arial" charset="0"/>
              </a:rPr>
              <a:t>Savvaitova</a:t>
            </a:r>
            <a:r>
              <a:rPr lang="en-US" b="1" dirty="0" smtClean="0">
                <a:latin typeface="Arial" charset="0"/>
              </a:rPr>
              <a:t> et al. 1999, </a:t>
            </a:r>
            <a:r>
              <a:rPr lang="en-US" b="1" dirty="0" err="1" smtClean="0">
                <a:latin typeface="Arial" charset="0"/>
              </a:rPr>
              <a:t>Lohr</a:t>
            </a:r>
            <a:r>
              <a:rPr lang="en-US" b="1" dirty="0" smtClean="0">
                <a:latin typeface="Arial" charset="0"/>
              </a:rPr>
              <a:t> and Bryant 1999)</a:t>
            </a:r>
            <a:endParaRPr lang="en-US" b="1" dirty="0">
              <a:latin typeface="Arial" pitchFamily="34" charset="0"/>
              <a:cs typeface="Arial" pitchFamily="34" charset="0"/>
            </a:endParaRPr>
          </a:p>
        </p:txBody>
      </p:sp>
      <p:sp>
        <p:nvSpPr>
          <p:cNvPr id="10" name="TextBox 9"/>
          <p:cNvSpPr txBox="1"/>
          <p:nvPr/>
        </p:nvSpPr>
        <p:spPr>
          <a:xfrm>
            <a:off x="2133600" y="5377934"/>
            <a:ext cx="2362200" cy="369332"/>
          </a:xfrm>
          <a:prstGeom prst="rect">
            <a:avLst/>
          </a:prstGeom>
          <a:noFill/>
        </p:spPr>
        <p:txBody>
          <a:bodyPr wrap="square" lIns="0" rtlCol="0" anchor="ctr" anchorCtr="0">
            <a:spAutoFit/>
          </a:bodyPr>
          <a:lstStyle/>
          <a:p>
            <a:r>
              <a:rPr lang="en-US" b="1" dirty="0" smtClean="0">
                <a:latin typeface="Arial" charset="0"/>
              </a:rPr>
              <a:t>(Montgomery 2000)</a:t>
            </a:r>
            <a:endParaRPr lang="en-US" b="1" dirty="0">
              <a:latin typeface="Arial" pitchFamily="34" charset="0"/>
              <a:cs typeface="Arial" pitchFamily="34" charset="0"/>
            </a:endParaRPr>
          </a:p>
        </p:txBody>
      </p:sp>
      <p:sp>
        <p:nvSpPr>
          <p:cNvPr id="11" name="TextBox 10"/>
          <p:cNvSpPr txBox="1"/>
          <p:nvPr/>
        </p:nvSpPr>
        <p:spPr>
          <a:xfrm>
            <a:off x="4191000" y="6238504"/>
            <a:ext cx="3524694" cy="369332"/>
          </a:xfrm>
          <a:prstGeom prst="rect">
            <a:avLst/>
          </a:prstGeom>
          <a:noFill/>
        </p:spPr>
        <p:txBody>
          <a:bodyPr wrap="square" lIns="0" rtlCol="0" anchor="ctr" anchorCtr="0">
            <a:spAutoFit/>
          </a:bodyPr>
          <a:lstStyle/>
          <a:p>
            <a:r>
              <a:rPr lang="en-US" b="1" dirty="0" smtClean="0">
                <a:latin typeface="Arial" charset="0"/>
              </a:rPr>
              <a:t>(</a:t>
            </a:r>
            <a:r>
              <a:rPr lang="en-US" b="1" dirty="0" err="1" smtClean="0">
                <a:latin typeface="Arial" charset="0"/>
              </a:rPr>
              <a:t>Berrigan</a:t>
            </a:r>
            <a:r>
              <a:rPr lang="en-US" b="1" dirty="0" smtClean="0">
                <a:latin typeface="Arial" charset="0"/>
              </a:rPr>
              <a:t> and </a:t>
            </a:r>
            <a:r>
              <a:rPr lang="en-US" b="1" dirty="0" err="1" smtClean="0">
                <a:latin typeface="Arial" charset="0"/>
              </a:rPr>
              <a:t>Charnov</a:t>
            </a:r>
            <a:r>
              <a:rPr lang="en-US" b="1" dirty="0" smtClean="0">
                <a:latin typeface="Arial" charset="0"/>
              </a:rPr>
              <a:t> 1994)</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53496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4"/>
                                        </p:tgtEl>
                                        <p:attrNameLst>
                                          <p:attrName>style.color</p:attrName>
                                        </p:attrNameLst>
                                      </p:cBhvr>
                                      <p:to>
                                        <a:schemeClr val="accent2"/>
                                      </p:to>
                                    </p:animClr>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11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2" nodeType="clickEffect">
                                  <p:stCondLst>
                                    <p:cond delay="0"/>
                                  </p:stCondLst>
                                  <p:childTnLst>
                                    <p:animClr clrSpc="rgb" dir="cw">
                                      <p:cBhvr override="childStyle">
                                        <p:cTn id="14" dur="500" fill="hold"/>
                                        <p:tgtEl>
                                          <p:spTgt spid="5"/>
                                        </p:tgtEl>
                                        <p:attrNameLst>
                                          <p:attrName>style.color</p:attrName>
                                        </p:attrNameLst>
                                      </p:cBhvr>
                                      <p:to>
                                        <a:schemeClr val="accent2"/>
                                      </p:to>
                                    </p:animClr>
                                  </p:childTnLst>
                                </p:cTn>
                              </p:par>
                              <p:par>
                                <p:cTn id="15" presetID="1" presetClass="entr" presetSubtype="0" fill="hold" nodeType="withEffect">
                                  <p:stCondLst>
                                    <p:cond delay="0"/>
                                  </p:stCondLst>
                                  <p:childTnLst>
                                    <p:set>
                                      <p:cBhvr>
                                        <p:cTn id="16" dur="1" fill="hold">
                                          <p:stCondLst>
                                            <p:cond delay="0"/>
                                          </p:stCondLst>
                                        </p:cTn>
                                        <p:tgtEl>
                                          <p:spTgt spid="221186">
                                            <p:txEl>
                                              <p:pRg st="3" end="3"/>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2" nodeType="clickEffect">
                                  <p:stCondLst>
                                    <p:cond delay="0"/>
                                  </p:stCondLst>
                                  <p:childTnLst>
                                    <p:animClr clrSpc="rgb" dir="cw">
                                      <p:cBhvr override="childStyle">
                                        <p:cTn id="22" dur="500" fill="hold"/>
                                        <p:tgtEl>
                                          <p:spTgt spid="6"/>
                                        </p:tgtEl>
                                        <p:attrNameLst>
                                          <p:attrName>style.color</p:attrName>
                                        </p:attrNameLst>
                                      </p:cBhvr>
                                      <p:to>
                                        <a:schemeClr val="accent2"/>
                                      </p:to>
                                    </p:animClr>
                                  </p:childTnLst>
                                </p:cTn>
                              </p:par>
                              <p:par>
                                <p:cTn id="23" presetID="1" presetClass="entr" presetSubtype="0" fill="hold" nodeType="withEffect">
                                  <p:stCondLst>
                                    <p:cond delay="0"/>
                                  </p:stCondLst>
                                  <p:childTnLst>
                                    <p:set>
                                      <p:cBhvr>
                                        <p:cTn id="24" dur="1" fill="hold">
                                          <p:stCondLst>
                                            <p:cond delay="0"/>
                                          </p:stCondLst>
                                        </p:cTn>
                                        <p:tgtEl>
                                          <p:spTgt spid="221186">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1" nodeType="clickEffect">
                                  <p:stCondLst>
                                    <p:cond delay="0"/>
                                  </p:stCondLst>
                                  <p:childTnLst>
                                    <p:animClr clrSpc="rgb" dir="cw">
                                      <p:cBhvr override="childStyle">
                                        <p:cTn id="30" dur="500" fill="hold"/>
                                        <p:tgtEl>
                                          <p:spTgt spid="7"/>
                                        </p:tgtEl>
                                        <p:attrNameLst>
                                          <p:attrName>style.color</p:attrName>
                                        </p:attrNameLst>
                                      </p:cBhvr>
                                      <p:to>
                                        <a:schemeClr val="accent2"/>
                                      </p:to>
                                    </p:animClr>
                                  </p:childTnLst>
                                </p:cTn>
                              </p:par>
                              <p:par>
                                <p:cTn id="31" presetID="1" presetClass="entr" presetSubtype="0" fill="hold" nodeType="withEffect">
                                  <p:stCondLst>
                                    <p:cond delay="0"/>
                                  </p:stCondLst>
                                  <p:childTnLst>
                                    <p:set>
                                      <p:cBhvr>
                                        <p:cTn id="32" dur="1" fill="hold">
                                          <p:stCondLst>
                                            <p:cond delay="0"/>
                                          </p:stCondLst>
                                        </p:cTn>
                                        <p:tgtEl>
                                          <p:spTgt spid="221186">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1" nodeType="clickEffect">
                                  <p:stCondLst>
                                    <p:cond delay="0"/>
                                  </p:stCondLst>
                                  <p:childTnLst>
                                    <p:animClr clrSpc="rgb" dir="cw">
                                      <p:cBhvr override="childStyle">
                                        <p:cTn id="38" dur="500" fill="hold"/>
                                        <p:tgtEl>
                                          <p:spTgt spid="8"/>
                                        </p:tgtEl>
                                        <p:attrNameLst>
                                          <p:attrName>style.color</p:attrName>
                                        </p:attrNameLst>
                                      </p:cBhvr>
                                      <p:to>
                                        <a:schemeClr val="accent2"/>
                                      </p:to>
                                    </p:animClr>
                                  </p:childTnLst>
                                </p:cTn>
                              </p:par>
                              <p:par>
                                <p:cTn id="39" presetID="1" presetClass="entr" presetSubtype="0" fill="hold" nodeType="withEffect">
                                  <p:stCondLst>
                                    <p:cond delay="0"/>
                                  </p:stCondLst>
                                  <p:childTnLst>
                                    <p:set>
                                      <p:cBhvr>
                                        <p:cTn id="40" dur="1" fill="hold">
                                          <p:stCondLst>
                                            <p:cond delay="0"/>
                                          </p:stCondLst>
                                        </p:cTn>
                                        <p:tgtEl>
                                          <p:spTgt spid="221186">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grpId="1" nodeType="clickEffect">
                                  <p:stCondLst>
                                    <p:cond delay="0"/>
                                  </p:stCondLst>
                                  <p:childTnLst>
                                    <p:animClr clrSpc="rgb" dir="cw">
                                      <p:cBhvr override="childStyle">
                                        <p:cTn id="46" dur="500" fill="hold"/>
                                        <p:tgtEl>
                                          <p:spTgt spid="9"/>
                                        </p:tgtEl>
                                        <p:attrNameLst>
                                          <p:attrName>style.color</p:attrName>
                                        </p:attrNameLst>
                                      </p:cBhvr>
                                      <p:to>
                                        <a:schemeClr val="accent2"/>
                                      </p:to>
                                    </p:animClr>
                                  </p:childTnLst>
                                </p:cTn>
                              </p:par>
                              <p:par>
                                <p:cTn id="47" presetID="1" presetClass="entr" presetSubtype="0" fill="hold" nodeType="withEffect">
                                  <p:stCondLst>
                                    <p:cond delay="0"/>
                                  </p:stCondLst>
                                  <p:childTnLst>
                                    <p:set>
                                      <p:cBhvr>
                                        <p:cTn id="48" dur="1" fill="hold">
                                          <p:stCondLst>
                                            <p:cond delay="0"/>
                                          </p:stCondLst>
                                        </p:cTn>
                                        <p:tgtEl>
                                          <p:spTgt spid="221186">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mph" presetSubtype="2" fill="hold" grpId="2" nodeType="clickEffect">
                                  <p:stCondLst>
                                    <p:cond delay="0"/>
                                  </p:stCondLst>
                                  <p:childTnLst>
                                    <p:animClr clrSpc="rgb" dir="cw">
                                      <p:cBhvr override="childStyle">
                                        <p:cTn id="54" dur="500" fill="hold"/>
                                        <p:tgtEl>
                                          <p:spTgt spid="10"/>
                                        </p:tgtEl>
                                        <p:attrNameLst>
                                          <p:attrName>style.color</p:attrName>
                                        </p:attrNameLst>
                                      </p:cBhvr>
                                      <p:to>
                                        <a:schemeClr val="accent2"/>
                                      </p:to>
                                    </p:animClr>
                                  </p:childTnLst>
                                </p:cTn>
                              </p:par>
                              <p:par>
                                <p:cTn id="55" presetID="1" presetClass="entr" presetSubtype="0" fill="hold" nodeType="withEffect">
                                  <p:stCondLst>
                                    <p:cond delay="0"/>
                                  </p:stCondLst>
                                  <p:childTnLst>
                                    <p:set>
                                      <p:cBhvr>
                                        <p:cTn id="56" dur="1" fill="hold">
                                          <p:stCondLst>
                                            <p:cond delay="0"/>
                                          </p:stCondLst>
                                        </p:cTn>
                                        <p:tgtEl>
                                          <p:spTgt spid="221186">
                                            <p:txEl>
                                              <p:pRg st="11" end="1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500" fill="hold"/>
                                        <p:tgtEl>
                                          <p:spTgt spid="1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P spid="5" grpId="2"/>
      <p:bldP spid="6" grpId="1"/>
      <p:bldP spid="6" grpId="2"/>
      <p:bldP spid="7" grpId="0"/>
      <p:bldP spid="7" grpId="1"/>
      <p:bldP spid="8" grpId="0"/>
      <p:bldP spid="8" grpId="1"/>
      <p:bldP spid="9" grpId="0"/>
      <p:bldP spid="9" grpId="1"/>
      <p:bldP spid="10" grpId="0"/>
      <p:bldP spid="10" grpId="2"/>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73050"/>
            <a:ext cx="8305800" cy="641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78" name="Rectangle 2"/>
          <p:cNvSpPr>
            <a:spLocks noChangeArrowheads="1"/>
          </p:cNvSpPr>
          <p:nvPr/>
        </p:nvSpPr>
        <p:spPr bwMode="auto">
          <a:xfrm>
            <a:off x="-3911600" y="1219200"/>
            <a:ext cx="9144000" cy="0"/>
          </a:xfrm>
          <a:prstGeom prst="rect">
            <a:avLst/>
          </a:prstGeom>
          <a:noFill/>
          <a:ln w="9525">
            <a:noFill/>
            <a:miter lim="800000"/>
            <a:headEnd/>
            <a:tailEnd/>
          </a:ln>
          <a:effectLst/>
        </p:spPr>
        <p:txBody>
          <a:bodyPr wrap="none">
            <a:spAutoFit/>
          </a:bodyPr>
          <a:lstStyle/>
          <a:p>
            <a:endParaRPr lang="en-US"/>
          </a:p>
        </p:txBody>
      </p:sp>
      <p:graphicFrame>
        <p:nvGraphicFramePr>
          <p:cNvPr id="101379" name="Group 3"/>
          <p:cNvGraphicFramePr>
            <a:graphicFrameLocks noGrp="1"/>
          </p:cNvGraphicFramePr>
          <p:nvPr/>
        </p:nvGraphicFramePr>
        <p:xfrm>
          <a:off x="-3911600" y="4510088"/>
          <a:ext cx="208280" cy="518160"/>
        </p:xfrm>
        <a:graphic>
          <a:graphicData uri="http://schemas.openxmlformats.org/drawingml/2006/table">
            <a:tbl>
              <a:tblPr/>
              <a:tblGrid>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101385" name="Rectangle 9"/>
          <p:cNvSpPr>
            <a:spLocks noChangeArrowheads="1"/>
          </p:cNvSpPr>
          <p:nvPr/>
        </p:nvSpPr>
        <p:spPr bwMode="auto">
          <a:xfrm>
            <a:off x="-3911600" y="5027613"/>
            <a:ext cx="184150" cy="611187"/>
          </a:xfrm>
          <a:prstGeom prst="rect">
            <a:avLst/>
          </a:prstGeom>
          <a:noFill/>
          <a:ln w="9525">
            <a:noFill/>
            <a:miter lim="800000"/>
            <a:headEnd/>
            <a:tailEnd/>
          </a:ln>
          <a:effectLst/>
        </p:spPr>
        <p:txBody>
          <a:bodyPr wrap="none" anchor="ctr">
            <a:spAutoFit/>
          </a:bodyPr>
          <a:lstStyle/>
          <a:p>
            <a:pPr algn="l" eaLnBrk="1" hangingPunct="1"/>
            <a:r>
              <a:rPr lang="en-US" sz="1600" b="1">
                <a:latin typeface="Arial" charset="0"/>
                <a:cs typeface="Times New Roman" pitchFamily="18" charset="0"/>
              </a:rPr>
              <a:t/>
            </a:r>
            <a:br>
              <a:rPr lang="en-US" sz="1600" b="1">
                <a:latin typeface="Arial" charset="0"/>
                <a:cs typeface="Times New Roman" pitchFamily="18" charset="0"/>
              </a:rPr>
            </a:br>
            <a:endParaRPr lang="en-US">
              <a:latin typeface="Arial" charset="0"/>
            </a:endParaRPr>
          </a:p>
        </p:txBody>
      </p:sp>
      <p:sp>
        <p:nvSpPr>
          <p:cNvPr id="6" name="Text Box 2"/>
          <p:cNvSpPr txBox="1">
            <a:spLocks noChangeArrowheads="1"/>
          </p:cNvSpPr>
          <p:nvPr/>
        </p:nvSpPr>
        <p:spPr bwMode="auto">
          <a:xfrm>
            <a:off x="685800" y="533400"/>
            <a:ext cx="8153400" cy="6140142"/>
          </a:xfrm>
          <a:prstGeom prst="rect">
            <a:avLst/>
          </a:prstGeom>
          <a:noFill/>
          <a:ln w="79375" algn="ctr">
            <a:noFill/>
            <a:miter lim="800000"/>
            <a:headEnd/>
            <a:tailEnd/>
          </a:ln>
          <a:effectLst/>
        </p:spPr>
        <p:txBody>
          <a:bodyPr wrap="square">
            <a:spAutoFit/>
          </a:bodyPr>
          <a:lstStyle/>
          <a:p>
            <a:pPr marL="342900" indent="-342900" algn="l">
              <a:spcBef>
                <a:spcPct val="50000"/>
              </a:spcBef>
            </a:pPr>
            <a:r>
              <a:rPr lang="en-US" sz="2400" b="1" u="sng" dirty="0" err="1" smtClean="0">
                <a:latin typeface="Arial" charset="0"/>
              </a:rPr>
              <a:t>Sitkoh</a:t>
            </a:r>
            <a:r>
              <a:rPr lang="en-US" sz="2400" b="1" u="sng" dirty="0" smtClean="0">
                <a:latin typeface="Arial" charset="0"/>
              </a:rPr>
              <a:t> Creek steelhead production study, 2003-2009</a:t>
            </a:r>
            <a:endParaRPr lang="en-US" sz="2400" b="1" dirty="0" smtClean="0">
              <a:latin typeface="Arial" charset="0"/>
            </a:endParaRPr>
          </a:p>
          <a:p>
            <a:pPr marL="342900" indent="-342900" algn="l">
              <a:spcBef>
                <a:spcPct val="50000"/>
              </a:spcBef>
              <a:buFontTx/>
              <a:buAutoNum type="arabicParenR"/>
            </a:pPr>
            <a:r>
              <a:rPr lang="en-US" sz="2200" b="1" dirty="0">
                <a:latin typeface="Arial" charset="0"/>
              </a:rPr>
              <a:t>l</a:t>
            </a:r>
            <a:r>
              <a:rPr lang="en-US" sz="2200" b="1" dirty="0" smtClean="0">
                <a:latin typeface="Arial" charset="0"/>
              </a:rPr>
              <a:t>ake-fed, non-glacial, short (9km) source at </a:t>
            </a:r>
            <a:r>
              <a:rPr lang="en-US" sz="2200" b="1" dirty="0" err="1" smtClean="0">
                <a:latin typeface="Arial" charset="0"/>
              </a:rPr>
              <a:t>Sitkoh</a:t>
            </a:r>
            <a:r>
              <a:rPr lang="en-US" sz="2200" b="1" dirty="0" smtClean="0">
                <a:latin typeface="Arial" charset="0"/>
              </a:rPr>
              <a:t> Lake</a:t>
            </a:r>
          </a:p>
          <a:p>
            <a:pPr marL="342900" indent="-342900" algn="l">
              <a:spcBef>
                <a:spcPct val="50000"/>
              </a:spcBef>
              <a:buFontTx/>
              <a:buAutoNum type="arabicParenR"/>
            </a:pPr>
            <a:endParaRPr lang="en-US" sz="2200" b="1" dirty="0" smtClean="0">
              <a:latin typeface="Arial" charset="0"/>
            </a:endParaRPr>
          </a:p>
          <a:p>
            <a:pPr marL="342900" indent="-342900" algn="l">
              <a:spcBef>
                <a:spcPct val="50000"/>
              </a:spcBef>
              <a:buFontTx/>
              <a:buAutoNum type="arabicParenR"/>
            </a:pPr>
            <a:r>
              <a:rPr lang="en-US" sz="2200" b="1" dirty="0" smtClean="0">
                <a:latin typeface="Arial" charset="0"/>
              </a:rPr>
              <a:t> Latitude: ~ 58 </a:t>
            </a:r>
            <a:r>
              <a:rPr lang="en-US" sz="2200" b="1" baseline="30000" dirty="0" smtClean="0">
                <a:latin typeface="Arial" charset="0"/>
              </a:rPr>
              <a:t>o</a:t>
            </a:r>
            <a:r>
              <a:rPr lang="en-US" sz="2200" b="1" dirty="0" smtClean="0">
                <a:latin typeface="Arial" charset="0"/>
              </a:rPr>
              <a:t> N </a:t>
            </a:r>
          </a:p>
          <a:p>
            <a:pPr marL="342900" indent="-342900" algn="l">
              <a:spcBef>
                <a:spcPct val="50000"/>
              </a:spcBef>
              <a:buFontTx/>
              <a:buAutoNum type="arabicParenR"/>
            </a:pPr>
            <a:endParaRPr lang="en-US" b="1" dirty="0" smtClean="0">
              <a:latin typeface="Arial" charset="0"/>
            </a:endParaRPr>
          </a:p>
          <a:p>
            <a:pPr marL="342900" indent="-342900" algn="l">
              <a:spcBef>
                <a:spcPct val="50000"/>
              </a:spcBef>
              <a:buFontTx/>
              <a:buAutoNum type="arabicParenR"/>
            </a:pPr>
            <a:r>
              <a:rPr lang="en-US" sz="2200" b="1" dirty="0" smtClean="0">
                <a:latin typeface="Arial" charset="0"/>
              </a:rPr>
              <a:t>Also supports:</a:t>
            </a:r>
          </a:p>
          <a:p>
            <a:pPr lvl="1" algn="l">
              <a:spcBef>
                <a:spcPct val="50000"/>
              </a:spcBef>
            </a:pPr>
            <a:r>
              <a:rPr lang="en-US" sz="2200" b="1" dirty="0">
                <a:latin typeface="Arial" charset="0"/>
              </a:rPr>
              <a:t>s</a:t>
            </a:r>
            <a:r>
              <a:rPr lang="en-US" sz="2200" b="1" dirty="0" smtClean="0">
                <a:latin typeface="Arial" charset="0"/>
              </a:rPr>
              <a:t>ockeye, pinks, chums and </a:t>
            </a:r>
            <a:r>
              <a:rPr lang="en-US" sz="2200" b="1" dirty="0" err="1" smtClean="0">
                <a:latin typeface="Arial" charset="0"/>
              </a:rPr>
              <a:t>coho</a:t>
            </a:r>
            <a:endParaRPr lang="en-US" sz="2200" b="1" dirty="0" smtClean="0">
              <a:latin typeface="Arial" charset="0"/>
            </a:endParaRPr>
          </a:p>
          <a:p>
            <a:pPr lvl="1" algn="l">
              <a:spcBef>
                <a:spcPct val="50000"/>
              </a:spcBef>
            </a:pPr>
            <a:r>
              <a:rPr lang="en-US" sz="2200" b="1" dirty="0" smtClean="0">
                <a:latin typeface="Arial" charset="0"/>
              </a:rPr>
              <a:t>Dolly </a:t>
            </a:r>
            <a:r>
              <a:rPr lang="en-US" sz="2200" b="1" dirty="0" err="1" smtClean="0">
                <a:latin typeface="Arial" charset="0"/>
              </a:rPr>
              <a:t>V</a:t>
            </a:r>
            <a:r>
              <a:rPr lang="en-US" sz="2200" b="1" dirty="0" err="1" smtClean="0">
                <a:latin typeface="Arial" charset="0"/>
              </a:rPr>
              <a:t>arden</a:t>
            </a:r>
            <a:r>
              <a:rPr lang="en-US" sz="2200" b="1" dirty="0" smtClean="0">
                <a:latin typeface="Arial" charset="0"/>
              </a:rPr>
              <a:t> char, cutthroat and residen</a:t>
            </a:r>
            <a:r>
              <a:rPr lang="en-US" sz="2200" b="1" dirty="0" smtClean="0">
                <a:latin typeface="Arial" charset="0"/>
              </a:rPr>
              <a:t>t rainbows</a:t>
            </a:r>
          </a:p>
          <a:p>
            <a:pPr lvl="1" algn="l">
              <a:spcBef>
                <a:spcPct val="50000"/>
              </a:spcBef>
            </a:pPr>
            <a:endParaRPr lang="en-US" b="1" dirty="0" smtClean="0">
              <a:latin typeface="Arial" charset="0"/>
            </a:endParaRPr>
          </a:p>
          <a:p>
            <a:pPr marL="342900" indent="-342900" algn="l">
              <a:spcBef>
                <a:spcPct val="50000"/>
              </a:spcBef>
              <a:buFontTx/>
              <a:buAutoNum type="arabicParenR"/>
            </a:pPr>
            <a:r>
              <a:rPr lang="en-US" sz="2200" b="1" dirty="0" smtClean="0">
                <a:latin typeface="Arial" charset="0"/>
              </a:rPr>
              <a:t>Previously </a:t>
            </a:r>
            <a:r>
              <a:rPr lang="en-US" sz="2200" b="1" dirty="0" err="1" smtClean="0">
                <a:latin typeface="Arial" charset="0"/>
              </a:rPr>
              <a:t>weired</a:t>
            </a:r>
            <a:r>
              <a:rPr lang="en-US" sz="2200" b="1" dirty="0" smtClean="0">
                <a:latin typeface="Arial" charset="0"/>
              </a:rPr>
              <a:t>: 1936/37, 1980, 1993, 1997</a:t>
            </a:r>
          </a:p>
          <a:p>
            <a:pPr marL="342900" indent="-342900" algn="l">
              <a:spcBef>
                <a:spcPct val="50000"/>
              </a:spcBef>
              <a:buFontTx/>
              <a:buAutoNum type="arabicParenR"/>
            </a:pPr>
            <a:r>
              <a:rPr lang="en-US" sz="2200" b="1" dirty="0" smtClean="0">
                <a:latin typeface="Arial" charset="0"/>
              </a:rPr>
              <a:t>Important sport fishing system</a:t>
            </a:r>
          </a:p>
          <a:p>
            <a:pPr marL="342900" indent="-342900" algn="l">
              <a:spcBef>
                <a:spcPct val="50000"/>
              </a:spcBef>
              <a:buFontTx/>
              <a:buAutoNum type="arabicParenR"/>
            </a:pPr>
            <a:r>
              <a:rPr lang="en-US" sz="2200" b="1" dirty="0" smtClean="0">
                <a:latin typeface="Arial" charset="0"/>
              </a:rPr>
              <a:t>Supports moderately large population</a:t>
            </a:r>
          </a:p>
          <a:p>
            <a:pPr marL="342900" indent="-342900" algn="l">
              <a:spcBef>
                <a:spcPct val="50000"/>
              </a:spcBef>
            </a:pPr>
            <a:endParaRPr lang="en-US" sz="1200" b="1" dirty="0" smtClean="0">
              <a:latin typeface="Arial" charset="0"/>
            </a:endParaRPr>
          </a:p>
        </p:txBody>
      </p:sp>
    </p:spTree>
    <p:extLst>
      <p:ext uri="{BB962C8B-B14F-4D97-AF65-F5344CB8AC3E}">
        <p14:creationId xmlns:p14="http://schemas.microsoft.com/office/powerpoint/2010/main" val="294581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112" name="Group 4440"/>
          <p:cNvGrpSpPr>
            <a:grpSpLocks/>
          </p:cNvGrpSpPr>
          <p:nvPr/>
        </p:nvGrpSpPr>
        <p:grpSpPr bwMode="auto">
          <a:xfrm>
            <a:off x="4648200" y="3271838"/>
            <a:ext cx="4338638" cy="3276600"/>
            <a:chOff x="2928" y="2061"/>
            <a:chExt cx="2733" cy="2064"/>
          </a:xfrm>
        </p:grpSpPr>
        <p:grpSp>
          <p:nvGrpSpPr>
            <p:cNvPr id="161110" name="Group 4438"/>
            <p:cNvGrpSpPr>
              <a:grpSpLocks/>
            </p:cNvGrpSpPr>
            <p:nvPr/>
          </p:nvGrpSpPr>
          <p:grpSpPr bwMode="auto">
            <a:xfrm>
              <a:off x="2928" y="2061"/>
              <a:ext cx="2733" cy="2064"/>
              <a:chOff x="2928" y="2061"/>
              <a:chExt cx="2733" cy="2064"/>
            </a:xfrm>
          </p:grpSpPr>
          <p:sp>
            <p:nvSpPr>
              <p:cNvPr id="159329" name="Rectangle 2657"/>
              <p:cNvSpPr>
                <a:spLocks noChangeArrowheads="1"/>
              </p:cNvSpPr>
              <p:nvPr/>
            </p:nvSpPr>
            <p:spPr bwMode="auto">
              <a:xfrm>
                <a:off x="2931" y="2061"/>
                <a:ext cx="2730" cy="2064"/>
              </a:xfrm>
              <a:prstGeom prst="rect">
                <a:avLst/>
              </a:prstGeom>
              <a:solidFill>
                <a:srgbClr val="FFFFFF"/>
              </a:solidFill>
              <a:ln w="9525">
                <a:noFill/>
                <a:miter lim="800000"/>
                <a:headEnd/>
                <a:tailEnd/>
              </a:ln>
            </p:spPr>
            <p:txBody>
              <a:bodyPr/>
              <a:lstStyle/>
              <a:p>
                <a:endParaRPr lang="en-US"/>
              </a:p>
            </p:txBody>
          </p:sp>
          <p:grpSp>
            <p:nvGrpSpPr>
              <p:cNvPr id="159530" name="Group 2858"/>
              <p:cNvGrpSpPr>
                <a:grpSpLocks/>
              </p:cNvGrpSpPr>
              <p:nvPr/>
            </p:nvGrpSpPr>
            <p:grpSpPr bwMode="auto">
              <a:xfrm>
                <a:off x="2931" y="2067"/>
                <a:ext cx="2730" cy="2052"/>
                <a:chOff x="2931" y="2067"/>
                <a:chExt cx="2730" cy="2052"/>
              </a:xfrm>
            </p:grpSpPr>
            <p:sp>
              <p:nvSpPr>
                <p:cNvPr id="159330" name="Rectangle 2658"/>
                <p:cNvSpPr>
                  <a:spLocks noChangeArrowheads="1"/>
                </p:cNvSpPr>
                <p:nvPr/>
              </p:nvSpPr>
              <p:spPr bwMode="auto">
                <a:xfrm>
                  <a:off x="2931" y="2067"/>
                  <a:ext cx="2730" cy="2052"/>
                </a:xfrm>
                <a:prstGeom prst="rect">
                  <a:avLst/>
                </a:prstGeom>
                <a:solidFill>
                  <a:srgbClr val="FFFFFF"/>
                </a:solidFill>
                <a:ln w="9525">
                  <a:noFill/>
                  <a:miter lim="800000"/>
                  <a:headEnd/>
                  <a:tailEnd/>
                </a:ln>
              </p:spPr>
              <p:txBody>
                <a:bodyPr/>
                <a:lstStyle/>
                <a:p>
                  <a:endParaRPr lang="en-US"/>
                </a:p>
              </p:txBody>
            </p:sp>
            <p:sp>
              <p:nvSpPr>
                <p:cNvPr id="159331" name="Freeform 2659"/>
                <p:cNvSpPr>
                  <a:spLocks/>
                </p:cNvSpPr>
                <p:nvPr/>
              </p:nvSpPr>
              <p:spPr bwMode="auto">
                <a:xfrm>
                  <a:off x="2931" y="2067"/>
                  <a:ext cx="1373" cy="1149"/>
                </a:xfrm>
                <a:custGeom>
                  <a:avLst/>
                  <a:gdLst/>
                  <a:ahLst/>
                  <a:cxnLst>
                    <a:cxn ang="0">
                      <a:pos x="1373" y="1149"/>
                    </a:cxn>
                    <a:cxn ang="0">
                      <a:pos x="1373" y="1032"/>
                    </a:cxn>
                    <a:cxn ang="0">
                      <a:pos x="1373" y="919"/>
                    </a:cxn>
                    <a:cxn ang="0">
                      <a:pos x="1373" y="807"/>
                    </a:cxn>
                    <a:cxn ang="0">
                      <a:pos x="1373" y="699"/>
                    </a:cxn>
                    <a:cxn ang="0">
                      <a:pos x="1373" y="587"/>
                    </a:cxn>
                    <a:cxn ang="0">
                      <a:pos x="1373" y="475"/>
                    </a:cxn>
                    <a:cxn ang="0">
                      <a:pos x="1373" y="363"/>
                    </a:cxn>
                    <a:cxn ang="0">
                      <a:pos x="1373" y="251"/>
                    </a:cxn>
                    <a:cxn ang="0">
                      <a:pos x="1373" y="143"/>
                    </a:cxn>
                    <a:cxn ang="0">
                      <a:pos x="1373" y="31"/>
                    </a:cxn>
                    <a:cxn ang="0">
                      <a:pos x="1373" y="0"/>
                    </a:cxn>
                    <a:cxn ang="0">
                      <a:pos x="0" y="0"/>
                    </a:cxn>
                    <a:cxn ang="0">
                      <a:pos x="0" y="1149"/>
                    </a:cxn>
                    <a:cxn ang="0">
                      <a:pos x="36" y="1149"/>
                    </a:cxn>
                    <a:cxn ang="0">
                      <a:pos x="91" y="1149"/>
                    </a:cxn>
                    <a:cxn ang="0">
                      <a:pos x="145" y="1149"/>
                    </a:cxn>
                    <a:cxn ang="0">
                      <a:pos x="196" y="1149"/>
                    </a:cxn>
                    <a:cxn ang="0">
                      <a:pos x="250" y="1149"/>
                    </a:cxn>
                    <a:cxn ang="0">
                      <a:pos x="305" y="1149"/>
                    </a:cxn>
                    <a:cxn ang="0">
                      <a:pos x="359" y="1149"/>
                    </a:cxn>
                    <a:cxn ang="0">
                      <a:pos x="409" y="1149"/>
                    </a:cxn>
                    <a:cxn ang="0">
                      <a:pos x="464" y="1149"/>
                    </a:cxn>
                    <a:cxn ang="0">
                      <a:pos x="518" y="1149"/>
                    </a:cxn>
                    <a:cxn ang="0">
                      <a:pos x="569" y="1149"/>
                    </a:cxn>
                    <a:cxn ang="0">
                      <a:pos x="623" y="1149"/>
                    </a:cxn>
                    <a:cxn ang="0">
                      <a:pos x="677" y="1149"/>
                    </a:cxn>
                    <a:cxn ang="0">
                      <a:pos x="732" y="1149"/>
                    </a:cxn>
                    <a:cxn ang="0">
                      <a:pos x="782" y="1149"/>
                    </a:cxn>
                    <a:cxn ang="0">
                      <a:pos x="836" y="1149"/>
                    </a:cxn>
                    <a:cxn ang="0">
                      <a:pos x="891" y="1149"/>
                    </a:cxn>
                    <a:cxn ang="0">
                      <a:pos x="941" y="1149"/>
                    </a:cxn>
                    <a:cxn ang="0">
                      <a:pos x="996" y="1149"/>
                    </a:cxn>
                    <a:cxn ang="0">
                      <a:pos x="1050" y="1149"/>
                    </a:cxn>
                    <a:cxn ang="0">
                      <a:pos x="1105" y="1149"/>
                    </a:cxn>
                    <a:cxn ang="0">
                      <a:pos x="1155" y="1149"/>
                    </a:cxn>
                    <a:cxn ang="0">
                      <a:pos x="1209" y="1149"/>
                    </a:cxn>
                    <a:cxn ang="0">
                      <a:pos x="1264" y="1149"/>
                    </a:cxn>
                    <a:cxn ang="0">
                      <a:pos x="1314" y="1149"/>
                    </a:cxn>
                    <a:cxn ang="0">
                      <a:pos x="1373" y="1149"/>
                    </a:cxn>
                  </a:cxnLst>
                  <a:rect l="0" t="0" r="r" b="b"/>
                  <a:pathLst>
                    <a:path w="1373" h="1149">
                      <a:moveTo>
                        <a:pt x="1373" y="1149"/>
                      </a:moveTo>
                      <a:lnTo>
                        <a:pt x="1373" y="1032"/>
                      </a:lnTo>
                      <a:lnTo>
                        <a:pt x="1373" y="919"/>
                      </a:lnTo>
                      <a:lnTo>
                        <a:pt x="1373" y="807"/>
                      </a:lnTo>
                      <a:lnTo>
                        <a:pt x="1373" y="699"/>
                      </a:lnTo>
                      <a:lnTo>
                        <a:pt x="1373" y="587"/>
                      </a:lnTo>
                      <a:lnTo>
                        <a:pt x="1373" y="475"/>
                      </a:lnTo>
                      <a:lnTo>
                        <a:pt x="1373" y="363"/>
                      </a:lnTo>
                      <a:lnTo>
                        <a:pt x="1373" y="251"/>
                      </a:lnTo>
                      <a:lnTo>
                        <a:pt x="1373" y="143"/>
                      </a:lnTo>
                      <a:lnTo>
                        <a:pt x="1373" y="31"/>
                      </a:lnTo>
                      <a:lnTo>
                        <a:pt x="1373" y="0"/>
                      </a:lnTo>
                      <a:lnTo>
                        <a:pt x="0" y="0"/>
                      </a:lnTo>
                      <a:lnTo>
                        <a:pt x="0" y="1149"/>
                      </a:lnTo>
                      <a:lnTo>
                        <a:pt x="36" y="1149"/>
                      </a:lnTo>
                      <a:lnTo>
                        <a:pt x="91" y="1149"/>
                      </a:lnTo>
                      <a:lnTo>
                        <a:pt x="145" y="1149"/>
                      </a:lnTo>
                      <a:lnTo>
                        <a:pt x="196" y="1149"/>
                      </a:lnTo>
                      <a:lnTo>
                        <a:pt x="250" y="1149"/>
                      </a:lnTo>
                      <a:lnTo>
                        <a:pt x="305" y="1149"/>
                      </a:lnTo>
                      <a:lnTo>
                        <a:pt x="359" y="1149"/>
                      </a:lnTo>
                      <a:lnTo>
                        <a:pt x="409" y="1149"/>
                      </a:lnTo>
                      <a:lnTo>
                        <a:pt x="464" y="1149"/>
                      </a:lnTo>
                      <a:lnTo>
                        <a:pt x="518" y="1149"/>
                      </a:lnTo>
                      <a:lnTo>
                        <a:pt x="569" y="1149"/>
                      </a:lnTo>
                      <a:lnTo>
                        <a:pt x="623" y="1149"/>
                      </a:lnTo>
                      <a:lnTo>
                        <a:pt x="677" y="1149"/>
                      </a:lnTo>
                      <a:lnTo>
                        <a:pt x="732" y="1149"/>
                      </a:lnTo>
                      <a:lnTo>
                        <a:pt x="782" y="1149"/>
                      </a:lnTo>
                      <a:lnTo>
                        <a:pt x="836" y="1149"/>
                      </a:lnTo>
                      <a:lnTo>
                        <a:pt x="891" y="1149"/>
                      </a:lnTo>
                      <a:lnTo>
                        <a:pt x="941" y="1149"/>
                      </a:lnTo>
                      <a:lnTo>
                        <a:pt x="996" y="1149"/>
                      </a:lnTo>
                      <a:lnTo>
                        <a:pt x="1050" y="1149"/>
                      </a:lnTo>
                      <a:lnTo>
                        <a:pt x="1105" y="1149"/>
                      </a:lnTo>
                      <a:lnTo>
                        <a:pt x="1155" y="1149"/>
                      </a:lnTo>
                      <a:lnTo>
                        <a:pt x="1209" y="1149"/>
                      </a:lnTo>
                      <a:lnTo>
                        <a:pt x="1264" y="1149"/>
                      </a:lnTo>
                      <a:lnTo>
                        <a:pt x="1314" y="1149"/>
                      </a:lnTo>
                      <a:lnTo>
                        <a:pt x="1373" y="1149"/>
                      </a:lnTo>
                      <a:close/>
                    </a:path>
                  </a:pathLst>
                </a:custGeom>
                <a:solidFill>
                  <a:srgbClr val="FFFFC2"/>
                </a:solidFill>
                <a:ln w="9525">
                  <a:noFill/>
                  <a:round/>
                  <a:headEnd/>
                  <a:tailEnd/>
                </a:ln>
              </p:spPr>
              <p:txBody>
                <a:bodyPr/>
                <a:lstStyle/>
                <a:p>
                  <a:endParaRPr lang="en-US"/>
                </a:p>
              </p:txBody>
            </p:sp>
            <p:sp>
              <p:nvSpPr>
                <p:cNvPr id="159332" name="Line 2660"/>
                <p:cNvSpPr>
                  <a:spLocks noChangeShapeType="1"/>
                </p:cNvSpPr>
                <p:nvPr/>
              </p:nvSpPr>
              <p:spPr bwMode="auto">
                <a:xfrm flipV="1">
                  <a:off x="4299" y="3210"/>
                  <a:ext cx="15" cy="6"/>
                </a:xfrm>
                <a:prstGeom prst="line">
                  <a:avLst/>
                </a:prstGeom>
                <a:noFill/>
                <a:ln w="7938" cap="rnd">
                  <a:solidFill>
                    <a:srgbClr val="000000"/>
                  </a:solidFill>
                  <a:round/>
                  <a:headEnd/>
                  <a:tailEnd/>
                </a:ln>
              </p:spPr>
              <p:txBody>
                <a:bodyPr/>
                <a:lstStyle/>
                <a:p>
                  <a:endParaRPr lang="en-US"/>
                </a:p>
              </p:txBody>
            </p:sp>
            <p:sp>
              <p:nvSpPr>
                <p:cNvPr id="159333" name="Line 2661"/>
                <p:cNvSpPr>
                  <a:spLocks noChangeShapeType="1"/>
                </p:cNvSpPr>
                <p:nvPr/>
              </p:nvSpPr>
              <p:spPr bwMode="auto">
                <a:xfrm flipV="1">
                  <a:off x="4288" y="3198"/>
                  <a:ext cx="16" cy="12"/>
                </a:xfrm>
                <a:prstGeom prst="line">
                  <a:avLst/>
                </a:prstGeom>
                <a:noFill/>
                <a:ln w="7938" cap="rnd">
                  <a:solidFill>
                    <a:srgbClr val="000000"/>
                  </a:solidFill>
                  <a:round/>
                  <a:headEnd/>
                  <a:tailEnd/>
                </a:ln>
              </p:spPr>
              <p:txBody>
                <a:bodyPr/>
                <a:lstStyle/>
                <a:p>
                  <a:endParaRPr lang="en-US"/>
                </a:p>
              </p:txBody>
            </p:sp>
            <p:sp>
              <p:nvSpPr>
                <p:cNvPr id="159334" name="Line 2662"/>
                <p:cNvSpPr>
                  <a:spLocks noChangeShapeType="1"/>
                </p:cNvSpPr>
                <p:nvPr/>
              </p:nvSpPr>
              <p:spPr bwMode="auto">
                <a:xfrm flipV="1">
                  <a:off x="4278" y="3186"/>
                  <a:ext cx="15" cy="12"/>
                </a:xfrm>
                <a:prstGeom prst="line">
                  <a:avLst/>
                </a:prstGeom>
                <a:noFill/>
                <a:ln w="7938" cap="rnd">
                  <a:solidFill>
                    <a:srgbClr val="000000"/>
                  </a:solidFill>
                  <a:round/>
                  <a:headEnd/>
                  <a:tailEnd/>
                </a:ln>
              </p:spPr>
              <p:txBody>
                <a:bodyPr/>
                <a:lstStyle/>
                <a:p>
                  <a:endParaRPr lang="en-US"/>
                </a:p>
              </p:txBody>
            </p:sp>
            <p:sp>
              <p:nvSpPr>
                <p:cNvPr id="159335" name="Line 2663"/>
                <p:cNvSpPr>
                  <a:spLocks noChangeShapeType="1"/>
                </p:cNvSpPr>
                <p:nvPr/>
              </p:nvSpPr>
              <p:spPr bwMode="auto">
                <a:xfrm flipV="1">
                  <a:off x="4273" y="3175"/>
                  <a:ext cx="15" cy="6"/>
                </a:xfrm>
                <a:prstGeom prst="line">
                  <a:avLst/>
                </a:prstGeom>
                <a:noFill/>
                <a:ln w="7938" cap="rnd">
                  <a:solidFill>
                    <a:srgbClr val="000000"/>
                  </a:solidFill>
                  <a:round/>
                  <a:headEnd/>
                  <a:tailEnd/>
                </a:ln>
              </p:spPr>
              <p:txBody>
                <a:bodyPr/>
                <a:lstStyle/>
                <a:p>
                  <a:endParaRPr lang="en-US"/>
                </a:p>
              </p:txBody>
            </p:sp>
            <p:sp>
              <p:nvSpPr>
                <p:cNvPr id="159336" name="Line 2664"/>
                <p:cNvSpPr>
                  <a:spLocks noChangeShapeType="1"/>
                </p:cNvSpPr>
                <p:nvPr/>
              </p:nvSpPr>
              <p:spPr bwMode="auto">
                <a:xfrm flipV="1">
                  <a:off x="4273" y="3163"/>
                  <a:ext cx="0" cy="12"/>
                </a:xfrm>
                <a:prstGeom prst="line">
                  <a:avLst/>
                </a:prstGeom>
                <a:noFill/>
                <a:ln w="7938" cap="rnd">
                  <a:solidFill>
                    <a:srgbClr val="000000"/>
                  </a:solidFill>
                  <a:round/>
                  <a:headEnd/>
                  <a:tailEnd/>
                </a:ln>
              </p:spPr>
              <p:txBody>
                <a:bodyPr/>
                <a:lstStyle/>
                <a:p>
                  <a:endParaRPr lang="en-US"/>
                </a:p>
              </p:txBody>
            </p:sp>
            <p:sp>
              <p:nvSpPr>
                <p:cNvPr id="159337" name="Line 2665"/>
                <p:cNvSpPr>
                  <a:spLocks noChangeShapeType="1"/>
                </p:cNvSpPr>
                <p:nvPr/>
              </p:nvSpPr>
              <p:spPr bwMode="auto">
                <a:xfrm flipV="1">
                  <a:off x="4257" y="3163"/>
                  <a:ext cx="0" cy="12"/>
                </a:xfrm>
                <a:prstGeom prst="line">
                  <a:avLst/>
                </a:prstGeom>
                <a:noFill/>
                <a:ln w="7938" cap="rnd">
                  <a:solidFill>
                    <a:srgbClr val="000000"/>
                  </a:solidFill>
                  <a:round/>
                  <a:headEnd/>
                  <a:tailEnd/>
                </a:ln>
              </p:spPr>
              <p:txBody>
                <a:bodyPr/>
                <a:lstStyle/>
                <a:p>
                  <a:endParaRPr lang="en-US"/>
                </a:p>
              </p:txBody>
            </p:sp>
            <p:sp>
              <p:nvSpPr>
                <p:cNvPr id="159338" name="Line 2666"/>
                <p:cNvSpPr>
                  <a:spLocks noChangeShapeType="1"/>
                </p:cNvSpPr>
                <p:nvPr/>
              </p:nvSpPr>
              <p:spPr bwMode="auto">
                <a:xfrm flipV="1">
                  <a:off x="4241" y="3163"/>
                  <a:ext cx="0" cy="12"/>
                </a:xfrm>
                <a:prstGeom prst="line">
                  <a:avLst/>
                </a:prstGeom>
                <a:noFill/>
                <a:ln w="7938" cap="rnd">
                  <a:solidFill>
                    <a:srgbClr val="000000"/>
                  </a:solidFill>
                  <a:round/>
                  <a:headEnd/>
                  <a:tailEnd/>
                </a:ln>
              </p:spPr>
              <p:txBody>
                <a:bodyPr/>
                <a:lstStyle/>
                <a:p>
                  <a:endParaRPr lang="en-US"/>
                </a:p>
              </p:txBody>
            </p:sp>
            <p:sp>
              <p:nvSpPr>
                <p:cNvPr id="159339" name="Line 2667"/>
                <p:cNvSpPr>
                  <a:spLocks noChangeShapeType="1"/>
                </p:cNvSpPr>
                <p:nvPr/>
              </p:nvSpPr>
              <p:spPr bwMode="auto">
                <a:xfrm flipV="1">
                  <a:off x="4231" y="3163"/>
                  <a:ext cx="0" cy="12"/>
                </a:xfrm>
                <a:prstGeom prst="line">
                  <a:avLst/>
                </a:prstGeom>
                <a:noFill/>
                <a:ln w="7938" cap="rnd">
                  <a:solidFill>
                    <a:srgbClr val="000000"/>
                  </a:solidFill>
                  <a:round/>
                  <a:headEnd/>
                  <a:tailEnd/>
                </a:ln>
              </p:spPr>
              <p:txBody>
                <a:bodyPr/>
                <a:lstStyle/>
                <a:p>
                  <a:endParaRPr lang="en-US"/>
                </a:p>
              </p:txBody>
            </p:sp>
            <p:sp>
              <p:nvSpPr>
                <p:cNvPr id="159340" name="Line 2668"/>
                <p:cNvSpPr>
                  <a:spLocks noChangeShapeType="1"/>
                </p:cNvSpPr>
                <p:nvPr/>
              </p:nvSpPr>
              <p:spPr bwMode="auto">
                <a:xfrm flipV="1">
                  <a:off x="4215" y="3163"/>
                  <a:ext cx="0" cy="12"/>
                </a:xfrm>
                <a:prstGeom prst="line">
                  <a:avLst/>
                </a:prstGeom>
                <a:noFill/>
                <a:ln w="7938" cap="rnd">
                  <a:solidFill>
                    <a:srgbClr val="000000"/>
                  </a:solidFill>
                  <a:round/>
                  <a:headEnd/>
                  <a:tailEnd/>
                </a:ln>
              </p:spPr>
              <p:txBody>
                <a:bodyPr/>
                <a:lstStyle/>
                <a:p>
                  <a:endParaRPr lang="en-US"/>
                </a:p>
              </p:txBody>
            </p:sp>
            <p:sp>
              <p:nvSpPr>
                <p:cNvPr id="159341" name="Line 2669"/>
                <p:cNvSpPr>
                  <a:spLocks noChangeShapeType="1"/>
                </p:cNvSpPr>
                <p:nvPr/>
              </p:nvSpPr>
              <p:spPr bwMode="auto">
                <a:xfrm flipH="1" flipV="1">
                  <a:off x="4195" y="3163"/>
                  <a:ext cx="15" cy="6"/>
                </a:xfrm>
                <a:prstGeom prst="line">
                  <a:avLst/>
                </a:prstGeom>
                <a:noFill/>
                <a:ln w="7938" cap="rnd">
                  <a:solidFill>
                    <a:srgbClr val="000000"/>
                  </a:solidFill>
                  <a:round/>
                  <a:headEnd/>
                  <a:tailEnd/>
                </a:ln>
              </p:spPr>
              <p:txBody>
                <a:bodyPr/>
                <a:lstStyle/>
                <a:p>
                  <a:endParaRPr lang="en-US"/>
                </a:p>
              </p:txBody>
            </p:sp>
            <p:sp>
              <p:nvSpPr>
                <p:cNvPr id="159342" name="Line 2670"/>
                <p:cNvSpPr>
                  <a:spLocks noChangeShapeType="1"/>
                </p:cNvSpPr>
                <p:nvPr/>
              </p:nvSpPr>
              <p:spPr bwMode="auto">
                <a:xfrm flipH="1" flipV="1">
                  <a:off x="4189" y="3175"/>
                  <a:ext cx="16" cy="6"/>
                </a:xfrm>
                <a:prstGeom prst="line">
                  <a:avLst/>
                </a:prstGeom>
                <a:noFill/>
                <a:ln w="7938" cap="rnd">
                  <a:solidFill>
                    <a:srgbClr val="000000"/>
                  </a:solidFill>
                  <a:round/>
                  <a:headEnd/>
                  <a:tailEnd/>
                </a:ln>
              </p:spPr>
              <p:txBody>
                <a:bodyPr/>
                <a:lstStyle/>
                <a:p>
                  <a:endParaRPr lang="en-US"/>
                </a:p>
              </p:txBody>
            </p:sp>
            <p:sp>
              <p:nvSpPr>
                <p:cNvPr id="159343" name="Line 2671"/>
                <p:cNvSpPr>
                  <a:spLocks noChangeShapeType="1"/>
                </p:cNvSpPr>
                <p:nvPr/>
              </p:nvSpPr>
              <p:spPr bwMode="auto">
                <a:xfrm flipH="1" flipV="1">
                  <a:off x="4189" y="3186"/>
                  <a:ext cx="11" cy="6"/>
                </a:xfrm>
                <a:prstGeom prst="line">
                  <a:avLst/>
                </a:prstGeom>
                <a:noFill/>
                <a:ln w="7938" cap="rnd">
                  <a:solidFill>
                    <a:srgbClr val="000000"/>
                  </a:solidFill>
                  <a:round/>
                  <a:headEnd/>
                  <a:tailEnd/>
                </a:ln>
              </p:spPr>
              <p:txBody>
                <a:bodyPr/>
                <a:lstStyle/>
                <a:p>
                  <a:endParaRPr lang="en-US"/>
                </a:p>
              </p:txBody>
            </p:sp>
            <p:sp>
              <p:nvSpPr>
                <p:cNvPr id="159344" name="Line 2672"/>
                <p:cNvSpPr>
                  <a:spLocks noChangeShapeType="1"/>
                </p:cNvSpPr>
                <p:nvPr/>
              </p:nvSpPr>
              <p:spPr bwMode="auto">
                <a:xfrm flipH="1" flipV="1">
                  <a:off x="4184" y="3204"/>
                  <a:ext cx="11" cy="6"/>
                </a:xfrm>
                <a:prstGeom prst="line">
                  <a:avLst/>
                </a:prstGeom>
                <a:noFill/>
                <a:ln w="7938" cap="rnd">
                  <a:solidFill>
                    <a:srgbClr val="000000"/>
                  </a:solidFill>
                  <a:round/>
                  <a:headEnd/>
                  <a:tailEnd/>
                </a:ln>
              </p:spPr>
              <p:txBody>
                <a:bodyPr/>
                <a:lstStyle/>
                <a:p>
                  <a:endParaRPr lang="en-US"/>
                </a:p>
              </p:txBody>
            </p:sp>
            <p:sp>
              <p:nvSpPr>
                <p:cNvPr id="159345" name="Line 2673"/>
                <p:cNvSpPr>
                  <a:spLocks noChangeShapeType="1"/>
                </p:cNvSpPr>
                <p:nvPr/>
              </p:nvSpPr>
              <p:spPr bwMode="auto">
                <a:xfrm>
                  <a:off x="3388" y="3210"/>
                  <a:ext cx="6" cy="11"/>
                </a:xfrm>
                <a:prstGeom prst="line">
                  <a:avLst/>
                </a:prstGeom>
                <a:noFill/>
                <a:ln w="7938" cap="rnd">
                  <a:solidFill>
                    <a:srgbClr val="000000"/>
                  </a:solidFill>
                  <a:round/>
                  <a:headEnd/>
                  <a:tailEnd/>
                </a:ln>
              </p:spPr>
              <p:txBody>
                <a:bodyPr/>
                <a:lstStyle/>
                <a:p>
                  <a:endParaRPr lang="en-US"/>
                </a:p>
              </p:txBody>
            </p:sp>
            <p:sp>
              <p:nvSpPr>
                <p:cNvPr id="159346" name="Line 2674"/>
                <p:cNvSpPr>
                  <a:spLocks noChangeShapeType="1"/>
                </p:cNvSpPr>
                <p:nvPr/>
              </p:nvSpPr>
              <p:spPr bwMode="auto">
                <a:xfrm>
                  <a:off x="3399" y="3198"/>
                  <a:ext cx="5" cy="18"/>
                </a:xfrm>
                <a:prstGeom prst="line">
                  <a:avLst/>
                </a:prstGeom>
                <a:noFill/>
                <a:ln w="7938" cap="rnd">
                  <a:solidFill>
                    <a:srgbClr val="000000"/>
                  </a:solidFill>
                  <a:round/>
                  <a:headEnd/>
                  <a:tailEnd/>
                </a:ln>
              </p:spPr>
              <p:txBody>
                <a:bodyPr/>
                <a:lstStyle/>
                <a:p>
                  <a:endParaRPr lang="en-US"/>
                </a:p>
              </p:txBody>
            </p:sp>
            <p:sp>
              <p:nvSpPr>
                <p:cNvPr id="159347" name="Line 2675"/>
                <p:cNvSpPr>
                  <a:spLocks noChangeShapeType="1"/>
                </p:cNvSpPr>
                <p:nvPr/>
              </p:nvSpPr>
              <p:spPr bwMode="auto">
                <a:xfrm>
                  <a:off x="3409" y="3192"/>
                  <a:ext cx="5" cy="18"/>
                </a:xfrm>
                <a:prstGeom prst="line">
                  <a:avLst/>
                </a:prstGeom>
                <a:noFill/>
                <a:ln w="7938" cap="rnd">
                  <a:solidFill>
                    <a:srgbClr val="000000"/>
                  </a:solidFill>
                  <a:round/>
                  <a:headEnd/>
                  <a:tailEnd/>
                </a:ln>
              </p:spPr>
              <p:txBody>
                <a:bodyPr/>
                <a:lstStyle/>
                <a:p>
                  <a:endParaRPr lang="en-US"/>
                </a:p>
              </p:txBody>
            </p:sp>
            <p:sp>
              <p:nvSpPr>
                <p:cNvPr id="159348" name="Line 2676"/>
                <p:cNvSpPr>
                  <a:spLocks noChangeShapeType="1"/>
                </p:cNvSpPr>
                <p:nvPr/>
              </p:nvSpPr>
              <p:spPr bwMode="auto">
                <a:xfrm>
                  <a:off x="3430" y="3186"/>
                  <a:ext cx="0" cy="18"/>
                </a:xfrm>
                <a:prstGeom prst="line">
                  <a:avLst/>
                </a:prstGeom>
                <a:noFill/>
                <a:ln w="7938" cap="rnd">
                  <a:solidFill>
                    <a:srgbClr val="000000"/>
                  </a:solidFill>
                  <a:round/>
                  <a:headEnd/>
                  <a:tailEnd/>
                </a:ln>
              </p:spPr>
              <p:txBody>
                <a:bodyPr/>
                <a:lstStyle/>
                <a:p>
                  <a:endParaRPr lang="en-US"/>
                </a:p>
              </p:txBody>
            </p:sp>
            <p:sp>
              <p:nvSpPr>
                <p:cNvPr id="159349" name="Line 2677"/>
                <p:cNvSpPr>
                  <a:spLocks noChangeShapeType="1"/>
                </p:cNvSpPr>
                <p:nvPr/>
              </p:nvSpPr>
              <p:spPr bwMode="auto">
                <a:xfrm>
                  <a:off x="3440" y="3181"/>
                  <a:ext cx="6" cy="17"/>
                </a:xfrm>
                <a:prstGeom prst="line">
                  <a:avLst/>
                </a:prstGeom>
                <a:noFill/>
                <a:ln w="7938" cap="rnd">
                  <a:solidFill>
                    <a:srgbClr val="000000"/>
                  </a:solidFill>
                  <a:round/>
                  <a:headEnd/>
                  <a:tailEnd/>
                </a:ln>
              </p:spPr>
              <p:txBody>
                <a:bodyPr/>
                <a:lstStyle/>
                <a:p>
                  <a:endParaRPr lang="en-US"/>
                </a:p>
              </p:txBody>
            </p:sp>
            <p:sp>
              <p:nvSpPr>
                <p:cNvPr id="159350" name="Line 2678"/>
                <p:cNvSpPr>
                  <a:spLocks noChangeShapeType="1"/>
                </p:cNvSpPr>
                <p:nvPr/>
              </p:nvSpPr>
              <p:spPr bwMode="auto">
                <a:xfrm>
                  <a:off x="3456" y="3175"/>
                  <a:ext cx="5" cy="17"/>
                </a:xfrm>
                <a:prstGeom prst="line">
                  <a:avLst/>
                </a:prstGeom>
                <a:noFill/>
                <a:ln w="7938" cap="rnd">
                  <a:solidFill>
                    <a:srgbClr val="000000"/>
                  </a:solidFill>
                  <a:round/>
                  <a:headEnd/>
                  <a:tailEnd/>
                </a:ln>
              </p:spPr>
              <p:txBody>
                <a:bodyPr/>
                <a:lstStyle/>
                <a:p>
                  <a:endParaRPr lang="en-US"/>
                </a:p>
              </p:txBody>
            </p:sp>
            <p:sp>
              <p:nvSpPr>
                <p:cNvPr id="159351" name="Line 2679"/>
                <p:cNvSpPr>
                  <a:spLocks noChangeShapeType="1"/>
                </p:cNvSpPr>
                <p:nvPr/>
              </p:nvSpPr>
              <p:spPr bwMode="auto">
                <a:xfrm>
                  <a:off x="3466" y="3175"/>
                  <a:ext cx="6" cy="11"/>
                </a:xfrm>
                <a:prstGeom prst="line">
                  <a:avLst/>
                </a:prstGeom>
                <a:noFill/>
                <a:ln w="7938" cap="rnd">
                  <a:solidFill>
                    <a:srgbClr val="000000"/>
                  </a:solidFill>
                  <a:round/>
                  <a:headEnd/>
                  <a:tailEnd/>
                </a:ln>
              </p:spPr>
              <p:txBody>
                <a:bodyPr/>
                <a:lstStyle/>
                <a:p>
                  <a:endParaRPr lang="en-US"/>
                </a:p>
              </p:txBody>
            </p:sp>
            <p:sp>
              <p:nvSpPr>
                <p:cNvPr id="159352" name="Line 2680"/>
                <p:cNvSpPr>
                  <a:spLocks noChangeShapeType="1"/>
                </p:cNvSpPr>
                <p:nvPr/>
              </p:nvSpPr>
              <p:spPr bwMode="auto">
                <a:xfrm>
                  <a:off x="3477" y="3169"/>
                  <a:ext cx="5" cy="12"/>
                </a:xfrm>
                <a:prstGeom prst="line">
                  <a:avLst/>
                </a:prstGeom>
                <a:noFill/>
                <a:ln w="7938" cap="rnd">
                  <a:solidFill>
                    <a:srgbClr val="000000"/>
                  </a:solidFill>
                  <a:round/>
                  <a:headEnd/>
                  <a:tailEnd/>
                </a:ln>
              </p:spPr>
              <p:txBody>
                <a:bodyPr/>
                <a:lstStyle/>
                <a:p>
                  <a:endParaRPr lang="en-US"/>
                </a:p>
              </p:txBody>
            </p:sp>
            <p:sp>
              <p:nvSpPr>
                <p:cNvPr id="159353" name="Line 2681"/>
                <p:cNvSpPr>
                  <a:spLocks noChangeShapeType="1"/>
                </p:cNvSpPr>
                <p:nvPr/>
              </p:nvSpPr>
              <p:spPr bwMode="auto">
                <a:xfrm>
                  <a:off x="3492" y="3163"/>
                  <a:ext cx="6" cy="12"/>
                </a:xfrm>
                <a:prstGeom prst="line">
                  <a:avLst/>
                </a:prstGeom>
                <a:noFill/>
                <a:ln w="7938" cap="rnd">
                  <a:solidFill>
                    <a:srgbClr val="000000"/>
                  </a:solidFill>
                  <a:round/>
                  <a:headEnd/>
                  <a:tailEnd/>
                </a:ln>
              </p:spPr>
              <p:txBody>
                <a:bodyPr/>
                <a:lstStyle/>
                <a:p>
                  <a:endParaRPr lang="en-US"/>
                </a:p>
              </p:txBody>
            </p:sp>
            <p:sp>
              <p:nvSpPr>
                <p:cNvPr id="159354" name="Line 2682"/>
                <p:cNvSpPr>
                  <a:spLocks noChangeShapeType="1"/>
                </p:cNvSpPr>
                <p:nvPr/>
              </p:nvSpPr>
              <p:spPr bwMode="auto">
                <a:xfrm>
                  <a:off x="3498" y="3169"/>
                  <a:ext cx="10" cy="0"/>
                </a:xfrm>
                <a:prstGeom prst="line">
                  <a:avLst/>
                </a:prstGeom>
                <a:noFill/>
                <a:ln w="7938" cap="rnd">
                  <a:solidFill>
                    <a:srgbClr val="000000"/>
                  </a:solidFill>
                  <a:round/>
                  <a:headEnd/>
                  <a:tailEnd/>
                </a:ln>
              </p:spPr>
              <p:txBody>
                <a:bodyPr/>
                <a:lstStyle/>
                <a:p>
                  <a:endParaRPr lang="en-US"/>
                </a:p>
              </p:txBody>
            </p:sp>
            <p:sp>
              <p:nvSpPr>
                <p:cNvPr id="159355" name="Line 2683"/>
                <p:cNvSpPr>
                  <a:spLocks noChangeShapeType="1"/>
                </p:cNvSpPr>
                <p:nvPr/>
              </p:nvSpPr>
              <p:spPr bwMode="auto">
                <a:xfrm>
                  <a:off x="3498" y="3151"/>
                  <a:ext cx="10" cy="0"/>
                </a:xfrm>
                <a:prstGeom prst="line">
                  <a:avLst/>
                </a:prstGeom>
                <a:noFill/>
                <a:ln w="7938" cap="rnd">
                  <a:solidFill>
                    <a:srgbClr val="000000"/>
                  </a:solidFill>
                  <a:round/>
                  <a:headEnd/>
                  <a:tailEnd/>
                </a:ln>
              </p:spPr>
              <p:txBody>
                <a:bodyPr/>
                <a:lstStyle/>
                <a:p>
                  <a:endParaRPr lang="en-US"/>
                </a:p>
              </p:txBody>
            </p:sp>
            <p:sp>
              <p:nvSpPr>
                <p:cNvPr id="159356" name="Line 2684"/>
                <p:cNvSpPr>
                  <a:spLocks noChangeShapeType="1"/>
                </p:cNvSpPr>
                <p:nvPr/>
              </p:nvSpPr>
              <p:spPr bwMode="auto">
                <a:xfrm>
                  <a:off x="3492" y="3134"/>
                  <a:ext cx="11" cy="0"/>
                </a:xfrm>
                <a:prstGeom prst="line">
                  <a:avLst/>
                </a:prstGeom>
                <a:noFill/>
                <a:ln w="7938" cap="rnd">
                  <a:solidFill>
                    <a:srgbClr val="000000"/>
                  </a:solidFill>
                  <a:round/>
                  <a:headEnd/>
                  <a:tailEnd/>
                </a:ln>
              </p:spPr>
              <p:txBody>
                <a:bodyPr/>
                <a:lstStyle/>
                <a:p>
                  <a:endParaRPr lang="en-US"/>
                </a:p>
              </p:txBody>
            </p:sp>
            <p:sp>
              <p:nvSpPr>
                <p:cNvPr id="159357" name="Line 2685"/>
                <p:cNvSpPr>
                  <a:spLocks noChangeShapeType="1"/>
                </p:cNvSpPr>
                <p:nvPr/>
              </p:nvSpPr>
              <p:spPr bwMode="auto">
                <a:xfrm>
                  <a:off x="3487" y="3122"/>
                  <a:ext cx="11" cy="0"/>
                </a:xfrm>
                <a:prstGeom prst="line">
                  <a:avLst/>
                </a:prstGeom>
                <a:noFill/>
                <a:ln w="7938" cap="rnd">
                  <a:solidFill>
                    <a:srgbClr val="000000"/>
                  </a:solidFill>
                  <a:round/>
                  <a:headEnd/>
                  <a:tailEnd/>
                </a:ln>
              </p:spPr>
              <p:txBody>
                <a:bodyPr/>
                <a:lstStyle/>
                <a:p>
                  <a:endParaRPr lang="en-US"/>
                </a:p>
              </p:txBody>
            </p:sp>
            <p:sp>
              <p:nvSpPr>
                <p:cNvPr id="159358" name="Line 2686"/>
                <p:cNvSpPr>
                  <a:spLocks noChangeShapeType="1"/>
                </p:cNvSpPr>
                <p:nvPr/>
              </p:nvSpPr>
              <p:spPr bwMode="auto">
                <a:xfrm>
                  <a:off x="3482" y="3105"/>
                  <a:ext cx="16" cy="0"/>
                </a:xfrm>
                <a:prstGeom prst="line">
                  <a:avLst/>
                </a:prstGeom>
                <a:noFill/>
                <a:ln w="7938" cap="rnd">
                  <a:solidFill>
                    <a:srgbClr val="000000"/>
                  </a:solidFill>
                  <a:round/>
                  <a:headEnd/>
                  <a:tailEnd/>
                </a:ln>
              </p:spPr>
              <p:txBody>
                <a:bodyPr/>
                <a:lstStyle/>
                <a:p>
                  <a:endParaRPr lang="en-US"/>
                </a:p>
              </p:txBody>
            </p:sp>
            <p:sp>
              <p:nvSpPr>
                <p:cNvPr id="159359" name="Line 2687"/>
                <p:cNvSpPr>
                  <a:spLocks noChangeShapeType="1"/>
                </p:cNvSpPr>
                <p:nvPr/>
              </p:nvSpPr>
              <p:spPr bwMode="auto">
                <a:xfrm>
                  <a:off x="3482" y="3087"/>
                  <a:ext cx="16" cy="0"/>
                </a:xfrm>
                <a:prstGeom prst="line">
                  <a:avLst/>
                </a:prstGeom>
                <a:noFill/>
                <a:ln w="7938" cap="rnd">
                  <a:solidFill>
                    <a:srgbClr val="000000"/>
                  </a:solidFill>
                  <a:round/>
                  <a:headEnd/>
                  <a:tailEnd/>
                </a:ln>
              </p:spPr>
              <p:txBody>
                <a:bodyPr/>
                <a:lstStyle/>
                <a:p>
                  <a:endParaRPr lang="en-US"/>
                </a:p>
              </p:txBody>
            </p:sp>
            <p:sp>
              <p:nvSpPr>
                <p:cNvPr id="159360" name="Line 2688"/>
                <p:cNvSpPr>
                  <a:spLocks noChangeShapeType="1"/>
                </p:cNvSpPr>
                <p:nvPr/>
              </p:nvSpPr>
              <p:spPr bwMode="auto">
                <a:xfrm>
                  <a:off x="3477" y="3082"/>
                  <a:ext cx="15" cy="0"/>
                </a:xfrm>
                <a:prstGeom prst="line">
                  <a:avLst/>
                </a:prstGeom>
                <a:noFill/>
                <a:ln w="7938" cap="rnd">
                  <a:solidFill>
                    <a:srgbClr val="000000"/>
                  </a:solidFill>
                  <a:round/>
                  <a:headEnd/>
                  <a:tailEnd/>
                </a:ln>
              </p:spPr>
              <p:txBody>
                <a:bodyPr/>
                <a:lstStyle/>
                <a:p>
                  <a:endParaRPr lang="en-US"/>
                </a:p>
              </p:txBody>
            </p:sp>
            <p:sp>
              <p:nvSpPr>
                <p:cNvPr id="159361" name="Line 2689"/>
                <p:cNvSpPr>
                  <a:spLocks noChangeShapeType="1"/>
                </p:cNvSpPr>
                <p:nvPr/>
              </p:nvSpPr>
              <p:spPr bwMode="auto">
                <a:xfrm>
                  <a:off x="3477" y="3064"/>
                  <a:ext cx="10" cy="0"/>
                </a:xfrm>
                <a:prstGeom prst="line">
                  <a:avLst/>
                </a:prstGeom>
                <a:noFill/>
                <a:ln w="7938" cap="rnd">
                  <a:solidFill>
                    <a:srgbClr val="000000"/>
                  </a:solidFill>
                  <a:round/>
                  <a:headEnd/>
                  <a:tailEnd/>
                </a:ln>
              </p:spPr>
              <p:txBody>
                <a:bodyPr/>
                <a:lstStyle/>
                <a:p>
                  <a:endParaRPr lang="en-US"/>
                </a:p>
              </p:txBody>
            </p:sp>
            <p:sp>
              <p:nvSpPr>
                <p:cNvPr id="159362" name="Line 2690"/>
                <p:cNvSpPr>
                  <a:spLocks noChangeShapeType="1"/>
                </p:cNvSpPr>
                <p:nvPr/>
              </p:nvSpPr>
              <p:spPr bwMode="auto">
                <a:xfrm>
                  <a:off x="3472" y="3047"/>
                  <a:ext cx="10" cy="0"/>
                </a:xfrm>
                <a:prstGeom prst="line">
                  <a:avLst/>
                </a:prstGeom>
                <a:noFill/>
                <a:ln w="7938" cap="rnd">
                  <a:solidFill>
                    <a:srgbClr val="000000"/>
                  </a:solidFill>
                  <a:round/>
                  <a:headEnd/>
                  <a:tailEnd/>
                </a:ln>
              </p:spPr>
              <p:txBody>
                <a:bodyPr/>
                <a:lstStyle/>
                <a:p>
                  <a:endParaRPr lang="en-US"/>
                </a:p>
              </p:txBody>
            </p:sp>
            <p:sp>
              <p:nvSpPr>
                <p:cNvPr id="159363" name="Line 2691"/>
                <p:cNvSpPr>
                  <a:spLocks noChangeShapeType="1"/>
                </p:cNvSpPr>
                <p:nvPr/>
              </p:nvSpPr>
              <p:spPr bwMode="auto">
                <a:xfrm>
                  <a:off x="3466" y="3035"/>
                  <a:ext cx="11" cy="0"/>
                </a:xfrm>
                <a:prstGeom prst="line">
                  <a:avLst/>
                </a:prstGeom>
                <a:noFill/>
                <a:ln w="7938" cap="rnd">
                  <a:solidFill>
                    <a:srgbClr val="000000"/>
                  </a:solidFill>
                  <a:round/>
                  <a:headEnd/>
                  <a:tailEnd/>
                </a:ln>
              </p:spPr>
              <p:txBody>
                <a:bodyPr/>
                <a:lstStyle/>
                <a:p>
                  <a:endParaRPr lang="en-US"/>
                </a:p>
              </p:txBody>
            </p:sp>
            <p:sp>
              <p:nvSpPr>
                <p:cNvPr id="159364" name="Line 2692"/>
                <p:cNvSpPr>
                  <a:spLocks noChangeShapeType="1"/>
                </p:cNvSpPr>
                <p:nvPr/>
              </p:nvSpPr>
              <p:spPr bwMode="auto">
                <a:xfrm>
                  <a:off x="3466" y="3017"/>
                  <a:ext cx="11" cy="0"/>
                </a:xfrm>
                <a:prstGeom prst="line">
                  <a:avLst/>
                </a:prstGeom>
                <a:noFill/>
                <a:ln w="7938" cap="rnd">
                  <a:solidFill>
                    <a:srgbClr val="000000"/>
                  </a:solidFill>
                  <a:round/>
                  <a:headEnd/>
                  <a:tailEnd/>
                </a:ln>
              </p:spPr>
              <p:txBody>
                <a:bodyPr/>
                <a:lstStyle/>
                <a:p>
                  <a:endParaRPr lang="en-US"/>
                </a:p>
              </p:txBody>
            </p:sp>
            <p:sp>
              <p:nvSpPr>
                <p:cNvPr id="159365" name="Line 2693"/>
                <p:cNvSpPr>
                  <a:spLocks noChangeShapeType="1"/>
                </p:cNvSpPr>
                <p:nvPr/>
              </p:nvSpPr>
              <p:spPr bwMode="auto">
                <a:xfrm>
                  <a:off x="3461" y="3006"/>
                  <a:ext cx="16" cy="0"/>
                </a:xfrm>
                <a:prstGeom prst="line">
                  <a:avLst/>
                </a:prstGeom>
                <a:noFill/>
                <a:ln w="7938" cap="rnd">
                  <a:solidFill>
                    <a:srgbClr val="000000"/>
                  </a:solidFill>
                  <a:round/>
                  <a:headEnd/>
                  <a:tailEnd/>
                </a:ln>
              </p:spPr>
              <p:txBody>
                <a:bodyPr/>
                <a:lstStyle/>
                <a:p>
                  <a:endParaRPr lang="en-US"/>
                </a:p>
              </p:txBody>
            </p:sp>
            <p:sp>
              <p:nvSpPr>
                <p:cNvPr id="159366" name="Line 2694"/>
                <p:cNvSpPr>
                  <a:spLocks noChangeShapeType="1"/>
                </p:cNvSpPr>
                <p:nvPr/>
              </p:nvSpPr>
              <p:spPr bwMode="auto">
                <a:xfrm>
                  <a:off x="3456" y="2988"/>
                  <a:ext cx="16" cy="0"/>
                </a:xfrm>
                <a:prstGeom prst="line">
                  <a:avLst/>
                </a:prstGeom>
                <a:noFill/>
                <a:ln w="7938" cap="rnd">
                  <a:solidFill>
                    <a:srgbClr val="000000"/>
                  </a:solidFill>
                  <a:round/>
                  <a:headEnd/>
                  <a:tailEnd/>
                </a:ln>
              </p:spPr>
              <p:txBody>
                <a:bodyPr/>
                <a:lstStyle/>
                <a:p>
                  <a:endParaRPr lang="en-US"/>
                </a:p>
              </p:txBody>
            </p:sp>
            <p:sp>
              <p:nvSpPr>
                <p:cNvPr id="159367" name="Line 2695"/>
                <p:cNvSpPr>
                  <a:spLocks noChangeShapeType="1"/>
                </p:cNvSpPr>
                <p:nvPr/>
              </p:nvSpPr>
              <p:spPr bwMode="auto">
                <a:xfrm>
                  <a:off x="3456" y="2971"/>
                  <a:ext cx="16" cy="11"/>
                </a:xfrm>
                <a:prstGeom prst="line">
                  <a:avLst/>
                </a:prstGeom>
                <a:noFill/>
                <a:ln w="7938" cap="rnd">
                  <a:solidFill>
                    <a:srgbClr val="000000"/>
                  </a:solidFill>
                  <a:round/>
                  <a:headEnd/>
                  <a:tailEnd/>
                </a:ln>
              </p:spPr>
              <p:txBody>
                <a:bodyPr/>
                <a:lstStyle/>
                <a:p>
                  <a:endParaRPr lang="en-US"/>
                </a:p>
              </p:txBody>
            </p:sp>
            <p:sp>
              <p:nvSpPr>
                <p:cNvPr id="159368" name="Line 2696"/>
                <p:cNvSpPr>
                  <a:spLocks noChangeShapeType="1"/>
                </p:cNvSpPr>
                <p:nvPr/>
              </p:nvSpPr>
              <p:spPr bwMode="auto">
                <a:xfrm>
                  <a:off x="3466" y="2959"/>
                  <a:ext cx="11" cy="6"/>
                </a:xfrm>
                <a:prstGeom prst="line">
                  <a:avLst/>
                </a:prstGeom>
                <a:noFill/>
                <a:ln w="7938" cap="rnd">
                  <a:solidFill>
                    <a:srgbClr val="000000"/>
                  </a:solidFill>
                  <a:round/>
                  <a:headEnd/>
                  <a:tailEnd/>
                </a:ln>
              </p:spPr>
              <p:txBody>
                <a:bodyPr/>
                <a:lstStyle/>
                <a:p>
                  <a:endParaRPr lang="en-US"/>
                </a:p>
              </p:txBody>
            </p:sp>
            <p:sp>
              <p:nvSpPr>
                <p:cNvPr id="159369" name="Line 2697"/>
                <p:cNvSpPr>
                  <a:spLocks noChangeShapeType="1"/>
                </p:cNvSpPr>
                <p:nvPr/>
              </p:nvSpPr>
              <p:spPr bwMode="auto">
                <a:xfrm>
                  <a:off x="3472" y="2947"/>
                  <a:ext cx="10" cy="12"/>
                </a:xfrm>
                <a:prstGeom prst="line">
                  <a:avLst/>
                </a:prstGeom>
                <a:noFill/>
                <a:ln w="7938" cap="rnd">
                  <a:solidFill>
                    <a:srgbClr val="000000"/>
                  </a:solidFill>
                  <a:round/>
                  <a:headEnd/>
                  <a:tailEnd/>
                </a:ln>
              </p:spPr>
              <p:txBody>
                <a:bodyPr/>
                <a:lstStyle/>
                <a:p>
                  <a:endParaRPr lang="en-US"/>
                </a:p>
              </p:txBody>
            </p:sp>
            <p:sp>
              <p:nvSpPr>
                <p:cNvPr id="159370" name="Line 2698"/>
                <p:cNvSpPr>
                  <a:spLocks noChangeShapeType="1"/>
                </p:cNvSpPr>
                <p:nvPr/>
              </p:nvSpPr>
              <p:spPr bwMode="auto">
                <a:xfrm>
                  <a:off x="3487" y="2936"/>
                  <a:ext cx="0" cy="17"/>
                </a:xfrm>
                <a:prstGeom prst="line">
                  <a:avLst/>
                </a:prstGeom>
                <a:noFill/>
                <a:ln w="7938" cap="rnd">
                  <a:solidFill>
                    <a:srgbClr val="000000"/>
                  </a:solidFill>
                  <a:round/>
                  <a:headEnd/>
                  <a:tailEnd/>
                </a:ln>
              </p:spPr>
              <p:txBody>
                <a:bodyPr/>
                <a:lstStyle/>
                <a:p>
                  <a:endParaRPr lang="en-US"/>
                </a:p>
              </p:txBody>
            </p:sp>
            <p:sp>
              <p:nvSpPr>
                <p:cNvPr id="159371" name="Line 2699"/>
                <p:cNvSpPr>
                  <a:spLocks noChangeShapeType="1"/>
                </p:cNvSpPr>
                <p:nvPr/>
              </p:nvSpPr>
              <p:spPr bwMode="auto">
                <a:xfrm flipH="1">
                  <a:off x="3498" y="2942"/>
                  <a:ext cx="5" cy="11"/>
                </a:xfrm>
                <a:prstGeom prst="line">
                  <a:avLst/>
                </a:prstGeom>
                <a:noFill/>
                <a:ln w="7938" cap="rnd">
                  <a:solidFill>
                    <a:srgbClr val="000000"/>
                  </a:solidFill>
                  <a:round/>
                  <a:headEnd/>
                  <a:tailEnd/>
                </a:ln>
              </p:spPr>
              <p:txBody>
                <a:bodyPr/>
                <a:lstStyle/>
                <a:p>
                  <a:endParaRPr lang="en-US"/>
                </a:p>
              </p:txBody>
            </p:sp>
            <p:sp>
              <p:nvSpPr>
                <p:cNvPr id="159372" name="Line 2700"/>
                <p:cNvSpPr>
                  <a:spLocks noChangeShapeType="1"/>
                </p:cNvSpPr>
                <p:nvPr/>
              </p:nvSpPr>
              <p:spPr bwMode="auto">
                <a:xfrm flipH="1">
                  <a:off x="3503" y="2953"/>
                  <a:ext cx="10" cy="6"/>
                </a:xfrm>
                <a:prstGeom prst="line">
                  <a:avLst/>
                </a:prstGeom>
                <a:noFill/>
                <a:ln w="7938" cap="rnd">
                  <a:solidFill>
                    <a:srgbClr val="000000"/>
                  </a:solidFill>
                  <a:round/>
                  <a:headEnd/>
                  <a:tailEnd/>
                </a:ln>
              </p:spPr>
              <p:txBody>
                <a:bodyPr/>
                <a:lstStyle/>
                <a:p>
                  <a:endParaRPr lang="en-US"/>
                </a:p>
              </p:txBody>
            </p:sp>
            <p:sp>
              <p:nvSpPr>
                <p:cNvPr id="159373" name="Line 2701"/>
                <p:cNvSpPr>
                  <a:spLocks noChangeShapeType="1"/>
                </p:cNvSpPr>
                <p:nvPr/>
              </p:nvSpPr>
              <p:spPr bwMode="auto">
                <a:xfrm flipH="1">
                  <a:off x="3513" y="2965"/>
                  <a:ext cx="5" cy="12"/>
                </a:xfrm>
                <a:prstGeom prst="line">
                  <a:avLst/>
                </a:prstGeom>
                <a:noFill/>
                <a:ln w="7938" cap="rnd">
                  <a:solidFill>
                    <a:srgbClr val="000000"/>
                  </a:solidFill>
                  <a:round/>
                  <a:headEnd/>
                  <a:tailEnd/>
                </a:ln>
              </p:spPr>
              <p:txBody>
                <a:bodyPr/>
                <a:lstStyle/>
                <a:p>
                  <a:endParaRPr lang="en-US"/>
                </a:p>
              </p:txBody>
            </p:sp>
            <p:sp>
              <p:nvSpPr>
                <p:cNvPr id="159374" name="Line 2702"/>
                <p:cNvSpPr>
                  <a:spLocks noChangeShapeType="1"/>
                </p:cNvSpPr>
                <p:nvPr/>
              </p:nvSpPr>
              <p:spPr bwMode="auto">
                <a:xfrm flipH="1">
                  <a:off x="3518" y="2977"/>
                  <a:ext cx="11" cy="11"/>
                </a:xfrm>
                <a:prstGeom prst="line">
                  <a:avLst/>
                </a:prstGeom>
                <a:noFill/>
                <a:ln w="7938" cap="rnd">
                  <a:solidFill>
                    <a:srgbClr val="000000"/>
                  </a:solidFill>
                  <a:round/>
                  <a:headEnd/>
                  <a:tailEnd/>
                </a:ln>
              </p:spPr>
              <p:txBody>
                <a:bodyPr/>
                <a:lstStyle/>
                <a:p>
                  <a:endParaRPr lang="en-US"/>
                </a:p>
              </p:txBody>
            </p:sp>
            <p:sp>
              <p:nvSpPr>
                <p:cNvPr id="159375" name="Line 2703"/>
                <p:cNvSpPr>
                  <a:spLocks noChangeShapeType="1"/>
                </p:cNvSpPr>
                <p:nvPr/>
              </p:nvSpPr>
              <p:spPr bwMode="auto">
                <a:xfrm flipH="1">
                  <a:off x="3529" y="2988"/>
                  <a:ext cx="10" cy="12"/>
                </a:xfrm>
                <a:prstGeom prst="line">
                  <a:avLst/>
                </a:prstGeom>
                <a:noFill/>
                <a:ln w="7938" cap="rnd">
                  <a:solidFill>
                    <a:srgbClr val="000000"/>
                  </a:solidFill>
                  <a:round/>
                  <a:headEnd/>
                  <a:tailEnd/>
                </a:ln>
              </p:spPr>
              <p:txBody>
                <a:bodyPr/>
                <a:lstStyle/>
                <a:p>
                  <a:endParaRPr lang="en-US"/>
                </a:p>
              </p:txBody>
            </p:sp>
            <p:sp>
              <p:nvSpPr>
                <p:cNvPr id="159376" name="Line 2704"/>
                <p:cNvSpPr>
                  <a:spLocks noChangeShapeType="1"/>
                </p:cNvSpPr>
                <p:nvPr/>
              </p:nvSpPr>
              <p:spPr bwMode="auto">
                <a:xfrm flipH="1">
                  <a:off x="3539" y="3000"/>
                  <a:ext cx="11" cy="6"/>
                </a:xfrm>
                <a:prstGeom prst="line">
                  <a:avLst/>
                </a:prstGeom>
                <a:noFill/>
                <a:ln w="7938" cap="rnd">
                  <a:solidFill>
                    <a:srgbClr val="000000"/>
                  </a:solidFill>
                  <a:round/>
                  <a:headEnd/>
                  <a:tailEnd/>
                </a:ln>
              </p:spPr>
              <p:txBody>
                <a:bodyPr/>
                <a:lstStyle/>
                <a:p>
                  <a:endParaRPr lang="en-US"/>
                </a:p>
              </p:txBody>
            </p:sp>
            <p:sp>
              <p:nvSpPr>
                <p:cNvPr id="159377" name="Line 2705"/>
                <p:cNvSpPr>
                  <a:spLocks noChangeShapeType="1"/>
                </p:cNvSpPr>
                <p:nvPr/>
              </p:nvSpPr>
              <p:spPr bwMode="auto">
                <a:xfrm flipH="1">
                  <a:off x="3550" y="3006"/>
                  <a:ext cx="5" cy="11"/>
                </a:xfrm>
                <a:prstGeom prst="line">
                  <a:avLst/>
                </a:prstGeom>
                <a:noFill/>
                <a:ln w="7938" cap="rnd">
                  <a:solidFill>
                    <a:srgbClr val="000000"/>
                  </a:solidFill>
                  <a:round/>
                  <a:headEnd/>
                  <a:tailEnd/>
                </a:ln>
              </p:spPr>
              <p:txBody>
                <a:bodyPr/>
                <a:lstStyle/>
                <a:p>
                  <a:endParaRPr lang="en-US"/>
                </a:p>
              </p:txBody>
            </p:sp>
            <p:sp>
              <p:nvSpPr>
                <p:cNvPr id="159378" name="Line 2706"/>
                <p:cNvSpPr>
                  <a:spLocks noChangeShapeType="1"/>
                </p:cNvSpPr>
                <p:nvPr/>
              </p:nvSpPr>
              <p:spPr bwMode="auto">
                <a:xfrm flipH="1">
                  <a:off x="3560" y="3023"/>
                  <a:ext cx="10" cy="12"/>
                </a:xfrm>
                <a:prstGeom prst="line">
                  <a:avLst/>
                </a:prstGeom>
                <a:noFill/>
                <a:ln w="7938" cap="rnd">
                  <a:solidFill>
                    <a:srgbClr val="000000"/>
                  </a:solidFill>
                  <a:round/>
                  <a:headEnd/>
                  <a:tailEnd/>
                </a:ln>
              </p:spPr>
              <p:txBody>
                <a:bodyPr/>
                <a:lstStyle/>
                <a:p>
                  <a:endParaRPr lang="en-US"/>
                </a:p>
              </p:txBody>
            </p:sp>
            <p:sp>
              <p:nvSpPr>
                <p:cNvPr id="159379" name="Line 2707"/>
                <p:cNvSpPr>
                  <a:spLocks noChangeShapeType="1"/>
                </p:cNvSpPr>
                <p:nvPr/>
              </p:nvSpPr>
              <p:spPr bwMode="auto">
                <a:xfrm flipH="1">
                  <a:off x="3570" y="3023"/>
                  <a:ext cx="6" cy="18"/>
                </a:xfrm>
                <a:prstGeom prst="line">
                  <a:avLst/>
                </a:prstGeom>
                <a:noFill/>
                <a:ln w="7938" cap="rnd">
                  <a:solidFill>
                    <a:srgbClr val="000000"/>
                  </a:solidFill>
                  <a:round/>
                  <a:headEnd/>
                  <a:tailEnd/>
                </a:ln>
              </p:spPr>
              <p:txBody>
                <a:bodyPr/>
                <a:lstStyle/>
                <a:p>
                  <a:endParaRPr lang="en-US"/>
                </a:p>
              </p:txBody>
            </p:sp>
            <p:sp>
              <p:nvSpPr>
                <p:cNvPr id="159380" name="Line 2708"/>
                <p:cNvSpPr>
                  <a:spLocks noChangeShapeType="1"/>
                </p:cNvSpPr>
                <p:nvPr/>
              </p:nvSpPr>
              <p:spPr bwMode="auto">
                <a:xfrm flipH="1">
                  <a:off x="3586" y="3029"/>
                  <a:ext cx="5" cy="18"/>
                </a:xfrm>
                <a:prstGeom prst="line">
                  <a:avLst/>
                </a:prstGeom>
                <a:noFill/>
                <a:ln w="7938" cap="rnd">
                  <a:solidFill>
                    <a:srgbClr val="000000"/>
                  </a:solidFill>
                  <a:round/>
                  <a:headEnd/>
                  <a:tailEnd/>
                </a:ln>
              </p:spPr>
              <p:txBody>
                <a:bodyPr/>
                <a:lstStyle/>
                <a:p>
                  <a:endParaRPr lang="en-US"/>
                </a:p>
              </p:txBody>
            </p:sp>
            <p:sp>
              <p:nvSpPr>
                <p:cNvPr id="159381" name="Line 2709"/>
                <p:cNvSpPr>
                  <a:spLocks noChangeShapeType="1"/>
                </p:cNvSpPr>
                <p:nvPr/>
              </p:nvSpPr>
              <p:spPr bwMode="auto">
                <a:xfrm>
                  <a:off x="3602" y="3035"/>
                  <a:ext cx="0" cy="12"/>
                </a:xfrm>
                <a:prstGeom prst="line">
                  <a:avLst/>
                </a:prstGeom>
                <a:noFill/>
                <a:ln w="7938" cap="rnd">
                  <a:solidFill>
                    <a:srgbClr val="000000"/>
                  </a:solidFill>
                  <a:round/>
                  <a:headEnd/>
                  <a:tailEnd/>
                </a:ln>
              </p:spPr>
              <p:txBody>
                <a:bodyPr/>
                <a:lstStyle/>
                <a:p>
                  <a:endParaRPr lang="en-US"/>
                </a:p>
              </p:txBody>
            </p:sp>
            <p:sp>
              <p:nvSpPr>
                <p:cNvPr id="159382" name="Line 2710"/>
                <p:cNvSpPr>
                  <a:spLocks noChangeShapeType="1"/>
                </p:cNvSpPr>
                <p:nvPr/>
              </p:nvSpPr>
              <p:spPr bwMode="auto">
                <a:xfrm flipH="1">
                  <a:off x="3607" y="3041"/>
                  <a:ext cx="5" cy="11"/>
                </a:xfrm>
                <a:prstGeom prst="line">
                  <a:avLst/>
                </a:prstGeom>
                <a:noFill/>
                <a:ln w="7938" cap="rnd">
                  <a:solidFill>
                    <a:srgbClr val="000000"/>
                  </a:solidFill>
                  <a:round/>
                  <a:headEnd/>
                  <a:tailEnd/>
                </a:ln>
              </p:spPr>
              <p:txBody>
                <a:bodyPr/>
                <a:lstStyle/>
                <a:p>
                  <a:endParaRPr lang="en-US"/>
                </a:p>
              </p:txBody>
            </p:sp>
            <p:sp>
              <p:nvSpPr>
                <p:cNvPr id="159383" name="Line 2711"/>
                <p:cNvSpPr>
                  <a:spLocks noChangeShapeType="1"/>
                </p:cNvSpPr>
                <p:nvPr/>
              </p:nvSpPr>
              <p:spPr bwMode="auto">
                <a:xfrm flipH="1">
                  <a:off x="3622" y="3047"/>
                  <a:ext cx="6" cy="11"/>
                </a:xfrm>
                <a:prstGeom prst="line">
                  <a:avLst/>
                </a:prstGeom>
                <a:noFill/>
                <a:ln w="7938" cap="rnd">
                  <a:solidFill>
                    <a:srgbClr val="000000"/>
                  </a:solidFill>
                  <a:round/>
                  <a:headEnd/>
                  <a:tailEnd/>
                </a:ln>
              </p:spPr>
              <p:txBody>
                <a:bodyPr/>
                <a:lstStyle/>
                <a:p>
                  <a:endParaRPr lang="en-US"/>
                </a:p>
              </p:txBody>
            </p:sp>
            <p:sp>
              <p:nvSpPr>
                <p:cNvPr id="159384" name="Line 2712"/>
                <p:cNvSpPr>
                  <a:spLocks noChangeShapeType="1"/>
                </p:cNvSpPr>
                <p:nvPr/>
              </p:nvSpPr>
              <p:spPr bwMode="auto">
                <a:xfrm flipH="1">
                  <a:off x="3638" y="3047"/>
                  <a:ext cx="5" cy="17"/>
                </a:xfrm>
                <a:prstGeom prst="line">
                  <a:avLst/>
                </a:prstGeom>
                <a:noFill/>
                <a:ln w="7938" cap="rnd">
                  <a:solidFill>
                    <a:srgbClr val="000000"/>
                  </a:solidFill>
                  <a:round/>
                  <a:headEnd/>
                  <a:tailEnd/>
                </a:ln>
              </p:spPr>
              <p:txBody>
                <a:bodyPr/>
                <a:lstStyle/>
                <a:p>
                  <a:endParaRPr lang="en-US"/>
                </a:p>
              </p:txBody>
            </p:sp>
            <p:sp>
              <p:nvSpPr>
                <p:cNvPr id="159385" name="Line 2713"/>
                <p:cNvSpPr>
                  <a:spLocks noChangeShapeType="1"/>
                </p:cNvSpPr>
                <p:nvPr/>
              </p:nvSpPr>
              <p:spPr bwMode="auto">
                <a:xfrm>
                  <a:off x="3648" y="3058"/>
                  <a:ext cx="6" cy="18"/>
                </a:xfrm>
                <a:prstGeom prst="line">
                  <a:avLst/>
                </a:prstGeom>
                <a:noFill/>
                <a:ln w="7938" cap="rnd">
                  <a:solidFill>
                    <a:srgbClr val="000000"/>
                  </a:solidFill>
                  <a:round/>
                  <a:headEnd/>
                  <a:tailEnd/>
                </a:ln>
              </p:spPr>
              <p:txBody>
                <a:bodyPr/>
                <a:lstStyle/>
                <a:p>
                  <a:endParaRPr lang="en-US"/>
                </a:p>
              </p:txBody>
            </p:sp>
            <p:sp>
              <p:nvSpPr>
                <p:cNvPr id="159386" name="Line 2714"/>
                <p:cNvSpPr>
                  <a:spLocks noChangeShapeType="1"/>
                </p:cNvSpPr>
                <p:nvPr/>
              </p:nvSpPr>
              <p:spPr bwMode="auto">
                <a:xfrm>
                  <a:off x="3664" y="3047"/>
                  <a:ext cx="5" cy="17"/>
                </a:xfrm>
                <a:prstGeom prst="line">
                  <a:avLst/>
                </a:prstGeom>
                <a:noFill/>
                <a:ln w="7938" cap="rnd">
                  <a:solidFill>
                    <a:srgbClr val="000000"/>
                  </a:solidFill>
                  <a:round/>
                  <a:headEnd/>
                  <a:tailEnd/>
                </a:ln>
              </p:spPr>
              <p:txBody>
                <a:bodyPr/>
                <a:lstStyle/>
                <a:p>
                  <a:endParaRPr lang="en-US"/>
                </a:p>
              </p:txBody>
            </p:sp>
            <p:sp>
              <p:nvSpPr>
                <p:cNvPr id="159387" name="Line 2715"/>
                <p:cNvSpPr>
                  <a:spLocks noChangeShapeType="1"/>
                </p:cNvSpPr>
                <p:nvPr/>
              </p:nvSpPr>
              <p:spPr bwMode="auto">
                <a:xfrm>
                  <a:off x="3674" y="3047"/>
                  <a:ext cx="6" cy="11"/>
                </a:xfrm>
                <a:prstGeom prst="line">
                  <a:avLst/>
                </a:prstGeom>
                <a:noFill/>
                <a:ln w="7938" cap="rnd">
                  <a:solidFill>
                    <a:srgbClr val="000000"/>
                  </a:solidFill>
                  <a:round/>
                  <a:headEnd/>
                  <a:tailEnd/>
                </a:ln>
              </p:spPr>
              <p:txBody>
                <a:bodyPr/>
                <a:lstStyle/>
                <a:p>
                  <a:endParaRPr lang="en-US"/>
                </a:p>
              </p:txBody>
            </p:sp>
            <p:sp>
              <p:nvSpPr>
                <p:cNvPr id="159388" name="Line 2716"/>
                <p:cNvSpPr>
                  <a:spLocks noChangeShapeType="1"/>
                </p:cNvSpPr>
                <p:nvPr/>
              </p:nvSpPr>
              <p:spPr bwMode="auto">
                <a:xfrm>
                  <a:off x="3685" y="3035"/>
                  <a:ext cx="5" cy="12"/>
                </a:xfrm>
                <a:prstGeom prst="line">
                  <a:avLst/>
                </a:prstGeom>
                <a:noFill/>
                <a:ln w="7938" cap="rnd">
                  <a:solidFill>
                    <a:srgbClr val="000000"/>
                  </a:solidFill>
                  <a:round/>
                  <a:headEnd/>
                  <a:tailEnd/>
                </a:ln>
              </p:spPr>
              <p:txBody>
                <a:bodyPr/>
                <a:lstStyle/>
                <a:p>
                  <a:endParaRPr lang="en-US"/>
                </a:p>
              </p:txBody>
            </p:sp>
            <p:sp>
              <p:nvSpPr>
                <p:cNvPr id="159389" name="Line 2717"/>
                <p:cNvSpPr>
                  <a:spLocks noChangeShapeType="1"/>
                </p:cNvSpPr>
                <p:nvPr/>
              </p:nvSpPr>
              <p:spPr bwMode="auto">
                <a:xfrm>
                  <a:off x="3695" y="3029"/>
                  <a:ext cx="5" cy="18"/>
                </a:xfrm>
                <a:prstGeom prst="line">
                  <a:avLst/>
                </a:prstGeom>
                <a:noFill/>
                <a:ln w="7938" cap="rnd">
                  <a:solidFill>
                    <a:srgbClr val="000000"/>
                  </a:solidFill>
                  <a:round/>
                  <a:headEnd/>
                  <a:tailEnd/>
                </a:ln>
              </p:spPr>
              <p:txBody>
                <a:bodyPr/>
                <a:lstStyle/>
                <a:p>
                  <a:endParaRPr lang="en-US"/>
                </a:p>
              </p:txBody>
            </p:sp>
            <p:sp>
              <p:nvSpPr>
                <p:cNvPr id="159390" name="Line 2718"/>
                <p:cNvSpPr>
                  <a:spLocks noChangeShapeType="1"/>
                </p:cNvSpPr>
                <p:nvPr/>
              </p:nvSpPr>
              <p:spPr bwMode="auto">
                <a:xfrm>
                  <a:off x="3711" y="3017"/>
                  <a:ext cx="5" cy="18"/>
                </a:xfrm>
                <a:prstGeom prst="line">
                  <a:avLst/>
                </a:prstGeom>
                <a:noFill/>
                <a:ln w="7938" cap="rnd">
                  <a:solidFill>
                    <a:srgbClr val="000000"/>
                  </a:solidFill>
                  <a:round/>
                  <a:headEnd/>
                  <a:tailEnd/>
                </a:ln>
              </p:spPr>
              <p:txBody>
                <a:bodyPr/>
                <a:lstStyle/>
                <a:p>
                  <a:endParaRPr lang="en-US"/>
                </a:p>
              </p:txBody>
            </p:sp>
            <p:sp>
              <p:nvSpPr>
                <p:cNvPr id="159391" name="Line 2719"/>
                <p:cNvSpPr>
                  <a:spLocks noChangeShapeType="1"/>
                </p:cNvSpPr>
                <p:nvPr/>
              </p:nvSpPr>
              <p:spPr bwMode="auto">
                <a:xfrm>
                  <a:off x="3727" y="3012"/>
                  <a:ext cx="0" cy="17"/>
                </a:xfrm>
                <a:prstGeom prst="line">
                  <a:avLst/>
                </a:prstGeom>
                <a:noFill/>
                <a:ln w="7938" cap="rnd">
                  <a:solidFill>
                    <a:srgbClr val="000000"/>
                  </a:solidFill>
                  <a:round/>
                  <a:headEnd/>
                  <a:tailEnd/>
                </a:ln>
              </p:spPr>
              <p:txBody>
                <a:bodyPr/>
                <a:lstStyle/>
                <a:p>
                  <a:endParaRPr lang="en-US"/>
                </a:p>
              </p:txBody>
            </p:sp>
            <p:sp>
              <p:nvSpPr>
                <p:cNvPr id="159392" name="Line 2720"/>
                <p:cNvSpPr>
                  <a:spLocks noChangeShapeType="1"/>
                </p:cNvSpPr>
                <p:nvPr/>
              </p:nvSpPr>
              <p:spPr bwMode="auto">
                <a:xfrm>
                  <a:off x="3727" y="3006"/>
                  <a:ext cx="5" cy="11"/>
                </a:xfrm>
                <a:prstGeom prst="line">
                  <a:avLst/>
                </a:prstGeom>
                <a:noFill/>
                <a:ln w="7938" cap="rnd">
                  <a:solidFill>
                    <a:srgbClr val="000000"/>
                  </a:solidFill>
                  <a:round/>
                  <a:headEnd/>
                  <a:tailEnd/>
                </a:ln>
              </p:spPr>
              <p:txBody>
                <a:bodyPr/>
                <a:lstStyle/>
                <a:p>
                  <a:endParaRPr lang="en-US"/>
                </a:p>
              </p:txBody>
            </p:sp>
            <p:sp>
              <p:nvSpPr>
                <p:cNvPr id="159393" name="Line 2721"/>
                <p:cNvSpPr>
                  <a:spLocks noChangeShapeType="1"/>
                </p:cNvSpPr>
                <p:nvPr/>
              </p:nvSpPr>
              <p:spPr bwMode="auto">
                <a:xfrm>
                  <a:off x="3742" y="3000"/>
                  <a:ext cx="5" cy="12"/>
                </a:xfrm>
                <a:prstGeom prst="line">
                  <a:avLst/>
                </a:prstGeom>
                <a:noFill/>
                <a:ln w="7938" cap="rnd">
                  <a:solidFill>
                    <a:srgbClr val="000000"/>
                  </a:solidFill>
                  <a:round/>
                  <a:headEnd/>
                  <a:tailEnd/>
                </a:ln>
              </p:spPr>
              <p:txBody>
                <a:bodyPr/>
                <a:lstStyle/>
                <a:p>
                  <a:endParaRPr lang="en-US"/>
                </a:p>
              </p:txBody>
            </p:sp>
            <p:sp>
              <p:nvSpPr>
                <p:cNvPr id="159394" name="Line 2722"/>
                <p:cNvSpPr>
                  <a:spLocks noChangeShapeType="1"/>
                </p:cNvSpPr>
                <p:nvPr/>
              </p:nvSpPr>
              <p:spPr bwMode="auto">
                <a:xfrm>
                  <a:off x="3753" y="2988"/>
                  <a:ext cx="5" cy="18"/>
                </a:xfrm>
                <a:prstGeom prst="line">
                  <a:avLst/>
                </a:prstGeom>
                <a:noFill/>
                <a:ln w="7938" cap="rnd">
                  <a:solidFill>
                    <a:srgbClr val="000000"/>
                  </a:solidFill>
                  <a:round/>
                  <a:headEnd/>
                  <a:tailEnd/>
                </a:ln>
              </p:spPr>
              <p:txBody>
                <a:bodyPr/>
                <a:lstStyle/>
                <a:p>
                  <a:endParaRPr lang="en-US"/>
                </a:p>
              </p:txBody>
            </p:sp>
            <p:sp>
              <p:nvSpPr>
                <p:cNvPr id="159395" name="Line 2723"/>
                <p:cNvSpPr>
                  <a:spLocks noChangeShapeType="1"/>
                </p:cNvSpPr>
                <p:nvPr/>
              </p:nvSpPr>
              <p:spPr bwMode="auto">
                <a:xfrm>
                  <a:off x="3768" y="2982"/>
                  <a:ext cx="0" cy="18"/>
                </a:xfrm>
                <a:prstGeom prst="line">
                  <a:avLst/>
                </a:prstGeom>
                <a:noFill/>
                <a:ln w="7938" cap="rnd">
                  <a:solidFill>
                    <a:srgbClr val="000000"/>
                  </a:solidFill>
                  <a:round/>
                  <a:headEnd/>
                  <a:tailEnd/>
                </a:ln>
              </p:spPr>
              <p:txBody>
                <a:bodyPr/>
                <a:lstStyle/>
                <a:p>
                  <a:endParaRPr lang="en-US"/>
                </a:p>
              </p:txBody>
            </p:sp>
            <p:sp>
              <p:nvSpPr>
                <p:cNvPr id="159396" name="Line 2724"/>
                <p:cNvSpPr>
                  <a:spLocks noChangeShapeType="1"/>
                </p:cNvSpPr>
                <p:nvPr/>
              </p:nvSpPr>
              <p:spPr bwMode="auto">
                <a:xfrm>
                  <a:off x="3779" y="2971"/>
                  <a:ext cx="5" cy="17"/>
                </a:xfrm>
                <a:prstGeom prst="line">
                  <a:avLst/>
                </a:prstGeom>
                <a:noFill/>
                <a:ln w="7938" cap="rnd">
                  <a:solidFill>
                    <a:srgbClr val="000000"/>
                  </a:solidFill>
                  <a:round/>
                  <a:headEnd/>
                  <a:tailEnd/>
                </a:ln>
              </p:spPr>
              <p:txBody>
                <a:bodyPr/>
                <a:lstStyle/>
                <a:p>
                  <a:endParaRPr lang="en-US"/>
                </a:p>
              </p:txBody>
            </p:sp>
            <p:sp>
              <p:nvSpPr>
                <p:cNvPr id="159397" name="Line 2725"/>
                <p:cNvSpPr>
                  <a:spLocks noChangeShapeType="1"/>
                </p:cNvSpPr>
                <p:nvPr/>
              </p:nvSpPr>
              <p:spPr bwMode="auto">
                <a:xfrm>
                  <a:off x="3789" y="2965"/>
                  <a:ext cx="5" cy="17"/>
                </a:xfrm>
                <a:prstGeom prst="line">
                  <a:avLst/>
                </a:prstGeom>
                <a:noFill/>
                <a:ln w="7938" cap="rnd">
                  <a:solidFill>
                    <a:srgbClr val="000000"/>
                  </a:solidFill>
                  <a:round/>
                  <a:headEnd/>
                  <a:tailEnd/>
                </a:ln>
              </p:spPr>
              <p:txBody>
                <a:bodyPr/>
                <a:lstStyle/>
                <a:p>
                  <a:endParaRPr lang="en-US"/>
                </a:p>
              </p:txBody>
            </p:sp>
            <p:sp>
              <p:nvSpPr>
                <p:cNvPr id="159398" name="Line 2726"/>
                <p:cNvSpPr>
                  <a:spLocks noChangeShapeType="1"/>
                </p:cNvSpPr>
                <p:nvPr/>
              </p:nvSpPr>
              <p:spPr bwMode="auto">
                <a:xfrm>
                  <a:off x="3799" y="2959"/>
                  <a:ext cx="16" cy="0"/>
                </a:xfrm>
                <a:prstGeom prst="line">
                  <a:avLst/>
                </a:prstGeom>
                <a:noFill/>
                <a:ln w="7938" cap="rnd">
                  <a:solidFill>
                    <a:srgbClr val="000000"/>
                  </a:solidFill>
                  <a:round/>
                  <a:headEnd/>
                  <a:tailEnd/>
                </a:ln>
              </p:spPr>
              <p:txBody>
                <a:bodyPr/>
                <a:lstStyle/>
                <a:p>
                  <a:endParaRPr lang="en-US"/>
                </a:p>
              </p:txBody>
            </p:sp>
            <p:sp>
              <p:nvSpPr>
                <p:cNvPr id="159399" name="Line 2727"/>
                <p:cNvSpPr>
                  <a:spLocks noChangeShapeType="1"/>
                </p:cNvSpPr>
                <p:nvPr/>
              </p:nvSpPr>
              <p:spPr bwMode="auto">
                <a:xfrm>
                  <a:off x="3799" y="2947"/>
                  <a:ext cx="16" cy="0"/>
                </a:xfrm>
                <a:prstGeom prst="line">
                  <a:avLst/>
                </a:prstGeom>
                <a:noFill/>
                <a:ln w="7938" cap="rnd">
                  <a:solidFill>
                    <a:srgbClr val="000000"/>
                  </a:solidFill>
                  <a:round/>
                  <a:headEnd/>
                  <a:tailEnd/>
                </a:ln>
              </p:spPr>
              <p:txBody>
                <a:bodyPr/>
                <a:lstStyle/>
                <a:p>
                  <a:endParaRPr lang="en-US"/>
                </a:p>
              </p:txBody>
            </p:sp>
            <p:sp>
              <p:nvSpPr>
                <p:cNvPr id="159400" name="Line 2728"/>
                <p:cNvSpPr>
                  <a:spLocks noChangeShapeType="1"/>
                </p:cNvSpPr>
                <p:nvPr/>
              </p:nvSpPr>
              <p:spPr bwMode="auto">
                <a:xfrm>
                  <a:off x="3805" y="2930"/>
                  <a:ext cx="10" cy="0"/>
                </a:xfrm>
                <a:prstGeom prst="line">
                  <a:avLst/>
                </a:prstGeom>
                <a:noFill/>
                <a:ln w="7938" cap="rnd">
                  <a:solidFill>
                    <a:srgbClr val="000000"/>
                  </a:solidFill>
                  <a:round/>
                  <a:headEnd/>
                  <a:tailEnd/>
                </a:ln>
              </p:spPr>
              <p:txBody>
                <a:bodyPr/>
                <a:lstStyle/>
                <a:p>
                  <a:endParaRPr lang="en-US"/>
                </a:p>
              </p:txBody>
            </p:sp>
            <p:sp>
              <p:nvSpPr>
                <p:cNvPr id="159401" name="Line 2729"/>
                <p:cNvSpPr>
                  <a:spLocks noChangeShapeType="1"/>
                </p:cNvSpPr>
                <p:nvPr/>
              </p:nvSpPr>
              <p:spPr bwMode="auto">
                <a:xfrm flipV="1">
                  <a:off x="3815" y="2912"/>
                  <a:ext cx="5" cy="12"/>
                </a:xfrm>
                <a:prstGeom prst="line">
                  <a:avLst/>
                </a:prstGeom>
                <a:noFill/>
                <a:ln w="7938" cap="rnd">
                  <a:solidFill>
                    <a:srgbClr val="000000"/>
                  </a:solidFill>
                  <a:round/>
                  <a:headEnd/>
                  <a:tailEnd/>
                </a:ln>
              </p:spPr>
              <p:txBody>
                <a:bodyPr/>
                <a:lstStyle/>
                <a:p>
                  <a:endParaRPr lang="en-US"/>
                </a:p>
              </p:txBody>
            </p:sp>
            <p:sp>
              <p:nvSpPr>
                <p:cNvPr id="159402" name="Line 2730"/>
                <p:cNvSpPr>
                  <a:spLocks noChangeShapeType="1"/>
                </p:cNvSpPr>
                <p:nvPr/>
              </p:nvSpPr>
              <p:spPr bwMode="auto">
                <a:xfrm flipV="1">
                  <a:off x="3799" y="2901"/>
                  <a:ext cx="11" cy="17"/>
                </a:xfrm>
                <a:prstGeom prst="line">
                  <a:avLst/>
                </a:prstGeom>
                <a:noFill/>
                <a:ln w="7938" cap="rnd">
                  <a:solidFill>
                    <a:srgbClr val="000000"/>
                  </a:solidFill>
                  <a:round/>
                  <a:headEnd/>
                  <a:tailEnd/>
                </a:ln>
              </p:spPr>
              <p:txBody>
                <a:bodyPr/>
                <a:lstStyle/>
                <a:p>
                  <a:endParaRPr lang="en-US"/>
                </a:p>
              </p:txBody>
            </p:sp>
            <p:sp>
              <p:nvSpPr>
                <p:cNvPr id="159403" name="Line 2731"/>
                <p:cNvSpPr>
                  <a:spLocks noChangeShapeType="1"/>
                </p:cNvSpPr>
                <p:nvPr/>
              </p:nvSpPr>
              <p:spPr bwMode="auto">
                <a:xfrm flipV="1">
                  <a:off x="3789" y="2889"/>
                  <a:ext cx="10" cy="18"/>
                </a:xfrm>
                <a:prstGeom prst="line">
                  <a:avLst/>
                </a:prstGeom>
                <a:noFill/>
                <a:ln w="7938" cap="rnd">
                  <a:solidFill>
                    <a:srgbClr val="000000"/>
                  </a:solidFill>
                  <a:round/>
                  <a:headEnd/>
                  <a:tailEnd/>
                </a:ln>
              </p:spPr>
              <p:txBody>
                <a:bodyPr/>
                <a:lstStyle/>
                <a:p>
                  <a:endParaRPr lang="en-US"/>
                </a:p>
              </p:txBody>
            </p:sp>
            <p:sp>
              <p:nvSpPr>
                <p:cNvPr id="159404" name="Line 2732"/>
                <p:cNvSpPr>
                  <a:spLocks noChangeShapeType="1"/>
                </p:cNvSpPr>
                <p:nvPr/>
              </p:nvSpPr>
              <p:spPr bwMode="auto">
                <a:xfrm flipV="1">
                  <a:off x="3773" y="2883"/>
                  <a:ext cx="11" cy="18"/>
                </a:xfrm>
                <a:prstGeom prst="line">
                  <a:avLst/>
                </a:prstGeom>
                <a:noFill/>
                <a:ln w="7938" cap="rnd">
                  <a:solidFill>
                    <a:srgbClr val="000000"/>
                  </a:solidFill>
                  <a:round/>
                  <a:headEnd/>
                  <a:tailEnd/>
                </a:ln>
              </p:spPr>
              <p:txBody>
                <a:bodyPr/>
                <a:lstStyle/>
                <a:p>
                  <a:endParaRPr lang="en-US"/>
                </a:p>
              </p:txBody>
            </p:sp>
            <p:sp>
              <p:nvSpPr>
                <p:cNvPr id="159405" name="Line 2733"/>
                <p:cNvSpPr>
                  <a:spLocks noChangeShapeType="1"/>
                </p:cNvSpPr>
                <p:nvPr/>
              </p:nvSpPr>
              <p:spPr bwMode="auto">
                <a:xfrm flipV="1">
                  <a:off x="3768" y="2877"/>
                  <a:ext cx="5" cy="12"/>
                </a:xfrm>
                <a:prstGeom prst="line">
                  <a:avLst/>
                </a:prstGeom>
                <a:noFill/>
                <a:ln w="7938" cap="rnd">
                  <a:solidFill>
                    <a:srgbClr val="000000"/>
                  </a:solidFill>
                  <a:round/>
                  <a:headEnd/>
                  <a:tailEnd/>
                </a:ln>
              </p:spPr>
              <p:txBody>
                <a:bodyPr/>
                <a:lstStyle/>
                <a:p>
                  <a:endParaRPr lang="en-US"/>
                </a:p>
              </p:txBody>
            </p:sp>
            <p:sp>
              <p:nvSpPr>
                <p:cNvPr id="159406" name="Line 2734"/>
                <p:cNvSpPr>
                  <a:spLocks noChangeShapeType="1"/>
                </p:cNvSpPr>
                <p:nvPr/>
              </p:nvSpPr>
              <p:spPr bwMode="auto">
                <a:xfrm flipV="1">
                  <a:off x="3758" y="2866"/>
                  <a:ext cx="10" cy="11"/>
                </a:xfrm>
                <a:prstGeom prst="line">
                  <a:avLst/>
                </a:prstGeom>
                <a:noFill/>
                <a:ln w="7938" cap="rnd">
                  <a:solidFill>
                    <a:srgbClr val="000000"/>
                  </a:solidFill>
                  <a:round/>
                  <a:headEnd/>
                  <a:tailEnd/>
                </a:ln>
              </p:spPr>
              <p:txBody>
                <a:bodyPr/>
                <a:lstStyle/>
                <a:p>
                  <a:endParaRPr lang="en-US"/>
                </a:p>
              </p:txBody>
            </p:sp>
            <p:sp>
              <p:nvSpPr>
                <p:cNvPr id="159407" name="Line 2735"/>
                <p:cNvSpPr>
                  <a:spLocks noChangeShapeType="1"/>
                </p:cNvSpPr>
                <p:nvPr/>
              </p:nvSpPr>
              <p:spPr bwMode="auto">
                <a:xfrm>
                  <a:off x="3747" y="2860"/>
                  <a:ext cx="16" cy="6"/>
                </a:xfrm>
                <a:prstGeom prst="line">
                  <a:avLst/>
                </a:prstGeom>
                <a:noFill/>
                <a:ln w="7938" cap="rnd">
                  <a:solidFill>
                    <a:srgbClr val="000000"/>
                  </a:solidFill>
                  <a:round/>
                  <a:headEnd/>
                  <a:tailEnd/>
                </a:ln>
              </p:spPr>
              <p:txBody>
                <a:bodyPr/>
                <a:lstStyle/>
                <a:p>
                  <a:endParaRPr lang="en-US"/>
                </a:p>
              </p:txBody>
            </p:sp>
            <p:sp>
              <p:nvSpPr>
                <p:cNvPr id="159408" name="Line 2736"/>
                <p:cNvSpPr>
                  <a:spLocks noChangeShapeType="1"/>
                </p:cNvSpPr>
                <p:nvPr/>
              </p:nvSpPr>
              <p:spPr bwMode="auto">
                <a:xfrm>
                  <a:off x="3758" y="2842"/>
                  <a:ext cx="10" cy="6"/>
                </a:xfrm>
                <a:prstGeom prst="line">
                  <a:avLst/>
                </a:prstGeom>
                <a:noFill/>
                <a:ln w="7938" cap="rnd">
                  <a:solidFill>
                    <a:srgbClr val="000000"/>
                  </a:solidFill>
                  <a:round/>
                  <a:headEnd/>
                  <a:tailEnd/>
                </a:ln>
              </p:spPr>
              <p:txBody>
                <a:bodyPr/>
                <a:lstStyle/>
                <a:p>
                  <a:endParaRPr lang="en-US"/>
                </a:p>
              </p:txBody>
            </p:sp>
            <p:sp>
              <p:nvSpPr>
                <p:cNvPr id="159409" name="Line 2737"/>
                <p:cNvSpPr>
                  <a:spLocks noChangeShapeType="1"/>
                </p:cNvSpPr>
                <p:nvPr/>
              </p:nvSpPr>
              <p:spPr bwMode="auto">
                <a:xfrm>
                  <a:off x="3763" y="2837"/>
                  <a:ext cx="10" cy="0"/>
                </a:xfrm>
                <a:prstGeom prst="line">
                  <a:avLst/>
                </a:prstGeom>
                <a:noFill/>
                <a:ln w="7938" cap="rnd">
                  <a:solidFill>
                    <a:srgbClr val="000000"/>
                  </a:solidFill>
                  <a:round/>
                  <a:headEnd/>
                  <a:tailEnd/>
                </a:ln>
              </p:spPr>
              <p:txBody>
                <a:bodyPr/>
                <a:lstStyle/>
                <a:p>
                  <a:endParaRPr lang="en-US"/>
                </a:p>
              </p:txBody>
            </p:sp>
            <p:sp>
              <p:nvSpPr>
                <p:cNvPr id="159410" name="Line 2738"/>
                <p:cNvSpPr>
                  <a:spLocks noChangeShapeType="1"/>
                </p:cNvSpPr>
                <p:nvPr/>
              </p:nvSpPr>
              <p:spPr bwMode="auto">
                <a:xfrm>
                  <a:off x="3768" y="2819"/>
                  <a:ext cx="16" cy="6"/>
                </a:xfrm>
                <a:prstGeom prst="line">
                  <a:avLst/>
                </a:prstGeom>
                <a:noFill/>
                <a:ln w="7938" cap="rnd">
                  <a:solidFill>
                    <a:srgbClr val="000000"/>
                  </a:solidFill>
                  <a:round/>
                  <a:headEnd/>
                  <a:tailEnd/>
                </a:ln>
              </p:spPr>
              <p:txBody>
                <a:bodyPr/>
                <a:lstStyle/>
                <a:p>
                  <a:endParaRPr lang="en-US"/>
                </a:p>
              </p:txBody>
            </p:sp>
            <p:sp>
              <p:nvSpPr>
                <p:cNvPr id="159411" name="Line 2739"/>
                <p:cNvSpPr>
                  <a:spLocks noChangeShapeType="1"/>
                </p:cNvSpPr>
                <p:nvPr/>
              </p:nvSpPr>
              <p:spPr bwMode="auto">
                <a:xfrm>
                  <a:off x="3768" y="2807"/>
                  <a:ext cx="16" cy="0"/>
                </a:xfrm>
                <a:prstGeom prst="line">
                  <a:avLst/>
                </a:prstGeom>
                <a:noFill/>
                <a:ln w="7938" cap="rnd">
                  <a:solidFill>
                    <a:srgbClr val="000000"/>
                  </a:solidFill>
                  <a:round/>
                  <a:headEnd/>
                  <a:tailEnd/>
                </a:ln>
              </p:spPr>
              <p:txBody>
                <a:bodyPr/>
                <a:lstStyle/>
                <a:p>
                  <a:endParaRPr lang="en-US"/>
                </a:p>
              </p:txBody>
            </p:sp>
            <p:sp>
              <p:nvSpPr>
                <p:cNvPr id="159412" name="Line 2740"/>
                <p:cNvSpPr>
                  <a:spLocks noChangeShapeType="1"/>
                </p:cNvSpPr>
                <p:nvPr/>
              </p:nvSpPr>
              <p:spPr bwMode="auto">
                <a:xfrm>
                  <a:off x="3768" y="2796"/>
                  <a:ext cx="16" cy="0"/>
                </a:xfrm>
                <a:prstGeom prst="line">
                  <a:avLst/>
                </a:prstGeom>
                <a:noFill/>
                <a:ln w="7938" cap="rnd">
                  <a:solidFill>
                    <a:srgbClr val="000000"/>
                  </a:solidFill>
                  <a:round/>
                  <a:headEnd/>
                  <a:tailEnd/>
                </a:ln>
              </p:spPr>
              <p:txBody>
                <a:bodyPr/>
                <a:lstStyle/>
                <a:p>
                  <a:endParaRPr lang="en-US"/>
                </a:p>
              </p:txBody>
            </p:sp>
            <p:sp>
              <p:nvSpPr>
                <p:cNvPr id="159413" name="Line 2741"/>
                <p:cNvSpPr>
                  <a:spLocks noChangeShapeType="1"/>
                </p:cNvSpPr>
                <p:nvPr/>
              </p:nvSpPr>
              <p:spPr bwMode="auto">
                <a:xfrm>
                  <a:off x="3768" y="2778"/>
                  <a:ext cx="16" cy="0"/>
                </a:xfrm>
                <a:prstGeom prst="line">
                  <a:avLst/>
                </a:prstGeom>
                <a:noFill/>
                <a:ln w="7938" cap="rnd">
                  <a:solidFill>
                    <a:srgbClr val="000000"/>
                  </a:solidFill>
                  <a:round/>
                  <a:headEnd/>
                  <a:tailEnd/>
                </a:ln>
              </p:spPr>
              <p:txBody>
                <a:bodyPr/>
                <a:lstStyle/>
                <a:p>
                  <a:endParaRPr lang="en-US"/>
                </a:p>
              </p:txBody>
            </p:sp>
            <p:sp>
              <p:nvSpPr>
                <p:cNvPr id="159414" name="Line 2742"/>
                <p:cNvSpPr>
                  <a:spLocks noChangeShapeType="1"/>
                </p:cNvSpPr>
                <p:nvPr/>
              </p:nvSpPr>
              <p:spPr bwMode="auto">
                <a:xfrm>
                  <a:off x="3768" y="2761"/>
                  <a:ext cx="16" cy="0"/>
                </a:xfrm>
                <a:prstGeom prst="line">
                  <a:avLst/>
                </a:prstGeom>
                <a:noFill/>
                <a:ln w="7938" cap="rnd">
                  <a:solidFill>
                    <a:srgbClr val="000000"/>
                  </a:solidFill>
                  <a:round/>
                  <a:headEnd/>
                  <a:tailEnd/>
                </a:ln>
              </p:spPr>
              <p:txBody>
                <a:bodyPr/>
                <a:lstStyle/>
                <a:p>
                  <a:endParaRPr lang="en-US"/>
                </a:p>
              </p:txBody>
            </p:sp>
            <p:sp>
              <p:nvSpPr>
                <p:cNvPr id="159415" name="Line 2743"/>
                <p:cNvSpPr>
                  <a:spLocks noChangeShapeType="1"/>
                </p:cNvSpPr>
                <p:nvPr/>
              </p:nvSpPr>
              <p:spPr bwMode="auto">
                <a:xfrm flipV="1">
                  <a:off x="3768" y="2755"/>
                  <a:ext cx="0" cy="12"/>
                </a:xfrm>
                <a:prstGeom prst="line">
                  <a:avLst/>
                </a:prstGeom>
                <a:noFill/>
                <a:ln w="7938" cap="rnd">
                  <a:solidFill>
                    <a:srgbClr val="000000"/>
                  </a:solidFill>
                  <a:round/>
                  <a:headEnd/>
                  <a:tailEnd/>
                </a:ln>
              </p:spPr>
              <p:txBody>
                <a:bodyPr/>
                <a:lstStyle/>
                <a:p>
                  <a:endParaRPr lang="en-US"/>
                </a:p>
              </p:txBody>
            </p:sp>
            <p:sp>
              <p:nvSpPr>
                <p:cNvPr id="159416" name="Line 2744"/>
                <p:cNvSpPr>
                  <a:spLocks noChangeShapeType="1"/>
                </p:cNvSpPr>
                <p:nvPr/>
              </p:nvSpPr>
              <p:spPr bwMode="auto">
                <a:xfrm flipV="1">
                  <a:off x="3758" y="2755"/>
                  <a:ext cx="0" cy="12"/>
                </a:xfrm>
                <a:prstGeom prst="line">
                  <a:avLst/>
                </a:prstGeom>
                <a:noFill/>
                <a:ln w="7938" cap="rnd">
                  <a:solidFill>
                    <a:srgbClr val="000000"/>
                  </a:solidFill>
                  <a:round/>
                  <a:headEnd/>
                  <a:tailEnd/>
                </a:ln>
              </p:spPr>
              <p:txBody>
                <a:bodyPr/>
                <a:lstStyle/>
                <a:p>
                  <a:endParaRPr lang="en-US"/>
                </a:p>
              </p:txBody>
            </p:sp>
            <p:sp>
              <p:nvSpPr>
                <p:cNvPr id="159417" name="Line 2745"/>
                <p:cNvSpPr>
                  <a:spLocks noChangeShapeType="1"/>
                </p:cNvSpPr>
                <p:nvPr/>
              </p:nvSpPr>
              <p:spPr bwMode="auto">
                <a:xfrm flipV="1">
                  <a:off x="3742" y="2755"/>
                  <a:ext cx="0" cy="12"/>
                </a:xfrm>
                <a:prstGeom prst="line">
                  <a:avLst/>
                </a:prstGeom>
                <a:noFill/>
                <a:ln w="7938" cap="rnd">
                  <a:solidFill>
                    <a:srgbClr val="000000"/>
                  </a:solidFill>
                  <a:round/>
                  <a:headEnd/>
                  <a:tailEnd/>
                </a:ln>
              </p:spPr>
              <p:txBody>
                <a:bodyPr/>
                <a:lstStyle/>
                <a:p>
                  <a:endParaRPr lang="en-US"/>
                </a:p>
              </p:txBody>
            </p:sp>
            <p:sp>
              <p:nvSpPr>
                <p:cNvPr id="159418" name="Line 2746"/>
                <p:cNvSpPr>
                  <a:spLocks noChangeShapeType="1"/>
                </p:cNvSpPr>
                <p:nvPr/>
              </p:nvSpPr>
              <p:spPr bwMode="auto">
                <a:xfrm flipV="1">
                  <a:off x="3727" y="2755"/>
                  <a:ext cx="0" cy="12"/>
                </a:xfrm>
                <a:prstGeom prst="line">
                  <a:avLst/>
                </a:prstGeom>
                <a:noFill/>
                <a:ln w="7938" cap="rnd">
                  <a:solidFill>
                    <a:srgbClr val="000000"/>
                  </a:solidFill>
                  <a:round/>
                  <a:headEnd/>
                  <a:tailEnd/>
                </a:ln>
              </p:spPr>
              <p:txBody>
                <a:bodyPr/>
                <a:lstStyle/>
                <a:p>
                  <a:endParaRPr lang="en-US"/>
                </a:p>
              </p:txBody>
            </p:sp>
            <p:sp>
              <p:nvSpPr>
                <p:cNvPr id="159419" name="Line 2747"/>
                <p:cNvSpPr>
                  <a:spLocks noChangeShapeType="1"/>
                </p:cNvSpPr>
                <p:nvPr/>
              </p:nvSpPr>
              <p:spPr bwMode="auto">
                <a:xfrm flipV="1">
                  <a:off x="3721" y="2749"/>
                  <a:ext cx="6" cy="12"/>
                </a:xfrm>
                <a:prstGeom prst="line">
                  <a:avLst/>
                </a:prstGeom>
                <a:noFill/>
                <a:ln w="7938" cap="rnd">
                  <a:solidFill>
                    <a:srgbClr val="000000"/>
                  </a:solidFill>
                  <a:round/>
                  <a:headEnd/>
                  <a:tailEnd/>
                </a:ln>
              </p:spPr>
              <p:txBody>
                <a:bodyPr/>
                <a:lstStyle/>
                <a:p>
                  <a:endParaRPr lang="en-US"/>
                </a:p>
              </p:txBody>
            </p:sp>
            <p:sp>
              <p:nvSpPr>
                <p:cNvPr id="159420" name="Line 2748"/>
                <p:cNvSpPr>
                  <a:spLocks noChangeShapeType="1"/>
                </p:cNvSpPr>
                <p:nvPr/>
              </p:nvSpPr>
              <p:spPr bwMode="auto">
                <a:xfrm flipV="1">
                  <a:off x="3706" y="2738"/>
                  <a:ext cx="10" cy="17"/>
                </a:xfrm>
                <a:prstGeom prst="line">
                  <a:avLst/>
                </a:prstGeom>
                <a:noFill/>
                <a:ln w="7938" cap="rnd">
                  <a:solidFill>
                    <a:srgbClr val="000000"/>
                  </a:solidFill>
                  <a:round/>
                  <a:headEnd/>
                  <a:tailEnd/>
                </a:ln>
              </p:spPr>
              <p:txBody>
                <a:bodyPr/>
                <a:lstStyle/>
                <a:p>
                  <a:endParaRPr lang="en-US"/>
                </a:p>
              </p:txBody>
            </p:sp>
            <p:sp>
              <p:nvSpPr>
                <p:cNvPr id="159421" name="Line 2749"/>
                <p:cNvSpPr>
                  <a:spLocks noChangeShapeType="1"/>
                </p:cNvSpPr>
                <p:nvPr/>
              </p:nvSpPr>
              <p:spPr bwMode="auto">
                <a:xfrm flipV="1">
                  <a:off x="3695" y="2726"/>
                  <a:ext cx="11" cy="17"/>
                </a:xfrm>
                <a:prstGeom prst="line">
                  <a:avLst/>
                </a:prstGeom>
                <a:noFill/>
                <a:ln w="7938" cap="rnd">
                  <a:solidFill>
                    <a:srgbClr val="000000"/>
                  </a:solidFill>
                  <a:round/>
                  <a:headEnd/>
                  <a:tailEnd/>
                </a:ln>
              </p:spPr>
              <p:txBody>
                <a:bodyPr/>
                <a:lstStyle/>
                <a:p>
                  <a:endParaRPr lang="en-US"/>
                </a:p>
              </p:txBody>
            </p:sp>
            <p:sp>
              <p:nvSpPr>
                <p:cNvPr id="159422" name="Line 2750"/>
                <p:cNvSpPr>
                  <a:spLocks noChangeShapeType="1"/>
                </p:cNvSpPr>
                <p:nvPr/>
              </p:nvSpPr>
              <p:spPr bwMode="auto">
                <a:xfrm flipV="1">
                  <a:off x="3685" y="2720"/>
                  <a:ext cx="0" cy="18"/>
                </a:xfrm>
                <a:prstGeom prst="line">
                  <a:avLst/>
                </a:prstGeom>
                <a:noFill/>
                <a:ln w="7938" cap="rnd">
                  <a:solidFill>
                    <a:srgbClr val="000000"/>
                  </a:solidFill>
                  <a:round/>
                  <a:headEnd/>
                  <a:tailEnd/>
                </a:ln>
              </p:spPr>
              <p:txBody>
                <a:bodyPr/>
                <a:lstStyle/>
                <a:p>
                  <a:endParaRPr lang="en-US"/>
                </a:p>
              </p:txBody>
            </p:sp>
            <p:sp>
              <p:nvSpPr>
                <p:cNvPr id="159423" name="Line 2751"/>
                <p:cNvSpPr>
                  <a:spLocks noChangeShapeType="1"/>
                </p:cNvSpPr>
                <p:nvPr/>
              </p:nvSpPr>
              <p:spPr bwMode="auto">
                <a:xfrm flipV="1">
                  <a:off x="3674" y="2714"/>
                  <a:ext cx="6" cy="12"/>
                </a:xfrm>
                <a:prstGeom prst="line">
                  <a:avLst/>
                </a:prstGeom>
                <a:noFill/>
                <a:ln w="7938" cap="rnd">
                  <a:solidFill>
                    <a:srgbClr val="000000"/>
                  </a:solidFill>
                  <a:round/>
                  <a:headEnd/>
                  <a:tailEnd/>
                </a:ln>
              </p:spPr>
              <p:txBody>
                <a:bodyPr/>
                <a:lstStyle/>
                <a:p>
                  <a:endParaRPr lang="en-US"/>
                </a:p>
              </p:txBody>
            </p:sp>
            <p:sp>
              <p:nvSpPr>
                <p:cNvPr id="159424" name="Line 2752"/>
                <p:cNvSpPr>
                  <a:spLocks noChangeShapeType="1"/>
                </p:cNvSpPr>
                <p:nvPr/>
              </p:nvSpPr>
              <p:spPr bwMode="auto">
                <a:xfrm flipV="1">
                  <a:off x="3659" y="2708"/>
                  <a:ext cx="5" cy="12"/>
                </a:xfrm>
                <a:prstGeom prst="line">
                  <a:avLst/>
                </a:prstGeom>
                <a:noFill/>
                <a:ln w="7938" cap="rnd">
                  <a:solidFill>
                    <a:srgbClr val="000000"/>
                  </a:solidFill>
                  <a:round/>
                  <a:headEnd/>
                  <a:tailEnd/>
                </a:ln>
              </p:spPr>
              <p:txBody>
                <a:bodyPr/>
                <a:lstStyle/>
                <a:p>
                  <a:endParaRPr lang="en-US"/>
                </a:p>
              </p:txBody>
            </p:sp>
            <p:sp>
              <p:nvSpPr>
                <p:cNvPr id="159425" name="Line 2753"/>
                <p:cNvSpPr>
                  <a:spLocks noChangeShapeType="1"/>
                </p:cNvSpPr>
                <p:nvPr/>
              </p:nvSpPr>
              <p:spPr bwMode="auto">
                <a:xfrm flipH="1" flipV="1">
                  <a:off x="3648" y="2703"/>
                  <a:ext cx="6" cy="11"/>
                </a:xfrm>
                <a:prstGeom prst="line">
                  <a:avLst/>
                </a:prstGeom>
                <a:noFill/>
                <a:ln w="7938" cap="rnd">
                  <a:solidFill>
                    <a:srgbClr val="000000"/>
                  </a:solidFill>
                  <a:round/>
                  <a:headEnd/>
                  <a:tailEnd/>
                </a:ln>
              </p:spPr>
              <p:txBody>
                <a:bodyPr/>
                <a:lstStyle/>
                <a:p>
                  <a:endParaRPr lang="en-US"/>
                </a:p>
              </p:txBody>
            </p:sp>
            <p:sp>
              <p:nvSpPr>
                <p:cNvPr id="159426" name="Line 2754"/>
                <p:cNvSpPr>
                  <a:spLocks noChangeShapeType="1"/>
                </p:cNvSpPr>
                <p:nvPr/>
              </p:nvSpPr>
              <p:spPr bwMode="auto">
                <a:xfrm flipH="1" flipV="1">
                  <a:off x="3638" y="2708"/>
                  <a:ext cx="5" cy="12"/>
                </a:xfrm>
                <a:prstGeom prst="line">
                  <a:avLst/>
                </a:prstGeom>
                <a:noFill/>
                <a:ln w="7938" cap="rnd">
                  <a:solidFill>
                    <a:srgbClr val="000000"/>
                  </a:solidFill>
                  <a:round/>
                  <a:headEnd/>
                  <a:tailEnd/>
                </a:ln>
              </p:spPr>
              <p:txBody>
                <a:bodyPr/>
                <a:lstStyle/>
                <a:p>
                  <a:endParaRPr lang="en-US"/>
                </a:p>
              </p:txBody>
            </p:sp>
            <p:sp>
              <p:nvSpPr>
                <p:cNvPr id="159427" name="Line 2755"/>
                <p:cNvSpPr>
                  <a:spLocks noChangeShapeType="1"/>
                </p:cNvSpPr>
                <p:nvPr/>
              </p:nvSpPr>
              <p:spPr bwMode="auto">
                <a:xfrm flipH="1" flipV="1">
                  <a:off x="3622" y="2714"/>
                  <a:ext cx="6" cy="12"/>
                </a:xfrm>
                <a:prstGeom prst="line">
                  <a:avLst/>
                </a:prstGeom>
                <a:noFill/>
                <a:ln w="7938" cap="rnd">
                  <a:solidFill>
                    <a:srgbClr val="000000"/>
                  </a:solidFill>
                  <a:round/>
                  <a:headEnd/>
                  <a:tailEnd/>
                </a:ln>
              </p:spPr>
              <p:txBody>
                <a:bodyPr/>
                <a:lstStyle/>
                <a:p>
                  <a:endParaRPr lang="en-US"/>
                </a:p>
              </p:txBody>
            </p:sp>
            <p:sp>
              <p:nvSpPr>
                <p:cNvPr id="159428" name="Line 2756"/>
                <p:cNvSpPr>
                  <a:spLocks noChangeShapeType="1"/>
                </p:cNvSpPr>
                <p:nvPr/>
              </p:nvSpPr>
              <p:spPr bwMode="auto">
                <a:xfrm flipH="1" flipV="1">
                  <a:off x="3607" y="2714"/>
                  <a:ext cx="5" cy="18"/>
                </a:xfrm>
                <a:prstGeom prst="line">
                  <a:avLst/>
                </a:prstGeom>
                <a:noFill/>
                <a:ln w="7938" cap="rnd">
                  <a:solidFill>
                    <a:srgbClr val="000000"/>
                  </a:solidFill>
                  <a:round/>
                  <a:headEnd/>
                  <a:tailEnd/>
                </a:ln>
              </p:spPr>
              <p:txBody>
                <a:bodyPr/>
                <a:lstStyle/>
                <a:p>
                  <a:endParaRPr lang="en-US"/>
                </a:p>
              </p:txBody>
            </p:sp>
            <p:sp>
              <p:nvSpPr>
                <p:cNvPr id="159429" name="Line 2757"/>
                <p:cNvSpPr>
                  <a:spLocks noChangeShapeType="1"/>
                </p:cNvSpPr>
                <p:nvPr/>
              </p:nvSpPr>
              <p:spPr bwMode="auto">
                <a:xfrm flipH="1" flipV="1">
                  <a:off x="3596" y="2720"/>
                  <a:ext cx="6" cy="18"/>
                </a:xfrm>
                <a:prstGeom prst="line">
                  <a:avLst/>
                </a:prstGeom>
                <a:noFill/>
                <a:ln w="7938" cap="rnd">
                  <a:solidFill>
                    <a:srgbClr val="000000"/>
                  </a:solidFill>
                  <a:round/>
                  <a:headEnd/>
                  <a:tailEnd/>
                </a:ln>
              </p:spPr>
              <p:txBody>
                <a:bodyPr/>
                <a:lstStyle/>
                <a:p>
                  <a:endParaRPr lang="en-US"/>
                </a:p>
              </p:txBody>
            </p:sp>
            <p:sp>
              <p:nvSpPr>
                <p:cNvPr id="159430" name="Line 2758"/>
                <p:cNvSpPr>
                  <a:spLocks noChangeShapeType="1"/>
                </p:cNvSpPr>
                <p:nvPr/>
              </p:nvSpPr>
              <p:spPr bwMode="auto">
                <a:xfrm flipH="1" flipV="1">
                  <a:off x="3586" y="2726"/>
                  <a:ext cx="5" cy="17"/>
                </a:xfrm>
                <a:prstGeom prst="line">
                  <a:avLst/>
                </a:prstGeom>
                <a:noFill/>
                <a:ln w="7938" cap="rnd">
                  <a:solidFill>
                    <a:srgbClr val="000000"/>
                  </a:solidFill>
                  <a:round/>
                  <a:headEnd/>
                  <a:tailEnd/>
                </a:ln>
              </p:spPr>
              <p:txBody>
                <a:bodyPr/>
                <a:lstStyle/>
                <a:p>
                  <a:endParaRPr lang="en-US"/>
                </a:p>
              </p:txBody>
            </p:sp>
            <p:sp>
              <p:nvSpPr>
                <p:cNvPr id="159431" name="Line 2759"/>
                <p:cNvSpPr>
                  <a:spLocks noChangeShapeType="1"/>
                </p:cNvSpPr>
                <p:nvPr/>
              </p:nvSpPr>
              <p:spPr bwMode="auto">
                <a:xfrm flipH="1" flipV="1">
                  <a:off x="3570" y="2732"/>
                  <a:ext cx="6" cy="17"/>
                </a:xfrm>
                <a:prstGeom prst="line">
                  <a:avLst/>
                </a:prstGeom>
                <a:noFill/>
                <a:ln w="7938" cap="rnd">
                  <a:solidFill>
                    <a:srgbClr val="000000"/>
                  </a:solidFill>
                  <a:round/>
                  <a:headEnd/>
                  <a:tailEnd/>
                </a:ln>
              </p:spPr>
              <p:txBody>
                <a:bodyPr/>
                <a:lstStyle/>
                <a:p>
                  <a:endParaRPr lang="en-US"/>
                </a:p>
              </p:txBody>
            </p:sp>
            <p:sp>
              <p:nvSpPr>
                <p:cNvPr id="159432" name="Line 2760"/>
                <p:cNvSpPr>
                  <a:spLocks noChangeShapeType="1"/>
                </p:cNvSpPr>
                <p:nvPr/>
              </p:nvSpPr>
              <p:spPr bwMode="auto">
                <a:xfrm flipV="1">
                  <a:off x="3560" y="2732"/>
                  <a:ext cx="16" cy="6"/>
                </a:xfrm>
                <a:prstGeom prst="line">
                  <a:avLst/>
                </a:prstGeom>
                <a:noFill/>
                <a:ln w="7938" cap="rnd">
                  <a:solidFill>
                    <a:srgbClr val="000000"/>
                  </a:solidFill>
                  <a:round/>
                  <a:headEnd/>
                  <a:tailEnd/>
                </a:ln>
              </p:spPr>
              <p:txBody>
                <a:bodyPr/>
                <a:lstStyle/>
                <a:p>
                  <a:endParaRPr lang="en-US"/>
                </a:p>
              </p:txBody>
            </p:sp>
            <p:sp>
              <p:nvSpPr>
                <p:cNvPr id="159433" name="Line 2761"/>
                <p:cNvSpPr>
                  <a:spLocks noChangeShapeType="1"/>
                </p:cNvSpPr>
                <p:nvPr/>
              </p:nvSpPr>
              <p:spPr bwMode="auto">
                <a:xfrm flipV="1">
                  <a:off x="3555" y="2720"/>
                  <a:ext cx="15" cy="6"/>
                </a:xfrm>
                <a:prstGeom prst="line">
                  <a:avLst/>
                </a:prstGeom>
                <a:noFill/>
                <a:ln w="7938" cap="rnd">
                  <a:solidFill>
                    <a:srgbClr val="000000"/>
                  </a:solidFill>
                  <a:round/>
                  <a:headEnd/>
                  <a:tailEnd/>
                </a:ln>
              </p:spPr>
              <p:txBody>
                <a:bodyPr/>
                <a:lstStyle/>
                <a:p>
                  <a:endParaRPr lang="en-US"/>
                </a:p>
              </p:txBody>
            </p:sp>
            <p:sp>
              <p:nvSpPr>
                <p:cNvPr id="159434" name="Line 2762"/>
                <p:cNvSpPr>
                  <a:spLocks noChangeShapeType="1"/>
                </p:cNvSpPr>
                <p:nvPr/>
              </p:nvSpPr>
              <p:spPr bwMode="auto">
                <a:xfrm flipV="1">
                  <a:off x="3550" y="2708"/>
                  <a:ext cx="10" cy="6"/>
                </a:xfrm>
                <a:prstGeom prst="line">
                  <a:avLst/>
                </a:prstGeom>
                <a:noFill/>
                <a:ln w="7938" cap="rnd">
                  <a:solidFill>
                    <a:srgbClr val="000000"/>
                  </a:solidFill>
                  <a:round/>
                  <a:headEnd/>
                  <a:tailEnd/>
                </a:ln>
              </p:spPr>
              <p:txBody>
                <a:bodyPr/>
                <a:lstStyle/>
                <a:p>
                  <a:endParaRPr lang="en-US"/>
                </a:p>
              </p:txBody>
            </p:sp>
            <p:sp>
              <p:nvSpPr>
                <p:cNvPr id="159435" name="Line 2763"/>
                <p:cNvSpPr>
                  <a:spLocks noChangeShapeType="1"/>
                </p:cNvSpPr>
                <p:nvPr/>
              </p:nvSpPr>
              <p:spPr bwMode="auto">
                <a:xfrm flipV="1">
                  <a:off x="3544" y="2691"/>
                  <a:ext cx="11" cy="6"/>
                </a:xfrm>
                <a:prstGeom prst="line">
                  <a:avLst/>
                </a:prstGeom>
                <a:noFill/>
                <a:ln w="7938" cap="rnd">
                  <a:solidFill>
                    <a:srgbClr val="000000"/>
                  </a:solidFill>
                  <a:round/>
                  <a:headEnd/>
                  <a:tailEnd/>
                </a:ln>
              </p:spPr>
              <p:txBody>
                <a:bodyPr/>
                <a:lstStyle/>
                <a:p>
                  <a:endParaRPr lang="en-US"/>
                </a:p>
              </p:txBody>
            </p:sp>
            <p:sp>
              <p:nvSpPr>
                <p:cNvPr id="159436" name="Line 2764"/>
                <p:cNvSpPr>
                  <a:spLocks noChangeShapeType="1"/>
                </p:cNvSpPr>
                <p:nvPr/>
              </p:nvSpPr>
              <p:spPr bwMode="auto">
                <a:xfrm flipV="1">
                  <a:off x="3534" y="2679"/>
                  <a:ext cx="16" cy="6"/>
                </a:xfrm>
                <a:prstGeom prst="line">
                  <a:avLst/>
                </a:prstGeom>
                <a:noFill/>
                <a:ln w="7938" cap="rnd">
                  <a:solidFill>
                    <a:srgbClr val="000000"/>
                  </a:solidFill>
                  <a:round/>
                  <a:headEnd/>
                  <a:tailEnd/>
                </a:ln>
              </p:spPr>
              <p:txBody>
                <a:bodyPr/>
                <a:lstStyle/>
                <a:p>
                  <a:endParaRPr lang="en-US"/>
                </a:p>
              </p:txBody>
            </p:sp>
            <p:sp>
              <p:nvSpPr>
                <p:cNvPr id="159437" name="Line 2765"/>
                <p:cNvSpPr>
                  <a:spLocks noChangeShapeType="1"/>
                </p:cNvSpPr>
                <p:nvPr/>
              </p:nvSpPr>
              <p:spPr bwMode="auto">
                <a:xfrm flipV="1">
                  <a:off x="3524" y="2662"/>
                  <a:ext cx="10" cy="11"/>
                </a:xfrm>
                <a:prstGeom prst="line">
                  <a:avLst/>
                </a:prstGeom>
                <a:noFill/>
                <a:ln w="7938" cap="rnd">
                  <a:solidFill>
                    <a:srgbClr val="000000"/>
                  </a:solidFill>
                  <a:round/>
                  <a:headEnd/>
                  <a:tailEnd/>
                </a:ln>
              </p:spPr>
              <p:txBody>
                <a:bodyPr/>
                <a:lstStyle/>
                <a:p>
                  <a:endParaRPr lang="en-US"/>
                </a:p>
              </p:txBody>
            </p:sp>
            <p:sp>
              <p:nvSpPr>
                <p:cNvPr id="159438" name="Line 2766"/>
                <p:cNvSpPr>
                  <a:spLocks noChangeShapeType="1"/>
                </p:cNvSpPr>
                <p:nvPr/>
              </p:nvSpPr>
              <p:spPr bwMode="auto">
                <a:xfrm flipV="1">
                  <a:off x="3513" y="2650"/>
                  <a:ext cx="11" cy="18"/>
                </a:xfrm>
                <a:prstGeom prst="line">
                  <a:avLst/>
                </a:prstGeom>
                <a:noFill/>
                <a:ln w="7938" cap="rnd">
                  <a:solidFill>
                    <a:srgbClr val="000000"/>
                  </a:solidFill>
                  <a:round/>
                  <a:headEnd/>
                  <a:tailEnd/>
                </a:ln>
              </p:spPr>
              <p:txBody>
                <a:bodyPr/>
                <a:lstStyle/>
                <a:p>
                  <a:endParaRPr lang="en-US"/>
                </a:p>
              </p:txBody>
            </p:sp>
            <p:sp>
              <p:nvSpPr>
                <p:cNvPr id="159439" name="Line 2767"/>
                <p:cNvSpPr>
                  <a:spLocks noChangeShapeType="1"/>
                </p:cNvSpPr>
                <p:nvPr/>
              </p:nvSpPr>
              <p:spPr bwMode="auto">
                <a:xfrm flipV="1">
                  <a:off x="3503" y="2638"/>
                  <a:ext cx="10" cy="18"/>
                </a:xfrm>
                <a:prstGeom prst="line">
                  <a:avLst/>
                </a:prstGeom>
                <a:noFill/>
                <a:ln w="7938" cap="rnd">
                  <a:solidFill>
                    <a:srgbClr val="000000"/>
                  </a:solidFill>
                  <a:round/>
                  <a:headEnd/>
                  <a:tailEnd/>
                </a:ln>
              </p:spPr>
              <p:txBody>
                <a:bodyPr/>
                <a:lstStyle/>
                <a:p>
                  <a:endParaRPr lang="en-US"/>
                </a:p>
              </p:txBody>
            </p:sp>
            <p:sp>
              <p:nvSpPr>
                <p:cNvPr id="159440" name="Line 2768"/>
                <p:cNvSpPr>
                  <a:spLocks noChangeShapeType="1"/>
                </p:cNvSpPr>
                <p:nvPr/>
              </p:nvSpPr>
              <p:spPr bwMode="auto">
                <a:xfrm flipV="1">
                  <a:off x="3498" y="2633"/>
                  <a:ext cx="5" cy="17"/>
                </a:xfrm>
                <a:prstGeom prst="line">
                  <a:avLst/>
                </a:prstGeom>
                <a:noFill/>
                <a:ln w="7938" cap="rnd">
                  <a:solidFill>
                    <a:srgbClr val="000000"/>
                  </a:solidFill>
                  <a:round/>
                  <a:headEnd/>
                  <a:tailEnd/>
                </a:ln>
              </p:spPr>
              <p:txBody>
                <a:bodyPr/>
                <a:lstStyle/>
                <a:p>
                  <a:endParaRPr lang="en-US"/>
                </a:p>
              </p:txBody>
            </p:sp>
            <p:sp>
              <p:nvSpPr>
                <p:cNvPr id="159441" name="Line 2769"/>
                <p:cNvSpPr>
                  <a:spLocks noChangeShapeType="1"/>
                </p:cNvSpPr>
                <p:nvPr/>
              </p:nvSpPr>
              <p:spPr bwMode="auto">
                <a:xfrm flipV="1">
                  <a:off x="3482" y="2633"/>
                  <a:ext cx="10" cy="5"/>
                </a:xfrm>
                <a:prstGeom prst="line">
                  <a:avLst/>
                </a:prstGeom>
                <a:noFill/>
                <a:ln w="7938" cap="rnd">
                  <a:solidFill>
                    <a:srgbClr val="000000"/>
                  </a:solidFill>
                  <a:round/>
                  <a:headEnd/>
                  <a:tailEnd/>
                </a:ln>
              </p:spPr>
              <p:txBody>
                <a:bodyPr/>
                <a:lstStyle/>
                <a:p>
                  <a:endParaRPr lang="en-US"/>
                </a:p>
              </p:txBody>
            </p:sp>
            <p:sp>
              <p:nvSpPr>
                <p:cNvPr id="159442" name="Line 2770"/>
                <p:cNvSpPr>
                  <a:spLocks noChangeShapeType="1"/>
                </p:cNvSpPr>
                <p:nvPr/>
              </p:nvSpPr>
              <p:spPr bwMode="auto">
                <a:xfrm flipV="1">
                  <a:off x="3477" y="2621"/>
                  <a:ext cx="5" cy="12"/>
                </a:xfrm>
                <a:prstGeom prst="line">
                  <a:avLst/>
                </a:prstGeom>
                <a:noFill/>
                <a:ln w="7938" cap="rnd">
                  <a:solidFill>
                    <a:srgbClr val="000000"/>
                  </a:solidFill>
                  <a:round/>
                  <a:headEnd/>
                  <a:tailEnd/>
                </a:ln>
              </p:spPr>
              <p:txBody>
                <a:bodyPr/>
                <a:lstStyle/>
                <a:p>
                  <a:endParaRPr lang="en-US"/>
                </a:p>
              </p:txBody>
            </p:sp>
            <p:sp>
              <p:nvSpPr>
                <p:cNvPr id="159443" name="Line 2771"/>
                <p:cNvSpPr>
                  <a:spLocks noChangeShapeType="1"/>
                </p:cNvSpPr>
                <p:nvPr/>
              </p:nvSpPr>
              <p:spPr bwMode="auto">
                <a:xfrm flipV="1">
                  <a:off x="3466" y="2609"/>
                  <a:ext cx="11" cy="12"/>
                </a:xfrm>
                <a:prstGeom prst="line">
                  <a:avLst/>
                </a:prstGeom>
                <a:noFill/>
                <a:ln w="7938" cap="rnd">
                  <a:solidFill>
                    <a:srgbClr val="000000"/>
                  </a:solidFill>
                  <a:round/>
                  <a:headEnd/>
                  <a:tailEnd/>
                </a:ln>
              </p:spPr>
              <p:txBody>
                <a:bodyPr/>
                <a:lstStyle/>
                <a:p>
                  <a:endParaRPr lang="en-US"/>
                </a:p>
              </p:txBody>
            </p:sp>
            <p:sp>
              <p:nvSpPr>
                <p:cNvPr id="159444" name="Line 2772"/>
                <p:cNvSpPr>
                  <a:spLocks noChangeShapeType="1"/>
                </p:cNvSpPr>
                <p:nvPr/>
              </p:nvSpPr>
              <p:spPr bwMode="auto">
                <a:xfrm flipV="1">
                  <a:off x="3456" y="2603"/>
                  <a:ext cx="0" cy="18"/>
                </a:xfrm>
                <a:prstGeom prst="line">
                  <a:avLst/>
                </a:prstGeom>
                <a:noFill/>
                <a:ln w="7938" cap="rnd">
                  <a:solidFill>
                    <a:srgbClr val="000000"/>
                  </a:solidFill>
                  <a:round/>
                  <a:headEnd/>
                  <a:tailEnd/>
                </a:ln>
              </p:spPr>
              <p:txBody>
                <a:bodyPr/>
                <a:lstStyle/>
                <a:p>
                  <a:endParaRPr lang="en-US"/>
                </a:p>
              </p:txBody>
            </p:sp>
            <p:sp>
              <p:nvSpPr>
                <p:cNvPr id="159445" name="Line 2773"/>
                <p:cNvSpPr>
                  <a:spLocks noChangeShapeType="1"/>
                </p:cNvSpPr>
                <p:nvPr/>
              </p:nvSpPr>
              <p:spPr bwMode="auto">
                <a:xfrm flipV="1">
                  <a:off x="3440" y="2603"/>
                  <a:ext cx="0" cy="18"/>
                </a:xfrm>
                <a:prstGeom prst="line">
                  <a:avLst/>
                </a:prstGeom>
                <a:noFill/>
                <a:ln w="7938" cap="rnd">
                  <a:solidFill>
                    <a:srgbClr val="000000"/>
                  </a:solidFill>
                  <a:round/>
                  <a:headEnd/>
                  <a:tailEnd/>
                </a:ln>
              </p:spPr>
              <p:txBody>
                <a:bodyPr/>
                <a:lstStyle/>
                <a:p>
                  <a:endParaRPr lang="en-US"/>
                </a:p>
              </p:txBody>
            </p:sp>
            <p:sp>
              <p:nvSpPr>
                <p:cNvPr id="159446" name="Line 2774"/>
                <p:cNvSpPr>
                  <a:spLocks noChangeShapeType="1"/>
                </p:cNvSpPr>
                <p:nvPr/>
              </p:nvSpPr>
              <p:spPr bwMode="auto">
                <a:xfrm flipH="1" flipV="1">
                  <a:off x="3430" y="2615"/>
                  <a:ext cx="5" cy="12"/>
                </a:xfrm>
                <a:prstGeom prst="line">
                  <a:avLst/>
                </a:prstGeom>
                <a:noFill/>
                <a:ln w="7938" cap="rnd">
                  <a:solidFill>
                    <a:srgbClr val="000000"/>
                  </a:solidFill>
                  <a:round/>
                  <a:headEnd/>
                  <a:tailEnd/>
                </a:ln>
              </p:spPr>
              <p:txBody>
                <a:bodyPr/>
                <a:lstStyle/>
                <a:p>
                  <a:endParaRPr lang="en-US"/>
                </a:p>
              </p:txBody>
            </p:sp>
            <p:sp>
              <p:nvSpPr>
                <p:cNvPr id="159447" name="Line 2775"/>
                <p:cNvSpPr>
                  <a:spLocks noChangeShapeType="1"/>
                </p:cNvSpPr>
                <p:nvPr/>
              </p:nvSpPr>
              <p:spPr bwMode="auto">
                <a:xfrm flipH="1" flipV="1">
                  <a:off x="3420" y="2627"/>
                  <a:ext cx="10" cy="6"/>
                </a:xfrm>
                <a:prstGeom prst="line">
                  <a:avLst/>
                </a:prstGeom>
                <a:noFill/>
                <a:ln w="7938" cap="rnd">
                  <a:solidFill>
                    <a:srgbClr val="000000"/>
                  </a:solidFill>
                  <a:round/>
                  <a:headEnd/>
                  <a:tailEnd/>
                </a:ln>
              </p:spPr>
              <p:txBody>
                <a:bodyPr/>
                <a:lstStyle/>
                <a:p>
                  <a:endParaRPr lang="en-US"/>
                </a:p>
              </p:txBody>
            </p:sp>
            <p:sp>
              <p:nvSpPr>
                <p:cNvPr id="159448" name="Line 2776"/>
                <p:cNvSpPr>
                  <a:spLocks noChangeShapeType="1"/>
                </p:cNvSpPr>
                <p:nvPr/>
              </p:nvSpPr>
              <p:spPr bwMode="auto">
                <a:xfrm flipH="1" flipV="1">
                  <a:off x="3409" y="2633"/>
                  <a:ext cx="11" cy="11"/>
                </a:xfrm>
                <a:prstGeom prst="line">
                  <a:avLst/>
                </a:prstGeom>
                <a:noFill/>
                <a:ln w="7938" cap="rnd">
                  <a:solidFill>
                    <a:srgbClr val="000000"/>
                  </a:solidFill>
                  <a:round/>
                  <a:headEnd/>
                  <a:tailEnd/>
                </a:ln>
              </p:spPr>
              <p:txBody>
                <a:bodyPr/>
                <a:lstStyle/>
                <a:p>
                  <a:endParaRPr lang="en-US"/>
                </a:p>
              </p:txBody>
            </p:sp>
            <p:sp>
              <p:nvSpPr>
                <p:cNvPr id="159449" name="Line 2777"/>
                <p:cNvSpPr>
                  <a:spLocks noChangeShapeType="1"/>
                </p:cNvSpPr>
                <p:nvPr/>
              </p:nvSpPr>
              <p:spPr bwMode="auto">
                <a:xfrm flipH="1" flipV="1">
                  <a:off x="3399" y="2650"/>
                  <a:ext cx="10" cy="12"/>
                </a:xfrm>
                <a:prstGeom prst="line">
                  <a:avLst/>
                </a:prstGeom>
                <a:noFill/>
                <a:ln w="7938" cap="rnd">
                  <a:solidFill>
                    <a:srgbClr val="000000"/>
                  </a:solidFill>
                  <a:round/>
                  <a:headEnd/>
                  <a:tailEnd/>
                </a:ln>
              </p:spPr>
              <p:txBody>
                <a:bodyPr/>
                <a:lstStyle/>
                <a:p>
                  <a:endParaRPr lang="en-US"/>
                </a:p>
              </p:txBody>
            </p:sp>
            <p:sp>
              <p:nvSpPr>
                <p:cNvPr id="159450" name="Line 2778"/>
                <p:cNvSpPr>
                  <a:spLocks noChangeShapeType="1"/>
                </p:cNvSpPr>
                <p:nvPr/>
              </p:nvSpPr>
              <p:spPr bwMode="auto">
                <a:xfrm flipH="1" flipV="1">
                  <a:off x="3394" y="2662"/>
                  <a:ext cx="5" cy="11"/>
                </a:xfrm>
                <a:prstGeom prst="line">
                  <a:avLst/>
                </a:prstGeom>
                <a:noFill/>
                <a:ln w="7938" cap="rnd">
                  <a:solidFill>
                    <a:srgbClr val="000000"/>
                  </a:solidFill>
                  <a:round/>
                  <a:headEnd/>
                  <a:tailEnd/>
                </a:ln>
              </p:spPr>
              <p:txBody>
                <a:bodyPr/>
                <a:lstStyle/>
                <a:p>
                  <a:endParaRPr lang="en-US"/>
                </a:p>
              </p:txBody>
            </p:sp>
            <p:sp>
              <p:nvSpPr>
                <p:cNvPr id="159451" name="Line 2779"/>
                <p:cNvSpPr>
                  <a:spLocks noChangeShapeType="1"/>
                </p:cNvSpPr>
                <p:nvPr/>
              </p:nvSpPr>
              <p:spPr bwMode="auto">
                <a:xfrm flipH="1" flipV="1">
                  <a:off x="3388" y="2673"/>
                  <a:ext cx="6" cy="6"/>
                </a:xfrm>
                <a:prstGeom prst="line">
                  <a:avLst/>
                </a:prstGeom>
                <a:noFill/>
                <a:ln w="7938" cap="rnd">
                  <a:solidFill>
                    <a:srgbClr val="000000"/>
                  </a:solidFill>
                  <a:round/>
                  <a:headEnd/>
                  <a:tailEnd/>
                </a:ln>
              </p:spPr>
              <p:txBody>
                <a:bodyPr/>
                <a:lstStyle/>
                <a:p>
                  <a:endParaRPr lang="en-US"/>
                </a:p>
              </p:txBody>
            </p:sp>
            <p:sp>
              <p:nvSpPr>
                <p:cNvPr id="159452" name="Line 2780"/>
                <p:cNvSpPr>
                  <a:spLocks noChangeShapeType="1"/>
                </p:cNvSpPr>
                <p:nvPr/>
              </p:nvSpPr>
              <p:spPr bwMode="auto">
                <a:xfrm flipV="1">
                  <a:off x="3378" y="2673"/>
                  <a:ext cx="0" cy="18"/>
                </a:xfrm>
                <a:prstGeom prst="line">
                  <a:avLst/>
                </a:prstGeom>
                <a:noFill/>
                <a:ln w="7938" cap="rnd">
                  <a:solidFill>
                    <a:srgbClr val="000000"/>
                  </a:solidFill>
                  <a:round/>
                  <a:headEnd/>
                  <a:tailEnd/>
                </a:ln>
              </p:spPr>
              <p:txBody>
                <a:bodyPr/>
                <a:lstStyle/>
                <a:p>
                  <a:endParaRPr lang="en-US"/>
                </a:p>
              </p:txBody>
            </p:sp>
            <p:sp>
              <p:nvSpPr>
                <p:cNvPr id="159453" name="Line 2781"/>
                <p:cNvSpPr>
                  <a:spLocks noChangeShapeType="1"/>
                </p:cNvSpPr>
                <p:nvPr/>
              </p:nvSpPr>
              <p:spPr bwMode="auto">
                <a:xfrm flipV="1">
                  <a:off x="3362" y="2673"/>
                  <a:ext cx="0" cy="12"/>
                </a:xfrm>
                <a:prstGeom prst="line">
                  <a:avLst/>
                </a:prstGeom>
                <a:noFill/>
                <a:ln w="7938" cap="rnd">
                  <a:solidFill>
                    <a:srgbClr val="000000"/>
                  </a:solidFill>
                  <a:round/>
                  <a:headEnd/>
                  <a:tailEnd/>
                </a:ln>
              </p:spPr>
              <p:txBody>
                <a:bodyPr/>
                <a:lstStyle/>
                <a:p>
                  <a:endParaRPr lang="en-US"/>
                </a:p>
              </p:txBody>
            </p:sp>
            <p:sp>
              <p:nvSpPr>
                <p:cNvPr id="159454" name="Line 2782"/>
                <p:cNvSpPr>
                  <a:spLocks noChangeShapeType="1"/>
                </p:cNvSpPr>
                <p:nvPr/>
              </p:nvSpPr>
              <p:spPr bwMode="auto">
                <a:xfrm flipV="1">
                  <a:off x="3347" y="2673"/>
                  <a:ext cx="0" cy="12"/>
                </a:xfrm>
                <a:prstGeom prst="line">
                  <a:avLst/>
                </a:prstGeom>
                <a:noFill/>
                <a:ln w="7938" cap="rnd">
                  <a:solidFill>
                    <a:srgbClr val="000000"/>
                  </a:solidFill>
                  <a:round/>
                  <a:headEnd/>
                  <a:tailEnd/>
                </a:ln>
              </p:spPr>
              <p:txBody>
                <a:bodyPr/>
                <a:lstStyle/>
                <a:p>
                  <a:endParaRPr lang="en-US"/>
                </a:p>
              </p:txBody>
            </p:sp>
            <p:sp>
              <p:nvSpPr>
                <p:cNvPr id="159455" name="Line 2783"/>
                <p:cNvSpPr>
                  <a:spLocks noChangeShapeType="1"/>
                </p:cNvSpPr>
                <p:nvPr/>
              </p:nvSpPr>
              <p:spPr bwMode="auto">
                <a:xfrm flipV="1">
                  <a:off x="3336" y="2662"/>
                  <a:ext cx="6" cy="11"/>
                </a:xfrm>
                <a:prstGeom prst="line">
                  <a:avLst/>
                </a:prstGeom>
                <a:noFill/>
                <a:ln w="7938" cap="rnd">
                  <a:solidFill>
                    <a:srgbClr val="000000"/>
                  </a:solidFill>
                  <a:round/>
                  <a:headEnd/>
                  <a:tailEnd/>
                </a:ln>
              </p:spPr>
              <p:txBody>
                <a:bodyPr/>
                <a:lstStyle/>
                <a:p>
                  <a:endParaRPr lang="en-US"/>
                </a:p>
              </p:txBody>
            </p:sp>
            <p:sp>
              <p:nvSpPr>
                <p:cNvPr id="159456" name="Line 2784"/>
                <p:cNvSpPr>
                  <a:spLocks noChangeShapeType="1"/>
                </p:cNvSpPr>
                <p:nvPr/>
              </p:nvSpPr>
              <p:spPr bwMode="auto">
                <a:xfrm flipV="1">
                  <a:off x="3321" y="2656"/>
                  <a:ext cx="5" cy="17"/>
                </a:xfrm>
                <a:prstGeom prst="line">
                  <a:avLst/>
                </a:prstGeom>
                <a:noFill/>
                <a:ln w="7938" cap="rnd">
                  <a:solidFill>
                    <a:srgbClr val="000000"/>
                  </a:solidFill>
                  <a:round/>
                  <a:headEnd/>
                  <a:tailEnd/>
                </a:ln>
              </p:spPr>
              <p:txBody>
                <a:bodyPr/>
                <a:lstStyle/>
                <a:p>
                  <a:endParaRPr lang="en-US"/>
                </a:p>
              </p:txBody>
            </p:sp>
            <p:sp>
              <p:nvSpPr>
                <p:cNvPr id="159457" name="Line 2785"/>
                <p:cNvSpPr>
                  <a:spLocks noChangeShapeType="1"/>
                </p:cNvSpPr>
                <p:nvPr/>
              </p:nvSpPr>
              <p:spPr bwMode="auto">
                <a:xfrm flipV="1">
                  <a:off x="3310" y="2650"/>
                  <a:ext cx="6" cy="18"/>
                </a:xfrm>
                <a:prstGeom prst="line">
                  <a:avLst/>
                </a:prstGeom>
                <a:noFill/>
                <a:ln w="7938" cap="rnd">
                  <a:solidFill>
                    <a:srgbClr val="000000"/>
                  </a:solidFill>
                  <a:round/>
                  <a:headEnd/>
                  <a:tailEnd/>
                </a:ln>
              </p:spPr>
              <p:txBody>
                <a:bodyPr/>
                <a:lstStyle/>
                <a:p>
                  <a:endParaRPr lang="en-US"/>
                </a:p>
              </p:txBody>
            </p:sp>
            <p:sp>
              <p:nvSpPr>
                <p:cNvPr id="159458" name="Line 2786"/>
                <p:cNvSpPr>
                  <a:spLocks noChangeShapeType="1"/>
                </p:cNvSpPr>
                <p:nvPr/>
              </p:nvSpPr>
              <p:spPr bwMode="auto">
                <a:xfrm flipV="1">
                  <a:off x="3300" y="2644"/>
                  <a:ext cx="5" cy="18"/>
                </a:xfrm>
                <a:prstGeom prst="line">
                  <a:avLst/>
                </a:prstGeom>
                <a:noFill/>
                <a:ln w="7938" cap="rnd">
                  <a:solidFill>
                    <a:srgbClr val="000000"/>
                  </a:solidFill>
                  <a:round/>
                  <a:headEnd/>
                  <a:tailEnd/>
                </a:ln>
              </p:spPr>
              <p:txBody>
                <a:bodyPr/>
                <a:lstStyle/>
                <a:p>
                  <a:endParaRPr lang="en-US"/>
                </a:p>
              </p:txBody>
            </p:sp>
            <p:sp>
              <p:nvSpPr>
                <p:cNvPr id="159459" name="Line 2787"/>
                <p:cNvSpPr>
                  <a:spLocks noChangeShapeType="1"/>
                </p:cNvSpPr>
                <p:nvPr/>
              </p:nvSpPr>
              <p:spPr bwMode="auto">
                <a:xfrm flipV="1">
                  <a:off x="3284" y="2638"/>
                  <a:ext cx="6" cy="18"/>
                </a:xfrm>
                <a:prstGeom prst="line">
                  <a:avLst/>
                </a:prstGeom>
                <a:noFill/>
                <a:ln w="7938" cap="rnd">
                  <a:solidFill>
                    <a:srgbClr val="000000"/>
                  </a:solidFill>
                  <a:round/>
                  <a:headEnd/>
                  <a:tailEnd/>
                </a:ln>
              </p:spPr>
              <p:txBody>
                <a:bodyPr/>
                <a:lstStyle/>
                <a:p>
                  <a:endParaRPr lang="en-US"/>
                </a:p>
              </p:txBody>
            </p:sp>
            <p:sp>
              <p:nvSpPr>
                <p:cNvPr id="159460" name="Line 2788"/>
                <p:cNvSpPr>
                  <a:spLocks noChangeShapeType="1"/>
                </p:cNvSpPr>
                <p:nvPr/>
              </p:nvSpPr>
              <p:spPr bwMode="auto">
                <a:xfrm flipV="1">
                  <a:off x="3274" y="2633"/>
                  <a:ext cx="0" cy="17"/>
                </a:xfrm>
                <a:prstGeom prst="line">
                  <a:avLst/>
                </a:prstGeom>
                <a:noFill/>
                <a:ln w="7938" cap="rnd">
                  <a:solidFill>
                    <a:srgbClr val="000000"/>
                  </a:solidFill>
                  <a:round/>
                  <a:headEnd/>
                  <a:tailEnd/>
                </a:ln>
              </p:spPr>
              <p:txBody>
                <a:bodyPr/>
                <a:lstStyle/>
                <a:p>
                  <a:endParaRPr lang="en-US"/>
                </a:p>
              </p:txBody>
            </p:sp>
            <p:sp>
              <p:nvSpPr>
                <p:cNvPr id="159461" name="Line 2789"/>
                <p:cNvSpPr>
                  <a:spLocks noChangeShapeType="1"/>
                </p:cNvSpPr>
                <p:nvPr/>
              </p:nvSpPr>
              <p:spPr bwMode="auto">
                <a:xfrm flipH="1" flipV="1">
                  <a:off x="3258" y="2633"/>
                  <a:ext cx="6" cy="11"/>
                </a:xfrm>
                <a:prstGeom prst="line">
                  <a:avLst/>
                </a:prstGeom>
                <a:noFill/>
                <a:ln w="7938" cap="rnd">
                  <a:solidFill>
                    <a:srgbClr val="000000"/>
                  </a:solidFill>
                  <a:round/>
                  <a:headEnd/>
                  <a:tailEnd/>
                </a:ln>
              </p:spPr>
              <p:txBody>
                <a:bodyPr/>
                <a:lstStyle/>
                <a:p>
                  <a:endParaRPr lang="en-US"/>
                </a:p>
              </p:txBody>
            </p:sp>
            <p:sp>
              <p:nvSpPr>
                <p:cNvPr id="159462" name="Line 2790"/>
                <p:cNvSpPr>
                  <a:spLocks noChangeShapeType="1"/>
                </p:cNvSpPr>
                <p:nvPr/>
              </p:nvSpPr>
              <p:spPr bwMode="auto">
                <a:xfrm flipH="1" flipV="1">
                  <a:off x="3243" y="2633"/>
                  <a:ext cx="5" cy="17"/>
                </a:xfrm>
                <a:prstGeom prst="line">
                  <a:avLst/>
                </a:prstGeom>
                <a:noFill/>
                <a:ln w="7938" cap="rnd">
                  <a:solidFill>
                    <a:srgbClr val="000000"/>
                  </a:solidFill>
                  <a:round/>
                  <a:headEnd/>
                  <a:tailEnd/>
                </a:ln>
              </p:spPr>
              <p:txBody>
                <a:bodyPr/>
                <a:lstStyle/>
                <a:p>
                  <a:endParaRPr lang="en-US"/>
                </a:p>
              </p:txBody>
            </p:sp>
            <p:sp>
              <p:nvSpPr>
                <p:cNvPr id="159463" name="Line 2791"/>
                <p:cNvSpPr>
                  <a:spLocks noChangeShapeType="1"/>
                </p:cNvSpPr>
                <p:nvPr/>
              </p:nvSpPr>
              <p:spPr bwMode="auto">
                <a:xfrm flipH="1" flipV="1">
                  <a:off x="3232" y="2638"/>
                  <a:ext cx="6" cy="18"/>
                </a:xfrm>
                <a:prstGeom prst="line">
                  <a:avLst/>
                </a:prstGeom>
                <a:noFill/>
                <a:ln w="7938" cap="rnd">
                  <a:solidFill>
                    <a:srgbClr val="000000"/>
                  </a:solidFill>
                  <a:round/>
                  <a:headEnd/>
                  <a:tailEnd/>
                </a:ln>
              </p:spPr>
              <p:txBody>
                <a:bodyPr/>
                <a:lstStyle/>
                <a:p>
                  <a:endParaRPr lang="en-US"/>
                </a:p>
              </p:txBody>
            </p:sp>
            <p:sp>
              <p:nvSpPr>
                <p:cNvPr id="159464" name="Line 2792"/>
                <p:cNvSpPr>
                  <a:spLocks noChangeShapeType="1"/>
                </p:cNvSpPr>
                <p:nvPr/>
              </p:nvSpPr>
              <p:spPr bwMode="auto">
                <a:xfrm flipV="1">
                  <a:off x="3222" y="2644"/>
                  <a:ext cx="0" cy="18"/>
                </a:xfrm>
                <a:prstGeom prst="line">
                  <a:avLst/>
                </a:prstGeom>
                <a:noFill/>
                <a:ln w="7938" cap="rnd">
                  <a:solidFill>
                    <a:srgbClr val="000000"/>
                  </a:solidFill>
                  <a:round/>
                  <a:headEnd/>
                  <a:tailEnd/>
                </a:ln>
              </p:spPr>
              <p:txBody>
                <a:bodyPr/>
                <a:lstStyle/>
                <a:p>
                  <a:endParaRPr lang="en-US"/>
                </a:p>
              </p:txBody>
            </p:sp>
            <p:sp>
              <p:nvSpPr>
                <p:cNvPr id="159465" name="Line 2793"/>
                <p:cNvSpPr>
                  <a:spLocks noChangeShapeType="1"/>
                </p:cNvSpPr>
                <p:nvPr/>
              </p:nvSpPr>
              <p:spPr bwMode="auto">
                <a:xfrm flipH="1" flipV="1">
                  <a:off x="3206" y="2656"/>
                  <a:ext cx="11" cy="12"/>
                </a:xfrm>
                <a:prstGeom prst="line">
                  <a:avLst/>
                </a:prstGeom>
                <a:noFill/>
                <a:ln w="7938" cap="rnd">
                  <a:solidFill>
                    <a:srgbClr val="000000"/>
                  </a:solidFill>
                  <a:round/>
                  <a:headEnd/>
                  <a:tailEnd/>
                </a:ln>
              </p:spPr>
              <p:txBody>
                <a:bodyPr/>
                <a:lstStyle/>
                <a:p>
                  <a:endParaRPr lang="en-US"/>
                </a:p>
              </p:txBody>
            </p:sp>
            <p:sp>
              <p:nvSpPr>
                <p:cNvPr id="159466" name="Line 2794"/>
                <p:cNvSpPr>
                  <a:spLocks noChangeShapeType="1"/>
                </p:cNvSpPr>
                <p:nvPr/>
              </p:nvSpPr>
              <p:spPr bwMode="auto">
                <a:xfrm flipH="1" flipV="1">
                  <a:off x="3196" y="2668"/>
                  <a:ext cx="10" cy="5"/>
                </a:xfrm>
                <a:prstGeom prst="line">
                  <a:avLst/>
                </a:prstGeom>
                <a:noFill/>
                <a:ln w="7938" cap="rnd">
                  <a:solidFill>
                    <a:srgbClr val="000000"/>
                  </a:solidFill>
                  <a:round/>
                  <a:headEnd/>
                  <a:tailEnd/>
                </a:ln>
              </p:spPr>
              <p:txBody>
                <a:bodyPr/>
                <a:lstStyle/>
                <a:p>
                  <a:endParaRPr lang="en-US"/>
                </a:p>
              </p:txBody>
            </p:sp>
            <p:sp>
              <p:nvSpPr>
                <p:cNvPr id="159467" name="Line 2795"/>
                <p:cNvSpPr>
                  <a:spLocks noChangeShapeType="1"/>
                </p:cNvSpPr>
                <p:nvPr/>
              </p:nvSpPr>
              <p:spPr bwMode="auto">
                <a:xfrm flipH="1" flipV="1">
                  <a:off x="3186" y="2673"/>
                  <a:ext cx="10" cy="12"/>
                </a:xfrm>
                <a:prstGeom prst="line">
                  <a:avLst/>
                </a:prstGeom>
                <a:noFill/>
                <a:ln w="7938" cap="rnd">
                  <a:solidFill>
                    <a:srgbClr val="000000"/>
                  </a:solidFill>
                  <a:round/>
                  <a:headEnd/>
                  <a:tailEnd/>
                </a:ln>
              </p:spPr>
              <p:txBody>
                <a:bodyPr/>
                <a:lstStyle/>
                <a:p>
                  <a:endParaRPr lang="en-US"/>
                </a:p>
              </p:txBody>
            </p:sp>
            <p:sp>
              <p:nvSpPr>
                <p:cNvPr id="159468" name="Line 2796"/>
                <p:cNvSpPr>
                  <a:spLocks noChangeShapeType="1"/>
                </p:cNvSpPr>
                <p:nvPr/>
              </p:nvSpPr>
              <p:spPr bwMode="auto">
                <a:xfrm flipH="1" flipV="1">
                  <a:off x="3175" y="2685"/>
                  <a:ext cx="11" cy="12"/>
                </a:xfrm>
                <a:prstGeom prst="line">
                  <a:avLst/>
                </a:prstGeom>
                <a:noFill/>
                <a:ln w="7938" cap="rnd">
                  <a:solidFill>
                    <a:srgbClr val="000000"/>
                  </a:solidFill>
                  <a:round/>
                  <a:headEnd/>
                  <a:tailEnd/>
                </a:ln>
              </p:spPr>
              <p:txBody>
                <a:bodyPr/>
                <a:lstStyle/>
                <a:p>
                  <a:endParaRPr lang="en-US"/>
                </a:p>
              </p:txBody>
            </p:sp>
            <p:sp>
              <p:nvSpPr>
                <p:cNvPr id="159469" name="Line 2797"/>
                <p:cNvSpPr>
                  <a:spLocks noChangeShapeType="1"/>
                </p:cNvSpPr>
                <p:nvPr/>
              </p:nvSpPr>
              <p:spPr bwMode="auto">
                <a:xfrm flipH="1">
                  <a:off x="3175" y="2708"/>
                  <a:ext cx="11" cy="0"/>
                </a:xfrm>
                <a:prstGeom prst="line">
                  <a:avLst/>
                </a:prstGeom>
                <a:noFill/>
                <a:ln w="7938" cap="rnd">
                  <a:solidFill>
                    <a:srgbClr val="000000"/>
                  </a:solidFill>
                  <a:round/>
                  <a:headEnd/>
                  <a:tailEnd/>
                </a:ln>
              </p:spPr>
              <p:txBody>
                <a:bodyPr/>
                <a:lstStyle/>
                <a:p>
                  <a:endParaRPr lang="en-US"/>
                </a:p>
              </p:txBody>
            </p:sp>
            <p:sp>
              <p:nvSpPr>
                <p:cNvPr id="159470" name="Line 2798"/>
                <p:cNvSpPr>
                  <a:spLocks noChangeShapeType="1"/>
                </p:cNvSpPr>
                <p:nvPr/>
              </p:nvSpPr>
              <p:spPr bwMode="auto">
                <a:xfrm flipH="1">
                  <a:off x="3175" y="2720"/>
                  <a:ext cx="11" cy="0"/>
                </a:xfrm>
                <a:prstGeom prst="line">
                  <a:avLst/>
                </a:prstGeom>
                <a:noFill/>
                <a:ln w="7938" cap="rnd">
                  <a:solidFill>
                    <a:srgbClr val="000000"/>
                  </a:solidFill>
                  <a:round/>
                  <a:headEnd/>
                  <a:tailEnd/>
                </a:ln>
              </p:spPr>
              <p:txBody>
                <a:bodyPr/>
                <a:lstStyle/>
                <a:p>
                  <a:endParaRPr lang="en-US"/>
                </a:p>
              </p:txBody>
            </p:sp>
            <p:sp>
              <p:nvSpPr>
                <p:cNvPr id="159471" name="Line 2799"/>
                <p:cNvSpPr>
                  <a:spLocks noChangeShapeType="1"/>
                </p:cNvSpPr>
                <p:nvPr/>
              </p:nvSpPr>
              <p:spPr bwMode="auto">
                <a:xfrm flipH="1">
                  <a:off x="3175" y="2738"/>
                  <a:ext cx="11" cy="0"/>
                </a:xfrm>
                <a:prstGeom prst="line">
                  <a:avLst/>
                </a:prstGeom>
                <a:noFill/>
                <a:ln w="7938" cap="rnd">
                  <a:solidFill>
                    <a:srgbClr val="000000"/>
                  </a:solidFill>
                  <a:round/>
                  <a:headEnd/>
                  <a:tailEnd/>
                </a:ln>
              </p:spPr>
              <p:txBody>
                <a:bodyPr/>
                <a:lstStyle/>
                <a:p>
                  <a:endParaRPr lang="en-US"/>
                </a:p>
              </p:txBody>
            </p:sp>
            <p:sp>
              <p:nvSpPr>
                <p:cNvPr id="159472" name="Line 2800"/>
                <p:cNvSpPr>
                  <a:spLocks noChangeShapeType="1"/>
                </p:cNvSpPr>
                <p:nvPr/>
              </p:nvSpPr>
              <p:spPr bwMode="auto">
                <a:xfrm flipH="1">
                  <a:off x="3175" y="2743"/>
                  <a:ext cx="11" cy="12"/>
                </a:xfrm>
                <a:prstGeom prst="line">
                  <a:avLst/>
                </a:prstGeom>
                <a:noFill/>
                <a:ln w="7938" cap="rnd">
                  <a:solidFill>
                    <a:srgbClr val="000000"/>
                  </a:solidFill>
                  <a:round/>
                  <a:headEnd/>
                  <a:tailEnd/>
                </a:ln>
              </p:spPr>
              <p:txBody>
                <a:bodyPr/>
                <a:lstStyle/>
                <a:p>
                  <a:endParaRPr lang="en-US"/>
                </a:p>
              </p:txBody>
            </p:sp>
            <p:sp>
              <p:nvSpPr>
                <p:cNvPr id="159473" name="Line 2801"/>
                <p:cNvSpPr>
                  <a:spLocks noChangeShapeType="1"/>
                </p:cNvSpPr>
                <p:nvPr/>
              </p:nvSpPr>
              <p:spPr bwMode="auto">
                <a:xfrm flipH="1">
                  <a:off x="3186" y="2755"/>
                  <a:ext cx="10" cy="6"/>
                </a:xfrm>
                <a:prstGeom prst="line">
                  <a:avLst/>
                </a:prstGeom>
                <a:noFill/>
                <a:ln w="7938" cap="rnd">
                  <a:solidFill>
                    <a:srgbClr val="000000"/>
                  </a:solidFill>
                  <a:round/>
                  <a:headEnd/>
                  <a:tailEnd/>
                </a:ln>
              </p:spPr>
              <p:txBody>
                <a:bodyPr/>
                <a:lstStyle/>
                <a:p>
                  <a:endParaRPr lang="en-US"/>
                </a:p>
              </p:txBody>
            </p:sp>
            <p:sp>
              <p:nvSpPr>
                <p:cNvPr id="159474" name="Line 2802"/>
                <p:cNvSpPr>
                  <a:spLocks noChangeShapeType="1"/>
                </p:cNvSpPr>
                <p:nvPr/>
              </p:nvSpPr>
              <p:spPr bwMode="auto">
                <a:xfrm flipH="1">
                  <a:off x="3201" y="2761"/>
                  <a:ext cx="11" cy="11"/>
                </a:xfrm>
                <a:prstGeom prst="line">
                  <a:avLst/>
                </a:prstGeom>
                <a:noFill/>
                <a:ln w="7938" cap="rnd">
                  <a:solidFill>
                    <a:srgbClr val="000000"/>
                  </a:solidFill>
                  <a:round/>
                  <a:headEnd/>
                  <a:tailEnd/>
                </a:ln>
              </p:spPr>
              <p:txBody>
                <a:bodyPr/>
                <a:lstStyle/>
                <a:p>
                  <a:endParaRPr lang="en-US"/>
                </a:p>
              </p:txBody>
            </p:sp>
            <p:sp>
              <p:nvSpPr>
                <p:cNvPr id="159475" name="Line 2803"/>
                <p:cNvSpPr>
                  <a:spLocks noChangeShapeType="1"/>
                </p:cNvSpPr>
                <p:nvPr/>
              </p:nvSpPr>
              <p:spPr bwMode="auto">
                <a:xfrm flipH="1">
                  <a:off x="3212" y="2772"/>
                  <a:ext cx="10" cy="12"/>
                </a:xfrm>
                <a:prstGeom prst="line">
                  <a:avLst/>
                </a:prstGeom>
                <a:noFill/>
                <a:ln w="7938" cap="rnd">
                  <a:solidFill>
                    <a:srgbClr val="000000"/>
                  </a:solidFill>
                  <a:round/>
                  <a:headEnd/>
                  <a:tailEnd/>
                </a:ln>
              </p:spPr>
              <p:txBody>
                <a:bodyPr/>
                <a:lstStyle/>
                <a:p>
                  <a:endParaRPr lang="en-US"/>
                </a:p>
              </p:txBody>
            </p:sp>
            <p:sp>
              <p:nvSpPr>
                <p:cNvPr id="159476" name="Line 2804"/>
                <p:cNvSpPr>
                  <a:spLocks noChangeShapeType="1"/>
                </p:cNvSpPr>
                <p:nvPr/>
              </p:nvSpPr>
              <p:spPr bwMode="auto">
                <a:xfrm flipH="1">
                  <a:off x="3222" y="2784"/>
                  <a:ext cx="5" cy="12"/>
                </a:xfrm>
                <a:prstGeom prst="line">
                  <a:avLst/>
                </a:prstGeom>
                <a:noFill/>
                <a:ln w="7938" cap="rnd">
                  <a:solidFill>
                    <a:srgbClr val="000000"/>
                  </a:solidFill>
                  <a:round/>
                  <a:headEnd/>
                  <a:tailEnd/>
                </a:ln>
              </p:spPr>
              <p:txBody>
                <a:bodyPr/>
                <a:lstStyle/>
                <a:p>
                  <a:endParaRPr lang="en-US"/>
                </a:p>
              </p:txBody>
            </p:sp>
            <p:sp>
              <p:nvSpPr>
                <p:cNvPr id="159477" name="Line 2805"/>
                <p:cNvSpPr>
                  <a:spLocks noChangeShapeType="1"/>
                </p:cNvSpPr>
                <p:nvPr/>
              </p:nvSpPr>
              <p:spPr bwMode="auto">
                <a:xfrm flipH="1">
                  <a:off x="3227" y="2796"/>
                  <a:ext cx="11" cy="6"/>
                </a:xfrm>
                <a:prstGeom prst="line">
                  <a:avLst/>
                </a:prstGeom>
                <a:noFill/>
                <a:ln w="7938" cap="rnd">
                  <a:solidFill>
                    <a:srgbClr val="000000"/>
                  </a:solidFill>
                  <a:round/>
                  <a:headEnd/>
                  <a:tailEnd/>
                </a:ln>
              </p:spPr>
              <p:txBody>
                <a:bodyPr/>
                <a:lstStyle/>
                <a:p>
                  <a:endParaRPr lang="en-US"/>
                </a:p>
              </p:txBody>
            </p:sp>
            <p:sp>
              <p:nvSpPr>
                <p:cNvPr id="159478" name="Line 2806"/>
                <p:cNvSpPr>
                  <a:spLocks noChangeShapeType="1"/>
                </p:cNvSpPr>
                <p:nvPr/>
              </p:nvSpPr>
              <p:spPr bwMode="auto">
                <a:xfrm flipH="1">
                  <a:off x="3238" y="2802"/>
                  <a:ext cx="10" cy="11"/>
                </a:xfrm>
                <a:prstGeom prst="line">
                  <a:avLst/>
                </a:prstGeom>
                <a:noFill/>
                <a:ln w="7938" cap="rnd">
                  <a:solidFill>
                    <a:srgbClr val="000000"/>
                  </a:solidFill>
                  <a:round/>
                  <a:headEnd/>
                  <a:tailEnd/>
                </a:ln>
              </p:spPr>
              <p:txBody>
                <a:bodyPr/>
                <a:lstStyle/>
                <a:p>
                  <a:endParaRPr lang="en-US"/>
                </a:p>
              </p:txBody>
            </p:sp>
            <p:sp>
              <p:nvSpPr>
                <p:cNvPr id="159479" name="Line 2807"/>
                <p:cNvSpPr>
                  <a:spLocks noChangeShapeType="1"/>
                </p:cNvSpPr>
                <p:nvPr/>
              </p:nvSpPr>
              <p:spPr bwMode="auto">
                <a:xfrm flipH="1">
                  <a:off x="3243" y="2825"/>
                  <a:ext cx="15" cy="0"/>
                </a:xfrm>
                <a:prstGeom prst="line">
                  <a:avLst/>
                </a:prstGeom>
                <a:noFill/>
                <a:ln w="7938" cap="rnd">
                  <a:solidFill>
                    <a:srgbClr val="000000"/>
                  </a:solidFill>
                  <a:round/>
                  <a:headEnd/>
                  <a:tailEnd/>
                </a:ln>
              </p:spPr>
              <p:txBody>
                <a:bodyPr/>
                <a:lstStyle/>
                <a:p>
                  <a:endParaRPr lang="en-US"/>
                </a:p>
              </p:txBody>
            </p:sp>
            <p:sp>
              <p:nvSpPr>
                <p:cNvPr id="159480" name="Line 2808"/>
                <p:cNvSpPr>
                  <a:spLocks noChangeShapeType="1"/>
                </p:cNvSpPr>
                <p:nvPr/>
              </p:nvSpPr>
              <p:spPr bwMode="auto">
                <a:xfrm flipH="1">
                  <a:off x="3248" y="2837"/>
                  <a:ext cx="16" cy="0"/>
                </a:xfrm>
                <a:prstGeom prst="line">
                  <a:avLst/>
                </a:prstGeom>
                <a:noFill/>
                <a:ln w="7938" cap="rnd">
                  <a:solidFill>
                    <a:srgbClr val="000000"/>
                  </a:solidFill>
                  <a:round/>
                  <a:headEnd/>
                  <a:tailEnd/>
                </a:ln>
              </p:spPr>
              <p:txBody>
                <a:bodyPr/>
                <a:lstStyle/>
                <a:p>
                  <a:endParaRPr lang="en-US"/>
                </a:p>
              </p:txBody>
            </p:sp>
            <p:sp>
              <p:nvSpPr>
                <p:cNvPr id="159481" name="Line 2809"/>
                <p:cNvSpPr>
                  <a:spLocks noChangeShapeType="1"/>
                </p:cNvSpPr>
                <p:nvPr/>
              </p:nvSpPr>
              <p:spPr bwMode="auto">
                <a:xfrm flipV="1">
                  <a:off x="3258" y="2848"/>
                  <a:ext cx="0" cy="18"/>
                </a:xfrm>
                <a:prstGeom prst="line">
                  <a:avLst/>
                </a:prstGeom>
                <a:noFill/>
                <a:ln w="7938" cap="rnd">
                  <a:solidFill>
                    <a:srgbClr val="000000"/>
                  </a:solidFill>
                  <a:round/>
                  <a:headEnd/>
                  <a:tailEnd/>
                </a:ln>
              </p:spPr>
              <p:txBody>
                <a:bodyPr/>
                <a:lstStyle/>
                <a:p>
                  <a:endParaRPr lang="en-US"/>
                </a:p>
              </p:txBody>
            </p:sp>
            <p:sp>
              <p:nvSpPr>
                <p:cNvPr id="159482" name="Line 2810"/>
                <p:cNvSpPr>
                  <a:spLocks noChangeShapeType="1"/>
                </p:cNvSpPr>
                <p:nvPr/>
              </p:nvSpPr>
              <p:spPr bwMode="auto">
                <a:xfrm flipV="1">
                  <a:off x="3243" y="2848"/>
                  <a:ext cx="0" cy="18"/>
                </a:xfrm>
                <a:prstGeom prst="line">
                  <a:avLst/>
                </a:prstGeom>
                <a:noFill/>
                <a:ln w="7938" cap="rnd">
                  <a:solidFill>
                    <a:srgbClr val="000000"/>
                  </a:solidFill>
                  <a:round/>
                  <a:headEnd/>
                  <a:tailEnd/>
                </a:ln>
              </p:spPr>
              <p:txBody>
                <a:bodyPr/>
                <a:lstStyle/>
                <a:p>
                  <a:endParaRPr lang="en-US"/>
                </a:p>
              </p:txBody>
            </p:sp>
            <p:sp>
              <p:nvSpPr>
                <p:cNvPr id="159483" name="Line 2811"/>
                <p:cNvSpPr>
                  <a:spLocks noChangeShapeType="1"/>
                </p:cNvSpPr>
                <p:nvPr/>
              </p:nvSpPr>
              <p:spPr bwMode="auto">
                <a:xfrm flipV="1">
                  <a:off x="3227" y="2848"/>
                  <a:ext cx="0" cy="18"/>
                </a:xfrm>
                <a:prstGeom prst="line">
                  <a:avLst/>
                </a:prstGeom>
                <a:noFill/>
                <a:ln w="7938" cap="rnd">
                  <a:solidFill>
                    <a:srgbClr val="000000"/>
                  </a:solidFill>
                  <a:round/>
                  <a:headEnd/>
                  <a:tailEnd/>
                </a:ln>
              </p:spPr>
              <p:txBody>
                <a:bodyPr/>
                <a:lstStyle/>
                <a:p>
                  <a:endParaRPr lang="en-US"/>
                </a:p>
              </p:txBody>
            </p:sp>
            <p:sp>
              <p:nvSpPr>
                <p:cNvPr id="159484" name="Line 2812"/>
                <p:cNvSpPr>
                  <a:spLocks noChangeShapeType="1"/>
                </p:cNvSpPr>
                <p:nvPr/>
              </p:nvSpPr>
              <p:spPr bwMode="auto">
                <a:xfrm flipV="1">
                  <a:off x="3217" y="2848"/>
                  <a:ext cx="0" cy="18"/>
                </a:xfrm>
                <a:prstGeom prst="line">
                  <a:avLst/>
                </a:prstGeom>
                <a:noFill/>
                <a:ln w="7938" cap="rnd">
                  <a:solidFill>
                    <a:srgbClr val="000000"/>
                  </a:solidFill>
                  <a:round/>
                  <a:headEnd/>
                  <a:tailEnd/>
                </a:ln>
              </p:spPr>
              <p:txBody>
                <a:bodyPr/>
                <a:lstStyle/>
                <a:p>
                  <a:endParaRPr lang="en-US"/>
                </a:p>
              </p:txBody>
            </p:sp>
            <p:sp>
              <p:nvSpPr>
                <p:cNvPr id="159485" name="Line 2813"/>
                <p:cNvSpPr>
                  <a:spLocks noChangeShapeType="1"/>
                </p:cNvSpPr>
                <p:nvPr/>
              </p:nvSpPr>
              <p:spPr bwMode="auto">
                <a:xfrm flipV="1">
                  <a:off x="3201" y="2848"/>
                  <a:ext cx="0" cy="18"/>
                </a:xfrm>
                <a:prstGeom prst="line">
                  <a:avLst/>
                </a:prstGeom>
                <a:noFill/>
                <a:ln w="7938" cap="rnd">
                  <a:solidFill>
                    <a:srgbClr val="000000"/>
                  </a:solidFill>
                  <a:round/>
                  <a:headEnd/>
                  <a:tailEnd/>
                </a:ln>
              </p:spPr>
              <p:txBody>
                <a:bodyPr/>
                <a:lstStyle/>
                <a:p>
                  <a:endParaRPr lang="en-US"/>
                </a:p>
              </p:txBody>
            </p:sp>
            <p:sp>
              <p:nvSpPr>
                <p:cNvPr id="159486" name="Line 2814"/>
                <p:cNvSpPr>
                  <a:spLocks noChangeShapeType="1"/>
                </p:cNvSpPr>
                <p:nvPr/>
              </p:nvSpPr>
              <p:spPr bwMode="auto">
                <a:xfrm flipV="1">
                  <a:off x="3186" y="2848"/>
                  <a:ext cx="0" cy="18"/>
                </a:xfrm>
                <a:prstGeom prst="line">
                  <a:avLst/>
                </a:prstGeom>
                <a:noFill/>
                <a:ln w="7938" cap="rnd">
                  <a:solidFill>
                    <a:srgbClr val="000000"/>
                  </a:solidFill>
                  <a:round/>
                  <a:headEnd/>
                  <a:tailEnd/>
                </a:ln>
              </p:spPr>
              <p:txBody>
                <a:bodyPr/>
                <a:lstStyle/>
                <a:p>
                  <a:endParaRPr lang="en-US"/>
                </a:p>
              </p:txBody>
            </p:sp>
            <p:sp>
              <p:nvSpPr>
                <p:cNvPr id="159487" name="Line 2815"/>
                <p:cNvSpPr>
                  <a:spLocks noChangeShapeType="1"/>
                </p:cNvSpPr>
                <p:nvPr/>
              </p:nvSpPr>
              <p:spPr bwMode="auto">
                <a:xfrm flipV="1">
                  <a:off x="3175" y="2842"/>
                  <a:ext cx="0" cy="18"/>
                </a:xfrm>
                <a:prstGeom prst="line">
                  <a:avLst/>
                </a:prstGeom>
                <a:noFill/>
                <a:ln w="7938" cap="rnd">
                  <a:solidFill>
                    <a:srgbClr val="000000"/>
                  </a:solidFill>
                  <a:round/>
                  <a:headEnd/>
                  <a:tailEnd/>
                </a:ln>
              </p:spPr>
              <p:txBody>
                <a:bodyPr/>
                <a:lstStyle/>
                <a:p>
                  <a:endParaRPr lang="en-US"/>
                </a:p>
              </p:txBody>
            </p:sp>
            <p:sp>
              <p:nvSpPr>
                <p:cNvPr id="159488" name="Line 2816"/>
                <p:cNvSpPr>
                  <a:spLocks noChangeShapeType="1"/>
                </p:cNvSpPr>
                <p:nvPr/>
              </p:nvSpPr>
              <p:spPr bwMode="auto">
                <a:xfrm flipV="1">
                  <a:off x="3160" y="2842"/>
                  <a:ext cx="0" cy="18"/>
                </a:xfrm>
                <a:prstGeom prst="line">
                  <a:avLst/>
                </a:prstGeom>
                <a:noFill/>
                <a:ln w="7938" cap="rnd">
                  <a:solidFill>
                    <a:srgbClr val="000000"/>
                  </a:solidFill>
                  <a:round/>
                  <a:headEnd/>
                  <a:tailEnd/>
                </a:ln>
              </p:spPr>
              <p:txBody>
                <a:bodyPr/>
                <a:lstStyle/>
                <a:p>
                  <a:endParaRPr lang="en-US"/>
                </a:p>
              </p:txBody>
            </p:sp>
            <p:sp>
              <p:nvSpPr>
                <p:cNvPr id="159489" name="Line 2817"/>
                <p:cNvSpPr>
                  <a:spLocks noChangeShapeType="1"/>
                </p:cNvSpPr>
                <p:nvPr/>
              </p:nvSpPr>
              <p:spPr bwMode="auto">
                <a:xfrm flipH="1" flipV="1">
                  <a:off x="3139" y="2842"/>
                  <a:ext cx="10" cy="12"/>
                </a:xfrm>
                <a:prstGeom prst="line">
                  <a:avLst/>
                </a:prstGeom>
                <a:noFill/>
                <a:ln w="7938" cap="rnd">
                  <a:solidFill>
                    <a:srgbClr val="000000"/>
                  </a:solidFill>
                  <a:round/>
                  <a:headEnd/>
                  <a:tailEnd/>
                </a:ln>
              </p:spPr>
              <p:txBody>
                <a:bodyPr/>
                <a:lstStyle/>
                <a:p>
                  <a:endParaRPr lang="en-US"/>
                </a:p>
              </p:txBody>
            </p:sp>
            <p:sp>
              <p:nvSpPr>
                <p:cNvPr id="159490" name="Line 2818"/>
                <p:cNvSpPr>
                  <a:spLocks noChangeShapeType="1"/>
                </p:cNvSpPr>
                <p:nvPr/>
              </p:nvSpPr>
              <p:spPr bwMode="auto">
                <a:xfrm flipH="1" flipV="1">
                  <a:off x="3134" y="2854"/>
                  <a:ext cx="5" cy="12"/>
                </a:xfrm>
                <a:prstGeom prst="line">
                  <a:avLst/>
                </a:prstGeom>
                <a:noFill/>
                <a:ln w="7938" cap="rnd">
                  <a:solidFill>
                    <a:srgbClr val="000000"/>
                  </a:solidFill>
                  <a:round/>
                  <a:headEnd/>
                  <a:tailEnd/>
                </a:ln>
              </p:spPr>
              <p:txBody>
                <a:bodyPr/>
                <a:lstStyle/>
                <a:p>
                  <a:endParaRPr lang="en-US"/>
                </a:p>
              </p:txBody>
            </p:sp>
            <p:sp>
              <p:nvSpPr>
                <p:cNvPr id="159491" name="Line 2819"/>
                <p:cNvSpPr>
                  <a:spLocks noChangeShapeType="1"/>
                </p:cNvSpPr>
                <p:nvPr/>
              </p:nvSpPr>
              <p:spPr bwMode="auto">
                <a:xfrm flipH="1" flipV="1">
                  <a:off x="3123" y="2860"/>
                  <a:ext cx="11" cy="12"/>
                </a:xfrm>
                <a:prstGeom prst="line">
                  <a:avLst/>
                </a:prstGeom>
                <a:noFill/>
                <a:ln w="7938" cap="rnd">
                  <a:solidFill>
                    <a:srgbClr val="000000"/>
                  </a:solidFill>
                  <a:round/>
                  <a:headEnd/>
                  <a:tailEnd/>
                </a:ln>
              </p:spPr>
              <p:txBody>
                <a:bodyPr/>
                <a:lstStyle/>
                <a:p>
                  <a:endParaRPr lang="en-US"/>
                </a:p>
              </p:txBody>
            </p:sp>
            <p:sp>
              <p:nvSpPr>
                <p:cNvPr id="159492" name="Line 2820"/>
                <p:cNvSpPr>
                  <a:spLocks noChangeShapeType="1"/>
                </p:cNvSpPr>
                <p:nvPr/>
              </p:nvSpPr>
              <p:spPr bwMode="auto">
                <a:xfrm flipH="1">
                  <a:off x="3118" y="2877"/>
                  <a:ext cx="16" cy="0"/>
                </a:xfrm>
                <a:prstGeom prst="line">
                  <a:avLst/>
                </a:prstGeom>
                <a:noFill/>
                <a:ln w="7938" cap="rnd">
                  <a:solidFill>
                    <a:srgbClr val="000000"/>
                  </a:solidFill>
                  <a:round/>
                  <a:headEnd/>
                  <a:tailEnd/>
                </a:ln>
              </p:spPr>
              <p:txBody>
                <a:bodyPr/>
                <a:lstStyle/>
                <a:p>
                  <a:endParaRPr lang="en-US"/>
                </a:p>
              </p:txBody>
            </p:sp>
            <p:sp>
              <p:nvSpPr>
                <p:cNvPr id="159493" name="Line 2821"/>
                <p:cNvSpPr>
                  <a:spLocks noChangeShapeType="1"/>
                </p:cNvSpPr>
                <p:nvPr/>
              </p:nvSpPr>
              <p:spPr bwMode="auto">
                <a:xfrm flipH="1">
                  <a:off x="3118" y="2895"/>
                  <a:ext cx="16" cy="0"/>
                </a:xfrm>
                <a:prstGeom prst="line">
                  <a:avLst/>
                </a:prstGeom>
                <a:noFill/>
                <a:ln w="7938" cap="rnd">
                  <a:solidFill>
                    <a:srgbClr val="000000"/>
                  </a:solidFill>
                  <a:round/>
                  <a:headEnd/>
                  <a:tailEnd/>
                </a:ln>
              </p:spPr>
              <p:txBody>
                <a:bodyPr/>
                <a:lstStyle/>
                <a:p>
                  <a:endParaRPr lang="en-US"/>
                </a:p>
              </p:txBody>
            </p:sp>
            <p:sp>
              <p:nvSpPr>
                <p:cNvPr id="159494" name="Line 2822"/>
                <p:cNvSpPr>
                  <a:spLocks noChangeShapeType="1"/>
                </p:cNvSpPr>
                <p:nvPr/>
              </p:nvSpPr>
              <p:spPr bwMode="auto">
                <a:xfrm flipH="1">
                  <a:off x="3118" y="2912"/>
                  <a:ext cx="16" cy="0"/>
                </a:xfrm>
                <a:prstGeom prst="line">
                  <a:avLst/>
                </a:prstGeom>
                <a:noFill/>
                <a:ln w="7938" cap="rnd">
                  <a:solidFill>
                    <a:srgbClr val="000000"/>
                  </a:solidFill>
                  <a:round/>
                  <a:headEnd/>
                  <a:tailEnd/>
                </a:ln>
              </p:spPr>
              <p:txBody>
                <a:bodyPr/>
                <a:lstStyle/>
                <a:p>
                  <a:endParaRPr lang="en-US"/>
                </a:p>
              </p:txBody>
            </p:sp>
            <p:sp>
              <p:nvSpPr>
                <p:cNvPr id="159495" name="Line 2823"/>
                <p:cNvSpPr>
                  <a:spLocks noChangeShapeType="1"/>
                </p:cNvSpPr>
                <p:nvPr/>
              </p:nvSpPr>
              <p:spPr bwMode="auto">
                <a:xfrm flipH="1">
                  <a:off x="3118" y="2924"/>
                  <a:ext cx="16" cy="0"/>
                </a:xfrm>
                <a:prstGeom prst="line">
                  <a:avLst/>
                </a:prstGeom>
                <a:noFill/>
                <a:ln w="7938" cap="rnd">
                  <a:solidFill>
                    <a:srgbClr val="000000"/>
                  </a:solidFill>
                  <a:round/>
                  <a:headEnd/>
                  <a:tailEnd/>
                </a:ln>
              </p:spPr>
              <p:txBody>
                <a:bodyPr/>
                <a:lstStyle/>
                <a:p>
                  <a:endParaRPr lang="en-US"/>
                </a:p>
              </p:txBody>
            </p:sp>
            <p:sp>
              <p:nvSpPr>
                <p:cNvPr id="159496" name="Line 2824"/>
                <p:cNvSpPr>
                  <a:spLocks noChangeShapeType="1"/>
                </p:cNvSpPr>
                <p:nvPr/>
              </p:nvSpPr>
              <p:spPr bwMode="auto">
                <a:xfrm flipH="1">
                  <a:off x="3113" y="2936"/>
                  <a:ext cx="15" cy="11"/>
                </a:xfrm>
                <a:prstGeom prst="line">
                  <a:avLst/>
                </a:prstGeom>
                <a:noFill/>
                <a:ln w="7938" cap="rnd">
                  <a:solidFill>
                    <a:srgbClr val="000000"/>
                  </a:solidFill>
                  <a:round/>
                  <a:headEnd/>
                  <a:tailEnd/>
                </a:ln>
              </p:spPr>
              <p:txBody>
                <a:bodyPr/>
                <a:lstStyle/>
                <a:p>
                  <a:endParaRPr lang="en-US"/>
                </a:p>
              </p:txBody>
            </p:sp>
            <p:sp>
              <p:nvSpPr>
                <p:cNvPr id="159497" name="Line 2825"/>
                <p:cNvSpPr>
                  <a:spLocks noChangeShapeType="1"/>
                </p:cNvSpPr>
                <p:nvPr/>
              </p:nvSpPr>
              <p:spPr bwMode="auto">
                <a:xfrm flipH="1">
                  <a:off x="3118" y="2953"/>
                  <a:ext cx="16" cy="6"/>
                </a:xfrm>
                <a:prstGeom prst="line">
                  <a:avLst/>
                </a:prstGeom>
                <a:noFill/>
                <a:ln w="7938" cap="rnd">
                  <a:solidFill>
                    <a:srgbClr val="000000"/>
                  </a:solidFill>
                  <a:round/>
                  <a:headEnd/>
                  <a:tailEnd/>
                </a:ln>
              </p:spPr>
              <p:txBody>
                <a:bodyPr/>
                <a:lstStyle/>
                <a:p>
                  <a:endParaRPr lang="en-US"/>
                </a:p>
              </p:txBody>
            </p:sp>
            <p:sp>
              <p:nvSpPr>
                <p:cNvPr id="159498" name="Line 2826"/>
                <p:cNvSpPr>
                  <a:spLocks noChangeShapeType="1"/>
                </p:cNvSpPr>
                <p:nvPr/>
              </p:nvSpPr>
              <p:spPr bwMode="auto">
                <a:xfrm flipH="1">
                  <a:off x="3128" y="2959"/>
                  <a:ext cx="11" cy="12"/>
                </a:xfrm>
                <a:prstGeom prst="line">
                  <a:avLst/>
                </a:prstGeom>
                <a:noFill/>
                <a:ln w="7938" cap="rnd">
                  <a:solidFill>
                    <a:srgbClr val="000000"/>
                  </a:solidFill>
                  <a:round/>
                  <a:headEnd/>
                  <a:tailEnd/>
                </a:ln>
              </p:spPr>
              <p:txBody>
                <a:bodyPr/>
                <a:lstStyle/>
                <a:p>
                  <a:endParaRPr lang="en-US"/>
                </a:p>
              </p:txBody>
            </p:sp>
            <p:sp>
              <p:nvSpPr>
                <p:cNvPr id="159499" name="Line 2827"/>
                <p:cNvSpPr>
                  <a:spLocks noChangeShapeType="1"/>
                </p:cNvSpPr>
                <p:nvPr/>
              </p:nvSpPr>
              <p:spPr bwMode="auto">
                <a:xfrm flipH="1">
                  <a:off x="3134" y="2977"/>
                  <a:ext cx="10" cy="11"/>
                </a:xfrm>
                <a:prstGeom prst="line">
                  <a:avLst/>
                </a:prstGeom>
                <a:noFill/>
                <a:ln w="7938" cap="rnd">
                  <a:solidFill>
                    <a:srgbClr val="000000"/>
                  </a:solidFill>
                  <a:round/>
                  <a:headEnd/>
                  <a:tailEnd/>
                </a:ln>
              </p:spPr>
              <p:txBody>
                <a:bodyPr/>
                <a:lstStyle/>
                <a:p>
                  <a:endParaRPr lang="en-US"/>
                </a:p>
              </p:txBody>
            </p:sp>
            <p:sp>
              <p:nvSpPr>
                <p:cNvPr id="159500" name="Line 2828"/>
                <p:cNvSpPr>
                  <a:spLocks noChangeShapeType="1"/>
                </p:cNvSpPr>
                <p:nvPr/>
              </p:nvSpPr>
              <p:spPr bwMode="auto">
                <a:xfrm flipH="1">
                  <a:off x="3139" y="2988"/>
                  <a:ext cx="15" cy="12"/>
                </a:xfrm>
                <a:prstGeom prst="line">
                  <a:avLst/>
                </a:prstGeom>
                <a:noFill/>
                <a:ln w="7938" cap="rnd">
                  <a:solidFill>
                    <a:srgbClr val="000000"/>
                  </a:solidFill>
                  <a:round/>
                  <a:headEnd/>
                  <a:tailEnd/>
                </a:ln>
              </p:spPr>
              <p:txBody>
                <a:bodyPr/>
                <a:lstStyle/>
                <a:p>
                  <a:endParaRPr lang="en-US"/>
                </a:p>
              </p:txBody>
            </p:sp>
            <p:sp>
              <p:nvSpPr>
                <p:cNvPr id="159501" name="Line 2829"/>
                <p:cNvSpPr>
                  <a:spLocks noChangeShapeType="1"/>
                </p:cNvSpPr>
                <p:nvPr/>
              </p:nvSpPr>
              <p:spPr bwMode="auto">
                <a:xfrm flipH="1">
                  <a:off x="3154" y="3006"/>
                  <a:ext cx="11" cy="6"/>
                </a:xfrm>
                <a:prstGeom prst="line">
                  <a:avLst/>
                </a:prstGeom>
                <a:noFill/>
                <a:ln w="7938" cap="rnd">
                  <a:solidFill>
                    <a:srgbClr val="000000"/>
                  </a:solidFill>
                  <a:round/>
                  <a:headEnd/>
                  <a:tailEnd/>
                </a:ln>
              </p:spPr>
              <p:txBody>
                <a:bodyPr/>
                <a:lstStyle/>
                <a:p>
                  <a:endParaRPr lang="en-US"/>
                </a:p>
              </p:txBody>
            </p:sp>
            <p:sp>
              <p:nvSpPr>
                <p:cNvPr id="159502" name="Line 2830"/>
                <p:cNvSpPr>
                  <a:spLocks noChangeShapeType="1"/>
                </p:cNvSpPr>
                <p:nvPr/>
              </p:nvSpPr>
              <p:spPr bwMode="auto">
                <a:xfrm flipH="1">
                  <a:off x="3165" y="3012"/>
                  <a:ext cx="10" cy="11"/>
                </a:xfrm>
                <a:prstGeom prst="line">
                  <a:avLst/>
                </a:prstGeom>
                <a:noFill/>
                <a:ln w="7938" cap="rnd">
                  <a:solidFill>
                    <a:srgbClr val="000000"/>
                  </a:solidFill>
                  <a:round/>
                  <a:headEnd/>
                  <a:tailEnd/>
                </a:ln>
              </p:spPr>
              <p:txBody>
                <a:bodyPr/>
                <a:lstStyle/>
                <a:p>
                  <a:endParaRPr lang="en-US"/>
                </a:p>
              </p:txBody>
            </p:sp>
            <p:sp>
              <p:nvSpPr>
                <p:cNvPr id="159503" name="Line 2831"/>
                <p:cNvSpPr>
                  <a:spLocks noChangeShapeType="1"/>
                </p:cNvSpPr>
                <p:nvPr/>
              </p:nvSpPr>
              <p:spPr bwMode="auto">
                <a:xfrm flipH="1">
                  <a:off x="3175" y="3023"/>
                  <a:ext cx="5" cy="12"/>
                </a:xfrm>
                <a:prstGeom prst="line">
                  <a:avLst/>
                </a:prstGeom>
                <a:noFill/>
                <a:ln w="7938" cap="rnd">
                  <a:solidFill>
                    <a:srgbClr val="000000"/>
                  </a:solidFill>
                  <a:round/>
                  <a:headEnd/>
                  <a:tailEnd/>
                </a:ln>
              </p:spPr>
              <p:txBody>
                <a:bodyPr/>
                <a:lstStyle/>
                <a:p>
                  <a:endParaRPr lang="en-US"/>
                </a:p>
              </p:txBody>
            </p:sp>
            <p:sp>
              <p:nvSpPr>
                <p:cNvPr id="159504" name="Line 2832"/>
                <p:cNvSpPr>
                  <a:spLocks noChangeShapeType="1"/>
                </p:cNvSpPr>
                <p:nvPr/>
              </p:nvSpPr>
              <p:spPr bwMode="auto">
                <a:xfrm flipH="1">
                  <a:off x="3180" y="3035"/>
                  <a:ext cx="11" cy="12"/>
                </a:xfrm>
                <a:prstGeom prst="line">
                  <a:avLst/>
                </a:prstGeom>
                <a:noFill/>
                <a:ln w="7938" cap="rnd">
                  <a:solidFill>
                    <a:srgbClr val="000000"/>
                  </a:solidFill>
                  <a:round/>
                  <a:headEnd/>
                  <a:tailEnd/>
                </a:ln>
              </p:spPr>
              <p:txBody>
                <a:bodyPr/>
                <a:lstStyle/>
                <a:p>
                  <a:endParaRPr lang="en-US"/>
                </a:p>
              </p:txBody>
            </p:sp>
            <p:sp>
              <p:nvSpPr>
                <p:cNvPr id="159505" name="Line 2833"/>
                <p:cNvSpPr>
                  <a:spLocks noChangeShapeType="1"/>
                </p:cNvSpPr>
                <p:nvPr/>
              </p:nvSpPr>
              <p:spPr bwMode="auto">
                <a:xfrm flipH="1">
                  <a:off x="3196" y="3047"/>
                  <a:ext cx="10" cy="5"/>
                </a:xfrm>
                <a:prstGeom prst="line">
                  <a:avLst/>
                </a:prstGeom>
                <a:noFill/>
                <a:ln w="7938" cap="rnd">
                  <a:solidFill>
                    <a:srgbClr val="000000"/>
                  </a:solidFill>
                  <a:round/>
                  <a:headEnd/>
                  <a:tailEnd/>
                </a:ln>
              </p:spPr>
              <p:txBody>
                <a:bodyPr/>
                <a:lstStyle/>
                <a:p>
                  <a:endParaRPr lang="en-US"/>
                </a:p>
              </p:txBody>
            </p:sp>
            <p:sp>
              <p:nvSpPr>
                <p:cNvPr id="159506" name="Line 2834"/>
                <p:cNvSpPr>
                  <a:spLocks noChangeShapeType="1"/>
                </p:cNvSpPr>
                <p:nvPr/>
              </p:nvSpPr>
              <p:spPr bwMode="auto">
                <a:xfrm flipH="1">
                  <a:off x="3206" y="3052"/>
                  <a:ext cx="11" cy="12"/>
                </a:xfrm>
                <a:prstGeom prst="line">
                  <a:avLst/>
                </a:prstGeom>
                <a:noFill/>
                <a:ln w="7938" cap="rnd">
                  <a:solidFill>
                    <a:srgbClr val="000000"/>
                  </a:solidFill>
                  <a:round/>
                  <a:headEnd/>
                  <a:tailEnd/>
                </a:ln>
              </p:spPr>
              <p:txBody>
                <a:bodyPr/>
                <a:lstStyle/>
                <a:p>
                  <a:endParaRPr lang="en-US"/>
                </a:p>
              </p:txBody>
            </p:sp>
            <p:sp>
              <p:nvSpPr>
                <p:cNvPr id="159507" name="Line 2835"/>
                <p:cNvSpPr>
                  <a:spLocks noChangeShapeType="1"/>
                </p:cNvSpPr>
                <p:nvPr/>
              </p:nvSpPr>
              <p:spPr bwMode="auto">
                <a:xfrm flipH="1">
                  <a:off x="3217" y="3064"/>
                  <a:ext cx="5" cy="12"/>
                </a:xfrm>
                <a:prstGeom prst="line">
                  <a:avLst/>
                </a:prstGeom>
                <a:noFill/>
                <a:ln w="7938" cap="rnd">
                  <a:solidFill>
                    <a:srgbClr val="000000"/>
                  </a:solidFill>
                  <a:round/>
                  <a:headEnd/>
                  <a:tailEnd/>
                </a:ln>
              </p:spPr>
              <p:txBody>
                <a:bodyPr/>
                <a:lstStyle/>
                <a:p>
                  <a:endParaRPr lang="en-US"/>
                </a:p>
              </p:txBody>
            </p:sp>
            <p:sp>
              <p:nvSpPr>
                <p:cNvPr id="159508" name="Line 2836"/>
                <p:cNvSpPr>
                  <a:spLocks noChangeShapeType="1"/>
                </p:cNvSpPr>
                <p:nvPr/>
              </p:nvSpPr>
              <p:spPr bwMode="auto">
                <a:xfrm flipH="1">
                  <a:off x="3227" y="3070"/>
                  <a:ext cx="11" cy="12"/>
                </a:xfrm>
                <a:prstGeom prst="line">
                  <a:avLst/>
                </a:prstGeom>
                <a:noFill/>
                <a:ln w="7938" cap="rnd">
                  <a:solidFill>
                    <a:srgbClr val="000000"/>
                  </a:solidFill>
                  <a:round/>
                  <a:headEnd/>
                  <a:tailEnd/>
                </a:ln>
              </p:spPr>
              <p:txBody>
                <a:bodyPr/>
                <a:lstStyle/>
                <a:p>
                  <a:endParaRPr lang="en-US"/>
                </a:p>
              </p:txBody>
            </p:sp>
            <p:sp>
              <p:nvSpPr>
                <p:cNvPr id="159509" name="Line 2837"/>
                <p:cNvSpPr>
                  <a:spLocks noChangeShapeType="1"/>
                </p:cNvSpPr>
                <p:nvPr/>
              </p:nvSpPr>
              <p:spPr bwMode="auto">
                <a:xfrm flipH="1">
                  <a:off x="3238" y="3082"/>
                  <a:ext cx="10" cy="5"/>
                </a:xfrm>
                <a:prstGeom prst="line">
                  <a:avLst/>
                </a:prstGeom>
                <a:noFill/>
                <a:ln w="7938" cap="rnd">
                  <a:solidFill>
                    <a:srgbClr val="000000"/>
                  </a:solidFill>
                  <a:round/>
                  <a:headEnd/>
                  <a:tailEnd/>
                </a:ln>
              </p:spPr>
              <p:txBody>
                <a:bodyPr/>
                <a:lstStyle/>
                <a:p>
                  <a:endParaRPr lang="en-US"/>
                </a:p>
              </p:txBody>
            </p:sp>
            <p:sp>
              <p:nvSpPr>
                <p:cNvPr id="159510" name="Line 2838"/>
                <p:cNvSpPr>
                  <a:spLocks noChangeShapeType="1"/>
                </p:cNvSpPr>
                <p:nvPr/>
              </p:nvSpPr>
              <p:spPr bwMode="auto">
                <a:xfrm flipH="1">
                  <a:off x="3248" y="3087"/>
                  <a:ext cx="10" cy="12"/>
                </a:xfrm>
                <a:prstGeom prst="line">
                  <a:avLst/>
                </a:prstGeom>
                <a:noFill/>
                <a:ln w="7938" cap="rnd">
                  <a:solidFill>
                    <a:srgbClr val="000000"/>
                  </a:solidFill>
                  <a:round/>
                  <a:headEnd/>
                  <a:tailEnd/>
                </a:ln>
              </p:spPr>
              <p:txBody>
                <a:bodyPr/>
                <a:lstStyle/>
                <a:p>
                  <a:endParaRPr lang="en-US"/>
                </a:p>
              </p:txBody>
            </p:sp>
            <p:sp>
              <p:nvSpPr>
                <p:cNvPr id="159511" name="Line 2839"/>
                <p:cNvSpPr>
                  <a:spLocks noChangeShapeType="1"/>
                </p:cNvSpPr>
                <p:nvPr/>
              </p:nvSpPr>
              <p:spPr bwMode="auto">
                <a:xfrm flipH="1">
                  <a:off x="3264" y="3099"/>
                  <a:ext cx="5" cy="12"/>
                </a:xfrm>
                <a:prstGeom prst="line">
                  <a:avLst/>
                </a:prstGeom>
                <a:noFill/>
                <a:ln w="7938" cap="rnd">
                  <a:solidFill>
                    <a:srgbClr val="000000"/>
                  </a:solidFill>
                  <a:round/>
                  <a:headEnd/>
                  <a:tailEnd/>
                </a:ln>
              </p:spPr>
              <p:txBody>
                <a:bodyPr/>
                <a:lstStyle/>
                <a:p>
                  <a:endParaRPr lang="en-US"/>
                </a:p>
              </p:txBody>
            </p:sp>
            <p:sp>
              <p:nvSpPr>
                <p:cNvPr id="159512" name="Line 2840"/>
                <p:cNvSpPr>
                  <a:spLocks noChangeShapeType="1"/>
                </p:cNvSpPr>
                <p:nvPr/>
              </p:nvSpPr>
              <p:spPr bwMode="auto">
                <a:xfrm flipH="1">
                  <a:off x="3269" y="3111"/>
                  <a:ext cx="5" cy="11"/>
                </a:xfrm>
                <a:prstGeom prst="line">
                  <a:avLst/>
                </a:prstGeom>
                <a:noFill/>
                <a:ln w="7938" cap="rnd">
                  <a:solidFill>
                    <a:srgbClr val="000000"/>
                  </a:solidFill>
                  <a:round/>
                  <a:headEnd/>
                  <a:tailEnd/>
                </a:ln>
              </p:spPr>
              <p:txBody>
                <a:bodyPr/>
                <a:lstStyle/>
                <a:p>
                  <a:endParaRPr lang="en-US"/>
                </a:p>
              </p:txBody>
            </p:sp>
            <p:sp>
              <p:nvSpPr>
                <p:cNvPr id="159513" name="Line 2841"/>
                <p:cNvSpPr>
                  <a:spLocks noChangeShapeType="1"/>
                </p:cNvSpPr>
                <p:nvPr/>
              </p:nvSpPr>
              <p:spPr bwMode="auto">
                <a:xfrm flipH="1">
                  <a:off x="3274" y="3122"/>
                  <a:ext cx="10" cy="6"/>
                </a:xfrm>
                <a:prstGeom prst="line">
                  <a:avLst/>
                </a:prstGeom>
                <a:noFill/>
                <a:ln w="7938" cap="rnd">
                  <a:solidFill>
                    <a:srgbClr val="000000"/>
                  </a:solidFill>
                  <a:round/>
                  <a:headEnd/>
                  <a:tailEnd/>
                </a:ln>
              </p:spPr>
              <p:txBody>
                <a:bodyPr/>
                <a:lstStyle/>
                <a:p>
                  <a:endParaRPr lang="en-US"/>
                </a:p>
              </p:txBody>
            </p:sp>
            <p:sp>
              <p:nvSpPr>
                <p:cNvPr id="159514" name="Line 2842"/>
                <p:cNvSpPr>
                  <a:spLocks noChangeShapeType="1"/>
                </p:cNvSpPr>
                <p:nvPr/>
              </p:nvSpPr>
              <p:spPr bwMode="auto">
                <a:xfrm flipH="1">
                  <a:off x="3284" y="3128"/>
                  <a:ext cx="11" cy="12"/>
                </a:xfrm>
                <a:prstGeom prst="line">
                  <a:avLst/>
                </a:prstGeom>
                <a:noFill/>
                <a:ln w="7938" cap="rnd">
                  <a:solidFill>
                    <a:srgbClr val="000000"/>
                  </a:solidFill>
                  <a:round/>
                  <a:headEnd/>
                  <a:tailEnd/>
                </a:ln>
              </p:spPr>
              <p:txBody>
                <a:bodyPr/>
                <a:lstStyle/>
                <a:p>
                  <a:endParaRPr lang="en-US"/>
                </a:p>
              </p:txBody>
            </p:sp>
            <p:sp>
              <p:nvSpPr>
                <p:cNvPr id="159515" name="Line 2843"/>
                <p:cNvSpPr>
                  <a:spLocks noChangeShapeType="1"/>
                </p:cNvSpPr>
                <p:nvPr/>
              </p:nvSpPr>
              <p:spPr bwMode="auto">
                <a:xfrm flipH="1">
                  <a:off x="3300" y="3140"/>
                  <a:ext cx="5" cy="11"/>
                </a:xfrm>
                <a:prstGeom prst="line">
                  <a:avLst/>
                </a:prstGeom>
                <a:noFill/>
                <a:ln w="7938" cap="rnd">
                  <a:solidFill>
                    <a:srgbClr val="000000"/>
                  </a:solidFill>
                  <a:round/>
                  <a:headEnd/>
                  <a:tailEnd/>
                </a:ln>
              </p:spPr>
              <p:txBody>
                <a:bodyPr/>
                <a:lstStyle/>
                <a:p>
                  <a:endParaRPr lang="en-US"/>
                </a:p>
              </p:txBody>
            </p:sp>
            <p:sp>
              <p:nvSpPr>
                <p:cNvPr id="159516" name="Line 2844"/>
                <p:cNvSpPr>
                  <a:spLocks noChangeShapeType="1"/>
                </p:cNvSpPr>
                <p:nvPr/>
              </p:nvSpPr>
              <p:spPr bwMode="auto">
                <a:xfrm flipH="1">
                  <a:off x="3305" y="3151"/>
                  <a:ext cx="11" cy="12"/>
                </a:xfrm>
                <a:prstGeom prst="line">
                  <a:avLst/>
                </a:prstGeom>
                <a:noFill/>
                <a:ln w="7938" cap="rnd">
                  <a:solidFill>
                    <a:srgbClr val="000000"/>
                  </a:solidFill>
                  <a:round/>
                  <a:headEnd/>
                  <a:tailEnd/>
                </a:ln>
              </p:spPr>
              <p:txBody>
                <a:bodyPr/>
                <a:lstStyle/>
                <a:p>
                  <a:endParaRPr lang="en-US"/>
                </a:p>
              </p:txBody>
            </p:sp>
            <p:sp>
              <p:nvSpPr>
                <p:cNvPr id="159517" name="Line 2845"/>
                <p:cNvSpPr>
                  <a:spLocks noChangeShapeType="1"/>
                </p:cNvSpPr>
                <p:nvPr/>
              </p:nvSpPr>
              <p:spPr bwMode="auto">
                <a:xfrm flipH="1">
                  <a:off x="3316" y="3163"/>
                  <a:ext cx="10" cy="12"/>
                </a:xfrm>
                <a:prstGeom prst="line">
                  <a:avLst/>
                </a:prstGeom>
                <a:noFill/>
                <a:ln w="7938" cap="rnd">
                  <a:solidFill>
                    <a:srgbClr val="000000"/>
                  </a:solidFill>
                  <a:round/>
                  <a:headEnd/>
                  <a:tailEnd/>
                </a:ln>
              </p:spPr>
              <p:txBody>
                <a:bodyPr/>
                <a:lstStyle/>
                <a:p>
                  <a:endParaRPr lang="en-US"/>
                </a:p>
              </p:txBody>
            </p:sp>
            <p:sp>
              <p:nvSpPr>
                <p:cNvPr id="159518" name="Line 2846"/>
                <p:cNvSpPr>
                  <a:spLocks noChangeShapeType="1"/>
                </p:cNvSpPr>
                <p:nvPr/>
              </p:nvSpPr>
              <p:spPr bwMode="auto">
                <a:xfrm flipH="1">
                  <a:off x="3326" y="3175"/>
                  <a:ext cx="10" cy="6"/>
                </a:xfrm>
                <a:prstGeom prst="line">
                  <a:avLst/>
                </a:prstGeom>
                <a:noFill/>
                <a:ln w="7938" cap="rnd">
                  <a:solidFill>
                    <a:srgbClr val="000000"/>
                  </a:solidFill>
                  <a:round/>
                  <a:headEnd/>
                  <a:tailEnd/>
                </a:ln>
              </p:spPr>
              <p:txBody>
                <a:bodyPr/>
                <a:lstStyle/>
                <a:p>
                  <a:endParaRPr lang="en-US"/>
                </a:p>
              </p:txBody>
            </p:sp>
            <p:sp>
              <p:nvSpPr>
                <p:cNvPr id="159519" name="Line 2847"/>
                <p:cNvSpPr>
                  <a:spLocks noChangeShapeType="1"/>
                </p:cNvSpPr>
                <p:nvPr/>
              </p:nvSpPr>
              <p:spPr bwMode="auto">
                <a:xfrm flipH="1">
                  <a:off x="3336" y="3181"/>
                  <a:ext cx="11" cy="11"/>
                </a:xfrm>
                <a:prstGeom prst="line">
                  <a:avLst/>
                </a:prstGeom>
                <a:noFill/>
                <a:ln w="7938" cap="rnd">
                  <a:solidFill>
                    <a:srgbClr val="000000"/>
                  </a:solidFill>
                  <a:round/>
                  <a:headEnd/>
                  <a:tailEnd/>
                </a:ln>
              </p:spPr>
              <p:txBody>
                <a:bodyPr/>
                <a:lstStyle/>
                <a:p>
                  <a:endParaRPr lang="en-US"/>
                </a:p>
              </p:txBody>
            </p:sp>
            <p:sp>
              <p:nvSpPr>
                <p:cNvPr id="159520" name="Line 2848"/>
                <p:cNvSpPr>
                  <a:spLocks noChangeShapeType="1"/>
                </p:cNvSpPr>
                <p:nvPr/>
              </p:nvSpPr>
              <p:spPr bwMode="auto">
                <a:xfrm flipH="1">
                  <a:off x="3347" y="3192"/>
                  <a:ext cx="5" cy="12"/>
                </a:xfrm>
                <a:prstGeom prst="line">
                  <a:avLst/>
                </a:prstGeom>
                <a:noFill/>
                <a:ln w="7938" cap="rnd">
                  <a:solidFill>
                    <a:srgbClr val="000000"/>
                  </a:solidFill>
                  <a:round/>
                  <a:headEnd/>
                  <a:tailEnd/>
                </a:ln>
              </p:spPr>
              <p:txBody>
                <a:bodyPr/>
                <a:lstStyle/>
                <a:p>
                  <a:endParaRPr lang="en-US"/>
                </a:p>
              </p:txBody>
            </p:sp>
            <p:sp>
              <p:nvSpPr>
                <p:cNvPr id="159521" name="Line 2849"/>
                <p:cNvSpPr>
                  <a:spLocks noChangeShapeType="1"/>
                </p:cNvSpPr>
                <p:nvPr/>
              </p:nvSpPr>
              <p:spPr bwMode="auto">
                <a:xfrm flipH="1">
                  <a:off x="3352" y="3204"/>
                  <a:ext cx="10" cy="12"/>
                </a:xfrm>
                <a:prstGeom prst="line">
                  <a:avLst/>
                </a:prstGeom>
                <a:noFill/>
                <a:ln w="7938" cap="rnd">
                  <a:solidFill>
                    <a:srgbClr val="000000"/>
                  </a:solidFill>
                  <a:round/>
                  <a:headEnd/>
                  <a:tailEnd/>
                </a:ln>
              </p:spPr>
              <p:txBody>
                <a:bodyPr/>
                <a:lstStyle/>
                <a:p>
                  <a:endParaRPr lang="en-US"/>
                </a:p>
              </p:txBody>
            </p:sp>
            <p:sp>
              <p:nvSpPr>
                <p:cNvPr id="159522" name="Line 2850"/>
                <p:cNvSpPr>
                  <a:spLocks noChangeShapeType="1"/>
                </p:cNvSpPr>
                <p:nvPr/>
              </p:nvSpPr>
              <p:spPr bwMode="auto">
                <a:xfrm>
                  <a:off x="3373" y="3146"/>
                  <a:ext cx="5" cy="17"/>
                </a:xfrm>
                <a:prstGeom prst="line">
                  <a:avLst/>
                </a:prstGeom>
                <a:noFill/>
                <a:ln w="7938" cap="rnd">
                  <a:solidFill>
                    <a:srgbClr val="000000"/>
                  </a:solidFill>
                  <a:round/>
                  <a:headEnd/>
                  <a:tailEnd/>
                </a:ln>
              </p:spPr>
              <p:txBody>
                <a:bodyPr/>
                <a:lstStyle/>
                <a:p>
                  <a:endParaRPr lang="en-US"/>
                </a:p>
              </p:txBody>
            </p:sp>
            <p:sp>
              <p:nvSpPr>
                <p:cNvPr id="159523" name="Line 2851"/>
                <p:cNvSpPr>
                  <a:spLocks noChangeShapeType="1"/>
                </p:cNvSpPr>
                <p:nvPr/>
              </p:nvSpPr>
              <p:spPr bwMode="auto">
                <a:xfrm>
                  <a:off x="3388" y="3134"/>
                  <a:ext cx="6" cy="17"/>
                </a:xfrm>
                <a:prstGeom prst="line">
                  <a:avLst/>
                </a:prstGeom>
                <a:noFill/>
                <a:ln w="7938" cap="rnd">
                  <a:solidFill>
                    <a:srgbClr val="000000"/>
                  </a:solidFill>
                  <a:round/>
                  <a:headEnd/>
                  <a:tailEnd/>
                </a:ln>
              </p:spPr>
              <p:txBody>
                <a:bodyPr/>
                <a:lstStyle/>
                <a:p>
                  <a:endParaRPr lang="en-US"/>
                </a:p>
              </p:txBody>
            </p:sp>
            <p:sp>
              <p:nvSpPr>
                <p:cNvPr id="159524" name="Line 2852"/>
                <p:cNvSpPr>
                  <a:spLocks noChangeShapeType="1"/>
                </p:cNvSpPr>
                <p:nvPr/>
              </p:nvSpPr>
              <p:spPr bwMode="auto">
                <a:xfrm>
                  <a:off x="3394" y="3128"/>
                  <a:ext cx="5" cy="18"/>
                </a:xfrm>
                <a:prstGeom prst="line">
                  <a:avLst/>
                </a:prstGeom>
                <a:noFill/>
                <a:ln w="7938" cap="rnd">
                  <a:solidFill>
                    <a:srgbClr val="000000"/>
                  </a:solidFill>
                  <a:round/>
                  <a:headEnd/>
                  <a:tailEnd/>
                </a:ln>
              </p:spPr>
              <p:txBody>
                <a:bodyPr/>
                <a:lstStyle/>
                <a:p>
                  <a:endParaRPr lang="en-US"/>
                </a:p>
              </p:txBody>
            </p:sp>
            <p:sp>
              <p:nvSpPr>
                <p:cNvPr id="159525" name="Line 2853"/>
                <p:cNvSpPr>
                  <a:spLocks noChangeShapeType="1"/>
                </p:cNvSpPr>
                <p:nvPr/>
              </p:nvSpPr>
              <p:spPr bwMode="auto">
                <a:xfrm>
                  <a:off x="3409" y="3128"/>
                  <a:ext cx="5" cy="12"/>
                </a:xfrm>
                <a:prstGeom prst="line">
                  <a:avLst/>
                </a:prstGeom>
                <a:noFill/>
                <a:ln w="7938" cap="rnd">
                  <a:solidFill>
                    <a:srgbClr val="000000"/>
                  </a:solidFill>
                  <a:round/>
                  <a:headEnd/>
                  <a:tailEnd/>
                </a:ln>
              </p:spPr>
              <p:txBody>
                <a:bodyPr/>
                <a:lstStyle/>
                <a:p>
                  <a:endParaRPr lang="en-US"/>
                </a:p>
              </p:txBody>
            </p:sp>
            <p:sp>
              <p:nvSpPr>
                <p:cNvPr id="159526" name="Line 2854"/>
                <p:cNvSpPr>
                  <a:spLocks noChangeShapeType="1"/>
                </p:cNvSpPr>
                <p:nvPr/>
              </p:nvSpPr>
              <p:spPr bwMode="auto">
                <a:xfrm>
                  <a:off x="3425" y="3116"/>
                  <a:ext cx="5" cy="12"/>
                </a:xfrm>
                <a:prstGeom prst="line">
                  <a:avLst/>
                </a:prstGeom>
                <a:noFill/>
                <a:ln w="7938" cap="rnd">
                  <a:solidFill>
                    <a:srgbClr val="000000"/>
                  </a:solidFill>
                  <a:round/>
                  <a:headEnd/>
                  <a:tailEnd/>
                </a:ln>
              </p:spPr>
              <p:txBody>
                <a:bodyPr/>
                <a:lstStyle/>
                <a:p>
                  <a:endParaRPr lang="en-US"/>
                </a:p>
              </p:txBody>
            </p:sp>
            <p:sp>
              <p:nvSpPr>
                <p:cNvPr id="159527" name="Line 2855"/>
                <p:cNvSpPr>
                  <a:spLocks noChangeShapeType="1"/>
                </p:cNvSpPr>
                <p:nvPr/>
              </p:nvSpPr>
              <p:spPr bwMode="auto">
                <a:xfrm>
                  <a:off x="3430" y="3111"/>
                  <a:ext cx="5" cy="17"/>
                </a:xfrm>
                <a:prstGeom prst="line">
                  <a:avLst/>
                </a:prstGeom>
                <a:noFill/>
                <a:ln w="7938" cap="rnd">
                  <a:solidFill>
                    <a:srgbClr val="000000"/>
                  </a:solidFill>
                  <a:round/>
                  <a:headEnd/>
                  <a:tailEnd/>
                </a:ln>
              </p:spPr>
              <p:txBody>
                <a:bodyPr/>
                <a:lstStyle/>
                <a:p>
                  <a:endParaRPr lang="en-US"/>
                </a:p>
              </p:txBody>
            </p:sp>
            <p:sp>
              <p:nvSpPr>
                <p:cNvPr id="159528" name="Line 2856"/>
                <p:cNvSpPr>
                  <a:spLocks noChangeShapeType="1"/>
                </p:cNvSpPr>
                <p:nvPr/>
              </p:nvSpPr>
              <p:spPr bwMode="auto">
                <a:xfrm>
                  <a:off x="3435" y="3111"/>
                  <a:ext cx="16" cy="0"/>
                </a:xfrm>
                <a:prstGeom prst="line">
                  <a:avLst/>
                </a:prstGeom>
                <a:noFill/>
                <a:ln w="7938" cap="rnd">
                  <a:solidFill>
                    <a:srgbClr val="000000"/>
                  </a:solidFill>
                  <a:round/>
                  <a:headEnd/>
                  <a:tailEnd/>
                </a:ln>
              </p:spPr>
              <p:txBody>
                <a:bodyPr/>
                <a:lstStyle/>
                <a:p>
                  <a:endParaRPr lang="en-US"/>
                </a:p>
              </p:txBody>
            </p:sp>
            <p:sp>
              <p:nvSpPr>
                <p:cNvPr id="159529" name="Line 2857"/>
                <p:cNvSpPr>
                  <a:spLocks noChangeShapeType="1"/>
                </p:cNvSpPr>
                <p:nvPr/>
              </p:nvSpPr>
              <p:spPr bwMode="auto">
                <a:xfrm>
                  <a:off x="3435" y="3093"/>
                  <a:ext cx="16" cy="0"/>
                </a:xfrm>
                <a:prstGeom prst="line">
                  <a:avLst/>
                </a:prstGeom>
                <a:noFill/>
                <a:ln w="7938" cap="rnd">
                  <a:solidFill>
                    <a:srgbClr val="000000"/>
                  </a:solidFill>
                  <a:round/>
                  <a:headEnd/>
                  <a:tailEnd/>
                </a:ln>
              </p:spPr>
              <p:txBody>
                <a:bodyPr/>
                <a:lstStyle/>
                <a:p>
                  <a:endParaRPr lang="en-US"/>
                </a:p>
              </p:txBody>
            </p:sp>
          </p:grpSp>
          <p:grpSp>
            <p:nvGrpSpPr>
              <p:cNvPr id="159731" name="Group 3059"/>
              <p:cNvGrpSpPr>
                <a:grpSpLocks/>
              </p:cNvGrpSpPr>
              <p:nvPr/>
            </p:nvGrpSpPr>
            <p:grpSpPr bwMode="auto">
              <a:xfrm>
                <a:off x="2931" y="2189"/>
                <a:ext cx="1128" cy="962"/>
                <a:chOff x="2931" y="2189"/>
                <a:chExt cx="1128" cy="962"/>
              </a:xfrm>
            </p:grpSpPr>
            <p:sp>
              <p:nvSpPr>
                <p:cNvPr id="159531" name="Line 2859"/>
                <p:cNvSpPr>
                  <a:spLocks noChangeShapeType="1"/>
                </p:cNvSpPr>
                <p:nvPr/>
              </p:nvSpPr>
              <p:spPr bwMode="auto">
                <a:xfrm flipV="1">
                  <a:off x="3430" y="3082"/>
                  <a:ext cx="10" cy="5"/>
                </a:xfrm>
                <a:prstGeom prst="line">
                  <a:avLst/>
                </a:prstGeom>
                <a:noFill/>
                <a:ln w="7938" cap="rnd">
                  <a:solidFill>
                    <a:srgbClr val="000000"/>
                  </a:solidFill>
                  <a:round/>
                  <a:headEnd/>
                  <a:tailEnd/>
                </a:ln>
              </p:spPr>
              <p:txBody>
                <a:bodyPr/>
                <a:lstStyle/>
                <a:p>
                  <a:endParaRPr lang="en-US"/>
                </a:p>
              </p:txBody>
            </p:sp>
            <p:sp>
              <p:nvSpPr>
                <p:cNvPr id="159532" name="Line 2860"/>
                <p:cNvSpPr>
                  <a:spLocks noChangeShapeType="1"/>
                </p:cNvSpPr>
                <p:nvPr/>
              </p:nvSpPr>
              <p:spPr bwMode="auto">
                <a:xfrm flipV="1">
                  <a:off x="3425" y="3070"/>
                  <a:ext cx="5" cy="12"/>
                </a:xfrm>
                <a:prstGeom prst="line">
                  <a:avLst/>
                </a:prstGeom>
                <a:noFill/>
                <a:ln w="7938" cap="rnd">
                  <a:solidFill>
                    <a:srgbClr val="000000"/>
                  </a:solidFill>
                  <a:round/>
                  <a:headEnd/>
                  <a:tailEnd/>
                </a:ln>
              </p:spPr>
              <p:txBody>
                <a:bodyPr/>
                <a:lstStyle/>
                <a:p>
                  <a:endParaRPr lang="en-US"/>
                </a:p>
              </p:txBody>
            </p:sp>
            <p:sp>
              <p:nvSpPr>
                <p:cNvPr id="159533" name="Line 2861"/>
                <p:cNvSpPr>
                  <a:spLocks noChangeShapeType="1"/>
                </p:cNvSpPr>
                <p:nvPr/>
              </p:nvSpPr>
              <p:spPr bwMode="auto">
                <a:xfrm flipV="1">
                  <a:off x="3414" y="3058"/>
                  <a:ext cx="11" cy="12"/>
                </a:xfrm>
                <a:prstGeom prst="line">
                  <a:avLst/>
                </a:prstGeom>
                <a:noFill/>
                <a:ln w="7938" cap="rnd">
                  <a:solidFill>
                    <a:srgbClr val="000000"/>
                  </a:solidFill>
                  <a:round/>
                  <a:headEnd/>
                  <a:tailEnd/>
                </a:ln>
              </p:spPr>
              <p:txBody>
                <a:bodyPr/>
                <a:lstStyle/>
                <a:p>
                  <a:endParaRPr lang="en-US"/>
                </a:p>
              </p:txBody>
            </p:sp>
            <p:sp>
              <p:nvSpPr>
                <p:cNvPr id="159534" name="Line 2862"/>
                <p:cNvSpPr>
                  <a:spLocks noChangeShapeType="1"/>
                </p:cNvSpPr>
                <p:nvPr/>
              </p:nvSpPr>
              <p:spPr bwMode="auto">
                <a:xfrm flipV="1">
                  <a:off x="3404" y="3047"/>
                  <a:ext cx="10" cy="11"/>
                </a:xfrm>
                <a:prstGeom prst="line">
                  <a:avLst/>
                </a:prstGeom>
                <a:noFill/>
                <a:ln w="7938" cap="rnd">
                  <a:solidFill>
                    <a:srgbClr val="000000"/>
                  </a:solidFill>
                  <a:round/>
                  <a:headEnd/>
                  <a:tailEnd/>
                </a:ln>
              </p:spPr>
              <p:txBody>
                <a:bodyPr/>
                <a:lstStyle/>
                <a:p>
                  <a:endParaRPr lang="en-US"/>
                </a:p>
              </p:txBody>
            </p:sp>
            <p:sp>
              <p:nvSpPr>
                <p:cNvPr id="159535" name="Line 2863"/>
                <p:cNvSpPr>
                  <a:spLocks noChangeShapeType="1"/>
                </p:cNvSpPr>
                <p:nvPr/>
              </p:nvSpPr>
              <p:spPr bwMode="auto">
                <a:xfrm flipV="1">
                  <a:off x="3394" y="3041"/>
                  <a:ext cx="5" cy="6"/>
                </a:xfrm>
                <a:prstGeom prst="line">
                  <a:avLst/>
                </a:prstGeom>
                <a:noFill/>
                <a:ln w="7938" cap="rnd">
                  <a:solidFill>
                    <a:srgbClr val="000000"/>
                  </a:solidFill>
                  <a:round/>
                  <a:headEnd/>
                  <a:tailEnd/>
                </a:ln>
              </p:spPr>
              <p:txBody>
                <a:bodyPr/>
                <a:lstStyle/>
                <a:p>
                  <a:endParaRPr lang="en-US"/>
                </a:p>
              </p:txBody>
            </p:sp>
            <p:sp>
              <p:nvSpPr>
                <p:cNvPr id="159536" name="Line 2864"/>
                <p:cNvSpPr>
                  <a:spLocks noChangeShapeType="1"/>
                </p:cNvSpPr>
                <p:nvPr/>
              </p:nvSpPr>
              <p:spPr bwMode="auto">
                <a:xfrm flipV="1">
                  <a:off x="3383" y="3029"/>
                  <a:ext cx="11" cy="12"/>
                </a:xfrm>
                <a:prstGeom prst="line">
                  <a:avLst/>
                </a:prstGeom>
                <a:noFill/>
                <a:ln w="7938" cap="rnd">
                  <a:solidFill>
                    <a:srgbClr val="000000"/>
                  </a:solidFill>
                  <a:round/>
                  <a:headEnd/>
                  <a:tailEnd/>
                </a:ln>
              </p:spPr>
              <p:txBody>
                <a:bodyPr/>
                <a:lstStyle/>
                <a:p>
                  <a:endParaRPr lang="en-US"/>
                </a:p>
              </p:txBody>
            </p:sp>
            <p:sp>
              <p:nvSpPr>
                <p:cNvPr id="159537" name="Line 2865"/>
                <p:cNvSpPr>
                  <a:spLocks noChangeShapeType="1"/>
                </p:cNvSpPr>
                <p:nvPr/>
              </p:nvSpPr>
              <p:spPr bwMode="auto">
                <a:xfrm flipV="1">
                  <a:off x="3373" y="3017"/>
                  <a:ext cx="10" cy="12"/>
                </a:xfrm>
                <a:prstGeom prst="line">
                  <a:avLst/>
                </a:prstGeom>
                <a:noFill/>
                <a:ln w="7938" cap="rnd">
                  <a:solidFill>
                    <a:srgbClr val="000000"/>
                  </a:solidFill>
                  <a:round/>
                  <a:headEnd/>
                  <a:tailEnd/>
                </a:ln>
              </p:spPr>
              <p:txBody>
                <a:bodyPr/>
                <a:lstStyle/>
                <a:p>
                  <a:endParaRPr lang="en-US"/>
                </a:p>
              </p:txBody>
            </p:sp>
            <p:sp>
              <p:nvSpPr>
                <p:cNvPr id="159538" name="Line 2866"/>
                <p:cNvSpPr>
                  <a:spLocks noChangeShapeType="1"/>
                </p:cNvSpPr>
                <p:nvPr/>
              </p:nvSpPr>
              <p:spPr bwMode="auto">
                <a:xfrm>
                  <a:off x="3357" y="3012"/>
                  <a:ext cx="16" cy="0"/>
                </a:xfrm>
                <a:prstGeom prst="line">
                  <a:avLst/>
                </a:prstGeom>
                <a:noFill/>
                <a:ln w="7938" cap="rnd">
                  <a:solidFill>
                    <a:srgbClr val="000000"/>
                  </a:solidFill>
                  <a:round/>
                  <a:headEnd/>
                  <a:tailEnd/>
                </a:ln>
              </p:spPr>
              <p:txBody>
                <a:bodyPr/>
                <a:lstStyle/>
                <a:p>
                  <a:endParaRPr lang="en-US"/>
                </a:p>
              </p:txBody>
            </p:sp>
            <p:sp>
              <p:nvSpPr>
                <p:cNvPr id="159539" name="Line 2867"/>
                <p:cNvSpPr>
                  <a:spLocks noChangeShapeType="1"/>
                </p:cNvSpPr>
                <p:nvPr/>
              </p:nvSpPr>
              <p:spPr bwMode="auto">
                <a:xfrm>
                  <a:off x="3357" y="3000"/>
                  <a:ext cx="16" cy="0"/>
                </a:xfrm>
                <a:prstGeom prst="line">
                  <a:avLst/>
                </a:prstGeom>
                <a:noFill/>
                <a:ln w="7938" cap="rnd">
                  <a:solidFill>
                    <a:srgbClr val="000000"/>
                  </a:solidFill>
                  <a:round/>
                  <a:headEnd/>
                  <a:tailEnd/>
                </a:ln>
              </p:spPr>
              <p:txBody>
                <a:bodyPr/>
                <a:lstStyle/>
                <a:p>
                  <a:endParaRPr lang="en-US"/>
                </a:p>
              </p:txBody>
            </p:sp>
            <p:sp>
              <p:nvSpPr>
                <p:cNvPr id="159540" name="Line 2868"/>
                <p:cNvSpPr>
                  <a:spLocks noChangeShapeType="1"/>
                </p:cNvSpPr>
                <p:nvPr/>
              </p:nvSpPr>
              <p:spPr bwMode="auto">
                <a:xfrm>
                  <a:off x="3357" y="2982"/>
                  <a:ext cx="16" cy="0"/>
                </a:xfrm>
                <a:prstGeom prst="line">
                  <a:avLst/>
                </a:prstGeom>
                <a:noFill/>
                <a:ln w="7938" cap="rnd">
                  <a:solidFill>
                    <a:srgbClr val="000000"/>
                  </a:solidFill>
                  <a:round/>
                  <a:headEnd/>
                  <a:tailEnd/>
                </a:ln>
              </p:spPr>
              <p:txBody>
                <a:bodyPr/>
                <a:lstStyle/>
                <a:p>
                  <a:endParaRPr lang="en-US"/>
                </a:p>
              </p:txBody>
            </p:sp>
            <p:sp>
              <p:nvSpPr>
                <p:cNvPr id="159541" name="Line 2869"/>
                <p:cNvSpPr>
                  <a:spLocks noChangeShapeType="1"/>
                </p:cNvSpPr>
                <p:nvPr/>
              </p:nvSpPr>
              <p:spPr bwMode="auto">
                <a:xfrm>
                  <a:off x="3357" y="2965"/>
                  <a:ext cx="16" cy="0"/>
                </a:xfrm>
                <a:prstGeom prst="line">
                  <a:avLst/>
                </a:prstGeom>
                <a:noFill/>
                <a:ln w="7938" cap="rnd">
                  <a:solidFill>
                    <a:srgbClr val="000000"/>
                  </a:solidFill>
                  <a:round/>
                  <a:headEnd/>
                  <a:tailEnd/>
                </a:ln>
              </p:spPr>
              <p:txBody>
                <a:bodyPr/>
                <a:lstStyle/>
                <a:p>
                  <a:endParaRPr lang="en-US"/>
                </a:p>
              </p:txBody>
            </p:sp>
            <p:sp>
              <p:nvSpPr>
                <p:cNvPr id="159542" name="Line 2870"/>
                <p:cNvSpPr>
                  <a:spLocks noChangeShapeType="1"/>
                </p:cNvSpPr>
                <p:nvPr/>
              </p:nvSpPr>
              <p:spPr bwMode="auto">
                <a:xfrm>
                  <a:off x="3362" y="2953"/>
                  <a:ext cx="16" cy="0"/>
                </a:xfrm>
                <a:prstGeom prst="line">
                  <a:avLst/>
                </a:prstGeom>
                <a:noFill/>
                <a:ln w="7938" cap="rnd">
                  <a:solidFill>
                    <a:srgbClr val="000000"/>
                  </a:solidFill>
                  <a:round/>
                  <a:headEnd/>
                  <a:tailEnd/>
                </a:ln>
              </p:spPr>
              <p:txBody>
                <a:bodyPr/>
                <a:lstStyle/>
                <a:p>
                  <a:endParaRPr lang="en-US"/>
                </a:p>
              </p:txBody>
            </p:sp>
            <p:sp>
              <p:nvSpPr>
                <p:cNvPr id="159543" name="Line 2871"/>
                <p:cNvSpPr>
                  <a:spLocks noChangeShapeType="1"/>
                </p:cNvSpPr>
                <p:nvPr/>
              </p:nvSpPr>
              <p:spPr bwMode="auto">
                <a:xfrm>
                  <a:off x="3362" y="2936"/>
                  <a:ext cx="16" cy="0"/>
                </a:xfrm>
                <a:prstGeom prst="line">
                  <a:avLst/>
                </a:prstGeom>
                <a:noFill/>
                <a:ln w="7938" cap="rnd">
                  <a:solidFill>
                    <a:srgbClr val="000000"/>
                  </a:solidFill>
                  <a:round/>
                  <a:headEnd/>
                  <a:tailEnd/>
                </a:ln>
              </p:spPr>
              <p:txBody>
                <a:bodyPr/>
                <a:lstStyle/>
                <a:p>
                  <a:endParaRPr lang="en-US"/>
                </a:p>
              </p:txBody>
            </p:sp>
            <p:sp>
              <p:nvSpPr>
                <p:cNvPr id="159544" name="Line 2872"/>
                <p:cNvSpPr>
                  <a:spLocks noChangeShapeType="1"/>
                </p:cNvSpPr>
                <p:nvPr/>
              </p:nvSpPr>
              <p:spPr bwMode="auto">
                <a:xfrm>
                  <a:off x="3362" y="2924"/>
                  <a:ext cx="16" cy="0"/>
                </a:xfrm>
                <a:prstGeom prst="line">
                  <a:avLst/>
                </a:prstGeom>
                <a:noFill/>
                <a:ln w="7938" cap="rnd">
                  <a:solidFill>
                    <a:srgbClr val="000000"/>
                  </a:solidFill>
                  <a:round/>
                  <a:headEnd/>
                  <a:tailEnd/>
                </a:ln>
              </p:spPr>
              <p:txBody>
                <a:bodyPr/>
                <a:lstStyle/>
                <a:p>
                  <a:endParaRPr lang="en-US"/>
                </a:p>
              </p:txBody>
            </p:sp>
            <p:sp>
              <p:nvSpPr>
                <p:cNvPr id="159545" name="Line 2873"/>
                <p:cNvSpPr>
                  <a:spLocks noChangeShapeType="1"/>
                </p:cNvSpPr>
                <p:nvPr/>
              </p:nvSpPr>
              <p:spPr bwMode="auto">
                <a:xfrm>
                  <a:off x="3373" y="2901"/>
                  <a:ext cx="10" cy="11"/>
                </a:xfrm>
                <a:prstGeom prst="line">
                  <a:avLst/>
                </a:prstGeom>
                <a:noFill/>
                <a:ln w="7938" cap="rnd">
                  <a:solidFill>
                    <a:srgbClr val="000000"/>
                  </a:solidFill>
                  <a:round/>
                  <a:headEnd/>
                  <a:tailEnd/>
                </a:ln>
              </p:spPr>
              <p:txBody>
                <a:bodyPr/>
                <a:lstStyle/>
                <a:p>
                  <a:endParaRPr lang="en-US"/>
                </a:p>
              </p:txBody>
            </p:sp>
            <p:sp>
              <p:nvSpPr>
                <p:cNvPr id="159546" name="Line 2874"/>
                <p:cNvSpPr>
                  <a:spLocks noChangeShapeType="1"/>
                </p:cNvSpPr>
                <p:nvPr/>
              </p:nvSpPr>
              <p:spPr bwMode="auto">
                <a:xfrm>
                  <a:off x="3383" y="2889"/>
                  <a:ext cx="11" cy="12"/>
                </a:xfrm>
                <a:prstGeom prst="line">
                  <a:avLst/>
                </a:prstGeom>
                <a:noFill/>
                <a:ln w="7938" cap="rnd">
                  <a:solidFill>
                    <a:srgbClr val="000000"/>
                  </a:solidFill>
                  <a:round/>
                  <a:headEnd/>
                  <a:tailEnd/>
                </a:ln>
              </p:spPr>
              <p:txBody>
                <a:bodyPr/>
                <a:lstStyle/>
                <a:p>
                  <a:endParaRPr lang="en-US"/>
                </a:p>
              </p:txBody>
            </p:sp>
            <p:sp>
              <p:nvSpPr>
                <p:cNvPr id="159547" name="Line 2875"/>
                <p:cNvSpPr>
                  <a:spLocks noChangeShapeType="1"/>
                </p:cNvSpPr>
                <p:nvPr/>
              </p:nvSpPr>
              <p:spPr bwMode="auto">
                <a:xfrm>
                  <a:off x="3394" y="2877"/>
                  <a:ext cx="0" cy="12"/>
                </a:xfrm>
                <a:prstGeom prst="line">
                  <a:avLst/>
                </a:prstGeom>
                <a:noFill/>
                <a:ln w="7938" cap="rnd">
                  <a:solidFill>
                    <a:srgbClr val="000000"/>
                  </a:solidFill>
                  <a:round/>
                  <a:headEnd/>
                  <a:tailEnd/>
                </a:ln>
              </p:spPr>
              <p:txBody>
                <a:bodyPr/>
                <a:lstStyle/>
                <a:p>
                  <a:endParaRPr lang="en-US"/>
                </a:p>
              </p:txBody>
            </p:sp>
            <p:sp>
              <p:nvSpPr>
                <p:cNvPr id="159548" name="Line 2876"/>
                <p:cNvSpPr>
                  <a:spLocks noChangeShapeType="1"/>
                </p:cNvSpPr>
                <p:nvPr/>
              </p:nvSpPr>
              <p:spPr bwMode="auto">
                <a:xfrm>
                  <a:off x="3409" y="2877"/>
                  <a:ext cx="0" cy="12"/>
                </a:xfrm>
                <a:prstGeom prst="line">
                  <a:avLst/>
                </a:prstGeom>
                <a:noFill/>
                <a:ln w="7938" cap="rnd">
                  <a:solidFill>
                    <a:srgbClr val="000000"/>
                  </a:solidFill>
                  <a:round/>
                  <a:headEnd/>
                  <a:tailEnd/>
                </a:ln>
              </p:spPr>
              <p:txBody>
                <a:bodyPr/>
                <a:lstStyle/>
                <a:p>
                  <a:endParaRPr lang="en-US"/>
                </a:p>
              </p:txBody>
            </p:sp>
            <p:sp>
              <p:nvSpPr>
                <p:cNvPr id="159549" name="Line 2877"/>
                <p:cNvSpPr>
                  <a:spLocks noChangeShapeType="1"/>
                </p:cNvSpPr>
                <p:nvPr/>
              </p:nvSpPr>
              <p:spPr bwMode="auto">
                <a:xfrm>
                  <a:off x="3425" y="2877"/>
                  <a:ext cx="0" cy="12"/>
                </a:xfrm>
                <a:prstGeom prst="line">
                  <a:avLst/>
                </a:prstGeom>
                <a:noFill/>
                <a:ln w="7938" cap="rnd">
                  <a:solidFill>
                    <a:srgbClr val="000000"/>
                  </a:solidFill>
                  <a:round/>
                  <a:headEnd/>
                  <a:tailEnd/>
                </a:ln>
              </p:spPr>
              <p:txBody>
                <a:bodyPr/>
                <a:lstStyle/>
                <a:p>
                  <a:endParaRPr lang="en-US"/>
                </a:p>
              </p:txBody>
            </p:sp>
            <p:sp>
              <p:nvSpPr>
                <p:cNvPr id="159550" name="Line 2878"/>
                <p:cNvSpPr>
                  <a:spLocks noChangeShapeType="1"/>
                </p:cNvSpPr>
                <p:nvPr/>
              </p:nvSpPr>
              <p:spPr bwMode="auto">
                <a:xfrm>
                  <a:off x="3435" y="2877"/>
                  <a:ext cx="0" cy="12"/>
                </a:xfrm>
                <a:prstGeom prst="line">
                  <a:avLst/>
                </a:prstGeom>
                <a:noFill/>
                <a:ln w="7938" cap="rnd">
                  <a:solidFill>
                    <a:srgbClr val="000000"/>
                  </a:solidFill>
                  <a:round/>
                  <a:headEnd/>
                  <a:tailEnd/>
                </a:ln>
              </p:spPr>
              <p:txBody>
                <a:bodyPr/>
                <a:lstStyle/>
                <a:p>
                  <a:endParaRPr lang="en-US"/>
                </a:p>
              </p:txBody>
            </p:sp>
            <p:sp>
              <p:nvSpPr>
                <p:cNvPr id="159551" name="Line 2879"/>
                <p:cNvSpPr>
                  <a:spLocks noChangeShapeType="1"/>
                </p:cNvSpPr>
                <p:nvPr/>
              </p:nvSpPr>
              <p:spPr bwMode="auto">
                <a:xfrm>
                  <a:off x="3451" y="2877"/>
                  <a:ext cx="0" cy="12"/>
                </a:xfrm>
                <a:prstGeom prst="line">
                  <a:avLst/>
                </a:prstGeom>
                <a:noFill/>
                <a:ln w="7938" cap="rnd">
                  <a:solidFill>
                    <a:srgbClr val="000000"/>
                  </a:solidFill>
                  <a:round/>
                  <a:headEnd/>
                  <a:tailEnd/>
                </a:ln>
              </p:spPr>
              <p:txBody>
                <a:bodyPr/>
                <a:lstStyle/>
                <a:p>
                  <a:endParaRPr lang="en-US"/>
                </a:p>
              </p:txBody>
            </p:sp>
            <p:sp>
              <p:nvSpPr>
                <p:cNvPr id="159552" name="Line 2880"/>
                <p:cNvSpPr>
                  <a:spLocks noChangeShapeType="1"/>
                </p:cNvSpPr>
                <p:nvPr/>
              </p:nvSpPr>
              <p:spPr bwMode="auto">
                <a:xfrm>
                  <a:off x="3466" y="2877"/>
                  <a:ext cx="0" cy="12"/>
                </a:xfrm>
                <a:prstGeom prst="line">
                  <a:avLst/>
                </a:prstGeom>
                <a:noFill/>
                <a:ln w="7938" cap="rnd">
                  <a:solidFill>
                    <a:srgbClr val="000000"/>
                  </a:solidFill>
                  <a:round/>
                  <a:headEnd/>
                  <a:tailEnd/>
                </a:ln>
              </p:spPr>
              <p:txBody>
                <a:bodyPr/>
                <a:lstStyle/>
                <a:p>
                  <a:endParaRPr lang="en-US"/>
                </a:p>
              </p:txBody>
            </p:sp>
            <p:sp>
              <p:nvSpPr>
                <p:cNvPr id="159553" name="Line 2881"/>
                <p:cNvSpPr>
                  <a:spLocks noChangeShapeType="1"/>
                </p:cNvSpPr>
                <p:nvPr/>
              </p:nvSpPr>
              <p:spPr bwMode="auto">
                <a:xfrm>
                  <a:off x="3477" y="2877"/>
                  <a:ext cx="0" cy="12"/>
                </a:xfrm>
                <a:prstGeom prst="line">
                  <a:avLst/>
                </a:prstGeom>
                <a:noFill/>
                <a:ln w="7938" cap="rnd">
                  <a:solidFill>
                    <a:srgbClr val="000000"/>
                  </a:solidFill>
                  <a:round/>
                  <a:headEnd/>
                  <a:tailEnd/>
                </a:ln>
              </p:spPr>
              <p:txBody>
                <a:bodyPr/>
                <a:lstStyle/>
                <a:p>
                  <a:endParaRPr lang="en-US"/>
                </a:p>
              </p:txBody>
            </p:sp>
            <p:sp>
              <p:nvSpPr>
                <p:cNvPr id="159554" name="Line 2882"/>
                <p:cNvSpPr>
                  <a:spLocks noChangeShapeType="1"/>
                </p:cNvSpPr>
                <p:nvPr/>
              </p:nvSpPr>
              <p:spPr bwMode="auto">
                <a:xfrm>
                  <a:off x="3492" y="2877"/>
                  <a:ext cx="0" cy="12"/>
                </a:xfrm>
                <a:prstGeom prst="line">
                  <a:avLst/>
                </a:prstGeom>
                <a:noFill/>
                <a:ln w="7938" cap="rnd">
                  <a:solidFill>
                    <a:srgbClr val="000000"/>
                  </a:solidFill>
                  <a:round/>
                  <a:headEnd/>
                  <a:tailEnd/>
                </a:ln>
              </p:spPr>
              <p:txBody>
                <a:bodyPr/>
                <a:lstStyle/>
                <a:p>
                  <a:endParaRPr lang="en-US"/>
                </a:p>
              </p:txBody>
            </p:sp>
            <p:sp>
              <p:nvSpPr>
                <p:cNvPr id="159555" name="Line 2883"/>
                <p:cNvSpPr>
                  <a:spLocks noChangeShapeType="1"/>
                </p:cNvSpPr>
                <p:nvPr/>
              </p:nvSpPr>
              <p:spPr bwMode="auto">
                <a:xfrm>
                  <a:off x="3503" y="2877"/>
                  <a:ext cx="0" cy="12"/>
                </a:xfrm>
                <a:prstGeom prst="line">
                  <a:avLst/>
                </a:prstGeom>
                <a:noFill/>
                <a:ln w="7938" cap="rnd">
                  <a:solidFill>
                    <a:srgbClr val="000000"/>
                  </a:solidFill>
                  <a:round/>
                  <a:headEnd/>
                  <a:tailEnd/>
                </a:ln>
              </p:spPr>
              <p:txBody>
                <a:bodyPr/>
                <a:lstStyle/>
                <a:p>
                  <a:endParaRPr lang="en-US"/>
                </a:p>
              </p:txBody>
            </p:sp>
            <p:sp>
              <p:nvSpPr>
                <p:cNvPr id="159556" name="Line 2884"/>
                <p:cNvSpPr>
                  <a:spLocks noChangeShapeType="1"/>
                </p:cNvSpPr>
                <p:nvPr/>
              </p:nvSpPr>
              <p:spPr bwMode="auto">
                <a:xfrm>
                  <a:off x="3513" y="2877"/>
                  <a:ext cx="0" cy="12"/>
                </a:xfrm>
                <a:prstGeom prst="line">
                  <a:avLst/>
                </a:prstGeom>
                <a:noFill/>
                <a:ln w="7938" cap="rnd">
                  <a:solidFill>
                    <a:srgbClr val="000000"/>
                  </a:solidFill>
                  <a:round/>
                  <a:headEnd/>
                  <a:tailEnd/>
                </a:ln>
              </p:spPr>
              <p:txBody>
                <a:bodyPr/>
                <a:lstStyle/>
                <a:p>
                  <a:endParaRPr lang="en-US"/>
                </a:p>
              </p:txBody>
            </p:sp>
            <p:sp>
              <p:nvSpPr>
                <p:cNvPr id="159557" name="Line 2885"/>
                <p:cNvSpPr>
                  <a:spLocks noChangeShapeType="1"/>
                </p:cNvSpPr>
                <p:nvPr/>
              </p:nvSpPr>
              <p:spPr bwMode="auto">
                <a:xfrm>
                  <a:off x="3518" y="2883"/>
                  <a:ext cx="16" cy="6"/>
                </a:xfrm>
                <a:prstGeom prst="line">
                  <a:avLst/>
                </a:prstGeom>
                <a:noFill/>
                <a:ln w="7938" cap="rnd">
                  <a:solidFill>
                    <a:srgbClr val="000000"/>
                  </a:solidFill>
                  <a:round/>
                  <a:headEnd/>
                  <a:tailEnd/>
                </a:ln>
              </p:spPr>
              <p:txBody>
                <a:bodyPr/>
                <a:lstStyle/>
                <a:p>
                  <a:endParaRPr lang="en-US"/>
                </a:p>
              </p:txBody>
            </p:sp>
            <p:sp>
              <p:nvSpPr>
                <p:cNvPr id="159558" name="Line 2886"/>
                <p:cNvSpPr>
                  <a:spLocks noChangeShapeType="1"/>
                </p:cNvSpPr>
                <p:nvPr/>
              </p:nvSpPr>
              <p:spPr bwMode="auto">
                <a:xfrm>
                  <a:off x="3518" y="2872"/>
                  <a:ext cx="16" cy="5"/>
                </a:xfrm>
                <a:prstGeom prst="line">
                  <a:avLst/>
                </a:prstGeom>
                <a:noFill/>
                <a:ln w="7938" cap="rnd">
                  <a:solidFill>
                    <a:srgbClr val="000000"/>
                  </a:solidFill>
                  <a:round/>
                  <a:headEnd/>
                  <a:tailEnd/>
                </a:ln>
              </p:spPr>
              <p:txBody>
                <a:bodyPr/>
                <a:lstStyle/>
                <a:p>
                  <a:endParaRPr lang="en-US"/>
                </a:p>
              </p:txBody>
            </p:sp>
            <p:sp>
              <p:nvSpPr>
                <p:cNvPr id="159559" name="Line 2887"/>
                <p:cNvSpPr>
                  <a:spLocks noChangeShapeType="1"/>
                </p:cNvSpPr>
                <p:nvPr/>
              </p:nvSpPr>
              <p:spPr bwMode="auto">
                <a:xfrm>
                  <a:off x="3524" y="2854"/>
                  <a:ext cx="15" cy="6"/>
                </a:xfrm>
                <a:prstGeom prst="line">
                  <a:avLst/>
                </a:prstGeom>
                <a:noFill/>
                <a:ln w="7938" cap="rnd">
                  <a:solidFill>
                    <a:srgbClr val="000000"/>
                  </a:solidFill>
                  <a:round/>
                  <a:headEnd/>
                  <a:tailEnd/>
                </a:ln>
              </p:spPr>
              <p:txBody>
                <a:bodyPr/>
                <a:lstStyle/>
                <a:p>
                  <a:endParaRPr lang="en-US"/>
                </a:p>
              </p:txBody>
            </p:sp>
            <p:sp>
              <p:nvSpPr>
                <p:cNvPr id="159560" name="Line 2888"/>
                <p:cNvSpPr>
                  <a:spLocks noChangeShapeType="1"/>
                </p:cNvSpPr>
                <p:nvPr/>
              </p:nvSpPr>
              <p:spPr bwMode="auto">
                <a:xfrm flipV="1">
                  <a:off x="3529" y="2842"/>
                  <a:ext cx="15" cy="6"/>
                </a:xfrm>
                <a:prstGeom prst="line">
                  <a:avLst/>
                </a:prstGeom>
                <a:noFill/>
                <a:ln w="7938" cap="rnd">
                  <a:solidFill>
                    <a:srgbClr val="000000"/>
                  </a:solidFill>
                  <a:round/>
                  <a:headEnd/>
                  <a:tailEnd/>
                </a:ln>
              </p:spPr>
              <p:txBody>
                <a:bodyPr/>
                <a:lstStyle/>
                <a:p>
                  <a:endParaRPr lang="en-US"/>
                </a:p>
              </p:txBody>
            </p:sp>
            <p:sp>
              <p:nvSpPr>
                <p:cNvPr id="159561" name="Line 2889"/>
                <p:cNvSpPr>
                  <a:spLocks noChangeShapeType="1"/>
                </p:cNvSpPr>
                <p:nvPr/>
              </p:nvSpPr>
              <p:spPr bwMode="auto">
                <a:xfrm flipV="1">
                  <a:off x="3524" y="2831"/>
                  <a:ext cx="15" cy="6"/>
                </a:xfrm>
                <a:prstGeom prst="line">
                  <a:avLst/>
                </a:prstGeom>
                <a:noFill/>
                <a:ln w="7938" cap="rnd">
                  <a:solidFill>
                    <a:srgbClr val="000000"/>
                  </a:solidFill>
                  <a:round/>
                  <a:headEnd/>
                  <a:tailEnd/>
                </a:ln>
              </p:spPr>
              <p:txBody>
                <a:bodyPr/>
                <a:lstStyle/>
                <a:p>
                  <a:endParaRPr lang="en-US"/>
                </a:p>
              </p:txBody>
            </p:sp>
            <p:sp>
              <p:nvSpPr>
                <p:cNvPr id="159562" name="Line 2890"/>
                <p:cNvSpPr>
                  <a:spLocks noChangeShapeType="1"/>
                </p:cNvSpPr>
                <p:nvPr/>
              </p:nvSpPr>
              <p:spPr bwMode="auto">
                <a:xfrm flipV="1">
                  <a:off x="3513" y="2813"/>
                  <a:ext cx="16" cy="6"/>
                </a:xfrm>
                <a:prstGeom prst="line">
                  <a:avLst/>
                </a:prstGeom>
                <a:noFill/>
                <a:ln w="7938" cap="rnd">
                  <a:solidFill>
                    <a:srgbClr val="000000"/>
                  </a:solidFill>
                  <a:round/>
                  <a:headEnd/>
                  <a:tailEnd/>
                </a:ln>
              </p:spPr>
              <p:txBody>
                <a:bodyPr/>
                <a:lstStyle/>
                <a:p>
                  <a:endParaRPr lang="en-US"/>
                </a:p>
              </p:txBody>
            </p:sp>
            <p:sp>
              <p:nvSpPr>
                <p:cNvPr id="159563" name="Line 2891"/>
                <p:cNvSpPr>
                  <a:spLocks noChangeShapeType="1"/>
                </p:cNvSpPr>
                <p:nvPr/>
              </p:nvSpPr>
              <p:spPr bwMode="auto">
                <a:xfrm flipV="1">
                  <a:off x="3513" y="2802"/>
                  <a:ext cx="11" cy="5"/>
                </a:xfrm>
                <a:prstGeom prst="line">
                  <a:avLst/>
                </a:prstGeom>
                <a:noFill/>
                <a:ln w="7938" cap="rnd">
                  <a:solidFill>
                    <a:srgbClr val="000000"/>
                  </a:solidFill>
                  <a:round/>
                  <a:headEnd/>
                  <a:tailEnd/>
                </a:ln>
              </p:spPr>
              <p:txBody>
                <a:bodyPr/>
                <a:lstStyle/>
                <a:p>
                  <a:endParaRPr lang="en-US"/>
                </a:p>
              </p:txBody>
            </p:sp>
            <p:sp>
              <p:nvSpPr>
                <p:cNvPr id="159564" name="Line 2892"/>
                <p:cNvSpPr>
                  <a:spLocks noChangeShapeType="1"/>
                </p:cNvSpPr>
                <p:nvPr/>
              </p:nvSpPr>
              <p:spPr bwMode="auto">
                <a:xfrm flipV="1">
                  <a:off x="3503" y="2790"/>
                  <a:ext cx="10" cy="6"/>
                </a:xfrm>
                <a:prstGeom prst="line">
                  <a:avLst/>
                </a:prstGeom>
                <a:noFill/>
                <a:ln w="7938" cap="rnd">
                  <a:solidFill>
                    <a:srgbClr val="000000"/>
                  </a:solidFill>
                  <a:round/>
                  <a:headEnd/>
                  <a:tailEnd/>
                </a:ln>
              </p:spPr>
              <p:txBody>
                <a:bodyPr/>
                <a:lstStyle/>
                <a:p>
                  <a:endParaRPr lang="en-US"/>
                </a:p>
              </p:txBody>
            </p:sp>
            <p:sp>
              <p:nvSpPr>
                <p:cNvPr id="159565" name="Line 2893"/>
                <p:cNvSpPr>
                  <a:spLocks noChangeShapeType="1"/>
                </p:cNvSpPr>
                <p:nvPr/>
              </p:nvSpPr>
              <p:spPr bwMode="auto">
                <a:xfrm flipV="1">
                  <a:off x="3498" y="2778"/>
                  <a:ext cx="10" cy="6"/>
                </a:xfrm>
                <a:prstGeom prst="line">
                  <a:avLst/>
                </a:prstGeom>
                <a:noFill/>
                <a:ln w="7938" cap="rnd">
                  <a:solidFill>
                    <a:srgbClr val="000000"/>
                  </a:solidFill>
                  <a:round/>
                  <a:headEnd/>
                  <a:tailEnd/>
                </a:ln>
              </p:spPr>
              <p:txBody>
                <a:bodyPr/>
                <a:lstStyle/>
                <a:p>
                  <a:endParaRPr lang="en-US"/>
                </a:p>
              </p:txBody>
            </p:sp>
            <p:sp>
              <p:nvSpPr>
                <p:cNvPr id="159566" name="Line 2894"/>
                <p:cNvSpPr>
                  <a:spLocks noChangeShapeType="1"/>
                </p:cNvSpPr>
                <p:nvPr/>
              </p:nvSpPr>
              <p:spPr bwMode="auto">
                <a:xfrm flipV="1">
                  <a:off x="3492" y="2761"/>
                  <a:ext cx="11" cy="6"/>
                </a:xfrm>
                <a:prstGeom prst="line">
                  <a:avLst/>
                </a:prstGeom>
                <a:noFill/>
                <a:ln w="7938" cap="rnd">
                  <a:solidFill>
                    <a:srgbClr val="000000"/>
                  </a:solidFill>
                  <a:round/>
                  <a:headEnd/>
                  <a:tailEnd/>
                </a:ln>
              </p:spPr>
              <p:txBody>
                <a:bodyPr/>
                <a:lstStyle/>
                <a:p>
                  <a:endParaRPr lang="en-US"/>
                </a:p>
              </p:txBody>
            </p:sp>
            <p:sp>
              <p:nvSpPr>
                <p:cNvPr id="159567" name="Line 2895"/>
                <p:cNvSpPr>
                  <a:spLocks noChangeShapeType="1"/>
                </p:cNvSpPr>
                <p:nvPr/>
              </p:nvSpPr>
              <p:spPr bwMode="auto">
                <a:xfrm flipV="1">
                  <a:off x="3482" y="2749"/>
                  <a:ext cx="16" cy="6"/>
                </a:xfrm>
                <a:prstGeom prst="line">
                  <a:avLst/>
                </a:prstGeom>
                <a:noFill/>
                <a:ln w="7938" cap="rnd">
                  <a:solidFill>
                    <a:srgbClr val="000000"/>
                  </a:solidFill>
                  <a:round/>
                  <a:headEnd/>
                  <a:tailEnd/>
                </a:ln>
              </p:spPr>
              <p:txBody>
                <a:bodyPr/>
                <a:lstStyle/>
                <a:p>
                  <a:endParaRPr lang="en-US"/>
                </a:p>
              </p:txBody>
            </p:sp>
            <p:sp>
              <p:nvSpPr>
                <p:cNvPr id="159568" name="Line 2896"/>
                <p:cNvSpPr>
                  <a:spLocks noChangeShapeType="1"/>
                </p:cNvSpPr>
                <p:nvPr/>
              </p:nvSpPr>
              <p:spPr bwMode="auto">
                <a:xfrm flipV="1">
                  <a:off x="3477" y="2738"/>
                  <a:ext cx="15" cy="5"/>
                </a:xfrm>
                <a:prstGeom prst="line">
                  <a:avLst/>
                </a:prstGeom>
                <a:noFill/>
                <a:ln w="7938" cap="rnd">
                  <a:solidFill>
                    <a:srgbClr val="000000"/>
                  </a:solidFill>
                  <a:round/>
                  <a:headEnd/>
                  <a:tailEnd/>
                </a:ln>
              </p:spPr>
              <p:txBody>
                <a:bodyPr/>
                <a:lstStyle/>
                <a:p>
                  <a:endParaRPr lang="en-US"/>
                </a:p>
              </p:txBody>
            </p:sp>
            <p:sp>
              <p:nvSpPr>
                <p:cNvPr id="159569" name="Line 2897"/>
                <p:cNvSpPr>
                  <a:spLocks noChangeShapeType="1"/>
                </p:cNvSpPr>
                <p:nvPr/>
              </p:nvSpPr>
              <p:spPr bwMode="auto">
                <a:xfrm flipV="1">
                  <a:off x="3477" y="2720"/>
                  <a:ext cx="10" cy="6"/>
                </a:xfrm>
                <a:prstGeom prst="line">
                  <a:avLst/>
                </a:prstGeom>
                <a:noFill/>
                <a:ln w="7938" cap="rnd">
                  <a:solidFill>
                    <a:srgbClr val="000000"/>
                  </a:solidFill>
                  <a:round/>
                  <a:headEnd/>
                  <a:tailEnd/>
                </a:ln>
              </p:spPr>
              <p:txBody>
                <a:bodyPr/>
                <a:lstStyle/>
                <a:p>
                  <a:endParaRPr lang="en-US"/>
                </a:p>
              </p:txBody>
            </p:sp>
            <p:sp>
              <p:nvSpPr>
                <p:cNvPr id="159570" name="Line 2898"/>
                <p:cNvSpPr>
                  <a:spLocks noChangeShapeType="1"/>
                </p:cNvSpPr>
                <p:nvPr/>
              </p:nvSpPr>
              <p:spPr bwMode="auto">
                <a:xfrm flipH="1" flipV="1">
                  <a:off x="3472" y="2703"/>
                  <a:ext cx="5" cy="11"/>
                </a:xfrm>
                <a:prstGeom prst="line">
                  <a:avLst/>
                </a:prstGeom>
                <a:noFill/>
                <a:ln w="7938" cap="rnd">
                  <a:solidFill>
                    <a:srgbClr val="000000"/>
                  </a:solidFill>
                  <a:round/>
                  <a:headEnd/>
                  <a:tailEnd/>
                </a:ln>
              </p:spPr>
              <p:txBody>
                <a:bodyPr/>
                <a:lstStyle/>
                <a:p>
                  <a:endParaRPr lang="en-US"/>
                </a:p>
              </p:txBody>
            </p:sp>
            <p:sp>
              <p:nvSpPr>
                <p:cNvPr id="159571" name="Line 2899"/>
                <p:cNvSpPr>
                  <a:spLocks noChangeShapeType="1"/>
                </p:cNvSpPr>
                <p:nvPr/>
              </p:nvSpPr>
              <p:spPr bwMode="auto">
                <a:xfrm flipH="1" flipV="1">
                  <a:off x="3461" y="2714"/>
                  <a:ext cx="11" cy="6"/>
                </a:xfrm>
                <a:prstGeom prst="line">
                  <a:avLst/>
                </a:prstGeom>
                <a:noFill/>
                <a:ln w="7938" cap="rnd">
                  <a:solidFill>
                    <a:srgbClr val="000000"/>
                  </a:solidFill>
                  <a:round/>
                  <a:headEnd/>
                  <a:tailEnd/>
                </a:ln>
              </p:spPr>
              <p:txBody>
                <a:bodyPr/>
                <a:lstStyle/>
                <a:p>
                  <a:endParaRPr lang="en-US"/>
                </a:p>
              </p:txBody>
            </p:sp>
            <p:sp>
              <p:nvSpPr>
                <p:cNvPr id="159572" name="Line 2900"/>
                <p:cNvSpPr>
                  <a:spLocks noChangeShapeType="1"/>
                </p:cNvSpPr>
                <p:nvPr/>
              </p:nvSpPr>
              <p:spPr bwMode="auto">
                <a:xfrm flipH="1" flipV="1">
                  <a:off x="3451" y="2714"/>
                  <a:ext cx="10" cy="12"/>
                </a:xfrm>
                <a:prstGeom prst="line">
                  <a:avLst/>
                </a:prstGeom>
                <a:noFill/>
                <a:ln w="7938" cap="rnd">
                  <a:solidFill>
                    <a:srgbClr val="000000"/>
                  </a:solidFill>
                  <a:round/>
                  <a:headEnd/>
                  <a:tailEnd/>
                </a:ln>
              </p:spPr>
              <p:txBody>
                <a:bodyPr/>
                <a:lstStyle/>
                <a:p>
                  <a:endParaRPr lang="en-US"/>
                </a:p>
              </p:txBody>
            </p:sp>
            <p:sp>
              <p:nvSpPr>
                <p:cNvPr id="159573" name="Line 2901"/>
                <p:cNvSpPr>
                  <a:spLocks noChangeShapeType="1"/>
                </p:cNvSpPr>
                <p:nvPr/>
              </p:nvSpPr>
              <p:spPr bwMode="auto">
                <a:xfrm flipH="1">
                  <a:off x="3446" y="2738"/>
                  <a:ext cx="15" cy="0"/>
                </a:xfrm>
                <a:prstGeom prst="line">
                  <a:avLst/>
                </a:prstGeom>
                <a:noFill/>
                <a:ln w="7938" cap="rnd">
                  <a:solidFill>
                    <a:srgbClr val="000000"/>
                  </a:solidFill>
                  <a:round/>
                  <a:headEnd/>
                  <a:tailEnd/>
                </a:ln>
              </p:spPr>
              <p:txBody>
                <a:bodyPr/>
                <a:lstStyle/>
                <a:p>
                  <a:endParaRPr lang="en-US"/>
                </a:p>
              </p:txBody>
            </p:sp>
            <p:sp>
              <p:nvSpPr>
                <p:cNvPr id="159574" name="Line 2902"/>
                <p:cNvSpPr>
                  <a:spLocks noChangeShapeType="1"/>
                </p:cNvSpPr>
                <p:nvPr/>
              </p:nvSpPr>
              <p:spPr bwMode="auto">
                <a:xfrm flipH="1">
                  <a:off x="3446" y="2755"/>
                  <a:ext cx="15" cy="0"/>
                </a:xfrm>
                <a:prstGeom prst="line">
                  <a:avLst/>
                </a:prstGeom>
                <a:noFill/>
                <a:ln w="7938" cap="rnd">
                  <a:solidFill>
                    <a:srgbClr val="000000"/>
                  </a:solidFill>
                  <a:round/>
                  <a:headEnd/>
                  <a:tailEnd/>
                </a:ln>
              </p:spPr>
              <p:txBody>
                <a:bodyPr/>
                <a:lstStyle/>
                <a:p>
                  <a:endParaRPr lang="en-US"/>
                </a:p>
              </p:txBody>
            </p:sp>
            <p:sp>
              <p:nvSpPr>
                <p:cNvPr id="159575" name="Line 2903"/>
                <p:cNvSpPr>
                  <a:spLocks noChangeShapeType="1"/>
                </p:cNvSpPr>
                <p:nvPr/>
              </p:nvSpPr>
              <p:spPr bwMode="auto">
                <a:xfrm flipH="1">
                  <a:off x="3451" y="2767"/>
                  <a:ext cx="15" cy="0"/>
                </a:xfrm>
                <a:prstGeom prst="line">
                  <a:avLst/>
                </a:prstGeom>
                <a:noFill/>
                <a:ln w="7938" cap="rnd">
                  <a:solidFill>
                    <a:srgbClr val="000000"/>
                  </a:solidFill>
                  <a:round/>
                  <a:headEnd/>
                  <a:tailEnd/>
                </a:ln>
              </p:spPr>
              <p:txBody>
                <a:bodyPr/>
                <a:lstStyle/>
                <a:p>
                  <a:endParaRPr lang="en-US"/>
                </a:p>
              </p:txBody>
            </p:sp>
            <p:sp>
              <p:nvSpPr>
                <p:cNvPr id="159576" name="Line 2904"/>
                <p:cNvSpPr>
                  <a:spLocks noChangeShapeType="1"/>
                </p:cNvSpPr>
                <p:nvPr/>
              </p:nvSpPr>
              <p:spPr bwMode="auto">
                <a:xfrm flipH="1">
                  <a:off x="3451" y="2784"/>
                  <a:ext cx="15" cy="0"/>
                </a:xfrm>
                <a:prstGeom prst="line">
                  <a:avLst/>
                </a:prstGeom>
                <a:noFill/>
                <a:ln w="7938" cap="rnd">
                  <a:solidFill>
                    <a:srgbClr val="000000"/>
                  </a:solidFill>
                  <a:round/>
                  <a:headEnd/>
                  <a:tailEnd/>
                </a:ln>
              </p:spPr>
              <p:txBody>
                <a:bodyPr/>
                <a:lstStyle/>
                <a:p>
                  <a:endParaRPr lang="en-US"/>
                </a:p>
              </p:txBody>
            </p:sp>
            <p:sp>
              <p:nvSpPr>
                <p:cNvPr id="159577" name="Line 2905"/>
                <p:cNvSpPr>
                  <a:spLocks noChangeShapeType="1"/>
                </p:cNvSpPr>
                <p:nvPr/>
              </p:nvSpPr>
              <p:spPr bwMode="auto">
                <a:xfrm flipH="1">
                  <a:off x="3451" y="2796"/>
                  <a:ext cx="15" cy="0"/>
                </a:xfrm>
                <a:prstGeom prst="line">
                  <a:avLst/>
                </a:prstGeom>
                <a:noFill/>
                <a:ln w="7938" cap="rnd">
                  <a:solidFill>
                    <a:srgbClr val="000000"/>
                  </a:solidFill>
                  <a:round/>
                  <a:headEnd/>
                  <a:tailEnd/>
                </a:ln>
              </p:spPr>
              <p:txBody>
                <a:bodyPr/>
                <a:lstStyle/>
                <a:p>
                  <a:endParaRPr lang="en-US"/>
                </a:p>
              </p:txBody>
            </p:sp>
            <p:sp>
              <p:nvSpPr>
                <p:cNvPr id="159578" name="Line 2906"/>
                <p:cNvSpPr>
                  <a:spLocks noChangeShapeType="1"/>
                </p:cNvSpPr>
                <p:nvPr/>
              </p:nvSpPr>
              <p:spPr bwMode="auto">
                <a:xfrm flipH="1" flipV="1">
                  <a:off x="3451" y="2802"/>
                  <a:ext cx="10" cy="11"/>
                </a:xfrm>
                <a:prstGeom prst="line">
                  <a:avLst/>
                </a:prstGeom>
                <a:noFill/>
                <a:ln w="7938" cap="rnd">
                  <a:solidFill>
                    <a:srgbClr val="000000"/>
                  </a:solidFill>
                  <a:round/>
                  <a:headEnd/>
                  <a:tailEnd/>
                </a:ln>
              </p:spPr>
              <p:txBody>
                <a:bodyPr/>
                <a:lstStyle/>
                <a:p>
                  <a:endParaRPr lang="en-US"/>
                </a:p>
              </p:txBody>
            </p:sp>
            <p:sp>
              <p:nvSpPr>
                <p:cNvPr id="159579" name="Line 2907"/>
                <p:cNvSpPr>
                  <a:spLocks noChangeShapeType="1"/>
                </p:cNvSpPr>
                <p:nvPr/>
              </p:nvSpPr>
              <p:spPr bwMode="auto">
                <a:xfrm flipH="1" flipV="1">
                  <a:off x="3435" y="2813"/>
                  <a:ext cx="11" cy="12"/>
                </a:xfrm>
                <a:prstGeom prst="line">
                  <a:avLst/>
                </a:prstGeom>
                <a:noFill/>
                <a:ln w="7938" cap="rnd">
                  <a:solidFill>
                    <a:srgbClr val="000000"/>
                  </a:solidFill>
                  <a:round/>
                  <a:headEnd/>
                  <a:tailEnd/>
                </a:ln>
              </p:spPr>
              <p:txBody>
                <a:bodyPr/>
                <a:lstStyle/>
                <a:p>
                  <a:endParaRPr lang="en-US"/>
                </a:p>
              </p:txBody>
            </p:sp>
            <p:sp>
              <p:nvSpPr>
                <p:cNvPr id="159580" name="Line 2908"/>
                <p:cNvSpPr>
                  <a:spLocks noChangeShapeType="1"/>
                </p:cNvSpPr>
                <p:nvPr/>
              </p:nvSpPr>
              <p:spPr bwMode="auto">
                <a:xfrm flipH="1" flipV="1">
                  <a:off x="3430" y="2825"/>
                  <a:ext cx="5" cy="12"/>
                </a:xfrm>
                <a:prstGeom prst="line">
                  <a:avLst/>
                </a:prstGeom>
                <a:noFill/>
                <a:ln w="7938" cap="rnd">
                  <a:solidFill>
                    <a:srgbClr val="000000"/>
                  </a:solidFill>
                  <a:round/>
                  <a:headEnd/>
                  <a:tailEnd/>
                </a:ln>
              </p:spPr>
              <p:txBody>
                <a:bodyPr/>
                <a:lstStyle/>
                <a:p>
                  <a:endParaRPr lang="en-US"/>
                </a:p>
              </p:txBody>
            </p:sp>
            <p:sp>
              <p:nvSpPr>
                <p:cNvPr id="159581" name="Line 2909"/>
                <p:cNvSpPr>
                  <a:spLocks noChangeShapeType="1"/>
                </p:cNvSpPr>
                <p:nvPr/>
              </p:nvSpPr>
              <p:spPr bwMode="auto">
                <a:xfrm flipV="1">
                  <a:off x="3420" y="2819"/>
                  <a:ext cx="10" cy="18"/>
                </a:xfrm>
                <a:prstGeom prst="line">
                  <a:avLst/>
                </a:prstGeom>
                <a:noFill/>
                <a:ln w="7938" cap="rnd">
                  <a:solidFill>
                    <a:srgbClr val="000000"/>
                  </a:solidFill>
                  <a:round/>
                  <a:headEnd/>
                  <a:tailEnd/>
                </a:ln>
              </p:spPr>
              <p:txBody>
                <a:bodyPr/>
                <a:lstStyle/>
                <a:p>
                  <a:endParaRPr lang="en-US"/>
                </a:p>
              </p:txBody>
            </p:sp>
            <p:sp>
              <p:nvSpPr>
                <p:cNvPr id="159582" name="Line 2910"/>
                <p:cNvSpPr>
                  <a:spLocks noChangeShapeType="1"/>
                </p:cNvSpPr>
                <p:nvPr/>
              </p:nvSpPr>
              <p:spPr bwMode="auto">
                <a:xfrm flipV="1">
                  <a:off x="3404" y="2813"/>
                  <a:ext cx="10" cy="18"/>
                </a:xfrm>
                <a:prstGeom prst="line">
                  <a:avLst/>
                </a:prstGeom>
                <a:noFill/>
                <a:ln w="7938" cap="rnd">
                  <a:solidFill>
                    <a:srgbClr val="000000"/>
                  </a:solidFill>
                  <a:round/>
                  <a:headEnd/>
                  <a:tailEnd/>
                </a:ln>
              </p:spPr>
              <p:txBody>
                <a:bodyPr/>
                <a:lstStyle/>
                <a:p>
                  <a:endParaRPr lang="en-US"/>
                </a:p>
              </p:txBody>
            </p:sp>
            <p:sp>
              <p:nvSpPr>
                <p:cNvPr id="159583" name="Line 2911"/>
                <p:cNvSpPr>
                  <a:spLocks noChangeShapeType="1"/>
                </p:cNvSpPr>
                <p:nvPr/>
              </p:nvSpPr>
              <p:spPr bwMode="auto">
                <a:xfrm flipV="1">
                  <a:off x="3394" y="2802"/>
                  <a:ext cx="10" cy="17"/>
                </a:xfrm>
                <a:prstGeom prst="line">
                  <a:avLst/>
                </a:prstGeom>
                <a:noFill/>
                <a:ln w="7938" cap="rnd">
                  <a:solidFill>
                    <a:srgbClr val="000000"/>
                  </a:solidFill>
                  <a:round/>
                  <a:headEnd/>
                  <a:tailEnd/>
                </a:ln>
              </p:spPr>
              <p:txBody>
                <a:bodyPr/>
                <a:lstStyle/>
                <a:p>
                  <a:endParaRPr lang="en-US"/>
                </a:p>
              </p:txBody>
            </p:sp>
            <p:sp>
              <p:nvSpPr>
                <p:cNvPr id="159584" name="Line 2912"/>
                <p:cNvSpPr>
                  <a:spLocks noChangeShapeType="1"/>
                </p:cNvSpPr>
                <p:nvPr/>
              </p:nvSpPr>
              <p:spPr bwMode="auto">
                <a:xfrm flipV="1">
                  <a:off x="3383" y="2796"/>
                  <a:ext cx="11" cy="11"/>
                </a:xfrm>
                <a:prstGeom prst="line">
                  <a:avLst/>
                </a:prstGeom>
                <a:noFill/>
                <a:ln w="7938" cap="rnd">
                  <a:solidFill>
                    <a:srgbClr val="000000"/>
                  </a:solidFill>
                  <a:round/>
                  <a:headEnd/>
                  <a:tailEnd/>
                </a:ln>
              </p:spPr>
              <p:txBody>
                <a:bodyPr/>
                <a:lstStyle/>
                <a:p>
                  <a:endParaRPr lang="en-US"/>
                </a:p>
              </p:txBody>
            </p:sp>
            <p:sp>
              <p:nvSpPr>
                <p:cNvPr id="159585" name="Line 2913"/>
                <p:cNvSpPr>
                  <a:spLocks noChangeShapeType="1"/>
                </p:cNvSpPr>
                <p:nvPr/>
              </p:nvSpPr>
              <p:spPr bwMode="auto">
                <a:xfrm flipV="1">
                  <a:off x="3373" y="2790"/>
                  <a:ext cx="10" cy="12"/>
                </a:xfrm>
                <a:prstGeom prst="line">
                  <a:avLst/>
                </a:prstGeom>
                <a:noFill/>
                <a:ln w="7938" cap="rnd">
                  <a:solidFill>
                    <a:srgbClr val="000000"/>
                  </a:solidFill>
                  <a:round/>
                  <a:headEnd/>
                  <a:tailEnd/>
                </a:ln>
              </p:spPr>
              <p:txBody>
                <a:bodyPr/>
                <a:lstStyle/>
                <a:p>
                  <a:endParaRPr lang="en-US"/>
                </a:p>
              </p:txBody>
            </p:sp>
            <p:sp>
              <p:nvSpPr>
                <p:cNvPr id="159586" name="Line 2914"/>
                <p:cNvSpPr>
                  <a:spLocks noChangeShapeType="1"/>
                </p:cNvSpPr>
                <p:nvPr/>
              </p:nvSpPr>
              <p:spPr bwMode="auto">
                <a:xfrm flipV="1">
                  <a:off x="3357" y="2778"/>
                  <a:ext cx="11" cy="18"/>
                </a:xfrm>
                <a:prstGeom prst="line">
                  <a:avLst/>
                </a:prstGeom>
                <a:noFill/>
                <a:ln w="7938" cap="rnd">
                  <a:solidFill>
                    <a:srgbClr val="000000"/>
                  </a:solidFill>
                  <a:round/>
                  <a:headEnd/>
                  <a:tailEnd/>
                </a:ln>
              </p:spPr>
              <p:txBody>
                <a:bodyPr/>
                <a:lstStyle/>
                <a:p>
                  <a:endParaRPr lang="en-US"/>
                </a:p>
              </p:txBody>
            </p:sp>
            <p:sp>
              <p:nvSpPr>
                <p:cNvPr id="159587" name="Line 2915"/>
                <p:cNvSpPr>
                  <a:spLocks noChangeShapeType="1"/>
                </p:cNvSpPr>
                <p:nvPr/>
              </p:nvSpPr>
              <p:spPr bwMode="auto">
                <a:xfrm flipV="1">
                  <a:off x="3347" y="2772"/>
                  <a:ext cx="5" cy="18"/>
                </a:xfrm>
                <a:prstGeom prst="line">
                  <a:avLst/>
                </a:prstGeom>
                <a:noFill/>
                <a:ln w="7938" cap="rnd">
                  <a:solidFill>
                    <a:srgbClr val="000000"/>
                  </a:solidFill>
                  <a:round/>
                  <a:headEnd/>
                  <a:tailEnd/>
                </a:ln>
              </p:spPr>
              <p:txBody>
                <a:bodyPr/>
                <a:lstStyle/>
                <a:p>
                  <a:endParaRPr lang="en-US"/>
                </a:p>
              </p:txBody>
            </p:sp>
            <p:sp>
              <p:nvSpPr>
                <p:cNvPr id="159588" name="Line 2916"/>
                <p:cNvSpPr>
                  <a:spLocks noChangeShapeType="1"/>
                </p:cNvSpPr>
                <p:nvPr/>
              </p:nvSpPr>
              <p:spPr bwMode="auto">
                <a:xfrm flipV="1">
                  <a:off x="3336" y="2761"/>
                  <a:ext cx="11" cy="17"/>
                </a:xfrm>
                <a:prstGeom prst="line">
                  <a:avLst/>
                </a:prstGeom>
                <a:noFill/>
                <a:ln w="7938" cap="rnd">
                  <a:solidFill>
                    <a:srgbClr val="000000"/>
                  </a:solidFill>
                  <a:round/>
                  <a:headEnd/>
                  <a:tailEnd/>
                </a:ln>
              </p:spPr>
              <p:txBody>
                <a:bodyPr/>
                <a:lstStyle/>
                <a:p>
                  <a:endParaRPr lang="en-US"/>
                </a:p>
              </p:txBody>
            </p:sp>
            <p:sp>
              <p:nvSpPr>
                <p:cNvPr id="159589" name="Line 2917"/>
                <p:cNvSpPr>
                  <a:spLocks noChangeShapeType="1"/>
                </p:cNvSpPr>
                <p:nvPr/>
              </p:nvSpPr>
              <p:spPr bwMode="auto">
                <a:xfrm flipV="1">
                  <a:off x="3321" y="2761"/>
                  <a:ext cx="15" cy="6"/>
                </a:xfrm>
                <a:prstGeom prst="line">
                  <a:avLst/>
                </a:prstGeom>
                <a:noFill/>
                <a:ln w="7938" cap="rnd">
                  <a:solidFill>
                    <a:srgbClr val="000000"/>
                  </a:solidFill>
                  <a:round/>
                  <a:headEnd/>
                  <a:tailEnd/>
                </a:ln>
              </p:spPr>
              <p:txBody>
                <a:bodyPr/>
                <a:lstStyle/>
                <a:p>
                  <a:endParaRPr lang="en-US"/>
                </a:p>
              </p:txBody>
            </p:sp>
            <p:sp>
              <p:nvSpPr>
                <p:cNvPr id="159590" name="Line 2918"/>
                <p:cNvSpPr>
                  <a:spLocks noChangeShapeType="1"/>
                </p:cNvSpPr>
                <p:nvPr/>
              </p:nvSpPr>
              <p:spPr bwMode="auto">
                <a:xfrm>
                  <a:off x="3316" y="2755"/>
                  <a:ext cx="15" cy="0"/>
                </a:xfrm>
                <a:prstGeom prst="line">
                  <a:avLst/>
                </a:prstGeom>
                <a:noFill/>
                <a:ln w="7938" cap="rnd">
                  <a:solidFill>
                    <a:srgbClr val="000000"/>
                  </a:solidFill>
                  <a:round/>
                  <a:headEnd/>
                  <a:tailEnd/>
                </a:ln>
              </p:spPr>
              <p:txBody>
                <a:bodyPr/>
                <a:lstStyle/>
                <a:p>
                  <a:endParaRPr lang="en-US"/>
                </a:p>
              </p:txBody>
            </p:sp>
            <p:sp>
              <p:nvSpPr>
                <p:cNvPr id="159591" name="Line 2919"/>
                <p:cNvSpPr>
                  <a:spLocks noChangeShapeType="1"/>
                </p:cNvSpPr>
                <p:nvPr/>
              </p:nvSpPr>
              <p:spPr bwMode="auto">
                <a:xfrm flipV="1">
                  <a:off x="3305" y="2738"/>
                  <a:ext cx="16" cy="5"/>
                </a:xfrm>
                <a:prstGeom prst="line">
                  <a:avLst/>
                </a:prstGeom>
                <a:noFill/>
                <a:ln w="7938" cap="rnd">
                  <a:solidFill>
                    <a:srgbClr val="000000"/>
                  </a:solidFill>
                  <a:round/>
                  <a:headEnd/>
                  <a:tailEnd/>
                </a:ln>
              </p:spPr>
              <p:txBody>
                <a:bodyPr/>
                <a:lstStyle/>
                <a:p>
                  <a:endParaRPr lang="en-US"/>
                </a:p>
              </p:txBody>
            </p:sp>
            <p:sp>
              <p:nvSpPr>
                <p:cNvPr id="159592" name="Line 2920"/>
                <p:cNvSpPr>
                  <a:spLocks noChangeShapeType="1"/>
                </p:cNvSpPr>
                <p:nvPr/>
              </p:nvSpPr>
              <p:spPr bwMode="auto">
                <a:xfrm flipV="1">
                  <a:off x="3305" y="2726"/>
                  <a:ext cx="11" cy="6"/>
                </a:xfrm>
                <a:prstGeom prst="line">
                  <a:avLst/>
                </a:prstGeom>
                <a:noFill/>
                <a:ln w="7938" cap="rnd">
                  <a:solidFill>
                    <a:srgbClr val="000000"/>
                  </a:solidFill>
                  <a:round/>
                  <a:headEnd/>
                  <a:tailEnd/>
                </a:ln>
              </p:spPr>
              <p:txBody>
                <a:bodyPr/>
                <a:lstStyle/>
                <a:p>
                  <a:endParaRPr lang="en-US"/>
                </a:p>
              </p:txBody>
            </p:sp>
            <p:sp>
              <p:nvSpPr>
                <p:cNvPr id="159593" name="Line 2921"/>
                <p:cNvSpPr>
                  <a:spLocks noChangeShapeType="1"/>
                </p:cNvSpPr>
                <p:nvPr/>
              </p:nvSpPr>
              <p:spPr bwMode="auto">
                <a:xfrm>
                  <a:off x="3295" y="2714"/>
                  <a:ext cx="10" cy="0"/>
                </a:xfrm>
                <a:prstGeom prst="line">
                  <a:avLst/>
                </a:prstGeom>
                <a:noFill/>
                <a:ln w="7938" cap="rnd">
                  <a:solidFill>
                    <a:srgbClr val="000000"/>
                  </a:solidFill>
                  <a:round/>
                  <a:headEnd/>
                  <a:tailEnd/>
                </a:ln>
              </p:spPr>
              <p:txBody>
                <a:bodyPr/>
                <a:lstStyle/>
                <a:p>
                  <a:endParaRPr lang="en-US"/>
                </a:p>
              </p:txBody>
            </p:sp>
            <p:sp>
              <p:nvSpPr>
                <p:cNvPr id="159594" name="Line 2922"/>
                <p:cNvSpPr>
                  <a:spLocks noChangeShapeType="1"/>
                </p:cNvSpPr>
                <p:nvPr/>
              </p:nvSpPr>
              <p:spPr bwMode="auto">
                <a:xfrm flipV="1">
                  <a:off x="3290" y="2703"/>
                  <a:ext cx="15" cy="5"/>
                </a:xfrm>
                <a:prstGeom prst="line">
                  <a:avLst/>
                </a:prstGeom>
                <a:noFill/>
                <a:ln w="7938" cap="rnd">
                  <a:solidFill>
                    <a:srgbClr val="000000"/>
                  </a:solidFill>
                  <a:round/>
                  <a:headEnd/>
                  <a:tailEnd/>
                </a:ln>
              </p:spPr>
              <p:txBody>
                <a:bodyPr/>
                <a:lstStyle/>
                <a:p>
                  <a:endParaRPr lang="en-US"/>
                </a:p>
              </p:txBody>
            </p:sp>
            <p:sp>
              <p:nvSpPr>
                <p:cNvPr id="159595" name="Line 2923"/>
                <p:cNvSpPr>
                  <a:spLocks noChangeShapeType="1"/>
                </p:cNvSpPr>
                <p:nvPr/>
              </p:nvSpPr>
              <p:spPr bwMode="auto">
                <a:xfrm flipH="1" flipV="1">
                  <a:off x="3274" y="2691"/>
                  <a:ext cx="5" cy="17"/>
                </a:xfrm>
                <a:prstGeom prst="line">
                  <a:avLst/>
                </a:prstGeom>
                <a:noFill/>
                <a:ln w="7938" cap="rnd">
                  <a:solidFill>
                    <a:srgbClr val="000000"/>
                  </a:solidFill>
                  <a:round/>
                  <a:headEnd/>
                  <a:tailEnd/>
                </a:ln>
              </p:spPr>
              <p:txBody>
                <a:bodyPr/>
                <a:lstStyle/>
                <a:p>
                  <a:endParaRPr lang="en-US"/>
                </a:p>
              </p:txBody>
            </p:sp>
            <p:sp>
              <p:nvSpPr>
                <p:cNvPr id="159596" name="Line 2924"/>
                <p:cNvSpPr>
                  <a:spLocks noChangeShapeType="1"/>
                </p:cNvSpPr>
                <p:nvPr/>
              </p:nvSpPr>
              <p:spPr bwMode="auto">
                <a:xfrm flipV="1">
                  <a:off x="3269" y="2697"/>
                  <a:ext cx="0" cy="17"/>
                </a:xfrm>
                <a:prstGeom prst="line">
                  <a:avLst/>
                </a:prstGeom>
                <a:noFill/>
                <a:ln w="7938" cap="rnd">
                  <a:solidFill>
                    <a:srgbClr val="000000"/>
                  </a:solidFill>
                  <a:round/>
                  <a:headEnd/>
                  <a:tailEnd/>
                </a:ln>
              </p:spPr>
              <p:txBody>
                <a:bodyPr/>
                <a:lstStyle/>
                <a:p>
                  <a:endParaRPr lang="en-US"/>
                </a:p>
              </p:txBody>
            </p:sp>
            <p:sp>
              <p:nvSpPr>
                <p:cNvPr id="159597" name="Line 2925"/>
                <p:cNvSpPr>
                  <a:spLocks noChangeShapeType="1"/>
                </p:cNvSpPr>
                <p:nvPr/>
              </p:nvSpPr>
              <p:spPr bwMode="auto">
                <a:xfrm flipH="1" flipV="1">
                  <a:off x="3258" y="2703"/>
                  <a:ext cx="11" cy="11"/>
                </a:xfrm>
                <a:prstGeom prst="line">
                  <a:avLst/>
                </a:prstGeom>
                <a:noFill/>
                <a:ln w="7938" cap="rnd">
                  <a:solidFill>
                    <a:srgbClr val="000000"/>
                  </a:solidFill>
                  <a:round/>
                  <a:headEnd/>
                  <a:tailEnd/>
                </a:ln>
              </p:spPr>
              <p:txBody>
                <a:bodyPr/>
                <a:lstStyle/>
                <a:p>
                  <a:endParaRPr lang="en-US"/>
                </a:p>
              </p:txBody>
            </p:sp>
            <p:sp>
              <p:nvSpPr>
                <p:cNvPr id="159598" name="Line 2926"/>
                <p:cNvSpPr>
                  <a:spLocks noChangeShapeType="1"/>
                </p:cNvSpPr>
                <p:nvPr/>
              </p:nvSpPr>
              <p:spPr bwMode="auto">
                <a:xfrm flipH="1" flipV="1">
                  <a:off x="3243" y="2714"/>
                  <a:ext cx="10" cy="12"/>
                </a:xfrm>
                <a:prstGeom prst="line">
                  <a:avLst/>
                </a:prstGeom>
                <a:noFill/>
                <a:ln w="7938" cap="rnd">
                  <a:solidFill>
                    <a:srgbClr val="000000"/>
                  </a:solidFill>
                  <a:round/>
                  <a:headEnd/>
                  <a:tailEnd/>
                </a:ln>
              </p:spPr>
              <p:txBody>
                <a:bodyPr/>
                <a:lstStyle/>
                <a:p>
                  <a:endParaRPr lang="en-US"/>
                </a:p>
              </p:txBody>
            </p:sp>
            <p:sp>
              <p:nvSpPr>
                <p:cNvPr id="159599" name="Line 2927"/>
                <p:cNvSpPr>
                  <a:spLocks noChangeShapeType="1"/>
                </p:cNvSpPr>
                <p:nvPr/>
              </p:nvSpPr>
              <p:spPr bwMode="auto">
                <a:xfrm flipH="1">
                  <a:off x="3243" y="2726"/>
                  <a:ext cx="10" cy="12"/>
                </a:xfrm>
                <a:prstGeom prst="line">
                  <a:avLst/>
                </a:prstGeom>
                <a:noFill/>
                <a:ln w="7938" cap="rnd">
                  <a:solidFill>
                    <a:srgbClr val="000000"/>
                  </a:solidFill>
                  <a:round/>
                  <a:headEnd/>
                  <a:tailEnd/>
                </a:ln>
              </p:spPr>
              <p:txBody>
                <a:bodyPr/>
                <a:lstStyle/>
                <a:p>
                  <a:endParaRPr lang="en-US"/>
                </a:p>
              </p:txBody>
            </p:sp>
            <p:sp>
              <p:nvSpPr>
                <p:cNvPr id="159600" name="Line 2928"/>
                <p:cNvSpPr>
                  <a:spLocks noChangeShapeType="1"/>
                </p:cNvSpPr>
                <p:nvPr/>
              </p:nvSpPr>
              <p:spPr bwMode="auto">
                <a:xfrm flipH="1">
                  <a:off x="3253" y="2738"/>
                  <a:ext cx="11" cy="11"/>
                </a:xfrm>
                <a:prstGeom prst="line">
                  <a:avLst/>
                </a:prstGeom>
                <a:noFill/>
                <a:ln w="7938" cap="rnd">
                  <a:solidFill>
                    <a:srgbClr val="000000"/>
                  </a:solidFill>
                  <a:round/>
                  <a:headEnd/>
                  <a:tailEnd/>
                </a:ln>
              </p:spPr>
              <p:txBody>
                <a:bodyPr/>
                <a:lstStyle/>
                <a:p>
                  <a:endParaRPr lang="en-US"/>
                </a:p>
              </p:txBody>
            </p:sp>
            <p:sp>
              <p:nvSpPr>
                <p:cNvPr id="159601" name="Line 2929"/>
                <p:cNvSpPr>
                  <a:spLocks noChangeShapeType="1"/>
                </p:cNvSpPr>
                <p:nvPr/>
              </p:nvSpPr>
              <p:spPr bwMode="auto">
                <a:xfrm flipH="1">
                  <a:off x="3264" y="2749"/>
                  <a:ext cx="5" cy="6"/>
                </a:xfrm>
                <a:prstGeom prst="line">
                  <a:avLst/>
                </a:prstGeom>
                <a:noFill/>
                <a:ln w="7938" cap="rnd">
                  <a:solidFill>
                    <a:srgbClr val="000000"/>
                  </a:solidFill>
                  <a:round/>
                  <a:headEnd/>
                  <a:tailEnd/>
                </a:ln>
              </p:spPr>
              <p:txBody>
                <a:bodyPr/>
                <a:lstStyle/>
                <a:p>
                  <a:endParaRPr lang="en-US"/>
                </a:p>
              </p:txBody>
            </p:sp>
            <p:sp>
              <p:nvSpPr>
                <p:cNvPr id="159602" name="Line 2930"/>
                <p:cNvSpPr>
                  <a:spLocks noChangeShapeType="1"/>
                </p:cNvSpPr>
                <p:nvPr/>
              </p:nvSpPr>
              <p:spPr bwMode="auto">
                <a:xfrm flipH="1">
                  <a:off x="3269" y="2755"/>
                  <a:ext cx="10" cy="12"/>
                </a:xfrm>
                <a:prstGeom prst="line">
                  <a:avLst/>
                </a:prstGeom>
                <a:noFill/>
                <a:ln w="7938" cap="rnd">
                  <a:solidFill>
                    <a:srgbClr val="000000"/>
                  </a:solidFill>
                  <a:round/>
                  <a:headEnd/>
                  <a:tailEnd/>
                </a:ln>
              </p:spPr>
              <p:txBody>
                <a:bodyPr/>
                <a:lstStyle/>
                <a:p>
                  <a:endParaRPr lang="en-US"/>
                </a:p>
              </p:txBody>
            </p:sp>
            <p:sp>
              <p:nvSpPr>
                <p:cNvPr id="159603" name="Line 2931"/>
                <p:cNvSpPr>
                  <a:spLocks noChangeShapeType="1"/>
                </p:cNvSpPr>
                <p:nvPr/>
              </p:nvSpPr>
              <p:spPr bwMode="auto">
                <a:xfrm flipH="1">
                  <a:off x="3279" y="2767"/>
                  <a:ext cx="11" cy="11"/>
                </a:xfrm>
                <a:prstGeom prst="line">
                  <a:avLst/>
                </a:prstGeom>
                <a:noFill/>
                <a:ln w="7938" cap="rnd">
                  <a:solidFill>
                    <a:srgbClr val="000000"/>
                  </a:solidFill>
                  <a:round/>
                  <a:headEnd/>
                  <a:tailEnd/>
                </a:ln>
              </p:spPr>
              <p:txBody>
                <a:bodyPr/>
                <a:lstStyle/>
                <a:p>
                  <a:endParaRPr lang="en-US"/>
                </a:p>
              </p:txBody>
            </p:sp>
            <p:sp>
              <p:nvSpPr>
                <p:cNvPr id="159604" name="Line 2932"/>
                <p:cNvSpPr>
                  <a:spLocks noChangeShapeType="1"/>
                </p:cNvSpPr>
                <p:nvPr/>
              </p:nvSpPr>
              <p:spPr bwMode="auto">
                <a:xfrm flipH="1">
                  <a:off x="3290" y="2778"/>
                  <a:ext cx="10" cy="12"/>
                </a:xfrm>
                <a:prstGeom prst="line">
                  <a:avLst/>
                </a:prstGeom>
                <a:noFill/>
                <a:ln w="7938" cap="rnd">
                  <a:solidFill>
                    <a:srgbClr val="000000"/>
                  </a:solidFill>
                  <a:round/>
                  <a:headEnd/>
                  <a:tailEnd/>
                </a:ln>
              </p:spPr>
              <p:txBody>
                <a:bodyPr/>
                <a:lstStyle/>
                <a:p>
                  <a:endParaRPr lang="en-US"/>
                </a:p>
              </p:txBody>
            </p:sp>
            <p:sp>
              <p:nvSpPr>
                <p:cNvPr id="159605" name="Line 2933"/>
                <p:cNvSpPr>
                  <a:spLocks noChangeShapeType="1"/>
                </p:cNvSpPr>
                <p:nvPr/>
              </p:nvSpPr>
              <p:spPr bwMode="auto">
                <a:xfrm flipH="1">
                  <a:off x="3300" y="2790"/>
                  <a:ext cx="5" cy="6"/>
                </a:xfrm>
                <a:prstGeom prst="line">
                  <a:avLst/>
                </a:prstGeom>
                <a:noFill/>
                <a:ln w="7938" cap="rnd">
                  <a:solidFill>
                    <a:srgbClr val="000000"/>
                  </a:solidFill>
                  <a:round/>
                  <a:headEnd/>
                  <a:tailEnd/>
                </a:ln>
              </p:spPr>
              <p:txBody>
                <a:bodyPr/>
                <a:lstStyle/>
                <a:p>
                  <a:endParaRPr lang="en-US"/>
                </a:p>
              </p:txBody>
            </p:sp>
            <p:sp>
              <p:nvSpPr>
                <p:cNvPr id="159606" name="Line 2934"/>
                <p:cNvSpPr>
                  <a:spLocks noChangeShapeType="1"/>
                </p:cNvSpPr>
                <p:nvPr/>
              </p:nvSpPr>
              <p:spPr bwMode="auto">
                <a:xfrm flipH="1">
                  <a:off x="3305" y="2796"/>
                  <a:ext cx="11" cy="11"/>
                </a:xfrm>
                <a:prstGeom prst="line">
                  <a:avLst/>
                </a:prstGeom>
                <a:noFill/>
                <a:ln w="7938" cap="rnd">
                  <a:solidFill>
                    <a:srgbClr val="000000"/>
                  </a:solidFill>
                  <a:round/>
                  <a:headEnd/>
                  <a:tailEnd/>
                </a:ln>
              </p:spPr>
              <p:txBody>
                <a:bodyPr/>
                <a:lstStyle/>
                <a:p>
                  <a:endParaRPr lang="en-US"/>
                </a:p>
              </p:txBody>
            </p:sp>
            <p:sp>
              <p:nvSpPr>
                <p:cNvPr id="159607" name="Line 2935"/>
                <p:cNvSpPr>
                  <a:spLocks noChangeShapeType="1"/>
                </p:cNvSpPr>
                <p:nvPr/>
              </p:nvSpPr>
              <p:spPr bwMode="auto">
                <a:xfrm flipH="1">
                  <a:off x="3321" y="2807"/>
                  <a:ext cx="10" cy="12"/>
                </a:xfrm>
                <a:prstGeom prst="line">
                  <a:avLst/>
                </a:prstGeom>
                <a:noFill/>
                <a:ln w="7938" cap="rnd">
                  <a:solidFill>
                    <a:srgbClr val="000000"/>
                  </a:solidFill>
                  <a:round/>
                  <a:headEnd/>
                  <a:tailEnd/>
                </a:ln>
              </p:spPr>
              <p:txBody>
                <a:bodyPr/>
                <a:lstStyle/>
                <a:p>
                  <a:endParaRPr lang="en-US"/>
                </a:p>
              </p:txBody>
            </p:sp>
            <p:sp>
              <p:nvSpPr>
                <p:cNvPr id="159608" name="Line 2936"/>
                <p:cNvSpPr>
                  <a:spLocks noChangeShapeType="1"/>
                </p:cNvSpPr>
                <p:nvPr/>
              </p:nvSpPr>
              <p:spPr bwMode="auto">
                <a:xfrm flipH="1">
                  <a:off x="3331" y="2819"/>
                  <a:ext cx="11" cy="12"/>
                </a:xfrm>
                <a:prstGeom prst="line">
                  <a:avLst/>
                </a:prstGeom>
                <a:noFill/>
                <a:ln w="7938" cap="rnd">
                  <a:solidFill>
                    <a:srgbClr val="000000"/>
                  </a:solidFill>
                  <a:round/>
                  <a:headEnd/>
                  <a:tailEnd/>
                </a:ln>
              </p:spPr>
              <p:txBody>
                <a:bodyPr/>
                <a:lstStyle/>
                <a:p>
                  <a:endParaRPr lang="en-US"/>
                </a:p>
              </p:txBody>
            </p:sp>
            <p:sp>
              <p:nvSpPr>
                <p:cNvPr id="159609" name="Line 2937"/>
                <p:cNvSpPr>
                  <a:spLocks noChangeShapeType="1"/>
                </p:cNvSpPr>
                <p:nvPr/>
              </p:nvSpPr>
              <p:spPr bwMode="auto">
                <a:xfrm flipH="1">
                  <a:off x="3342" y="2837"/>
                  <a:ext cx="10" cy="0"/>
                </a:xfrm>
                <a:prstGeom prst="line">
                  <a:avLst/>
                </a:prstGeom>
                <a:noFill/>
                <a:ln w="7938" cap="rnd">
                  <a:solidFill>
                    <a:srgbClr val="000000"/>
                  </a:solidFill>
                  <a:round/>
                  <a:headEnd/>
                  <a:tailEnd/>
                </a:ln>
              </p:spPr>
              <p:txBody>
                <a:bodyPr/>
                <a:lstStyle/>
                <a:p>
                  <a:endParaRPr lang="en-US"/>
                </a:p>
              </p:txBody>
            </p:sp>
            <p:sp>
              <p:nvSpPr>
                <p:cNvPr id="159610" name="Line 2938"/>
                <p:cNvSpPr>
                  <a:spLocks noChangeShapeType="1"/>
                </p:cNvSpPr>
                <p:nvPr/>
              </p:nvSpPr>
              <p:spPr bwMode="auto">
                <a:xfrm flipH="1">
                  <a:off x="3342" y="2848"/>
                  <a:ext cx="10" cy="0"/>
                </a:xfrm>
                <a:prstGeom prst="line">
                  <a:avLst/>
                </a:prstGeom>
                <a:noFill/>
                <a:ln w="7938" cap="rnd">
                  <a:solidFill>
                    <a:srgbClr val="000000"/>
                  </a:solidFill>
                  <a:round/>
                  <a:headEnd/>
                  <a:tailEnd/>
                </a:ln>
              </p:spPr>
              <p:txBody>
                <a:bodyPr/>
                <a:lstStyle/>
                <a:p>
                  <a:endParaRPr lang="en-US"/>
                </a:p>
              </p:txBody>
            </p:sp>
            <p:sp>
              <p:nvSpPr>
                <p:cNvPr id="159611" name="Line 2939"/>
                <p:cNvSpPr>
                  <a:spLocks noChangeShapeType="1"/>
                </p:cNvSpPr>
                <p:nvPr/>
              </p:nvSpPr>
              <p:spPr bwMode="auto">
                <a:xfrm flipH="1" flipV="1">
                  <a:off x="3336" y="2848"/>
                  <a:ext cx="6" cy="18"/>
                </a:xfrm>
                <a:prstGeom prst="line">
                  <a:avLst/>
                </a:prstGeom>
                <a:noFill/>
                <a:ln w="7938" cap="rnd">
                  <a:solidFill>
                    <a:srgbClr val="000000"/>
                  </a:solidFill>
                  <a:round/>
                  <a:headEnd/>
                  <a:tailEnd/>
                </a:ln>
              </p:spPr>
              <p:txBody>
                <a:bodyPr/>
                <a:lstStyle/>
                <a:p>
                  <a:endParaRPr lang="en-US"/>
                </a:p>
              </p:txBody>
            </p:sp>
            <p:sp>
              <p:nvSpPr>
                <p:cNvPr id="159612" name="Line 2940"/>
                <p:cNvSpPr>
                  <a:spLocks noChangeShapeType="1"/>
                </p:cNvSpPr>
                <p:nvPr/>
              </p:nvSpPr>
              <p:spPr bwMode="auto">
                <a:xfrm flipH="1" flipV="1">
                  <a:off x="3326" y="2854"/>
                  <a:ext cx="5" cy="18"/>
                </a:xfrm>
                <a:prstGeom prst="line">
                  <a:avLst/>
                </a:prstGeom>
                <a:noFill/>
                <a:ln w="7938" cap="rnd">
                  <a:solidFill>
                    <a:srgbClr val="000000"/>
                  </a:solidFill>
                  <a:round/>
                  <a:headEnd/>
                  <a:tailEnd/>
                </a:ln>
              </p:spPr>
              <p:txBody>
                <a:bodyPr/>
                <a:lstStyle/>
                <a:p>
                  <a:endParaRPr lang="en-US"/>
                </a:p>
              </p:txBody>
            </p:sp>
            <p:sp>
              <p:nvSpPr>
                <p:cNvPr id="159613" name="Line 2941"/>
                <p:cNvSpPr>
                  <a:spLocks noChangeShapeType="1"/>
                </p:cNvSpPr>
                <p:nvPr/>
              </p:nvSpPr>
              <p:spPr bwMode="auto">
                <a:xfrm flipH="1" flipV="1">
                  <a:off x="3310" y="2866"/>
                  <a:ext cx="6" cy="11"/>
                </a:xfrm>
                <a:prstGeom prst="line">
                  <a:avLst/>
                </a:prstGeom>
                <a:noFill/>
                <a:ln w="7938" cap="rnd">
                  <a:solidFill>
                    <a:srgbClr val="000000"/>
                  </a:solidFill>
                  <a:round/>
                  <a:headEnd/>
                  <a:tailEnd/>
                </a:ln>
              </p:spPr>
              <p:txBody>
                <a:bodyPr/>
                <a:lstStyle/>
                <a:p>
                  <a:endParaRPr lang="en-US"/>
                </a:p>
              </p:txBody>
            </p:sp>
            <p:sp>
              <p:nvSpPr>
                <p:cNvPr id="159614" name="Line 2942"/>
                <p:cNvSpPr>
                  <a:spLocks noChangeShapeType="1"/>
                </p:cNvSpPr>
                <p:nvPr/>
              </p:nvSpPr>
              <p:spPr bwMode="auto">
                <a:xfrm flipH="1" flipV="1">
                  <a:off x="3300" y="2872"/>
                  <a:ext cx="5" cy="11"/>
                </a:xfrm>
                <a:prstGeom prst="line">
                  <a:avLst/>
                </a:prstGeom>
                <a:noFill/>
                <a:ln w="7938" cap="rnd">
                  <a:solidFill>
                    <a:srgbClr val="000000"/>
                  </a:solidFill>
                  <a:round/>
                  <a:headEnd/>
                  <a:tailEnd/>
                </a:ln>
              </p:spPr>
              <p:txBody>
                <a:bodyPr/>
                <a:lstStyle/>
                <a:p>
                  <a:endParaRPr lang="en-US"/>
                </a:p>
              </p:txBody>
            </p:sp>
            <p:sp>
              <p:nvSpPr>
                <p:cNvPr id="159615" name="Line 2943"/>
                <p:cNvSpPr>
                  <a:spLocks noChangeShapeType="1"/>
                </p:cNvSpPr>
                <p:nvPr/>
              </p:nvSpPr>
              <p:spPr bwMode="auto">
                <a:xfrm flipH="1">
                  <a:off x="3290" y="2895"/>
                  <a:ext cx="15" cy="0"/>
                </a:xfrm>
                <a:prstGeom prst="line">
                  <a:avLst/>
                </a:prstGeom>
                <a:noFill/>
                <a:ln w="7938" cap="rnd">
                  <a:solidFill>
                    <a:srgbClr val="000000"/>
                  </a:solidFill>
                  <a:round/>
                  <a:headEnd/>
                  <a:tailEnd/>
                </a:ln>
              </p:spPr>
              <p:txBody>
                <a:bodyPr/>
                <a:lstStyle/>
                <a:p>
                  <a:endParaRPr lang="en-US"/>
                </a:p>
              </p:txBody>
            </p:sp>
            <p:sp>
              <p:nvSpPr>
                <p:cNvPr id="159616" name="Line 2944"/>
                <p:cNvSpPr>
                  <a:spLocks noChangeShapeType="1"/>
                </p:cNvSpPr>
                <p:nvPr/>
              </p:nvSpPr>
              <p:spPr bwMode="auto">
                <a:xfrm flipH="1">
                  <a:off x="3290" y="2907"/>
                  <a:ext cx="15" cy="0"/>
                </a:xfrm>
                <a:prstGeom prst="line">
                  <a:avLst/>
                </a:prstGeom>
                <a:noFill/>
                <a:ln w="7938" cap="rnd">
                  <a:solidFill>
                    <a:srgbClr val="000000"/>
                  </a:solidFill>
                  <a:round/>
                  <a:headEnd/>
                  <a:tailEnd/>
                </a:ln>
              </p:spPr>
              <p:txBody>
                <a:bodyPr/>
                <a:lstStyle/>
                <a:p>
                  <a:endParaRPr lang="en-US"/>
                </a:p>
              </p:txBody>
            </p:sp>
            <p:sp>
              <p:nvSpPr>
                <p:cNvPr id="159617" name="Line 2945"/>
                <p:cNvSpPr>
                  <a:spLocks noChangeShapeType="1"/>
                </p:cNvSpPr>
                <p:nvPr/>
              </p:nvSpPr>
              <p:spPr bwMode="auto">
                <a:xfrm flipH="1">
                  <a:off x="3284" y="2924"/>
                  <a:ext cx="16" cy="0"/>
                </a:xfrm>
                <a:prstGeom prst="line">
                  <a:avLst/>
                </a:prstGeom>
                <a:noFill/>
                <a:ln w="7938" cap="rnd">
                  <a:solidFill>
                    <a:srgbClr val="000000"/>
                  </a:solidFill>
                  <a:round/>
                  <a:headEnd/>
                  <a:tailEnd/>
                </a:ln>
              </p:spPr>
              <p:txBody>
                <a:bodyPr/>
                <a:lstStyle/>
                <a:p>
                  <a:endParaRPr lang="en-US"/>
                </a:p>
              </p:txBody>
            </p:sp>
            <p:sp>
              <p:nvSpPr>
                <p:cNvPr id="159618" name="Line 2946"/>
                <p:cNvSpPr>
                  <a:spLocks noChangeShapeType="1"/>
                </p:cNvSpPr>
                <p:nvPr/>
              </p:nvSpPr>
              <p:spPr bwMode="auto">
                <a:xfrm flipH="1">
                  <a:off x="3284" y="2936"/>
                  <a:ext cx="16" cy="0"/>
                </a:xfrm>
                <a:prstGeom prst="line">
                  <a:avLst/>
                </a:prstGeom>
                <a:noFill/>
                <a:ln w="7938" cap="rnd">
                  <a:solidFill>
                    <a:srgbClr val="000000"/>
                  </a:solidFill>
                  <a:round/>
                  <a:headEnd/>
                  <a:tailEnd/>
                </a:ln>
              </p:spPr>
              <p:txBody>
                <a:bodyPr/>
                <a:lstStyle/>
                <a:p>
                  <a:endParaRPr lang="en-US"/>
                </a:p>
              </p:txBody>
            </p:sp>
            <p:sp>
              <p:nvSpPr>
                <p:cNvPr id="159619" name="Line 2947"/>
                <p:cNvSpPr>
                  <a:spLocks noChangeShapeType="1"/>
                </p:cNvSpPr>
                <p:nvPr/>
              </p:nvSpPr>
              <p:spPr bwMode="auto">
                <a:xfrm flipH="1">
                  <a:off x="3284" y="2953"/>
                  <a:ext cx="16" cy="0"/>
                </a:xfrm>
                <a:prstGeom prst="line">
                  <a:avLst/>
                </a:prstGeom>
                <a:noFill/>
                <a:ln w="7938" cap="rnd">
                  <a:solidFill>
                    <a:srgbClr val="000000"/>
                  </a:solidFill>
                  <a:round/>
                  <a:headEnd/>
                  <a:tailEnd/>
                </a:ln>
              </p:spPr>
              <p:txBody>
                <a:bodyPr/>
                <a:lstStyle/>
                <a:p>
                  <a:endParaRPr lang="en-US"/>
                </a:p>
              </p:txBody>
            </p:sp>
            <p:sp>
              <p:nvSpPr>
                <p:cNvPr id="159620" name="Line 2948"/>
                <p:cNvSpPr>
                  <a:spLocks noChangeShapeType="1"/>
                </p:cNvSpPr>
                <p:nvPr/>
              </p:nvSpPr>
              <p:spPr bwMode="auto">
                <a:xfrm flipV="1">
                  <a:off x="3279" y="2959"/>
                  <a:ext cx="0" cy="12"/>
                </a:xfrm>
                <a:prstGeom prst="line">
                  <a:avLst/>
                </a:prstGeom>
                <a:noFill/>
                <a:ln w="7938" cap="rnd">
                  <a:solidFill>
                    <a:srgbClr val="000000"/>
                  </a:solidFill>
                  <a:round/>
                  <a:headEnd/>
                  <a:tailEnd/>
                </a:ln>
              </p:spPr>
              <p:txBody>
                <a:bodyPr/>
                <a:lstStyle/>
                <a:p>
                  <a:endParaRPr lang="en-US"/>
                </a:p>
              </p:txBody>
            </p:sp>
            <p:sp>
              <p:nvSpPr>
                <p:cNvPr id="159621" name="Line 2949"/>
                <p:cNvSpPr>
                  <a:spLocks noChangeShapeType="1"/>
                </p:cNvSpPr>
                <p:nvPr/>
              </p:nvSpPr>
              <p:spPr bwMode="auto">
                <a:xfrm flipV="1">
                  <a:off x="3269" y="2953"/>
                  <a:ext cx="0" cy="12"/>
                </a:xfrm>
                <a:prstGeom prst="line">
                  <a:avLst/>
                </a:prstGeom>
                <a:noFill/>
                <a:ln w="7938" cap="rnd">
                  <a:solidFill>
                    <a:srgbClr val="000000"/>
                  </a:solidFill>
                  <a:round/>
                  <a:headEnd/>
                  <a:tailEnd/>
                </a:ln>
              </p:spPr>
              <p:txBody>
                <a:bodyPr/>
                <a:lstStyle/>
                <a:p>
                  <a:endParaRPr lang="en-US"/>
                </a:p>
              </p:txBody>
            </p:sp>
            <p:sp>
              <p:nvSpPr>
                <p:cNvPr id="159622" name="Line 2950"/>
                <p:cNvSpPr>
                  <a:spLocks noChangeShapeType="1"/>
                </p:cNvSpPr>
                <p:nvPr/>
              </p:nvSpPr>
              <p:spPr bwMode="auto">
                <a:xfrm flipV="1">
                  <a:off x="3258" y="2953"/>
                  <a:ext cx="0" cy="12"/>
                </a:xfrm>
                <a:prstGeom prst="line">
                  <a:avLst/>
                </a:prstGeom>
                <a:noFill/>
                <a:ln w="7938" cap="rnd">
                  <a:solidFill>
                    <a:srgbClr val="000000"/>
                  </a:solidFill>
                  <a:round/>
                  <a:headEnd/>
                  <a:tailEnd/>
                </a:ln>
              </p:spPr>
              <p:txBody>
                <a:bodyPr/>
                <a:lstStyle/>
                <a:p>
                  <a:endParaRPr lang="en-US"/>
                </a:p>
              </p:txBody>
            </p:sp>
            <p:sp>
              <p:nvSpPr>
                <p:cNvPr id="159623" name="Line 2951"/>
                <p:cNvSpPr>
                  <a:spLocks noChangeShapeType="1"/>
                </p:cNvSpPr>
                <p:nvPr/>
              </p:nvSpPr>
              <p:spPr bwMode="auto">
                <a:xfrm flipV="1">
                  <a:off x="3243" y="2947"/>
                  <a:ext cx="5" cy="12"/>
                </a:xfrm>
                <a:prstGeom prst="line">
                  <a:avLst/>
                </a:prstGeom>
                <a:noFill/>
                <a:ln w="7938" cap="rnd">
                  <a:solidFill>
                    <a:srgbClr val="000000"/>
                  </a:solidFill>
                  <a:round/>
                  <a:headEnd/>
                  <a:tailEnd/>
                </a:ln>
              </p:spPr>
              <p:txBody>
                <a:bodyPr/>
                <a:lstStyle/>
                <a:p>
                  <a:endParaRPr lang="en-US"/>
                </a:p>
              </p:txBody>
            </p:sp>
            <p:sp>
              <p:nvSpPr>
                <p:cNvPr id="159624" name="Line 2952"/>
                <p:cNvSpPr>
                  <a:spLocks noChangeShapeType="1"/>
                </p:cNvSpPr>
                <p:nvPr/>
              </p:nvSpPr>
              <p:spPr bwMode="auto">
                <a:xfrm flipV="1">
                  <a:off x="3227" y="2942"/>
                  <a:ext cx="5" cy="17"/>
                </a:xfrm>
                <a:prstGeom prst="line">
                  <a:avLst/>
                </a:prstGeom>
                <a:noFill/>
                <a:ln w="7938" cap="rnd">
                  <a:solidFill>
                    <a:srgbClr val="000000"/>
                  </a:solidFill>
                  <a:round/>
                  <a:headEnd/>
                  <a:tailEnd/>
                </a:ln>
              </p:spPr>
              <p:txBody>
                <a:bodyPr/>
                <a:lstStyle/>
                <a:p>
                  <a:endParaRPr lang="en-US"/>
                </a:p>
              </p:txBody>
            </p:sp>
            <p:sp>
              <p:nvSpPr>
                <p:cNvPr id="159625" name="Line 2953"/>
                <p:cNvSpPr>
                  <a:spLocks noChangeShapeType="1"/>
                </p:cNvSpPr>
                <p:nvPr/>
              </p:nvSpPr>
              <p:spPr bwMode="auto">
                <a:xfrm flipV="1">
                  <a:off x="3217" y="2936"/>
                  <a:ext cx="5" cy="11"/>
                </a:xfrm>
                <a:prstGeom prst="line">
                  <a:avLst/>
                </a:prstGeom>
                <a:noFill/>
                <a:ln w="7938" cap="rnd">
                  <a:solidFill>
                    <a:srgbClr val="000000"/>
                  </a:solidFill>
                  <a:round/>
                  <a:headEnd/>
                  <a:tailEnd/>
                </a:ln>
              </p:spPr>
              <p:txBody>
                <a:bodyPr/>
                <a:lstStyle/>
                <a:p>
                  <a:endParaRPr lang="en-US"/>
                </a:p>
              </p:txBody>
            </p:sp>
            <p:sp>
              <p:nvSpPr>
                <p:cNvPr id="159626" name="Line 2954"/>
                <p:cNvSpPr>
                  <a:spLocks noChangeShapeType="1"/>
                </p:cNvSpPr>
                <p:nvPr/>
              </p:nvSpPr>
              <p:spPr bwMode="auto">
                <a:xfrm flipV="1">
                  <a:off x="3206" y="2924"/>
                  <a:ext cx="11" cy="12"/>
                </a:xfrm>
                <a:prstGeom prst="line">
                  <a:avLst/>
                </a:prstGeom>
                <a:noFill/>
                <a:ln w="7938" cap="rnd">
                  <a:solidFill>
                    <a:srgbClr val="000000"/>
                  </a:solidFill>
                  <a:round/>
                  <a:headEnd/>
                  <a:tailEnd/>
                </a:ln>
              </p:spPr>
              <p:txBody>
                <a:bodyPr/>
                <a:lstStyle/>
                <a:p>
                  <a:endParaRPr lang="en-US"/>
                </a:p>
              </p:txBody>
            </p:sp>
            <p:sp>
              <p:nvSpPr>
                <p:cNvPr id="159627" name="Line 2955"/>
                <p:cNvSpPr>
                  <a:spLocks noChangeShapeType="1"/>
                </p:cNvSpPr>
                <p:nvPr/>
              </p:nvSpPr>
              <p:spPr bwMode="auto">
                <a:xfrm flipV="1">
                  <a:off x="3191" y="2912"/>
                  <a:ext cx="10" cy="12"/>
                </a:xfrm>
                <a:prstGeom prst="line">
                  <a:avLst/>
                </a:prstGeom>
                <a:noFill/>
                <a:ln w="7938" cap="rnd">
                  <a:solidFill>
                    <a:srgbClr val="000000"/>
                  </a:solidFill>
                  <a:round/>
                  <a:headEnd/>
                  <a:tailEnd/>
                </a:ln>
              </p:spPr>
              <p:txBody>
                <a:bodyPr/>
                <a:lstStyle/>
                <a:p>
                  <a:endParaRPr lang="en-US"/>
                </a:p>
              </p:txBody>
            </p:sp>
            <p:sp>
              <p:nvSpPr>
                <p:cNvPr id="159628" name="Line 2956"/>
                <p:cNvSpPr>
                  <a:spLocks noChangeShapeType="1"/>
                </p:cNvSpPr>
                <p:nvPr/>
              </p:nvSpPr>
              <p:spPr bwMode="auto">
                <a:xfrm flipV="1">
                  <a:off x="3180" y="2901"/>
                  <a:ext cx="11" cy="11"/>
                </a:xfrm>
                <a:prstGeom prst="line">
                  <a:avLst/>
                </a:prstGeom>
                <a:noFill/>
                <a:ln w="7938" cap="rnd">
                  <a:solidFill>
                    <a:srgbClr val="000000"/>
                  </a:solidFill>
                  <a:round/>
                  <a:headEnd/>
                  <a:tailEnd/>
                </a:ln>
              </p:spPr>
              <p:txBody>
                <a:bodyPr/>
                <a:lstStyle/>
                <a:p>
                  <a:endParaRPr lang="en-US"/>
                </a:p>
              </p:txBody>
            </p:sp>
            <p:sp>
              <p:nvSpPr>
                <p:cNvPr id="159629" name="Line 2957"/>
                <p:cNvSpPr>
                  <a:spLocks noChangeShapeType="1"/>
                </p:cNvSpPr>
                <p:nvPr/>
              </p:nvSpPr>
              <p:spPr bwMode="auto">
                <a:xfrm flipV="1">
                  <a:off x="3175" y="2889"/>
                  <a:ext cx="5" cy="12"/>
                </a:xfrm>
                <a:prstGeom prst="line">
                  <a:avLst/>
                </a:prstGeom>
                <a:noFill/>
                <a:ln w="7938" cap="rnd">
                  <a:solidFill>
                    <a:srgbClr val="000000"/>
                  </a:solidFill>
                  <a:round/>
                  <a:headEnd/>
                  <a:tailEnd/>
                </a:ln>
              </p:spPr>
              <p:txBody>
                <a:bodyPr/>
                <a:lstStyle/>
                <a:p>
                  <a:endParaRPr lang="en-US"/>
                </a:p>
              </p:txBody>
            </p:sp>
            <p:sp>
              <p:nvSpPr>
                <p:cNvPr id="159630" name="Line 2958"/>
                <p:cNvSpPr>
                  <a:spLocks noChangeShapeType="1"/>
                </p:cNvSpPr>
                <p:nvPr/>
              </p:nvSpPr>
              <p:spPr bwMode="auto">
                <a:xfrm flipH="1" flipV="1">
                  <a:off x="3165" y="2877"/>
                  <a:ext cx="10" cy="6"/>
                </a:xfrm>
                <a:prstGeom prst="line">
                  <a:avLst/>
                </a:prstGeom>
                <a:noFill/>
                <a:ln w="7938" cap="rnd">
                  <a:solidFill>
                    <a:srgbClr val="000000"/>
                  </a:solidFill>
                  <a:round/>
                  <a:headEnd/>
                  <a:tailEnd/>
                </a:ln>
              </p:spPr>
              <p:txBody>
                <a:bodyPr/>
                <a:lstStyle/>
                <a:p>
                  <a:endParaRPr lang="en-US"/>
                </a:p>
              </p:txBody>
            </p:sp>
            <p:sp>
              <p:nvSpPr>
                <p:cNvPr id="159631" name="Line 2959"/>
                <p:cNvSpPr>
                  <a:spLocks noChangeShapeType="1"/>
                </p:cNvSpPr>
                <p:nvPr/>
              </p:nvSpPr>
              <p:spPr bwMode="auto">
                <a:xfrm flipH="1" flipV="1">
                  <a:off x="3160" y="2895"/>
                  <a:ext cx="15" cy="6"/>
                </a:xfrm>
                <a:prstGeom prst="line">
                  <a:avLst/>
                </a:prstGeom>
                <a:noFill/>
                <a:ln w="7938" cap="rnd">
                  <a:solidFill>
                    <a:srgbClr val="000000"/>
                  </a:solidFill>
                  <a:round/>
                  <a:headEnd/>
                  <a:tailEnd/>
                </a:ln>
              </p:spPr>
              <p:txBody>
                <a:bodyPr/>
                <a:lstStyle/>
                <a:p>
                  <a:endParaRPr lang="en-US"/>
                </a:p>
              </p:txBody>
            </p:sp>
            <p:sp>
              <p:nvSpPr>
                <p:cNvPr id="159632" name="Line 2960"/>
                <p:cNvSpPr>
                  <a:spLocks noChangeShapeType="1"/>
                </p:cNvSpPr>
                <p:nvPr/>
              </p:nvSpPr>
              <p:spPr bwMode="auto">
                <a:xfrm flipH="1" flipV="1">
                  <a:off x="3154" y="2907"/>
                  <a:ext cx="16" cy="5"/>
                </a:xfrm>
                <a:prstGeom prst="line">
                  <a:avLst/>
                </a:prstGeom>
                <a:noFill/>
                <a:ln w="7938" cap="rnd">
                  <a:solidFill>
                    <a:srgbClr val="000000"/>
                  </a:solidFill>
                  <a:round/>
                  <a:headEnd/>
                  <a:tailEnd/>
                </a:ln>
              </p:spPr>
              <p:txBody>
                <a:bodyPr/>
                <a:lstStyle/>
                <a:p>
                  <a:endParaRPr lang="en-US"/>
                </a:p>
              </p:txBody>
            </p:sp>
            <p:sp>
              <p:nvSpPr>
                <p:cNvPr id="159633" name="Line 2961"/>
                <p:cNvSpPr>
                  <a:spLocks noChangeShapeType="1"/>
                </p:cNvSpPr>
                <p:nvPr/>
              </p:nvSpPr>
              <p:spPr bwMode="auto">
                <a:xfrm flipH="1">
                  <a:off x="3149" y="2924"/>
                  <a:ext cx="16" cy="6"/>
                </a:xfrm>
                <a:prstGeom prst="line">
                  <a:avLst/>
                </a:prstGeom>
                <a:noFill/>
                <a:ln w="7938" cap="rnd">
                  <a:solidFill>
                    <a:srgbClr val="000000"/>
                  </a:solidFill>
                  <a:round/>
                  <a:headEnd/>
                  <a:tailEnd/>
                </a:ln>
              </p:spPr>
              <p:txBody>
                <a:bodyPr/>
                <a:lstStyle/>
                <a:p>
                  <a:endParaRPr lang="en-US"/>
                </a:p>
              </p:txBody>
            </p:sp>
            <p:sp>
              <p:nvSpPr>
                <p:cNvPr id="159634" name="Line 2962"/>
                <p:cNvSpPr>
                  <a:spLocks noChangeShapeType="1"/>
                </p:cNvSpPr>
                <p:nvPr/>
              </p:nvSpPr>
              <p:spPr bwMode="auto">
                <a:xfrm flipH="1">
                  <a:off x="3154" y="2942"/>
                  <a:ext cx="16" cy="5"/>
                </a:xfrm>
                <a:prstGeom prst="line">
                  <a:avLst/>
                </a:prstGeom>
                <a:noFill/>
                <a:ln w="7938" cap="rnd">
                  <a:solidFill>
                    <a:srgbClr val="000000"/>
                  </a:solidFill>
                  <a:round/>
                  <a:headEnd/>
                  <a:tailEnd/>
                </a:ln>
              </p:spPr>
              <p:txBody>
                <a:bodyPr/>
                <a:lstStyle/>
                <a:p>
                  <a:endParaRPr lang="en-US"/>
                </a:p>
              </p:txBody>
            </p:sp>
            <p:sp>
              <p:nvSpPr>
                <p:cNvPr id="159635" name="Line 2963"/>
                <p:cNvSpPr>
                  <a:spLocks noChangeShapeType="1"/>
                </p:cNvSpPr>
                <p:nvPr/>
              </p:nvSpPr>
              <p:spPr bwMode="auto">
                <a:xfrm flipH="1">
                  <a:off x="3160" y="2959"/>
                  <a:ext cx="15" cy="0"/>
                </a:xfrm>
                <a:prstGeom prst="line">
                  <a:avLst/>
                </a:prstGeom>
                <a:noFill/>
                <a:ln w="7938" cap="rnd">
                  <a:solidFill>
                    <a:srgbClr val="000000"/>
                  </a:solidFill>
                  <a:round/>
                  <a:headEnd/>
                  <a:tailEnd/>
                </a:ln>
              </p:spPr>
              <p:txBody>
                <a:bodyPr/>
                <a:lstStyle/>
                <a:p>
                  <a:endParaRPr lang="en-US"/>
                </a:p>
              </p:txBody>
            </p:sp>
            <p:sp>
              <p:nvSpPr>
                <p:cNvPr id="159636" name="Line 2964"/>
                <p:cNvSpPr>
                  <a:spLocks noChangeShapeType="1"/>
                </p:cNvSpPr>
                <p:nvPr/>
              </p:nvSpPr>
              <p:spPr bwMode="auto">
                <a:xfrm flipH="1">
                  <a:off x="3170" y="2965"/>
                  <a:ext cx="5" cy="12"/>
                </a:xfrm>
                <a:prstGeom prst="line">
                  <a:avLst/>
                </a:prstGeom>
                <a:noFill/>
                <a:ln w="7938" cap="rnd">
                  <a:solidFill>
                    <a:srgbClr val="000000"/>
                  </a:solidFill>
                  <a:round/>
                  <a:headEnd/>
                  <a:tailEnd/>
                </a:ln>
              </p:spPr>
              <p:txBody>
                <a:bodyPr/>
                <a:lstStyle/>
                <a:p>
                  <a:endParaRPr lang="en-US"/>
                </a:p>
              </p:txBody>
            </p:sp>
            <p:sp>
              <p:nvSpPr>
                <p:cNvPr id="159637" name="Line 2965"/>
                <p:cNvSpPr>
                  <a:spLocks noChangeShapeType="1"/>
                </p:cNvSpPr>
                <p:nvPr/>
              </p:nvSpPr>
              <p:spPr bwMode="auto">
                <a:xfrm flipH="1">
                  <a:off x="3175" y="2977"/>
                  <a:ext cx="11" cy="11"/>
                </a:xfrm>
                <a:prstGeom prst="line">
                  <a:avLst/>
                </a:prstGeom>
                <a:noFill/>
                <a:ln w="7938" cap="rnd">
                  <a:solidFill>
                    <a:srgbClr val="000000"/>
                  </a:solidFill>
                  <a:round/>
                  <a:headEnd/>
                  <a:tailEnd/>
                </a:ln>
              </p:spPr>
              <p:txBody>
                <a:bodyPr/>
                <a:lstStyle/>
                <a:p>
                  <a:endParaRPr lang="en-US"/>
                </a:p>
              </p:txBody>
            </p:sp>
            <p:sp>
              <p:nvSpPr>
                <p:cNvPr id="159638" name="Line 2966"/>
                <p:cNvSpPr>
                  <a:spLocks noChangeShapeType="1"/>
                </p:cNvSpPr>
                <p:nvPr/>
              </p:nvSpPr>
              <p:spPr bwMode="auto">
                <a:xfrm flipH="1">
                  <a:off x="3186" y="2988"/>
                  <a:ext cx="10" cy="12"/>
                </a:xfrm>
                <a:prstGeom prst="line">
                  <a:avLst/>
                </a:prstGeom>
                <a:noFill/>
                <a:ln w="7938" cap="rnd">
                  <a:solidFill>
                    <a:srgbClr val="000000"/>
                  </a:solidFill>
                  <a:round/>
                  <a:headEnd/>
                  <a:tailEnd/>
                </a:ln>
              </p:spPr>
              <p:txBody>
                <a:bodyPr/>
                <a:lstStyle/>
                <a:p>
                  <a:endParaRPr lang="en-US"/>
                </a:p>
              </p:txBody>
            </p:sp>
            <p:sp>
              <p:nvSpPr>
                <p:cNvPr id="159639" name="Line 2967"/>
                <p:cNvSpPr>
                  <a:spLocks noChangeShapeType="1"/>
                </p:cNvSpPr>
                <p:nvPr/>
              </p:nvSpPr>
              <p:spPr bwMode="auto">
                <a:xfrm flipH="1">
                  <a:off x="3196" y="3000"/>
                  <a:ext cx="10" cy="6"/>
                </a:xfrm>
                <a:prstGeom prst="line">
                  <a:avLst/>
                </a:prstGeom>
                <a:noFill/>
                <a:ln w="7938" cap="rnd">
                  <a:solidFill>
                    <a:srgbClr val="000000"/>
                  </a:solidFill>
                  <a:round/>
                  <a:headEnd/>
                  <a:tailEnd/>
                </a:ln>
              </p:spPr>
              <p:txBody>
                <a:bodyPr/>
                <a:lstStyle/>
                <a:p>
                  <a:endParaRPr lang="en-US"/>
                </a:p>
              </p:txBody>
            </p:sp>
            <p:sp>
              <p:nvSpPr>
                <p:cNvPr id="159640" name="Line 2968"/>
                <p:cNvSpPr>
                  <a:spLocks noChangeShapeType="1"/>
                </p:cNvSpPr>
                <p:nvPr/>
              </p:nvSpPr>
              <p:spPr bwMode="auto">
                <a:xfrm flipH="1">
                  <a:off x="3206" y="3006"/>
                  <a:ext cx="11" cy="11"/>
                </a:xfrm>
                <a:prstGeom prst="line">
                  <a:avLst/>
                </a:prstGeom>
                <a:noFill/>
                <a:ln w="7938" cap="rnd">
                  <a:solidFill>
                    <a:srgbClr val="000000"/>
                  </a:solidFill>
                  <a:round/>
                  <a:headEnd/>
                  <a:tailEnd/>
                </a:ln>
              </p:spPr>
              <p:txBody>
                <a:bodyPr/>
                <a:lstStyle/>
                <a:p>
                  <a:endParaRPr lang="en-US"/>
                </a:p>
              </p:txBody>
            </p:sp>
            <p:sp>
              <p:nvSpPr>
                <p:cNvPr id="159641" name="Line 2969"/>
                <p:cNvSpPr>
                  <a:spLocks noChangeShapeType="1"/>
                </p:cNvSpPr>
                <p:nvPr/>
              </p:nvSpPr>
              <p:spPr bwMode="auto">
                <a:xfrm flipH="1">
                  <a:off x="3217" y="3017"/>
                  <a:ext cx="5" cy="12"/>
                </a:xfrm>
                <a:prstGeom prst="line">
                  <a:avLst/>
                </a:prstGeom>
                <a:noFill/>
                <a:ln w="7938" cap="rnd">
                  <a:solidFill>
                    <a:srgbClr val="000000"/>
                  </a:solidFill>
                  <a:round/>
                  <a:headEnd/>
                  <a:tailEnd/>
                </a:ln>
              </p:spPr>
              <p:txBody>
                <a:bodyPr/>
                <a:lstStyle/>
                <a:p>
                  <a:endParaRPr lang="en-US"/>
                </a:p>
              </p:txBody>
            </p:sp>
            <p:sp>
              <p:nvSpPr>
                <p:cNvPr id="159642" name="Line 2970"/>
                <p:cNvSpPr>
                  <a:spLocks noChangeShapeType="1"/>
                </p:cNvSpPr>
                <p:nvPr/>
              </p:nvSpPr>
              <p:spPr bwMode="auto">
                <a:xfrm flipH="1">
                  <a:off x="3222" y="3029"/>
                  <a:ext cx="10" cy="12"/>
                </a:xfrm>
                <a:prstGeom prst="line">
                  <a:avLst/>
                </a:prstGeom>
                <a:noFill/>
                <a:ln w="7938" cap="rnd">
                  <a:solidFill>
                    <a:srgbClr val="000000"/>
                  </a:solidFill>
                  <a:round/>
                  <a:headEnd/>
                  <a:tailEnd/>
                </a:ln>
              </p:spPr>
              <p:txBody>
                <a:bodyPr/>
                <a:lstStyle/>
                <a:p>
                  <a:endParaRPr lang="en-US"/>
                </a:p>
              </p:txBody>
            </p:sp>
            <p:sp>
              <p:nvSpPr>
                <p:cNvPr id="159643" name="Line 2971"/>
                <p:cNvSpPr>
                  <a:spLocks noChangeShapeType="1"/>
                </p:cNvSpPr>
                <p:nvPr/>
              </p:nvSpPr>
              <p:spPr bwMode="auto">
                <a:xfrm flipH="1">
                  <a:off x="3232" y="3047"/>
                  <a:ext cx="11" cy="5"/>
                </a:xfrm>
                <a:prstGeom prst="line">
                  <a:avLst/>
                </a:prstGeom>
                <a:noFill/>
                <a:ln w="7938" cap="rnd">
                  <a:solidFill>
                    <a:srgbClr val="000000"/>
                  </a:solidFill>
                  <a:round/>
                  <a:headEnd/>
                  <a:tailEnd/>
                </a:ln>
              </p:spPr>
              <p:txBody>
                <a:bodyPr/>
                <a:lstStyle/>
                <a:p>
                  <a:endParaRPr lang="en-US"/>
                </a:p>
              </p:txBody>
            </p:sp>
            <p:sp>
              <p:nvSpPr>
                <p:cNvPr id="159644" name="Line 2972"/>
                <p:cNvSpPr>
                  <a:spLocks noChangeShapeType="1"/>
                </p:cNvSpPr>
                <p:nvPr/>
              </p:nvSpPr>
              <p:spPr bwMode="auto">
                <a:xfrm flipH="1">
                  <a:off x="3243" y="3047"/>
                  <a:ext cx="5" cy="17"/>
                </a:xfrm>
                <a:prstGeom prst="line">
                  <a:avLst/>
                </a:prstGeom>
                <a:noFill/>
                <a:ln w="7938" cap="rnd">
                  <a:solidFill>
                    <a:srgbClr val="000000"/>
                  </a:solidFill>
                  <a:round/>
                  <a:headEnd/>
                  <a:tailEnd/>
                </a:ln>
              </p:spPr>
              <p:txBody>
                <a:bodyPr/>
                <a:lstStyle/>
                <a:p>
                  <a:endParaRPr lang="en-US"/>
                </a:p>
              </p:txBody>
            </p:sp>
            <p:sp>
              <p:nvSpPr>
                <p:cNvPr id="159645" name="Line 2973"/>
                <p:cNvSpPr>
                  <a:spLocks noChangeShapeType="1"/>
                </p:cNvSpPr>
                <p:nvPr/>
              </p:nvSpPr>
              <p:spPr bwMode="auto">
                <a:xfrm flipH="1">
                  <a:off x="3258" y="3052"/>
                  <a:ext cx="6" cy="18"/>
                </a:xfrm>
                <a:prstGeom prst="line">
                  <a:avLst/>
                </a:prstGeom>
                <a:noFill/>
                <a:ln w="7938" cap="rnd">
                  <a:solidFill>
                    <a:srgbClr val="000000"/>
                  </a:solidFill>
                  <a:round/>
                  <a:headEnd/>
                  <a:tailEnd/>
                </a:ln>
              </p:spPr>
              <p:txBody>
                <a:bodyPr/>
                <a:lstStyle/>
                <a:p>
                  <a:endParaRPr lang="en-US"/>
                </a:p>
              </p:txBody>
            </p:sp>
            <p:sp>
              <p:nvSpPr>
                <p:cNvPr id="159646" name="Line 2974"/>
                <p:cNvSpPr>
                  <a:spLocks noChangeShapeType="1"/>
                </p:cNvSpPr>
                <p:nvPr/>
              </p:nvSpPr>
              <p:spPr bwMode="auto">
                <a:xfrm>
                  <a:off x="3269" y="3058"/>
                  <a:ext cx="0" cy="18"/>
                </a:xfrm>
                <a:prstGeom prst="line">
                  <a:avLst/>
                </a:prstGeom>
                <a:noFill/>
                <a:ln w="7938" cap="rnd">
                  <a:solidFill>
                    <a:srgbClr val="000000"/>
                  </a:solidFill>
                  <a:round/>
                  <a:headEnd/>
                  <a:tailEnd/>
                </a:ln>
              </p:spPr>
              <p:txBody>
                <a:bodyPr/>
                <a:lstStyle/>
                <a:p>
                  <a:endParaRPr lang="en-US"/>
                </a:p>
              </p:txBody>
            </p:sp>
            <p:sp>
              <p:nvSpPr>
                <p:cNvPr id="159647" name="Line 2975"/>
                <p:cNvSpPr>
                  <a:spLocks noChangeShapeType="1"/>
                </p:cNvSpPr>
                <p:nvPr/>
              </p:nvSpPr>
              <p:spPr bwMode="auto">
                <a:xfrm flipH="1">
                  <a:off x="3274" y="3064"/>
                  <a:ext cx="5" cy="18"/>
                </a:xfrm>
                <a:prstGeom prst="line">
                  <a:avLst/>
                </a:prstGeom>
                <a:noFill/>
                <a:ln w="7938" cap="rnd">
                  <a:solidFill>
                    <a:srgbClr val="000000"/>
                  </a:solidFill>
                  <a:round/>
                  <a:headEnd/>
                  <a:tailEnd/>
                </a:ln>
              </p:spPr>
              <p:txBody>
                <a:bodyPr/>
                <a:lstStyle/>
                <a:p>
                  <a:endParaRPr lang="en-US"/>
                </a:p>
              </p:txBody>
            </p:sp>
            <p:sp>
              <p:nvSpPr>
                <p:cNvPr id="159648" name="Line 2976"/>
                <p:cNvSpPr>
                  <a:spLocks noChangeShapeType="1"/>
                </p:cNvSpPr>
                <p:nvPr/>
              </p:nvSpPr>
              <p:spPr bwMode="auto">
                <a:xfrm flipH="1">
                  <a:off x="3290" y="3070"/>
                  <a:ext cx="5" cy="17"/>
                </a:xfrm>
                <a:prstGeom prst="line">
                  <a:avLst/>
                </a:prstGeom>
                <a:noFill/>
                <a:ln w="7938" cap="rnd">
                  <a:solidFill>
                    <a:srgbClr val="000000"/>
                  </a:solidFill>
                  <a:round/>
                  <a:headEnd/>
                  <a:tailEnd/>
                </a:ln>
              </p:spPr>
              <p:txBody>
                <a:bodyPr/>
                <a:lstStyle/>
                <a:p>
                  <a:endParaRPr lang="en-US"/>
                </a:p>
              </p:txBody>
            </p:sp>
            <p:sp>
              <p:nvSpPr>
                <p:cNvPr id="159649" name="Line 2977"/>
                <p:cNvSpPr>
                  <a:spLocks noChangeShapeType="1"/>
                </p:cNvSpPr>
                <p:nvPr/>
              </p:nvSpPr>
              <p:spPr bwMode="auto">
                <a:xfrm>
                  <a:off x="3305" y="3076"/>
                  <a:ext cx="0" cy="11"/>
                </a:xfrm>
                <a:prstGeom prst="line">
                  <a:avLst/>
                </a:prstGeom>
                <a:noFill/>
                <a:ln w="7938" cap="rnd">
                  <a:solidFill>
                    <a:srgbClr val="000000"/>
                  </a:solidFill>
                  <a:round/>
                  <a:headEnd/>
                  <a:tailEnd/>
                </a:ln>
              </p:spPr>
              <p:txBody>
                <a:bodyPr/>
                <a:lstStyle/>
                <a:p>
                  <a:endParaRPr lang="en-US"/>
                </a:p>
              </p:txBody>
            </p:sp>
            <p:sp>
              <p:nvSpPr>
                <p:cNvPr id="159650" name="Line 2978"/>
                <p:cNvSpPr>
                  <a:spLocks noChangeShapeType="1"/>
                </p:cNvSpPr>
                <p:nvPr/>
              </p:nvSpPr>
              <p:spPr bwMode="auto">
                <a:xfrm flipH="1">
                  <a:off x="3316" y="3087"/>
                  <a:ext cx="5" cy="12"/>
                </a:xfrm>
                <a:prstGeom prst="line">
                  <a:avLst/>
                </a:prstGeom>
                <a:noFill/>
                <a:ln w="7938" cap="rnd">
                  <a:solidFill>
                    <a:srgbClr val="000000"/>
                  </a:solidFill>
                  <a:round/>
                  <a:headEnd/>
                  <a:tailEnd/>
                </a:ln>
              </p:spPr>
              <p:txBody>
                <a:bodyPr/>
                <a:lstStyle/>
                <a:p>
                  <a:endParaRPr lang="en-US"/>
                </a:p>
              </p:txBody>
            </p:sp>
            <p:sp>
              <p:nvSpPr>
                <p:cNvPr id="159651" name="Line 2979"/>
                <p:cNvSpPr>
                  <a:spLocks noChangeShapeType="1"/>
                </p:cNvSpPr>
                <p:nvPr/>
              </p:nvSpPr>
              <p:spPr bwMode="auto">
                <a:xfrm flipH="1">
                  <a:off x="3326" y="3093"/>
                  <a:ext cx="10" cy="12"/>
                </a:xfrm>
                <a:prstGeom prst="line">
                  <a:avLst/>
                </a:prstGeom>
                <a:noFill/>
                <a:ln w="7938" cap="rnd">
                  <a:solidFill>
                    <a:srgbClr val="000000"/>
                  </a:solidFill>
                  <a:round/>
                  <a:headEnd/>
                  <a:tailEnd/>
                </a:ln>
              </p:spPr>
              <p:txBody>
                <a:bodyPr/>
                <a:lstStyle/>
                <a:p>
                  <a:endParaRPr lang="en-US"/>
                </a:p>
              </p:txBody>
            </p:sp>
            <p:sp>
              <p:nvSpPr>
                <p:cNvPr id="159652" name="Line 2980"/>
                <p:cNvSpPr>
                  <a:spLocks noChangeShapeType="1"/>
                </p:cNvSpPr>
                <p:nvPr/>
              </p:nvSpPr>
              <p:spPr bwMode="auto">
                <a:xfrm flipH="1">
                  <a:off x="3336" y="3105"/>
                  <a:ext cx="11" cy="11"/>
                </a:xfrm>
                <a:prstGeom prst="line">
                  <a:avLst/>
                </a:prstGeom>
                <a:noFill/>
                <a:ln w="7938" cap="rnd">
                  <a:solidFill>
                    <a:srgbClr val="000000"/>
                  </a:solidFill>
                  <a:round/>
                  <a:headEnd/>
                  <a:tailEnd/>
                </a:ln>
              </p:spPr>
              <p:txBody>
                <a:bodyPr/>
                <a:lstStyle/>
                <a:p>
                  <a:endParaRPr lang="en-US"/>
                </a:p>
              </p:txBody>
            </p:sp>
            <p:sp>
              <p:nvSpPr>
                <p:cNvPr id="159653" name="Line 2981"/>
                <p:cNvSpPr>
                  <a:spLocks noChangeShapeType="1"/>
                </p:cNvSpPr>
                <p:nvPr/>
              </p:nvSpPr>
              <p:spPr bwMode="auto">
                <a:xfrm flipH="1">
                  <a:off x="3347" y="3122"/>
                  <a:ext cx="5" cy="6"/>
                </a:xfrm>
                <a:prstGeom prst="line">
                  <a:avLst/>
                </a:prstGeom>
                <a:noFill/>
                <a:ln w="7938" cap="rnd">
                  <a:solidFill>
                    <a:srgbClr val="000000"/>
                  </a:solidFill>
                  <a:round/>
                  <a:headEnd/>
                  <a:tailEnd/>
                </a:ln>
              </p:spPr>
              <p:txBody>
                <a:bodyPr/>
                <a:lstStyle/>
                <a:p>
                  <a:endParaRPr lang="en-US"/>
                </a:p>
              </p:txBody>
            </p:sp>
            <p:sp>
              <p:nvSpPr>
                <p:cNvPr id="159654" name="Line 2982"/>
                <p:cNvSpPr>
                  <a:spLocks noChangeShapeType="1"/>
                </p:cNvSpPr>
                <p:nvPr/>
              </p:nvSpPr>
              <p:spPr bwMode="auto">
                <a:xfrm flipH="1">
                  <a:off x="3352" y="3128"/>
                  <a:ext cx="10" cy="12"/>
                </a:xfrm>
                <a:prstGeom prst="line">
                  <a:avLst/>
                </a:prstGeom>
                <a:noFill/>
                <a:ln w="7938" cap="rnd">
                  <a:solidFill>
                    <a:srgbClr val="000000"/>
                  </a:solidFill>
                  <a:round/>
                  <a:headEnd/>
                  <a:tailEnd/>
                </a:ln>
              </p:spPr>
              <p:txBody>
                <a:bodyPr/>
                <a:lstStyle/>
                <a:p>
                  <a:endParaRPr lang="en-US"/>
                </a:p>
              </p:txBody>
            </p:sp>
            <p:sp>
              <p:nvSpPr>
                <p:cNvPr id="159655" name="Line 2983"/>
                <p:cNvSpPr>
                  <a:spLocks noChangeShapeType="1"/>
                </p:cNvSpPr>
                <p:nvPr/>
              </p:nvSpPr>
              <p:spPr bwMode="auto">
                <a:xfrm flipH="1">
                  <a:off x="3362" y="3140"/>
                  <a:ext cx="11" cy="11"/>
                </a:xfrm>
                <a:prstGeom prst="line">
                  <a:avLst/>
                </a:prstGeom>
                <a:noFill/>
                <a:ln w="7938" cap="rnd">
                  <a:solidFill>
                    <a:srgbClr val="000000"/>
                  </a:solidFill>
                  <a:round/>
                  <a:headEnd/>
                  <a:tailEnd/>
                </a:ln>
              </p:spPr>
              <p:txBody>
                <a:bodyPr/>
                <a:lstStyle/>
                <a:p>
                  <a:endParaRPr lang="en-US"/>
                </a:p>
              </p:txBody>
            </p:sp>
            <p:sp>
              <p:nvSpPr>
                <p:cNvPr id="159656" name="Line 2984"/>
                <p:cNvSpPr>
                  <a:spLocks noChangeShapeType="1"/>
                </p:cNvSpPr>
                <p:nvPr/>
              </p:nvSpPr>
              <p:spPr bwMode="auto">
                <a:xfrm>
                  <a:off x="3628" y="2988"/>
                  <a:ext cx="15" cy="0"/>
                </a:xfrm>
                <a:prstGeom prst="line">
                  <a:avLst/>
                </a:prstGeom>
                <a:noFill/>
                <a:ln w="7938" cap="rnd">
                  <a:solidFill>
                    <a:srgbClr val="000000"/>
                  </a:solidFill>
                  <a:round/>
                  <a:headEnd/>
                  <a:tailEnd/>
                </a:ln>
              </p:spPr>
              <p:txBody>
                <a:bodyPr/>
                <a:lstStyle/>
                <a:p>
                  <a:endParaRPr lang="en-US"/>
                </a:p>
              </p:txBody>
            </p:sp>
            <p:sp>
              <p:nvSpPr>
                <p:cNvPr id="159657" name="Line 2985"/>
                <p:cNvSpPr>
                  <a:spLocks noChangeShapeType="1"/>
                </p:cNvSpPr>
                <p:nvPr/>
              </p:nvSpPr>
              <p:spPr bwMode="auto">
                <a:xfrm>
                  <a:off x="3633" y="2971"/>
                  <a:ext cx="10" cy="0"/>
                </a:xfrm>
                <a:prstGeom prst="line">
                  <a:avLst/>
                </a:prstGeom>
                <a:noFill/>
                <a:ln w="7938" cap="rnd">
                  <a:solidFill>
                    <a:srgbClr val="000000"/>
                  </a:solidFill>
                  <a:round/>
                  <a:headEnd/>
                  <a:tailEnd/>
                </a:ln>
              </p:spPr>
              <p:txBody>
                <a:bodyPr/>
                <a:lstStyle/>
                <a:p>
                  <a:endParaRPr lang="en-US"/>
                </a:p>
              </p:txBody>
            </p:sp>
            <p:sp>
              <p:nvSpPr>
                <p:cNvPr id="159658" name="Line 2986"/>
                <p:cNvSpPr>
                  <a:spLocks noChangeShapeType="1"/>
                </p:cNvSpPr>
                <p:nvPr/>
              </p:nvSpPr>
              <p:spPr bwMode="auto">
                <a:xfrm>
                  <a:off x="3633" y="2959"/>
                  <a:ext cx="10" cy="0"/>
                </a:xfrm>
                <a:prstGeom prst="line">
                  <a:avLst/>
                </a:prstGeom>
                <a:noFill/>
                <a:ln w="7938" cap="rnd">
                  <a:solidFill>
                    <a:srgbClr val="000000"/>
                  </a:solidFill>
                  <a:round/>
                  <a:headEnd/>
                  <a:tailEnd/>
                </a:ln>
              </p:spPr>
              <p:txBody>
                <a:bodyPr/>
                <a:lstStyle/>
                <a:p>
                  <a:endParaRPr lang="en-US"/>
                </a:p>
              </p:txBody>
            </p:sp>
            <p:sp>
              <p:nvSpPr>
                <p:cNvPr id="159659" name="Line 2987"/>
                <p:cNvSpPr>
                  <a:spLocks noChangeShapeType="1"/>
                </p:cNvSpPr>
                <p:nvPr/>
              </p:nvSpPr>
              <p:spPr bwMode="auto">
                <a:xfrm>
                  <a:off x="3638" y="2942"/>
                  <a:ext cx="10" cy="0"/>
                </a:xfrm>
                <a:prstGeom prst="line">
                  <a:avLst/>
                </a:prstGeom>
                <a:noFill/>
                <a:ln w="7938" cap="rnd">
                  <a:solidFill>
                    <a:srgbClr val="000000"/>
                  </a:solidFill>
                  <a:round/>
                  <a:headEnd/>
                  <a:tailEnd/>
                </a:ln>
              </p:spPr>
              <p:txBody>
                <a:bodyPr/>
                <a:lstStyle/>
                <a:p>
                  <a:endParaRPr lang="en-US"/>
                </a:p>
              </p:txBody>
            </p:sp>
            <p:sp>
              <p:nvSpPr>
                <p:cNvPr id="159660" name="Line 2988"/>
                <p:cNvSpPr>
                  <a:spLocks noChangeShapeType="1"/>
                </p:cNvSpPr>
                <p:nvPr/>
              </p:nvSpPr>
              <p:spPr bwMode="auto">
                <a:xfrm>
                  <a:off x="3648" y="2924"/>
                  <a:ext cx="6" cy="18"/>
                </a:xfrm>
                <a:prstGeom prst="line">
                  <a:avLst/>
                </a:prstGeom>
                <a:noFill/>
                <a:ln w="7938" cap="rnd">
                  <a:solidFill>
                    <a:srgbClr val="000000"/>
                  </a:solidFill>
                  <a:round/>
                  <a:headEnd/>
                  <a:tailEnd/>
                </a:ln>
              </p:spPr>
              <p:txBody>
                <a:bodyPr/>
                <a:lstStyle/>
                <a:p>
                  <a:endParaRPr lang="en-US"/>
                </a:p>
              </p:txBody>
            </p:sp>
            <p:sp>
              <p:nvSpPr>
                <p:cNvPr id="159661" name="Line 2989"/>
                <p:cNvSpPr>
                  <a:spLocks noChangeShapeType="1"/>
                </p:cNvSpPr>
                <p:nvPr/>
              </p:nvSpPr>
              <p:spPr bwMode="auto">
                <a:xfrm>
                  <a:off x="3664" y="2918"/>
                  <a:ext cx="5" cy="12"/>
                </a:xfrm>
                <a:prstGeom prst="line">
                  <a:avLst/>
                </a:prstGeom>
                <a:noFill/>
                <a:ln w="7938" cap="rnd">
                  <a:solidFill>
                    <a:srgbClr val="000000"/>
                  </a:solidFill>
                  <a:round/>
                  <a:headEnd/>
                  <a:tailEnd/>
                </a:ln>
              </p:spPr>
              <p:txBody>
                <a:bodyPr/>
                <a:lstStyle/>
                <a:p>
                  <a:endParaRPr lang="en-US"/>
                </a:p>
              </p:txBody>
            </p:sp>
            <p:sp>
              <p:nvSpPr>
                <p:cNvPr id="159662" name="Line 2990"/>
                <p:cNvSpPr>
                  <a:spLocks noChangeShapeType="1"/>
                </p:cNvSpPr>
                <p:nvPr/>
              </p:nvSpPr>
              <p:spPr bwMode="auto">
                <a:xfrm>
                  <a:off x="3669" y="2918"/>
                  <a:ext cx="16" cy="0"/>
                </a:xfrm>
                <a:prstGeom prst="line">
                  <a:avLst/>
                </a:prstGeom>
                <a:noFill/>
                <a:ln w="7938" cap="rnd">
                  <a:solidFill>
                    <a:srgbClr val="000000"/>
                  </a:solidFill>
                  <a:round/>
                  <a:headEnd/>
                  <a:tailEnd/>
                </a:ln>
              </p:spPr>
              <p:txBody>
                <a:bodyPr/>
                <a:lstStyle/>
                <a:p>
                  <a:endParaRPr lang="en-US"/>
                </a:p>
              </p:txBody>
            </p:sp>
            <p:sp>
              <p:nvSpPr>
                <p:cNvPr id="159663" name="Line 2991"/>
                <p:cNvSpPr>
                  <a:spLocks noChangeShapeType="1"/>
                </p:cNvSpPr>
                <p:nvPr/>
              </p:nvSpPr>
              <p:spPr bwMode="auto">
                <a:xfrm>
                  <a:off x="3669" y="2901"/>
                  <a:ext cx="16" cy="0"/>
                </a:xfrm>
                <a:prstGeom prst="line">
                  <a:avLst/>
                </a:prstGeom>
                <a:noFill/>
                <a:ln w="7938" cap="rnd">
                  <a:solidFill>
                    <a:srgbClr val="000000"/>
                  </a:solidFill>
                  <a:round/>
                  <a:headEnd/>
                  <a:tailEnd/>
                </a:ln>
              </p:spPr>
              <p:txBody>
                <a:bodyPr/>
                <a:lstStyle/>
                <a:p>
                  <a:endParaRPr lang="en-US"/>
                </a:p>
              </p:txBody>
            </p:sp>
            <p:sp>
              <p:nvSpPr>
                <p:cNvPr id="159664" name="Line 2992"/>
                <p:cNvSpPr>
                  <a:spLocks noChangeShapeType="1"/>
                </p:cNvSpPr>
                <p:nvPr/>
              </p:nvSpPr>
              <p:spPr bwMode="auto">
                <a:xfrm>
                  <a:off x="3669" y="2883"/>
                  <a:ext cx="16" cy="0"/>
                </a:xfrm>
                <a:prstGeom prst="line">
                  <a:avLst/>
                </a:prstGeom>
                <a:noFill/>
                <a:ln w="7938" cap="rnd">
                  <a:solidFill>
                    <a:srgbClr val="000000"/>
                  </a:solidFill>
                  <a:round/>
                  <a:headEnd/>
                  <a:tailEnd/>
                </a:ln>
              </p:spPr>
              <p:txBody>
                <a:bodyPr/>
                <a:lstStyle/>
                <a:p>
                  <a:endParaRPr lang="en-US"/>
                </a:p>
              </p:txBody>
            </p:sp>
            <p:sp>
              <p:nvSpPr>
                <p:cNvPr id="159665" name="Line 2993"/>
                <p:cNvSpPr>
                  <a:spLocks noChangeShapeType="1"/>
                </p:cNvSpPr>
                <p:nvPr/>
              </p:nvSpPr>
              <p:spPr bwMode="auto">
                <a:xfrm>
                  <a:off x="3669" y="2872"/>
                  <a:ext cx="16" cy="0"/>
                </a:xfrm>
                <a:prstGeom prst="line">
                  <a:avLst/>
                </a:prstGeom>
                <a:noFill/>
                <a:ln w="7938" cap="rnd">
                  <a:solidFill>
                    <a:srgbClr val="000000"/>
                  </a:solidFill>
                  <a:round/>
                  <a:headEnd/>
                  <a:tailEnd/>
                </a:ln>
              </p:spPr>
              <p:txBody>
                <a:bodyPr/>
                <a:lstStyle/>
                <a:p>
                  <a:endParaRPr lang="en-US"/>
                </a:p>
              </p:txBody>
            </p:sp>
            <p:sp>
              <p:nvSpPr>
                <p:cNvPr id="159666" name="Line 2994"/>
                <p:cNvSpPr>
                  <a:spLocks noChangeShapeType="1"/>
                </p:cNvSpPr>
                <p:nvPr/>
              </p:nvSpPr>
              <p:spPr bwMode="auto">
                <a:xfrm>
                  <a:off x="3669" y="2854"/>
                  <a:ext cx="16" cy="0"/>
                </a:xfrm>
                <a:prstGeom prst="line">
                  <a:avLst/>
                </a:prstGeom>
                <a:noFill/>
                <a:ln w="7938" cap="rnd">
                  <a:solidFill>
                    <a:srgbClr val="000000"/>
                  </a:solidFill>
                  <a:round/>
                  <a:headEnd/>
                  <a:tailEnd/>
                </a:ln>
              </p:spPr>
              <p:txBody>
                <a:bodyPr/>
                <a:lstStyle/>
                <a:p>
                  <a:endParaRPr lang="en-US"/>
                </a:p>
              </p:txBody>
            </p:sp>
            <p:sp>
              <p:nvSpPr>
                <p:cNvPr id="159667" name="Line 2995"/>
                <p:cNvSpPr>
                  <a:spLocks noChangeShapeType="1"/>
                </p:cNvSpPr>
                <p:nvPr/>
              </p:nvSpPr>
              <p:spPr bwMode="auto">
                <a:xfrm>
                  <a:off x="3669" y="2837"/>
                  <a:ext cx="16" cy="0"/>
                </a:xfrm>
                <a:prstGeom prst="line">
                  <a:avLst/>
                </a:prstGeom>
                <a:noFill/>
                <a:ln w="7938" cap="rnd">
                  <a:solidFill>
                    <a:srgbClr val="000000"/>
                  </a:solidFill>
                  <a:round/>
                  <a:headEnd/>
                  <a:tailEnd/>
                </a:ln>
              </p:spPr>
              <p:txBody>
                <a:bodyPr/>
                <a:lstStyle/>
                <a:p>
                  <a:endParaRPr lang="en-US"/>
                </a:p>
              </p:txBody>
            </p:sp>
            <p:sp>
              <p:nvSpPr>
                <p:cNvPr id="159668" name="Line 2996"/>
                <p:cNvSpPr>
                  <a:spLocks noChangeShapeType="1"/>
                </p:cNvSpPr>
                <p:nvPr/>
              </p:nvSpPr>
              <p:spPr bwMode="auto">
                <a:xfrm>
                  <a:off x="3669" y="2831"/>
                  <a:ext cx="16" cy="0"/>
                </a:xfrm>
                <a:prstGeom prst="line">
                  <a:avLst/>
                </a:prstGeom>
                <a:noFill/>
                <a:ln w="7938" cap="rnd">
                  <a:solidFill>
                    <a:srgbClr val="000000"/>
                  </a:solidFill>
                  <a:round/>
                  <a:headEnd/>
                  <a:tailEnd/>
                </a:ln>
              </p:spPr>
              <p:txBody>
                <a:bodyPr/>
                <a:lstStyle/>
                <a:p>
                  <a:endParaRPr lang="en-US"/>
                </a:p>
              </p:txBody>
            </p:sp>
            <p:sp>
              <p:nvSpPr>
                <p:cNvPr id="159669" name="Line 2997"/>
                <p:cNvSpPr>
                  <a:spLocks noChangeShapeType="1"/>
                </p:cNvSpPr>
                <p:nvPr/>
              </p:nvSpPr>
              <p:spPr bwMode="auto">
                <a:xfrm>
                  <a:off x="3669" y="2813"/>
                  <a:ext cx="16" cy="0"/>
                </a:xfrm>
                <a:prstGeom prst="line">
                  <a:avLst/>
                </a:prstGeom>
                <a:noFill/>
                <a:ln w="7938" cap="rnd">
                  <a:solidFill>
                    <a:srgbClr val="000000"/>
                  </a:solidFill>
                  <a:round/>
                  <a:headEnd/>
                  <a:tailEnd/>
                </a:ln>
              </p:spPr>
              <p:txBody>
                <a:bodyPr/>
                <a:lstStyle/>
                <a:p>
                  <a:endParaRPr lang="en-US"/>
                </a:p>
              </p:txBody>
            </p:sp>
            <p:sp>
              <p:nvSpPr>
                <p:cNvPr id="159670" name="Line 2998"/>
                <p:cNvSpPr>
                  <a:spLocks noChangeShapeType="1"/>
                </p:cNvSpPr>
                <p:nvPr/>
              </p:nvSpPr>
              <p:spPr bwMode="auto">
                <a:xfrm flipV="1">
                  <a:off x="3669" y="2796"/>
                  <a:ext cx="11" cy="6"/>
                </a:xfrm>
                <a:prstGeom prst="line">
                  <a:avLst/>
                </a:prstGeom>
                <a:noFill/>
                <a:ln w="7938" cap="rnd">
                  <a:solidFill>
                    <a:srgbClr val="000000"/>
                  </a:solidFill>
                  <a:round/>
                  <a:headEnd/>
                  <a:tailEnd/>
                </a:ln>
              </p:spPr>
              <p:txBody>
                <a:bodyPr/>
                <a:lstStyle/>
                <a:p>
                  <a:endParaRPr lang="en-US"/>
                </a:p>
              </p:txBody>
            </p:sp>
            <p:sp>
              <p:nvSpPr>
                <p:cNvPr id="159671" name="Line 2999"/>
                <p:cNvSpPr>
                  <a:spLocks noChangeShapeType="1"/>
                </p:cNvSpPr>
                <p:nvPr/>
              </p:nvSpPr>
              <p:spPr bwMode="auto">
                <a:xfrm flipV="1">
                  <a:off x="3659" y="2784"/>
                  <a:ext cx="10" cy="12"/>
                </a:xfrm>
                <a:prstGeom prst="line">
                  <a:avLst/>
                </a:prstGeom>
                <a:noFill/>
                <a:ln w="7938" cap="rnd">
                  <a:solidFill>
                    <a:srgbClr val="000000"/>
                  </a:solidFill>
                  <a:round/>
                  <a:headEnd/>
                  <a:tailEnd/>
                </a:ln>
              </p:spPr>
              <p:txBody>
                <a:bodyPr/>
                <a:lstStyle/>
                <a:p>
                  <a:endParaRPr lang="en-US"/>
                </a:p>
              </p:txBody>
            </p:sp>
            <p:sp>
              <p:nvSpPr>
                <p:cNvPr id="159672" name="Line 3000"/>
                <p:cNvSpPr>
                  <a:spLocks noChangeShapeType="1"/>
                </p:cNvSpPr>
                <p:nvPr/>
              </p:nvSpPr>
              <p:spPr bwMode="auto">
                <a:xfrm flipH="1" flipV="1">
                  <a:off x="3643" y="2772"/>
                  <a:ext cx="11" cy="18"/>
                </a:xfrm>
                <a:prstGeom prst="line">
                  <a:avLst/>
                </a:prstGeom>
                <a:noFill/>
                <a:ln w="7938" cap="rnd">
                  <a:solidFill>
                    <a:srgbClr val="000000"/>
                  </a:solidFill>
                  <a:round/>
                  <a:headEnd/>
                  <a:tailEnd/>
                </a:ln>
              </p:spPr>
              <p:txBody>
                <a:bodyPr/>
                <a:lstStyle/>
                <a:p>
                  <a:endParaRPr lang="en-US"/>
                </a:p>
              </p:txBody>
            </p:sp>
            <p:sp>
              <p:nvSpPr>
                <p:cNvPr id="159673" name="Line 3001"/>
                <p:cNvSpPr>
                  <a:spLocks noChangeShapeType="1"/>
                </p:cNvSpPr>
                <p:nvPr/>
              </p:nvSpPr>
              <p:spPr bwMode="auto">
                <a:xfrm flipH="1" flipV="1">
                  <a:off x="3638" y="2784"/>
                  <a:ext cx="5" cy="12"/>
                </a:xfrm>
                <a:prstGeom prst="line">
                  <a:avLst/>
                </a:prstGeom>
                <a:noFill/>
                <a:ln w="7938" cap="rnd">
                  <a:solidFill>
                    <a:srgbClr val="000000"/>
                  </a:solidFill>
                  <a:round/>
                  <a:headEnd/>
                  <a:tailEnd/>
                </a:ln>
              </p:spPr>
              <p:txBody>
                <a:bodyPr/>
                <a:lstStyle/>
                <a:p>
                  <a:endParaRPr lang="en-US"/>
                </a:p>
              </p:txBody>
            </p:sp>
            <p:sp>
              <p:nvSpPr>
                <p:cNvPr id="159674" name="Line 3002"/>
                <p:cNvSpPr>
                  <a:spLocks noChangeShapeType="1"/>
                </p:cNvSpPr>
                <p:nvPr/>
              </p:nvSpPr>
              <p:spPr bwMode="auto">
                <a:xfrm flipH="1">
                  <a:off x="3622" y="2802"/>
                  <a:ext cx="16" cy="0"/>
                </a:xfrm>
                <a:prstGeom prst="line">
                  <a:avLst/>
                </a:prstGeom>
                <a:noFill/>
                <a:ln w="7938" cap="rnd">
                  <a:solidFill>
                    <a:srgbClr val="000000"/>
                  </a:solidFill>
                  <a:round/>
                  <a:headEnd/>
                  <a:tailEnd/>
                </a:ln>
              </p:spPr>
              <p:txBody>
                <a:bodyPr/>
                <a:lstStyle/>
                <a:p>
                  <a:endParaRPr lang="en-US"/>
                </a:p>
              </p:txBody>
            </p:sp>
            <p:sp>
              <p:nvSpPr>
                <p:cNvPr id="159675" name="Line 3003"/>
                <p:cNvSpPr>
                  <a:spLocks noChangeShapeType="1"/>
                </p:cNvSpPr>
                <p:nvPr/>
              </p:nvSpPr>
              <p:spPr bwMode="auto">
                <a:xfrm flipH="1">
                  <a:off x="3622" y="2819"/>
                  <a:ext cx="16" cy="0"/>
                </a:xfrm>
                <a:prstGeom prst="line">
                  <a:avLst/>
                </a:prstGeom>
                <a:noFill/>
                <a:ln w="7938" cap="rnd">
                  <a:solidFill>
                    <a:srgbClr val="000000"/>
                  </a:solidFill>
                  <a:round/>
                  <a:headEnd/>
                  <a:tailEnd/>
                </a:ln>
              </p:spPr>
              <p:txBody>
                <a:bodyPr/>
                <a:lstStyle/>
                <a:p>
                  <a:endParaRPr lang="en-US"/>
                </a:p>
              </p:txBody>
            </p:sp>
            <p:sp>
              <p:nvSpPr>
                <p:cNvPr id="159676" name="Line 3004"/>
                <p:cNvSpPr>
                  <a:spLocks noChangeShapeType="1"/>
                </p:cNvSpPr>
                <p:nvPr/>
              </p:nvSpPr>
              <p:spPr bwMode="auto">
                <a:xfrm flipH="1">
                  <a:off x="3622" y="2837"/>
                  <a:ext cx="16" cy="0"/>
                </a:xfrm>
                <a:prstGeom prst="line">
                  <a:avLst/>
                </a:prstGeom>
                <a:noFill/>
                <a:ln w="7938" cap="rnd">
                  <a:solidFill>
                    <a:srgbClr val="000000"/>
                  </a:solidFill>
                  <a:round/>
                  <a:headEnd/>
                  <a:tailEnd/>
                </a:ln>
              </p:spPr>
              <p:txBody>
                <a:bodyPr/>
                <a:lstStyle/>
                <a:p>
                  <a:endParaRPr lang="en-US"/>
                </a:p>
              </p:txBody>
            </p:sp>
            <p:sp>
              <p:nvSpPr>
                <p:cNvPr id="159677" name="Line 3005"/>
                <p:cNvSpPr>
                  <a:spLocks noChangeShapeType="1"/>
                </p:cNvSpPr>
                <p:nvPr/>
              </p:nvSpPr>
              <p:spPr bwMode="auto">
                <a:xfrm flipH="1" flipV="1">
                  <a:off x="3612" y="2842"/>
                  <a:ext cx="16" cy="6"/>
                </a:xfrm>
                <a:prstGeom prst="line">
                  <a:avLst/>
                </a:prstGeom>
                <a:noFill/>
                <a:ln w="7938" cap="rnd">
                  <a:solidFill>
                    <a:srgbClr val="000000"/>
                  </a:solidFill>
                  <a:round/>
                  <a:headEnd/>
                  <a:tailEnd/>
                </a:ln>
              </p:spPr>
              <p:txBody>
                <a:bodyPr/>
                <a:lstStyle/>
                <a:p>
                  <a:endParaRPr lang="en-US"/>
                </a:p>
              </p:txBody>
            </p:sp>
            <p:sp>
              <p:nvSpPr>
                <p:cNvPr id="159678" name="Line 3006"/>
                <p:cNvSpPr>
                  <a:spLocks noChangeShapeType="1"/>
                </p:cNvSpPr>
                <p:nvPr/>
              </p:nvSpPr>
              <p:spPr bwMode="auto">
                <a:xfrm flipH="1" flipV="1">
                  <a:off x="3607" y="2860"/>
                  <a:ext cx="15" cy="6"/>
                </a:xfrm>
                <a:prstGeom prst="line">
                  <a:avLst/>
                </a:prstGeom>
                <a:noFill/>
                <a:ln w="7938" cap="rnd">
                  <a:solidFill>
                    <a:srgbClr val="000000"/>
                  </a:solidFill>
                  <a:round/>
                  <a:headEnd/>
                  <a:tailEnd/>
                </a:ln>
              </p:spPr>
              <p:txBody>
                <a:bodyPr/>
                <a:lstStyle/>
                <a:p>
                  <a:endParaRPr lang="en-US"/>
                </a:p>
              </p:txBody>
            </p:sp>
            <p:sp>
              <p:nvSpPr>
                <p:cNvPr id="159679" name="Line 3007"/>
                <p:cNvSpPr>
                  <a:spLocks noChangeShapeType="1"/>
                </p:cNvSpPr>
                <p:nvPr/>
              </p:nvSpPr>
              <p:spPr bwMode="auto">
                <a:xfrm flipH="1" flipV="1">
                  <a:off x="3602" y="2872"/>
                  <a:ext cx="15" cy="5"/>
                </a:xfrm>
                <a:prstGeom prst="line">
                  <a:avLst/>
                </a:prstGeom>
                <a:noFill/>
                <a:ln w="7938" cap="rnd">
                  <a:solidFill>
                    <a:srgbClr val="000000"/>
                  </a:solidFill>
                  <a:round/>
                  <a:headEnd/>
                  <a:tailEnd/>
                </a:ln>
              </p:spPr>
              <p:txBody>
                <a:bodyPr/>
                <a:lstStyle/>
                <a:p>
                  <a:endParaRPr lang="en-US"/>
                </a:p>
              </p:txBody>
            </p:sp>
            <p:sp>
              <p:nvSpPr>
                <p:cNvPr id="159680" name="Line 3008"/>
                <p:cNvSpPr>
                  <a:spLocks noChangeShapeType="1"/>
                </p:cNvSpPr>
                <p:nvPr/>
              </p:nvSpPr>
              <p:spPr bwMode="auto">
                <a:xfrm flipH="1" flipV="1">
                  <a:off x="3596" y="2883"/>
                  <a:ext cx="11" cy="6"/>
                </a:xfrm>
                <a:prstGeom prst="line">
                  <a:avLst/>
                </a:prstGeom>
                <a:noFill/>
                <a:ln w="7938" cap="rnd">
                  <a:solidFill>
                    <a:srgbClr val="000000"/>
                  </a:solidFill>
                  <a:round/>
                  <a:headEnd/>
                  <a:tailEnd/>
                </a:ln>
              </p:spPr>
              <p:txBody>
                <a:bodyPr/>
                <a:lstStyle/>
                <a:p>
                  <a:endParaRPr lang="en-US"/>
                </a:p>
              </p:txBody>
            </p:sp>
            <p:sp>
              <p:nvSpPr>
                <p:cNvPr id="159681" name="Line 3009"/>
                <p:cNvSpPr>
                  <a:spLocks noChangeShapeType="1"/>
                </p:cNvSpPr>
                <p:nvPr/>
              </p:nvSpPr>
              <p:spPr bwMode="auto">
                <a:xfrm flipH="1" flipV="1">
                  <a:off x="3591" y="2901"/>
                  <a:ext cx="11" cy="6"/>
                </a:xfrm>
                <a:prstGeom prst="line">
                  <a:avLst/>
                </a:prstGeom>
                <a:noFill/>
                <a:ln w="7938" cap="rnd">
                  <a:solidFill>
                    <a:srgbClr val="000000"/>
                  </a:solidFill>
                  <a:round/>
                  <a:headEnd/>
                  <a:tailEnd/>
                </a:ln>
              </p:spPr>
              <p:txBody>
                <a:bodyPr/>
                <a:lstStyle/>
                <a:p>
                  <a:endParaRPr lang="en-US"/>
                </a:p>
              </p:txBody>
            </p:sp>
            <p:sp>
              <p:nvSpPr>
                <p:cNvPr id="159682" name="Line 3010"/>
                <p:cNvSpPr>
                  <a:spLocks noChangeShapeType="1"/>
                </p:cNvSpPr>
                <p:nvPr/>
              </p:nvSpPr>
              <p:spPr bwMode="auto">
                <a:xfrm flipH="1" flipV="1">
                  <a:off x="3581" y="2912"/>
                  <a:ext cx="15" cy="6"/>
                </a:xfrm>
                <a:prstGeom prst="line">
                  <a:avLst/>
                </a:prstGeom>
                <a:noFill/>
                <a:ln w="7938" cap="rnd">
                  <a:solidFill>
                    <a:srgbClr val="000000"/>
                  </a:solidFill>
                  <a:round/>
                  <a:headEnd/>
                  <a:tailEnd/>
                </a:ln>
              </p:spPr>
              <p:txBody>
                <a:bodyPr/>
                <a:lstStyle/>
                <a:p>
                  <a:endParaRPr lang="en-US"/>
                </a:p>
              </p:txBody>
            </p:sp>
            <p:sp>
              <p:nvSpPr>
                <p:cNvPr id="159683" name="Line 3011"/>
                <p:cNvSpPr>
                  <a:spLocks noChangeShapeType="1"/>
                </p:cNvSpPr>
                <p:nvPr/>
              </p:nvSpPr>
              <p:spPr bwMode="auto">
                <a:xfrm flipH="1">
                  <a:off x="3581" y="2924"/>
                  <a:ext cx="15" cy="0"/>
                </a:xfrm>
                <a:prstGeom prst="line">
                  <a:avLst/>
                </a:prstGeom>
                <a:noFill/>
                <a:ln w="7938" cap="rnd">
                  <a:solidFill>
                    <a:srgbClr val="000000"/>
                  </a:solidFill>
                  <a:round/>
                  <a:headEnd/>
                  <a:tailEnd/>
                </a:ln>
              </p:spPr>
              <p:txBody>
                <a:bodyPr/>
                <a:lstStyle/>
                <a:p>
                  <a:endParaRPr lang="en-US"/>
                </a:p>
              </p:txBody>
            </p:sp>
            <p:sp>
              <p:nvSpPr>
                <p:cNvPr id="159684" name="Line 3012"/>
                <p:cNvSpPr>
                  <a:spLocks noChangeShapeType="1"/>
                </p:cNvSpPr>
                <p:nvPr/>
              </p:nvSpPr>
              <p:spPr bwMode="auto">
                <a:xfrm flipH="1">
                  <a:off x="3581" y="2942"/>
                  <a:ext cx="15" cy="0"/>
                </a:xfrm>
                <a:prstGeom prst="line">
                  <a:avLst/>
                </a:prstGeom>
                <a:noFill/>
                <a:ln w="7938" cap="rnd">
                  <a:solidFill>
                    <a:srgbClr val="000000"/>
                  </a:solidFill>
                  <a:round/>
                  <a:headEnd/>
                  <a:tailEnd/>
                </a:ln>
              </p:spPr>
              <p:txBody>
                <a:bodyPr/>
                <a:lstStyle/>
                <a:p>
                  <a:endParaRPr lang="en-US"/>
                </a:p>
              </p:txBody>
            </p:sp>
            <p:sp>
              <p:nvSpPr>
                <p:cNvPr id="159685" name="Line 3013"/>
                <p:cNvSpPr>
                  <a:spLocks noChangeShapeType="1"/>
                </p:cNvSpPr>
                <p:nvPr/>
              </p:nvSpPr>
              <p:spPr bwMode="auto">
                <a:xfrm flipH="1">
                  <a:off x="3581" y="2959"/>
                  <a:ext cx="15" cy="0"/>
                </a:xfrm>
                <a:prstGeom prst="line">
                  <a:avLst/>
                </a:prstGeom>
                <a:noFill/>
                <a:ln w="7938" cap="rnd">
                  <a:solidFill>
                    <a:srgbClr val="000000"/>
                  </a:solidFill>
                  <a:round/>
                  <a:headEnd/>
                  <a:tailEnd/>
                </a:ln>
              </p:spPr>
              <p:txBody>
                <a:bodyPr/>
                <a:lstStyle/>
                <a:p>
                  <a:endParaRPr lang="en-US"/>
                </a:p>
              </p:txBody>
            </p:sp>
            <p:sp>
              <p:nvSpPr>
                <p:cNvPr id="159686" name="Line 3014"/>
                <p:cNvSpPr>
                  <a:spLocks noChangeShapeType="1"/>
                </p:cNvSpPr>
                <p:nvPr/>
              </p:nvSpPr>
              <p:spPr bwMode="auto">
                <a:xfrm flipH="1">
                  <a:off x="3586" y="2959"/>
                  <a:ext cx="5" cy="18"/>
                </a:xfrm>
                <a:prstGeom prst="line">
                  <a:avLst/>
                </a:prstGeom>
                <a:noFill/>
                <a:ln w="7938" cap="rnd">
                  <a:solidFill>
                    <a:srgbClr val="000000"/>
                  </a:solidFill>
                  <a:round/>
                  <a:headEnd/>
                  <a:tailEnd/>
                </a:ln>
              </p:spPr>
              <p:txBody>
                <a:bodyPr/>
                <a:lstStyle/>
                <a:p>
                  <a:endParaRPr lang="en-US"/>
                </a:p>
              </p:txBody>
            </p:sp>
            <p:sp>
              <p:nvSpPr>
                <p:cNvPr id="159687" name="Line 3015"/>
                <p:cNvSpPr>
                  <a:spLocks noChangeShapeType="1"/>
                </p:cNvSpPr>
                <p:nvPr/>
              </p:nvSpPr>
              <p:spPr bwMode="auto">
                <a:xfrm>
                  <a:off x="3602" y="2965"/>
                  <a:ext cx="0" cy="17"/>
                </a:xfrm>
                <a:prstGeom prst="line">
                  <a:avLst/>
                </a:prstGeom>
                <a:noFill/>
                <a:ln w="7938" cap="rnd">
                  <a:solidFill>
                    <a:srgbClr val="000000"/>
                  </a:solidFill>
                  <a:round/>
                  <a:headEnd/>
                  <a:tailEnd/>
                </a:ln>
              </p:spPr>
              <p:txBody>
                <a:bodyPr/>
                <a:lstStyle/>
                <a:p>
                  <a:endParaRPr lang="en-US"/>
                </a:p>
              </p:txBody>
            </p:sp>
            <p:sp>
              <p:nvSpPr>
                <p:cNvPr id="159688" name="Line 3016"/>
                <p:cNvSpPr>
                  <a:spLocks noChangeShapeType="1"/>
                </p:cNvSpPr>
                <p:nvPr/>
              </p:nvSpPr>
              <p:spPr bwMode="auto">
                <a:xfrm flipH="1">
                  <a:off x="3607" y="2971"/>
                  <a:ext cx="5" cy="17"/>
                </a:xfrm>
                <a:prstGeom prst="line">
                  <a:avLst/>
                </a:prstGeom>
                <a:noFill/>
                <a:ln w="7938" cap="rnd">
                  <a:solidFill>
                    <a:srgbClr val="000000"/>
                  </a:solidFill>
                  <a:round/>
                  <a:headEnd/>
                  <a:tailEnd/>
                </a:ln>
              </p:spPr>
              <p:txBody>
                <a:bodyPr/>
                <a:lstStyle/>
                <a:p>
                  <a:endParaRPr lang="en-US"/>
                </a:p>
              </p:txBody>
            </p:sp>
            <p:sp>
              <p:nvSpPr>
                <p:cNvPr id="159689" name="Line 3017"/>
                <p:cNvSpPr>
                  <a:spLocks noChangeShapeType="1"/>
                </p:cNvSpPr>
                <p:nvPr/>
              </p:nvSpPr>
              <p:spPr bwMode="auto">
                <a:xfrm flipH="1">
                  <a:off x="3622" y="2977"/>
                  <a:ext cx="6" cy="17"/>
                </a:xfrm>
                <a:prstGeom prst="line">
                  <a:avLst/>
                </a:prstGeom>
                <a:noFill/>
                <a:ln w="7938" cap="rnd">
                  <a:solidFill>
                    <a:srgbClr val="000000"/>
                  </a:solidFill>
                  <a:round/>
                  <a:headEnd/>
                  <a:tailEnd/>
                </a:ln>
              </p:spPr>
              <p:txBody>
                <a:bodyPr/>
                <a:lstStyle/>
                <a:p>
                  <a:endParaRPr lang="en-US"/>
                </a:p>
              </p:txBody>
            </p:sp>
            <p:sp>
              <p:nvSpPr>
                <p:cNvPr id="159690" name="Line 3018"/>
                <p:cNvSpPr>
                  <a:spLocks noChangeShapeType="1"/>
                </p:cNvSpPr>
                <p:nvPr/>
              </p:nvSpPr>
              <p:spPr bwMode="auto">
                <a:xfrm>
                  <a:off x="3966" y="2877"/>
                  <a:ext cx="5" cy="18"/>
                </a:xfrm>
                <a:prstGeom prst="line">
                  <a:avLst/>
                </a:prstGeom>
                <a:noFill/>
                <a:ln w="7938" cap="rnd">
                  <a:solidFill>
                    <a:srgbClr val="000000"/>
                  </a:solidFill>
                  <a:round/>
                  <a:headEnd/>
                  <a:tailEnd/>
                </a:ln>
              </p:spPr>
              <p:txBody>
                <a:bodyPr/>
                <a:lstStyle/>
                <a:p>
                  <a:endParaRPr lang="en-US"/>
                </a:p>
              </p:txBody>
            </p:sp>
            <p:sp>
              <p:nvSpPr>
                <p:cNvPr id="159691" name="Line 3019"/>
                <p:cNvSpPr>
                  <a:spLocks noChangeShapeType="1"/>
                </p:cNvSpPr>
                <p:nvPr/>
              </p:nvSpPr>
              <p:spPr bwMode="auto">
                <a:xfrm>
                  <a:off x="3976" y="2877"/>
                  <a:ext cx="5" cy="12"/>
                </a:xfrm>
                <a:prstGeom prst="line">
                  <a:avLst/>
                </a:prstGeom>
                <a:noFill/>
                <a:ln w="7938" cap="rnd">
                  <a:solidFill>
                    <a:srgbClr val="000000"/>
                  </a:solidFill>
                  <a:round/>
                  <a:headEnd/>
                  <a:tailEnd/>
                </a:ln>
              </p:spPr>
              <p:txBody>
                <a:bodyPr/>
                <a:lstStyle/>
                <a:p>
                  <a:endParaRPr lang="en-US"/>
                </a:p>
              </p:txBody>
            </p:sp>
            <p:sp>
              <p:nvSpPr>
                <p:cNvPr id="159692" name="Line 3020"/>
                <p:cNvSpPr>
                  <a:spLocks noChangeShapeType="1"/>
                </p:cNvSpPr>
                <p:nvPr/>
              </p:nvSpPr>
              <p:spPr bwMode="auto">
                <a:xfrm>
                  <a:off x="3987" y="2872"/>
                  <a:ext cx="5" cy="11"/>
                </a:xfrm>
                <a:prstGeom prst="line">
                  <a:avLst/>
                </a:prstGeom>
                <a:noFill/>
                <a:ln w="7938" cap="rnd">
                  <a:solidFill>
                    <a:srgbClr val="000000"/>
                  </a:solidFill>
                  <a:round/>
                  <a:headEnd/>
                  <a:tailEnd/>
                </a:ln>
              </p:spPr>
              <p:txBody>
                <a:bodyPr/>
                <a:lstStyle/>
                <a:p>
                  <a:endParaRPr lang="en-US"/>
                </a:p>
              </p:txBody>
            </p:sp>
            <p:sp>
              <p:nvSpPr>
                <p:cNvPr id="159693" name="Line 3021"/>
                <p:cNvSpPr>
                  <a:spLocks noChangeShapeType="1"/>
                </p:cNvSpPr>
                <p:nvPr/>
              </p:nvSpPr>
              <p:spPr bwMode="auto">
                <a:xfrm>
                  <a:off x="4002" y="2872"/>
                  <a:ext cx="5" cy="11"/>
                </a:xfrm>
                <a:prstGeom prst="line">
                  <a:avLst/>
                </a:prstGeom>
                <a:noFill/>
                <a:ln w="7938" cap="rnd">
                  <a:solidFill>
                    <a:srgbClr val="000000"/>
                  </a:solidFill>
                  <a:round/>
                  <a:headEnd/>
                  <a:tailEnd/>
                </a:ln>
              </p:spPr>
              <p:txBody>
                <a:bodyPr/>
                <a:lstStyle/>
                <a:p>
                  <a:endParaRPr lang="en-US"/>
                </a:p>
              </p:txBody>
            </p:sp>
            <p:sp>
              <p:nvSpPr>
                <p:cNvPr id="159694" name="Line 3022"/>
                <p:cNvSpPr>
                  <a:spLocks noChangeShapeType="1"/>
                </p:cNvSpPr>
                <p:nvPr/>
              </p:nvSpPr>
              <p:spPr bwMode="auto">
                <a:xfrm>
                  <a:off x="4018" y="2866"/>
                  <a:ext cx="5" cy="11"/>
                </a:xfrm>
                <a:prstGeom prst="line">
                  <a:avLst/>
                </a:prstGeom>
                <a:noFill/>
                <a:ln w="7938" cap="rnd">
                  <a:solidFill>
                    <a:srgbClr val="000000"/>
                  </a:solidFill>
                  <a:round/>
                  <a:headEnd/>
                  <a:tailEnd/>
                </a:ln>
              </p:spPr>
              <p:txBody>
                <a:bodyPr/>
                <a:lstStyle/>
                <a:p>
                  <a:endParaRPr lang="en-US"/>
                </a:p>
              </p:txBody>
            </p:sp>
            <p:sp>
              <p:nvSpPr>
                <p:cNvPr id="159695" name="Line 3023"/>
                <p:cNvSpPr>
                  <a:spLocks noChangeShapeType="1"/>
                </p:cNvSpPr>
                <p:nvPr/>
              </p:nvSpPr>
              <p:spPr bwMode="auto">
                <a:xfrm>
                  <a:off x="4028" y="2854"/>
                  <a:ext cx="5" cy="18"/>
                </a:xfrm>
                <a:prstGeom prst="line">
                  <a:avLst/>
                </a:prstGeom>
                <a:noFill/>
                <a:ln w="7938" cap="rnd">
                  <a:solidFill>
                    <a:srgbClr val="000000"/>
                  </a:solidFill>
                  <a:round/>
                  <a:headEnd/>
                  <a:tailEnd/>
                </a:ln>
              </p:spPr>
              <p:txBody>
                <a:bodyPr/>
                <a:lstStyle/>
                <a:p>
                  <a:endParaRPr lang="en-US"/>
                </a:p>
              </p:txBody>
            </p:sp>
            <p:sp>
              <p:nvSpPr>
                <p:cNvPr id="159696" name="Line 3024"/>
                <p:cNvSpPr>
                  <a:spLocks noChangeShapeType="1"/>
                </p:cNvSpPr>
                <p:nvPr/>
              </p:nvSpPr>
              <p:spPr bwMode="auto">
                <a:xfrm>
                  <a:off x="4039" y="2848"/>
                  <a:ext cx="5" cy="18"/>
                </a:xfrm>
                <a:prstGeom prst="line">
                  <a:avLst/>
                </a:prstGeom>
                <a:noFill/>
                <a:ln w="7938" cap="rnd">
                  <a:solidFill>
                    <a:srgbClr val="000000"/>
                  </a:solidFill>
                  <a:round/>
                  <a:headEnd/>
                  <a:tailEnd/>
                </a:ln>
              </p:spPr>
              <p:txBody>
                <a:bodyPr/>
                <a:lstStyle/>
                <a:p>
                  <a:endParaRPr lang="en-US"/>
                </a:p>
              </p:txBody>
            </p:sp>
            <p:sp>
              <p:nvSpPr>
                <p:cNvPr id="159697" name="Line 3025"/>
                <p:cNvSpPr>
                  <a:spLocks noChangeShapeType="1"/>
                </p:cNvSpPr>
                <p:nvPr/>
              </p:nvSpPr>
              <p:spPr bwMode="auto">
                <a:xfrm>
                  <a:off x="4044" y="2854"/>
                  <a:ext cx="15" cy="0"/>
                </a:xfrm>
                <a:prstGeom prst="line">
                  <a:avLst/>
                </a:prstGeom>
                <a:noFill/>
                <a:ln w="7938" cap="rnd">
                  <a:solidFill>
                    <a:srgbClr val="000000"/>
                  </a:solidFill>
                  <a:round/>
                  <a:headEnd/>
                  <a:tailEnd/>
                </a:ln>
              </p:spPr>
              <p:txBody>
                <a:bodyPr/>
                <a:lstStyle/>
                <a:p>
                  <a:endParaRPr lang="en-US"/>
                </a:p>
              </p:txBody>
            </p:sp>
            <p:sp>
              <p:nvSpPr>
                <p:cNvPr id="159698" name="Line 3026"/>
                <p:cNvSpPr>
                  <a:spLocks noChangeShapeType="1"/>
                </p:cNvSpPr>
                <p:nvPr/>
              </p:nvSpPr>
              <p:spPr bwMode="auto">
                <a:xfrm>
                  <a:off x="4044" y="2837"/>
                  <a:ext cx="15" cy="0"/>
                </a:xfrm>
                <a:prstGeom prst="line">
                  <a:avLst/>
                </a:prstGeom>
                <a:noFill/>
                <a:ln w="7938" cap="rnd">
                  <a:solidFill>
                    <a:srgbClr val="000000"/>
                  </a:solidFill>
                  <a:round/>
                  <a:headEnd/>
                  <a:tailEnd/>
                </a:ln>
              </p:spPr>
              <p:txBody>
                <a:bodyPr/>
                <a:lstStyle/>
                <a:p>
                  <a:endParaRPr lang="en-US"/>
                </a:p>
              </p:txBody>
            </p:sp>
            <p:sp>
              <p:nvSpPr>
                <p:cNvPr id="159699" name="Line 3027"/>
                <p:cNvSpPr>
                  <a:spLocks noChangeShapeType="1"/>
                </p:cNvSpPr>
                <p:nvPr/>
              </p:nvSpPr>
              <p:spPr bwMode="auto">
                <a:xfrm flipV="1">
                  <a:off x="4039" y="2825"/>
                  <a:ext cx="10" cy="12"/>
                </a:xfrm>
                <a:prstGeom prst="line">
                  <a:avLst/>
                </a:prstGeom>
                <a:noFill/>
                <a:ln w="7938" cap="rnd">
                  <a:solidFill>
                    <a:srgbClr val="000000"/>
                  </a:solidFill>
                  <a:round/>
                  <a:headEnd/>
                  <a:tailEnd/>
                </a:ln>
              </p:spPr>
              <p:txBody>
                <a:bodyPr/>
                <a:lstStyle/>
                <a:p>
                  <a:endParaRPr lang="en-US"/>
                </a:p>
              </p:txBody>
            </p:sp>
            <p:sp>
              <p:nvSpPr>
                <p:cNvPr id="159700" name="Line 3028"/>
                <p:cNvSpPr>
                  <a:spLocks noChangeShapeType="1"/>
                </p:cNvSpPr>
                <p:nvPr/>
              </p:nvSpPr>
              <p:spPr bwMode="auto">
                <a:xfrm flipV="1">
                  <a:off x="4028" y="2813"/>
                  <a:ext cx="11" cy="12"/>
                </a:xfrm>
                <a:prstGeom prst="line">
                  <a:avLst/>
                </a:prstGeom>
                <a:noFill/>
                <a:ln w="7938" cap="rnd">
                  <a:solidFill>
                    <a:srgbClr val="000000"/>
                  </a:solidFill>
                  <a:round/>
                  <a:headEnd/>
                  <a:tailEnd/>
                </a:ln>
              </p:spPr>
              <p:txBody>
                <a:bodyPr/>
                <a:lstStyle/>
                <a:p>
                  <a:endParaRPr lang="en-US"/>
                </a:p>
              </p:txBody>
            </p:sp>
            <p:sp>
              <p:nvSpPr>
                <p:cNvPr id="159701" name="Line 3029"/>
                <p:cNvSpPr>
                  <a:spLocks noChangeShapeType="1"/>
                </p:cNvSpPr>
                <p:nvPr/>
              </p:nvSpPr>
              <p:spPr bwMode="auto">
                <a:xfrm flipV="1">
                  <a:off x="4023" y="2802"/>
                  <a:ext cx="5" cy="11"/>
                </a:xfrm>
                <a:prstGeom prst="line">
                  <a:avLst/>
                </a:prstGeom>
                <a:noFill/>
                <a:ln w="7938" cap="rnd">
                  <a:solidFill>
                    <a:srgbClr val="000000"/>
                  </a:solidFill>
                  <a:round/>
                  <a:headEnd/>
                  <a:tailEnd/>
                </a:ln>
              </p:spPr>
              <p:txBody>
                <a:bodyPr/>
                <a:lstStyle/>
                <a:p>
                  <a:endParaRPr lang="en-US"/>
                </a:p>
              </p:txBody>
            </p:sp>
            <p:sp>
              <p:nvSpPr>
                <p:cNvPr id="159702" name="Line 3030"/>
                <p:cNvSpPr>
                  <a:spLocks noChangeShapeType="1"/>
                </p:cNvSpPr>
                <p:nvPr/>
              </p:nvSpPr>
              <p:spPr bwMode="auto">
                <a:xfrm flipV="1">
                  <a:off x="4007" y="2796"/>
                  <a:ext cx="11" cy="6"/>
                </a:xfrm>
                <a:prstGeom prst="line">
                  <a:avLst/>
                </a:prstGeom>
                <a:noFill/>
                <a:ln w="7938" cap="rnd">
                  <a:solidFill>
                    <a:srgbClr val="000000"/>
                  </a:solidFill>
                  <a:round/>
                  <a:headEnd/>
                  <a:tailEnd/>
                </a:ln>
              </p:spPr>
              <p:txBody>
                <a:bodyPr/>
                <a:lstStyle/>
                <a:p>
                  <a:endParaRPr lang="en-US"/>
                </a:p>
              </p:txBody>
            </p:sp>
            <p:sp>
              <p:nvSpPr>
                <p:cNvPr id="159703" name="Line 3031"/>
                <p:cNvSpPr>
                  <a:spLocks noChangeShapeType="1"/>
                </p:cNvSpPr>
                <p:nvPr/>
              </p:nvSpPr>
              <p:spPr bwMode="auto">
                <a:xfrm flipV="1">
                  <a:off x="3997" y="2784"/>
                  <a:ext cx="10" cy="12"/>
                </a:xfrm>
                <a:prstGeom prst="line">
                  <a:avLst/>
                </a:prstGeom>
                <a:noFill/>
                <a:ln w="7938" cap="rnd">
                  <a:solidFill>
                    <a:srgbClr val="000000"/>
                  </a:solidFill>
                  <a:round/>
                  <a:headEnd/>
                  <a:tailEnd/>
                </a:ln>
              </p:spPr>
              <p:txBody>
                <a:bodyPr/>
                <a:lstStyle/>
                <a:p>
                  <a:endParaRPr lang="en-US"/>
                </a:p>
              </p:txBody>
            </p:sp>
            <p:sp>
              <p:nvSpPr>
                <p:cNvPr id="159704" name="Line 3032"/>
                <p:cNvSpPr>
                  <a:spLocks noChangeShapeType="1"/>
                </p:cNvSpPr>
                <p:nvPr/>
              </p:nvSpPr>
              <p:spPr bwMode="auto">
                <a:xfrm flipV="1">
                  <a:off x="3987" y="2772"/>
                  <a:ext cx="10" cy="18"/>
                </a:xfrm>
                <a:prstGeom prst="line">
                  <a:avLst/>
                </a:prstGeom>
                <a:noFill/>
                <a:ln w="7938" cap="rnd">
                  <a:solidFill>
                    <a:srgbClr val="000000"/>
                  </a:solidFill>
                  <a:round/>
                  <a:headEnd/>
                  <a:tailEnd/>
                </a:ln>
              </p:spPr>
              <p:txBody>
                <a:bodyPr/>
                <a:lstStyle/>
                <a:p>
                  <a:endParaRPr lang="en-US"/>
                </a:p>
              </p:txBody>
            </p:sp>
            <p:sp>
              <p:nvSpPr>
                <p:cNvPr id="159705" name="Line 3033"/>
                <p:cNvSpPr>
                  <a:spLocks noChangeShapeType="1"/>
                </p:cNvSpPr>
                <p:nvPr/>
              </p:nvSpPr>
              <p:spPr bwMode="auto">
                <a:xfrm flipV="1">
                  <a:off x="3976" y="2761"/>
                  <a:ext cx="5" cy="17"/>
                </a:xfrm>
                <a:prstGeom prst="line">
                  <a:avLst/>
                </a:prstGeom>
                <a:noFill/>
                <a:ln w="7938" cap="rnd">
                  <a:solidFill>
                    <a:srgbClr val="000000"/>
                  </a:solidFill>
                  <a:round/>
                  <a:headEnd/>
                  <a:tailEnd/>
                </a:ln>
              </p:spPr>
              <p:txBody>
                <a:bodyPr/>
                <a:lstStyle/>
                <a:p>
                  <a:endParaRPr lang="en-US"/>
                </a:p>
              </p:txBody>
            </p:sp>
            <p:sp>
              <p:nvSpPr>
                <p:cNvPr id="159706" name="Line 3034"/>
                <p:cNvSpPr>
                  <a:spLocks noChangeShapeType="1"/>
                </p:cNvSpPr>
                <p:nvPr/>
              </p:nvSpPr>
              <p:spPr bwMode="auto">
                <a:xfrm flipV="1">
                  <a:off x="3966" y="2755"/>
                  <a:ext cx="10" cy="17"/>
                </a:xfrm>
                <a:prstGeom prst="line">
                  <a:avLst/>
                </a:prstGeom>
                <a:noFill/>
                <a:ln w="7938" cap="rnd">
                  <a:solidFill>
                    <a:srgbClr val="000000"/>
                  </a:solidFill>
                  <a:round/>
                  <a:headEnd/>
                  <a:tailEnd/>
                </a:ln>
              </p:spPr>
              <p:txBody>
                <a:bodyPr/>
                <a:lstStyle/>
                <a:p>
                  <a:endParaRPr lang="en-US"/>
                </a:p>
              </p:txBody>
            </p:sp>
            <p:sp>
              <p:nvSpPr>
                <p:cNvPr id="159707" name="Line 3035"/>
                <p:cNvSpPr>
                  <a:spLocks noChangeShapeType="1"/>
                </p:cNvSpPr>
                <p:nvPr/>
              </p:nvSpPr>
              <p:spPr bwMode="auto">
                <a:xfrm flipH="1" flipV="1">
                  <a:off x="3955" y="2749"/>
                  <a:ext cx="6" cy="12"/>
                </a:xfrm>
                <a:prstGeom prst="line">
                  <a:avLst/>
                </a:prstGeom>
                <a:noFill/>
                <a:ln w="7938" cap="rnd">
                  <a:solidFill>
                    <a:srgbClr val="000000"/>
                  </a:solidFill>
                  <a:round/>
                  <a:headEnd/>
                  <a:tailEnd/>
                </a:ln>
              </p:spPr>
              <p:txBody>
                <a:bodyPr/>
                <a:lstStyle/>
                <a:p>
                  <a:endParaRPr lang="en-US"/>
                </a:p>
              </p:txBody>
            </p:sp>
            <p:sp>
              <p:nvSpPr>
                <p:cNvPr id="159708" name="Line 3036"/>
                <p:cNvSpPr>
                  <a:spLocks noChangeShapeType="1"/>
                </p:cNvSpPr>
                <p:nvPr/>
              </p:nvSpPr>
              <p:spPr bwMode="auto">
                <a:xfrm flipH="1" flipV="1">
                  <a:off x="3945" y="2755"/>
                  <a:ext cx="5" cy="17"/>
                </a:xfrm>
                <a:prstGeom prst="line">
                  <a:avLst/>
                </a:prstGeom>
                <a:noFill/>
                <a:ln w="7938" cap="rnd">
                  <a:solidFill>
                    <a:srgbClr val="000000"/>
                  </a:solidFill>
                  <a:round/>
                  <a:headEnd/>
                  <a:tailEnd/>
                </a:ln>
              </p:spPr>
              <p:txBody>
                <a:bodyPr/>
                <a:lstStyle/>
                <a:p>
                  <a:endParaRPr lang="en-US"/>
                </a:p>
              </p:txBody>
            </p:sp>
            <p:sp>
              <p:nvSpPr>
                <p:cNvPr id="159709" name="Line 3037"/>
                <p:cNvSpPr>
                  <a:spLocks noChangeShapeType="1"/>
                </p:cNvSpPr>
                <p:nvPr/>
              </p:nvSpPr>
              <p:spPr bwMode="auto">
                <a:xfrm flipV="1">
                  <a:off x="3940" y="2761"/>
                  <a:ext cx="0" cy="17"/>
                </a:xfrm>
                <a:prstGeom prst="line">
                  <a:avLst/>
                </a:prstGeom>
                <a:noFill/>
                <a:ln w="7938" cap="rnd">
                  <a:solidFill>
                    <a:srgbClr val="000000"/>
                  </a:solidFill>
                  <a:round/>
                  <a:headEnd/>
                  <a:tailEnd/>
                </a:ln>
              </p:spPr>
              <p:txBody>
                <a:bodyPr/>
                <a:lstStyle/>
                <a:p>
                  <a:endParaRPr lang="en-US"/>
                </a:p>
              </p:txBody>
            </p:sp>
            <p:sp>
              <p:nvSpPr>
                <p:cNvPr id="159710" name="Line 3038"/>
                <p:cNvSpPr>
                  <a:spLocks noChangeShapeType="1"/>
                </p:cNvSpPr>
                <p:nvPr/>
              </p:nvSpPr>
              <p:spPr bwMode="auto">
                <a:xfrm flipH="1">
                  <a:off x="3929" y="2784"/>
                  <a:ext cx="11" cy="0"/>
                </a:xfrm>
                <a:prstGeom prst="line">
                  <a:avLst/>
                </a:prstGeom>
                <a:noFill/>
                <a:ln w="7938" cap="rnd">
                  <a:solidFill>
                    <a:srgbClr val="000000"/>
                  </a:solidFill>
                  <a:round/>
                  <a:headEnd/>
                  <a:tailEnd/>
                </a:ln>
              </p:spPr>
              <p:txBody>
                <a:bodyPr/>
                <a:lstStyle/>
                <a:p>
                  <a:endParaRPr lang="en-US"/>
                </a:p>
              </p:txBody>
            </p:sp>
            <p:sp>
              <p:nvSpPr>
                <p:cNvPr id="159711" name="Line 3039"/>
                <p:cNvSpPr>
                  <a:spLocks noChangeShapeType="1"/>
                </p:cNvSpPr>
                <p:nvPr/>
              </p:nvSpPr>
              <p:spPr bwMode="auto">
                <a:xfrm flipH="1">
                  <a:off x="3929" y="2796"/>
                  <a:ext cx="11" cy="0"/>
                </a:xfrm>
                <a:prstGeom prst="line">
                  <a:avLst/>
                </a:prstGeom>
                <a:noFill/>
                <a:ln w="7938" cap="rnd">
                  <a:solidFill>
                    <a:srgbClr val="000000"/>
                  </a:solidFill>
                  <a:round/>
                  <a:headEnd/>
                  <a:tailEnd/>
                </a:ln>
              </p:spPr>
              <p:txBody>
                <a:bodyPr/>
                <a:lstStyle/>
                <a:p>
                  <a:endParaRPr lang="en-US"/>
                </a:p>
              </p:txBody>
            </p:sp>
            <p:sp>
              <p:nvSpPr>
                <p:cNvPr id="159712" name="Line 3040"/>
                <p:cNvSpPr>
                  <a:spLocks noChangeShapeType="1"/>
                </p:cNvSpPr>
                <p:nvPr/>
              </p:nvSpPr>
              <p:spPr bwMode="auto">
                <a:xfrm flipH="1">
                  <a:off x="3935" y="2813"/>
                  <a:ext cx="10" cy="0"/>
                </a:xfrm>
                <a:prstGeom prst="line">
                  <a:avLst/>
                </a:prstGeom>
                <a:noFill/>
                <a:ln w="7938" cap="rnd">
                  <a:solidFill>
                    <a:srgbClr val="000000"/>
                  </a:solidFill>
                  <a:round/>
                  <a:headEnd/>
                  <a:tailEnd/>
                </a:ln>
              </p:spPr>
              <p:txBody>
                <a:bodyPr/>
                <a:lstStyle/>
                <a:p>
                  <a:endParaRPr lang="en-US"/>
                </a:p>
              </p:txBody>
            </p:sp>
            <p:sp>
              <p:nvSpPr>
                <p:cNvPr id="159713" name="Line 3041"/>
                <p:cNvSpPr>
                  <a:spLocks noChangeShapeType="1"/>
                </p:cNvSpPr>
                <p:nvPr/>
              </p:nvSpPr>
              <p:spPr bwMode="auto">
                <a:xfrm flipH="1">
                  <a:off x="3935" y="2831"/>
                  <a:ext cx="10" cy="0"/>
                </a:xfrm>
                <a:prstGeom prst="line">
                  <a:avLst/>
                </a:prstGeom>
                <a:noFill/>
                <a:ln w="7938" cap="rnd">
                  <a:solidFill>
                    <a:srgbClr val="000000"/>
                  </a:solidFill>
                  <a:round/>
                  <a:headEnd/>
                  <a:tailEnd/>
                </a:ln>
              </p:spPr>
              <p:txBody>
                <a:bodyPr/>
                <a:lstStyle/>
                <a:p>
                  <a:endParaRPr lang="en-US"/>
                </a:p>
              </p:txBody>
            </p:sp>
            <p:sp>
              <p:nvSpPr>
                <p:cNvPr id="159714" name="Line 3042"/>
                <p:cNvSpPr>
                  <a:spLocks noChangeShapeType="1"/>
                </p:cNvSpPr>
                <p:nvPr/>
              </p:nvSpPr>
              <p:spPr bwMode="auto">
                <a:xfrm flipH="1">
                  <a:off x="3935" y="2842"/>
                  <a:ext cx="10" cy="0"/>
                </a:xfrm>
                <a:prstGeom prst="line">
                  <a:avLst/>
                </a:prstGeom>
                <a:noFill/>
                <a:ln w="7938" cap="rnd">
                  <a:solidFill>
                    <a:srgbClr val="000000"/>
                  </a:solidFill>
                  <a:round/>
                  <a:headEnd/>
                  <a:tailEnd/>
                </a:ln>
              </p:spPr>
              <p:txBody>
                <a:bodyPr/>
                <a:lstStyle/>
                <a:p>
                  <a:endParaRPr lang="en-US"/>
                </a:p>
              </p:txBody>
            </p:sp>
            <p:sp>
              <p:nvSpPr>
                <p:cNvPr id="159715" name="Line 3043"/>
                <p:cNvSpPr>
                  <a:spLocks noChangeShapeType="1"/>
                </p:cNvSpPr>
                <p:nvPr/>
              </p:nvSpPr>
              <p:spPr bwMode="auto">
                <a:xfrm flipH="1">
                  <a:off x="3935" y="2854"/>
                  <a:ext cx="10" cy="12"/>
                </a:xfrm>
                <a:prstGeom prst="line">
                  <a:avLst/>
                </a:prstGeom>
                <a:noFill/>
                <a:ln w="7938" cap="rnd">
                  <a:solidFill>
                    <a:srgbClr val="000000"/>
                  </a:solidFill>
                  <a:round/>
                  <a:headEnd/>
                  <a:tailEnd/>
                </a:ln>
              </p:spPr>
              <p:txBody>
                <a:bodyPr/>
                <a:lstStyle/>
                <a:p>
                  <a:endParaRPr lang="en-US"/>
                </a:p>
              </p:txBody>
            </p:sp>
            <p:sp>
              <p:nvSpPr>
                <p:cNvPr id="159716" name="Line 3044"/>
                <p:cNvSpPr>
                  <a:spLocks noChangeShapeType="1"/>
                </p:cNvSpPr>
                <p:nvPr/>
              </p:nvSpPr>
              <p:spPr bwMode="auto">
                <a:xfrm flipH="1">
                  <a:off x="3940" y="2866"/>
                  <a:ext cx="10" cy="11"/>
                </a:xfrm>
                <a:prstGeom prst="line">
                  <a:avLst/>
                </a:prstGeom>
                <a:noFill/>
                <a:ln w="7938" cap="rnd">
                  <a:solidFill>
                    <a:srgbClr val="000000"/>
                  </a:solidFill>
                  <a:round/>
                  <a:headEnd/>
                  <a:tailEnd/>
                </a:ln>
              </p:spPr>
              <p:txBody>
                <a:bodyPr/>
                <a:lstStyle/>
                <a:p>
                  <a:endParaRPr lang="en-US"/>
                </a:p>
              </p:txBody>
            </p:sp>
            <p:sp>
              <p:nvSpPr>
                <p:cNvPr id="159717" name="Line 3045"/>
                <p:cNvSpPr>
                  <a:spLocks noChangeShapeType="1"/>
                </p:cNvSpPr>
                <p:nvPr/>
              </p:nvSpPr>
              <p:spPr bwMode="auto">
                <a:xfrm flipH="1">
                  <a:off x="3945" y="2877"/>
                  <a:ext cx="16" cy="6"/>
                </a:xfrm>
                <a:prstGeom prst="line">
                  <a:avLst/>
                </a:prstGeom>
                <a:noFill/>
                <a:ln w="7938" cap="rnd">
                  <a:solidFill>
                    <a:srgbClr val="000000"/>
                  </a:solidFill>
                  <a:round/>
                  <a:headEnd/>
                  <a:tailEnd/>
                </a:ln>
              </p:spPr>
              <p:txBody>
                <a:bodyPr/>
                <a:lstStyle/>
                <a:p>
                  <a:endParaRPr lang="en-US"/>
                </a:p>
              </p:txBody>
            </p:sp>
            <p:sp>
              <p:nvSpPr>
                <p:cNvPr id="159718" name="Line 3046"/>
                <p:cNvSpPr>
                  <a:spLocks noChangeShapeType="1"/>
                </p:cNvSpPr>
                <p:nvPr/>
              </p:nvSpPr>
              <p:spPr bwMode="auto">
                <a:xfrm>
                  <a:off x="2931" y="2236"/>
                  <a:ext cx="10" cy="12"/>
                </a:xfrm>
                <a:prstGeom prst="line">
                  <a:avLst/>
                </a:prstGeom>
                <a:noFill/>
                <a:ln w="7938" cap="rnd">
                  <a:solidFill>
                    <a:srgbClr val="000000"/>
                  </a:solidFill>
                  <a:round/>
                  <a:headEnd/>
                  <a:tailEnd/>
                </a:ln>
              </p:spPr>
              <p:txBody>
                <a:bodyPr/>
                <a:lstStyle/>
                <a:p>
                  <a:endParaRPr lang="en-US"/>
                </a:p>
              </p:txBody>
            </p:sp>
            <p:sp>
              <p:nvSpPr>
                <p:cNvPr id="159719" name="Line 3047"/>
                <p:cNvSpPr>
                  <a:spLocks noChangeShapeType="1"/>
                </p:cNvSpPr>
                <p:nvPr/>
              </p:nvSpPr>
              <p:spPr bwMode="auto">
                <a:xfrm>
                  <a:off x="2936" y="2224"/>
                  <a:ext cx="10" cy="12"/>
                </a:xfrm>
                <a:prstGeom prst="line">
                  <a:avLst/>
                </a:prstGeom>
                <a:noFill/>
                <a:ln w="7938" cap="rnd">
                  <a:solidFill>
                    <a:srgbClr val="000000"/>
                  </a:solidFill>
                  <a:round/>
                  <a:headEnd/>
                  <a:tailEnd/>
                </a:ln>
              </p:spPr>
              <p:txBody>
                <a:bodyPr/>
                <a:lstStyle/>
                <a:p>
                  <a:endParaRPr lang="en-US"/>
                </a:p>
              </p:txBody>
            </p:sp>
            <p:sp>
              <p:nvSpPr>
                <p:cNvPr id="159720" name="Line 3048"/>
                <p:cNvSpPr>
                  <a:spLocks noChangeShapeType="1"/>
                </p:cNvSpPr>
                <p:nvPr/>
              </p:nvSpPr>
              <p:spPr bwMode="auto">
                <a:xfrm>
                  <a:off x="2946" y="2213"/>
                  <a:ext cx="11" cy="11"/>
                </a:xfrm>
                <a:prstGeom prst="line">
                  <a:avLst/>
                </a:prstGeom>
                <a:noFill/>
                <a:ln w="7938" cap="rnd">
                  <a:solidFill>
                    <a:srgbClr val="000000"/>
                  </a:solidFill>
                  <a:round/>
                  <a:headEnd/>
                  <a:tailEnd/>
                </a:ln>
              </p:spPr>
              <p:txBody>
                <a:bodyPr/>
                <a:lstStyle/>
                <a:p>
                  <a:endParaRPr lang="en-US"/>
                </a:p>
              </p:txBody>
            </p:sp>
            <p:sp>
              <p:nvSpPr>
                <p:cNvPr id="159721" name="Line 3049"/>
                <p:cNvSpPr>
                  <a:spLocks noChangeShapeType="1"/>
                </p:cNvSpPr>
                <p:nvPr/>
              </p:nvSpPr>
              <p:spPr bwMode="auto">
                <a:xfrm>
                  <a:off x="2957" y="2201"/>
                  <a:ext cx="10" cy="12"/>
                </a:xfrm>
                <a:prstGeom prst="line">
                  <a:avLst/>
                </a:prstGeom>
                <a:noFill/>
                <a:ln w="7938" cap="rnd">
                  <a:solidFill>
                    <a:srgbClr val="000000"/>
                  </a:solidFill>
                  <a:round/>
                  <a:headEnd/>
                  <a:tailEnd/>
                </a:ln>
              </p:spPr>
              <p:txBody>
                <a:bodyPr/>
                <a:lstStyle/>
                <a:p>
                  <a:endParaRPr lang="en-US"/>
                </a:p>
              </p:txBody>
            </p:sp>
            <p:sp>
              <p:nvSpPr>
                <p:cNvPr id="159722" name="Line 3050"/>
                <p:cNvSpPr>
                  <a:spLocks noChangeShapeType="1"/>
                </p:cNvSpPr>
                <p:nvPr/>
              </p:nvSpPr>
              <p:spPr bwMode="auto">
                <a:xfrm>
                  <a:off x="2967" y="2189"/>
                  <a:ext cx="0" cy="18"/>
                </a:xfrm>
                <a:prstGeom prst="line">
                  <a:avLst/>
                </a:prstGeom>
                <a:noFill/>
                <a:ln w="7938" cap="rnd">
                  <a:solidFill>
                    <a:srgbClr val="000000"/>
                  </a:solidFill>
                  <a:round/>
                  <a:headEnd/>
                  <a:tailEnd/>
                </a:ln>
              </p:spPr>
              <p:txBody>
                <a:bodyPr/>
                <a:lstStyle/>
                <a:p>
                  <a:endParaRPr lang="en-US"/>
                </a:p>
              </p:txBody>
            </p:sp>
            <p:sp>
              <p:nvSpPr>
                <p:cNvPr id="159723" name="Line 3051"/>
                <p:cNvSpPr>
                  <a:spLocks noChangeShapeType="1"/>
                </p:cNvSpPr>
                <p:nvPr/>
              </p:nvSpPr>
              <p:spPr bwMode="auto">
                <a:xfrm flipH="1">
                  <a:off x="2977" y="2201"/>
                  <a:ext cx="6" cy="12"/>
                </a:xfrm>
                <a:prstGeom prst="line">
                  <a:avLst/>
                </a:prstGeom>
                <a:noFill/>
                <a:ln w="7938" cap="rnd">
                  <a:solidFill>
                    <a:srgbClr val="000000"/>
                  </a:solidFill>
                  <a:round/>
                  <a:headEnd/>
                  <a:tailEnd/>
                </a:ln>
              </p:spPr>
              <p:txBody>
                <a:bodyPr/>
                <a:lstStyle/>
                <a:p>
                  <a:endParaRPr lang="en-US"/>
                </a:p>
              </p:txBody>
            </p:sp>
            <p:sp>
              <p:nvSpPr>
                <p:cNvPr id="159724" name="Line 3052"/>
                <p:cNvSpPr>
                  <a:spLocks noChangeShapeType="1"/>
                </p:cNvSpPr>
                <p:nvPr/>
              </p:nvSpPr>
              <p:spPr bwMode="auto">
                <a:xfrm flipH="1">
                  <a:off x="2993" y="2207"/>
                  <a:ext cx="5" cy="12"/>
                </a:xfrm>
                <a:prstGeom prst="line">
                  <a:avLst/>
                </a:prstGeom>
                <a:noFill/>
                <a:ln w="7938" cap="rnd">
                  <a:solidFill>
                    <a:srgbClr val="000000"/>
                  </a:solidFill>
                  <a:round/>
                  <a:headEnd/>
                  <a:tailEnd/>
                </a:ln>
              </p:spPr>
              <p:txBody>
                <a:bodyPr/>
                <a:lstStyle/>
                <a:p>
                  <a:endParaRPr lang="en-US"/>
                </a:p>
              </p:txBody>
            </p:sp>
            <p:sp>
              <p:nvSpPr>
                <p:cNvPr id="159725" name="Line 3053"/>
                <p:cNvSpPr>
                  <a:spLocks noChangeShapeType="1"/>
                </p:cNvSpPr>
                <p:nvPr/>
              </p:nvSpPr>
              <p:spPr bwMode="auto">
                <a:xfrm flipH="1">
                  <a:off x="3004" y="2224"/>
                  <a:ext cx="10" cy="0"/>
                </a:xfrm>
                <a:prstGeom prst="line">
                  <a:avLst/>
                </a:prstGeom>
                <a:noFill/>
                <a:ln w="7938" cap="rnd">
                  <a:solidFill>
                    <a:srgbClr val="000000"/>
                  </a:solidFill>
                  <a:round/>
                  <a:headEnd/>
                  <a:tailEnd/>
                </a:ln>
              </p:spPr>
              <p:txBody>
                <a:bodyPr/>
                <a:lstStyle/>
                <a:p>
                  <a:endParaRPr lang="en-US"/>
                </a:p>
              </p:txBody>
            </p:sp>
            <p:sp>
              <p:nvSpPr>
                <p:cNvPr id="159726" name="Line 3054"/>
                <p:cNvSpPr>
                  <a:spLocks noChangeShapeType="1"/>
                </p:cNvSpPr>
                <p:nvPr/>
              </p:nvSpPr>
              <p:spPr bwMode="auto">
                <a:xfrm flipH="1">
                  <a:off x="3004" y="2242"/>
                  <a:ext cx="10" cy="0"/>
                </a:xfrm>
                <a:prstGeom prst="line">
                  <a:avLst/>
                </a:prstGeom>
                <a:noFill/>
                <a:ln w="7938" cap="rnd">
                  <a:solidFill>
                    <a:srgbClr val="000000"/>
                  </a:solidFill>
                  <a:round/>
                  <a:headEnd/>
                  <a:tailEnd/>
                </a:ln>
              </p:spPr>
              <p:txBody>
                <a:bodyPr/>
                <a:lstStyle/>
                <a:p>
                  <a:endParaRPr lang="en-US"/>
                </a:p>
              </p:txBody>
            </p:sp>
            <p:sp>
              <p:nvSpPr>
                <p:cNvPr id="159727" name="Line 3055"/>
                <p:cNvSpPr>
                  <a:spLocks noChangeShapeType="1"/>
                </p:cNvSpPr>
                <p:nvPr/>
              </p:nvSpPr>
              <p:spPr bwMode="auto">
                <a:xfrm flipH="1">
                  <a:off x="3004" y="2254"/>
                  <a:ext cx="10" cy="0"/>
                </a:xfrm>
                <a:prstGeom prst="line">
                  <a:avLst/>
                </a:prstGeom>
                <a:noFill/>
                <a:ln w="7938" cap="rnd">
                  <a:solidFill>
                    <a:srgbClr val="000000"/>
                  </a:solidFill>
                  <a:round/>
                  <a:headEnd/>
                  <a:tailEnd/>
                </a:ln>
              </p:spPr>
              <p:txBody>
                <a:bodyPr/>
                <a:lstStyle/>
                <a:p>
                  <a:endParaRPr lang="en-US"/>
                </a:p>
              </p:txBody>
            </p:sp>
            <p:sp>
              <p:nvSpPr>
                <p:cNvPr id="159728" name="Line 3056"/>
                <p:cNvSpPr>
                  <a:spLocks noChangeShapeType="1"/>
                </p:cNvSpPr>
                <p:nvPr/>
              </p:nvSpPr>
              <p:spPr bwMode="auto">
                <a:xfrm flipH="1">
                  <a:off x="2998" y="2265"/>
                  <a:ext cx="11" cy="0"/>
                </a:xfrm>
                <a:prstGeom prst="line">
                  <a:avLst/>
                </a:prstGeom>
                <a:noFill/>
                <a:ln w="7938" cap="rnd">
                  <a:solidFill>
                    <a:srgbClr val="000000"/>
                  </a:solidFill>
                  <a:round/>
                  <a:headEnd/>
                  <a:tailEnd/>
                </a:ln>
              </p:spPr>
              <p:txBody>
                <a:bodyPr/>
                <a:lstStyle/>
                <a:p>
                  <a:endParaRPr lang="en-US"/>
                </a:p>
              </p:txBody>
            </p:sp>
            <p:sp>
              <p:nvSpPr>
                <p:cNvPr id="159729" name="Line 3057"/>
                <p:cNvSpPr>
                  <a:spLocks noChangeShapeType="1"/>
                </p:cNvSpPr>
                <p:nvPr/>
              </p:nvSpPr>
              <p:spPr bwMode="auto">
                <a:xfrm flipH="1">
                  <a:off x="2998" y="2283"/>
                  <a:ext cx="11" cy="0"/>
                </a:xfrm>
                <a:prstGeom prst="line">
                  <a:avLst/>
                </a:prstGeom>
                <a:noFill/>
                <a:ln w="7938" cap="rnd">
                  <a:solidFill>
                    <a:srgbClr val="000000"/>
                  </a:solidFill>
                  <a:round/>
                  <a:headEnd/>
                  <a:tailEnd/>
                </a:ln>
              </p:spPr>
              <p:txBody>
                <a:bodyPr/>
                <a:lstStyle/>
                <a:p>
                  <a:endParaRPr lang="en-US"/>
                </a:p>
              </p:txBody>
            </p:sp>
            <p:sp>
              <p:nvSpPr>
                <p:cNvPr id="159730" name="Line 3058"/>
                <p:cNvSpPr>
                  <a:spLocks noChangeShapeType="1"/>
                </p:cNvSpPr>
                <p:nvPr/>
              </p:nvSpPr>
              <p:spPr bwMode="auto">
                <a:xfrm flipH="1">
                  <a:off x="2993" y="2294"/>
                  <a:ext cx="16" cy="0"/>
                </a:xfrm>
                <a:prstGeom prst="line">
                  <a:avLst/>
                </a:prstGeom>
                <a:noFill/>
                <a:ln w="7938" cap="rnd">
                  <a:solidFill>
                    <a:srgbClr val="000000"/>
                  </a:solidFill>
                  <a:round/>
                  <a:headEnd/>
                  <a:tailEnd/>
                </a:ln>
              </p:spPr>
              <p:txBody>
                <a:bodyPr/>
                <a:lstStyle/>
                <a:p>
                  <a:endParaRPr lang="en-US"/>
                </a:p>
              </p:txBody>
            </p:sp>
          </p:grpSp>
          <p:grpSp>
            <p:nvGrpSpPr>
              <p:cNvPr id="159932" name="Group 3260"/>
              <p:cNvGrpSpPr>
                <a:grpSpLocks/>
              </p:cNvGrpSpPr>
              <p:nvPr/>
            </p:nvGrpSpPr>
            <p:grpSpPr bwMode="auto">
              <a:xfrm>
                <a:off x="2993" y="2067"/>
                <a:ext cx="786" cy="519"/>
                <a:chOff x="2993" y="2067"/>
                <a:chExt cx="786" cy="519"/>
              </a:xfrm>
            </p:grpSpPr>
            <p:sp>
              <p:nvSpPr>
                <p:cNvPr id="159732" name="Line 3060"/>
                <p:cNvSpPr>
                  <a:spLocks noChangeShapeType="1"/>
                </p:cNvSpPr>
                <p:nvPr/>
              </p:nvSpPr>
              <p:spPr bwMode="auto">
                <a:xfrm flipH="1">
                  <a:off x="2993" y="2312"/>
                  <a:ext cx="16" cy="0"/>
                </a:xfrm>
                <a:prstGeom prst="line">
                  <a:avLst/>
                </a:prstGeom>
                <a:noFill/>
                <a:ln w="7938" cap="rnd">
                  <a:solidFill>
                    <a:srgbClr val="000000"/>
                  </a:solidFill>
                  <a:round/>
                  <a:headEnd/>
                  <a:tailEnd/>
                </a:ln>
              </p:spPr>
              <p:txBody>
                <a:bodyPr/>
                <a:lstStyle/>
                <a:p>
                  <a:endParaRPr lang="en-US"/>
                </a:p>
              </p:txBody>
            </p:sp>
            <p:sp>
              <p:nvSpPr>
                <p:cNvPr id="159733" name="Line 3061"/>
                <p:cNvSpPr>
                  <a:spLocks noChangeShapeType="1"/>
                </p:cNvSpPr>
                <p:nvPr/>
              </p:nvSpPr>
              <p:spPr bwMode="auto">
                <a:xfrm flipH="1">
                  <a:off x="2993" y="2329"/>
                  <a:ext cx="16" cy="0"/>
                </a:xfrm>
                <a:prstGeom prst="line">
                  <a:avLst/>
                </a:prstGeom>
                <a:noFill/>
                <a:ln w="7938" cap="rnd">
                  <a:solidFill>
                    <a:srgbClr val="000000"/>
                  </a:solidFill>
                  <a:round/>
                  <a:headEnd/>
                  <a:tailEnd/>
                </a:ln>
              </p:spPr>
              <p:txBody>
                <a:bodyPr/>
                <a:lstStyle/>
                <a:p>
                  <a:endParaRPr lang="en-US"/>
                </a:p>
              </p:txBody>
            </p:sp>
            <p:sp>
              <p:nvSpPr>
                <p:cNvPr id="159734" name="Line 3062"/>
                <p:cNvSpPr>
                  <a:spLocks noChangeShapeType="1"/>
                </p:cNvSpPr>
                <p:nvPr/>
              </p:nvSpPr>
              <p:spPr bwMode="auto">
                <a:xfrm flipH="1">
                  <a:off x="2993" y="2341"/>
                  <a:ext cx="16" cy="0"/>
                </a:xfrm>
                <a:prstGeom prst="line">
                  <a:avLst/>
                </a:prstGeom>
                <a:noFill/>
                <a:ln w="7938" cap="rnd">
                  <a:solidFill>
                    <a:srgbClr val="000000"/>
                  </a:solidFill>
                  <a:round/>
                  <a:headEnd/>
                  <a:tailEnd/>
                </a:ln>
              </p:spPr>
              <p:txBody>
                <a:bodyPr/>
                <a:lstStyle/>
                <a:p>
                  <a:endParaRPr lang="en-US"/>
                </a:p>
              </p:txBody>
            </p:sp>
            <p:sp>
              <p:nvSpPr>
                <p:cNvPr id="159735" name="Line 3063"/>
                <p:cNvSpPr>
                  <a:spLocks noChangeShapeType="1"/>
                </p:cNvSpPr>
                <p:nvPr/>
              </p:nvSpPr>
              <p:spPr bwMode="auto">
                <a:xfrm flipH="1">
                  <a:off x="2998" y="2359"/>
                  <a:ext cx="11" cy="0"/>
                </a:xfrm>
                <a:prstGeom prst="line">
                  <a:avLst/>
                </a:prstGeom>
                <a:noFill/>
                <a:ln w="7938" cap="rnd">
                  <a:solidFill>
                    <a:srgbClr val="000000"/>
                  </a:solidFill>
                  <a:round/>
                  <a:headEnd/>
                  <a:tailEnd/>
                </a:ln>
              </p:spPr>
              <p:txBody>
                <a:bodyPr/>
                <a:lstStyle/>
                <a:p>
                  <a:endParaRPr lang="en-US"/>
                </a:p>
              </p:txBody>
            </p:sp>
            <p:sp>
              <p:nvSpPr>
                <p:cNvPr id="159736" name="Line 3064"/>
                <p:cNvSpPr>
                  <a:spLocks noChangeShapeType="1"/>
                </p:cNvSpPr>
                <p:nvPr/>
              </p:nvSpPr>
              <p:spPr bwMode="auto">
                <a:xfrm flipH="1">
                  <a:off x="2998" y="2376"/>
                  <a:ext cx="11" cy="0"/>
                </a:xfrm>
                <a:prstGeom prst="line">
                  <a:avLst/>
                </a:prstGeom>
                <a:noFill/>
                <a:ln w="7938" cap="rnd">
                  <a:solidFill>
                    <a:srgbClr val="000000"/>
                  </a:solidFill>
                  <a:round/>
                  <a:headEnd/>
                  <a:tailEnd/>
                </a:ln>
              </p:spPr>
              <p:txBody>
                <a:bodyPr/>
                <a:lstStyle/>
                <a:p>
                  <a:endParaRPr lang="en-US"/>
                </a:p>
              </p:txBody>
            </p:sp>
            <p:sp>
              <p:nvSpPr>
                <p:cNvPr id="159737" name="Line 3065"/>
                <p:cNvSpPr>
                  <a:spLocks noChangeShapeType="1"/>
                </p:cNvSpPr>
                <p:nvPr/>
              </p:nvSpPr>
              <p:spPr bwMode="auto">
                <a:xfrm flipH="1">
                  <a:off x="3004" y="2388"/>
                  <a:ext cx="10" cy="0"/>
                </a:xfrm>
                <a:prstGeom prst="line">
                  <a:avLst/>
                </a:prstGeom>
                <a:noFill/>
                <a:ln w="7938" cap="rnd">
                  <a:solidFill>
                    <a:srgbClr val="000000"/>
                  </a:solidFill>
                  <a:round/>
                  <a:headEnd/>
                  <a:tailEnd/>
                </a:ln>
              </p:spPr>
              <p:txBody>
                <a:bodyPr/>
                <a:lstStyle/>
                <a:p>
                  <a:endParaRPr lang="en-US"/>
                </a:p>
              </p:txBody>
            </p:sp>
            <p:sp>
              <p:nvSpPr>
                <p:cNvPr id="159738" name="Line 3066"/>
                <p:cNvSpPr>
                  <a:spLocks noChangeShapeType="1"/>
                </p:cNvSpPr>
                <p:nvPr/>
              </p:nvSpPr>
              <p:spPr bwMode="auto">
                <a:xfrm flipH="1">
                  <a:off x="3004" y="2405"/>
                  <a:ext cx="10" cy="0"/>
                </a:xfrm>
                <a:prstGeom prst="line">
                  <a:avLst/>
                </a:prstGeom>
                <a:noFill/>
                <a:ln w="7938" cap="rnd">
                  <a:solidFill>
                    <a:srgbClr val="000000"/>
                  </a:solidFill>
                  <a:round/>
                  <a:headEnd/>
                  <a:tailEnd/>
                </a:ln>
              </p:spPr>
              <p:txBody>
                <a:bodyPr/>
                <a:lstStyle/>
                <a:p>
                  <a:endParaRPr lang="en-US"/>
                </a:p>
              </p:txBody>
            </p:sp>
            <p:sp>
              <p:nvSpPr>
                <p:cNvPr id="159739" name="Line 3067"/>
                <p:cNvSpPr>
                  <a:spLocks noChangeShapeType="1"/>
                </p:cNvSpPr>
                <p:nvPr/>
              </p:nvSpPr>
              <p:spPr bwMode="auto">
                <a:xfrm flipH="1">
                  <a:off x="3009" y="2417"/>
                  <a:ext cx="10" cy="6"/>
                </a:xfrm>
                <a:prstGeom prst="line">
                  <a:avLst/>
                </a:prstGeom>
                <a:noFill/>
                <a:ln w="7938" cap="rnd">
                  <a:solidFill>
                    <a:srgbClr val="000000"/>
                  </a:solidFill>
                  <a:round/>
                  <a:headEnd/>
                  <a:tailEnd/>
                </a:ln>
              </p:spPr>
              <p:txBody>
                <a:bodyPr/>
                <a:lstStyle/>
                <a:p>
                  <a:endParaRPr lang="en-US"/>
                </a:p>
              </p:txBody>
            </p:sp>
            <p:sp>
              <p:nvSpPr>
                <p:cNvPr id="159740" name="Line 3068"/>
                <p:cNvSpPr>
                  <a:spLocks noChangeShapeType="1"/>
                </p:cNvSpPr>
                <p:nvPr/>
              </p:nvSpPr>
              <p:spPr bwMode="auto">
                <a:xfrm flipH="1">
                  <a:off x="3009" y="2423"/>
                  <a:ext cx="15" cy="5"/>
                </a:xfrm>
                <a:prstGeom prst="line">
                  <a:avLst/>
                </a:prstGeom>
                <a:noFill/>
                <a:ln w="7938" cap="rnd">
                  <a:solidFill>
                    <a:srgbClr val="000000"/>
                  </a:solidFill>
                  <a:round/>
                  <a:headEnd/>
                  <a:tailEnd/>
                </a:ln>
              </p:spPr>
              <p:txBody>
                <a:bodyPr/>
                <a:lstStyle/>
                <a:p>
                  <a:endParaRPr lang="en-US"/>
                </a:p>
              </p:txBody>
            </p:sp>
            <p:sp>
              <p:nvSpPr>
                <p:cNvPr id="159741" name="Line 3069"/>
                <p:cNvSpPr>
                  <a:spLocks noChangeShapeType="1"/>
                </p:cNvSpPr>
                <p:nvPr/>
              </p:nvSpPr>
              <p:spPr bwMode="auto">
                <a:xfrm flipH="1">
                  <a:off x="3014" y="2440"/>
                  <a:ext cx="16" cy="6"/>
                </a:xfrm>
                <a:prstGeom prst="line">
                  <a:avLst/>
                </a:prstGeom>
                <a:noFill/>
                <a:ln w="7938" cap="rnd">
                  <a:solidFill>
                    <a:srgbClr val="000000"/>
                  </a:solidFill>
                  <a:round/>
                  <a:headEnd/>
                  <a:tailEnd/>
                </a:ln>
              </p:spPr>
              <p:txBody>
                <a:bodyPr/>
                <a:lstStyle/>
                <a:p>
                  <a:endParaRPr lang="en-US"/>
                </a:p>
              </p:txBody>
            </p:sp>
            <p:sp>
              <p:nvSpPr>
                <p:cNvPr id="159742" name="Line 3070"/>
                <p:cNvSpPr>
                  <a:spLocks noChangeShapeType="1"/>
                </p:cNvSpPr>
                <p:nvPr/>
              </p:nvSpPr>
              <p:spPr bwMode="auto">
                <a:xfrm flipH="1">
                  <a:off x="3024" y="2458"/>
                  <a:ext cx="16" cy="5"/>
                </a:xfrm>
                <a:prstGeom prst="line">
                  <a:avLst/>
                </a:prstGeom>
                <a:noFill/>
                <a:ln w="7938" cap="rnd">
                  <a:solidFill>
                    <a:srgbClr val="000000"/>
                  </a:solidFill>
                  <a:round/>
                  <a:headEnd/>
                  <a:tailEnd/>
                </a:ln>
              </p:spPr>
              <p:txBody>
                <a:bodyPr/>
                <a:lstStyle/>
                <a:p>
                  <a:endParaRPr lang="en-US"/>
                </a:p>
              </p:txBody>
            </p:sp>
            <p:sp>
              <p:nvSpPr>
                <p:cNvPr id="159743" name="Line 3071"/>
                <p:cNvSpPr>
                  <a:spLocks noChangeShapeType="1"/>
                </p:cNvSpPr>
                <p:nvPr/>
              </p:nvSpPr>
              <p:spPr bwMode="auto">
                <a:xfrm flipH="1">
                  <a:off x="3030" y="2463"/>
                  <a:ext cx="15" cy="6"/>
                </a:xfrm>
                <a:prstGeom prst="line">
                  <a:avLst/>
                </a:prstGeom>
                <a:noFill/>
                <a:ln w="7938" cap="rnd">
                  <a:solidFill>
                    <a:srgbClr val="000000"/>
                  </a:solidFill>
                  <a:round/>
                  <a:headEnd/>
                  <a:tailEnd/>
                </a:ln>
              </p:spPr>
              <p:txBody>
                <a:bodyPr/>
                <a:lstStyle/>
                <a:p>
                  <a:endParaRPr lang="en-US"/>
                </a:p>
              </p:txBody>
            </p:sp>
            <p:sp>
              <p:nvSpPr>
                <p:cNvPr id="159744" name="Line 3072"/>
                <p:cNvSpPr>
                  <a:spLocks noChangeShapeType="1"/>
                </p:cNvSpPr>
                <p:nvPr/>
              </p:nvSpPr>
              <p:spPr bwMode="auto">
                <a:xfrm flipH="1">
                  <a:off x="3040" y="2481"/>
                  <a:ext cx="16" cy="6"/>
                </a:xfrm>
                <a:prstGeom prst="line">
                  <a:avLst/>
                </a:prstGeom>
                <a:noFill/>
                <a:ln w="7938" cap="rnd">
                  <a:solidFill>
                    <a:srgbClr val="000000"/>
                  </a:solidFill>
                  <a:round/>
                  <a:headEnd/>
                  <a:tailEnd/>
                </a:ln>
              </p:spPr>
              <p:txBody>
                <a:bodyPr/>
                <a:lstStyle/>
                <a:p>
                  <a:endParaRPr lang="en-US"/>
                </a:p>
              </p:txBody>
            </p:sp>
            <p:sp>
              <p:nvSpPr>
                <p:cNvPr id="159745" name="Line 3073"/>
                <p:cNvSpPr>
                  <a:spLocks noChangeShapeType="1"/>
                </p:cNvSpPr>
                <p:nvPr/>
              </p:nvSpPr>
              <p:spPr bwMode="auto">
                <a:xfrm flipH="1">
                  <a:off x="3050" y="2493"/>
                  <a:ext cx="6" cy="11"/>
                </a:xfrm>
                <a:prstGeom prst="line">
                  <a:avLst/>
                </a:prstGeom>
                <a:noFill/>
                <a:ln w="7938" cap="rnd">
                  <a:solidFill>
                    <a:srgbClr val="000000"/>
                  </a:solidFill>
                  <a:round/>
                  <a:headEnd/>
                  <a:tailEnd/>
                </a:ln>
              </p:spPr>
              <p:txBody>
                <a:bodyPr/>
                <a:lstStyle/>
                <a:p>
                  <a:endParaRPr lang="en-US"/>
                </a:p>
              </p:txBody>
            </p:sp>
            <p:sp>
              <p:nvSpPr>
                <p:cNvPr id="159746" name="Line 3074"/>
                <p:cNvSpPr>
                  <a:spLocks noChangeShapeType="1"/>
                </p:cNvSpPr>
                <p:nvPr/>
              </p:nvSpPr>
              <p:spPr bwMode="auto">
                <a:xfrm flipH="1">
                  <a:off x="3061" y="2504"/>
                  <a:ext cx="10" cy="6"/>
                </a:xfrm>
                <a:prstGeom prst="line">
                  <a:avLst/>
                </a:prstGeom>
                <a:noFill/>
                <a:ln w="7938" cap="rnd">
                  <a:solidFill>
                    <a:srgbClr val="000000"/>
                  </a:solidFill>
                  <a:round/>
                  <a:headEnd/>
                  <a:tailEnd/>
                </a:ln>
              </p:spPr>
              <p:txBody>
                <a:bodyPr/>
                <a:lstStyle/>
                <a:p>
                  <a:endParaRPr lang="en-US"/>
                </a:p>
              </p:txBody>
            </p:sp>
            <p:sp>
              <p:nvSpPr>
                <p:cNvPr id="159747" name="Line 3075"/>
                <p:cNvSpPr>
                  <a:spLocks noChangeShapeType="1"/>
                </p:cNvSpPr>
                <p:nvPr/>
              </p:nvSpPr>
              <p:spPr bwMode="auto">
                <a:xfrm flipH="1">
                  <a:off x="3071" y="2510"/>
                  <a:ext cx="11" cy="12"/>
                </a:xfrm>
                <a:prstGeom prst="line">
                  <a:avLst/>
                </a:prstGeom>
                <a:noFill/>
                <a:ln w="7938" cap="rnd">
                  <a:solidFill>
                    <a:srgbClr val="000000"/>
                  </a:solidFill>
                  <a:round/>
                  <a:headEnd/>
                  <a:tailEnd/>
                </a:ln>
              </p:spPr>
              <p:txBody>
                <a:bodyPr/>
                <a:lstStyle/>
                <a:p>
                  <a:endParaRPr lang="en-US"/>
                </a:p>
              </p:txBody>
            </p:sp>
            <p:sp>
              <p:nvSpPr>
                <p:cNvPr id="159748" name="Line 3076"/>
                <p:cNvSpPr>
                  <a:spLocks noChangeShapeType="1"/>
                </p:cNvSpPr>
                <p:nvPr/>
              </p:nvSpPr>
              <p:spPr bwMode="auto">
                <a:xfrm flipH="1">
                  <a:off x="3087" y="2522"/>
                  <a:ext cx="5" cy="11"/>
                </a:xfrm>
                <a:prstGeom prst="line">
                  <a:avLst/>
                </a:prstGeom>
                <a:noFill/>
                <a:ln w="7938" cap="rnd">
                  <a:solidFill>
                    <a:srgbClr val="000000"/>
                  </a:solidFill>
                  <a:round/>
                  <a:headEnd/>
                  <a:tailEnd/>
                </a:ln>
              </p:spPr>
              <p:txBody>
                <a:bodyPr/>
                <a:lstStyle/>
                <a:p>
                  <a:endParaRPr lang="en-US"/>
                </a:p>
              </p:txBody>
            </p:sp>
            <p:sp>
              <p:nvSpPr>
                <p:cNvPr id="159749" name="Line 3077"/>
                <p:cNvSpPr>
                  <a:spLocks noChangeShapeType="1"/>
                </p:cNvSpPr>
                <p:nvPr/>
              </p:nvSpPr>
              <p:spPr bwMode="auto">
                <a:xfrm>
                  <a:off x="3092" y="2522"/>
                  <a:ext cx="5" cy="17"/>
                </a:xfrm>
                <a:prstGeom prst="line">
                  <a:avLst/>
                </a:prstGeom>
                <a:noFill/>
                <a:ln w="7938" cap="rnd">
                  <a:solidFill>
                    <a:srgbClr val="000000"/>
                  </a:solidFill>
                  <a:round/>
                  <a:headEnd/>
                  <a:tailEnd/>
                </a:ln>
              </p:spPr>
              <p:txBody>
                <a:bodyPr/>
                <a:lstStyle/>
                <a:p>
                  <a:endParaRPr lang="en-US"/>
                </a:p>
              </p:txBody>
            </p:sp>
            <p:sp>
              <p:nvSpPr>
                <p:cNvPr id="159750" name="Line 3078"/>
                <p:cNvSpPr>
                  <a:spLocks noChangeShapeType="1"/>
                </p:cNvSpPr>
                <p:nvPr/>
              </p:nvSpPr>
              <p:spPr bwMode="auto">
                <a:xfrm>
                  <a:off x="3097" y="2516"/>
                  <a:ext cx="11" cy="17"/>
                </a:xfrm>
                <a:prstGeom prst="line">
                  <a:avLst/>
                </a:prstGeom>
                <a:noFill/>
                <a:ln w="7938" cap="rnd">
                  <a:solidFill>
                    <a:srgbClr val="000000"/>
                  </a:solidFill>
                  <a:round/>
                  <a:headEnd/>
                  <a:tailEnd/>
                </a:ln>
              </p:spPr>
              <p:txBody>
                <a:bodyPr/>
                <a:lstStyle/>
                <a:p>
                  <a:endParaRPr lang="en-US"/>
                </a:p>
              </p:txBody>
            </p:sp>
            <p:sp>
              <p:nvSpPr>
                <p:cNvPr id="159751" name="Line 3079"/>
                <p:cNvSpPr>
                  <a:spLocks noChangeShapeType="1"/>
                </p:cNvSpPr>
                <p:nvPr/>
              </p:nvSpPr>
              <p:spPr bwMode="auto">
                <a:xfrm>
                  <a:off x="3113" y="2504"/>
                  <a:ext cx="10" cy="18"/>
                </a:xfrm>
                <a:prstGeom prst="line">
                  <a:avLst/>
                </a:prstGeom>
                <a:noFill/>
                <a:ln w="7938" cap="rnd">
                  <a:solidFill>
                    <a:srgbClr val="000000"/>
                  </a:solidFill>
                  <a:round/>
                  <a:headEnd/>
                  <a:tailEnd/>
                </a:ln>
              </p:spPr>
              <p:txBody>
                <a:bodyPr/>
                <a:lstStyle/>
                <a:p>
                  <a:endParaRPr lang="en-US"/>
                </a:p>
              </p:txBody>
            </p:sp>
            <p:sp>
              <p:nvSpPr>
                <p:cNvPr id="159752" name="Line 3080"/>
                <p:cNvSpPr>
                  <a:spLocks noChangeShapeType="1"/>
                </p:cNvSpPr>
                <p:nvPr/>
              </p:nvSpPr>
              <p:spPr bwMode="auto">
                <a:xfrm>
                  <a:off x="3123" y="2498"/>
                  <a:ext cx="11" cy="12"/>
                </a:xfrm>
                <a:prstGeom prst="line">
                  <a:avLst/>
                </a:prstGeom>
                <a:noFill/>
                <a:ln w="7938" cap="rnd">
                  <a:solidFill>
                    <a:srgbClr val="000000"/>
                  </a:solidFill>
                  <a:round/>
                  <a:headEnd/>
                  <a:tailEnd/>
                </a:ln>
              </p:spPr>
              <p:txBody>
                <a:bodyPr/>
                <a:lstStyle/>
                <a:p>
                  <a:endParaRPr lang="en-US"/>
                </a:p>
              </p:txBody>
            </p:sp>
            <p:sp>
              <p:nvSpPr>
                <p:cNvPr id="159753" name="Line 3081"/>
                <p:cNvSpPr>
                  <a:spLocks noChangeShapeType="1"/>
                </p:cNvSpPr>
                <p:nvPr/>
              </p:nvSpPr>
              <p:spPr bwMode="auto">
                <a:xfrm>
                  <a:off x="3134" y="2487"/>
                  <a:ext cx="10" cy="17"/>
                </a:xfrm>
                <a:prstGeom prst="line">
                  <a:avLst/>
                </a:prstGeom>
                <a:noFill/>
                <a:ln w="7938" cap="rnd">
                  <a:solidFill>
                    <a:srgbClr val="000000"/>
                  </a:solidFill>
                  <a:round/>
                  <a:headEnd/>
                  <a:tailEnd/>
                </a:ln>
              </p:spPr>
              <p:txBody>
                <a:bodyPr/>
                <a:lstStyle/>
                <a:p>
                  <a:endParaRPr lang="en-US"/>
                </a:p>
              </p:txBody>
            </p:sp>
            <p:sp>
              <p:nvSpPr>
                <p:cNvPr id="159754" name="Line 3082"/>
                <p:cNvSpPr>
                  <a:spLocks noChangeShapeType="1"/>
                </p:cNvSpPr>
                <p:nvPr/>
              </p:nvSpPr>
              <p:spPr bwMode="auto">
                <a:xfrm>
                  <a:off x="3144" y="2481"/>
                  <a:ext cx="10" cy="17"/>
                </a:xfrm>
                <a:prstGeom prst="line">
                  <a:avLst/>
                </a:prstGeom>
                <a:noFill/>
                <a:ln w="7938" cap="rnd">
                  <a:solidFill>
                    <a:srgbClr val="000000"/>
                  </a:solidFill>
                  <a:round/>
                  <a:headEnd/>
                  <a:tailEnd/>
                </a:ln>
              </p:spPr>
              <p:txBody>
                <a:bodyPr/>
                <a:lstStyle/>
                <a:p>
                  <a:endParaRPr lang="en-US"/>
                </a:p>
              </p:txBody>
            </p:sp>
            <p:sp>
              <p:nvSpPr>
                <p:cNvPr id="159755" name="Line 3083"/>
                <p:cNvSpPr>
                  <a:spLocks noChangeShapeType="1"/>
                </p:cNvSpPr>
                <p:nvPr/>
              </p:nvSpPr>
              <p:spPr bwMode="auto">
                <a:xfrm>
                  <a:off x="3160" y="2469"/>
                  <a:ext cx="10" cy="18"/>
                </a:xfrm>
                <a:prstGeom prst="line">
                  <a:avLst/>
                </a:prstGeom>
                <a:noFill/>
                <a:ln w="7938" cap="rnd">
                  <a:solidFill>
                    <a:srgbClr val="000000"/>
                  </a:solidFill>
                  <a:round/>
                  <a:headEnd/>
                  <a:tailEnd/>
                </a:ln>
              </p:spPr>
              <p:txBody>
                <a:bodyPr/>
                <a:lstStyle/>
                <a:p>
                  <a:endParaRPr lang="en-US"/>
                </a:p>
              </p:txBody>
            </p:sp>
            <p:sp>
              <p:nvSpPr>
                <p:cNvPr id="159756" name="Line 3084"/>
                <p:cNvSpPr>
                  <a:spLocks noChangeShapeType="1"/>
                </p:cNvSpPr>
                <p:nvPr/>
              </p:nvSpPr>
              <p:spPr bwMode="auto">
                <a:xfrm>
                  <a:off x="3170" y="2463"/>
                  <a:ext cx="5" cy="18"/>
                </a:xfrm>
                <a:prstGeom prst="line">
                  <a:avLst/>
                </a:prstGeom>
                <a:noFill/>
                <a:ln w="7938" cap="rnd">
                  <a:solidFill>
                    <a:srgbClr val="000000"/>
                  </a:solidFill>
                  <a:round/>
                  <a:headEnd/>
                  <a:tailEnd/>
                </a:ln>
              </p:spPr>
              <p:txBody>
                <a:bodyPr/>
                <a:lstStyle/>
                <a:p>
                  <a:endParaRPr lang="en-US"/>
                </a:p>
              </p:txBody>
            </p:sp>
            <p:sp>
              <p:nvSpPr>
                <p:cNvPr id="159757" name="Line 3085"/>
                <p:cNvSpPr>
                  <a:spLocks noChangeShapeType="1"/>
                </p:cNvSpPr>
                <p:nvPr/>
              </p:nvSpPr>
              <p:spPr bwMode="auto">
                <a:xfrm>
                  <a:off x="3175" y="2458"/>
                  <a:ext cx="11" cy="11"/>
                </a:xfrm>
                <a:prstGeom prst="line">
                  <a:avLst/>
                </a:prstGeom>
                <a:noFill/>
                <a:ln w="7938" cap="rnd">
                  <a:solidFill>
                    <a:srgbClr val="000000"/>
                  </a:solidFill>
                  <a:round/>
                  <a:headEnd/>
                  <a:tailEnd/>
                </a:ln>
              </p:spPr>
              <p:txBody>
                <a:bodyPr/>
                <a:lstStyle/>
                <a:p>
                  <a:endParaRPr lang="en-US"/>
                </a:p>
              </p:txBody>
            </p:sp>
            <p:sp>
              <p:nvSpPr>
                <p:cNvPr id="159758" name="Line 3086"/>
                <p:cNvSpPr>
                  <a:spLocks noChangeShapeType="1"/>
                </p:cNvSpPr>
                <p:nvPr/>
              </p:nvSpPr>
              <p:spPr bwMode="auto">
                <a:xfrm>
                  <a:off x="3196" y="2440"/>
                  <a:ext cx="5" cy="18"/>
                </a:xfrm>
                <a:prstGeom prst="line">
                  <a:avLst/>
                </a:prstGeom>
                <a:noFill/>
                <a:ln w="7938" cap="rnd">
                  <a:solidFill>
                    <a:srgbClr val="000000"/>
                  </a:solidFill>
                  <a:round/>
                  <a:headEnd/>
                  <a:tailEnd/>
                </a:ln>
              </p:spPr>
              <p:txBody>
                <a:bodyPr/>
                <a:lstStyle/>
                <a:p>
                  <a:endParaRPr lang="en-US"/>
                </a:p>
              </p:txBody>
            </p:sp>
            <p:sp>
              <p:nvSpPr>
                <p:cNvPr id="159759" name="Line 3087"/>
                <p:cNvSpPr>
                  <a:spLocks noChangeShapeType="1"/>
                </p:cNvSpPr>
                <p:nvPr/>
              </p:nvSpPr>
              <p:spPr bwMode="auto">
                <a:xfrm>
                  <a:off x="3212" y="2440"/>
                  <a:ext cx="5" cy="18"/>
                </a:xfrm>
                <a:prstGeom prst="line">
                  <a:avLst/>
                </a:prstGeom>
                <a:noFill/>
                <a:ln w="7938" cap="rnd">
                  <a:solidFill>
                    <a:srgbClr val="000000"/>
                  </a:solidFill>
                  <a:round/>
                  <a:headEnd/>
                  <a:tailEnd/>
                </a:ln>
              </p:spPr>
              <p:txBody>
                <a:bodyPr/>
                <a:lstStyle/>
                <a:p>
                  <a:endParaRPr lang="en-US"/>
                </a:p>
              </p:txBody>
            </p:sp>
            <p:sp>
              <p:nvSpPr>
                <p:cNvPr id="159760" name="Line 3088"/>
                <p:cNvSpPr>
                  <a:spLocks noChangeShapeType="1"/>
                </p:cNvSpPr>
                <p:nvPr/>
              </p:nvSpPr>
              <p:spPr bwMode="auto">
                <a:xfrm>
                  <a:off x="3222" y="2434"/>
                  <a:ext cx="5" cy="18"/>
                </a:xfrm>
                <a:prstGeom prst="line">
                  <a:avLst/>
                </a:prstGeom>
                <a:noFill/>
                <a:ln w="7938" cap="rnd">
                  <a:solidFill>
                    <a:srgbClr val="000000"/>
                  </a:solidFill>
                  <a:round/>
                  <a:headEnd/>
                  <a:tailEnd/>
                </a:ln>
              </p:spPr>
              <p:txBody>
                <a:bodyPr/>
                <a:lstStyle/>
                <a:p>
                  <a:endParaRPr lang="en-US"/>
                </a:p>
              </p:txBody>
            </p:sp>
            <p:sp>
              <p:nvSpPr>
                <p:cNvPr id="159761" name="Line 3089"/>
                <p:cNvSpPr>
                  <a:spLocks noChangeShapeType="1"/>
                </p:cNvSpPr>
                <p:nvPr/>
              </p:nvSpPr>
              <p:spPr bwMode="auto">
                <a:xfrm>
                  <a:off x="3238" y="2428"/>
                  <a:ext cx="5" cy="18"/>
                </a:xfrm>
                <a:prstGeom prst="line">
                  <a:avLst/>
                </a:prstGeom>
                <a:noFill/>
                <a:ln w="7938" cap="rnd">
                  <a:solidFill>
                    <a:srgbClr val="000000"/>
                  </a:solidFill>
                  <a:round/>
                  <a:headEnd/>
                  <a:tailEnd/>
                </a:ln>
              </p:spPr>
              <p:txBody>
                <a:bodyPr/>
                <a:lstStyle/>
                <a:p>
                  <a:endParaRPr lang="en-US"/>
                </a:p>
              </p:txBody>
            </p:sp>
            <p:sp>
              <p:nvSpPr>
                <p:cNvPr id="159762" name="Line 3090"/>
                <p:cNvSpPr>
                  <a:spLocks noChangeShapeType="1"/>
                </p:cNvSpPr>
                <p:nvPr/>
              </p:nvSpPr>
              <p:spPr bwMode="auto">
                <a:xfrm>
                  <a:off x="3253" y="2423"/>
                  <a:ext cx="5" cy="17"/>
                </a:xfrm>
                <a:prstGeom prst="line">
                  <a:avLst/>
                </a:prstGeom>
                <a:noFill/>
                <a:ln w="7938" cap="rnd">
                  <a:solidFill>
                    <a:srgbClr val="000000"/>
                  </a:solidFill>
                  <a:round/>
                  <a:headEnd/>
                  <a:tailEnd/>
                </a:ln>
              </p:spPr>
              <p:txBody>
                <a:bodyPr/>
                <a:lstStyle/>
                <a:p>
                  <a:endParaRPr lang="en-US"/>
                </a:p>
              </p:txBody>
            </p:sp>
            <p:sp>
              <p:nvSpPr>
                <p:cNvPr id="159763" name="Line 3091"/>
                <p:cNvSpPr>
                  <a:spLocks noChangeShapeType="1"/>
                </p:cNvSpPr>
                <p:nvPr/>
              </p:nvSpPr>
              <p:spPr bwMode="auto">
                <a:xfrm>
                  <a:off x="3264" y="2423"/>
                  <a:ext cx="0" cy="11"/>
                </a:xfrm>
                <a:prstGeom prst="line">
                  <a:avLst/>
                </a:prstGeom>
                <a:noFill/>
                <a:ln w="7938" cap="rnd">
                  <a:solidFill>
                    <a:srgbClr val="000000"/>
                  </a:solidFill>
                  <a:round/>
                  <a:headEnd/>
                  <a:tailEnd/>
                </a:ln>
              </p:spPr>
              <p:txBody>
                <a:bodyPr/>
                <a:lstStyle/>
                <a:p>
                  <a:endParaRPr lang="en-US"/>
                </a:p>
              </p:txBody>
            </p:sp>
            <p:sp>
              <p:nvSpPr>
                <p:cNvPr id="159764" name="Line 3092"/>
                <p:cNvSpPr>
                  <a:spLocks noChangeShapeType="1"/>
                </p:cNvSpPr>
                <p:nvPr/>
              </p:nvSpPr>
              <p:spPr bwMode="auto">
                <a:xfrm>
                  <a:off x="3274" y="2423"/>
                  <a:ext cx="0" cy="11"/>
                </a:xfrm>
                <a:prstGeom prst="line">
                  <a:avLst/>
                </a:prstGeom>
                <a:noFill/>
                <a:ln w="7938" cap="rnd">
                  <a:solidFill>
                    <a:srgbClr val="000000"/>
                  </a:solidFill>
                  <a:round/>
                  <a:headEnd/>
                  <a:tailEnd/>
                </a:ln>
              </p:spPr>
              <p:txBody>
                <a:bodyPr/>
                <a:lstStyle/>
                <a:p>
                  <a:endParaRPr lang="en-US"/>
                </a:p>
              </p:txBody>
            </p:sp>
            <p:sp>
              <p:nvSpPr>
                <p:cNvPr id="159765" name="Line 3093"/>
                <p:cNvSpPr>
                  <a:spLocks noChangeShapeType="1"/>
                </p:cNvSpPr>
                <p:nvPr/>
              </p:nvSpPr>
              <p:spPr bwMode="auto">
                <a:xfrm>
                  <a:off x="3290" y="2423"/>
                  <a:ext cx="0" cy="11"/>
                </a:xfrm>
                <a:prstGeom prst="line">
                  <a:avLst/>
                </a:prstGeom>
                <a:noFill/>
                <a:ln w="7938" cap="rnd">
                  <a:solidFill>
                    <a:srgbClr val="000000"/>
                  </a:solidFill>
                  <a:round/>
                  <a:headEnd/>
                  <a:tailEnd/>
                </a:ln>
              </p:spPr>
              <p:txBody>
                <a:bodyPr/>
                <a:lstStyle/>
                <a:p>
                  <a:endParaRPr lang="en-US"/>
                </a:p>
              </p:txBody>
            </p:sp>
            <p:sp>
              <p:nvSpPr>
                <p:cNvPr id="159766" name="Line 3094"/>
                <p:cNvSpPr>
                  <a:spLocks noChangeShapeType="1"/>
                </p:cNvSpPr>
                <p:nvPr/>
              </p:nvSpPr>
              <p:spPr bwMode="auto">
                <a:xfrm>
                  <a:off x="3300" y="2423"/>
                  <a:ext cx="0" cy="11"/>
                </a:xfrm>
                <a:prstGeom prst="line">
                  <a:avLst/>
                </a:prstGeom>
                <a:noFill/>
                <a:ln w="7938" cap="rnd">
                  <a:solidFill>
                    <a:srgbClr val="000000"/>
                  </a:solidFill>
                  <a:round/>
                  <a:headEnd/>
                  <a:tailEnd/>
                </a:ln>
              </p:spPr>
              <p:txBody>
                <a:bodyPr/>
                <a:lstStyle/>
                <a:p>
                  <a:endParaRPr lang="en-US"/>
                </a:p>
              </p:txBody>
            </p:sp>
            <p:sp>
              <p:nvSpPr>
                <p:cNvPr id="159767" name="Line 3095"/>
                <p:cNvSpPr>
                  <a:spLocks noChangeShapeType="1"/>
                </p:cNvSpPr>
                <p:nvPr/>
              </p:nvSpPr>
              <p:spPr bwMode="auto">
                <a:xfrm>
                  <a:off x="3310" y="2423"/>
                  <a:ext cx="0" cy="11"/>
                </a:xfrm>
                <a:prstGeom prst="line">
                  <a:avLst/>
                </a:prstGeom>
                <a:noFill/>
                <a:ln w="7938" cap="rnd">
                  <a:solidFill>
                    <a:srgbClr val="000000"/>
                  </a:solidFill>
                  <a:round/>
                  <a:headEnd/>
                  <a:tailEnd/>
                </a:ln>
              </p:spPr>
              <p:txBody>
                <a:bodyPr/>
                <a:lstStyle/>
                <a:p>
                  <a:endParaRPr lang="en-US"/>
                </a:p>
              </p:txBody>
            </p:sp>
            <p:sp>
              <p:nvSpPr>
                <p:cNvPr id="159768" name="Line 3096"/>
                <p:cNvSpPr>
                  <a:spLocks noChangeShapeType="1"/>
                </p:cNvSpPr>
                <p:nvPr/>
              </p:nvSpPr>
              <p:spPr bwMode="auto">
                <a:xfrm>
                  <a:off x="3326" y="2423"/>
                  <a:ext cx="0" cy="11"/>
                </a:xfrm>
                <a:prstGeom prst="line">
                  <a:avLst/>
                </a:prstGeom>
                <a:noFill/>
                <a:ln w="7938" cap="rnd">
                  <a:solidFill>
                    <a:srgbClr val="000000"/>
                  </a:solidFill>
                  <a:round/>
                  <a:headEnd/>
                  <a:tailEnd/>
                </a:ln>
              </p:spPr>
              <p:txBody>
                <a:bodyPr/>
                <a:lstStyle/>
                <a:p>
                  <a:endParaRPr lang="en-US"/>
                </a:p>
              </p:txBody>
            </p:sp>
            <p:sp>
              <p:nvSpPr>
                <p:cNvPr id="159769" name="Line 3097"/>
                <p:cNvSpPr>
                  <a:spLocks noChangeShapeType="1"/>
                </p:cNvSpPr>
                <p:nvPr/>
              </p:nvSpPr>
              <p:spPr bwMode="auto">
                <a:xfrm>
                  <a:off x="3342" y="2423"/>
                  <a:ext cx="0" cy="11"/>
                </a:xfrm>
                <a:prstGeom prst="line">
                  <a:avLst/>
                </a:prstGeom>
                <a:noFill/>
                <a:ln w="7938" cap="rnd">
                  <a:solidFill>
                    <a:srgbClr val="000000"/>
                  </a:solidFill>
                  <a:round/>
                  <a:headEnd/>
                  <a:tailEnd/>
                </a:ln>
              </p:spPr>
              <p:txBody>
                <a:bodyPr/>
                <a:lstStyle/>
                <a:p>
                  <a:endParaRPr lang="en-US"/>
                </a:p>
              </p:txBody>
            </p:sp>
            <p:sp>
              <p:nvSpPr>
                <p:cNvPr id="159770" name="Line 3098"/>
                <p:cNvSpPr>
                  <a:spLocks noChangeShapeType="1"/>
                </p:cNvSpPr>
                <p:nvPr/>
              </p:nvSpPr>
              <p:spPr bwMode="auto">
                <a:xfrm>
                  <a:off x="3352" y="2423"/>
                  <a:ext cx="0" cy="11"/>
                </a:xfrm>
                <a:prstGeom prst="line">
                  <a:avLst/>
                </a:prstGeom>
                <a:noFill/>
                <a:ln w="7938" cap="rnd">
                  <a:solidFill>
                    <a:srgbClr val="000000"/>
                  </a:solidFill>
                  <a:round/>
                  <a:headEnd/>
                  <a:tailEnd/>
                </a:ln>
              </p:spPr>
              <p:txBody>
                <a:bodyPr/>
                <a:lstStyle/>
                <a:p>
                  <a:endParaRPr lang="en-US"/>
                </a:p>
              </p:txBody>
            </p:sp>
            <p:sp>
              <p:nvSpPr>
                <p:cNvPr id="159771" name="Line 3099"/>
                <p:cNvSpPr>
                  <a:spLocks noChangeShapeType="1"/>
                </p:cNvSpPr>
                <p:nvPr/>
              </p:nvSpPr>
              <p:spPr bwMode="auto">
                <a:xfrm>
                  <a:off x="3368" y="2423"/>
                  <a:ext cx="0" cy="11"/>
                </a:xfrm>
                <a:prstGeom prst="line">
                  <a:avLst/>
                </a:prstGeom>
                <a:noFill/>
                <a:ln w="7938" cap="rnd">
                  <a:solidFill>
                    <a:srgbClr val="000000"/>
                  </a:solidFill>
                  <a:round/>
                  <a:headEnd/>
                  <a:tailEnd/>
                </a:ln>
              </p:spPr>
              <p:txBody>
                <a:bodyPr/>
                <a:lstStyle/>
                <a:p>
                  <a:endParaRPr lang="en-US"/>
                </a:p>
              </p:txBody>
            </p:sp>
            <p:sp>
              <p:nvSpPr>
                <p:cNvPr id="159772" name="Line 3100"/>
                <p:cNvSpPr>
                  <a:spLocks noChangeShapeType="1"/>
                </p:cNvSpPr>
                <p:nvPr/>
              </p:nvSpPr>
              <p:spPr bwMode="auto">
                <a:xfrm>
                  <a:off x="3383" y="2423"/>
                  <a:ext cx="0" cy="11"/>
                </a:xfrm>
                <a:prstGeom prst="line">
                  <a:avLst/>
                </a:prstGeom>
                <a:noFill/>
                <a:ln w="7938" cap="rnd">
                  <a:solidFill>
                    <a:srgbClr val="000000"/>
                  </a:solidFill>
                  <a:round/>
                  <a:headEnd/>
                  <a:tailEnd/>
                </a:ln>
              </p:spPr>
              <p:txBody>
                <a:bodyPr/>
                <a:lstStyle/>
                <a:p>
                  <a:endParaRPr lang="en-US"/>
                </a:p>
              </p:txBody>
            </p:sp>
            <p:sp>
              <p:nvSpPr>
                <p:cNvPr id="159773" name="Line 3101"/>
                <p:cNvSpPr>
                  <a:spLocks noChangeShapeType="1"/>
                </p:cNvSpPr>
                <p:nvPr/>
              </p:nvSpPr>
              <p:spPr bwMode="auto">
                <a:xfrm>
                  <a:off x="3394" y="2423"/>
                  <a:ext cx="0" cy="11"/>
                </a:xfrm>
                <a:prstGeom prst="line">
                  <a:avLst/>
                </a:prstGeom>
                <a:noFill/>
                <a:ln w="7938" cap="rnd">
                  <a:solidFill>
                    <a:srgbClr val="000000"/>
                  </a:solidFill>
                  <a:round/>
                  <a:headEnd/>
                  <a:tailEnd/>
                </a:ln>
              </p:spPr>
              <p:txBody>
                <a:bodyPr/>
                <a:lstStyle/>
                <a:p>
                  <a:endParaRPr lang="en-US"/>
                </a:p>
              </p:txBody>
            </p:sp>
            <p:sp>
              <p:nvSpPr>
                <p:cNvPr id="159774" name="Line 3102"/>
                <p:cNvSpPr>
                  <a:spLocks noChangeShapeType="1"/>
                </p:cNvSpPr>
                <p:nvPr/>
              </p:nvSpPr>
              <p:spPr bwMode="auto">
                <a:xfrm>
                  <a:off x="3409" y="2423"/>
                  <a:ext cx="0" cy="11"/>
                </a:xfrm>
                <a:prstGeom prst="line">
                  <a:avLst/>
                </a:prstGeom>
                <a:noFill/>
                <a:ln w="7938" cap="rnd">
                  <a:solidFill>
                    <a:srgbClr val="000000"/>
                  </a:solidFill>
                  <a:round/>
                  <a:headEnd/>
                  <a:tailEnd/>
                </a:ln>
              </p:spPr>
              <p:txBody>
                <a:bodyPr/>
                <a:lstStyle/>
                <a:p>
                  <a:endParaRPr lang="en-US"/>
                </a:p>
              </p:txBody>
            </p:sp>
            <p:sp>
              <p:nvSpPr>
                <p:cNvPr id="159775" name="Line 3103"/>
                <p:cNvSpPr>
                  <a:spLocks noChangeShapeType="1"/>
                </p:cNvSpPr>
                <p:nvPr/>
              </p:nvSpPr>
              <p:spPr bwMode="auto">
                <a:xfrm>
                  <a:off x="3425" y="2423"/>
                  <a:ext cx="0" cy="11"/>
                </a:xfrm>
                <a:prstGeom prst="line">
                  <a:avLst/>
                </a:prstGeom>
                <a:noFill/>
                <a:ln w="7938" cap="rnd">
                  <a:solidFill>
                    <a:srgbClr val="000000"/>
                  </a:solidFill>
                  <a:round/>
                  <a:headEnd/>
                  <a:tailEnd/>
                </a:ln>
              </p:spPr>
              <p:txBody>
                <a:bodyPr/>
                <a:lstStyle/>
                <a:p>
                  <a:endParaRPr lang="en-US"/>
                </a:p>
              </p:txBody>
            </p:sp>
            <p:sp>
              <p:nvSpPr>
                <p:cNvPr id="159776" name="Line 3104"/>
                <p:cNvSpPr>
                  <a:spLocks noChangeShapeType="1"/>
                </p:cNvSpPr>
                <p:nvPr/>
              </p:nvSpPr>
              <p:spPr bwMode="auto">
                <a:xfrm>
                  <a:off x="3435" y="2423"/>
                  <a:ext cx="0" cy="11"/>
                </a:xfrm>
                <a:prstGeom prst="line">
                  <a:avLst/>
                </a:prstGeom>
                <a:noFill/>
                <a:ln w="7938" cap="rnd">
                  <a:solidFill>
                    <a:srgbClr val="000000"/>
                  </a:solidFill>
                  <a:round/>
                  <a:headEnd/>
                  <a:tailEnd/>
                </a:ln>
              </p:spPr>
              <p:txBody>
                <a:bodyPr/>
                <a:lstStyle/>
                <a:p>
                  <a:endParaRPr lang="en-US"/>
                </a:p>
              </p:txBody>
            </p:sp>
            <p:sp>
              <p:nvSpPr>
                <p:cNvPr id="159777" name="Line 3105"/>
                <p:cNvSpPr>
                  <a:spLocks noChangeShapeType="1"/>
                </p:cNvSpPr>
                <p:nvPr/>
              </p:nvSpPr>
              <p:spPr bwMode="auto">
                <a:xfrm>
                  <a:off x="3451" y="2423"/>
                  <a:ext cx="0" cy="11"/>
                </a:xfrm>
                <a:prstGeom prst="line">
                  <a:avLst/>
                </a:prstGeom>
                <a:noFill/>
                <a:ln w="7938" cap="rnd">
                  <a:solidFill>
                    <a:srgbClr val="000000"/>
                  </a:solidFill>
                  <a:round/>
                  <a:headEnd/>
                  <a:tailEnd/>
                </a:ln>
              </p:spPr>
              <p:txBody>
                <a:bodyPr/>
                <a:lstStyle/>
                <a:p>
                  <a:endParaRPr lang="en-US"/>
                </a:p>
              </p:txBody>
            </p:sp>
            <p:sp>
              <p:nvSpPr>
                <p:cNvPr id="159778" name="Line 3106"/>
                <p:cNvSpPr>
                  <a:spLocks noChangeShapeType="1"/>
                </p:cNvSpPr>
                <p:nvPr/>
              </p:nvSpPr>
              <p:spPr bwMode="auto">
                <a:xfrm flipH="1">
                  <a:off x="3461" y="2423"/>
                  <a:ext cx="11" cy="11"/>
                </a:xfrm>
                <a:prstGeom prst="line">
                  <a:avLst/>
                </a:prstGeom>
                <a:noFill/>
                <a:ln w="7938" cap="rnd">
                  <a:solidFill>
                    <a:srgbClr val="000000"/>
                  </a:solidFill>
                  <a:round/>
                  <a:headEnd/>
                  <a:tailEnd/>
                </a:ln>
              </p:spPr>
              <p:txBody>
                <a:bodyPr/>
                <a:lstStyle/>
                <a:p>
                  <a:endParaRPr lang="en-US"/>
                </a:p>
              </p:txBody>
            </p:sp>
            <p:sp>
              <p:nvSpPr>
                <p:cNvPr id="159779" name="Line 3107"/>
                <p:cNvSpPr>
                  <a:spLocks noChangeShapeType="1"/>
                </p:cNvSpPr>
                <p:nvPr/>
              </p:nvSpPr>
              <p:spPr bwMode="auto">
                <a:xfrm flipH="1">
                  <a:off x="3472" y="2428"/>
                  <a:ext cx="5" cy="18"/>
                </a:xfrm>
                <a:prstGeom prst="line">
                  <a:avLst/>
                </a:prstGeom>
                <a:noFill/>
                <a:ln w="7938" cap="rnd">
                  <a:solidFill>
                    <a:srgbClr val="000000"/>
                  </a:solidFill>
                  <a:round/>
                  <a:headEnd/>
                  <a:tailEnd/>
                </a:ln>
              </p:spPr>
              <p:txBody>
                <a:bodyPr/>
                <a:lstStyle/>
                <a:p>
                  <a:endParaRPr lang="en-US"/>
                </a:p>
              </p:txBody>
            </p:sp>
            <p:sp>
              <p:nvSpPr>
                <p:cNvPr id="159780" name="Line 3108"/>
                <p:cNvSpPr>
                  <a:spLocks noChangeShapeType="1"/>
                </p:cNvSpPr>
                <p:nvPr/>
              </p:nvSpPr>
              <p:spPr bwMode="auto">
                <a:xfrm flipH="1">
                  <a:off x="3482" y="2434"/>
                  <a:ext cx="5" cy="18"/>
                </a:xfrm>
                <a:prstGeom prst="line">
                  <a:avLst/>
                </a:prstGeom>
                <a:noFill/>
                <a:ln w="7938" cap="rnd">
                  <a:solidFill>
                    <a:srgbClr val="000000"/>
                  </a:solidFill>
                  <a:round/>
                  <a:headEnd/>
                  <a:tailEnd/>
                </a:ln>
              </p:spPr>
              <p:txBody>
                <a:bodyPr/>
                <a:lstStyle/>
                <a:p>
                  <a:endParaRPr lang="en-US"/>
                </a:p>
              </p:txBody>
            </p:sp>
            <p:sp>
              <p:nvSpPr>
                <p:cNvPr id="159781" name="Line 3109"/>
                <p:cNvSpPr>
                  <a:spLocks noChangeShapeType="1"/>
                </p:cNvSpPr>
                <p:nvPr/>
              </p:nvSpPr>
              <p:spPr bwMode="auto">
                <a:xfrm flipH="1">
                  <a:off x="3487" y="2446"/>
                  <a:ext cx="11" cy="17"/>
                </a:xfrm>
                <a:prstGeom prst="line">
                  <a:avLst/>
                </a:prstGeom>
                <a:noFill/>
                <a:ln w="7938" cap="rnd">
                  <a:solidFill>
                    <a:srgbClr val="000000"/>
                  </a:solidFill>
                  <a:round/>
                  <a:headEnd/>
                  <a:tailEnd/>
                </a:ln>
              </p:spPr>
              <p:txBody>
                <a:bodyPr/>
                <a:lstStyle/>
                <a:p>
                  <a:endParaRPr lang="en-US"/>
                </a:p>
              </p:txBody>
            </p:sp>
            <p:sp>
              <p:nvSpPr>
                <p:cNvPr id="159782" name="Line 3110"/>
                <p:cNvSpPr>
                  <a:spLocks noChangeShapeType="1"/>
                </p:cNvSpPr>
                <p:nvPr/>
              </p:nvSpPr>
              <p:spPr bwMode="auto">
                <a:xfrm flipH="1">
                  <a:off x="3503" y="2458"/>
                  <a:ext cx="10" cy="5"/>
                </a:xfrm>
                <a:prstGeom prst="line">
                  <a:avLst/>
                </a:prstGeom>
                <a:noFill/>
                <a:ln w="7938" cap="rnd">
                  <a:solidFill>
                    <a:srgbClr val="000000"/>
                  </a:solidFill>
                  <a:round/>
                  <a:headEnd/>
                  <a:tailEnd/>
                </a:ln>
              </p:spPr>
              <p:txBody>
                <a:bodyPr/>
                <a:lstStyle/>
                <a:p>
                  <a:endParaRPr lang="en-US"/>
                </a:p>
              </p:txBody>
            </p:sp>
            <p:sp>
              <p:nvSpPr>
                <p:cNvPr id="159783" name="Line 3111"/>
                <p:cNvSpPr>
                  <a:spLocks noChangeShapeType="1"/>
                </p:cNvSpPr>
                <p:nvPr/>
              </p:nvSpPr>
              <p:spPr bwMode="auto">
                <a:xfrm flipH="1">
                  <a:off x="3513" y="2463"/>
                  <a:ext cx="5" cy="12"/>
                </a:xfrm>
                <a:prstGeom prst="line">
                  <a:avLst/>
                </a:prstGeom>
                <a:noFill/>
                <a:ln w="7938" cap="rnd">
                  <a:solidFill>
                    <a:srgbClr val="000000"/>
                  </a:solidFill>
                  <a:round/>
                  <a:headEnd/>
                  <a:tailEnd/>
                </a:ln>
              </p:spPr>
              <p:txBody>
                <a:bodyPr/>
                <a:lstStyle/>
                <a:p>
                  <a:endParaRPr lang="en-US"/>
                </a:p>
              </p:txBody>
            </p:sp>
            <p:sp>
              <p:nvSpPr>
                <p:cNvPr id="159784" name="Line 3112"/>
                <p:cNvSpPr>
                  <a:spLocks noChangeShapeType="1"/>
                </p:cNvSpPr>
                <p:nvPr/>
              </p:nvSpPr>
              <p:spPr bwMode="auto">
                <a:xfrm flipH="1">
                  <a:off x="3518" y="2469"/>
                  <a:ext cx="11" cy="12"/>
                </a:xfrm>
                <a:prstGeom prst="line">
                  <a:avLst/>
                </a:prstGeom>
                <a:noFill/>
                <a:ln w="7938" cap="rnd">
                  <a:solidFill>
                    <a:srgbClr val="000000"/>
                  </a:solidFill>
                  <a:round/>
                  <a:headEnd/>
                  <a:tailEnd/>
                </a:ln>
              </p:spPr>
              <p:txBody>
                <a:bodyPr/>
                <a:lstStyle/>
                <a:p>
                  <a:endParaRPr lang="en-US"/>
                </a:p>
              </p:txBody>
            </p:sp>
            <p:sp>
              <p:nvSpPr>
                <p:cNvPr id="159785" name="Line 3113"/>
                <p:cNvSpPr>
                  <a:spLocks noChangeShapeType="1"/>
                </p:cNvSpPr>
                <p:nvPr/>
              </p:nvSpPr>
              <p:spPr bwMode="auto">
                <a:xfrm flipH="1">
                  <a:off x="3534" y="2481"/>
                  <a:ext cx="10" cy="12"/>
                </a:xfrm>
                <a:prstGeom prst="line">
                  <a:avLst/>
                </a:prstGeom>
                <a:noFill/>
                <a:ln w="7938" cap="rnd">
                  <a:solidFill>
                    <a:srgbClr val="000000"/>
                  </a:solidFill>
                  <a:round/>
                  <a:headEnd/>
                  <a:tailEnd/>
                </a:ln>
              </p:spPr>
              <p:txBody>
                <a:bodyPr/>
                <a:lstStyle/>
                <a:p>
                  <a:endParaRPr lang="en-US"/>
                </a:p>
              </p:txBody>
            </p:sp>
            <p:sp>
              <p:nvSpPr>
                <p:cNvPr id="159786" name="Line 3114"/>
                <p:cNvSpPr>
                  <a:spLocks noChangeShapeType="1"/>
                </p:cNvSpPr>
                <p:nvPr/>
              </p:nvSpPr>
              <p:spPr bwMode="auto">
                <a:xfrm flipH="1">
                  <a:off x="3544" y="2493"/>
                  <a:ext cx="11" cy="11"/>
                </a:xfrm>
                <a:prstGeom prst="line">
                  <a:avLst/>
                </a:prstGeom>
                <a:noFill/>
                <a:ln w="7938" cap="rnd">
                  <a:solidFill>
                    <a:srgbClr val="000000"/>
                  </a:solidFill>
                  <a:round/>
                  <a:headEnd/>
                  <a:tailEnd/>
                </a:ln>
              </p:spPr>
              <p:txBody>
                <a:bodyPr/>
                <a:lstStyle/>
                <a:p>
                  <a:endParaRPr lang="en-US"/>
                </a:p>
              </p:txBody>
            </p:sp>
            <p:sp>
              <p:nvSpPr>
                <p:cNvPr id="159787" name="Line 3115"/>
                <p:cNvSpPr>
                  <a:spLocks noChangeShapeType="1"/>
                </p:cNvSpPr>
                <p:nvPr/>
              </p:nvSpPr>
              <p:spPr bwMode="auto">
                <a:xfrm flipH="1">
                  <a:off x="3555" y="2504"/>
                  <a:ext cx="10" cy="6"/>
                </a:xfrm>
                <a:prstGeom prst="line">
                  <a:avLst/>
                </a:prstGeom>
                <a:noFill/>
                <a:ln w="7938" cap="rnd">
                  <a:solidFill>
                    <a:srgbClr val="000000"/>
                  </a:solidFill>
                  <a:round/>
                  <a:headEnd/>
                  <a:tailEnd/>
                </a:ln>
              </p:spPr>
              <p:txBody>
                <a:bodyPr/>
                <a:lstStyle/>
                <a:p>
                  <a:endParaRPr lang="en-US"/>
                </a:p>
              </p:txBody>
            </p:sp>
            <p:sp>
              <p:nvSpPr>
                <p:cNvPr id="159788" name="Line 3116"/>
                <p:cNvSpPr>
                  <a:spLocks noChangeShapeType="1"/>
                </p:cNvSpPr>
                <p:nvPr/>
              </p:nvSpPr>
              <p:spPr bwMode="auto">
                <a:xfrm flipH="1">
                  <a:off x="3565" y="2510"/>
                  <a:ext cx="11" cy="12"/>
                </a:xfrm>
                <a:prstGeom prst="line">
                  <a:avLst/>
                </a:prstGeom>
                <a:noFill/>
                <a:ln w="7938" cap="rnd">
                  <a:solidFill>
                    <a:srgbClr val="000000"/>
                  </a:solidFill>
                  <a:round/>
                  <a:headEnd/>
                  <a:tailEnd/>
                </a:ln>
              </p:spPr>
              <p:txBody>
                <a:bodyPr/>
                <a:lstStyle/>
                <a:p>
                  <a:endParaRPr lang="en-US"/>
                </a:p>
              </p:txBody>
            </p:sp>
            <p:sp>
              <p:nvSpPr>
                <p:cNvPr id="159789" name="Line 3117"/>
                <p:cNvSpPr>
                  <a:spLocks noChangeShapeType="1"/>
                </p:cNvSpPr>
                <p:nvPr/>
              </p:nvSpPr>
              <p:spPr bwMode="auto">
                <a:xfrm flipH="1">
                  <a:off x="3576" y="2522"/>
                  <a:ext cx="10" cy="11"/>
                </a:xfrm>
                <a:prstGeom prst="line">
                  <a:avLst/>
                </a:prstGeom>
                <a:noFill/>
                <a:ln w="7938" cap="rnd">
                  <a:solidFill>
                    <a:srgbClr val="000000"/>
                  </a:solidFill>
                  <a:round/>
                  <a:headEnd/>
                  <a:tailEnd/>
                </a:ln>
              </p:spPr>
              <p:txBody>
                <a:bodyPr/>
                <a:lstStyle/>
                <a:p>
                  <a:endParaRPr lang="en-US"/>
                </a:p>
              </p:txBody>
            </p:sp>
            <p:sp>
              <p:nvSpPr>
                <p:cNvPr id="159790" name="Line 3118"/>
                <p:cNvSpPr>
                  <a:spLocks noChangeShapeType="1"/>
                </p:cNvSpPr>
                <p:nvPr/>
              </p:nvSpPr>
              <p:spPr bwMode="auto">
                <a:xfrm flipH="1">
                  <a:off x="3591" y="2528"/>
                  <a:ext cx="11" cy="17"/>
                </a:xfrm>
                <a:prstGeom prst="line">
                  <a:avLst/>
                </a:prstGeom>
                <a:noFill/>
                <a:ln w="7938" cap="rnd">
                  <a:solidFill>
                    <a:srgbClr val="000000"/>
                  </a:solidFill>
                  <a:round/>
                  <a:headEnd/>
                  <a:tailEnd/>
                </a:ln>
              </p:spPr>
              <p:txBody>
                <a:bodyPr/>
                <a:lstStyle/>
                <a:p>
                  <a:endParaRPr lang="en-US"/>
                </a:p>
              </p:txBody>
            </p:sp>
            <p:sp>
              <p:nvSpPr>
                <p:cNvPr id="159791" name="Line 3119"/>
                <p:cNvSpPr>
                  <a:spLocks noChangeShapeType="1"/>
                </p:cNvSpPr>
                <p:nvPr/>
              </p:nvSpPr>
              <p:spPr bwMode="auto">
                <a:xfrm flipH="1">
                  <a:off x="3602" y="2539"/>
                  <a:ext cx="5" cy="12"/>
                </a:xfrm>
                <a:prstGeom prst="line">
                  <a:avLst/>
                </a:prstGeom>
                <a:noFill/>
                <a:ln w="7938" cap="rnd">
                  <a:solidFill>
                    <a:srgbClr val="000000"/>
                  </a:solidFill>
                  <a:round/>
                  <a:headEnd/>
                  <a:tailEnd/>
                </a:ln>
              </p:spPr>
              <p:txBody>
                <a:bodyPr/>
                <a:lstStyle/>
                <a:p>
                  <a:endParaRPr lang="en-US"/>
                </a:p>
              </p:txBody>
            </p:sp>
            <p:sp>
              <p:nvSpPr>
                <p:cNvPr id="159792" name="Line 3120"/>
                <p:cNvSpPr>
                  <a:spLocks noChangeShapeType="1"/>
                </p:cNvSpPr>
                <p:nvPr/>
              </p:nvSpPr>
              <p:spPr bwMode="auto">
                <a:xfrm flipH="1">
                  <a:off x="3612" y="2545"/>
                  <a:ext cx="10" cy="18"/>
                </a:xfrm>
                <a:prstGeom prst="line">
                  <a:avLst/>
                </a:prstGeom>
                <a:noFill/>
                <a:ln w="7938" cap="rnd">
                  <a:solidFill>
                    <a:srgbClr val="000000"/>
                  </a:solidFill>
                  <a:round/>
                  <a:headEnd/>
                  <a:tailEnd/>
                </a:ln>
              </p:spPr>
              <p:txBody>
                <a:bodyPr/>
                <a:lstStyle/>
                <a:p>
                  <a:endParaRPr lang="en-US"/>
                </a:p>
              </p:txBody>
            </p:sp>
            <p:sp>
              <p:nvSpPr>
                <p:cNvPr id="159793" name="Line 3121"/>
                <p:cNvSpPr>
                  <a:spLocks noChangeShapeType="1"/>
                </p:cNvSpPr>
                <p:nvPr/>
              </p:nvSpPr>
              <p:spPr bwMode="auto">
                <a:xfrm flipH="1">
                  <a:off x="3622" y="2551"/>
                  <a:ext cx="11" cy="17"/>
                </a:xfrm>
                <a:prstGeom prst="line">
                  <a:avLst/>
                </a:prstGeom>
                <a:noFill/>
                <a:ln w="7938" cap="rnd">
                  <a:solidFill>
                    <a:srgbClr val="000000"/>
                  </a:solidFill>
                  <a:round/>
                  <a:headEnd/>
                  <a:tailEnd/>
                </a:ln>
              </p:spPr>
              <p:txBody>
                <a:bodyPr/>
                <a:lstStyle/>
                <a:p>
                  <a:endParaRPr lang="en-US"/>
                </a:p>
              </p:txBody>
            </p:sp>
            <p:sp>
              <p:nvSpPr>
                <p:cNvPr id="159794" name="Line 3122"/>
                <p:cNvSpPr>
                  <a:spLocks noChangeShapeType="1"/>
                </p:cNvSpPr>
                <p:nvPr/>
              </p:nvSpPr>
              <p:spPr bwMode="auto">
                <a:xfrm>
                  <a:off x="3643" y="2557"/>
                  <a:ext cx="0" cy="17"/>
                </a:xfrm>
                <a:prstGeom prst="line">
                  <a:avLst/>
                </a:prstGeom>
                <a:noFill/>
                <a:ln w="7938" cap="rnd">
                  <a:solidFill>
                    <a:srgbClr val="000000"/>
                  </a:solidFill>
                  <a:round/>
                  <a:headEnd/>
                  <a:tailEnd/>
                </a:ln>
              </p:spPr>
              <p:txBody>
                <a:bodyPr/>
                <a:lstStyle/>
                <a:p>
                  <a:endParaRPr lang="en-US"/>
                </a:p>
              </p:txBody>
            </p:sp>
            <p:sp>
              <p:nvSpPr>
                <p:cNvPr id="159795" name="Line 3123"/>
                <p:cNvSpPr>
                  <a:spLocks noChangeShapeType="1"/>
                </p:cNvSpPr>
                <p:nvPr/>
              </p:nvSpPr>
              <p:spPr bwMode="auto">
                <a:xfrm>
                  <a:off x="3654" y="2557"/>
                  <a:ext cx="0" cy="17"/>
                </a:xfrm>
                <a:prstGeom prst="line">
                  <a:avLst/>
                </a:prstGeom>
                <a:noFill/>
                <a:ln w="7938" cap="rnd">
                  <a:solidFill>
                    <a:srgbClr val="000000"/>
                  </a:solidFill>
                  <a:round/>
                  <a:headEnd/>
                  <a:tailEnd/>
                </a:ln>
              </p:spPr>
              <p:txBody>
                <a:bodyPr/>
                <a:lstStyle/>
                <a:p>
                  <a:endParaRPr lang="en-US"/>
                </a:p>
              </p:txBody>
            </p:sp>
            <p:sp>
              <p:nvSpPr>
                <p:cNvPr id="159796" name="Line 3124"/>
                <p:cNvSpPr>
                  <a:spLocks noChangeShapeType="1"/>
                </p:cNvSpPr>
                <p:nvPr/>
              </p:nvSpPr>
              <p:spPr bwMode="auto">
                <a:xfrm>
                  <a:off x="3669" y="2557"/>
                  <a:ext cx="0" cy="17"/>
                </a:xfrm>
                <a:prstGeom prst="line">
                  <a:avLst/>
                </a:prstGeom>
                <a:noFill/>
                <a:ln w="7938" cap="rnd">
                  <a:solidFill>
                    <a:srgbClr val="000000"/>
                  </a:solidFill>
                  <a:round/>
                  <a:headEnd/>
                  <a:tailEnd/>
                </a:ln>
              </p:spPr>
              <p:txBody>
                <a:bodyPr/>
                <a:lstStyle/>
                <a:p>
                  <a:endParaRPr lang="en-US"/>
                </a:p>
              </p:txBody>
            </p:sp>
            <p:sp>
              <p:nvSpPr>
                <p:cNvPr id="159797" name="Line 3125"/>
                <p:cNvSpPr>
                  <a:spLocks noChangeShapeType="1"/>
                </p:cNvSpPr>
                <p:nvPr/>
              </p:nvSpPr>
              <p:spPr bwMode="auto">
                <a:xfrm>
                  <a:off x="3680" y="2563"/>
                  <a:ext cx="0" cy="17"/>
                </a:xfrm>
                <a:prstGeom prst="line">
                  <a:avLst/>
                </a:prstGeom>
                <a:noFill/>
                <a:ln w="7938" cap="rnd">
                  <a:solidFill>
                    <a:srgbClr val="000000"/>
                  </a:solidFill>
                  <a:round/>
                  <a:headEnd/>
                  <a:tailEnd/>
                </a:ln>
              </p:spPr>
              <p:txBody>
                <a:bodyPr/>
                <a:lstStyle/>
                <a:p>
                  <a:endParaRPr lang="en-US"/>
                </a:p>
              </p:txBody>
            </p:sp>
            <p:sp>
              <p:nvSpPr>
                <p:cNvPr id="159798" name="Line 3126"/>
                <p:cNvSpPr>
                  <a:spLocks noChangeShapeType="1"/>
                </p:cNvSpPr>
                <p:nvPr/>
              </p:nvSpPr>
              <p:spPr bwMode="auto">
                <a:xfrm>
                  <a:off x="3690" y="2563"/>
                  <a:ext cx="0" cy="17"/>
                </a:xfrm>
                <a:prstGeom prst="line">
                  <a:avLst/>
                </a:prstGeom>
                <a:noFill/>
                <a:ln w="7938" cap="rnd">
                  <a:solidFill>
                    <a:srgbClr val="000000"/>
                  </a:solidFill>
                  <a:round/>
                  <a:headEnd/>
                  <a:tailEnd/>
                </a:ln>
              </p:spPr>
              <p:txBody>
                <a:bodyPr/>
                <a:lstStyle/>
                <a:p>
                  <a:endParaRPr lang="en-US"/>
                </a:p>
              </p:txBody>
            </p:sp>
            <p:sp>
              <p:nvSpPr>
                <p:cNvPr id="159799" name="Line 3127"/>
                <p:cNvSpPr>
                  <a:spLocks noChangeShapeType="1"/>
                </p:cNvSpPr>
                <p:nvPr/>
              </p:nvSpPr>
              <p:spPr bwMode="auto">
                <a:xfrm>
                  <a:off x="3700" y="2563"/>
                  <a:ext cx="0" cy="17"/>
                </a:xfrm>
                <a:prstGeom prst="line">
                  <a:avLst/>
                </a:prstGeom>
                <a:noFill/>
                <a:ln w="7938" cap="rnd">
                  <a:solidFill>
                    <a:srgbClr val="000000"/>
                  </a:solidFill>
                  <a:round/>
                  <a:headEnd/>
                  <a:tailEnd/>
                </a:ln>
              </p:spPr>
              <p:txBody>
                <a:bodyPr/>
                <a:lstStyle/>
                <a:p>
                  <a:endParaRPr lang="en-US"/>
                </a:p>
              </p:txBody>
            </p:sp>
            <p:sp>
              <p:nvSpPr>
                <p:cNvPr id="159800" name="Line 3128"/>
                <p:cNvSpPr>
                  <a:spLocks noChangeShapeType="1"/>
                </p:cNvSpPr>
                <p:nvPr/>
              </p:nvSpPr>
              <p:spPr bwMode="auto">
                <a:xfrm>
                  <a:off x="3716" y="2563"/>
                  <a:ext cx="0" cy="17"/>
                </a:xfrm>
                <a:prstGeom prst="line">
                  <a:avLst/>
                </a:prstGeom>
                <a:noFill/>
                <a:ln w="7938" cap="rnd">
                  <a:solidFill>
                    <a:srgbClr val="000000"/>
                  </a:solidFill>
                  <a:round/>
                  <a:headEnd/>
                  <a:tailEnd/>
                </a:ln>
              </p:spPr>
              <p:txBody>
                <a:bodyPr/>
                <a:lstStyle/>
                <a:p>
                  <a:endParaRPr lang="en-US"/>
                </a:p>
              </p:txBody>
            </p:sp>
            <p:sp>
              <p:nvSpPr>
                <p:cNvPr id="159801" name="Line 3129"/>
                <p:cNvSpPr>
                  <a:spLocks noChangeShapeType="1"/>
                </p:cNvSpPr>
                <p:nvPr/>
              </p:nvSpPr>
              <p:spPr bwMode="auto">
                <a:xfrm>
                  <a:off x="3721" y="2568"/>
                  <a:ext cx="11" cy="18"/>
                </a:xfrm>
                <a:prstGeom prst="line">
                  <a:avLst/>
                </a:prstGeom>
                <a:noFill/>
                <a:ln w="7938" cap="rnd">
                  <a:solidFill>
                    <a:srgbClr val="000000"/>
                  </a:solidFill>
                  <a:round/>
                  <a:headEnd/>
                  <a:tailEnd/>
                </a:ln>
              </p:spPr>
              <p:txBody>
                <a:bodyPr/>
                <a:lstStyle/>
                <a:p>
                  <a:endParaRPr lang="en-US"/>
                </a:p>
              </p:txBody>
            </p:sp>
            <p:sp>
              <p:nvSpPr>
                <p:cNvPr id="159802" name="Line 3130"/>
                <p:cNvSpPr>
                  <a:spLocks noChangeShapeType="1"/>
                </p:cNvSpPr>
                <p:nvPr/>
              </p:nvSpPr>
              <p:spPr bwMode="auto">
                <a:xfrm>
                  <a:off x="3737" y="2557"/>
                  <a:ext cx="10" cy="17"/>
                </a:xfrm>
                <a:prstGeom prst="line">
                  <a:avLst/>
                </a:prstGeom>
                <a:noFill/>
                <a:ln w="7938" cap="rnd">
                  <a:solidFill>
                    <a:srgbClr val="000000"/>
                  </a:solidFill>
                  <a:round/>
                  <a:headEnd/>
                  <a:tailEnd/>
                </a:ln>
              </p:spPr>
              <p:txBody>
                <a:bodyPr/>
                <a:lstStyle/>
                <a:p>
                  <a:endParaRPr lang="en-US"/>
                </a:p>
              </p:txBody>
            </p:sp>
            <p:sp>
              <p:nvSpPr>
                <p:cNvPr id="159803" name="Line 3131"/>
                <p:cNvSpPr>
                  <a:spLocks noChangeShapeType="1"/>
                </p:cNvSpPr>
                <p:nvPr/>
              </p:nvSpPr>
              <p:spPr bwMode="auto">
                <a:xfrm>
                  <a:off x="3747" y="2551"/>
                  <a:ext cx="11" cy="17"/>
                </a:xfrm>
                <a:prstGeom prst="line">
                  <a:avLst/>
                </a:prstGeom>
                <a:noFill/>
                <a:ln w="7938" cap="rnd">
                  <a:solidFill>
                    <a:srgbClr val="000000"/>
                  </a:solidFill>
                  <a:round/>
                  <a:headEnd/>
                  <a:tailEnd/>
                </a:ln>
              </p:spPr>
              <p:txBody>
                <a:bodyPr/>
                <a:lstStyle/>
                <a:p>
                  <a:endParaRPr lang="en-US"/>
                </a:p>
              </p:txBody>
            </p:sp>
            <p:sp>
              <p:nvSpPr>
                <p:cNvPr id="159804" name="Line 3132"/>
                <p:cNvSpPr>
                  <a:spLocks noChangeShapeType="1"/>
                </p:cNvSpPr>
                <p:nvPr/>
              </p:nvSpPr>
              <p:spPr bwMode="auto">
                <a:xfrm>
                  <a:off x="3763" y="2545"/>
                  <a:ext cx="5" cy="12"/>
                </a:xfrm>
                <a:prstGeom prst="line">
                  <a:avLst/>
                </a:prstGeom>
                <a:noFill/>
                <a:ln w="7938" cap="rnd">
                  <a:solidFill>
                    <a:srgbClr val="000000"/>
                  </a:solidFill>
                  <a:round/>
                  <a:headEnd/>
                  <a:tailEnd/>
                </a:ln>
              </p:spPr>
              <p:txBody>
                <a:bodyPr/>
                <a:lstStyle/>
                <a:p>
                  <a:endParaRPr lang="en-US"/>
                </a:p>
              </p:txBody>
            </p:sp>
            <p:sp>
              <p:nvSpPr>
                <p:cNvPr id="159805" name="Line 3133"/>
                <p:cNvSpPr>
                  <a:spLocks noChangeShapeType="1"/>
                </p:cNvSpPr>
                <p:nvPr/>
              </p:nvSpPr>
              <p:spPr bwMode="auto">
                <a:xfrm>
                  <a:off x="3768" y="2539"/>
                  <a:ext cx="11" cy="0"/>
                </a:xfrm>
                <a:prstGeom prst="line">
                  <a:avLst/>
                </a:prstGeom>
                <a:noFill/>
                <a:ln w="7938" cap="rnd">
                  <a:solidFill>
                    <a:srgbClr val="000000"/>
                  </a:solidFill>
                  <a:round/>
                  <a:headEnd/>
                  <a:tailEnd/>
                </a:ln>
              </p:spPr>
              <p:txBody>
                <a:bodyPr/>
                <a:lstStyle/>
                <a:p>
                  <a:endParaRPr lang="en-US"/>
                </a:p>
              </p:txBody>
            </p:sp>
            <p:sp>
              <p:nvSpPr>
                <p:cNvPr id="159806" name="Line 3134"/>
                <p:cNvSpPr>
                  <a:spLocks noChangeShapeType="1"/>
                </p:cNvSpPr>
                <p:nvPr/>
              </p:nvSpPr>
              <p:spPr bwMode="auto">
                <a:xfrm>
                  <a:off x="3768" y="2522"/>
                  <a:ext cx="11" cy="0"/>
                </a:xfrm>
                <a:prstGeom prst="line">
                  <a:avLst/>
                </a:prstGeom>
                <a:noFill/>
                <a:ln w="7938" cap="rnd">
                  <a:solidFill>
                    <a:srgbClr val="000000"/>
                  </a:solidFill>
                  <a:round/>
                  <a:headEnd/>
                  <a:tailEnd/>
                </a:ln>
              </p:spPr>
              <p:txBody>
                <a:bodyPr/>
                <a:lstStyle/>
                <a:p>
                  <a:endParaRPr lang="en-US"/>
                </a:p>
              </p:txBody>
            </p:sp>
            <p:sp>
              <p:nvSpPr>
                <p:cNvPr id="159807" name="Line 3135"/>
                <p:cNvSpPr>
                  <a:spLocks noChangeShapeType="1"/>
                </p:cNvSpPr>
                <p:nvPr/>
              </p:nvSpPr>
              <p:spPr bwMode="auto">
                <a:xfrm>
                  <a:off x="3768" y="2504"/>
                  <a:ext cx="11" cy="0"/>
                </a:xfrm>
                <a:prstGeom prst="line">
                  <a:avLst/>
                </a:prstGeom>
                <a:noFill/>
                <a:ln w="7938" cap="rnd">
                  <a:solidFill>
                    <a:srgbClr val="000000"/>
                  </a:solidFill>
                  <a:round/>
                  <a:headEnd/>
                  <a:tailEnd/>
                </a:ln>
              </p:spPr>
              <p:txBody>
                <a:bodyPr/>
                <a:lstStyle/>
                <a:p>
                  <a:endParaRPr lang="en-US"/>
                </a:p>
              </p:txBody>
            </p:sp>
            <p:sp>
              <p:nvSpPr>
                <p:cNvPr id="159808" name="Line 3136"/>
                <p:cNvSpPr>
                  <a:spLocks noChangeShapeType="1"/>
                </p:cNvSpPr>
                <p:nvPr/>
              </p:nvSpPr>
              <p:spPr bwMode="auto">
                <a:xfrm>
                  <a:off x="3763" y="2493"/>
                  <a:ext cx="10" cy="0"/>
                </a:xfrm>
                <a:prstGeom prst="line">
                  <a:avLst/>
                </a:prstGeom>
                <a:noFill/>
                <a:ln w="7938" cap="rnd">
                  <a:solidFill>
                    <a:srgbClr val="000000"/>
                  </a:solidFill>
                  <a:round/>
                  <a:headEnd/>
                  <a:tailEnd/>
                </a:ln>
              </p:spPr>
              <p:txBody>
                <a:bodyPr/>
                <a:lstStyle/>
                <a:p>
                  <a:endParaRPr lang="en-US"/>
                </a:p>
              </p:txBody>
            </p:sp>
            <p:sp>
              <p:nvSpPr>
                <p:cNvPr id="159809" name="Line 3137"/>
                <p:cNvSpPr>
                  <a:spLocks noChangeShapeType="1"/>
                </p:cNvSpPr>
                <p:nvPr/>
              </p:nvSpPr>
              <p:spPr bwMode="auto">
                <a:xfrm>
                  <a:off x="3763" y="2475"/>
                  <a:ext cx="10" cy="0"/>
                </a:xfrm>
                <a:prstGeom prst="line">
                  <a:avLst/>
                </a:prstGeom>
                <a:noFill/>
                <a:ln w="7938" cap="rnd">
                  <a:solidFill>
                    <a:srgbClr val="000000"/>
                  </a:solidFill>
                  <a:round/>
                  <a:headEnd/>
                  <a:tailEnd/>
                </a:ln>
              </p:spPr>
              <p:txBody>
                <a:bodyPr/>
                <a:lstStyle/>
                <a:p>
                  <a:endParaRPr lang="en-US"/>
                </a:p>
              </p:txBody>
            </p:sp>
            <p:sp>
              <p:nvSpPr>
                <p:cNvPr id="159810" name="Line 3138"/>
                <p:cNvSpPr>
                  <a:spLocks noChangeShapeType="1"/>
                </p:cNvSpPr>
                <p:nvPr/>
              </p:nvSpPr>
              <p:spPr bwMode="auto">
                <a:xfrm flipV="1">
                  <a:off x="3763" y="2458"/>
                  <a:ext cx="5" cy="5"/>
                </a:xfrm>
                <a:prstGeom prst="line">
                  <a:avLst/>
                </a:prstGeom>
                <a:noFill/>
                <a:ln w="7938" cap="rnd">
                  <a:solidFill>
                    <a:srgbClr val="000000"/>
                  </a:solidFill>
                  <a:round/>
                  <a:headEnd/>
                  <a:tailEnd/>
                </a:ln>
              </p:spPr>
              <p:txBody>
                <a:bodyPr/>
                <a:lstStyle/>
                <a:p>
                  <a:endParaRPr lang="en-US"/>
                </a:p>
              </p:txBody>
            </p:sp>
            <p:sp>
              <p:nvSpPr>
                <p:cNvPr id="159811" name="Line 3139"/>
                <p:cNvSpPr>
                  <a:spLocks noChangeShapeType="1"/>
                </p:cNvSpPr>
                <p:nvPr/>
              </p:nvSpPr>
              <p:spPr bwMode="auto">
                <a:xfrm flipV="1">
                  <a:off x="3753" y="2446"/>
                  <a:ext cx="10" cy="12"/>
                </a:xfrm>
                <a:prstGeom prst="line">
                  <a:avLst/>
                </a:prstGeom>
                <a:noFill/>
                <a:ln w="7938" cap="rnd">
                  <a:solidFill>
                    <a:srgbClr val="000000"/>
                  </a:solidFill>
                  <a:round/>
                  <a:headEnd/>
                  <a:tailEnd/>
                </a:ln>
              </p:spPr>
              <p:txBody>
                <a:bodyPr/>
                <a:lstStyle/>
                <a:p>
                  <a:endParaRPr lang="en-US"/>
                </a:p>
              </p:txBody>
            </p:sp>
            <p:sp>
              <p:nvSpPr>
                <p:cNvPr id="159812" name="Line 3140"/>
                <p:cNvSpPr>
                  <a:spLocks noChangeShapeType="1"/>
                </p:cNvSpPr>
                <p:nvPr/>
              </p:nvSpPr>
              <p:spPr bwMode="auto">
                <a:xfrm flipV="1">
                  <a:off x="3742" y="2434"/>
                  <a:ext cx="11" cy="12"/>
                </a:xfrm>
                <a:prstGeom prst="line">
                  <a:avLst/>
                </a:prstGeom>
                <a:noFill/>
                <a:ln w="7938" cap="rnd">
                  <a:solidFill>
                    <a:srgbClr val="000000"/>
                  </a:solidFill>
                  <a:round/>
                  <a:headEnd/>
                  <a:tailEnd/>
                </a:ln>
              </p:spPr>
              <p:txBody>
                <a:bodyPr/>
                <a:lstStyle/>
                <a:p>
                  <a:endParaRPr lang="en-US"/>
                </a:p>
              </p:txBody>
            </p:sp>
            <p:sp>
              <p:nvSpPr>
                <p:cNvPr id="159813" name="Line 3141"/>
                <p:cNvSpPr>
                  <a:spLocks noChangeShapeType="1"/>
                </p:cNvSpPr>
                <p:nvPr/>
              </p:nvSpPr>
              <p:spPr bwMode="auto">
                <a:xfrm flipV="1">
                  <a:off x="3732" y="2423"/>
                  <a:ext cx="10" cy="11"/>
                </a:xfrm>
                <a:prstGeom prst="line">
                  <a:avLst/>
                </a:prstGeom>
                <a:noFill/>
                <a:ln w="7938" cap="rnd">
                  <a:solidFill>
                    <a:srgbClr val="000000"/>
                  </a:solidFill>
                  <a:round/>
                  <a:headEnd/>
                  <a:tailEnd/>
                </a:ln>
              </p:spPr>
              <p:txBody>
                <a:bodyPr/>
                <a:lstStyle/>
                <a:p>
                  <a:endParaRPr lang="en-US"/>
                </a:p>
              </p:txBody>
            </p:sp>
            <p:sp>
              <p:nvSpPr>
                <p:cNvPr id="159814" name="Line 3142"/>
                <p:cNvSpPr>
                  <a:spLocks noChangeShapeType="1"/>
                </p:cNvSpPr>
                <p:nvPr/>
              </p:nvSpPr>
              <p:spPr bwMode="auto">
                <a:xfrm flipV="1">
                  <a:off x="3721" y="2411"/>
                  <a:ext cx="11" cy="12"/>
                </a:xfrm>
                <a:prstGeom prst="line">
                  <a:avLst/>
                </a:prstGeom>
                <a:noFill/>
                <a:ln w="7938" cap="rnd">
                  <a:solidFill>
                    <a:srgbClr val="000000"/>
                  </a:solidFill>
                  <a:round/>
                  <a:headEnd/>
                  <a:tailEnd/>
                </a:ln>
              </p:spPr>
              <p:txBody>
                <a:bodyPr/>
                <a:lstStyle/>
                <a:p>
                  <a:endParaRPr lang="en-US"/>
                </a:p>
              </p:txBody>
            </p:sp>
            <p:sp>
              <p:nvSpPr>
                <p:cNvPr id="159815" name="Line 3143"/>
                <p:cNvSpPr>
                  <a:spLocks noChangeShapeType="1"/>
                </p:cNvSpPr>
                <p:nvPr/>
              </p:nvSpPr>
              <p:spPr bwMode="auto">
                <a:xfrm flipV="1">
                  <a:off x="3716" y="2399"/>
                  <a:ext cx="5" cy="12"/>
                </a:xfrm>
                <a:prstGeom prst="line">
                  <a:avLst/>
                </a:prstGeom>
                <a:noFill/>
                <a:ln w="7938" cap="rnd">
                  <a:solidFill>
                    <a:srgbClr val="000000"/>
                  </a:solidFill>
                  <a:round/>
                  <a:headEnd/>
                  <a:tailEnd/>
                </a:ln>
              </p:spPr>
              <p:txBody>
                <a:bodyPr/>
                <a:lstStyle/>
                <a:p>
                  <a:endParaRPr lang="en-US"/>
                </a:p>
              </p:txBody>
            </p:sp>
            <p:sp>
              <p:nvSpPr>
                <p:cNvPr id="159816" name="Line 3144"/>
                <p:cNvSpPr>
                  <a:spLocks noChangeShapeType="1"/>
                </p:cNvSpPr>
                <p:nvPr/>
              </p:nvSpPr>
              <p:spPr bwMode="auto">
                <a:xfrm>
                  <a:off x="3700" y="2394"/>
                  <a:ext cx="16" cy="0"/>
                </a:xfrm>
                <a:prstGeom prst="line">
                  <a:avLst/>
                </a:prstGeom>
                <a:noFill/>
                <a:ln w="7938" cap="rnd">
                  <a:solidFill>
                    <a:srgbClr val="000000"/>
                  </a:solidFill>
                  <a:round/>
                  <a:headEnd/>
                  <a:tailEnd/>
                </a:ln>
              </p:spPr>
              <p:txBody>
                <a:bodyPr/>
                <a:lstStyle/>
                <a:p>
                  <a:endParaRPr lang="en-US"/>
                </a:p>
              </p:txBody>
            </p:sp>
            <p:sp>
              <p:nvSpPr>
                <p:cNvPr id="159817" name="Line 3145"/>
                <p:cNvSpPr>
                  <a:spLocks noChangeShapeType="1"/>
                </p:cNvSpPr>
                <p:nvPr/>
              </p:nvSpPr>
              <p:spPr bwMode="auto">
                <a:xfrm>
                  <a:off x="3700" y="2382"/>
                  <a:ext cx="16" cy="0"/>
                </a:xfrm>
                <a:prstGeom prst="line">
                  <a:avLst/>
                </a:prstGeom>
                <a:noFill/>
                <a:ln w="7938" cap="rnd">
                  <a:solidFill>
                    <a:srgbClr val="000000"/>
                  </a:solidFill>
                  <a:round/>
                  <a:headEnd/>
                  <a:tailEnd/>
                </a:ln>
              </p:spPr>
              <p:txBody>
                <a:bodyPr/>
                <a:lstStyle/>
                <a:p>
                  <a:endParaRPr lang="en-US"/>
                </a:p>
              </p:txBody>
            </p:sp>
            <p:sp>
              <p:nvSpPr>
                <p:cNvPr id="159818" name="Line 3146"/>
                <p:cNvSpPr>
                  <a:spLocks noChangeShapeType="1"/>
                </p:cNvSpPr>
                <p:nvPr/>
              </p:nvSpPr>
              <p:spPr bwMode="auto">
                <a:xfrm>
                  <a:off x="3700" y="2364"/>
                  <a:ext cx="16" cy="0"/>
                </a:xfrm>
                <a:prstGeom prst="line">
                  <a:avLst/>
                </a:prstGeom>
                <a:noFill/>
                <a:ln w="7938" cap="rnd">
                  <a:solidFill>
                    <a:srgbClr val="000000"/>
                  </a:solidFill>
                  <a:round/>
                  <a:headEnd/>
                  <a:tailEnd/>
                </a:ln>
              </p:spPr>
              <p:txBody>
                <a:bodyPr/>
                <a:lstStyle/>
                <a:p>
                  <a:endParaRPr lang="en-US"/>
                </a:p>
              </p:txBody>
            </p:sp>
            <p:sp>
              <p:nvSpPr>
                <p:cNvPr id="159819" name="Line 3147"/>
                <p:cNvSpPr>
                  <a:spLocks noChangeShapeType="1"/>
                </p:cNvSpPr>
                <p:nvPr/>
              </p:nvSpPr>
              <p:spPr bwMode="auto">
                <a:xfrm flipV="1">
                  <a:off x="3690" y="2347"/>
                  <a:ext cx="10" cy="12"/>
                </a:xfrm>
                <a:prstGeom prst="line">
                  <a:avLst/>
                </a:prstGeom>
                <a:noFill/>
                <a:ln w="7938" cap="rnd">
                  <a:solidFill>
                    <a:srgbClr val="000000"/>
                  </a:solidFill>
                  <a:round/>
                  <a:headEnd/>
                  <a:tailEnd/>
                </a:ln>
              </p:spPr>
              <p:txBody>
                <a:bodyPr/>
                <a:lstStyle/>
                <a:p>
                  <a:endParaRPr lang="en-US"/>
                </a:p>
              </p:txBody>
            </p:sp>
            <p:sp>
              <p:nvSpPr>
                <p:cNvPr id="159820" name="Line 3148"/>
                <p:cNvSpPr>
                  <a:spLocks noChangeShapeType="1"/>
                </p:cNvSpPr>
                <p:nvPr/>
              </p:nvSpPr>
              <p:spPr bwMode="auto">
                <a:xfrm flipV="1">
                  <a:off x="3680" y="2335"/>
                  <a:ext cx="10" cy="12"/>
                </a:xfrm>
                <a:prstGeom prst="line">
                  <a:avLst/>
                </a:prstGeom>
                <a:noFill/>
                <a:ln w="7938" cap="rnd">
                  <a:solidFill>
                    <a:srgbClr val="000000"/>
                  </a:solidFill>
                  <a:round/>
                  <a:headEnd/>
                  <a:tailEnd/>
                </a:ln>
              </p:spPr>
              <p:txBody>
                <a:bodyPr/>
                <a:lstStyle/>
                <a:p>
                  <a:endParaRPr lang="en-US"/>
                </a:p>
              </p:txBody>
            </p:sp>
            <p:sp>
              <p:nvSpPr>
                <p:cNvPr id="159821" name="Line 3149"/>
                <p:cNvSpPr>
                  <a:spLocks noChangeShapeType="1"/>
                </p:cNvSpPr>
                <p:nvPr/>
              </p:nvSpPr>
              <p:spPr bwMode="auto">
                <a:xfrm flipV="1">
                  <a:off x="3680" y="2329"/>
                  <a:ext cx="0" cy="6"/>
                </a:xfrm>
                <a:prstGeom prst="line">
                  <a:avLst/>
                </a:prstGeom>
                <a:noFill/>
                <a:ln w="7938" cap="rnd">
                  <a:solidFill>
                    <a:srgbClr val="000000"/>
                  </a:solidFill>
                  <a:round/>
                  <a:headEnd/>
                  <a:tailEnd/>
                </a:ln>
              </p:spPr>
              <p:txBody>
                <a:bodyPr/>
                <a:lstStyle/>
                <a:p>
                  <a:endParaRPr lang="en-US"/>
                </a:p>
              </p:txBody>
            </p:sp>
            <p:sp>
              <p:nvSpPr>
                <p:cNvPr id="159822" name="Line 3150"/>
                <p:cNvSpPr>
                  <a:spLocks noChangeShapeType="1"/>
                </p:cNvSpPr>
                <p:nvPr/>
              </p:nvSpPr>
              <p:spPr bwMode="auto">
                <a:xfrm>
                  <a:off x="3659" y="2324"/>
                  <a:ext cx="15" cy="0"/>
                </a:xfrm>
                <a:prstGeom prst="line">
                  <a:avLst/>
                </a:prstGeom>
                <a:noFill/>
                <a:ln w="7938" cap="rnd">
                  <a:solidFill>
                    <a:srgbClr val="000000"/>
                  </a:solidFill>
                  <a:round/>
                  <a:headEnd/>
                  <a:tailEnd/>
                </a:ln>
              </p:spPr>
              <p:txBody>
                <a:bodyPr/>
                <a:lstStyle/>
                <a:p>
                  <a:endParaRPr lang="en-US"/>
                </a:p>
              </p:txBody>
            </p:sp>
            <p:sp>
              <p:nvSpPr>
                <p:cNvPr id="159823" name="Line 3151"/>
                <p:cNvSpPr>
                  <a:spLocks noChangeShapeType="1"/>
                </p:cNvSpPr>
                <p:nvPr/>
              </p:nvSpPr>
              <p:spPr bwMode="auto">
                <a:xfrm>
                  <a:off x="3659" y="2306"/>
                  <a:ext cx="15" cy="0"/>
                </a:xfrm>
                <a:prstGeom prst="line">
                  <a:avLst/>
                </a:prstGeom>
                <a:noFill/>
                <a:ln w="7938" cap="rnd">
                  <a:solidFill>
                    <a:srgbClr val="000000"/>
                  </a:solidFill>
                  <a:round/>
                  <a:headEnd/>
                  <a:tailEnd/>
                </a:ln>
              </p:spPr>
              <p:txBody>
                <a:bodyPr/>
                <a:lstStyle/>
                <a:p>
                  <a:endParaRPr lang="en-US"/>
                </a:p>
              </p:txBody>
            </p:sp>
            <p:sp>
              <p:nvSpPr>
                <p:cNvPr id="159824" name="Line 3152"/>
                <p:cNvSpPr>
                  <a:spLocks noChangeShapeType="1"/>
                </p:cNvSpPr>
                <p:nvPr/>
              </p:nvSpPr>
              <p:spPr bwMode="auto">
                <a:xfrm>
                  <a:off x="3654" y="2294"/>
                  <a:ext cx="15" cy="0"/>
                </a:xfrm>
                <a:prstGeom prst="line">
                  <a:avLst/>
                </a:prstGeom>
                <a:noFill/>
                <a:ln w="7938" cap="rnd">
                  <a:solidFill>
                    <a:srgbClr val="000000"/>
                  </a:solidFill>
                  <a:round/>
                  <a:headEnd/>
                  <a:tailEnd/>
                </a:ln>
              </p:spPr>
              <p:txBody>
                <a:bodyPr/>
                <a:lstStyle/>
                <a:p>
                  <a:endParaRPr lang="en-US"/>
                </a:p>
              </p:txBody>
            </p:sp>
            <p:sp>
              <p:nvSpPr>
                <p:cNvPr id="159825" name="Line 3153"/>
                <p:cNvSpPr>
                  <a:spLocks noChangeShapeType="1"/>
                </p:cNvSpPr>
                <p:nvPr/>
              </p:nvSpPr>
              <p:spPr bwMode="auto">
                <a:xfrm>
                  <a:off x="3648" y="2283"/>
                  <a:ext cx="16" cy="0"/>
                </a:xfrm>
                <a:prstGeom prst="line">
                  <a:avLst/>
                </a:prstGeom>
                <a:noFill/>
                <a:ln w="7938" cap="rnd">
                  <a:solidFill>
                    <a:srgbClr val="000000"/>
                  </a:solidFill>
                  <a:round/>
                  <a:headEnd/>
                  <a:tailEnd/>
                </a:ln>
              </p:spPr>
              <p:txBody>
                <a:bodyPr/>
                <a:lstStyle/>
                <a:p>
                  <a:endParaRPr lang="en-US"/>
                </a:p>
              </p:txBody>
            </p:sp>
            <p:sp>
              <p:nvSpPr>
                <p:cNvPr id="159826" name="Line 3154"/>
                <p:cNvSpPr>
                  <a:spLocks noChangeShapeType="1"/>
                </p:cNvSpPr>
                <p:nvPr/>
              </p:nvSpPr>
              <p:spPr bwMode="auto">
                <a:xfrm flipV="1">
                  <a:off x="3648" y="2259"/>
                  <a:ext cx="11" cy="12"/>
                </a:xfrm>
                <a:prstGeom prst="line">
                  <a:avLst/>
                </a:prstGeom>
                <a:noFill/>
                <a:ln w="7938" cap="rnd">
                  <a:solidFill>
                    <a:srgbClr val="000000"/>
                  </a:solidFill>
                  <a:round/>
                  <a:headEnd/>
                  <a:tailEnd/>
                </a:ln>
              </p:spPr>
              <p:txBody>
                <a:bodyPr/>
                <a:lstStyle/>
                <a:p>
                  <a:endParaRPr lang="en-US"/>
                </a:p>
              </p:txBody>
            </p:sp>
            <p:sp>
              <p:nvSpPr>
                <p:cNvPr id="159827" name="Line 3155"/>
                <p:cNvSpPr>
                  <a:spLocks noChangeShapeType="1"/>
                </p:cNvSpPr>
                <p:nvPr/>
              </p:nvSpPr>
              <p:spPr bwMode="auto">
                <a:xfrm flipV="1">
                  <a:off x="3638" y="2254"/>
                  <a:ext cx="5" cy="5"/>
                </a:xfrm>
                <a:prstGeom prst="line">
                  <a:avLst/>
                </a:prstGeom>
                <a:noFill/>
                <a:ln w="7938" cap="rnd">
                  <a:solidFill>
                    <a:srgbClr val="000000"/>
                  </a:solidFill>
                  <a:round/>
                  <a:headEnd/>
                  <a:tailEnd/>
                </a:ln>
              </p:spPr>
              <p:txBody>
                <a:bodyPr/>
                <a:lstStyle/>
                <a:p>
                  <a:endParaRPr lang="en-US"/>
                </a:p>
              </p:txBody>
            </p:sp>
            <p:sp>
              <p:nvSpPr>
                <p:cNvPr id="159828" name="Line 3156"/>
                <p:cNvSpPr>
                  <a:spLocks noChangeShapeType="1"/>
                </p:cNvSpPr>
                <p:nvPr/>
              </p:nvSpPr>
              <p:spPr bwMode="auto">
                <a:xfrm flipV="1">
                  <a:off x="3628" y="2242"/>
                  <a:ext cx="10" cy="12"/>
                </a:xfrm>
                <a:prstGeom prst="line">
                  <a:avLst/>
                </a:prstGeom>
                <a:noFill/>
                <a:ln w="7938" cap="rnd">
                  <a:solidFill>
                    <a:srgbClr val="000000"/>
                  </a:solidFill>
                  <a:round/>
                  <a:headEnd/>
                  <a:tailEnd/>
                </a:ln>
              </p:spPr>
              <p:txBody>
                <a:bodyPr/>
                <a:lstStyle/>
                <a:p>
                  <a:endParaRPr lang="en-US"/>
                </a:p>
              </p:txBody>
            </p:sp>
            <p:sp>
              <p:nvSpPr>
                <p:cNvPr id="159829" name="Line 3157"/>
                <p:cNvSpPr>
                  <a:spLocks noChangeShapeType="1"/>
                </p:cNvSpPr>
                <p:nvPr/>
              </p:nvSpPr>
              <p:spPr bwMode="auto">
                <a:xfrm flipV="1">
                  <a:off x="3617" y="2230"/>
                  <a:ext cx="11" cy="12"/>
                </a:xfrm>
                <a:prstGeom prst="line">
                  <a:avLst/>
                </a:prstGeom>
                <a:noFill/>
                <a:ln w="7938" cap="rnd">
                  <a:solidFill>
                    <a:srgbClr val="000000"/>
                  </a:solidFill>
                  <a:round/>
                  <a:headEnd/>
                  <a:tailEnd/>
                </a:ln>
              </p:spPr>
              <p:txBody>
                <a:bodyPr/>
                <a:lstStyle/>
                <a:p>
                  <a:endParaRPr lang="en-US"/>
                </a:p>
              </p:txBody>
            </p:sp>
            <p:sp>
              <p:nvSpPr>
                <p:cNvPr id="159830" name="Line 3158"/>
                <p:cNvSpPr>
                  <a:spLocks noChangeShapeType="1"/>
                </p:cNvSpPr>
                <p:nvPr/>
              </p:nvSpPr>
              <p:spPr bwMode="auto">
                <a:xfrm>
                  <a:off x="3602" y="2224"/>
                  <a:ext cx="15" cy="0"/>
                </a:xfrm>
                <a:prstGeom prst="line">
                  <a:avLst/>
                </a:prstGeom>
                <a:noFill/>
                <a:ln w="7938" cap="rnd">
                  <a:solidFill>
                    <a:srgbClr val="000000"/>
                  </a:solidFill>
                  <a:round/>
                  <a:headEnd/>
                  <a:tailEnd/>
                </a:ln>
              </p:spPr>
              <p:txBody>
                <a:bodyPr/>
                <a:lstStyle/>
                <a:p>
                  <a:endParaRPr lang="en-US"/>
                </a:p>
              </p:txBody>
            </p:sp>
            <p:sp>
              <p:nvSpPr>
                <p:cNvPr id="159831" name="Line 3159"/>
                <p:cNvSpPr>
                  <a:spLocks noChangeShapeType="1"/>
                </p:cNvSpPr>
                <p:nvPr/>
              </p:nvSpPr>
              <p:spPr bwMode="auto">
                <a:xfrm>
                  <a:off x="3602" y="2213"/>
                  <a:ext cx="15" cy="0"/>
                </a:xfrm>
                <a:prstGeom prst="line">
                  <a:avLst/>
                </a:prstGeom>
                <a:noFill/>
                <a:ln w="7938" cap="rnd">
                  <a:solidFill>
                    <a:srgbClr val="000000"/>
                  </a:solidFill>
                  <a:round/>
                  <a:headEnd/>
                  <a:tailEnd/>
                </a:ln>
              </p:spPr>
              <p:txBody>
                <a:bodyPr/>
                <a:lstStyle/>
                <a:p>
                  <a:endParaRPr lang="en-US"/>
                </a:p>
              </p:txBody>
            </p:sp>
            <p:sp>
              <p:nvSpPr>
                <p:cNvPr id="159832" name="Line 3160"/>
                <p:cNvSpPr>
                  <a:spLocks noChangeShapeType="1"/>
                </p:cNvSpPr>
                <p:nvPr/>
              </p:nvSpPr>
              <p:spPr bwMode="auto">
                <a:xfrm>
                  <a:off x="3602" y="2195"/>
                  <a:ext cx="15" cy="0"/>
                </a:xfrm>
                <a:prstGeom prst="line">
                  <a:avLst/>
                </a:prstGeom>
                <a:noFill/>
                <a:ln w="7938" cap="rnd">
                  <a:solidFill>
                    <a:srgbClr val="000000"/>
                  </a:solidFill>
                  <a:round/>
                  <a:headEnd/>
                  <a:tailEnd/>
                </a:ln>
              </p:spPr>
              <p:txBody>
                <a:bodyPr/>
                <a:lstStyle/>
                <a:p>
                  <a:endParaRPr lang="en-US"/>
                </a:p>
              </p:txBody>
            </p:sp>
            <p:sp>
              <p:nvSpPr>
                <p:cNvPr id="159833" name="Line 3161"/>
                <p:cNvSpPr>
                  <a:spLocks noChangeShapeType="1"/>
                </p:cNvSpPr>
                <p:nvPr/>
              </p:nvSpPr>
              <p:spPr bwMode="auto">
                <a:xfrm>
                  <a:off x="3602" y="2178"/>
                  <a:ext cx="15" cy="0"/>
                </a:xfrm>
                <a:prstGeom prst="line">
                  <a:avLst/>
                </a:prstGeom>
                <a:noFill/>
                <a:ln w="7938" cap="rnd">
                  <a:solidFill>
                    <a:srgbClr val="000000"/>
                  </a:solidFill>
                  <a:round/>
                  <a:headEnd/>
                  <a:tailEnd/>
                </a:ln>
              </p:spPr>
              <p:txBody>
                <a:bodyPr/>
                <a:lstStyle/>
                <a:p>
                  <a:endParaRPr lang="en-US"/>
                </a:p>
              </p:txBody>
            </p:sp>
            <p:sp>
              <p:nvSpPr>
                <p:cNvPr id="159834" name="Line 3162"/>
                <p:cNvSpPr>
                  <a:spLocks noChangeShapeType="1"/>
                </p:cNvSpPr>
                <p:nvPr/>
              </p:nvSpPr>
              <p:spPr bwMode="auto">
                <a:xfrm flipV="1">
                  <a:off x="3607" y="2166"/>
                  <a:ext cx="15" cy="6"/>
                </a:xfrm>
                <a:prstGeom prst="line">
                  <a:avLst/>
                </a:prstGeom>
                <a:noFill/>
                <a:ln w="7938" cap="rnd">
                  <a:solidFill>
                    <a:srgbClr val="000000"/>
                  </a:solidFill>
                  <a:round/>
                  <a:headEnd/>
                  <a:tailEnd/>
                </a:ln>
              </p:spPr>
              <p:txBody>
                <a:bodyPr/>
                <a:lstStyle/>
                <a:p>
                  <a:endParaRPr lang="en-US"/>
                </a:p>
              </p:txBody>
            </p:sp>
            <p:sp>
              <p:nvSpPr>
                <p:cNvPr id="159835" name="Line 3163"/>
                <p:cNvSpPr>
                  <a:spLocks noChangeShapeType="1"/>
                </p:cNvSpPr>
                <p:nvPr/>
              </p:nvSpPr>
              <p:spPr bwMode="auto">
                <a:xfrm flipV="1">
                  <a:off x="3602" y="2154"/>
                  <a:ext cx="15" cy="6"/>
                </a:xfrm>
                <a:prstGeom prst="line">
                  <a:avLst/>
                </a:prstGeom>
                <a:noFill/>
                <a:ln w="7938" cap="rnd">
                  <a:solidFill>
                    <a:srgbClr val="000000"/>
                  </a:solidFill>
                  <a:round/>
                  <a:headEnd/>
                  <a:tailEnd/>
                </a:ln>
              </p:spPr>
              <p:txBody>
                <a:bodyPr/>
                <a:lstStyle/>
                <a:p>
                  <a:endParaRPr lang="en-US"/>
                </a:p>
              </p:txBody>
            </p:sp>
            <p:sp>
              <p:nvSpPr>
                <p:cNvPr id="159836" name="Line 3164"/>
                <p:cNvSpPr>
                  <a:spLocks noChangeShapeType="1"/>
                </p:cNvSpPr>
                <p:nvPr/>
              </p:nvSpPr>
              <p:spPr bwMode="auto">
                <a:xfrm flipV="1">
                  <a:off x="3596" y="2137"/>
                  <a:ext cx="11" cy="6"/>
                </a:xfrm>
                <a:prstGeom prst="line">
                  <a:avLst/>
                </a:prstGeom>
                <a:noFill/>
                <a:ln w="7938" cap="rnd">
                  <a:solidFill>
                    <a:srgbClr val="000000"/>
                  </a:solidFill>
                  <a:round/>
                  <a:headEnd/>
                  <a:tailEnd/>
                </a:ln>
              </p:spPr>
              <p:txBody>
                <a:bodyPr/>
                <a:lstStyle/>
                <a:p>
                  <a:endParaRPr lang="en-US"/>
                </a:p>
              </p:txBody>
            </p:sp>
            <p:sp>
              <p:nvSpPr>
                <p:cNvPr id="159837" name="Line 3165"/>
                <p:cNvSpPr>
                  <a:spLocks noChangeShapeType="1"/>
                </p:cNvSpPr>
                <p:nvPr/>
              </p:nvSpPr>
              <p:spPr bwMode="auto">
                <a:xfrm>
                  <a:off x="3591" y="2131"/>
                  <a:ext cx="11" cy="0"/>
                </a:xfrm>
                <a:prstGeom prst="line">
                  <a:avLst/>
                </a:prstGeom>
                <a:noFill/>
                <a:ln w="7938" cap="rnd">
                  <a:solidFill>
                    <a:srgbClr val="000000"/>
                  </a:solidFill>
                  <a:round/>
                  <a:headEnd/>
                  <a:tailEnd/>
                </a:ln>
              </p:spPr>
              <p:txBody>
                <a:bodyPr/>
                <a:lstStyle/>
                <a:p>
                  <a:endParaRPr lang="en-US"/>
                </a:p>
              </p:txBody>
            </p:sp>
            <p:sp>
              <p:nvSpPr>
                <p:cNvPr id="159838" name="Line 3166"/>
                <p:cNvSpPr>
                  <a:spLocks noChangeShapeType="1"/>
                </p:cNvSpPr>
                <p:nvPr/>
              </p:nvSpPr>
              <p:spPr bwMode="auto">
                <a:xfrm flipV="1">
                  <a:off x="3586" y="2108"/>
                  <a:ext cx="5" cy="17"/>
                </a:xfrm>
                <a:prstGeom prst="line">
                  <a:avLst/>
                </a:prstGeom>
                <a:noFill/>
                <a:ln w="7938" cap="rnd">
                  <a:solidFill>
                    <a:srgbClr val="000000"/>
                  </a:solidFill>
                  <a:round/>
                  <a:headEnd/>
                  <a:tailEnd/>
                </a:ln>
              </p:spPr>
              <p:txBody>
                <a:bodyPr/>
                <a:lstStyle/>
                <a:p>
                  <a:endParaRPr lang="en-US"/>
                </a:p>
              </p:txBody>
            </p:sp>
            <p:sp>
              <p:nvSpPr>
                <p:cNvPr id="159839" name="Line 3167"/>
                <p:cNvSpPr>
                  <a:spLocks noChangeShapeType="1"/>
                </p:cNvSpPr>
                <p:nvPr/>
              </p:nvSpPr>
              <p:spPr bwMode="auto">
                <a:xfrm flipV="1">
                  <a:off x="3570" y="2102"/>
                  <a:ext cx="6" cy="17"/>
                </a:xfrm>
                <a:prstGeom prst="line">
                  <a:avLst/>
                </a:prstGeom>
                <a:noFill/>
                <a:ln w="7938" cap="rnd">
                  <a:solidFill>
                    <a:srgbClr val="000000"/>
                  </a:solidFill>
                  <a:round/>
                  <a:headEnd/>
                  <a:tailEnd/>
                </a:ln>
              </p:spPr>
              <p:txBody>
                <a:bodyPr/>
                <a:lstStyle/>
                <a:p>
                  <a:endParaRPr lang="en-US"/>
                </a:p>
              </p:txBody>
            </p:sp>
            <p:sp>
              <p:nvSpPr>
                <p:cNvPr id="159840" name="Line 3168"/>
                <p:cNvSpPr>
                  <a:spLocks noChangeShapeType="1"/>
                </p:cNvSpPr>
                <p:nvPr/>
              </p:nvSpPr>
              <p:spPr bwMode="auto">
                <a:xfrm flipV="1">
                  <a:off x="3555" y="2096"/>
                  <a:ext cx="5" cy="18"/>
                </a:xfrm>
                <a:prstGeom prst="line">
                  <a:avLst/>
                </a:prstGeom>
                <a:noFill/>
                <a:ln w="7938" cap="rnd">
                  <a:solidFill>
                    <a:srgbClr val="000000"/>
                  </a:solidFill>
                  <a:round/>
                  <a:headEnd/>
                  <a:tailEnd/>
                </a:ln>
              </p:spPr>
              <p:txBody>
                <a:bodyPr/>
                <a:lstStyle/>
                <a:p>
                  <a:endParaRPr lang="en-US"/>
                </a:p>
              </p:txBody>
            </p:sp>
            <p:sp>
              <p:nvSpPr>
                <p:cNvPr id="159841" name="Line 3169"/>
                <p:cNvSpPr>
                  <a:spLocks noChangeShapeType="1"/>
                </p:cNvSpPr>
                <p:nvPr/>
              </p:nvSpPr>
              <p:spPr bwMode="auto">
                <a:xfrm flipV="1">
                  <a:off x="3544" y="2090"/>
                  <a:ext cx="6" cy="18"/>
                </a:xfrm>
                <a:prstGeom prst="line">
                  <a:avLst/>
                </a:prstGeom>
                <a:noFill/>
                <a:ln w="7938" cap="rnd">
                  <a:solidFill>
                    <a:srgbClr val="000000"/>
                  </a:solidFill>
                  <a:round/>
                  <a:headEnd/>
                  <a:tailEnd/>
                </a:ln>
              </p:spPr>
              <p:txBody>
                <a:bodyPr/>
                <a:lstStyle/>
                <a:p>
                  <a:endParaRPr lang="en-US"/>
                </a:p>
              </p:txBody>
            </p:sp>
            <p:sp>
              <p:nvSpPr>
                <p:cNvPr id="159842" name="Line 3170"/>
                <p:cNvSpPr>
                  <a:spLocks noChangeShapeType="1"/>
                </p:cNvSpPr>
                <p:nvPr/>
              </p:nvSpPr>
              <p:spPr bwMode="auto">
                <a:xfrm flipV="1">
                  <a:off x="3534" y="2090"/>
                  <a:ext cx="5" cy="18"/>
                </a:xfrm>
                <a:prstGeom prst="line">
                  <a:avLst/>
                </a:prstGeom>
                <a:noFill/>
                <a:ln w="7938" cap="rnd">
                  <a:solidFill>
                    <a:srgbClr val="000000"/>
                  </a:solidFill>
                  <a:round/>
                  <a:headEnd/>
                  <a:tailEnd/>
                </a:ln>
              </p:spPr>
              <p:txBody>
                <a:bodyPr/>
                <a:lstStyle/>
                <a:p>
                  <a:endParaRPr lang="en-US"/>
                </a:p>
              </p:txBody>
            </p:sp>
            <p:sp>
              <p:nvSpPr>
                <p:cNvPr id="159843" name="Line 3171"/>
                <p:cNvSpPr>
                  <a:spLocks noChangeShapeType="1"/>
                </p:cNvSpPr>
                <p:nvPr/>
              </p:nvSpPr>
              <p:spPr bwMode="auto">
                <a:xfrm flipH="1" flipV="1">
                  <a:off x="3513" y="2090"/>
                  <a:ext cx="11" cy="12"/>
                </a:xfrm>
                <a:prstGeom prst="line">
                  <a:avLst/>
                </a:prstGeom>
                <a:noFill/>
                <a:ln w="7938" cap="rnd">
                  <a:solidFill>
                    <a:srgbClr val="000000"/>
                  </a:solidFill>
                  <a:round/>
                  <a:headEnd/>
                  <a:tailEnd/>
                </a:ln>
              </p:spPr>
              <p:txBody>
                <a:bodyPr/>
                <a:lstStyle/>
                <a:p>
                  <a:endParaRPr lang="en-US"/>
                </a:p>
              </p:txBody>
            </p:sp>
            <p:sp>
              <p:nvSpPr>
                <p:cNvPr id="159844" name="Line 3172"/>
                <p:cNvSpPr>
                  <a:spLocks noChangeShapeType="1"/>
                </p:cNvSpPr>
                <p:nvPr/>
              </p:nvSpPr>
              <p:spPr bwMode="auto">
                <a:xfrm flipH="1" flipV="1">
                  <a:off x="3508" y="2096"/>
                  <a:ext cx="5" cy="18"/>
                </a:xfrm>
                <a:prstGeom prst="line">
                  <a:avLst/>
                </a:prstGeom>
                <a:noFill/>
                <a:ln w="7938" cap="rnd">
                  <a:solidFill>
                    <a:srgbClr val="000000"/>
                  </a:solidFill>
                  <a:round/>
                  <a:headEnd/>
                  <a:tailEnd/>
                </a:ln>
              </p:spPr>
              <p:txBody>
                <a:bodyPr/>
                <a:lstStyle/>
                <a:p>
                  <a:endParaRPr lang="en-US"/>
                </a:p>
              </p:txBody>
            </p:sp>
            <p:sp>
              <p:nvSpPr>
                <p:cNvPr id="159845" name="Line 3173"/>
                <p:cNvSpPr>
                  <a:spLocks noChangeShapeType="1"/>
                </p:cNvSpPr>
                <p:nvPr/>
              </p:nvSpPr>
              <p:spPr bwMode="auto">
                <a:xfrm flipH="1" flipV="1">
                  <a:off x="3492" y="2114"/>
                  <a:ext cx="11" cy="11"/>
                </a:xfrm>
                <a:prstGeom prst="line">
                  <a:avLst/>
                </a:prstGeom>
                <a:noFill/>
                <a:ln w="7938" cap="rnd">
                  <a:solidFill>
                    <a:srgbClr val="000000"/>
                  </a:solidFill>
                  <a:round/>
                  <a:headEnd/>
                  <a:tailEnd/>
                </a:ln>
              </p:spPr>
              <p:txBody>
                <a:bodyPr/>
                <a:lstStyle/>
                <a:p>
                  <a:endParaRPr lang="en-US"/>
                </a:p>
              </p:txBody>
            </p:sp>
            <p:sp>
              <p:nvSpPr>
                <p:cNvPr id="159846" name="Line 3174"/>
                <p:cNvSpPr>
                  <a:spLocks noChangeShapeType="1"/>
                </p:cNvSpPr>
                <p:nvPr/>
              </p:nvSpPr>
              <p:spPr bwMode="auto">
                <a:xfrm flipH="1" flipV="1">
                  <a:off x="3482" y="2125"/>
                  <a:ext cx="10" cy="6"/>
                </a:xfrm>
                <a:prstGeom prst="line">
                  <a:avLst/>
                </a:prstGeom>
                <a:noFill/>
                <a:ln w="7938" cap="rnd">
                  <a:solidFill>
                    <a:srgbClr val="000000"/>
                  </a:solidFill>
                  <a:round/>
                  <a:headEnd/>
                  <a:tailEnd/>
                </a:ln>
              </p:spPr>
              <p:txBody>
                <a:bodyPr/>
                <a:lstStyle/>
                <a:p>
                  <a:endParaRPr lang="en-US"/>
                </a:p>
              </p:txBody>
            </p:sp>
            <p:sp>
              <p:nvSpPr>
                <p:cNvPr id="159847" name="Line 3175"/>
                <p:cNvSpPr>
                  <a:spLocks noChangeShapeType="1"/>
                </p:cNvSpPr>
                <p:nvPr/>
              </p:nvSpPr>
              <p:spPr bwMode="auto">
                <a:xfrm flipH="1" flipV="1">
                  <a:off x="3477" y="2131"/>
                  <a:ext cx="5" cy="6"/>
                </a:xfrm>
                <a:prstGeom prst="line">
                  <a:avLst/>
                </a:prstGeom>
                <a:noFill/>
                <a:ln w="7938" cap="rnd">
                  <a:solidFill>
                    <a:srgbClr val="000000"/>
                  </a:solidFill>
                  <a:round/>
                  <a:headEnd/>
                  <a:tailEnd/>
                </a:ln>
              </p:spPr>
              <p:txBody>
                <a:bodyPr/>
                <a:lstStyle/>
                <a:p>
                  <a:endParaRPr lang="en-US"/>
                </a:p>
              </p:txBody>
            </p:sp>
            <p:sp>
              <p:nvSpPr>
                <p:cNvPr id="159848" name="Line 3176"/>
                <p:cNvSpPr>
                  <a:spLocks noChangeShapeType="1"/>
                </p:cNvSpPr>
                <p:nvPr/>
              </p:nvSpPr>
              <p:spPr bwMode="auto">
                <a:xfrm flipV="1">
                  <a:off x="3466" y="2131"/>
                  <a:ext cx="11" cy="6"/>
                </a:xfrm>
                <a:prstGeom prst="line">
                  <a:avLst/>
                </a:prstGeom>
                <a:noFill/>
                <a:ln w="7938" cap="rnd">
                  <a:solidFill>
                    <a:srgbClr val="000000"/>
                  </a:solidFill>
                  <a:round/>
                  <a:headEnd/>
                  <a:tailEnd/>
                </a:ln>
              </p:spPr>
              <p:txBody>
                <a:bodyPr/>
                <a:lstStyle/>
                <a:p>
                  <a:endParaRPr lang="en-US"/>
                </a:p>
              </p:txBody>
            </p:sp>
            <p:sp>
              <p:nvSpPr>
                <p:cNvPr id="159849" name="Line 3177"/>
                <p:cNvSpPr>
                  <a:spLocks noChangeShapeType="1"/>
                </p:cNvSpPr>
                <p:nvPr/>
              </p:nvSpPr>
              <p:spPr bwMode="auto">
                <a:xfrm flipV="1">
                  <a:off x="3461" y="2125"/>
                  <a:ext cx="16" cy="6"/>
                </a:xfrm>
                <a:prstGeom prst="line">
                  <a:avLst/>
                </a:prstGeom>
                <a:noFill/>
                <a:ln w="7938" cap="rnd">
                  <a:solidFill>
                    <a:srgbClr val="000000"/>
                  </a:solidFill>
                  <a:round/>
                  <a:headEnd/>
                  <a:tailEnd/>
                </a:ln>
              </p:spPr>
              <p:txBody>
                <a:bodyPr/>
                <a:lstStyle/>
                <a:p>
                  <a:endParaRPr lang="en-US"/>
                </a:p>
              </p:txBody>
            </p:sp>
            <p:sp>
              <p:nvSpPr>
                <p:cNvPr id="159850" name="Line 3178"/>
                <p:cNvSpPr>
                  <a:spLocks noChangeShapeType="1"/>
                </p:cNvSpPr>
                <p:nvPr/>
              </p:nvSpPr>
              <p:spPr bwMode="auto">
                <a:xfrm flipV="1">
                  <a:off x="3451" y="2108"/>
                  <a:ext cx="15" cy="6"/>
                </a:xfrm>
                <a:prstGeom prst="line">
                  <a:avLst/>
                </a:prstGeom>
                <a:noFill/>
                <a:ln w="7938" cap="rnd">
                  <a:solidFill>
                    <a:srgbClr val="000000"/>
                  </a:solidFill>
                  <a:round/>
                  <a:headEnd/>
                  <a:tailEnd/>
                </a:ln>
              </p:spPr>
              <p:txBody>
                <a:bodyPr/>
                <a:lstStyle/>
                <a:p>
                  <a:endParaRPr lang="en-US"/>
                </a:p>
              </p:txBody>
            </p:sp>
            <p:sp>
              <p:nvSpPr>
                <p:cNvPr id="159851" name="Line 3179"/>
                <p:cNvSpPr>
                  <a:spLocks noChangeShapeType="1"/>
                </p:cNvSpPr>
                <p:nvPr/>
              </p:nvSpPr>
              <p:spPr bwMode="auto">
                <a:xfrm flipV="1">
                  <a:off x="3446" y="2090"/>
                  <a:ext cx="15" cy="6"/>
                </a:xfrm>
                <a:prstGeom prst="line">
                  <a:avLst/>
                </a:prstGeom>
                <a:noFill/>
                <a:ln w="7938" cap="rnd">
                  <a:solidFill>
                    <a:srgbClr val="000000"/>
                  </a:solidFill>
                  <a:round/>
                  <a:headEnd/>
                  <a:tailEnd/>
                </a:ln>
              </p:spPr>
              <p:txBody>
                <a:bodyPr/>
                <a:lstStyle/>
                <a:p>
                  <a:endParaRPr lang="en-US"/>
                </a:p>
              </p:txBody>
            </p:sp>
            <p:sp>
              <p:nvSpPr>
                <p:cNvPr id="159852" name="Line 3180"/>
                <p:cNvSpPr>
                  <a:spLocks noChangeShapeType="1"/>
                </p:cNvSpPr>
                <p:nvPr/>
              </p:nvSpPr>
              <p:spPr bwMode="auto">
                <a:xfrm flipV="1">
                  <a:off x="3440" y="2079"/>
                  <a:ext cx="16" cy="6"/>
                </a:xfrm>
                <a:prstGeom prst="line">
                  <a:avLst/>
                </a:prstGeom>
                <a:noFill/>
                <a:ln w="7938" cap="rnd">
                  <a:solidFill>
                    <a:srgbClr val="000000"/>
                  </a:solidFill>
                  <a:round/>
                  <a:headEnd/>
                  <a:tailEnd/>
                </a:ln>
              </p:spPr>
              <p:txBody>
                <a:bodyPr/>
                <a:lstStyle/>
                <a:p>
                  <a:endParaRPr lang="en-US"/>
                </a:p>
              </p:txBody>
            </p:sp>
            <p:sp>
              <p:nvSpPr>
                <p:cNvPr id="159853" name="Line 3181"/>
                <p:cNvSpPr>
                  <a:spLocks noChangeShapeType="1"/>
                </p:cNvSpPr>
                <p:nvPr/>
              </p:nvSpPr>
              <p:spPr bwMode="auto">
                <a:xfrm flipV="1">
                  <a:off x="3435" y="2073"/>
                  <a:ext cx="16" cy="6"/>
                </a:xfrm>
                <a:prstGeom prst="line">
                  <a:avLst/>
                </a:prstGeom>
                <a:noFill/>
                <a:ln w="7938" cap="rnd">
                  <a:solidFill>
                    <a:srgbClr val="000000"/>
                  </a:solidFill>
                  <a:round/>
                  <a:headEnd/>
                  <a:tailEnd/>
                </a:ln>
              </p:spPr>
              <p:txBody>
                <a:bodyPr/>
                <a:lstStyle/>
                <a:p>
                  <a:endParaRPr lang="en-US"/>
                </a:p>
              </p:txBody>
            </p:sp>
            <p:sp>
              <p:nvSpPr>
                <p:cNvPr id="159854" name="Line 3182"/>
                <p:cNvSpPr>
                  <a:spLocks noChangeShapeType="1"/>
                </p:cNvSpPr>
                <p:nvPr/>
              </p:nvSpPr>
              <p:spPr bwMode="auto">
                <a:xfrm flipV="1">
                  <a:off x="3430" y="2067"/>
                  <a:ext cx="0" cy="12"/>
                </a:xfrm>
                <a:prstGeom prst="line">
                  <a:avLst/>
                </a:prstGeom>
                <a:noFill/>
                <a:ln w="7938" cap="rnd">
                  <a:solidFill>
                    <a:srgbClr val="000000"/>
                  </a:solidFill>
                  <a:round/>
                  <a:headEnd/>
                  <a:tailEnd/>
                </a:ln>
              </p:spPr>
              <p:txBody>
                <a:bodyPr/>
                <a:lstStyle/>
                <a:p>
                  <a:endParaRPr lang="en-US"/>
                </a:p>
              </p:txBody>
            </p:sp>
            <p:sp>
              <p:nvSpPr>
                <p:cNvPr id="159855" name="Line 3183"/>
                <p:cNvSpPr>
                  <a:spLocks noChangeShapeType="1"/>
                </p:cNvSpPr>
                <p:nvPr/>
              </p:nvSpPr>
              <p:spPr bwMode="auto">
                <a:xfrm flipV="1">
                  <a:off x="3420" y="2067"/>
                  <a:ext cx="0" cy="12"/>
                </a:xfrm>
                <a:prstGeom prst="line">
                  <a:avLst/>
                </a:prstGeom>
                <a:noFill/>
                <a:ln w="7938" cap="rnd">
                  <a:solidFill>
                    <a:srgbClr val="000000"/>
                  </a:solidFill>
                  <a:round/>
                  <a:headEnd/>
                  <a:tailEnd/>
                </a:ln>
              </p:spPr>
              <p:txBody>
                <a:bodyPr/>
                <a:lstStyle/>
                <a:p>
                  <a:endParaRPr lang="en-US"/>
                </a:p>
              </p:txBody>
            </p:sp>
            <p:sp>
              <p:nvSpPr>
                <p:cNvPr id="159856" name="Line 3184"/>
                <p:cNvSpPr>
                  <a:spLocks noChangeShapeType="1"/>
                </p:cNvSpPr>
                <p:nvPr/>
              </p:nvSpPr>
              <p:spPr bwMode="auto">
                <a:xfrm flipV="1">
                  <a:off x="3404" y="2067"/>
                  <a:ext cx="0" cy="12"/>
                </a:xfrm>
                <a:prstGeom prst="line">
                  <a:avLst/>
                </a:prstGeom>
                <a:noFill/>
                <a:ln w="7938" cap="rnd">
                  <a:solidFill>
                    <a:srgbClr val="000000"/>
                  </a:solidFill>
                  <a:round/>
                  <a:headEnd/>
                  <a:tailEnd/>
                </a:ln>
              </p:spPr>
              <p:txBody>
                <a:bodyPr/>
                <a:lstStyle/>
                <a:p>
                  <a:endParaRPr lang="en-US"/>
                </a:p>
              </p:txBody>
            </p:sp>
            <p:sp>
              <p:nvSpPr>
                <p:cNvPr id="159857" name="Line 3185"/>
                <p:cNvSpPr>
                  <a:spLocks noChangeShapeType="1"/>
                </p:cNvSpPr>
                <p:nvPr/>
              </p:nvSpPr>
              <p:spPr bwMode="auto">
                <a:xfrm flipV="1">
                  <a:off x="3394" y="2067"/>
                  <a:ext cx="0" cy="12"/>
                </a:xfrm>
                <a:prstGeom prst="line">
                  <a:avLst/>
                </a:prstGeom>
                <a:noFill/>
                <a:ln w="7938" cap="rnd">
                  <a:solidFill>
                    <a:srgbClr val="000000"/>
                  </a:solidFill>
                  <a:round/>
                  <a:headEnd/>
                  <a:tailEnd/>
                </a:ln>
              </p:spPr>
              <p:txBody>
                <a:bodyPr/>
                <a:lstStyle/>
                <a:p>
                  <a:endParaRPr lang="en-US"/>
                </a:p>
              </p:txBody>
            </p:sp>
            <p:sp>
              <p:nvSpPr>
                <p:cNvPr id="159858" name="Line 3186"/>
                <p:cNvSpPr>
                  <a:spLocks noChangeShapeType="1"/>
                </p:cNvSpPr>
                <p:nvPr/>
              </p:nvSpPr>
              <p:spPr bwMode="auto">
                <a:xfrm flipV="1">
                  <a:off x="3378" y="2067"/>
                  <a:ext cx="0" cy="12"/>
                </a:xfrm>
                <a:prstGeom prst="line">
                  <a:avLst/>
                </a:prstGeom>
                <a:noFill/>
                <a:ln w="7938" cap="rnd">
                  <a:solidFill>
                    <a:srgbClr val="000000"/>
                  </a:solidFill>
                  <a:round/>
                  <a:headEnd/>
                  <a:tailEnd/>
                </a:ln>
              </p:spPr>
              <p:txBody>
                <a:bodyPr/>
                <a:lstStyle/>
                <a:p>
                  <a:endParaRPr lang="en-US"/>
                </a:p>
              </p:txBody>
            </p:sp>
            <p:sp>
              <p:nvSpPr>
                <p:cNvPr id="159859" name="Line 3187"/>
                <p:cNvSpPr>
                  <a:spLocks noChangeShapeType="1"/>
                </p:cNvSpPr>
                <p:nvPr/>
              </p:nvSpPr>
              <p:spPr bwMode="auto">
                <a:xfrm flipV="1">
                  <a:off x="3362" y="2067"/>
                  <a:ext cx="0" cy="12"/>
                </a:xfrm>
                <a:prstGeom prst="line">
                  <a:avLst/>
                </a:prstGeom>
                <a:noFill/>
                <a:ln w="7938" cap="rnd">
                  <a:solidFill>
                    <a:srgbClr val="000000"/>
                  </a:solidFill>
                  <a:round/>
                  <a:headEnd/>
                  <a:tailEnd/>
                </a:ln>
              </p:spPr>
              <p:txBody>
                <a:bodyPr/>
                <a:lstStyle/>
                <a:p>
                  <a:endParaRPr lang="en-US"/>
                </a:p>
              </p:txBody>
            </p:sp>
            <p:sp>
              <p:nvSpPr>
                <p:cNvPr id="159860" name="Line 3188"/>
                <p:cNvSpPr>
                  <a:spLocks noChangeShapeType="1"/>
                </p:cNvSpPr>
                <p:nvPr/>
              </p:nvSpPr>
              <p:spPr bwMode="auto">
                <a:xfrm flipV="1">
                  <a:off x="3352" y="2073"/>
                  <a:ext cx="0" cy="17"/>
                </a:xfrm>
                <a:prstGeom prst="line">
                  <a:avLst/>
                </a:prstGeom>
                <a:noFill/>
                <a:ln w="7938" cap="rnd">
                  <a:solidFill>
                    <a:srgbClr val="000000"/>
                  </a:solidFill>
                  <a:round/>
                  <a:headEnd/>
                  <a:tailEnd/>
                </a:ln>
              </p:spPr>
              <p:txBody>
                <a:bodyPr/>
                <a:lstStyle/>
                <a:p>
                  <a:endParaRPr lang="en-US"/>
                </a:p>
              </p:txBody>
            </p:sp>
            <p:sp>
              <p:nvSpPr>
                <p:cNvPr id="159861" name="Line 3189"/>
                <p:cNvSpPr>
                  <a:spLocks noChangeShapeType="1"/>
                </p:cNvSpPr>
                <p:nvPr/>
              </p:nvSpPr>
              <p:spPr bwMode="auto">
                <a:xfrm flipV="1">
                  <a:off x="3342" y="2073"/>
                  <a:ext cx="0" cy="17"/>
                </a:xfrm>
                <a:prstGeom prst="line">
                  <a:avLst/>
                </a:prstGeom>
                <a:noFill/>
                <a:ln w="7938" cap="rnd">
                  <a:solidFill>
                    <a:srgbClr val="000000"/>
                  </a:solidFill>
                  <a:round/>
                  <a:headEnd/>
                  <a:tailEnd/>
                </a:ln>
              </p:spPr>
              <p:txBody>
                <a:bodyPr/>
                <a:lstStyle/>
                <a:p>
                  <a:endParaRPr lang="en-US"/>
                </a:p>
              </p:txBody>
            </p:sp>
            <p:sp>
              <p:nvSpPr>
                <p:cNvPr id="159862" name="Line 3190"/>
                <p:cNvSpPr>
                  <a:spLocks noChangeShapeType="1"/>
                </p:cNvSpPr>
                <p:nvPr/>
              </p:nvSpPr>
              <p:spPr bwMode="auto">
                <a:xfrm flipV="1">
                  <a:off x="3326" y="2067"/>
                  <a:ext cx="0" cy="18"/>
                </a:xfrm>
                <a:prstGeom prst="line">
                  <a:avLst/>
                </a:prstGeom>
                <a:noFill/>
                <a:ln w="7938" cap="rnd">
                  <a:solidFill>
                    <a:srgbClr val="000000"/>
                  </a:solidFill>
                  <a:round/>
                  <a:headEnd/>
                  <a:tailEnd/>
                </a:ln>
              </p:spPr>
              <p:txBody>
                <a:bodyPr/>
                <a:lstStyle/>
                <a:p>
                  <a:endParaRPr lang="en-US"/>
                </a:p>
              </p:txBody>
            </p:sp>
            <p:sp>
              <p:nvSpPr>
                <p:cNvPr id="159863" name="Line 3191"/>
                <p:cNvSpPr>
                  <a:spLocks noChangeShapeType="1"/>
                </p:cNvSpPr>
                <p:nvPr/>
              </p:nvSpPr>
              <p:spPr bwMode="auto">
                <a:xfrm flipV="1">
                  <a:off x="3310" y="2067"/>
                  <a:ext cx="0" cy="12"/>
                </a:xfrm>
                <a:prstGeom prst="line">
                  <a:avLst/>
                </a:prstGeom>
                <a:noFill/>
                <a:ln w="7938" cap="rnd">
                  <a:solidFill>
                    <a:srgbClr val="000000"/>
                  </a:solidFill>
                  <a:round/>
                  <a:headEnd/>
                  <a:tailEnd/>
                </a:ln>
              </p:spPr>
              <p:txBody>
                <a:bodyPr/>
                <a:lstStyle/>
                <a:p>
                  <a:endParaRPr lang="en-US"/>
                </a:p>
              </p:txBody>
            </p:sp>
            <p:sp>
              <p:nvSpPr>
                <p:cNvPr id="159864" name="Line 3192"/>
                <p:cNvSpPr>
                  <a:spLocks noChangeShapeType="1"/>
                </p:cNvSpPr>
                <p:nvPr/>
              </p:nvSpPr>
              <p:spPr bwMode="auto">
                <a:xfrm flipV="1">
                  <a:off x="3300" y="2067"/>
                  <a:ext cx="0" cy="12"/>
                </a:xfrm>
                <a:prstGeom prst="line">
                  <a:avLst/>
                </a:prstGeom>
                <a:noFill/>
                <a:ln w="7938" cap="rnd">
                  <a:solidFill>
                    <a:srgbClr val="000000"/>
                  </a:solidFill>
                  <a:round/>
                  <a:headEnd/>
                  <a:tailEnd/>
                </a:ln>
              </p:spPr>
              <p:txBody>
                <a:bodyPr/>
                <a:lstStyle/>
                <a:p>
                  <a:endParaRPr lang="en-US"/>
                </a:p>
              </p:txBody>
            </p:sp>
            <p:sp>
              <p:nvSpPr>
                <p:cNvPr id="159865" name="Line 3193"/>
                <p:cNvSpPr>
                  <a:spLocks noChangeShapeType="1"/>
                </p:cNvSpPr>
                <p:nvPr/>
              </p:nvSpPr>
              <p:spPr bwMode="auto">
                <a:xfrm flipV="1">
                  <a:off x="3290" y="2067"/>
                  <a:ext cx="0" cy="12"/>
                </a:xfrm>
                <a:prstGeom prst="line">
                  <a:avLst/>
                </a:prstGeom>
                <a:noFill/>
                <a:ln w="7938" cap="rnd">
                  <a:solidFill>
                    <a:srgbClr val="000000"/>
                  </a:solidFill>
                  <a:round/>
                  <a:headEnd/>
                  <a:tailEnd/>
                </a:ln>
              </p:spPr>
              <p:txBody>
                <a:bodyPr/>
                <a:lstStyle/>
                <a:p>
                  <a:endParaRPr lang="en-US"/>
                </a:p>
              </p:txBody>
            </p:sp>
            <p:sp>
              <p:nvSpPr>
                <p:cNvPr id="159866" name="Line 3194"/>
                <p:cNvSpPr>
                  <a:spLocks noChangeShapeType="1"/>
                </p:cNvSpPr>
                <p:nvPr/>
              </p:nvSpPr>
              <p:spPr bwMode="auto">
                <a:xfrm flipV="1">
                  <a:off x="3274" y="2067"/>
                  <a:ext cx="0" cy="12"/>
                </a:xfrm>
                <a:prstGeom prst="line">
                  <a:avLst/>
                </a:prstGeom>
                <a:noFill/>
                <a:ln w="7938" cap="rnd">
                  <a:solidFill>
                    <a:srgbClr val="000000"/>
                  </a:solidFill>
                  <a:round/>
                  <a:headEnd/>
                  <a:tailEnd/>
                </a:ln>
              </p:spPr>
              <p:txBody>
                <a:bodyPr/>
                <a:lstStyle/>
                <a:p>
                  <a:endParaRPr lang="en-US"/>
                </a:p>
              </p:txBody>
            </p:sp>
            <p:sp>
              <p:nvSpPr>
                <p:cNvPr id="159867" name="Line 3195"/>
                <p:cNvSpPr>
                  <a:spLocks noChangeShapeType="1"/>
                </p:cNvSpPr>
                <p:nvPr/>
              </p:nvSpPr>
              <p:spPr bwMode="auto">
                <a:xfrm flipV="1">
                  <a:off x="3264" y="2067"/>
                  <a:ext cx="0" cy="12"/>
                </a:xfrm>
                <a:prstGeom prst="line">
                  <a:avLst/>
                </a:prstGeom>
                <a:noFill/>
                <a:ln w="7938" cap="rnd">
                  <a:solidFill>
                    <a:srgbClr val="000000"/>
                  </a:solidFill>
                  <a:round/>
                  <a:headEnd/>
                  <a:tailEnd/>
                </a:ln>
              </p:spPr>
              <p:txBody>
                <a:bodyPr/>
                <a:lstStyle/>
                <a:p>
                  <a:endParaRPr lang="en-US"/>
                </a:p>
              </p:txBody>
            </p:sp>
            <p:sp>
              <p:nvSpPr>
                <p:cNvPr id="159868" name="Line 3196"/>
                <p:cNvSpPr>
                  <a:spLocks noChangeShapeType="1"/>
                </p:cNvSpPr>
                <p:nvPr/>
              </p:nvSpPr>
              <p:spPr bwMode="auto">
                <a:xfrm flipV="1">
                  <a:off x="3248" y="2067"/>
                  <a:ext cx="0" cy="12"/>
                </a:xfrm>
                <a:prstGeom prst="line">
                  <a:avLst/>
                </a:prstGeom>
                <a:noFill/>
                <a:ln w="7938" cap="rnd">
                  <a:solidFill>
                    <a:srgbClr val="000000"/>
                  </a:solidFill>
                  <a:round/>
                  <a:headEnd/>
                  <a:tailEnd/>
                </a:ln>
              </p:spPr>
              <p:txBody>
                <a:bodyPr/>
                <a:lstStyle/>
                <a:p>
                  <a:endParaRPr lang="en-US"/>
                </a:p>
              </p:txBody>
            </p:sp>
            <p:sp>
              <p:nvSpPr>
                <p:cNvPr id="159869" name="Line 3197"/>
                <p:cNvSpPr>
                  <a:spLocks noChangeShapeType="1"/>
                </p:cNvSpPr>
                <p:nvPr/>
              </p:nvSpPr>
              <p:spPr bwMode="auto">
                <a:xfrm flipV="1">
                  <a:off x="3232" y="2067"/>
                  <a:ext cx="0" cy="12"/>
                </a:xfrm>
                <a:prstGeom prst="line">
                  <a:avLst/>
                </a:prstGeom>
                <a:noFill/>
                <a:ln w="7938" cap="rnd">
                  <a:solidFill>
                    <a:srgbClr val="000000"/>
                  </a:solidFill>
                  <a:round/>
                  <a:headEnd/>
                  <a:tailEnd/>
                </a:ln>
              </p:spPr>
              <p:txBody>
                <a:bodyPr/>
                <a:lstStyle/>
                <a:p>
                  <a:endParaRPr lang="en-US"/>
                </a:p>
              </p:txBody>
            </p:sp>
            <p:sp>
              <p:nvSpPr>
                <p:cNvPr id="159870" name="Line 3198"/>
                <p:cNvSpPr>
                  <a:spLocks noChangeShapeType="1"/>
                </p:cNvSpPr>
                <p:nvPr/>
              </p:nvSpPr>
              <p:spPr bwMode="auto">
                <a:xfrm flipV="1">
                  <a:off x="3222" y="2067"/>
                  <a:ext cx="0" cy="12"/>
                </a:xfrm>
                <a:prstGeom prst="line">
                  <a:avLst/>
                </a:prstGeom>
                <a:noFill/>
                <a:ln w="7938" cap="rnd">
                  <a:solidFill>
                    <a:srgbClr val="000000"/>
                  </a:solidFill>
                  <a:round/>
                  <a:headEnd/>
                  <a:tailEnd/>
                </a:ln>
              </p:spPr>
              <p:txBody>
                <a:bodyPr/>
                <a:lstStyle/>
                <a:p>
                  <a:endParaRPr lang="en-US"/>
                </a:p>
              </p:txBody>
            </p:sp>
            <p:sp>
              <p:nvSpPr>
                <p:cNvPr id="159871" name="Line 3199"/>
                <p:cNvSpPr>
                  <a:spLocks noChangeShapeType="1"/>
                </p:cNvSpPr>
                <p:nvPr/>
              </p:nvSpPr>
              <p:spPr bwMode="auto">
                <a:xfrm flipV="1">
                  <a:off x="3212" y="2067"/>
                  <a:ext cx="0" cy="12"/>
                </a:xfrm>
                <a:prstGeom prst="line">
                  <a:avLst/>
                </a:prstGeom>
                <a:noFill/>
                <a:ln w="7938" cap="rnd">
                  <a:solidFill>
                    <a:srgbClr val="000000"/>
                  </a:solidFill>
                  <a:round/>
                  <a:headEnd/>
                  <a:tailEnd/>
                </a:ln>
              </p:spPr>
              <p:txBody>
                <a:bodyPr/>
                <a:lstStyle/>
                <a:p>
                  <a:endParaRPr lang="en-US"/>
                </a:p>
              </p:txBody>
            </p:sp>
            <p:sp>
              <p:nvSpPr>
                <p:cNvPr id="159872" name="Line 3200"/>
                <p:cNvSpPr>
                  <a:spLocks noChangeShapeType="1"/>
                </p:cNvSpPr>
                <p:nvPr/>
              </p:nvSpPr>
              <p:spPr bwMode="auto">
                <a:xfrm flipV="1">
                  <a:off x="3196" y="2067"/>
                  <a:ext cx="0" cy="12"/>
                </a:xfrm>
                <a:prstGeom prst="line">
                  <a:avLst/>
                </a:prstGeom>
                <a:noFill/>
                <a:ln w="7938" cap="rnd">
                  <a:solidFill>
                    <a:srgbClr val="000000"/>
                  </a:solidFill>
                  <a:round/>
                  <a:headEnd/>
                  <a:tailEnd/>
                </a:ln>
              </p:spPr>
              <p:txBody>
                <a:bodyPr/>
                <a:lstStyle/>
                <a:p>
                  <a:endParaRPr lang="en-US"/>
                </a:p>
              </p:txBody>
            </p:sp>
            <p:sp>
              <p:nvSpPr>
                <p:cNvPr id="159873" name="Line 3201"/>
                <p:cNvSpPr>
                  <a:spLocks noChangeShapeType="1"/>
                </p:cNvSpPr>
                <p:nvPr/>
              </p:nvSpPr>
              <p:spPr bwMode="auto">
                <a:xfrm flipV="1">
                  <a:off x="3180" y="2067"/>
                  <a:ext cx="0" cy="12"/>
                </a:xfrm>
                <a:prstGeom prst="line">
                  <a:avLst/>
                </a:prstGeom>
                <a:noFill/>
                <a:ln w="7938" cap="rnd">
                  <a:solidFill>
                    <a:srgbClr val="000000"/>
                  </a:solidFill>
                  <a:round/>
                  <a:headEnd/>
                  <a:tailEnd/>
                </a:ln>
              </p:spPr>
              <p:txBody>
                <a:bodyPr/>
                <a:lstStyle/>
                <a:p>
                  <a:endParaRPr lang="en-US"/>
                </a:p>
              </p:txBody>
            </p:sp>
            <p:sp>
              <p:nvSpPr>
                <p:cNvPr id="159874" name="Line 3202"/>
                <p:cNvSpPr>
                  <a:spLocks noChangeShapeType="1"/>
                </p:cNvSpPr>
                <p:nvPr/>
              </p:nvSpPr>
              <p:spPr bwMode="auto">
                <a:xfrm flipH="1" flipV="1">
                  <a:off x="3165" y="2067"/>
                  <a:ext cx="10" cy="6"/>
                </a:xfrm>
                <a:prstGeom prst="line">
                  <a:avLst/>
                </a:prstGeom>
                <a:noFill/>
                <a:ln w="7938" cap="rnd">
                  <a:solidFill>
                    <a:srgbClr val="000000"/>
                  </a:solidFill>
                  <a:round/>
                  <a:headEnd/>
                  <a:tailEnd/>
                </a:ln>
              </p:spPr>
              <p:txBody>
                <a:bodyPr/>
                <a:lstStyle/>
                <a:p>
                  <a:endParaRPr lang="en-US"/>
                </a:p>
              </p:txBody>
            </p:sp>
            <p:sp>
              <p:nvSpPr>
                <p:cNvPr id="159875" name="Line 3203"/>
                <p:cNvSpPr>
                  <a:spLocks noChangeShapeType="1"/>
                </p:cNvSpPr>
                <p:nvPr/>
              </p:nvSpPr>
              <p:spPr bwMode="auto">
                <a:xfrm flipH="1" flipV="1">
                  <a:off x="3160" y="2085"/>
                  <a:ext cx="15" cy="5"/>
                </a:xfrm>
                <a:prstGeom prst="line">
                  <a:avLst/>
                </a:prstGeom>
                <a:noFill/>
                <a:ln w="7938" cap="rnd">
                  <a:solidFill>
                    <a:srgbClr val="000000"/>
                  </a:solidFill>
                  <a:round/>
                  <a:headEnd/>
                  <a:tailEnd/>
                </a:ln>
              </p:spPr>
              <p:txBody>
                <a:bodyPr/>
                <a:lstStyle/>
                <a:p>
                  <a:endParaRPr lang="en-US"/>
                </a:p>
              </p:txBody>
            </p:sp>
            <p:sp>
              <p:nvSpPr>
                <p:cNvPr id="159876" name="Line 3204"/>
                <p:cNvSpPr>
                  <a:spLocks noChangeShapeType="1"/>
                </p:cNvSpPr>
                <p:nvPr/>
              </p:nvSpPr>
              <p:spPr bwMode="auto">
                <a:xfrm flipH="1" flipV="1">
                  <a:off x="3149" y="2096"/>
                  <a:ext cx="16" cy="6"/>
                </a:xfrm>
                <a:prstGeom prst="line">
                  <a:avLst/>
                </a:prstGeom>
                <a:noFill/>
                <a:ln w="7938" cap="rnd">
                  <a:solidFill>
                    <a:srgbClr val="000000"/>
                  </a:solidFill>
                  <a:round/>
                  <a:headEnd/>
                  <a:tailEnd/>
                </a:ln>
              </p:spPr>
              <p:txBody>
                <a:bodyPr/>
                <a:lstStyle/>
                <a:p>
                  <a:endParaRPr lang="en-US"/>
                </a:p>
              </p:txBody>
            </p:sp>
            <p:sp>
              <p:nvSpPr>
                <p:cNvPr id="159877" name="Line 3205"/>
                <p:cNvSpPr>
                  <a:spLocks noChangeShapeType="1"/>
                </p:cNvSpPr>
                <p:nvPr/>
              </p:nvSpPr>
              <p:spPr bwMode="auto">
                <a:xfrm flipH="1" flipV="1">
                  <a:off x="3144" y="2108"/>
                  <a:ext cx="16" cy="6"/>
                </a:xfrm>
                <a:prstGeom prst="line">
                  <a:avLst/>
                </a:prstGeom>
                <a:noFill/>
                <a:ln w="7938" cap="rnd">
                  <a:solidFill>
                    <a:srgbClr val="000000"/>
                  </a:solidFill>
                  <a:round/>
                  <a:headEnd/>
                  <a:tailEnd/>
                </a:ln>
              </p:spPr>
              <p:txBody>
                <a:bodyPr/>
                <a:lstStyle/>
                <a:p>
                  <a:endParaRPr lang="en-US"/>
                </a:p>
              </p:txBody>
            </p:sp>
            <p:sp>
              <p:nvSpPr>
                <p:cNvPr id="159878" name="Line 3206"/>
                <p:cNvSpPr>
                  <a:spLocks noChangeShapeType="1"/>
                </p:cNvSpPr>
                <p:nvPr/>
              </p:nvSpPr>
              <p:spPr bwMode="auto">
                <a:xfrm flipH="1" flipV="1">
                  <a:off x="3139" y="2125"/>
                  <a:ext cx="15" cy="6"/>
                </a:xfrm>
                <a:prstGeom prst="line">
                  <a:avLst/>
                </a:prstGeom>
                <a:noFill/>
                <a:ln w="7938" cap="rnd">
                  <a:solidFill>
                    <a:srgbClr val="000000"/>
                  </a:solidFill>
                  <a:round/>
                  <a:headEnd/>
                  <a:tailEnd/>
                </a:ln>
              </p:spPr>
              <p:txBody>
                <a:bodyPr/>
                <a:lstStyle/>
                <a:p>
                  <a:endParaRPr lang="en-US"/>
                </a:p>
              </p:txBody>
            </p:sp>
            <p:sp>
              <p:nvSpPr>
                <p:cNvPr id="159879" name="Line 3207"/>
                <p:cNvSpPr>
                  <a:spLocks noChangeShapeType="1"/>
                </p:cNvSpPr>
                <p:nvPr/>
              </p:nvSpPr>
              <p:spPr bwMode="auto">
                <a:xfrm flipH="1" flipV="1">
                  <a:off x="3128" y="2125"/>
                  <a:ext cx="6" cy="12"/>
                </a:xfrm>
                <a:prstGeom prst="line">
                  <a:avLst/>
                </a:prstGeom>
                <a:noFill/>
                <a:ln w="7938" cap="rnd">
                  <a:solidFill>
                    <a:srgbClr val="000000"/>
                  </a:solidFill>
                  <a:round/>
                  <a:headEnd/>
                  <a:tailEnd/>
                </a:ln>
              </p:spPr>
              <p:txBody>
                <a:bodyPr/>
                <a:lstStyle/>
                <a:p>
                  <a:endParaRPr lang="en-US"/>
                </a:p>
              </p:txBody>
            </p:sp>
            <p:sp>
              <p:nvSpPr>
                <p:cNvPr id="159880" name="Line 3208"/>
                <p:cNvSpPr>
                  <a:spLocks noChangeShapeType="1"/>
                </p:cNvSpPr>
                <p:nvPr/>
              </p:nvSpPr>
              <p:spPr bwMode="auto">
                <a:xfrm flipH="1" flipV="1">
                  <a:off x="3113" y="2131"/>
                  <a:ext cx="5" cy="12"/>
                </a:xfrm>
                <a:prstGeom prst="line">
                  <a:avLst/>
                </a:prstGeom>
                <a:noFill/>
                <a:ln w="7938" cap="rnd">
                  <a:solidFill>
                    <a:srgbClr val="000000"/>
                  </a:solidFill>
                  <a:round/>
                  <a:headEnd/>
                  <a:tailEnd/>
                </a:ln>
              </p:spPr>
              <p:txBody>
                <a:bodyPr/>
                <a:lstStyle/>
                <a:p>
                  <a:endParaRPr lang="en-US"/>
                </a:p>
              </p:txBody>
            </p:sp>
            <p:sp>
              <p:nvSpPr>
                <p:cNvPr id="159881" name="Line 3209"/>
                <p:cNvSpPr>
                  <a:spLocks noChangeShapeType="1"/>
                </p:cNvSpPr>
                <p:nvPr/>
              </p:nvSpPr>
              <p:spPr bwMode="auto">
                <a:xfrm flipH="1" flipV="1">
                  <a:off x="3102" y="2131"/>
                  <a:ext cx="6" cy="18"/>
                </a:xfrm>
                <a:prstGeom prst="line">
                  <a:avLst/>
                </a:prstGeom>
                <a:noFill/>
                <a:ln w="7938" cap="rnd">
                  <a:solidFill>
                    <a:srgbClr val="000000"/>
                  </a:solidFill>
                  <a:round/>
                  <a:headEnd/>
                  <a:tailEnd/>
                </a:ln>
              </p:spPr>
              <p:txBody>
                <a:bodyPr/>
                <a:lstStyle/>
                <a:p>
                  <a:endParaRPr lang="en-US"/>
                </a:p>
              </p:txBody>
            </p:sp>
            <p:sp>
              <p:nvSpPr>
                <p:cNvPr id="159882" name="Line 3210"/>
                <p:cNvSpPr>
                  <a:spLocks noChangeShapeType="1"/>
                </p:cNvSpPr>
                <p:nvPr/>
              </p:nvSpPr>
              <p:spPr bwMode="auto">
                <a:xfrm flipV="1">
                  <a:off x="3092" y="2137"/>
                  <a:ext cx="0" cy="17"/>
                </a:xfrm>
                <a:prstGeom prst="line">
                  <a:avLst/>
                </a:prstGeom>
                <a:noFill/>
                <a:ln w="7938" cap="rnd">
                  <a:solidFill>
                    <a:srgbClr val="000000"/>
                  </a:solidFill>
                  <a:round/>
                  <a:headEnd/>
                  <a:tailEnd/>
                </a:ln>
              </p:spPr>
              <p:txBody>
                <a:bodyPr/>
                <a:lstStyle/>
                <a:p>
                  <a:endParaRPr lang="en-US"/>
                </a:p>
              </p:txBody>
            </p:sp>
            <p:sp>
              <p:nvSpPr>
                <p:cNvPr id="159883" name="Line 3211"/>
                <p:cNvSpPr>
                  <a:spLocks noChangeShapeType="1"/>
                </p:cNvSpPr>
                <p:nvPr/>
              </p:nvSpPr>
              <p:spPr bwMode="auto">
                <a:xfrm flipH="1" flipV="1">
                  <a:off x="3082" y="2143"/>
                  <a:ext cx="5" cy="17"/>
                </a:xfrm>
                <a:prstGeom prst="line">
                  <a:avLst/>
                </a:prstGeom>
                <a:noFill/>
                <a:ln w="7938" cap="rnd">
                  <a:solidFill>
                    <a:srgbClr val="000000"/>
                  </a:solidFill>
                  <a:round/>
                  <a:headEnd/>
                  <a:tailEnd/>
                </a:ln>
              </p:spPr>
              <p:txBody>
                <a:bodyPr/>
                <a:lstStyle/>
                <a:p>
                  <a:endParaRPr lang="en-US"/>
                </a:p>
              </p:txBody>
            </p:sp>
            <p:sp>
              <p:nvSpPr>
                <p:cNvPr id="159884" name="Line 3212"/>
                <p:cNvSpPr>
                  <a:spLocks noChangeShapeType="1"/>
                </p:cNvSpPr>
                <p:nvPr/>
              </p:nvSpPr>
              <p:spPr bwMode="auto">
                <a:xfrm flipH="1" flipV="1">
                  <a:off x="3066" y="2149"/>
                  <a:ext cx="5" cy="17"/>
                </a:xfrm>
                <a:prstGeom prst="line">
                  <a:avLst/>
                </a:prstGeom>
                <a:noFill/>
                <a:ln w="7938" cap="rnd">
                  <a:solidFill>
                    <a:srgbClr val="000000"/>
                  </a:solidFill>
                  <a:round/>
                  <a:headEnd/>
                  <a:tailEnd/>
                </a:ln>
              </p:spPr>
              <p:txBody>
                <a:bodyPr/>
                <a:lstStyle/>
                <a:p>
                  <a:endParaRPr lang="en-US"/>
                </a:p>
              </p:txBody>
            </p:sp>
            <p:sp>
              <p:nvSpPr>
                <p:cNvPr id="159885" name="Line 3213"/>
                <p:cNvSpPr>
                  <a:spLocks noChangeShapeType="1"/>
                </p:cNvSpPr>
                <p:nvPr/>
              </p:nvSpPr>
              <p:spPr bwMode="auto">
                <a:xfrm flipV="1">
                  <a:off x="3056" y="2143"/>
                  <a:ext cx="15" cy="6"/>
                </a:xfrm>
                <a:prstGeom prst="line">
                  <a:avLst/>
                </a:prstGeom>
                <a:noFill/>
                <a:ln w="7938" cap="rnd">
                  <a:solidFill>
                    <a:srgbClr val="000000"/>
                  </a:solidFill>
                  <a:round/>
                  <a:headEnd/>
                  <a:tailEnd/>
                </a:ln>
              </p:spPr>
              <p:txBody>
                <a:bodyPr/>
                <a:lstStyle/>
                <a:p>
                  <a:endParaRPr lang="en-US"/>
                </a:p>
              </p:txBody>
            </p:sp>
            <p:sp>
              <p:nvSpPr>
                <p:cNvPr id="159886" name="Line 3214"/>
                <p:cNvSpPr>
                  <a:spLocks noChangeShapeType="1"/>
                </p:cNvSpPr>
                <p:nvPr/>
              </p:nvSpPr>
              <p:spPr bwMode="auto">
                <a:xfrm>
                  <a:off x="3056" y="2131"/>
                  <a:ext cx="10" cy="0"/>
                </a:xfrm>
                <a:prstGeom prst="line">
                  <a:avLst/>
                </a:prstGeom>
                <a:noFill/>
                <a:ln w="7938" cap="rnd">
                  <a:solidFill>
                    <a:srgbClr val="000000"/>
                  </a:solidFill>
                  <a:round/>
                  <a:headEnd/>
                  <a:tailEnd/>
                </a:ln>
              </p:spPr>
              <p:txBody>
                <a:bodyPr/>
                <a:lstStyle/>
                <a:p>
                  <a:endParaRPr lang="en-US"/>
                </a:p>
              </p:txBody>
            </p:sp>
            <p:sp>
              <p:nvSpPr>
                <p:cNvPr id="159887" name="Line 3215"/>
                <p:cNvSpPr>
                  <a:spLocks noChangeShapeType="1"/>
                </p:cNvSpPr>
                <p:nvPr/>
              </p:nvSpPr>
              <p:spPr bwMode="auto">
                <a:xfrm flipV="1">
                  <a:off x="3050" y="2119"/>
                  <a:ext cx="11" cy="6"/>
                </a:xfrm>
                <a:prstGeom prst="line">
                  <a:avLst/>
                </a:prstGeom>
                <a:noFill/>
                <a:ln w="7938" cap="rnd">
                  <a:solidFill>
                    <a:srgbClr val="000000"/>
                  </a:solidFill>
                  <a:round/>
                  <a:headEnd/>
                  <a:tailEnd/>
                </a:ln>
              </p:spPr>
              <p:txBody>
                <a:bodyPr/>
                <a:lstStyle/>
                <a:p>
                  <a:endParaRPr lang="en-US"/>
                </a:p>
              </p:txBody>
            </p:sp>
            <p:sp>
              <p:nvSpPr>
                <p:cNvPr id="159888" name="Line 3216"/>
                <p:cNvSpPr>
                  <a:spLocks noChangeShapeType="1"/>
                </p:cNvSpPr>
                <p:nvPr/>
              </p:nvSpPr>
              <p:spPr bwMode="auto">
                <a:xfrm>
                  <a:off x="3045" y="2108"/>
                  <a:ext cx="11" cy="0"/>
                </a:xfrm>
                <a:prstGeom prst="line">
                  <a:avLst/>
                </a:prstGeom>
                <a:noFill/>
                <a:ln w="7938" cap="rnd">
                  <a:solidFill>
                    <a:srgbClr val="000000"/>
                  </a:solidFill>
                  <a:round/>
                  <a:headEnd/>
                  <a:tailEnd/>
                </a:ln>
              </p:spPr>
              <p:txBody>
                <a:bodyPr/>
                <a:lstStyle/>
                <a:p>
                  <a:endParaRPr lang="en-US"/>
                </a:p>
              </p:txBody>
            </p:sp>
            <p:sp>
              <p:nvSpPr>
                <p:cNvPr id="159889" name="Line 3217"/>
                <p:cNvSpPr>
                  <a:spLocks noChangeShapeType="1"/>
                </p:cNvSpPr>
                <p:nvPr/>
              </p:nvSpPr>
              <p:spPr bwMode="auto">
                <a:xfrm>
                  <a:off x="3050" y="2090"/>
                  <a:ext cx="11" cy="0"/>
                </a:xfrm>
                <a:prstGeom prst="line">
                  <a:avLst/>
                </a:prstGeom>
                <a:noFill/>
                <a:ln w="7938" cap="rnd">
                  <a:solidFill>
                    <a:srgbClr val="000000"/>
                  </a:solidFill>
                  <a:round/>
                  <a:headEnd/>
                  <a:tailEnd/>
                </a:ln>
              </p:spPr>
              <p:txBody>
                <a:bodyPr/>
                <a:lstStyle/>
                <a:p>
                  <a:endParaRPr lang="en-US"/>
                </a:p>
              </p:txBody>
            </p:sp>
            <p:sp>
              <p:nvSpPr>
                <p:cNvPr id="159890" name="Line 3218"/>
                <p:cNvSpPr>
                  <a:spLocks noChangeShapeType="1"/>
                </p:cNvSpPr>
                <p:nvPr/>
              </p:nvSpPr>
              <p:spPr bwMode="auto">
                <a:xfrm>
                  <a:off x="3050" y="2079"/>
                  <a:ext cx="11" cy="0"/>
                </a:xfrm>
                <a:prstGeom prst="line">
                  <a:avLst/>
                </a:prstGeom>
                <a:noFill/>
                <a:ln w="7938" cap="rnd">
                  <a:solidFill>
                    <a:srgbClr val="000000"/>
                  </a:solidFill>
                  <a:round/>
                  <a:headEnd/>
                  <a:tailEnd/>
                </a:ln>
              </p:spPr>
              <p:txBody>
                <a:bodyPr/>
                <a:lstStyle/>
                <a:p>
                  <a:endParaRPr lang="en-US"/>
                </a:p>
              </p:txBody>
            </p:sp>
            <p:sp>
              <p:nvSpPr>
                <p:cNvPr id="159891" name="Line 3219"/>
                <p:cNvSpPr>
                  <a:spLocks noChangeShapeType="1"/>
                </p:cNvSpPr>
                <p:nvPr/>
              </p:nvSpPr>
              <p:spPr bwMode="auto">
                <a:xfrm>
                  <a:off x="3654" y="2475"/>
                  <a:ext cx="15" cy="6"/>
                </a:xfrm>
                <a:prstGeom prst="line">
                  <a:avLst/>
                </a:prstGeom>
                <a:noFill/>
                <a:ln w="7938" cap="rnd">
                  <a:solidFill>
                    <a:srgbClr val="000000"/>
                  </a:solidFill>
                  <a:round/>
                  <a:headEnd/>
                  <a:tailEnd/>
                </a:ln>
              </p:spPr>
              <p:txBody>
                <a:bodyPr/>
                <a:lstStyle/>
                <a:p>
                  <a:endParaRPr lang="en-US"/>
                </a:p>
              </p:txBody>
            </p:sp>
            <p:sp>
              <p:nvSpPr>
                <p:cNvPr id="159892" name="Line 3220"/>
                <p:cNvSpPr>
                  <a:spLocks noChangeShapeType="1"/>
                </p:cNvSpPr>
                <p:nvPr/>
              </p:nvSpPr>
              <p:spPr bwMode="auto">
                <a:xfrm>
                  <a:off x="3664" y="2463"/>
                  <a:ext cx="16" cy="6"/>
                </a:xfrm>
                <a:prstGeom prst="line">
                  <a:avLst/>
                </a:prstGeom>
                <a:noFill/>
                <a:ln w="7938" cap="rnd">
                  <a:solidFill>
                    <a:srgbClr val="000000"/>
                  </a:solidFill>
                  <a:round/>
                  <a:headEnd/>
                  <a:tailEnd/>
                </a:ln>
              </p:spPr>
              <p:txBody>
                <a:bodyPr/>
                <a:lstStyle/>
                <a:p>
                  <a:endParaRPr lang="en-US"/>
                </a:p>
              </p:txBody>
            </p:sp>
            <p:sp>
              <p:nvSpPr>
                <p:cNvPr id="159893" name="Line 3221"/>
                <p:cNvSpPr>
                  <a:spLocks noChangeShapeType="1"/>
                </p:cNvSpPr>
                <p:nvPr/>
              </p:nvSpPr>
              <p:spPr bwMode="auto">
                <a:xfrm>
                  <a:off x="3669" y="2452"/>
                  <a:ext cx="11" cy="6"/>
                </a:xfrm>
                <a:prstGeom prst="line">
                  <a:avLst/>
                </a:prstGeom>
                <a:noFill/>
                <a:ln w="7938" cap="rnd">
                  <a:solidFill>
                    <a:srgbClr val="000000"/>
                  </a:solidFill>
                  <a:round/>
                  <a:headEnd/>
                  <a:tailEnd/>
                </a:ln>
              </p:spPr>
              <p:txBody>
                <a:bodyPr/>
                <a:lstStyle/>
                <a:p>
                  <a:endParaRPr lang="en-US"/>
                </a:p>
              </p:txBody>
            </p:sp>
            <p:sp>
              <p:nvSpPr>
                <p:cNvPr id="159894" name="Line 3222"/>
                <p:cNvSpPr>
                  <a:spLocks noChangeShapeType="1"/>
                </p:cNvSpPr>
                <p:nvPr/>
              </p:nvSpPr>
              <p:spPr bwMode="auto">
                <a:xfrm flipV="1">
                  <a:off x="3680" y="2440"/>
                  <a:ext cx="0" cy="18"/>
                </a:xfrm>
                <a:prstGeom prst="line">
                  <a:avLst/>
                </a:prstGeom>
                <a:noFill/>
                <a:ln w="7938" cap="rnd">
                  <a:solidFill>
                    <a:srgbClr val="000000"/>
                  </a:solidFill>
                  <a:round/>
                  <a:headEnd/>
                  <a:tailEnd/>
                </a:ln>
              </p:spPr>
              <p:txBody>
                <a:bodyPr/>
                <a:lstStyle/>
                <a:p>
                  <a:endParaRPr lang="en-US"/>
                </a:p>
              </p:txBody>
            </p:sp>
            <p:sp>
              <p:nvSpPr>
                <p:cNvPr id="159895" name="Line 3223"/>
                <p:cNvSpPr>
                  <a:spLocks noChangeShapeType="1"/>
                </p:cNvSpPr>
                <p:nvPr/>
              </p:nvSpPr>
              <p:spPr bwMode="auto">
                <a:xfrm flipV="1">
                  <a:off x="3669" y="2434"/>
                  <a:ext cx="5" cy="18"/>
                </a:xfrm>
                <a:prstGeom prst="line">
                  <a:avLst/>
                </a:prstGeom>
                <a:noFill/>
                <a:ln w="7938" cap="rnd">
                  <a:solidFill>
                    <a:srgbClr val="000000"/>
                  </a:solidFill>
                  <a:round/>
                  <a:headEnd/>
                  <a:tailEnd/>
                </a:ln>
              </p:spPr>
              <p:txBody>
                <a:bodyPr/>
                <a:lstStyle/>
                <a:p>
                  <a:endParaRPr lang="en-US"/>
                </a:p>
              </p:txBody>
            </p:sp>
            <p:sp>
              <p:nvSpPr>
                <p:cNvPr id="159896" name="Line 3224"/>
                <p:cNvSpPr>
                  <a:spLocks noChangeShapeType="1"/>
                </p:cNvSpPr>
                <p:nvPr/>
              </p:nvSpPr>
              <p:spPr bwMode="auto">
                <a:xfrm flipV="1">
                  <a:off x="3654" y="2428"/>
                  <a:ext cx="5" cy="18"/>
                </a:xfrm>
                <a:prstGeom prst="line">
                  <a:avLst/>
                </a:prstGeom>
                <a:noFill/>
                <a:ln w="7938" cap="rnd">
                  <a:solidFill>
                    <a:srgbClr val="000000"/>
                  </a:solidFill>
                  <a:round/>
                  <a:headEnd/>
                  <a:tailEnd/>
                </a:ln>
              </p:spPr>
              <p:txBody>
                <a:bodyPr/>
                <a:lstStyle/>
                <a:p>
                  <a:endParaRPr lang="en-US"/>
                </a:p>
              </p:txBody>
            </p:sp>
            <p:sp>
              <p:nvSpPr>
                <p:cNvPr id="159897" name="Line 3225"/>
                <p:cNvSpPr>
                  <a:spLocks noChangeShapeType="1"/>
                </p:cNvSpPr>
                <p:nvPr/>
              </p:nvSpPr>
              <p:spPr bwMode="auto">
                <a:xfrm flipV="1">
                  <a:off x="3643" y="2423"/>
                  <a:ext cx="0" cy="17"/>
                </a:xfrm>
                <a:prstGeom prst="line">
                  <a:avLst/>
                </a:prstGeom>
                <a:noFill/>
                <a:ln w="7938" cap="rnd">
                  <a:solidFill>
                    <a:srgbClr val="000000"/>
                  </a:solidFill>
                  <a:round/>
                  <a:headEnd/>
                  <a:tailEnd/>
                </a:ln>
              </p:spPr>
              <p:txBody>
                <a:bodyPr/>
                <a:lstStyle/>
                <a:p>
                  <a:endParaRPr lang="en-US"/>
                </a:p>
              </p:txBody>
            </p:sp>
            <p:sp>
              <p:nvSpPr>
                <p:cNvPr id="159898" name="Line 3226"/>
                <p:cNvSpPr>
                  <a:spLocks noChangeShapeType="1"/>
                </p:cNvSpPr>
                <p:nvPr/>
              </p:nvSpPr>
              <p:spPr bwMode="auto">
                <a:xfrm flipV="1">
                  <a:off x="3628" y="2423"/>
                  <a:ext cx="5" cy="11"/>
                </a:xfrm>
                <a:prstGeom prst="line">
                  <a:avLst/>
                </a:prstGeom>
                <a:noFill/>
                <a:ln w="7938" cap="rnd">
                  <a:solidFill>
                    <a:srgbClr val="000000"/>
                  </a:solidFill>
                  <a:round/>
                  <a:headEnd/>
                  <a:tailEnd/>
                </a:ln>
              </p:spPr>
              <p:txBody>
                <a:bodyPr/>
                <a:lstStyle/>
                <a:p>
                  <a:endParaRPr lang="en-US"/>
                </a:p>
              </p:txBody>
            </p:sp>
            <p:sp>
              <p:nvSpPr>
                <p:cNvPr id="159899" name="Line 3227"/>
                <p:cNvSpPr>
                  <a:spLocks noChangeShapeType="1"/>
                </p:cNvSpPr>
                <p:nvPr/>
              </p:nvSpPr>
              <p:spPr bwMode="auto">
                <a:xfrm flipV="1">
                  <a:off x="3612" y="2417"/>
                  <a:ext cx="5" cy="11"/>
                </a:xfrm>
                <a:prstGeom prst="line">
                  <a:avLst/>
                </a:prstGeom>
                <a:noFill/>
                <a:ln w="7938" cap="rnd">
                  <a:solidFill>
                    <a:srgbClr val="000000"/>
                  </a:solidFill>
                  <a:round/>
                  <a:headEnd/>
                  <a:tailEnd/>
                </a:ln>
              </p:spPr>
              <p:txBody>
                <a:bodyPr/>
                <a:lstStyle/>
                <a:p>
                  <a:endParaRPr lang="en-US"/>
                </a:p>
              </p:txBody>
            </p:sp>
            <p:sp>
              <p:nvSpPr>
                <p:cNvPr id="159900" name="Line 3228"/>
                <p:cNvSpPr>
                  <a:spLocks noChangeShapeType="1"/>
                </p:cNvSpPr>
                <p:nvPr/>
              </p:nvSpPr>
              <p:spPr bwMode="auto">
                <a:xfrm flipV="1">
                  <a:off x="3602" y="2417"/>
                  <a:ext cx="5" cy="11"/>
                </a:xfrm>
                <a:prstGeom prst="line">
                  <a:avLst/>
                </a:prstGeom>
                <a:noFill/>
                <a:ln w="7938" cap="rnd">
                  <a:solidFill>
                    <a:srgbClr val="000000"/>
                  </a:solidFill>
                  <a:round/>
                  <a:headEnd/>
                  <a:tailEnd/>
                </a:ln>
              </p:spPr>
              <p:txBody>
                <a:bodyPr/>
                <a:lstStyle/>
                <a:p>
                  <a:endParaRPr lang="en-US"/>
                </a:p>
              </p:txBody>
            </p:sp>
            <p:sp>
              <p:nvSpPr>
                <p:cNvPr id="159901" name="Line 3229"/>
                <p:cNvSpPr>
                  <a:spLocks noChangeShapeType="1"/>
                </p:cNvSpPr>
                <p:nvPr/>
              </p:nvSpPr>
              <p:spPr bwMode="auto">
                <a:xfrm>
                  <a:off x="3591" y="2405"/>
                  <a:ext cx="11" cy="0"/>
                </a:xfrm>
                <a:prstGeom prst="line">
                  <a:avLst/>
                </a:prstGeom>
                <a:noFill/>
                <a:ln w="7938" cap="rnd">
                  <a:solidFill>
                    <a:srgbClr val="000000"/>
                  </a:solidFill>
                  <a:round/>
                  <a:headEnd/>
                  <a:tailEnd/>
                </a:ln>
              </p:spPr>
              <p:txBody>
                <a:bodyPr/>
                <a:lstStyle/>
                <a:p>
                  <a:endParaRPr lang="en-US"/>
                </a:p>
              </p:txBody>
            </p:sp>
            <p:sp>
              <p:nvSpPr>
                <p:cNvPr id="159902" name="Line 3230"/>
                <p:cNvSpPr>
                  <a:spLocks noChangeShapeType="1"/>
                </p:cNvSpPr>
                <p:nvPr/>
              </p:nvSpPr>
              <p:spPr bwMode="auto">
                <a:xfrm>
                  <a:off x="3591" y="2388"/>
                  <a:ext cx="11" cy="0"/>
                </a:xfrm>
                <a:prstGeom prst="line">
                  <a:avLst/>
                </a:prstGeom>
                <a:noFill/>
                <a:ln w="7938" cap="rnd">
                  <a:solidFill>
                    <a:srgbClr val="000000"/>
                  </a:solidFill>
                  <a:round/>
                  <a:headEnd/>
                  <a:tailEnd/>
                </a:ln>
              </p:spPr>
              <p:txBody>
                <a:bodyPr/>
                <a:lstStyle/>
                <a:p>
                  <a:endParaRPr lang="en-US"/>
                </a:p>
              </p:txBody>
            </p:sp>
            <p:sp>
              <p:nvSpPr>
                <p:cNvPr id="159903" name="Line 3231"/>
                <p:cNvSpPr>
                  <a:spLocks noChangeShapeType="1"/>
                </p:cNvSpPr>
                <p:nvPr/>
              </p:nvSpPr>
              <p:spPr bwMode="auto">
                <a:xfrm>
                  <a:off x="3591" y="2376"/>
                  <a:ext cx="11" cy="0"/>
                </a:xfrm>
                <a:prstGeom prst="line">
                  <a:avLst/>
                </a:prstGeom>
                <a:noFill/>
                <a:ln w="7938" cap="rnd">
                  <a:solidFill>
                    <a:srgbClr val="000000"/>
                  </a:solidFill>
                  <a:round/>
                  <a:headEnd/>
                  <a:tailEnd/>
                </a:ln>
              </p:spPr>
              <p:txBody>
                <a:bodyPr/>
                <a:lstStyle/>
                <a:p>
                  <a:endParaRPr lang="en-US"/>
                </a:p>
              </p:txBody>
            </p:sp>
            <p:sp>
              <p:nvSpPr>
                <p:cNvPr id="159904" name="Line 3232"/>
                <p:cNvSpPr>
                  <a:spLocks noChangeShapeType="1"/>
                </p:cNvSpPr>
                <p:nvPr/>
              </p:nvSpPr>
              <p:spPr bwMode="auto">
                <a:xfrm flipV="1">
                  <a:off x="3591" y="2347"/>
                  <a:ext cx="5" cy="17"/>
                </a:xfrm>
                <a:prstGeom prst="line">
                  <a:avLst/>
                </a:prstGeom>
                <a:noFill/>
                <a:ln w="7938" cap="rnd">
                  <a:solidFill>
                    <a:srgbClr val="000000"/>
                  </a:solidFill>
                  <a:round/>
                  <a:headEnd/>
                  <a:tailEnd/>
                </a:ln>
              </p:spPr>
              <p:txBody>
                <a:bodyPr/>
                <a:lstStyle/>
                <a:p>
                  <a:endParaRPr lang="en-US"/>
                </a:p>
              </p:txBody>
            </p:sp>
            <p:sp>
              <p:nvSpPr>
                <p:cNvPr id="159905" name="Line 3233"/>
                <p:cNvSpPr>
                  <a:spLocks noChangeShapeType="1"/>
                </p:cNvSpPr>
                <p:nvPr/>
              </p:nvSpPr>
              <p:spPr bwMode="auto">
                <a:xfrm flipV="1">
                  <a:off x="3576" y="2341"/>
                  <a:ext cx="5" cy="18"/>
                </a:xfrm>
                <a:prstGeom prst="line">
                  <a:avLst/>
                </a:prstGeom>
                <a:noFill/>
                <a:ln w="7938" cap="rnd">
                  <a:solidFill>
                    <a:srgbClr val="000000"/>
                  </a:solidFill>
                  <a:round/>
                  <a:headEnd/>
                  <a:tailEnd/>
                </a:ln>
              </p:spPr>
              <p:txBody>
                <a:bodyPr/>
                <a:lstStyle/>
                <a:p>
                  <a:endParaRPr lang="en-US"/>
                </a:p>
              </p:txBody>
            </p:sp>
            <p:sp>
              <p:nvSpPr>
                <p:cNvPr id="159906" name="Line 3234"/>
                <p:cNvSpPr>
                  <a:spLocks noChangeShapeType="1"/>
                </p:cNvSpPr>
                <p:nvPr/>
              </p:nvSpPr>
              <p:spPr bwMode="auto">
                <a:xfrm flipV="1">
                  <a:off x="3565" y="2335"/>
                  <a:ext cx="5" cy="12"/>
                </a:xfrm>
                <a:prstGeom prst="line">
                  <a:avLst/>
                </a:prstGeom>
                <a:noFill/>
                <a:ln w="7938" cap="rnd">
                  <a:solidFill>
                    <a:srgbClr val="000000"/>
                  </a:solidFill>
                  <a:round/>
                  <a:headEnd/>
                  <a:tailEnd/>
                </a:ln>
              </p:spPr>
              <p:txBody>
                <a:bodyPr/>
                <a:lstStyle/>
                <a:p>
                  <a:endParaRPr lang="en-US"/>
                </a:p>
              </p:txBody>
            </p:sp>
            <p:sp>
              <p:nvSpPr>
                <p:cNvPr id="159907" name="Line 3235"/>
                <p:cNvSpPr>
                  <a:spLocks noChangeShapeType="1"/>
                </p:cNvSpPr>
                <p:nvPr/>
              </p:nvSpPr>
              <p:spPr bwMode="auto">
                <a:xfrm flipV="1">
                  <a:off x="3555" y="2329"/>
                  <a:ext cx="0" cy="12"/>
                </a:xfrm>
                <a:prstGeom prst="line">
                  <a:avLst/>
                </a:prstGeom>
                <a:noFill/>
                <a:ln w="7938" cap="rnd">
                  <a:solidFill>
                    <a:srgbClr val="000000"/>
                  </a:solidFill>
                  <a:round/>
                  <a:headEnd/>
                  <a:tailEnd/>
                </a:ln>
              </p:spPr>
              <p:txBody>
                <a:bodyPr/>
                <a:lstStyle/>
                <a:p>
                  <a:endParaRPr lang="en-US"/>
                </a:p>
              </p:txBody>
            </p:sp>
            <p:sp>
              <p:nvSpPr>
                <p:cNvPr id="159908" name="Line 3236"/>
                <p:cNvSpPr>
                  <a:spLocks noChangeShapeType="1"/>
                </p:cNvSpPr>
                <p:nvPr/>
              </p:nvSpPr>
              <p:spPr bwMode="auto">
                <a:xfrm flipV="1">
                  <a:off x="3539" y="2318"/>
                  <a:ext cx="5" cy="17"/>
                </a:xfrm>
                <a:prstGeom prst="line">
                  <a:avLst/>
                </a:prstGeom>
                <a:noFill/>
                <a:ln w="7938" cap="rnd">
                  <a:solidFill>
                    <a:srgbClr val="000000"/>
                  </a:solidFill>
                  <a:round/>
                  <a:headEnd/>
                  <a:tailEnd/>
                </a:ln>
              </p:spPr>
              <p:txBody>
                <a:bodyPr/>
                <a:lstStyle/>
                <a:p>
                  <a:endParaRPr lang="en-US"/>
                </a:p>
              </p:txBody>
            </p:sp>
            <p:sp>
              <p:nvSpPr>
                <p:cNvPr id="159909" name="Line 3237"/>
                <p:cNvSpPr>
                  <a:spLocks noChangeShapeType="1"/>
                </p:cNvSpPr>
                <p:nvPr/>
              </p:nvSpPr>
              <p:spPr bwMode="auto">
                <a:xfrm flipV="1">
                  <a:off x="3529" y="2312"/>
                  <a:ext cx="5" cy="17"/>
                </a:xfrm>
                <a:prstGeom prst="line">
                  <a:avLst/>
                </a:prstGeom>
                <a:noFill/>
                <a:ln w="7938" cap="rnd">
                  <a:solidFill>
                    <a:srgbClr val="000000"/>
                  </a:solidFill>
                  <a:round/>
                  <a:headEnd/>
                  <a:tailEnd/>
                </a:ln>
              </p:spPr>
              <p:txBody>
                <a:bodyPr/>
                <a:lstStyle/>
                <a:p>
                  <a:endParaRPr lang="en-US"/>
                </a:p>
              </p:txBody>
            </p:sp>
            <p:sp>
              <p:nvSpPr>
                <p:cNvPr id="159910" name="Line 3238"/>
                <p:cNvSpPr>
                  <a:spLocks noChangeShapeType="1"/>
                </p:cNvSpPr>
                <p:nvPr/>
              </p:nvSpPr>
              <p:spPr bwMode="auto">
                <a:xfrm>
                  <a:off x="3518" y="2306"/>
                  <a:ext cx="16" cy="0"/>
                </a:xfrm>
                <a:prstGeom prst="line">
                  <a:avLst/>
                </a:prstGeom>
                <a:noFill/>
                <a:ln w="7938" cap="rnd">
                  <a:solidFill>
                    <a:srgbClr val="000000"/>
                  </a:solidFill>
                  <a:round/>
                  <a:headEnd/>
                  <a:tailEnd/>
                </a:ln>
              </p:spPr>
              <p:txBody>
                <a:bodyPr/>
                <a:lstStyle/>
                <a:p>
                  <a:endParaRPr lang="en-US"/>
                </a:p>
              </p:txBody>
            </p:sp>
            <p:sp>
              <p:nvSpPr>
                <p:cNvPr id="159911" name="Line 3239"/>
                <p:cNvSpPr>
                  <a:spLocks noChangeShapeType="1"/>
                </p:cNvSpPr>
                <p:nvPr/>
              </p:nvSpPr>
              <p:spPr bwMode="auto">
                <a:xfrm>
                  <a:off x="3518" y="2294"/>
                  <a:ext cx="16" cy="0"/>
                </a:xfrm>
                <a:prstGeom prst="line">
                  <a:avLst/>
                </a:prstGeom>
                <a:noFill/>
                <a:ln w="7938" cap="rnd">
                  <a:solidFill>
                    <a:srgbClr val="000000"/>
                  </a:solidFill>
                  <a:round/>
                  <a:headEnd/>
                  <a:tailEnd/>
                </a:ln>
              </p:spPr>
              <p:txBody>
                <a:bodyPr/>
                <a:lstStyle/>
                <a:p>
                  <a:endParaRPr lang="en-US"/>
                </a:p>
              </p:txBody>
            </p:sp>
            <p:sp>
              <p:nvSpPr>
                <p:cNvPr id="159912" name="Line 3240"/>
                <p:cNvSpPr>
                  <a:spLocks noChangeShapeType="1"/>
                </p:cNvSpPr>
                <p:nvPr/>
              </p:nvSpPr>
              <p:spPr bwMode="auto">
                <a:xfrm>
                  <a:off x="3518" y="2277"/>
                  <a:ext cx="16" cy="0"/>
                </a:xfrm>
                <a:prstGeom prst="line">
                  <a:avLst/>
                </a:prstGeom>
                <a:noFill/>
                <a:ln w="7938" cap="rnd">
                  <a:solidFill>
                    <a:srgbClr val="000000"/>
                  </a:solidFill>
                  <a:round/>
                  <a:headEnd/>
                  <a:tailEnd/>
                </a:ln>
              </p:spPr>
              <p:txBody>
                <a:bodyPr/>
                <a:lstStyle/>
                <a:p>
                  <a:endParaRPr lang="en-US"/>
                </a:p>
              </p:txBody>
            </p:sp>
            <p:sp>
              <p:nvSpPr>
                <p:cNvPr id="159913" name="Line 3241"/>
                <p:cNvSpPr>
                  <a:spLocks noChangeShapeType="1"/>
                </p:cNvSpPr>
                <p:nvPr/>
              </p:nvSpPr>
              <p:spPr bwMode="auto">
                <a:xfrm>
                  <a:off x="3518" y="2259"/>
                  <a:ext cx="16" cy="0"/>
                </a:xfrm>
                <a:prstGeom prst="line">
                  <a:avLst/>
                </a:prstGeom>
                <a:noFill/>
                <a:ln w="7938" cap="rnd">
                  <a:solidFill>
                    <a:srgbClr val="000000"/>
                  </a:solidFill>
                  <a:round/>
                  <a:headEnd/>
                  <a:tailEnd/>
                </a:ln>
              </p:spPr>
              <p:txBody>
                <a:bodyPr/>
                <a:lstStyle/>
                <a:p>
                  <a:endParaRPr lang="en-US"/>
                </a:p>
              </p:txBody>
            </p:sp>
            <p:sp>
              <p:nvSpPr>
                <p:cNvPr id="159914" name="Line 3242"/>
                <p:cNvSpPr>
                  <a:spLocks noChangeShapeType="1"/>
                </p:cNvSpPr>
                <p:nvPr/>
              </p:nvSpPr>
              <p:spPr bwMode="auto">
                <a:xfrm>
                  <a:off x="3518" y="2248"/>
                  <a:ext cx="16" cy="0"/>
                </a:xfrm>
                <a:prstGeom prst="line">
                  <a:avLst/>
                </a:prstGeom>
                <a:noFill/>
                <a:ln w="7938" cap="rnd">
                  <a:solidFill>
                    <a:srgbClr val="000000"/>
                  </a:solidFill>
                  <a:round/>
                  <a:headEnd/>
                  <a:tailEnd/>
                </a:ln>
              </p:spPr>
              <p:txBody>
                <a:bodyPr/>
                <a:lstStyle/>
                <a:p>
                  <a:endParaRPr lang="en-US"/>
                </a:p>
              </p:txBody>
            </p:sp>
            <p:sp>
              <p:nvSpPr>
                <p:cNvPr id="159915" name="Line 3243"/>
                <p:cNvSpPr>
                  <a:spLocks noChangeShapeType="1"/>
                </p:cNvSpPr>
                <p:nvPr/>
              </p:nvSpPr>
              <p:spPr bwMode="auto">
                <a:xfrm flipV="1">
                  <a:off x="3524" y="2230"/>
                  <a:ext cx="0" cy="18"/>
                </a:xfrm>
                <a:prstGeom prst="line">
                  <a:avLst/>
                </a:prstGeom>
                <a:noFill/>
                <a:ln w="7938" cap="rnd">
                  <a:solidFill>
                    <a:srgbClr val="000000"/>
                  </a:solidFill>
                  <a:round/>
                  <a:headEnd/>
                  <a:tailEnd/>
                </a:ln>
              </p:spPr>
              <p:txBody>
                <a:bodyPr/>
                <a:lstStyle/>
                <a:p>
                  <a:endParaRPr lang="en-US"/>
                </a:p>
              </p:txBody>
            </p:sp>
            <p:sp>
              <p:nvSpPr>
                <p:cNvPr id="159916" name="Line 3244"/>
                <p:cNvSpPr>
                  <a:spLocks noChangeShapeType="1"/>
                </p:cNvSpPr>
                <p:nvPr/>
              </p:nvSpPr>
              <p:spPr bwMode="auto">
                <a:xfrm flipV="1">
                  <a:off x="3513" y="2230"/>
                  <a:ext cx="0" cy="18"/>
                </a:xfrm>
                <a:prstGeom prst="line">
                  <a:avLst/>
                </a:prstGeom>
                <a:noFill/>
                <a:ln w="7938" cap="rnd">
                  <a:solidFill>
                    <a:srgbClr val="000000"/>
                  </a:solidFill>
                  <a:round/>
                  <a:headEnd/>
                  <a:tailEnd/>
                </a:ln>
              </p:spPr>
              <p:txBody>
                <a:bodyPr/>
                <a:lstStyle/>
                <a:p>
                  <a:endParaRPr lang="en-US"/>
                </a:p>
              </p:txBody>
            </p:sp>
            <p:sp>
              <p:nvSpPr>
                <p:cNvPr id="159917" name="Line 3245"/>
                <p:cNvSpPr>
                  <a:spLocks noChangeShapeType="1"/>
                </p:cNvSpPr>
                <p:nvPr/>
              </p:nvSpPr>
              <p:spPr bwMode="auto">
                <a:xfrm flipV="1">
                  <a:off x="3498" y="2230"/>
                  <a:ext cx="0" cy="18"/>
                </a:xfrm>
                <a:prstGeom prst="line">
                  <a:avLst/>
                </a:prstGeom>
                <a:noFill/>
                <a:ln w="7938" cap="rnd">
                  <a:solidFill>
                    <a:srgbClr val="000000"/>
                  </a:solidFill>
                  <a:round/>
                  <a:headEnd/>
                  <a:tailEnd/>
                </a:ln>
              </p:spPr>
              <p:txBody>
                <a:bodyPr/>
                <a:lstStyle/>
                <a:p>
                  <a:endParaRPr lang="en-US"/>
                </a:p>
              </p:txBody>
            </p:sp>
            <p:sp>
              <p:nvSpPr>
                <p:cNvPr id="159918" name="Line 3246"/>
                <p:cNvSpPr>
                  <a:spLocks noChangeShapeType="1"/>
                </p:cNvSpPr>
                <p:nvPr/>
              </p:nvSpPr>
              <p:spPr bwMode="auto">
                <a:xfrm flipV="1">
                  <a:off x="3482" y="2230"/>
                  <a:ext cx="0" cy="18"/>
                </a:xfrm>
                <a:prstGeom prst="line">
                  <a:avLst/>
                </a:prstGeom>
                <a:noFill/>
                <a:ln w="7938" cap="rnd">
                  <a:solidFill>
                    <a:srgbClr val="000000"/>
                  </a:solidFill>
                  <a:round/>
                  <a:headEnd/>
                  <a:tailEnd/>
                </a:ln>
              </p:spPr>
              <p:txBody>
                <a:bodyPr/>
                <a:lstStyle/>
                <a:p>
                  <a:endParaRPr lang="en-US"/>
                </a:p>
              </p:txBody>
            </p:sp>
            <p:sp>
              <p:nvSpPr>
                <p:cNvPr id="159919" name="Line 3247"/>
                <p:cNvSpPr>
                  <a:spLocks noChangeShapeType="1"/>
                </p:cNvSpPr>
                <p:nvPr/>
              </p:nvSpPr>
              <p:spPr bwMode="auto">
                <a:xfrm flipV="1">
                  <a:off x="3472" y="2219"/>
                  <a:ext cx="5" cy="17"/>
                </a:xfrm>
                <a:prstGeom prst="line">
                  <a:avLst/>
                </a:prstGeom>
                <a:noFill/>
                <a:ln w="7938" cap="rnd">
                  <a:solidFill>
                    <a:srgbClr val="000000"/>
                  </a:solidFill>
                  <a:round/>
                  <a:headEnd/>
                  <a:tailEnd/>
                </a:ln>
              </p:spPr>
              <p:txBody>
                <a:bodyPr/>
                <a:lstStyle/>
                <a:p>
                  <a:endParaRPr lang="en-US"/>
                </a:p>
              </p:txBody>
            </p:sp>
            <p:sp>
              <p:nvSpPr>
                <p:cNvPr id="159920" name="Line 3248"/>
                <p:cNvSpPr>
                  <a:spLocks noChangeShapeType="1"/>
                </p:cNvSpPr>
                <p:nvPr/>
              </p:nvSpPr>
              <p:spPr bwMode="auto">
                <a:xfrm flipV="1">
                  <a:off x="3461" y="2213"/>
                  <a:ext cx="5" cy="17"/>
                </a:xfrm>
                <a:prstGeom prst="line">
                  <a:avLst/>
                </a:prstGeom>
                <a:noFill/>
                <a:ln w="7938" cap="rnd">
                  <a:solidFill>
                    <a:srgbClr val="000000"/>
                  </a:solidFill>
                  <a:round/>
                  <a:headEnd/>
                  <a:tailEnd/>
                </a:ln>
              </p:spPr>
              <p:txBody>
                <a:bodyPr/>
                <a:lstStyle/>
                <a:p>
                  <a:endParaRPr lang="en-US"/>
                </a:p>
              </p:txBody>
            </p:sp>
            <p:sp>
              <p:nvSpPr>
                <p:cNvPr id="159921" name="Line 3249"/>
                <p:cNvSpPr>
                  <a:spLocks noChangeShapeType="1"/>
                </p:cNvSpPr>
                <p:nvPr/>
              </p:nvSpPr>
              <p:spPr bwMode="auto">
                <a:xfrm flipV="1">
                  <a:off x="3446" y="2213"/>
                  <a:ext cx="5" cy="11"/>
                </a:xfrm>
                <a:prstGeom prst="line">
                  <a:avLst/>
                </a:prstGeom>
                <a:noFill/>
                <a:ln w="7938" cap="rnd">
                  <a:solidFill>
                    <a:srgbClr val="000000"/>
                  </a:solidFill>
                  <a:round/>
                  <a:headEnd/>
                  <a:tailEnd/>
                </a:ln>
              </p:spPr>
              <p:txBody>
                <a:bodyPr/>
                <a:lstStyle/>
                <a:p>
                  <a:endParaRPr lang="en-US"/>
                </a:p>
              </p:txBody>
            </p:sp>
            <p:sp>
              <p:nvSpPr>
                <p:cNvPr id="159922" name="Line 3250"/>
                <p:cNvSpPr>
                  <a:spLocks noChangeShapeType="1"/>
                </p:cNvSpPr>
                <p:nvPr/>
              </p:nvSpPr>
              <p:spPr bwMode="auto">
                <a:xfrm flipV="1">
                  <a:off x="3430" y="2201"/>
                  <a:ext cx="5" cy="12"/>
                </a:xfrm>
                <a:prstGeom prst="line">
                  <a:avLst/>
                </a:prstGeom>
                <a:noFill/>
                <a:ln w="7938" cap="rnd">
                  <a:solidFill>
                    <a:srgbClr val="000000"/>
                  </a:solidFill>
                  <a:round/>
                  <a:headEnd/>
                  <a:tailEnd/>
                </a:ln>
              </p:spPr>
              <p:txBody>
                <a:bodyPr/>
                <a:lstStyle/>
                <a:p>
                  <a:endParaRPr lang="en-US"/>
                </a:p>
              </p:txBody>
            </p:sp>
            <p:sp>
              <p:nvSpPr>
                <p:cNvPr id="159923" name="Line 3251"/>
                <p:cNvSpPr>
                  <a:spLocks noChangeShapeType="1"/>
                </p:cNvSpPr>
                <p:nvPr/>
              </p:nvSpPr>
              <p:spPr bwMode="auto">
                <a:xfrm flipV="1">
                  <a:off x="3425" y="2195"/>
                  <a:ext cx="5" cy="18"/>
                </a:xfrm>
                <a:prstGeom prst="line">
                  <a:avLst/>
                </a:prstGeom>
                <a:noFill/>
                <a:ln w="7938" cap="rnd">
                  <a:solidFill>
                    <a:srgbClr val="000000"/>
                  </a:solidFill>
                  <a:round/>
                  <a:headEnd/>
                  <a:tailEnd/>
                </a:ln>
              </p:spPr>
              <p:txBody>
                <a:bodyPr/>
                <a:lstStyle/>
                <a:p>
                  <a:endParaRPr lang="en-US"/>
                </a:p>
              </p:txBody>
            </p:sp>
            <p:sp>
              <p:nvSpPr>
                <p:cNvPr id="159924" name="Line 3252"/>
                <p:cNvSpPr>
                  <a:spLocks noChangeShapeType="1"/>
                </p:cNvSpPr>
                <p:nvPr/>
              </p:nvSpPr>
              <p:spPr bwMode="auto">
                <a:xfrm flipV="1">
                  <a:off x="3409" y="2189"/>
                  <a:ext cx="5" cy="18"/>
                </a:xfrm>
                <a:prstGeom prst="line">
                  <a:avLst/>
                </a:prstGeom>
                <a:noFill/>
                <a:ln w="7938" cap="rnd">
                  <a:solidFill>
                    <a:srgbClr val="000000"/>
                  </a:solidFill>
                  <a:round/>
                  <a:headEnd/>
                  <a:tailEnd/>
                </a:ln>
              </p:spPr>
              <p:txBody>
                <a:bodyPr/>
                <a:lstStyle/>
                <a:p>
                  <a:endParaRPr lang="en-US"/>
                </a:p>
              </p:txBody>
            </p:sp>
            <p:sp>
              <p:nvSpPr>
                <p:cNvPr id="159925" name="Line 3253"/>
                <p:cNvSpPr>
                  <a:spLocks noChangeShapeType="1"/>
                </p:cNvSpPr>
                <p:nvPr/>
              </p:nvSpPr>
              <p:spPr bwMode="auto">
                <a:xfrm flipV="1">
                  <a:off x="3394" y="2178"/>
                  <a:ext cx="5" cy="17"/>
                </a:xfrm>
                <a:prstGeom prst="line">
                  <a:avLst/>
                </a:prstGeom>
                <a:noFill/>
                <a:ln w="7938" cap="rnd">
                  <a:solidFill>
                    <a:srgbClr val="000000"/>
                  </a:solidFill>
                  <a:round/>
                  <a:headEnd/>
                  <a:tailEnd/>
                </a:ln>
              </p:spPr>
              <p:txBody>
                <a:bodyPr/>
                <a:lstStyle/>
                <a:p>
                  <a:endParaRPr lang="en-US"/>
                </a:p>
              </p:txBody>
            </p:sp>
            <p:sp>
              <p:nvSpPr>
                <p:cNvPr id="159926" name="Line 3254"/>
                <p:cNvSpPr>
                  <a:spLocks noChangeShapeType="1"/>
                </p:cNvSpPr>
                <p:nvPr/>
              </p:nvSpPr>
              <p:spPr bwMode="auto">
                <a:xfrm flipV="1">
                  <a:off x="3383" y="2172"/>
                  <a:ext cx="5" cy="17"/>
                </a:xfrm>
                <a:prstGeom prst="line">
                  <a:avLst/>
                </a:prstGeom>
                <a:noFill/>
                <a:ln w="7938" cap="rnd">
                  <a:solidFill>
                    <a:srgbClr val="000000"/>
                  </a:solidFill>
                  <a:round/>
                  <a:headEnd/>
                  <a:tailEnd/>
                </a:ln>
              </p:spPr>
              <p:txBody>
                <a:bodyPr/>
                <a:lstStyle/>
                <a:p>
                  <a:endParaRPr lang="en-US"/>
                </a:p>
              </p:txBody>
            </p:sp>
            <p:sp>
              <p:nvSpPr>
                <p:cNvPr id="159927" name="Line 3255"/>
                <p:cNvSpPr>
                  <a:spLocks noChangeShapeType="1"/>
                </p:cNvSpPr>
                <p:nvPr/>
              </p:nvSpPr>
              <p:spPr bwMode="auto">
                <a:xfrm flipV="1">
                  <a:off x="3373" y="2172"/>
                  <a:ext cx="5" cy="12"/>
                </a:xfrm>
                <a:prstGeom prst="line">
                  <a:avLst/>
                </a:prstGeom>
                <a:noFill/>
                <a:ln w="7938" cap="rnd">
                  <a:solidFill>
                    <a:srgbClr val="000000"/>
                  </a:solidFill>
                  <a:round/>
                  <a:headEnd/>
                  <a:tailEnd/>
                </a:ln>
              </p:spPr>
              <p:txBody>
                <a:bodyPr/>
                <a:lstStyle/>
                <a:p>
                  <a:endParaRPr lang="en-US"/>
                </a:p>
              </p:txBody>
            </p:sp>
            <p:sp>
              <p:nvSpPr>
                <p:cNvPr id="159928" name="Line 3256"/>
                <p:cNvSpPr>
                  <a:spLocks noChangeShapeType="1"/>
                </p:cNvSpPr>
                <p:nvPr/>
              </p:nvSpPr>
              <p:spPr bwMode="auto">
                <a:xfrm flipV="1">
                  <a:off x="3357" y="2160"/>
                  <a:ext cx="5" cy="12"/>
                </a:xfrm>
                <a:prstGeom prst="line">
                  <a:avLst/>
                </a:prstGeom>
                <a:noFill/>
                <a:ln w="7938" cap="rnd">
                  <a:solidFill>
                    <a:srgbClr val="000000"/>
                  </a:solidFill>
                  <a:round/>
                  <a:headEnd/>
                  <a:tailEnd/>
                </a:ln>
              </p:spPr>
              <p:txBody>
                <a:bodyPr/>
                <a:lstStyle/>
                <a:p>
                  <a:endParaRPr lang="en-US"/>
                </a:p>
              </p:txBody>
            </p:sp>
            <p:sp>
              <p:nvSpPr>
                <p:cNvPr id="159929" name="Line 3257"/>
                <p:cNvSpPr>
                  <a:spLocks noChangeShapeType="1"/>
                </p:cNvSpPr>
                <p:nvPr/>
              </p:nvSpPr>
              <p:spPr bwMode="auto">
                <a:xfrm flipV="1">
                  <a:off x="3347" y="2154"/>
                  <a:ext cx="0" cy="18"/>
                </a:xfrm>
                <a:prstGeom prst="line">
                  <a:avLst/>
                </a:prstGeom>
                <a:noFill/>
                <a:ln w="7938" cap="rnd">
                  <a:solidFill>
                    <a:srgbClr val="000000"/>
                  </a:solidFill>
                  <a:round/>
                  <a:headEnd/>
                  <a:tailEnd/>
                </a:ln>
              </p:spPr>
              <p:txBody>
                <a:bodyPr/>
                <a:lstStyle/>
                <a:p>
                  <a:endParaRPr lang="en-US"/>
                </a:p>
              </p:txBody>
            </p:sp>
            <p:sp>
              <p:nvSpPr>
                <p:cNvPr id="159930" name="Line 3258"/>
                <p:cNvSpPr>
                  <a:spLocks noChangeShapeType="1"/>
                </p:cNvSpPr>
                <p:nvPr/>
              </p:nvSpPr>
              <p:spPr bwMode="auto">
                <a:xfrm flipV="1">
                  <a:off x="3336" y="2143"/>
                  <a:ext cx="6" cy="17"/>
                </a:xfrm>
                <a:prstGeom prst="line">
                  <a:avLst/>
                </a:prstGeom>
                <a:noFill/>
                <a:ln w="7938" cap="rnd">
                  <a:solidFill>
                    <a:srgbClr val="000000"/>
                  </a:solidFill>
                  <a:round/>
                  <a:headEnd/>
                  <a:tailEnd/>
                </a:ln>
              </p:spPr>
              <p:txBody>
                <a:bodyPr/>
                <a:lstStyle/>
                <a:p>
                  <a:endParaRPr lang="en-US"/>
                </a:p>
              </p:txBody>
            </p:sp>
            <p:sp>
              <p:nvSpPr>
                <p:cNvPr id="159931" name="Line 3259"/>
                <p:cNvSpPr>
                  <a:spLocks noChangeShapeType="1"/>
                </p:cNvSpPr>
                <p:nvPr/>
              </p:nvSpPr>
              <p:spPr bwMode="auto">
                <a:xfrm flipV="1">
                  <a:off x="3321" y="2131"/>
                  <a:ext cx="5" cy="18"/>
                </a:xfrm>
                <a:prstGeom prst="line">
                  <a:avLst/>
                </a:prstGeom>
                <a:noFill/>
                <a:ln w="7938" cap="rnd">
                  <a:solidFill>
                    <a:srgbClr val="000000"/>
                  </a:solidFill>
                  <a:round/>
                  <a:headEnd/>
                  <a:tailEnd/>
                </a:ln>
              </p:spPr>
              <p:txBody>
                <a:bodyPr/>
                <a:lstStyle/>
                <a:p>
                  <a:endParaRPr lang="en-US"/>
                </a:p>
              </p:txBody>
            </p:sp>
          </p:grpSp>
          <p:grpSp>
            <p:nvGrpSpPr>
              <p:cNvPr id="160135" name="Group 3463"/>
              <p:cNvGrpSpPr>
                <a:grpSpLocks/>
              </p:cNvGrpSpPr>
              <p:nvPr/>
            </p:nvGrpSpPr>
            <p:grpSpPr bwMode="auto">
              <a:xfrm>
                <a:off x="2928" y="2064"/>
                <a:ext cx="2723" cy="1152"/>
                <a:chOff x="2928" y="2064"/>
                <a:chExt cx="2723" cy="1152"/>
              </a:xfrm>
            </p:grpSpPr>
            <p:sp>
              <p:nvSpPr>
                <p:cNvPr id="159933" name="Line 3261"/>
                <p:cNvSpPr>
                  <a:spLocks noChangeShapeType="1"/>
                </p:cNvSpPr>
                <p:nvPr/>
              </p:nvSpPr>
              <p:spPr bwMode="auto">
                <a:xfrm flipV="1">
                  <a:off x="3310" y="2131"/>
                  <a:ext cx="6" cy="12"/>
                </a:xfrm>
                <a:prstGeom prst="line">
                  <a:avLst/>
                </a:prstGeom>
                <a:noFill/>
                <a:ln w="7938" cap="rnd">
                  <a:solidFill>
                    <a:srgbClr val="000000"/>
                  </a:solidFill>
                  <a:round/>
                  <a:headEnd/>
                  <a:tailEnd/>
                </a:ln>
              </p:spPr>
              <p:txBody>
                <a:bodyPr/>
                <a:lstStyle/>
                <a:p>
                  <a:endParaRPr lang="en-US"/>
                </a:p>
              </p:txBody>
            </p:sp>
            <p:sp>
              <p:nvSpPr>
                <p:cNvPr id="159934" name="Line 3262"/>
                <p:cNvSpPr>
                  <a:spLocks noChangeShapeType="1"/>
                </p:cNvSpPr>
                <p:nvPr/>
              </p:nvSpPr>
              <p:spPr bwMode="auto">
                <a:xfrm flipH="1" flipV="1">
                  <a:off x="3300" y="2125"/>
                  <a:ext cx="5" cy="6"/>
                </a:xfrm>
                <a:prstGeom prst="line">
                  <a:avLst/>
                </a:prstGeom>
                <a:noFill/>
                <a:ln w="7938" cap="rnd">
                  <a:solidFill>
                    <a:srgbClr val="000000"/>
                  </a:solidFill>
                  <a:round/>
                  <a:headEnd/>
                  <a:tailEnd/>
                </a:ln>
              </p:spPr>
              <p:txBody>
                <a:bodyPr/>
                <a:lstStyle/>
                <a:p>
                  <a:endParaRPr lang="en-US"/>
                </a:p>
              </p:txBody>
            </p:sp>
            <p:sp>
              <p:nvSpPr>
                <p:cNvPr id="159935" name="Line 3263"/>
                <p:cNvSpPr>
                  <a:spLocks noChangeShapeType="1"/>
                </p:cNvSpPr>
                <p:nvPr/>
              </p:nvSpPr>
              <p:spPr bwMode="auto">
                <a:xfrm flipH="1" flipV="1">
                  <a:off x="3290" y="2131"/>
                  <a:ext cx="10" cy="12"/>
                </a:xfrm>
                <a:prstGeom prst="line">
                  <a:avLst/>
                </a:prstGeom>
                <a:noFill/>
                <a:ln w="7938" cap="rnd">
                  <a:solidFill>
                    <a:srgbClr val="000000"/>
                  </a:solidFill>
                  <a:round/>
                  <a:headEnd/>
                  <a:tailEnd/>
                </a:ln>
              </p:spPr>
              <p:txBody>
                <a:bodyPr/>
                <a:lstStyle/>
                <a:p>
                  <a:endParaRPr lang="en-US"/>
                </a:p>
              </p:txBody>
            </p:sp>
            <p:sp>
              <p:nvSpPr>
                <p:cNvPr id="159936" name="Line 3264"/>
                <p:cNvSpPr>
                  <a:spLocks noChangeShapeType="1"/>
                </p:cNvSpPr>
                <p:nvPr/>
              </p:nvSpPr>
              <p:spPr bwMode="auto">
                <a:xfrm flipH="1" flipV="1">
                  <a:off x="3279" y="2143"/>
                  <a:ext cx="11" cy="11"/>
                </a:xfrm>
                <a:prstGeom prst="line">
                  <a:avLst/>
                </a:prstGeom>
                <a:noFill/>
                <a:ln w="7938" cap="rnd">
                  <a:solidFill>
                    <a:srgbClr val="000000"/>
                  </a:solidFill>
                  <a:round/>
                  <a:headEnd/>
                  <a:tailEnd/>
                </a:ln>
              </p:spPr>
              <p:txBody>
                <a:bodyPr/>
                <a:lstStyle/>
                <a:p>
                  <a:endParaRPr lang="en-US"/>
                </a:p>
              </p:txBody>
            </p:sp>
            <p:sp>
              <p:nvSpPr>
                <p:cNvPr id="159937" name="Line 3265"/>
                <p:cNvSpPr>
                  <a:spLocks noChangeShapeType="1"/>
                </p:cNvSpPr>
                <p:nvPr/>
              </p:nvSpPr>
              <p:spPr bwMode="auto">
                <a:xfrm flipH="1" flipV="1">
                  <a:off x="3269" y="2154"/>
                  <a:ext cx="5" cy="12"/>
                </a:xfrm>
                <a:prstGeom prst="line">
                  <a:avLst/>
                </a:prstGeom>
                <a:noFill/>
                <a:ln w="7938" cap="rnd">
                  <a:solidFill>
                    <a:srgbClr val="000000"/>
                  </a:solidFill>
                  <a:round/>
                  <a:headEnd/>
                  <a:tailEnd/>
                </a:ln>
              </p:spPr>
              <p:txBody>
                <a:bodyPr/>
                <a:lstStyle/>
                <a:p>
                  <a:endParaRPr lang="en-US"/>
                </a:p>
              </p:txBody>
            </p:sp>
            <p:sp>
              <p:nvSpPr>
                <p:cNvPr id="159938" name="Line 3266"/>
                <p:cNvSpPr>
                  <a:spLocks noChangeShapeType="1"/>
                </p:cNvSpPr>
                <p:nvPr/>
              </p:nvSpPr>
              <p:spPr bwMode="auto">
                <a:xfrm flipH="1" flipV="1">
                  <a:off x="3264" y="2166"/>
                  <a:ext cx="5" cy="6"/>
                </a:xfrm>
                <a:prstGeom prst="line">
                  <a:avLst/>
                </a:prstGeom>
                <a:noFill/>
                <a:ln w="7938" cap="rnd">
                  <a:solidFill>
                    <a:srgbClr val="000000"/>
                  </a:solidFill>
                  <a:round/>
                  <a:headEnd/>
                  <a:tailEnd/>
                </a:ln>
              </p:spPr>
              <p:txBody>
                <a:bodyPr/>
                <a:lstStyle/>
                <a:p>
                  <a:endParaRPr lang="en-US"/>
                </a:p>
              </p:txBody>
            </p:sp>
            <p:sp>
              <p:nvSpPr>
                <p:cNvPr id="159939" name="Line 3267"/>
                <p:cNvSpPr>
                  <a:spLocks noChangeShapeType="1"/>
                </p:cNvSpPr>
                <p:nvPr/>
              </p:nvSpPr>
              <p:spPr bwMode="auto">
                <a:xfrm flipH="1" flipV="1">
                  <a:off x="3253" y="2172"/>
                  <a:ext cx="11" cy="12"/>
                </a:xfrm>
                <a:prstGeom prst="line">
                  <a:avLst/>
                </a:prstGeom>
                <a:noFill/>
                <a:ln w="7938" cap="rnd">
                  <a:solidFill>
                    <a:srgbClr val="000000"/>
                  </a:solidFill>
                  <a:round/>
                  <a:headEnd/>
                  <a:tailEnd/>
                </a:ln>
              </p:spPr>
              <p:txBody>
                <a:bodyPr/>
                <a:lstStyle/>
                <a:p>
                  <a:endParaRPr lang="en-US"/>
                </a:p>
              </p:txBody>
            </p:sp>
            <p:sp>
              <p:nvSpPr>
                <p:cNvPr id="159940" name="Line 3268"/>
                <p:cNvSpPr>
                  <a:spLocks noChangeShapeType="1"/>
                </p:cNvSpPr>
                <p:nvPr/>
              </p:nvSpPr>
              <p:spPr bwMode="auto">
                <a:xfrm flipH="1" flipV="1">
                  <a:off x="3243" y="2184"/>
                  <a:ext cx="10" cy="11"/>
                </a:xfrm>
                <a:prstGeom prst="line">
                  <a:avLst/>
                </a:prstGeom>
                <a:noFill/>
                <a:ln w="7938" cap="rnd">
                  <a:solidFill>
                    <a:srgbClr val="000000"/>
                  </a:solidFill>
                  <a:round/>
                  <a:headEnd/>
                  <a:tailEnd/>
                </a:ln>
              </p:spPr>
              <p:txBody>
                <a:bodyPr/>
                <a:lstStyle/>
                <a:p>
                  <a:endParaRPr lang="en-US"/>
                </a:p>
              </p:txBody>
            </p:sp>
            <p:sp>
              <p:nvSpPr>
                <p:cNvPr id="159941" name="Line 3269"/>
                <p:cNvSpPr>
                  <a:spLocks noChangeShapeType="1"/>
                </p:cNvSpPr>
                <p:nvPr/>
              </p:nvSpPr>
              <p:spPr bwMode="auto">
                <a:xfrm flipV="1">
                  <a:off x="3232" y="2189"/>
                  <a:ext cx="0" cy="18"/>
                </a:xfrm>
                <a:prstGeom prst="line">
                  <a:avLst/>
                </a:prstGeom>
                <a:noFill/>
                <a:ln w="7938" cap="rnd">
                  <a:solidFill>
                    <a:srgbClr val="000000"/>
                  </a:solidFill>
                  <a:round/>
                  <a:headEnd/>
                  <a:tailEnd/>
                </a:ln>
              </p:spPr>
              <p:txBody>
                <a:bodyPr/>
                <a:lstStyle/>
                <a:p>
                  <a:endParaRPr lang="en-US"/>
                </a:p>
              </p:txBody>
            </p:sp>
            <p:sp>
              <p:nvSpPr>
                <p:cNvPr id="159942" name="Line 3270"/>
                <p:cNvSpPr>
                  <a:spLocks noChangeShapeType="1"/>
                </p:cNvSpPr>
                <p:nvPr/>
              </p:nvSpPr>
              <p:spPr bwMode="auto">
                <a:xfrm flipV="1">
                  <a:off x="3222" y="2189"/>
                  <a:ext cx="0" cy="18"/>
                </a:xfrm>
                <a:prstGeom prst="line">
                  <a:avLst/>
                </a:prstGeom>
                <a:noFill/>
                <a:ln w="7938" cap="rnd">
                  <a:solidFill>
                    <a:srgbClr val="000000"/>
                  </a:solidFill>
                  <a:round/>
                  <a:headEnd/>
                  <a:tailEnd/>
                </a:ln>
              </p:spPr>
              <p:txBody>
                <a:bodyPr/>
                <a:lstStyle/>
                <a:p>
                  <a:endParaRPr lang="en-US"/>
                </a:p>
              </p:txBody>
            </p:sp>
            <p:sp>
              <p:nvSpPr>
                <p:cNvPr id="159943" name="Line 3271"/>
                <p:cNvSpPr>
                  <a:spLocks noChangeShapeType="1"/>
                </p:cNvSpPr>
                <p:nvPr/>
              </p:nvSpPr>
              <p:spPr bwMode="auto">
                <a:xfrm flipV="1">
                  <a:off x="3206" y="2189"/>
                  <a:ext cx="0" cy="18"/>
                </a:xfrm>
                <a:prstGeom prst="line">
                  <a:avLst/>
                </a:prstGeom>
                <a:noFill/>
                <a:ln w="7938" cap="rnd">
                  <a:solidFill>
                    <a:srgbClr val="000000"/>
                  </a:solidFill>
                  <a:round/>
                  <a:headEnd/>
                  <a:tailEnd/>
                </a:ln>
              </p:spPr>
              <p:txBody>
                <a:bodyPr/>
                <a:lstStyle/>
                <a:p>
                  <a:endParaRPr lang="en-US"/>
                </a:p>
              </p:txBody>
            </p:sp>
            <p:sp>
              <p:nvSpPr>
                <p:cNvPr id="159944" name="Line 3272"/>
                <p:cNvSpPr>
                  <a:spLocks noChangeShapeType="1"/>
                </p:cNvSpPr>
                <p:nvPr/>
              </p:nvSpPr>
              <p:spPr bwMode="auto">
                <a:xfrm flipV="1">
                  <a:off x="3191" y="2195"/>
                  <a:ext cx="0" cy="18"/>
                </a:xfrm>
                <a:prstGeom prst="line">
                  <a:avLst/>
                </a:prstGeom>
                <a:noFill/>
                <a:ln w="7938" cap="rnd">
                  <a:solidFill>
                    <a:srgbClr val="000000"/>
                  </a:solidFill>
                  <a:round/>
                  <a:headEnd/>
                  <a:tailEnd/>
                </a:ln>
              </p:spPr>
              <p:txBody>
                <a:bodyPr/>
                <a:lstStyle/>
                <a:p>
                  <a:endParaRPr lang="en-US"/>
                </a:p>
              </p:txBody>
            </p:sp>
            <p:sp>
              <p:nvSpPr>
                <p:cNvPr id="159945" name="Line 3273"/>
                <p:cNvSpPr>
                  <a:spLocks noChangeShapeType="1"/>
                </p:cNvSpPr>
                <p:nvPr/>
              </p:nvSpPr>
              <p:spPr bwMode="auto">
                <a:xfrm flipV="1">
                  <a:off x="3175" y="2201"/>
                  <a:ext cx="0" cy="12"/>
                </a:xfrm>
                <a:prstGeom prst="line">
                  <a:avLst/>
                </a:prstGeom>
                <a:noFill/>
                <a:ln w="7938" cap="rnd">
                  <a:solidFill>
                    <a:srgbClr val="000000"/>
                  </a:solidFill>
                  <a:round/>
                  <a:headEnd/>
                  <a:tailEnd/>
                </a:ln>
              </p:spPr>
              <p:txBody>
                <a:bodyPr/>
                <a:lstStyle/>
                <a:p>
                  <a:endParaRPr lang="en-US"/>
                </a:p>
              </p:txBody>
            </p:sp>
            <p:sp>
              <p:nvSpPr>
                <p:cNvPr id="159946" name="Line 3274"/>
                <p:cNvSpPr>
                  <a:spLocks noChangeShapeType="1"/>
                </p:cNvSpPr>
                <p:nvPr/>
              </p:nvSpPr>
              <p:spPr bwMode="auto">
                <a:xfrm flipV="1">
                  <a:off x="3165" y="2201"/>
                  <a:ext cx="0" cy="12"/>
                </a:xfrm>
                <a:prstGeom prst="line">
                  <a:avLst/>
                </a:prstGeom>
                <a:noFill/>
                <a:ln w="7938" cap="rnd">
                  <a:solidFill>
                    <a:srgbClr val="000000"/>
                  </a:solidFill>
                  <a:round/>
                  <a:headEnd/>
                  <a:tailEnd/>
                </a:ln>
              </p:spPr>
              <p:txBody>
                <a:bodyPr/>
                <a:lstStyle/>
                <a:p>
                  <a:endParaRPr lang="en-US"/>
                </a:p>
              </p:txBody>
            </p:sp>
            <p:sp>
              <p:nvSpPr>
                <p:cNvPr id="159947" name="Line 3275"/>
                <p:cNvSpPr>
                  <a:spLocks noChangeShapeType="1"/>
                </p:cNvSpPr>
                <p:nvPr/>
              </p:nvSpPr>
              <p:spPr bwMode="auto">
                <a:xfrm flipH="1">
                  <a:off x="3154" y="2213"/>
                  <a:ext cx="16" cy="0"/>
                </a:xfrm>
                <a:prstGeom prst="line">
                  <a:avLst/>
                </a:prstGeom>
                <a:noFill/>
                <a:ln w="7938" cap="rnd">
                  <a:solidFill>
                    <a:srgbClr val="000000"/>
                  </a:solidFill>
                  <a:round/>
                  <a:headEnd/>
                  <a:tailEnd/>
                </a:ln>
              </p:spPr>
              <p:txBody>
                <a:bodyPr/>
                <a:lstStyle/>
                <a:p>
                  <a:endParaRPr lang="en-US"/>
                </a:p>
              </p:txBody>
            </p:sp>
            <p:sp>
              <p:nvSpPr>
                <p:cNvPr id="159948" name="Line 3276"/>
                <p:cNvSpPr>
                  <a:spLocks noChangeShapeType="1"/>
                </p:cNvSpPr>
                <p:nvPr/>
              </p:nvSpPr>
              <p:spPr bwMode="auto">
                <a:xfrm flipH="1">
                  <a:off x="3149" y="2230"/>
                  <a:ext cx="16" cy="0"/>
                </a:xfrm>
                <a:prstGeom prst="line">
                  <a:avLst/>
                </a:prstGeom>
                <a:noFill/>
                <a:ln w="7938" cap="rnd">
                  <a:solidFill>
                    <a:srgbClr val="000000"/>
                  </a:solidFill>
                  <a:round/>
                  <a:headEnd/>
                  <a:tailEnd/>
                </a:ln>
              </p:spPr>
              <p:txBody>
                <a:bodyPr/>
                <a:lstStyle/>
                <a:p>
                  <a:endParaRPr lang="en-US"/>
                </a:p>
              </p:txBody>
            </p:sp>
            <p:sp>
              <p:nvSpPr>
                <p:cNvPr id="159949" name="Line 3277"/>
                <p:cNvSpPr>
                  <a:spLocks noChangeShapeType="1"/>
                </p:cNvSpPr>
                <p:nvPr/>
              </p:nvSpPr>
              <p:spPr bwMode="auto">
                <a:xfrm flipH="1">
                  <a:off x="3149" y="2248"/>
                  <a:ext cx="16" cy="0"/>
                </a:xfrm>
                <a:prstGeom prst="line">
                  <a:avLst/>
                </a:prstGeom>
                <a:noFill/>
                <a:ln w="7938" cap="rnd">
                  <a:solidFill>
                    <a:srgbClr val="000000"/>
                  </a:solidFill>
                  <a:round/>
                  <a:headEnd/>
                  <a:tailEnd/>
                </a:ln>
              </p:spPr>
              <p:txBody>
                <a:bodyPr/>
                <a:lstStyle/>
                <a:p>
                  <a:endParaRPr lang="en-US"/>
                </a:p>
              </p:txBody>
            </p:sp>
            <p:sp>
              <p:nvSpPr>
                <p:cNvPr id="159950" name="Line 3278"/>
                <p:cNvSpPr>
                  <a:spLocks noChangeShapeType="1"/>
                </p:cNvSpPr>
                <p:nvPr/>
              </p:nvSpPr>
              <p:spPr bwMode="auto">
                <a:xfrm flipH="1">
                  <a:off x="3144" y="2259"/>
                  <a:ext cx="16" cy="0"/>
                </a:xfrm>
                <a:prstGeom prst="line">
                  <a:avLst/>
                </a:prstGeom>
                <a:noFill/>
                <a:ln w="7938" cap="rnd">
                  <a:solidFill>
                    <a:srgbClr val="000000"/>
                  </a:solidFill>
                  <a:round/>
                  <a:headEnd/>
                  <a:tailEnd/>
                </a:ln>
              </p:spPr>
              <p:txBody>
                <a:bodyPr/>
                <a:lstStyle/>
                <a:p>
                  <a:endParaRPr lang="en-US"/>
                </a:p>
              </p:txBody>
            </p:sp>
            <p:sp>
              <p:nvSpPr>
                <p:cNvPr id="159951" name="Line 3279"/>
                <p:cNvSpPr>
                  <a:spLocks noChangeShapeType="1"/>
                </p:cNvSpPr>
                <p:nvPr/>
              </p:nvSpPr>
              <p:spPr bwMode="auto">
                <a:xfrm flipH="1">
                  <a:off x="3139" y="2277"/>
                  <a:ext cx="15" cy="0"/>
                </a:xfrm>
                <a:prstGeom prst="line">
                  <a:avLst/>
                </a:prstGeom>
                <a:noFill/>
                <a:ln w="7938" cap="rnd">
                  <a:solidFill>
                    <a:srgbClr val="000000"/>
                  </a:solidFill>
                  <a:round/>
                  <a:headEnd/>
                  <a:tailEnd/>
                </a:ln>
              </p:spPr>
              <p:txBody>
                <a:bodyPr/>
                <a:lstStyle/>
                <a:p>
                  <a:endParaRPr lang="en-US"/>
                </a:p>
              </p:txBody>
            </p:sp>
            <p:sp>
              <p:nvSpPr>
                <p:cNvPr id="159952" name="Line 3280"/>
                <p:cNvSpPr>
                  <a:spLocks noChangeShapeType="1"/>
                </p:cNvSpPr>
                <p:nvPr/>
              </p:nvSpPr>
              <p:spPr bwMode="auto">
                <a:xfrm flipH="1">
                  <a:off x="3139" y="2294"/>
                  <a:ext cx="15" cy="0"/>
                </a:xfrm>
                <a:prstGeom prst="line">
                  <a:avLst/>
                </a:prstGeom>
                <a:noFill/>
                <a:ln w="7938" cap="rnd">
                  <a:solidFill>
                    <a:srgbClr val="000000"/>
                  </a:solidFill>
                  <a:round/>
                  <a:headEnd/>
                  <a:tailEnd/>
                </a:ln>
              </p:spPr>
              <p:txBody>
                <a:bodyPr/>
                <a:lstStyle/>
                <a:p>
                  <a:endParaRPr lang="en-US"/>
                </a:p>
              </p:txBody>
            </p:sp>
            <p:sp>
              <p:nvSpPr>
                <p:cNvPr id="159953" name="Line 3281"/>
                <p:cNvSpPr>
                  <a:spLocks noChangeShapeType="1"/>
                </p:cNvSpPr>
                <p:nvPr/>
              </p:nvSpPr>
              <p:spPr bwMode="auto">
                <a:xfrm flipH="1">
                  <a:off x="3134" y="2306"/>
                  <a:ext cx="15" cy="0"/>
                </a:xfrm>
                <a:prstGeom prst="line">
                  <a:avLst/>
                </a:prstGeom>
                <a:noFill/>
                <a:ln w="7938" cap="rnd">
                  <a:solidFill>
                    <a:srgbClr val="000000"/>
                  </a:solidFill>
                  <a:round/>
                  <a:headEnd/>
                  <a:tailEnd/>
                </a:ln>
              </p:spPr>
              <p:txBody>
                <a:bodyPr/>
                <a:lstStyle/>
                <a:p>
                  <a:endParaRPr lang="en-US"/>
                </a:p>
              </p:txBody>
            </p:sp>
            <p:sp>
              <p:nvSpPr>
                <p:cNvPr id="159954" name="Line 3282"/>
                <p:cNvSpPr>
                  <a:spLocks noChangeShapeType="1"/>
                </p:cNvSpPr>
                <p:nvPr/>
              </p:nvSpPr>
              <p:spPr bwMode="auto">
                <a:xfrm flipH="1" flipV="1">
                  <a:off x="3128" y="2312"/>
                  <a:ext cx="6" cy="17"/>
                </a:xfrm>
                <a:prstGeom prst="line">
                  <a:avLst/>
                </a:prstGeom>
                <a:noFill/>
                <a:ln w="7938" cap="rnd">
                  <a:solidFill>
                    <a:srgbClr val="000000"/>
                  </a:solidFill>
                  <a:round/>
                  <a:headEnd/>
                  <a:tailEnd/>
                </a:ln>
              </p:spPr>
              <p:txBody>
                <a:bodyPr/>
                <a:lstStyle/>
                <a:p>
                  <a:endParaRPr lang="en-US"/>
                </a:p>
              </p:txBody>
            </p:sp>
            <p:sp>
              <p:nvSpPr>
                <p:cNvPr id="159955" name="Line 3283"/>
                <p:cNvSpPr>
                  <a:spLocks noChangeShapeType="1"/>
                </p:cNvSpPr>
                <p:nvPr/>
              </p:nvSpPr>
              <p:spPr bwMode="auto">
                <a:xfrm flipH="1" flipV="1">
                  <a:off x="3113" y="2318"/>
                  <a:ext cx="5" cy="17"/>
                </a:xfrm>
                <a:prstGeom prst="line">
                  <a:avLst/>
                </a:prstGeom>
                <a:noFill/>
                <a:ln w="7938" cap="rnd">
                  <a:solidFill>
                    <a:srgbClr val="000000"/>
                  </a:solidFill>
                  <a:round/>
                  <a:headEnd/>
                  <a:tailEnd/>
                </a:ln>
              </p:spPr>
              <p:txBody>
                <a:bodyPr/>
                <a:lstStyle/>
                <a:p>
                  <a:endParaRPr lang="en-US"/>
                </a:p>
              </p:txBody>
            </p:sp>
            <p:sp>
              <p:nvSpPr>
                <p:cNvPr id="159956" name="Line 3284"/>
                <p:cNvSpPr>
                  <a:spLocks noChangeShapeType="1"/>
                </p:cNvSpPr>
                <p:nvPr/>
              </p:nvSpPr>
              <p:spPr bwMode="auto">
                <a:xfrm flipH="1" flipV="1">
                  <a:off x="3102" y="2324"/>
                  <a:ext cx="6" cy="11"/>
                </a:xfrm>
                <a:prstGeom prst="line">
                  <a:avLst/>
                </a:prstGeom>
                <a:noFill/>
                <a:ln w="7938" cap="rnd">
                  <a:solidFill>
                    <a:srgbClr val="000000"/>
                  </a:solidFill>
                  <a:round/>
                  <a:headEnd/>
                  <a:tailEnd/>
                </a:ln>
              </p:spPr>
              <p:txBody>
                <a:bodyPr/>
                <a:lstStyle/>
                <a:p>
                  <a:endParaRPr lang="en-US"/>
                </a:p>
              </p:txBody>
            </p:sp>
            <p:sp>
              <p:nvSpPr>
                <p:cNvPr id="159957" name="Line 3285"/>
                <p:cNvSpPr>
                  <a:spLocks noChangeShapeType="1"/>
                </p:cNvSpPr>
                <p:nvPr/>
              </p:nvSpPr>
              <p:spPr bwMode="auto">
                <a:xfrm flipV="1">
                  <a:off x="3092" y="2329"/>
                  <a:ext cx="0" cy="12"/>
                </a:xfrm>
                <a:prstGeom prst="line">
                  <a:avLst/>
                </a:prstGeom>
                <a:noFill/>
                <a:ln w="7938" cap="rnd">
                  <a:solidFill>
                    <a:srgbClr val="000000"/>
                  </a:solidFill>
                  <a:round/>
                  <a:headEnd/>
                  <a:tailEnd/>
                </a:ln>
              </p:spPr>
              <p:txBody>
                <a:bodyPr/>
                <a:lstStyle/>
                <a:p>
                  <a:endParaRPr lang="en-US"/>
                </a:p>
              </p:txBody>
            </p:sp>
            <p:sp>
              <p:nvSpPr>
                <p:cNvPr id="159958" name="Line 3286"/>
                <p:cNvSpPr>
                  <a:spLocks noChangeShapeType="1"/>
                </p:cNvSpPr>
                <p:nvPr/>
              </p:nvSpPr>
              <p:spPr bwMode="auto">
                <a:xfrm flipH="1" flipV="1">
                  <a:off x="3076" y="2335"/>
                  <a:ext cx="6" cy="12"/>
                </a:xfrm>
                <a:prstGeom prst="line">
                  <a:avLst/>
                </a:prstGeom>
                <a:noFill/>
                <a:ln w="7938" cap="rnd">
                  <a:solidFill>
                    <a:srgbClr val="000000"/>
                  </a:solidFill>
                  <a:round/>
                  <a:headEnd/>
                  <a:tailEnd/>
                </a:ln>
              </p:spPr>
              <p:txBody>
                <a:bodyPr/>
                <a:lstStyle/>
                <a:p>
                  <a:endParaRPr lang="en-US"/>
                </a:p>
              </p:txBody>
            </p:sp>
            <p:sp>
              <p:nvSpPr>
                <p:cNvPr id="159959" name="Line 3287"/>
                <p:cNvSpPr>
                  <a:spLocks noChangeShapeType="1"/>
                </p:cNvSpPr>
                <p:nvPr/>
              </p:nvSpPr>
              <p:spPr bwMode="auto">
                <a:xfrm flipH="1">
                  <a:off x="3071" y="2353"/>
                  <a:ext cx="16" cy="0"/>
                </a:xfrm>
                <a:prstGeom prst="line">
                  <a:avLst/>
                </a:prstGeom>
                <a:noFill/>
                <a:ln w="7938" cap="rnd">
                  <a:solidFill>
                    <a:srgbClr val="000000"/>
                  </a:solidFill>
                  <a:round/>
                  <a:headEnd/>
                  <a:tailEnd/>
                </a:ln>
              </p:spPr>
              <p:txBody>
                <a:bodyPr/>
                <a:lstStyle/>
                <a:p>
                  <a:endParaRPr lang="en-US"/>
                </a:p>
              </p:txBody>
            </p:sp>
            <p:sp>
              <p:nvSpPr>
                <p:cNvPr id="159960" name="Line 3288"/>
                <p:cNvSpPr>
                  <a:spLocks noChangeShapeType="1"/>
                </p:cNvSpPr>
                <p:nvPr/>
              </p:nvSpPr>
              <p:spPr bwMode="auto">
                <a:xfrm flipH="1">
                  <a:off x="3071" y="2370"/>
                  <a:ext cx="16" cy="0"/>
                </a:xfrm>
                <a:prstGeom prst="line">
                  <a:avLst/>
                </a:prstGeom>
                <a:noFill/>
                <a:ln w="7938" cap="rnd">
                  <a:solidFill>
                    <a:srgbClr val="000000"/>
                  </a:solidFill>
                  <a:round/>
                  <a:headEnd/>
                  <a:tailEnd/>
                </a:ln>
              </p:spPr>
              <p:txBody>
                <a:bodyPr/>
                <a:lstStyle/>
                <a:p>
                  <a:endParaRPr lang="en-US"/>
                </a:p>
              </p:txBody>
            </p:sp>
            <p:sp>
              <p:nvSpPr>
                <p:cNvPr id="159961" name="Line 3289"/>
                <p:cNvSpPr>
                  <a:spLocks noChangeShapeType="1"/>
                </p:cNvSpPr>
                <p:nvPr/>
              </p:nvSpPr>
              <p:spPr bwMode="auto">
                <a:xfrm flipH="1">
                  <a:off x="3066" y="2382"/>
                  <a:ext cx="16" cy="0"/>
                </a:xfrm>
                <a:prstGeom prst="line">
                  <a:avLst/>
                </a:prstGeom>
                <a:noFill/>
                <a:ln w="7938" cap="rnd">
                  <a:solidFill>
                    <a:srgbClr val="000000"/>
                  </a:solidFill>
                  <a:round/>
                  <a:headEnd/>
                  <a:tailEnd/>
                </a:ln>
              </p:spPr>
              <p:txBody>
                <a:bodyPr/>
                <a:lstStyle/>
                <a:p>
                  <a:endParaRPr lang="en-US"/>
                </a:p>
              </p:txBody>
            </p:sp>
            <p:sp>
              <p:nvSpPr>
                <p:cNvPr id="159962" name="Line 3290"/>
                <p:cNvSpPr>
                  <a:spLocks noChangeShapeType="1"/>
                </p:cNvSpPr>
                <p:nvPr/>
              </p:nvSpPr>
              <p:spPr bwMode="auto">
                <a:xfrm flipH="1">
                  <a:off x="3061" y="2399"/>
                  <a:ext cx="15" cy="0"/>
                </a:xfrm>
                <a:prstGeom prst="line">
                  <a:avLst/>
                </a:prstGeom>
                <a:noFill/>
                <a:ln w="7938" cap="rnd">
                  <a:solidFill>
                    <a:srgbClr val="000000"/>
                  </a:solidFill>
                  <a:round/>
                  <a:headEnd/>
                  <a:tailEnd/>
                </a:ln>
              </p:spPr>
              <p:txBody>
                <a:bodyPr/>
                <a:lstStyle/>
                <a:p>
                  <a:endParaRPr lang="en-US"/>
                </a:p>
              </p:txBody>
            </p:sp>
            <p:sp>
              <p:nvSpPr>
                <p:cNvPr id="159963" name="Line 3291"/>
                <p:cNvSpPr>
                  <a:spLocks noChangeShapeType="1"/>
                </p:cNvSpPr>
                <p:nvPr/>
              </p:nvSpPr>
              <p:spPr bwMode="auto">
                <a:xfrm flipH="1">
                  <a:off x="3061" y="2417"/>
                  <a:ext cx="15" cy="0"/>
                </a:xfrm>
                <a:prstGeom prst="line">
                  <a:avLst/>
                </a:prstGeom>
                <a:noFill/>
                <a:ln w="7938" cap="rnd">
                  <a:solidFill>
                    <a:srgbClr val="000000"/>
                  </a:solidFill>
                  <a:round/>
                  <a:headEnd/>
                  <a:tailEnd/>
                </a:ln>
              </p:spPr>
              <p:txBody>
                <a:bodyPr/>
                <a:lstStyle/>
                <a:p>
                  <a:endParaRPr lang="en-US"/>
                </a:p>
              </p:txBody>
            </p:sp>
            <p:sp>
              <p:nvSpPr>
                <p:cNvPr id="159964" name="Line 3292"/>
                <p:cNvSpPr>
                  <a:spLocks noChangeShapeType="1"/>
                </p:cNvSpPr>
                <p:nvPr/>
              </p:nvSpPr>
              <p:spPr bwMode="auto">
                <a:xfrm flipH="1">
                  <a:off x="3056" y="2423"/>
                  <a:ext cx="10" cy="5"/>
                </a:xfrm>
                <a:prstGeom prst="line">
                  <a:avLst/>
                </a:prstGeom>
                <a:noFill/>
                <a:ln w="7938" cap="rnd">
                  <a:solidFill>
                    <a:srgbClr val="000000"/>
                  </a:solidFill>
                  <a:round/>
                  <a:headEnd/>
                  <a:tailEnd/>
                </a:ln>
              </p:spPr>
              <p:txBody>
                <a:bodyPr/>
                <a:lstStyle/>
                <a:p>
                  <a:endParaRPr lang="en-US"/>
                </a:p>
              </p:txBody>
            </p:sp>
            <p:sp>
              <p:nvSpPr>
                <p:cNvPr id="159965" name="Line 3293"/>
                <p:cNvSpPr>
                  <a:spLocks noChangeShapeType="1"/>
                </p:cNvSpPr>
                <p:nvPr/>
              </p:nvSpPr>
              <p:spPr bwMode="auto">
                <a:xfrm flipH="1">
                  <a:off x="3066" y="2428"/>
                  <a:ext cx="10" cy="12"/>
                </a:xfrm>
                <a:prstGeom prst="line">
                  <a:avLst/>
                </a:prstGeom>
                <a:noFill/>
                <a:ln w="7938" cap="rnd">
                  <a:solidFill>
                    <a:srgbClr val="000000"/>
                  </a:solidFill>
                  <a:round/>
                  <a:headEnd/>
                  <a:tailEnd/>
                </a:ln>
              </p:spPr>
              <p:txBody>
                <a:bodyPr/>
                <a:lstStyle/>
                <a:p>
                  <a:endParaRPr lang="en-US"/>
                </a:p>
              </p:txBody>
            </p:sp>
            <p:sp>
              <p:nvSpPr>
                <p:cNvPr id="159966" name="Line 3294"/>
                <p:cNvSpPr>
                  <a:spLocks noChangeShapeType="1"/>
                </p:cNvSpPr>
                <p:nvPr/>
              </p:nvSpPr>
              <p:spPr bwMode="auto">
                <a:xfrm>
                  <a:off x="3087" y="2434"/>
                  <a:ext cx="5" cy="18"/>
                </a:xfrm>
                <a:prstGeom prst="line">
                  <a:avLst/>
                </a:prstGeom>
                <a:noFill/>
                <a:ln w="7938" cap="rnd">
                  <a:solidFill>
                    <a:srgbClr val="000000"/>
                  </a:solidFill>
                  <a:round/>
                  <a:headEnd/>
                  <a:tailEnd/>
                </a:ln>
              </p:spPr>
              <p:txBody>
                <a:bodyPr/>
                <a:lstStyle/>
                <a:p>
                  <a:endParaRPr lang="en-US"/>
                </a:p>
              </p:txBody>
            </p:sp>
            <p:sp>
              <p:nvSpPr>
                <p:cNvPr id="159967" name="Line 3295"/>
                <p:cNvSpPr>
                  <a:spLocks noChangeShapeType="1"/>
                </p:cNvSpPr>
                <p:nvPr/>
              </p:nvSpPr>
              <p:spPr bwMode="auto">
                <a:xfrm>
                  <a:off x="3097" y="2428"/>
                  <a:ext cx="5" cy="18"/>
                </a:xfrm>
                <a:prstGeom prst="line">
                  <a:avLst/>
                </a:prstGeom>
                <a:noFill/>
                <a:ln w="7938" cap="rnd">
                  <a:solidFill>
                    <a:srgbClr val="000000"/>
                  </a:solidFill>
                  <a:round/>
                  <a:headEnd/>
                  <a:tailEnd/>
                </a:ln>
              </p:spPr>
              <p:txBody>
                <a:bodyPr/>
                <a:lstStyle/>
                <a:p>
                  <a:endParaRPr lang="en-US"/>
                </a:p>
              </p:txBody>
            </p:sp>
            <p:sp>
              <p:nvSpPr>
                <p:cNvPr id="159968" name="Line 3296"/>
                <p:cNvSpPr>
                  <a:spLocks noChangeShapeType="1"/>
                </p:cNvSpPr>
                <p:nvPr/>
              </p:nvSpPr>
              <p:spPr bwMode="auto">
                <a:xfrm>
                  <a:off x="3113" y="2423"/>
                  <a:ext cx="5" cy="17"/>
                </a:xfrm>
                <a:prstGeom prst="line">
                  <a:avLst/>
                </a:prstGeom>
                <a:noFill/>
                <a:ln w="7938" cap="rnd">
                  <a:solidFill>
                    <a:srgbClr val="000000"/>
                  </a:solidFill>
                  <a:round/>
                  <a:headEnd/>
                  <a:tailEnd/>
                </a:ln>
              </p:spPr>
              <p:txBody>
                <a:bodyPr/>
                <a:lstStyle/>
                <a:p>
                  <a:endParaRPr lang="en-US"/>
                </a:p>
              </p:txBody>
            </p:sp>
            <p:sp>
              <p:nvSpPr>
                <p:cNvPr id="159969" name="Line 3297"/>
                <p:cNvSpPr>
                  <a:spLocks noChangeShapeType="1"/>
                </p:cNvSpPr>
                <p:nvPr/>
              </p:nvSpPr>
              <p:spPr bwMode="auto">
                <a:xfrm>
                  <a:off x="3123" y="2423"/>
                  <a:ext cx="5" cy="17"/>
                </a:xfrm>
                <a:prstGeom prst="line">
                  <a:avLst/>
                </a:prstGeom>
                <a:noFill/>
                <a:ln w="7938" cap="rnd">
                  <a:solidFill>
                    <a:srgbClr val="000000"/>
                  </a:solidFill>
                  <a:round/>
                  <a:headEnd/>
                  <a:tailEnd/>
                </a:ln>
              </p:spPr>
              <p:txBody>
                <a:bodyPr/>
                <a:lstStyle/>
                <a:p>
                  <a:endParaRPr lang="en-US"/>
                </a:p>
              </p:txBody>
            </p:sp>
            <p:sp>
              <p:nvSpPr>
                <p:cNvPr id="159970" name="Line 3298"/>
                <p:cNvSpPr>
                  <a:spLocks noChangeShapeType="1"/>
                </p:cNvSpPr>
                <p:nvPr/>
              </p:nvSpPr>
              <p:spPr bwMode="auto">
                <a:xfrm>
                  <a:off x="3134" y="2423"/>
                  <a:ext cx="5" cy="11"/>
                </a:xfrm>
                <a:prstGeom prst="line">
                  <a:avLst/>
                </a:prstGeom>
                <a:noFill/>
                <a:ln w="7938" cap="rnd">
                  <a:solidFill>
                    <a:srgbClr val="000000"/>
                  </a:solidFill>
                  <a:round/>
                  <a:headEnd/>
                  <a:tailEnd/>
                </a:ln>
              </p:spPr>
              <p:txBody>
                <a:bodyPr/>
                <a:lstStyle/>
                <a:p>
                  <a:endParaRPr lang="en-US"/>
                </a:p>
              </p:txBody>
            </p:sp>
            <p:sp>
              <p:nvSpPr>
                <p:cNvPr id="159971" name="Line 3299"/>
                <p:cNvSpPr>
                  <a:spLocks noChangeShapeType="1"/>
                </p:cNvSpPr>
                <p:nvPr/>
              </p:nvSpPr>
              <p:spPr bwMode="auto">
                <a:xfrm>
                  <a:off x="3149" y="2417"/>
                  <a:ext cx="5" cy="11"/>
                </a:xfrm>
                <a:prstGeom prst="line">
                  <a:avLst/>
                </a:prstGeom>
                <a:noFill/>
                <a:ln w="7938" cap="rnd">
                  <a:solidFill>
                    <a:srgbClr val="000000"/>
                  </a:solidFill>
                  <a:round/>
                  <a:headEnd/>
                  <a:tailEnd/>
                </a:ln>
              </p:spPr>
              <p:txBody>
                <a:bodyPr/>
                <a:lstStyle/>
                <a:p>
                  <a:endParaRPr lang="en-US"/>
                </a:p>
              </p:txBody>
            </p:sp>
            <p:sp>
              <p:nvSpPr>
                <p:cNvPr id="159972" name="Line 3300"/>
                <p:cNvSpPr>
                  <a:spLocks noChangeShapeType="1"/>
                </p:cNvSpPr>
                <p:nvPr/>
              </p:nvSpPr>
              <p:spPr bwMode="auto">
                <a:xfrm>
                  <a:off x="3165" y="2411"/>
                  <a:ext cx="5" cy="12"/>
                </a:xfrm>
                <a:prstGeom prst="line">
                  <a:avLst/>
                </a:prstGeom>
                <a:noFill/>
                <a:ln w="7938" cap="rnd">
                  <a:solidFill>
                    <a:srgbClr val="000000"/>
                  </a:solidFill>
                  <a:round/>
                  <a:headEnd/>
                  <a:tailEnd/>
                </a:ln>
              </p:spPr>
              <p:txBody>
                <a:bodyPr/>
                <a:lstStyle/>
                <a:p>
                  <a:endParaRPr lang="en-US"/>
                </a:p>
              </p:txBody>
            </p:sp>
            <p:sp>
              <p:nvSpPr>
                <p:cNvPr id="159973" name="Line 3301"/>
                <p:cNvSpPr>
                  <a:spLocks noChangeShapeType="1"/>
                </p:cNvSpPr>
                <p:nvPr/>
              </p:nvSpPr>
              <p:spPr bwMode="auto">
                <a:xfrm>
                  <a:off x="3170" y="2405"/>
                  <a:ext cx="10" cy="12"/>
                </a:xfrm>
                <a:prstGeom prst="line">
                  <a:avLst/>
                </a:prstGeom>
                <a:noFill/>
                <a:ln w="7938" cap="rnd">
                  <a:solidFill>
                    <a:srgbClr val="000000"/>
                  </a:solidFill>
                  <a:round/>
                  <a:headEnd/>
                  <a:tailEnd/>
                </a:ln>
              </p:spPr>
              <p:txBody>
                <a:bodyPr/>
                <a:lstStyle/>
                <a:p>
                  <a:endParaRPr lang="en-US"/>
                </a:p>
              </p:txBody>
            </p:sp>
            <p:sp>
              <p:nvSpPr>
                <p:cNvPr id="159974" name="Line 3302"/>
                <p:cNvSpPr>
                  <a:spLocks noChangeShapeType="1"/>
                </p:cNvSpPr>
                <p:nvPr/>
              </p:nvSpPr>
              <p:spPr bwMode="auto">
                <a:xfrm>
                  <a:off x="3175" y="2394"/>
                  <a:ext cx="16" cy="11"/>
                </a:xfrm>
                <a:prstGeom prst="line">
                  <a:avLst/>
                </a:prstGeom>
                <a:noFill/>
                <a:ln w="7938" cap="rnd">
                  <a:solidFill>
                    <a:srgbClr val="000000"/>
                  </a:solidFill>
                  <a:round/>
                  <a:headEnd/>
                  <a:tailEnd/>
                </a:ln>
              </p:spPr>
              <p:txBody>
                <a:bodyPr/>
                <a:lstStyle/>
                <a:p>
                  <a:endParaRPr lang="en-US"/>
                </a:p>
              </p:txBody>
            </p:sp>
            <p:sp>
              <p:nvSpPr>
                <p:cNvPr id="159975" name="Line 3303"/>
                <p:cNvSpPr>
                  <a:spLocks noChangeShapeType="1"/>
                </p:cNvSpPr>
                <p:nvPr/>
              </p:nvSpPr>
              <p:spPr bwMode="auto">
                <a:xfrm>
                  <a:off x="3180" y="2382"/>
                  <a:ext cx="16" cy="6"/>
                </a:xfrm>
                <a:prstGeom prst="line">
                  <a:avLst/>
                </a:prstGeom>
                <a:noFill/>
                <a:ln w="7938" cap="rnd">
                  <a:solidFill>
                    <a:srgbClr val="000000"/>
                  </a:solidFill>
                  <a:round/>
                  <a:headEnd/>
                  <a:tailEnd/>
                </a:ln>
              </p:spPr>
              <p:txBody>
                <a:bodyPr/>
                <a:lstStyle/>
                <a:p>
                  <a:endParaRPr lang="en-US"/>
                </a:p>
              </p:txBody>
            </p:sp>
            <p:sp>
              <p:nvSpPr>
                <p:cNvPr id="159976" name="Line 3304"/>
                <p:cNvSpPr>
                  <a:spLocks noChangeShapeType="1"/>
                </p:cNvSpPr>
                <p:nvPr/>
              </p:nvSpPr>
              <p:spPr bwMode="auto">
                <a:xfrm>
                  <a:off x="3191" y="2370"/>
                  <a:ext cx="15" cy="12"/>
                </a:xfrm>
                <a:prstGeom prst="line">
                  <a:avLst/>
                </a:prstGeom>
                <a:noFill/>
                <a:ln w="7938" cap="rnd">
                  <a:solidFill>
                    <a:srgbClr val="000000"/>
                  </a:solidFill>
                  <a:round/>
                  <a:headEnd/>
                  <a:tailEnd/>
                </a:ln>
              </p:spPr>
              <p:txBody>
                <a:bodyPr/>
                <a:lstStyle/>
                <a:p>
                  <a:endParaRPr lang="en-US"/>
                </a:p>
              </p:txBody>
            </p:sp>
            <p:sp>
              <p:nvSpPr>
                <p:cNvPr id="159977" name="Line 3305"/>
                <p:cNvSpPr>
                  <a:spLocks noChangeShapeType="1"/>
                </p:cNvSpPr>
                <p:nvPr/>
              </p:nvSpPr>
              <p:spPr bwMode="auto">
                <a:xfrm>
                  <a:off x="3206" y="2347"/>
                  <a:ext cx="0" cy="17"/>
                </a:xfrm>
                <a:prstGeom prst="line">
                  <a:avLst/>
                </a:prstGeom>
                <a:noFill/>
                <a:ln w="7938" cap="rnd">
                  <a:solidFill>
                    <a:srgbClr val="000000"/>
                  </a:solidFill>
                  <a:round/>
                  <a:headEnd/>
                  <a:tailEnd/>
                </a:ln>
              </p:spPr>
              <p:txBody>
                <a:bodyPr/>
                <a:lstStyle/>
                <a:p>
                  <a:endParaRPr lang="en-US"/>
                </a:p>
              </p:txBody>
            </p:sp>
            <p:sp>
              <p:nvSpPr>
                <p:cNvPr id="159978" name="Line 3306"/>
                <p:cNvSpPr>
                  <a:spLocks noChangeShapeType="1"/>
                </p:cNvSpPr>
                <p:nvPr/>
              </p:nvSpPr>
              <p:spPr bwMode="auto">
                <a:xfrm>
                  <a:off x="3222" y="2347"/>
                  <a:ext cx="0" cy="17"/>
                </a:xfrm>
                <a:prstGeom prst="line">
                  <a:avLst/>
                </a:prstGeom>
                <a:noFill/>
                <a:ln w="7938" cap="rnd">
                  <a:solidFill>
                    <a:srgbClr val="000000"/>
                  </a:solidFill>
                  <a:round/>
                  <a:headEnd/>
                  <a:tailEnd/>
                </a:ln>
              </p:spPr>
              <p:txBody>
                <a:bodyPr/>
                <a:lstStyle/>
                <a:p>
                  <a:endParaRPr lang="en-US"/>
                </a:p>
              </p:txBody>
            </p:sp>
            <p:sp>
              <p:nvSpPr>
                <p:cNvPr id="159979" name="Line 3307"/>
                <p:cNvSpPr>
                  <a:spLocks noChangeShapeType="1"/>
                </p:cNvSpPr>
                <p:nvPr/>
              </p:nvSpPr>
              <p:spPr bwMode="auto">
                <a:xfrm>
                  <a:off x="3232" y="2347"/>
                  <a:ext cx="0" cy="17"/>
                </a:xfrm>
                <a:prstGeom prst="line">
                  <a:avLst/>
                </a:prstGeom>
                <a:noFill/>
                <a:ln w="7938" cap="rnd">
                  <a:solidFill>
                    <a:srgbClr val="000000"/>
                  </a:solidFill>
                  <a:round/>
                  <a:headEnd/>
                  <a:tailEnd/>
                </a:ln>
              </p:spPr>
              <p:txBody>
                <a:bodyPr/>
                <a:lstStyle/>
                <a:p>
                  <a:endParaRPr lang="en-US"/>
                </a:p>
              </p:txBody>
            </p:sp>
            <p:sp>
              <p:nvSpPr>
                <p:cNvPr id="159980" name="Line 3308"/>
                <p:cNvSpPr>
                  <a:spLocks noChangeShapeType="1"/>
                </p:cNvSpPr>
                <p:nvPr/>
              </p:nvSpPr>
              <p:spPr bwMode="auto">
                <a:xfrm>
                  <a:off x="3248" y="2341"/>
                  <a:ext cx="0" cy="18"/>
                </a:xfrm>
                <a:prstGeom prst="line">
                  <a:avLst/>
                </a:prstGeom>
                <a:noFill/>
                <a:ln w="7938" cap="rnd">
                  <a:solidFill>
                    <a:srgbClr val="000000"/>
                  </a:solidFill>
                  <a:round/>
                  <a:headEnd/>
                  <a:tailEnd/>
                </a:ln>
              </p:spPr>
              <p:txBody>
                <a:bodyPr/>
                <a:lstStyle/>
                <a:p>
                  <a:endParaRPr lang="en-US"/>
                </a:p>
              </p:txBody>
            </p:sp>
            <p:sp>
              <p:nvSpPr>
                <p:cNvPr id="159981" name="Line 3309"/>
                <p:cNvSpPr>
                  <a:spLocks noChangeShapeType="1"/>
                </p:cNvSpPr>
                <p:nvPr/>
              </p:nvSpPr>
              <p:spPr bwMode="auto">
                <a:xfrm>
                  <a:off x="3264" y="2341"/>
                  <a:ext cx="0" cy="18"/>
                </a:xfrm>
                <a:prstGeom prst="line">
                  <a:avLst/>
                </a:prstGeom>
                <a:noFill/>
                <a:ln w="7938" cap="rnd">
                  <a:solidFill>
                    <a:srgbClr val="000000"/>
                  </a:solidFill>
                  <a:round/>
                  <a:headEnd/>
                  <a:tailEnd/>
                </a:ln>
              </p:spPr>
              <p:txBody>
                <a:bodyPr/>
                <a:lstStyle/>
                <a:p>
                  <a:endParaRPr lang="en-US"/>
                </a:p>
              </p:txBody>
            </p:sp>
            <p:sp>
              <p:nvSpPr>
                <p:cNvPr id="159982" name="Line 3310"/>
                <p:cNvSpPr>
                  <a:spLocks noChangeShapeType="1"/>
                </p:cNvSpPr>
                <p:nvPr/>
              </p:nvSpPr>
              <p:spPr bwMode="auto">
                <a:xfrm>
                  <a:off x="3269" y="2341"/>
                  <a:ext cx="0" cy="18"/>
                </a:xfrm>
                <a:prstGeom prst="line">
                  <a:avLst/>
                </a:prstGeom>
                <a:noFill/>
                <a:ln w="7938" cap="rnd">
                  <a:solidFill>
                    <a:srgbClr val="000000"/>
                  </a:solidFill>
                  <a:round/>
                  <a:headEnd/>
                  <a:tailEnd/>
                </a:ln>
              </p:spPr>
              <p:txBody>
                <a:bodyPr/>
                <a:lstStyle/>
                <a:p>
                  <a:endParaRPr lang="en-US"/>
                </a:p>
              </p:txBody>
            </p:sp>
            <p:sp>
              <p:nvSpPr>
                <p:cNvPr id="159983" name="Line 3311"/>
                <p:cNvSpPr>
                  <a:spLocks noChangeShapeType="1"/>
                </p:cNvSpPr>
                <p:nvPr/>
              </p:nvSpPr>
              <p:spPr bwMode="auto">
                <a:xfrm>
                  <a:off x="3284" y="2341"/>
                  <a:ext cx="0" cy="18"/>
                </a:xfrm>
                <a:prstGeom prst="line">
                  <a:avLst/>
                </a:prstGeom>
                <a:noFill/>
                <a:ln w="7938" cap="rnd">
                  <a:solidFill>
                    <a:srgbClr val="000000"/>
                  </a:solidFill>
                  <a:round/>
                  <a:headEnd/>
                  <a:tailEnd/>
                </a:ln>
              </p:spPr>
              <p:txBody>
                <a:bodyPr/>
                <a:lstStyle/>
                <a:p>
                  <a:endParaRPr lang="en-US"/>
                </a:p>
              </p:txBody>
            </p:sp>
            <p:sp>
              <p:nvSpPr>
                <p:cNvPr id="159984" name="Line 3312"/>
                <p:cNvSpPr>
                  <a:spLocks noChangeShapeType="1"/>
                </p:cNvSpPr>
                <p:nvPr/>
              </p:nvSpPr>
              <p:spPr bwMode="auto">
                <a:xfrm flipH="1">
                  <a:off x="3290" y="2353"/>
                  <a:ext cx="10" cy="11"/>
                </a:xfrm>
                <a:prstGeom prst="line">
                  <a:avLst/>
                </a:prstGeom>
                <a:noFill/>
                <a:ln w="7938" cap="rnd">
                  <a:solidFill>
                    <a:srgbClr val="000000"/>
                  </a:solidFill>
                  <a:round/>
                  <a:headEnd/>
                  <a:tailEnd/>
                </a:ln>
              </p:spPr>
              <p:txBody>
                <a:bodyPr/>
                <a:lstStyle/>
                <a:p>
                  <a:endParaRPr lang="en-US"/>
                </a:p>
              </p:txBody>
            </p:sp>
            <p:sp>
              <p:nvSpPr>
                <p:cNvPr id="159985" name="Line 3313"/>
                <p:cNvSpPr>
                  <a:spLocks noChangeShapeType="1"/>
                </p:cNvSpPr>
                <p:nvPr/>
              </p:nvSpPr>
              <p:spPr bwMode="auto">
                <a:xfrm flipH="1">
                  <a:off x="3305" y="2364"/>
                  <a:ext cx="5" cy="12"/>
                </a:xfrm>
                <a:prstGeom prst="line">
                  <a:avLst/>
                </a:prstGeom>
                <a:noFill/>
                <a:ln w="7938" cap="rnd">
                  <a:solidFill>
                    <a:srgbClr val="000000"/>
                  </a:solidFill>
                  <a:round/>
                  <a:headEnd/>
                  <a:tailEnd/>
                </a:ln>
              </p:spPr>
              <p:txBody>
                <a:bodyPr/>
                <a:lstStyle/>
                <a:p>
                  <a:endParaRPr lang="en-US"/>
                </a:p>
              </p:txBody>
            </p:sp>
            <p:sp>
              <p:nvSpPr>
                <p:cNvPr id="159986" name="Line 3314"/>
                <p:cNvSpPr>
                  <a:spLocks noChangeShapeType="1"/>
                </p:cNvSpPr>
                <p:nvPr/>
              </p:nvSpPr>
              <p:spPr bwMode="auto">
                <a:xfrm flipH="1">
                  <a:off x="3310" y="2376"/>
                  <a:ext cx="11" cy="6"/>
                </a:xfrm>
                <a:prstGeom prst="line">
                  <a:avLst/>
                </a:prstGeom>
                <a:noFill/>
                <a:ln w="7938" cap="rnd">
                  <a:solidFill>
                    <a:srgbClr val="000000"/>
                  </a:solidFill>
                  <a:round/>
                  <a:headEnd/>
                  <a:tailEnd/>
                </a:ln>
              </p:spPr>
              <p:txBody>
                <a:bodyPr/>
                <a:lstStyle/>
                <a:p>
                  <a:endParaRPr lang="en-US"/>
                </a:p>
              </p:txBody>
            </p:sp>
            <p:sp>
              <p:nvSpPr>
                <p:cNvPr id="159987" name="Line 3315"/>
                <p:cNvSpPr>
                  <a:spLocks noChangeShapeType="1"/>
                </p:cNvSpPr>
                <p:nvPr/>
              </p:nvSpPr>
              <p:spPr bwMode="auto">
                <a:xfrm flipH="1">
                  <a:off x="3321" y="2382"/>
                  <a:ext cx="10" cy="6"/>
                </a:xfrm>
                <a:prstGeom prst="line">
                  <a:avLst/>
                </a:prstGeom>
                <a:noFill/>
                <a:ln w="7938" cap="rnd">
                  <a:solidFill>
                    <a:srgbClr val="000000"/>
                  </a:solidFill>
                  <a:round/>
                  <a:headEnd/>
                  <a:tailEnd/>
                </a:ln>
              </p:spPr>
              <p:txBody>
                <a:bodyPr/>
                <a:lstStyle/>
                <a:p>
                  <a:endParaRPr lang="en-US"/>
                </a:p>
              </p:txBody>
            </p:sp>
            <p:sp>
              <p:nvSpPr>
                <p:cNvPr id="159988" name="Line 3316"/>
                <p:cNvSpPr>
                  <a:spLocks noChangeShapeType="1"/>
                </p:cNvSpPr>
                <p:nvPr/>
              </p:nvSpPr>
              <p:spPr bwMode="auto">
                <a:xfrm>
                  <a:off x="3342" y="2382"/>
                  <a:ext cx="5" cy="12"/>
                </a:xfrm>
                <a:prstGeom prst="line">
                  <a:avLst/>
                </a:prstGeom>
                <a:noFill/>
                <a:ln w="7938" cap="rnd">
                  <a:solidFill>
                    <a:srgbClr val="000000"/>
                  </a:solidFill>
                  <a:round/>
                  <a:headEnd/>
                  <a:tailEnd/>
                </a:ln>
              </p:spPr>
              <p:txBody>
                <a:bodyPr/>
                <a:lstStyle/>
                <a:p>
                  <a:endParaRPr lang="en-US"/>
                </a:p>
              </p:txBody>
            </p:sp>
            <p:sp>
              <p:nvSpPr>
                <p:cNvPr id="159989" name="Line 3317"/>
                <p:cNvSpPr>
                  <a:spLocks noChangeShapeType="1"/>
                </p:cNvSpPr>
                <p:nvPr/>
              </p:nvSpPr>
              <p:spPr bwMode="auto">
                <a:xfrm>
                  <a:off x="3352" y="2376"/>
                  <a:ext cx="5" cy="12"/>
                </a:xfrm>
                <a:prstGeom prst="line">
                  <a:avLst/>
                </a:prstGeom>
                <a:noFill/>
                <a:ln w="7938" cap="rnd">
                  <a:solidFill>
                    <a:srgbClr val="000000"/>
                  </a:solidFill>
                  <a:round/>
                  <a:headEnd/>
                  <a:tailEnd/>
                </a:ln>
              </p:spPr>
              <p:txBody>
                <a:bodyPr/>
                <a:lstStyle/>
                <a:p>
                  <a:endParaRPr lang="en-US"/>
                </a:p>
              </p:txBody>
            </p:sp>
            <p:sp>
              <p:nvSpPr>
                <p:cNvPr id="159990" name="Line 3318"/>
                <p:cNvSpPr>
                  <a:spLocks noChangeShapeType="1"/>
                </p:cNvSpPr>
                <p:nvPr/>
              </p:nvSpPr>
              <p:spPr bwMode="auto">
                <a:xfrm>
                  <a:off x="3368" y="2370"/>
                  <a:ext cx="5" cy="12"/>
                </a:xfrm>
                <a:prstGeom prst="line">
                  <a:avLst/>
                </a:prstGeom>
                <a:noFill/>
                <a:ln w="7938" cap="rnd">
                  <a:solidFill>
                    <a:srgbClr val="000000"/>
                  </a:solidFill>
                  <a:round/>
                  <a:headEnd/>
                  <a:tailEnd/>
                </a:ln>
              </p:spPr>
              <p:txBody>
                <a:bodyPr/>
                <a:lstStyle/>
                <a:p>
                  <a:endParaRPr lang="en-US"/>
                </a:p>
              </p:txBody>
            </p:sp>
            <p:sp>
              <p:nvSpPr>
                <p:cNvPr id="159991" name="Line 3319"/>
                <p:cNvSpPr>
                  <a:spLocks noChangeShapeType="1"/>
                </p:cNvSpPr>
                <p:nvPr/>
              </p:nvSpPr>
              <p:spPr bwMode="auto">
                <a:xfrm flipV="1">
                  <a:off x="3362" y="2364"/>
                  <a:ext cx="16" cy="12"/>
                </a:xfrm>
                <a:prstGeom prst="line">
                  <a:avLst/>
                </a:prstGeom>
                <a:noFill/>
                <a:ln w="7938" cap="rnd">
                  <a:solidFill>
                    <a:srgbClr val="000000"/>
                  </a:solidFill>
                  <a:round/>
                  <a:headEnd/>
                  <a:tailEnd/>
                </a:ln>
              </p:spPr>
              <p:txBody>
                <a:bodyPr/>
                <a:lstStyle/>
                <a:p>
                  <a:endParaRPr lang="en-US"/>
                </a:p>
              </p:txBody>
            </p:sp>
            <p:sp>
              <p:nvSpPr>
                <p:cNvPr id="159992" name="Line 3320"/>
                <p:cNvSpPr>
                  <a:spLocks noChangeShapeType="1"/>
                </p:cNvSpPr>
                <p:nvPr/>
              </p:nvSpPr>
              <p:spPr bwMode="auto">
                <a:xfrm flipV="1">
                  <a:off x="3357" y="2347"/>
                  <a:ext cx="16" cy="12"/>
                </a:xfrm>
                <a:prstGeom prst="line">
                  <a:avLst/>
                </a:prstGeom>
                <a:noFill/>
                <a:ln w="7938" cap="rnd">
                  <a:solidFill>
                    <a:srgbClr val="000000"/>
                  </a:solidFill>
                  <a:round/>
                  <a:headEnd/>
                  <a:tailEnd/>
                </a:ln>
              </p:spPr>
              <p:txBody>
                <a:bodyPr/>
                <a:lstStyle/>
                <a:p>
                  <a:endParaRPr lang="en-US"/>
                </a:p>
              </p:txBody>
            </p:sp>
            <p:sp>
              <p:nvSpPr>
                <p:cNvPr id="159993" name="Line 3321"/>
                <p:cNvSpPr>
                  <a:spLocks noChangeShapeType="1"/>
                </p:cNvSpPr>
                <p:nvPr/>
              </p:nvSpPr>
              <p:spPr bwMode="auto">
                <a:xfrm flipV="1">
                  <a:off x="3347" y="2335"/>
                  <a:ext cx="15" cy="12"/>
                </a:xfrm>
                <a:prstGeom prst="line">
                  <a:avLst/>
                </a:prstGeom>
                <a:noFill/>
                <a:ln w="7938" cap="rnd">
                  <a:solidFill>
                    <a:srgbClr val="000000"/>
                  </a:solidFill>
                  <a:round/>
                  <a:headEnd/>
                  <a:tailEnd/>
                </a:ln>
              </p:spPr>
              <p:txBody>
                <a:bodyPr/>
                <a:lstStyle/>
                <a:p>
                  <a:endParaRPr lang="en-US"/>
                </a:p>
              </p:txBody>
            </p:sp>
            <p:sp>
              <p:nvSpPr>
                <p:cNvPr id="159994" name="Line 3322"/>
                <p:cNvSpPr>
                  <a:spLocks noChangeShapeType="1"/>
                </p:cNvSpPr>
                <p:nvPr/>
              </p:nvSpPr>
              <p:spPr bwMode="auto">
                <a:xfrm flipV="1">
                  <a:off x="3342" y="2324"/>
                  <a:ext cx="10" cy="11"/>
                </a:xfrm>
                <a:prstGeom prst="line">
                  <a:avLst/>
                </a:prstGeom>
                <a:noFill/>
                <a:ln w="7938" cap="rnd">
                  <a:solidFill>
                    <a:srgbClr val="000000"/>
                  </a:solidFill>
                  <a:round/>
                  <a:headEnd/>
                  <a:tailEnd/>
                </a:ln>
              </p:spPr>
              <p:txBody>
                <a:bodyPr/>
                <a:lstStyle/>
                <a:p>
                  <a:endParaRPr lang="en-US"/>
                </a:p>
              </p:txBody>
            </p:sp>
            <p:sp>
              <p:nvSpPr>
                <p:cNvPr id="159995" name="Line 3323"/>
                <p:cNvSpPr>
                  <a:spLocks noChangeShapeType="1"/>
                </p:cNvSpPr>
                <p:nvPr/>
              </p:nvSpPr>
              <p:spPr bwMode="auto">
                <a:xfrm flipV="1">
                  <a:off x="3331" y="2312"/>
                  <a:ext cx="16" cy="12"/>
                </a:xfrm>
                <a:prstGeom prst="line">
                  <a:avLst/>
                </a:prstGeom>
                <a:noFill/>
                <a:ln w="7938" cap="rnd">
                  <a:solidFill>
                    <a:srgbClr val="000000"/>
                  </a:solidFill>
                  <a:round/>
                  <a:headEnd/>
                  <a:tailEnd/>
                </a:ln>
              </p:spPr>
              <p:txBody>
                <a:bodyPr/>
                <a:lstStyle/>
                <a:p>
                  <a:endParaRPr lang="en-US"/>
                </a:p>
              </p:txBody>
            </p:sp>
            <p:sp>
              <p:nvSpPr>
                <p:cNvPr id="159996" name="Line 3324"/>
                <p:cNvSpPr>
                  <a:spLocks noChangeShapeType="1"/>
                </p:cNvSpPr>
                <p:nvPr/>
              </p:nvSpPr>
              <p:spPr bwMode="auto">
                <a:xfrm flipV="1">
                  <a:off x="3326" y="2300"/>
                  <a:ext cx="0" cy="18"/>
                </a:xfrm>
                <a:prstGeom prst="line">
                  <a:avLst/>
                </a:prstGeom>
                <a:noFill/>
                <a:ln w="7938" cap="rnd">
                  <a:solidFill>
                    <a:srgbClr val="000000"/>
                  </a:solidFill>
                  <a:round/>
                  <a:headEnd/>
                  <a:tailEnd/>
                </a:ln>
              </p:spPr>
              <p:txBody>
                <a:bodyPr/>
                <a:lstStyle/>
                <a:p>
                  <a:endParaRPr lang="en-US"/>
                </a:p>
              </p:txBody>
            </p:sp>
            <p:sp>
              <p:nvSpPr>
                <p:cNvPr id="159997" name="Line 3325"/>
                <p:cNvSpPr>
                  <a:spLocks noChangeShapeType="1"/>
                </p:cNvSpPr>
                <p:nvPr/>
              </p:nvSpPr>
              <p:spPr bwMode="auto">
                <a:xfrm flipV="1">
                  <a:off x="3310" y="2294"/>
                  <a:ext cx="0" cy="18"/>
                </a:xfrm>
                <a:prstGeom prst="line">
                  <a:avLst/>
                </a:prstGeom>
                <a:noFill/>
                <a:ln w="7938" cap="rnd">
                  <a:solidFill>
                    <a:srgbClr val="000000"/>
                  </a:solidFill>
                  <a:round/>
                  <a:headEnd/>
                  <a:tailEnd/>
                </a:ln>
              </p:spPr>
              <p:txBody>
                <a:bodyPr/>
                <a:lstStyle/>
                <a:p>
                  <a:endParaRPr lang="en-US"/>
                </a:p>
              </p:txBody>
            </p:sp>
            <p:sp>
              <p:nvSpPr>
                <p:cNvPr id="159998" name="Line 3326"/>
                <p:cNvSpPr>
                  <a:spLocks noChangeShapeType="1"/>
                </p:cNvSpPr>
                <p:nvPr/>
              </p:nvSpPr>
              <p:spPr bwMode="auto">
                <a:xfrm flipV="1">
                  <a:off x="3300" y="2294"/>
                  <a:ext cx="0" cy="18"/>
                </a:xfrm>
                <a:prstGeom prst="line">
                  <a:avLst/>
                </a:prstGeom>
                <a:noFill/>
                <a:ln w="7938" cap="rnd">
                  <a:solidFill>
                    <a:srgbClr val="000000"/>
                  </a:solidFill>
                  <a:round/>
                  <a:headEnd/>
                  <a:tailEnd/>
                </a:ln>
              </p:spPr>
              <p:txBody>
                <a:bodyPr/>
                <a:lstStyle/>
                <a:p>
                  <a:endParaRPr lang="en-US"/>
                </a:p>
              </p:txBody>
            </p:sp>
            <p:sp>
              <p:nvSpPr>
                <p:cNvPr id="159999" name="Line 3327"/>
                <p:cNvSpPr>
                  <a:spLocks noChangeShapeType="1"/>
                </p:cNvSpPr>
                <p:nvPr/>
              </p:nvSpPr>
              <p:spPr bwMode="auto">
                <a:xfrm flipV="1">
                  <a:off x="3290" y="2294"/>
                  <a:ext cx="5" cy="12"/>
                </a:xfrm>
                <a:prstGeom prst="line">
                  <a:avLst/>
                </a:prstGeom>
                <a:noFill/>
                <a:ln w="7938" cap="rnd">
                  <a:solidFill>
                    <a:srgbClr val="000000"/>
                  </a:solidFill>
                  <a:round/>
                  <a:headEnd/>
                  <a:tailEnd/>
                </a:ln>
              </p:spPr>
              <p:txBody>
                <a:bodyPr/>
                <a:lstStyle/>
                <a:p>
                  <a:endParaRPr lang="en-US"/>
                </a:p>
              </p:txBody>
            </p:sp>
            <p:sp>
              <p:nvSpPr>
                <p:cNvPr id="160000" name="Line 3328"/>
                <p:cNvSpPr>
                  <a:spLocks noChangeShapeType="1"/>
                </p:cNvSpPr>
                <p:nvPr/>
              </p:nvSpPr>
              <p:spPr bwMode="auto">
                <a:xfrm flipV="1">
                  <a:off x="3274" y="2289"/>
                  <a:ext cx="5" cy="11"/>
                </a:xfrm>
                <a:prstGeom prst="line">
                  <a:avLst/>
                </a:prstGeom>
                <a:noFill/>
                <a:ln w="7938" cap="rnd">
                  <a:solidFill>
                    <a:srgbClr val="000000"/>
                  </a:solidFill>
                  <a:round/>
                  <a:headEnd/>
                  <a:tailEnd/>
                </a:ln>
              </p:spPr>
              <p:txBody>
                <a:bodyPr/>
                <a:lstStyle/>
                <a:p>
                  <a:endParaRPr lang="en-US"/>
                </a:p>
              </p:txBody>
            </p:sp>
            <p:sp>
              <p:nvSpPr>
                <p:cNvPr id="160001" name="Line 3329"/>
                <p:cNvSpPr>
                  <a:spLocks noChangeShapeType="1"/>
                </p:cNvSpPr>
                <p:nvPr/>
              </p:nvSpPr>
              <p:spPr bwMode="auto">
                <a:xfrm flipV="1">
                  <a:off x="3269" y="2283"/>
                  <a:ext cx="0" cy="11"/>
                </a:xfrm>
                <a:prstGeom prst="line">
                  <a:avLst/>
                </a:prstGeom>
                <a:noFill/>
                <a:ln w="7938" cap="rnd">
                  <a:solidFill>
                    <a:srgbClr val="000000"/>
                  </a:solidFill>
                  <a:round/>
                  <a:headEnd/>
                  <a:tailEnd/>
                </a:ln>
              </p:spPr>
              <p:txBody>
                <a:bodyPr/>
                <a:lstStyle/>
                <a:p>
                  <a:endParaRPr lang="en-US"/>
                </a:p>
              </p:txBody>
            </p:sp>
            <p:sp>
              <p:nvSpPr>
                <p:cNvPr id="160002" name="Line 3330"/>
                <p:cNvSpPr>
                  <a:spLocks noChangeShapeType="1"/>
                </p:cNvSpPr>
                <p:nvPr/>
              </p:nvSpPr>
              <p:spPr bwMode="auto">
                <a:xfrm>
                  <a:off x="3264" y="2265"/>
                  <a:ext cx="5" cy="6"/>
                </a:xfrm>
                <a:prstGeom prst="line">
                  <a:avLst/>
                </a:prstGeom>
                <a:noFill/>
                <a:ln w="7938" cap="rnd">
                  <a:solidFill>
                    <a:srgbClr val="000000"/>
                  </a:solidFill>
                  <a:round/>
                  <a:headEnd/>
                  <a:tailEnd/>
                </a:ln>
              </p:spPr>
              <p:txBody>
                <a:bodyPr/>
                <a:lstStyle/>
                <a:p>
                  <a:endParaRPr lang="en-US"/>
                </a:p>
              </p:txBody>
            </p:sp>
            <p:sp>
              <p:nvSpPr>
                <p:cNvPr id="160003" name="Line 3331"/>
                <p:cNvSpPr>
                  <a:spLocks noChangeShapeType="1"/>
                </p:cNvSpPr>
                <p:nvPr/>
              </p:nvSpPr>
              <p:spPr bwMode="auto">
                <a:xfrm>
                  <a:off x="3269" y="2254"/>
                  <a:ext cx="5" cy="5"/>
                </a:xfrm>
                <a:prstGeom prst="line">
                  <a:avLst/>
                </a:prstGeom>
                <a:noFill/>
                <a:ln w="7938" cap="rnd">
                  <a:solidFill>
                    <a:srgbClr val="000000"/>
                  </a:solidFill>
                  <a:round/>
                  <a:headEnd/>
                  <a:tailEnd/>
                </a:ln>
              </p:spPr>
              <p:txBody>
                <a:bodyPr/>
                <a:lstStyle/>
                <a:p>
                  <a:endParaRPr lang="en-US"/>
                </a:p>
              </p:txBody>
            </p:sp>
            <p:sp>
              <p:nvSpPr>
                <p:cNvPr id="160004" name="Line 3332"/>
                <p:cNvSpPr>
                  <a:spLocks noChangeShapeType="1"/>
                </p:cNvSpPr>
                <p:nvPr/>
              </p:nvSpPr>
              <p:spPr bwMode="auto">
                <a:xfrm>
                  <a:off x="3269" y="2242"/>
                  <a:ext cx="15" cy="6"/>
                </a:xfrm>
                <a:prstGeom prst="line">
                  <a:avLst/>
                </a:prstGeom>
                <a:noFill/>
                <a:ln w="7938" cap="rnd">
                  <a:solidFill>
                    <a:srgbClr val="000000"/>
                  </a:solidFill>
                  <a:round/>
                  <a:headEnd/>
                  <a:tailEnd/>
                </a:ln>
              </p:spPr>
              <p:txBody>
                <a:bodyPr/>
                <a:lstStyle/>
                <a:p>
                  <a:endParaRPr lang="en-US"/>
                </a:p>
              </p:txBody>
            </p:sp>
            <p:sp>
              <p:nvSpPr>
                <p:cNvPr id="160005" name="Line 3333"/>
                <p:cNvSpPr>
                  <a:spLocks noChangeShapeType="1"/>
                </p:cNvSpPr>
                <p:nvPr/>
              </p:nvSpPr>
              <p:spPr bwMode="auto">
                <a:xfrm>
                  <a:off x="3284" y="2224"/>
                  <a:ext cx="0" cy="18"/>
                </a:xfrm>
                <a:prstGeom prst="line">
                  <a:avLst/>
                </a:prstGeom>
                <a:noFill/>
                <a:ln w="7938" cap="rnd">
                  <a:solidFill>
                    <a:srgbClr val="000000"/>
                  </a:solidFill>
                  <a:round/>
                  <a:headEnd/>
                  <a:tailEnd/>
                </a:ln>
              </p:spPr>
              <p:txBody>
                <a:bodyPr/>
                <a:lstStyle/>
                <a:p>
                  <a:endParaRPr lang="en-US"/>
                </a:p>
              </p:txBody>
            </p:sp>
            <p:sp>
              <p:nvSpPr>
                <p:cNvPr id="160006" name="Line 3334"/>
                <p:cNvSpPr>
                  <a:spLocks noChangeShapeType="1"/>
                </p:cNvSpPr>
                <p:nvPr/>
              </p:nvSpPr>
              <p:spPr bwMode="auto">
                <a:xfrm>
                  <a:off x="3300" y="2224"/>
                  <a:ext cx="0" cy="18"/>
                </a:xfrm>
                <a:prstGeom prst="line">
                  <a:avLst/>
                </a:prstGeom>
                <a:noFill/>
                <a:ln w="7938" cap="rnd">
                  <a:solidFill>
                    <a:srgbClr val="000000"/>
                  </a:solidFill>
                  <a:round/>
                  <a:headEnd/>
                  <a:tailEnd/>
                </a:ln>
              </p:spPr>
              <p:txBody>
                <a:bodyPr/>
                <a:lstStyle/>
                <a:p>
                  <a:endParaRPr lang="en-US"/>
                </a:p>
              </p:txBody>
            </p:sp>
            <p:sp>
              <p:nvSpPr>
                <p:cNvPr id="160007" name="Line 3335"/>
                <p:cNvSpPr>
                  <a:spLocks noChangeShapeType="1"/>
                </p:cNvSpPr>
                <p:nvPr/>
              </p:nvSpPr>
              <p:spPr bwMode="auto">
                <a:xfrm>
                  <a:off x="3310" y="2224"/>
                  <a:ext cx="0" cy="18"/>
                </a:xfrm>
                <a:prstGeom prst="line">
                  <a:avLst/>
                </a:prstGeom>
                <a:noFill/>
                <a:ln w="7938" cap="rnd">
                  <a:solidFill>
                    <a:srgbClr val="000000"/>
                  </a:solidFill>
                  <a:round/>
                  <a:headEnd/>
                  <a:tailEnd/>
                </a:ln>
              </p:spPr>
              <p:txBody>
                <a:bodyPr/>
                <a:lstStyle/>
                <a:p>
                  <a:endParaRPr lang="en-US"/>
                </a:p>
              </p:txBody>
            </p:sp>
            <p:sp>
              <p:nvSpPr>
                <p:cNvPr id="160008" name="Line 3336"/>
                <p:cNvSpPr>
                  <a:spLocks noChangeShapeType="1"/>
                </p:cNvSpPr>
                <p:nvPr/>
              </p:nvSpPr>
              <p:spPr bwMode="auto">
                <a:xfrm>
                  <a:off x="3326" y="2219"/>
                  <a:ext cx="0" cy="17"/>
                </a:xfrm>
                <a:prstGeom prst="line">
                  <a:avLst/>
                </a:prstGeom>
                <a:noFill/>
                <a:ln w="7938" cap="rnd">
                  <a:solidFill>
                    <a:srgbClr val="000000"/>
                  </a:solidFill>
                  <a:round/>
                  <a:headEnd/>
                  <a:tailEnd/>
                </a:ln>
              </p:spPr>
              <p:txBody>
                <a:bodyPr/>
                <a:lstStyle/>
                <a:p>
                  <a:endParaRPr lang="en-US"/>
                </a:p>
              </p:txBody>
            </p:sp>
            <p:sp>
              <p:nvSpPr>
                <p:cNvPr id="160009" name="Line 3337"/>
                <p:cNvSpPr>
                  <a:spLocks noChangeShapeType="1"/>
                </p:cNvSpPr>
                <p:nvPr/>
              </p:nvSpPr>
              <p:spPr bwMode="auto">
                <a:xfrm>
                  <a:off x="3336" y="2213"/>
                  <a:ext cx="0" cy="17"/>
                </a:xfrm>
                <a:prstGeom prst="line">
                  <a:avLst/>
                </a:prstGeom>
                <a:noFill/>
                <a:ln w="7938" cap="rnd">
                  <a:solidFill>
                    <a:srgbClr val="000000"/>
                  </a:solidFill>
                  <a:round/>
                  <a:headEnd/>
                  <a:tailEnd/>
                </a:ln>
              </p:spPr>
              <p:txBody>
                <a:bodyPr/>
                <a:lstStyle/>
                <a:p>
                  <a:endParaRPr lang="en-US"/>
                </a:p>
              </p:txBody>
            </p:sp>
            <p:sp>
              <p:nvSpPr>
                <p:cNvPr id="160010" name="Line 3338"/>
                <p:cNvSpPr>
                  <a:spLocks noChangeShapeType="1"/>
                </p:cNvSpPr>
                <p:nvPr/>
              </p:nvSpPr>
              <p:spPr bwMode="auto">
                <a:xfrm>
                  <a:off x="3347" y="2213"/>
                  <a:ext cx="0" cy="17"/>
                </a:xfrm>
                <a:prstGeom prst="line">
                  <a:avLst/>
                </a:prstGeom>
                <a:noFill/>
                <a:ln w="7938" cap="rnd">
                  <a:solidFill>
                    <a:srgbClr val="000000"/>
                  </a:solidFill>
                  <a:round/>
                  <a:headEnd/>
                  <a:tailEnd/>
                </a:ln>
              </p:spPr>
              <p:txBody>
                <a:bodyPr/>
                <a:lstStyle/>
                <a:p>
                  <a:endParaRPr lang="en-US"/>
                </a:p>
              </p:txBody>
            </p:sp>
            <p:sp>
              <p:nvSpPr>
                <p:cNvPr id="160011" name="Line 3339"/>
                <p:cNvSpPr>
                  <a:spLocks noChangeShapeType="1"/>
                </p:cNvSpPr>
                <p:nvPr/>
              </p:nvSpPr>
              <p:spPr bwMode="auto">
                <a:xfrm flipH="1">
                  <a:off x="3357" y="2219"/>
                  <a:ext cx="11" cy="17"/>
                </a:xfrm>
                <a:prstGeom prst="line">
                  <a:avLst/>
                </a:prstGeom>
                <a:noFill/>
                <a:ln w="7938" cap="rnd">
                  <a:solidFill>
                    <a:srgbClr val="000000"/>
                  </a:solidFill>
                  <a:round/>
                  <a:headEnd/>
                  <a:tailEnd/>
                </a:ln>
              </p:spPr>
              <p:txBody>
                <a:bodyPr/>
                <a:lstStyle/>
                <a:p>
                  <a:endParaRPr lang="en-US"/>
                </a:p>
              </p:txBody>
            </p:sp>
            <p:sp>
              <p:nvSpPr>
                <p:cNvPr id="160012" name="Line 3340"/>
                <p:cNvSpPr>
                  <a:spLocks noChangeShapeType="1"/>
                </p:cNvSpPr>
                <p:nvPr/>
              </p:nvSpPr>
              <p:spPr bwMode="auto">
                <a:xfrm flipH="1">
                  <a:off x="3368" y="2230"/>
                  <a:ext cx="10" cy="18"/>
                </a:xfrm>
                <a:prstGeom prst="line">
                  <a:avLst/>
                </a:prstGeom>
                <a:noFill/>
                <a:ln w="7938" cap="rnd">
                  <a:solidFill>
                    <a:srgbClr val="000000"/>
                  </a:solidFill>
                  <a:round/>
                  <a:headEnd/>
                  <a:tailEnd/>
                </a:ln>
              </p:spPr>
              <p:txBody>
                <a:bodyPr/>
                <a:lstStyle/>
                <a:p>
                  <a:endParaRPr lang="en-US"/>
                </a:p>
              </p:txBody>
            </p:sp>
            <p:sp>
              <p:nvSpPr>
                <p:cNvPr id="160013" name="Line 3341"/>
                <p:cNvSpPr>
                  <a:spLocks noChangeShapeType="1"/>
                </p:cNvSpPr>
                <p:nvPr/>
              </p:nvSpPr>
              <p:spPr bwMode="auto">
                <a:xfrm flipH="1">
                  <a:off x="3383" y="2242"/>
                  <a:ext cx="11" cy="12"/>
                </a:xfrm>
                <a:prstGeom prst="line">
                  <a:avLst/>
                </a:prstGeom>
                <a:noFill/>
                <a:ln w="7938" cap="rnd">
                  <a:solidFill>
                    <a:srgbClr val="000000"/>
                  </a:solidFill>
                  <a:round/>
                  <a:headEnd/>
                  <a:tailEnd/>
                </a:ln>
              </p:spPr>
              <p:txBody>
                <a:bodyPr/>
                <a:lstStyle/>
                <a:p>
                  <a:endParaRPr lang="en-US"/>
                </a:p>
              </p:txBody>
            </p:sp>
            <p:sp>
              <p:nvSpPr>
                <p:cNvPr id="160014" name="Line 3342"/>
                <p:cNvSpPr>
                  <a:spLocks noChangeShapeType="1"/>
                </p:cNvSpPr>
                <p:nvPr/>
              </p:nvSpPr>
              <p:spPr bwMode="auto">
                <a:xfrm flipH="1">
                  <a:off x="3394" y="2248"/>
                  <a:ext cx="5" cy="11"/>
                </a:xfrm>
                <a:prstGeom prst="line">
                  <a:avLst/>
                </a:prstGeom>
                <a:noFill/>
                <a:ln w="7938" cap="rnd">
                  <a:solidFill>
                    <a:srgbClr val="000000"/>
                  </a:solidFill>
                  <a:round/>
                  <a:headEnd/>
                  <a:tailEnd/>
                </a:ln>
              </p:spPr>
              <p:txBody>
                <a:bodyPr/>
                <a:lstStyle/>
                <a:p>
                  <a:endParaRPr lang="en-US"/>
                </a:p>
              </p:txBody>
            </p:sp>
            <p:sp>
              <p:nvSpPr>
                <p:cNvPr id="160015" name="Line 3343"/>
                <p:cNvSpPr>
                  <a:spLocks noChangeShapeType="1"/>
                </p:cNvSpPr>
                <p:nvPr/>
              </p:nvSpPr>
              <p:spPr bwMode="auto">
                <a:xfrm flipH="1">
                  <a:off x="3409" y="2254"/>
                  <a:ext cx="5" cy="17"/>
                </a:xfrm>
                <a:prstGeom prst="line">
                  <a:avLst/>
                </a:prstGeom>
                <a:noFill/>
                <a:ln w="7938" cap="rnd">
                  <a:solidFill>
                    <a:srgbClr val="000000"/>
                  </a:solidFill>
                  <a:round/>
                  <a:headEnd/>
                  <a:tailEnd/>
                </a:ln>
              </p:spPr>
              <p:txBody>
                <a:bodyPr/>
                <a:lstStyle/>
                <a:p>
                  <a:endParaRPr lang="en-US"/>
                </a:p>
              </p:txBody>
            </p:sp>
            <p:sp>
              <p:nvSpPr>
                <p:cNvPr id="160016" name="Line 3344"/>
                <p:cNvSpPr>
                  <a:spLocks noChangeShapeType="1"/>
                </p:cNvSpPr>
                <p:nvPr/>
              </p:nvSpPr>
              <p:spPr bwMode="auto">
                <a:xfrm flipH="1">
                  <a:off x="3420" y="2259"/>
                  <a:ext cx="5" cy="18"/>
                </a:xfrm>
                <a:prstGeom prst="line">
                  <a:avLst/>
                </a:prstGeom>
                <a:noFill/>
                <a:ln w="7938" cap="rnd">
                  <a:solidFill>
                    <a:srgbClr val="000000"/>
                  </a:solidFill>
                  <a:round/>
                  <a:headEnd/>
                  <a:tailEnd/>
                </a:ln>
              </p:spPr>
              <p:txBody>
                <a:bodyPr/>
                <a:lstStyle/>
                <a:p>
                  <a:endParaRPr lang="en-US"/>
                </a:p>
              </p:txBody>
            </p:sp>
            <p:sp>
              <p:nvSpPr>
                <p:cNvPr id="160017" name="Line 3345"/>
                <p:cNvSpPr>
                  <a:spLocks noChangeShapeType="1"/>
                </p:cNvSpPr>
                <p:nvPr/>
              </p:nvSpPr>
              <p:spPr bwMode="auto">
                <a:xfrm flipH="1">
                  <a:off x="3430" y="2271"/>
                  <a:ext cx="5" cy="18"/>
                </a:xfrm>
                <a:prstGeom prst="line">
                  <a:avLst/>
                </a:prstGeom>
                <a:noFill/>
                <a:ln w="7938" cap="rnd">
                  <a:solidFill>
                    <a:srgbClr val="000000"/>
                  </a:solidFill>
                  <a:round/>
                  <a:headEnd/>
                  <a:tailEnd/>
                </a:ln>
              </p:spPr>
              <p:txBody>
                <a:bodyPr/>
                <a:lstStyle/>
                <a:p>
                  <a:endParaRPr lang="en-US"/>
                </a:p>
              </p:txBody>
            </p:sp>
            <p:sp>
              <p:nvSpPr>
                <p:cNvPr id="160018" name="Line 3346"/>
                <p:cNvSpPr>
                  <a:spLocks noChangeShapeType="1"/>
                </p:cNvSpPr>
                <p:nvPr/>
              </p:nvSpPr>
              <p:spPr bwMode="auto">
                <a:xfrm flipH="1">
                  <a:off x="3440" y="2277"/>
                  <a:ext cx="6" cy="17"/>
                </a:xfrm>
                <a:prstGeom prst="line">
                  <a:avLst/>
                </a:prstGeom>
                <a:noFill/>
                <a:ln w="7938" cap="rnd">
                  <a:solidFill>
                    <a:srgbClr val="000000"/>
                  </a:solidFill>
                  <a:round/>
                  <a:headEnd/>
                  <a:tailEnd/>
                </a:ln>
              </p:spPr>
              <p:txBody>
                <a:bodyPr/>
                <a:lstStyle/>
                <a:p>
                  <a:endParaRPr lang="en-US"/>
                </a:p>
              </p:txBody>
            </p:sp>
            <p:sp>
              <p:nvSpPr>
                <p:cNvPr id="160019" name="Line 3347"/>
                <p:cNvSpPr>
                  <a:spLocks noChangeShapeType="1"/>
                </p:cNvSpPr>
                <p:nvPr/>
              </p:nvSpPr>
              <p:spPr bwMode="auto">
                <a:xfrm flipH="1">
                  <a:off x="3451" y="2289"/>
                  <a:ext cx="10" cy="5"/>
                </a:xfrm>
                <a:prstGeom prst="line">
                  <a:avLst/>
                </a:prstGeom>
                <a:noFill/>
                <a:ln w="7938" cap="rnd">
                  <a:solidFill>
                    <a:srgbClr val="000000"/>
                  </a:solidFill>
                  <a:round/>
                  <a:headEnd/>
                  <a:tailEnd/>
                </a:ln>
              </p:spPr>
              <p:txBody>
                <a:bodyPr/>
                <a:lstStyle/>
                <a:p>
                  <a:endParaRPr lang="en-US"/>
                </a:p>
              </p:txBody>
            </p:sp>
            <p:sp>
              <p:nvSpPr>
                <p:cNvPr id="160020" name="Line 3348"/>
                <p:cNvSpPr>
                  <a:spLocks noChangeShapeType="1"/>
                </p:cNvSpPr>
                <p:nvPr/>
              </p:nvSpPr>
              <p:spPr bwMode="auto">
                <a:xfrm flipH="1">
                  <a:off x="3461" y="2294"/>
                  <a:ext cx="11" cy="12"/>
                </a:xfrm>
                <a:prstGeom prst="line">
                  <a:avLst/>
                </a:prstGeom>
                <a:noFill/>
                <a:ln w="7938" cap="rnd">
                  <a:solidFill>
                    <a:srgbClr val="000000"/>
                  </a:solidFill>
                  <a:round/>
                  <a:headEnd/>
                  <a:tailEnd/>
                </a:ln>
              </p:spPr>
              <p:txBody>
                <a:bodyPr/>
                <a:lstStyle/>
                <a:p>
                  <a:endParaRPr lang="en-US"/>
                </a:p>
              </p:txBody>
            </p:sp>
            <p:sp>
              <p:nvSpPr>
                <p:cNvPr id="160021" name="Line 3349"/>
                <p:cNvSpPr>
                  <a:spLocks noChangeShapeType="1"/>
                </p:cNvSpPr>
                <p:nvPr/>
              </p:nvSpPr>
              <p:spPr bwMode="auto">
                <a:xfrm flipH="1">
                  <a:off x="3472" y="2306"/>
                  <a:ext cx="5" cy="12"/>
                </a:xfrm>
                <a:prstGeom prst="line">
                  <a:avLst/>
                </a:prstGeom>
                <a:noFill/>
                <a:ln w="7938" cap="rnd">
                  <a:solidFill>
                    <a:srgbClr val="000000"/>
                  </a:solidFill>
                  <a:round/>
                  <a:headEnd/>
                  <a:tailEnd/>
                </a:ln>
              </p:spPr>
              <p:txBody>
                <a:bodyPr/>
                <a:lstStyle/>
                <a:p>
                  <a:endParaRPr lang="en-US"/>
                </a:p>
              </p:txBody>
            </p:sp>
            <p:sp>
              <p:nvSpPr>
                <p:cNvPr id="160022" name="Line 3350"/>
                <p:cNvSpPr>
                  <a:spLocks noChangeShapeType="1"/>
                </p:cNvSpPr>
                <p:nvPr/>
              </p:nvSpPr>
              <p:spPr bwMode="auto">
                <a:xfrm flipH="1">
                  <a:off x="3477" y="2318"/>
                  <a:ext cx="15" cy="11"/>
                </a:xfrm>
                <a:prstGeom prst="line">
                  <a:avLst/>
                </a:prstGeom>
                <a:noFill/>
                <a:ln w="7938" cap="rnd">
                  <a:solidFill>
                    <a:srgbClr val="000000"/>
                  </a:solidFill>
                  <a:round/>
                  <a:headEnd/>
                  <a:tailEnd/>
                </a:ln>
              </p:spPr>
              <p:txBody>
                <a:bodyPr/>
                <a:lstStyle/>
                <a:p>
                  <a:endParaRPr lang="en-US"/>
                </a:p>
              </p:txBody>
            </p:sp>
            <p:sp>
              <p:nvSpPr>
                <p:cNvPr id="160023" name="Line 3351"/>
                <p:cNvSpPr>
                  <a:spLocks noChangeShapeType="1"/>
                </p:cNvSpPr>
                <p:nvPr/>
              </p:nvSpPr>
              <p:spPr bwMode="auto">
                <a:xfrm flipH="1">
                  <a:off x="3482" y="2329"/>
                  <a:ext cx="16" cy="6"/>
                </a:xfrm>
                <a:prstGeom prst="line">
                  <a:avLst/>
                </a:prstGeom>
                <a:noFill/>
                <a:ln w="7938" cap="rnd">
                  <a:solidFill>
                    <a:srgbClr val="000000"/>
                  </a:solidFill>
                  <a:round/>
                  <a:headEnd/>
                  <a:tailEnd/>
                </a:ln>
              </p:spPr>
              <p:txBody>
                <a:bodyPr/>
                <a:lstStyle/>
                <a:p>
                  <a:endParaRPr lang="en-US"/>
                </a:p>
              </p:txBody>
            </p:sp>
            <p:sp>
              <p:nvSpPr>
                <p:cNvPr id="160024" name="Line 3352"/>
                <p:cNvSpPr>
                  <a:spLocks noChangeShapeType="1"/>
                </p:cNvSpPr>
                <p:nvPr/>
              </p:nvSpPr>
              <p:spPr bwMode="auto">
                <a:xfrm flipH="1">
                  <a:off x="3492" y="2341"/>
                  <a:ext cx="11" cy="12"/>
                </a:xfrm>
                <a:prstGeom prst="line">
                  <a:avLst/>
                </a:prstGeom>
                <a:noFill/>
                <a:ln w="7938" cap="rnd">
                  <a:solidFill>
                    <a:srgbClr val="000000"/>
                  </a:solidFill>
                  <a:round/>
                  <a:headEnd/>
                  <a:tailEnd/>
                </a:ln>
              </p:spPr>
              <p:txBody>
                <a:bodyPr/>
                <a:lstStyle/>
                <a:p>
                  <a:endParaRPr lang="en-US"/>
                </a:p>
              </p:txBody>
            </p:sp>
            <p:sp>
              <p:nvSpPr>
                <p:cNvPr id="160025" name="Line 3353"/>
                <p:cNvSpPr>
                  <a:spLocks noChangeShapeType="1"/>
                </p:cNvSpPr>
                <p:nvPr/>
              </p:nvSpPr>
              <p:spPr bwMode="auto">
                <a:xfrm flipH="1">
                  <a:off x="3498" y="2353"/>
                  <a:ext cx="15" cy="11"/>
                </a:xfrm>
                <a:prstGeom prst="line">
                  <a:avLst/>
                </a:prstGeom>
                <a:noFill/>
                <a:ln w="7938" cap="rnd">
                  <a:solidFill>
                    <a:srgbClr val="000000"/>
                  </a:solidFill>
                  <a:round/>
                  <a:headEnd/>
                  <a:tailEnd/>
                </a:ln>
              </p:spPr>
              <p:txBody>
                <a:bodyPr/>
                <a:lstStyle/>
                <a:p>
                  <a:endParaRPr lang="en-US"/>
                </a:p>
              </p:txBody>
            </p:sp>
            <p:sp>
              <p:nvSpPr>
                <p:cNvPr id="160026" name="Line 3354"/>
                <p:cNvSpPr>
                  <a:spLocks noChangeShapeType="1"/>
                </p:cNvSpPr>
                <p:nvPr/>
              </p:nvSpPr>
              <p:spPr bwMode="auto">
                <a:xfrm flipH="1">
                  <a:off x="3508" y="2370"/>
                  <a:ext cx="10" cy="12"/>
                </a:xfrm>
                <a:prstGeom prst="line">
                  <a:avLst/>
                </a:prstGeom>
                <a:noFill/>
                <a:ln w="7938" cap="rnd">
                  <a:solidFill>
                    <a:srgbClr val="000000"/>
                  </a:solidFill>
                  <a:round/>
                  <a:headEnd/>
                  <a:tailEnd/>
                </a:ln>
              </p:spPr>
              <p:txBody>
                <a:bodyPr/>
                <a:lstStyle/>
                <a:p>
                  <a:endParaRPr lang="en-US"/>
                </a:p>
              </p:txBody>
            </p:sp>
            <p:sp>
              <p:nvSpPr>
                <p:cNvPr id="160027" name="Line 3355"/>
                <p:cNvSpPr>
                  <a:spLocks noChangeShapeType="1"/>
                </p:cNvSpPr>
                <p:nvPr/>
              </p:nvSpPr>
              <p:spPr bwMode="auto">
                <a:xfrm flipH="1">
                  <a:off x="3513" y="2382"/>
                  <a:ext cx="11" cy="6"/>
                </a:xfrm>
                <a:prstGeom prst="line">
                  <a:avLst/>
                </a:prstGeom>
                <a:noFill/>
                <a:ln w="7938" cap="rnd">
                  <a:solidFill>
                    <a:srgbClr val="000000"/>
                  </a:solidFill>
                  <a:round/>
                  <a:headEnd/>
                  <a:tailEnd/>
                </a:ln>
              </p:spPr>
              <p:txBody>
                <a:bodyPr/>
                <a:lstStyle/>
                <a:p>
                  <a:endParaRPr lang="en-US"/>
                </a:p>
              </p:txBody>
            </p:sp>
            <p:sp>
              <p:nvSpPr>
                <p:cNvPr id="160028" name="Line 3356"/>
                <p:cNvSpPr>
                  <a:spLocks noChangeShapeType="1"/>
                </p:cNvSpPr>
                <p:nvPr/>
              </p:nvSpPr>
              <p:spPr bwMode="auto">
                <a:xfrm flipH="1">
                  <a:off x="3518" y="2394"/>
                  <a:ext cx="16" cy="11"/>
                </a:xfrm>
                <a:prstGeom prst="line">
                  <a:avLst/>
                </a:prstGeom>
                <a:noFill/>
                <a:ln w="7938" cap="rnd">
                  <a:solidFill>
                    <a:srgbClr val="000000"/>
                  </a:solidFill>
                  <a:round/>
                  <a:headEnd/>
                  <a:tailEnd/>
                </a:ln>
              </p:spPr>
              <p:txBody>
                <a:bodyPr/>
                <a:lstStyle/>
                <a:p>
                  <a:endParaRPr lang="en-US"/>
                </a:p>
              </p:txBody>
            </p:sp>
            <p:sp>
              <p:nvSpPr>
                <p:cNvPr id="160029" name="Line 3357"/>
                <p:cNvSpPr>
                  <a:spLocks noChangeShapeType="1"/>
                </p:cNvSpPr>
                <p:nvPr/>
              </p:nvSpPr>
              <p:spPr bwMode="auto">
                <a:xfrm flipH="1">
                  <a:off x="3529" y="2405"/>
                  <a:ext cx="15" cy="12"/>
                </a:xfrm>
                <a:prstGeom prst="line">
                  <a:avLst/>
                </a:prstGeom>
                <a:noFill/>
                <a:ln w="7938" cap="rnd">
                  <a:solidFill>
                    <a:srgbClr val="000000"/>
                  </a:solidFill>
                  <a:round/>
                  <a:headEnd/>
                  <a:tailEnd/>
                </a:ln>
              </p:spPr>
              <p:txBody>
                <a:bodyPr/>
                <a:lstStyle/>
                <a:p>
                  <a:endParaRPr lang="en-US"/>
                </a:p>
              </p:txBody>
            </p:sp>
            <p:sp>
              <p:nvSpPr>
                <p:cNvPr id="160030" name="Line 3358"/>
                <p:cNvSpPr>
                  <a:spLocks noChangeShapeType="1"/>
                </p:cNvSpPr>
                <p:nvPr/>
              </p:nvSpPr>
              <p:spPr bwMode="auto">
                <a:xfrm flipH="1">
                  <a:off x="3534" y="2417"/>
                  <a:ext cx="16" cy="6"/>
                </a:xfrm>
                <a:prstGeom prst="line">
                  <a:avLst/>
                </a:prstGeom>
                <a:noFill/>
                <a:ln w="7938" cap="rnd">
                  <a:solidFill>
                    <a:srgbClr val="000000"/>
                  </a:solidFill>
                  <a:round/>
                  <a:headEnd/>
                  <a:tailEnd/>
                </a:ln>
              </p:spPr>
              <p:txBody>
                <a:bodyPr/>
                <a:lstStyle/>
                <a:p>
                  <a:endParaRPr lang="en-US"/>
                </a:p>
              </p:txBody>
            </p:sp>
            <p:sp>
              <p:nvSpPr>
                <p:cNvPr id="160031" name="Line 3359"/>
                <p:cNvSpPr>
                  <a:spLocks noChangeShapeType="1"/>
                </p:cNvSpPr>
                <p:nvPr/>
              </p:nvSpPr>
              <p:spPr bwMode="auto">
                <a:xfrm flipH="1">
                  <a:off x="3544" y="2428"/>
                  <a:ext cx="11" cy="12"/>
                </a:xfrm>
                <a:prstGeom prst="line">
                  <a:avLst/>
                </a:prstGeom>
                <a:noFill/>
                <a:ln w="7938" cap="rnd">
                  <a:solidFill>
                    <a:srgbClr val="000000"/>
                  </a:solidFill>
                  <a:round/>
                  <a:headEnd/>
                  <a:tailEnd/>
                </a:ln>
              </p:spPr>
              <p:txBody>
                <a:bodyPr/>
                <a:lstStyle/>
                <a:p>
                  <a:endParaRPr lang="en-US"/>
                </a:p>
              </p:txBody>
            </p:sp>
            <p:sp>
              <p:nvSpPr>
                <p:cNvPr id="160032" name="Line 3360"/>
                <p:cNvSpPr>
                  <a:spLocks noChangeShapeType="1"/>
                </p:cNvSpPr>
                <p:nvPr/>
              </p:nvSpPr>
              <p:spPr bwMode="auto">
                <a:xfrm flipH="1">
                  <a:off x="3555" y="2440"/>
                  <a:ext cx="10" cy="12"/>
                </a:xfrm>
                <a:prstGeom prst="line">
                  <a:avLst/>
                </a:prstGeom>
                <a:noFill/>
                <a:ln w="7938" cap="rnd">
                  <a:solidFill>
                    <a:srgbClr val="000000"/>
                  </a:solidFill>
                  <a:round/>
                  <a:headEnd/>
                  <a:tailEnd/>
                </a:ln>
              </p:spPr>
              <p:txBody>
                <a:bodyPr/>
                <a:lstStyle/>
                <a:p>
                  <a:endParaRPr lang="en-US"/>
                </a:p>
              </p:txBody>
            </p:sp>
            <p:sp>
              <p:nvSpPr>
                <p:cNvPr id="160033" name="Line 3361"/>
                <p:cNvSpPr>
                  <a:spLocks noChangeShapeType="1"/>
                </p:cNvSpPr>
                <p:nvPr/>
              </p:nvSpPr>
              <p:spPr bwMode="auto">
                <a:xfrm flipH="1">
                  <a:off x="3565" y="2452"/>
                  <a:ext cx="5" cy="11"/>
                </a:xfrm>
                <a:prstGeom prst="line">
                  <a:avLst/>
                </a:prstGeom>
                <a:noFill/>
                <a:ln w="7938" cap="rnd">
                  <a:solidFill>
                    <a:srgbClr val="000000"/>
                  </a:solidFill>
                  <a:round/>
                  <a:headEnd/>
                  <a:tailEnd/>
                </a:ln>
              </p:spPr>
              <p:txBody>
                <a:bodyPr/>
                <a:lstStyle/>
                <a:p>
                  <a:endParaRPr lang="en-US"/>
                </a:p>
              </p:txBody>
            </p:sp>
            <p:sp>
              <p:nvSpPr>
                <p:cNvPr id="160034" name="Line 3362"/>
                <p:cNvSpPr>
                  <a:spLocks noChangeShapeType="1"/>
                </p:cNvSpPr>
                <p:nvPr/>
              </p:nvSpPr>
              <p:spPr bwMode="auto">
                <a:xfrm flipH="1">
                  <a:off x="3581" y="2458"/>
                  <a:ext cx="5" cy="11"/>
                </a:xfrm>
                <a:prstGeom prst="line">
                  <a:avLst/>
                </a:prstGeom>
                <a:noFill/>
                <a:ln w="7938" cap="rnd">
                  <a:solidFill>
                    <a:srgbClr val="000000"/>
                  </a:solidFill>
                  <a:round/>
                  <a:headEnd/>
                  <a:tailEnd/>
                </a:ln>
              </p:spPr>
              <p:txBody>
                <a:bodyPr/>
                <a:lstStyle/>
                <a:p>
                  <a:endParaRPr lang="en-US"/>
                </a:p>
              </p:txBody>
            </p:sp>
            <p:sp>
              <p:nvSpPr>
                <p:cNvPr id="160035" name="Line 3363"/>
                <p:cNvSpPr>
                  <a:spLocks noChangeShapeType="1"/>
                </p:cNvSpPr>
                <p:nvPr/>
              </p:nvSpPr>
              <p:spPr bwMode="auto">
                <a:xfrm flipH="1">
                  <a:off x="3591" y="2458"/>
                  <a:ext cx="5" cy="11"/>
                </a:xfrm>
                <a:prstGeom prst="line">
                  <a:avLst/>
                </a:prstGeom>
                <a:noFill/>
                <a:ln w="7938" cap="rnd">
                  <a:solidFill>
                    <a:srgbClr val="000000"/>
                  </a:solidFill>
                  <a:round/>
                  <a:headEnd/>
                  <a:tailEnd/>
                </a:ln>
              </p:spPr>
              <p:txBody>
                <a:bodyPr/>
                <a:lstStyle/>
                <a:p>
                  <a:endParaRPr lang="en-US"/>
                </a:p>
              </p:txBody>
            </p:sp>
            <p:sp>
              <p:nvSpPr>
                <p:cNvPr id="160036" name="Line 3364"/>
                <p:cNvSpPr>
                  <a:spLocks noChangeShapeType="1"/>
                </p:cNvSpPr>
                <p:nvPr/>
              </p:nvSpPr>
              <p:spPr bwMode="auto">
                <a:xfrm flipH="1">
                  <a:off x="3602" y="2463"/>
                  <a:ext cx="5" cy="12"/>
                </a:xfrm>
                <a:prstGeom prst="line">
                  <a:avLst/>
                </a:prstGeom>
                <a:noFill/>
                <a:ln w="7938" cap="rnd">
                  <a:solidFill>
                    <a:srgbClr val="000000"/>
                  </a:solidFill>
                  <a:round/>
                  <a:headEnd/>
                  <a:tailEnd/>
                </a:ln>
              </p:spPr>
              <p:txBody>
                <a:bodyPr/>
                <a:lstStyle/>
                <a:p>
                  <a:endParaRPr lang="en-US"/>
                </a:p>
              </p:txBody>
            </p:sp>
            <p:sp>
              <p:nvSpPr>
                <p:cNvPr id="160037" name="Line 3365"/>
                <p:cNvSpPr>
                  <a:spLocks noChangeShapeType="1"/>
                </p:cNvSpPr>
                <p:nvPr/>
              </p:nvSpPr>
              <p:spPr bwMode="auto">
                <a:xfrm>
                  <a:off x="3622" y="2463"/>
                  <a:ext cx="0" cy="18"/>
                </a:xfrm>
                <a:prstGeom prst="line">
                  <a:avLst/>
                </a:prstGeom>
                <a:noFill/>
                <a:ln w="7938" cap="rnd">
                  <a:solidFill>
                    <a:srgbClr val="000000"/>
                  </a:solidFill>
                  <a:round/>
                  <a:headEnd/>
                  <a:tailEnd/>
                </a:ln>
              </p:spPr>
              <p:txBody>
                <a:bodyPr/>
                <a:lstStyle/>
                <a:p>
                  <a:endParaRPr lang="en-US"/>
                </a:p>
              </p:txBody>
            </p:sp>
            <p:sp>
              <p:nvSpPr>
                <p:cNvPr id="160038" name="Line 3366"/>
                <p:cNvSpPr>
                  <a:spLocks noChangeShapeType="1"/>
                </p:cNvSpPr>
                <p:nvPr/>
              </p:nvSpPr>
              <p:spPr bwMode="auto">
                <a:xfrm>
                  <a:off x="3638" y="2469"/>
                  <a:ext cx="0" cy="18"/>
                </a:xfrm>
                <a:prstGeom prst="line">
                  <a:avLst/>
                </a:prstGeom>
                <a:noFill/>
                <a:ln w="7938" cap="rnd">
                  <a:solidFill>
                    <a:srgbClr val="000000"/>
                  </a:solidFill>
                  <a:round/>
                  <a:headEnd/>
                  <a:tailEnd/>
                </a:ln>
              </p:spPr>
              <p:txBody>
                <a:bodyPr/>
                <a:lstStyle/>
                <a:p>
                  <a:endParaRPr lang="en-US"/>
                </a:p>
              </p:txBody>
            </p:sp>
            <p:sp>
              <p:nvSpPr>
                <p:cNvPr id="160039" name="Line 3367"/>
                <p:cNvSpPr>
                  <a:spLocks noChangeShapeType="1"/>
                </p:cNvSpPr>
                <p:nvPr/>
              </p:nvSpPr>
              <p:spPr bwMode="auto">
                <a:xfrm>
                  <a:off x="3648" y="2469"/>
                  <a:ext cx="0" cy="18"/>
                </a:xfrm>
                <a:prstGeom prst="line">
                  <a:avLst/>
                </a:prstGeom>
                <a:noFill/>
                <a:ln w="7938" cap="rnd">
                  <a:solidFill>
                    <a:srgbClr val="000000"/>
                  </a:solidFill>
                  <a:round/>
                  <a:headEnd/>
                  <a:tailEnd/>
                </a:ln>
              </p:spPr>
              <p:txBody>
                <a:bodyPr/>
                <a:lstStyle/>
                <a:p>
                  <a:endParaRPr lang="en-US"/>
                </a:p>
              </p:txBody>
            </p:sp>
            <p:sp>
              <p:nvSpPr>
                <p:cNvPr id="160040" name="Line 3368"/>
                <p:cNvSpPr>
                  <a:spLocks noChangeShapeType="1"/>
                </p:cNvSpPr>
                <p:nvPr/>
              </p:nvSpPr>
              <p:spPr bwMode="auto">
                <a:xfrm flipV="1">
                  <a:off x="4293" y="2294"/>
                  <a:ext cx="11" cy="18"/>
                </a:xfrm>
                <a:prstGeom prst="line">
                  <a:avLst/>
                </a:prstGeom>
                <a:noFill/>
                <a:ln w="7938" cap="rnd">
                  <a:solidFill>
                    <a:srgbClr val="000000"/>
                  </a:solidFill>
                  <a:round/>
                  <a:headEnd/>
                  <a:tailEnd/>
                </a:ln>
              </p:spPr>
              <p:txBody>
                <a:bodyPr/>
                <a:lstStyle/>
                <a:p>
                  <a:endParaRPr lang="en-US"/>
                </a:p>
              </p:txBody>
            </p:sp>
            <p:sp>
              <p:nvSpPr>
                <p:cNvPr id="160041" name="Line 3369"/>
                <p:cNvSpPr>
                  <a:spLocks noChangeShapeType="1"/>
                </p:cNvSpPr>
                <p:nvPr/>
              </p:nvSpPr>
              <p:spPr bwMode="auto">
                <a:xfrm flipV="1">
                  <a:off x="4283" y="2289"/>
                  <a:ext cx="10" cy="11"/>
                </a:xfrm>
                <a:prstGeom prst="line">
                  <a:avLst/>
                </a:prstGeom>
                <a:noFill/>
                <a:ln w="7938" cap="rnd">
                  <a:solidFill>
                    <a:srgbClr val="000000"/>
                  </a:solidFill>
                  <a:round/>
                  <a:headEnd/>
                  <a:tailEnd/>
                </a:ln>
              </p:spPr>
              <p:txBody>
                <a:bodyPr/>
                <a:lstStyle/>
                <a:p>
                  <a:endParaRPr lang="en-US"/>
                </a:p>
              </p:txBody>
            </p:sp>
            <p:sp>
              <p:nvSpPr>
                <p:cNvPr id="160042" name="Line 3370"/>
                <p:cNvSpPr>
                  <a:spLocks noChangeShapeType="1"/>
                </p:cNvSpPr>
                <p:nvPr/>
              </p:nvSpPr>
              <p:spPr bwMode="auto">
                <a:xfrm flipV="1">
                  <a:off x="4273" y="2277"/>
                  <a:ext cx="10" cy="17"/>
                </a:xfrm>
                <a:prstGeom prst="line">
                  <a:avLst/>
                </a:prstGeom>
                <a:noFill/>
                <a:ln w="7938" cap="rnd">
                  <a:solidFill>
                    <a:srgbClr val="000000"/>
                  </a:solidFill>
                  <a:round/>
                  <a:headEnd/>
                  <a:tailEnd/>
                </a:ln>
              </p:spPr>
              <p:txBody>
                <a:bodyPr/>
                <a:lstStyle/>
                <a:p>
                  <a:endParaRPr lang="en-US"/>
                </a:p>
              </p:txBody>
            </p:sp>
            <p:sp>
              <p:nvSpPr>
                <p:cNvPr id="160043" name="Line 3371"/>
                <p:cNvSpPr>
                  <a:spLocks noChangeShapeType="1"/>
                </p:cNvSpPr>
                <p:nvPr/>
              </p:nvSpPr>
              <p:spPr bwMode="auto">
                <a:xfrm flipV="1">
                  <a:off x="4262" y="2265"/>
                  <a:ext cx="11" cy="18"/>
                </a:xfrm>
                <a:prstGeom prst="line">
                  <a:avLst/>
                </a:prstGeom>
                <a:noFill/>
                <a:ln w="7938" cap="rnd">
                  <a:solidFill>
                    <a:srgbClr val="000000"/>
                  </a:solidFill>
                  <a:round/>
                  <a:headEnd/>
                  <a:tailEnd/>
                </a:ln>
              </p:spPr>
              <p:txBody>
                <a:bodyPr/>
                <a:lstStyle/>
                <a:p>
                  <a:endParaRPr lang="en-US"/>
                </a:p>
              </p:txBody>
            </p:sp>
            <p:sp>
              <p:nvSpPr>
                <p:cNvPr id="160044" name="Line 3372"/>
                <p:cNvSpPr>
                  <a:spLocks noChangeShapeType="1"/>
                </p:cNvSpPr>
                <p:nvPr/>
              </p:nvSpPr>
              <p:spPr bwMode="auto">
                <a:xfrm flipV="1">
                  <a:off x="4252" y="2259"/>
                  <a:ext cx="10" cy="18"/>
                </a:xfrm>
                <a:prstGeom prst="line">
                  <a:avLst/>
                </a:prstGeom>
                <a:noFill/>
                <a:ln w="7938" cap="rnd">
                  <a:solidFill>
                    <a:srgbClr val="000000"/>
                  </a:solidFill>
                  <a:round/>
                  <a:headEnd/>
                  <a:tailEnd/>
                </a:ln>
              </p:spPr>
              <p:txBody>
                <a:bodyPr/>
                <a:lstStyle/>
                <a:p>
                  <a:endParaRPr lang="en-US"/>
                </a:p>
              </p:txBody>
            </p:sp>
            <p:sp>
              <p:nvSpPr>
                <p:cNvPr id="160045" name="Line 3373"/>
                <p:cNvSpPr>
                  <a:spLocks noChangeShapeType="1"/>
                </p:cNvSpPr>
                <p:nvPr/>
              </p:nvSpPr>
              <p:spPr bwMode="auto">
                <a:xfrm flipV="1">
                  <a:off x="4241" y="2254"/>
                  <a:ext cx="11" cy="11"/>
                </a:xfrm>
                <a:prstGeom prst="line">
                  <a:avLst/>
                </a:prstGeom>
                <a:noFill/>
                <a:ln w="7938" cap="rnd">
                  <a:solidFill>
                    <a:srgbClr val="000000"/>
                  </a:solidFill>
                  <a:round/>
                  <a:headEnd/>
                  <a:tailEnd/>
                </a:ln>
              </p:spPr>
              <p:txBody>
                <a:bodyPr/>
                <a:lstStyle/>
                <a:p>
                  <a:endParaRPr lang="en-US"/>
                </a:p>
              </p:txBody>
            </p:sp>
            <p:sp>
              <p:nvSpPr>
                <p:cNvPr id="160046" name="Line 3374"/>
                <p:cNvSpPr>
                  <a:spLocks noChangeShapeType="1"/>
                </p:cNvSpPr>
                <p:nvPr/>
              </p:nvSpPr>
              <p:spPr bwMode="auto">
                <a:xfrm flipV="1">
                  <a:off x="4231" y="2248"/>
                  <a:ext cx="5" cy="6"/>
                </a:xfrm>
                <a:prstGeom prst="line">
                  <a:avLst/>
                </a:prstGeom>
                <a:noFill/>
                <a:ln w="7938" cap="rnd">
                  <a:solidFill>
                    <a:srgbClr val="000000"/>
                  </a:solidFill>
                  <a:round/>
                  <a:headEnd/>
                  <a:tailEnd/>
                </a:ln>
              </p:spPr>
              <p:txBody>
                <a:bodyPr/>
                <a:lstStyle/>
                <a:p>
                  <a:endParaRPr lang="en-US"/>
                </a:p>
              </p:txBody>
            </p:sp>
            <p:sp>
              <p:nvSpPr>
                <p:cNvPr id="160047" name="Line 3375"/>
                <p:cNvSpPr>
                  <a:spLocks noChangeShapeType="1"/>
                </p:cNvSpPr>
                <p:nvPr/>
              </p:nvSpPr>
              <p:spPr bwMode="auto">
                <a:xfrm flipV="1">
                  <a:off x="4221" y="2236"/>
                  <a:ext cx="10" cy="12"/>
                </a:xfrm>
                <a:prstGeom prst="line">
                  <a:avLst/>
                </a:prstGeom>
                <a:noFill/>
                <a:ln w="7938" cap="rnd">
                  <a:solidFill>
                    <a:srgbClr val="000000"/>
                  </a:solidFill>
                  <a:round/>
                  <a:headEnd/>
                  <a:tailEnd/>
                </a:ln>
              </p:spPr>
              <p:txBody>
                <a:bodyPr/>
                <a:lstStyle/>
                <a:p>
                  <a:endParaRPr lang="en-US"/>
                </a:p>
              </p:txBody>
            </p:sp>
            <p:sp>
              <p:nvSpPr>
                <p:cNvPr id="160048" name="Line 3376"/>
                <p:cNvSpPr>
                  <a:spLocks noChangeShapeType="1"/>
                </p:cNvSpPr>
                <p:nvPr/>
              </p:nvSpPr>
              <p:spPr bwMode="auto">
                <a:xfrm flipV="1">
                  <a:off x="4210" y="2224"/>
                  <a:ext cx="11" cy="12"/>
                </a:xfrm>
                <a:prstGeom prst="line">
                  <a:avLst/>
                </a:prstGeom>
                <a:noFill/>
                <a:ln w="7938" cap="rnd">
                  <a:solidFill>
                    <a:srgbClr val="000000"/>
                  </a:solidFill>
                  <a:round/>
                  <a:headEnd/>
                  <a:tailEnd/>
                </a:ln>
              </p:spPr>
              <p:txBody>
                <a:bodyPr/>
                <a:lstStyle/>
                <a:p>
                  <a:endParaRPr lang="en-US"/>
                </a:p>
              </p:txBody>
            </p:sp>
            <p:sp>
              <p:nvSpPr>
                <p:cNvPr id="160049" name="Line 3377"/>
                <p:cNvSpPr>
                  <a:spLocks noChangeShapeType="1"/>
                </p:cNvSpPr>
                <p:nvPr/>
              </p:nvSpPr>
              <p:spPr bwMode="auto">
                <a:xfrm flipV="1">
                  <a:off x="4200" y="2213"/>
                  <a:ext cx="10" cy="11"/>
                </a:xfrm>
                <a:prstGeom prst="line">
                  <a:avLst/>
                </a:prstGeom>
                <a:noFill/>
                <a:ln w="7938" cap="rnd">
                  <a:solidFill>
                    <a:srgbClr val="000000"/>
                  </a:solidFill>
                  <a:round/>
                  <a:headEnd/>
                  <a:tailEnd/>
                </a:ln>
              </p:spPr>
              <p:txBody>
                <a:bodyPr/>
                <a:lstStyle/>
                <a:p>
                  <a:endParaRPr lang="en-US"/>
                </a:p>
              </p:txBody>
            </p:sp>
            <p:sp>
              <p:nvSpPr>
                <p:cNvPr id="160050" name="Line 3378"/>
                <p:cNvSpPr>
                  <a:spLocks noChangeShapeType="1"/>
                </p:cNvSpPr>
                <p:nvPr/>
              </p:nvSpPr>
              <p:spPr bwMode="auto">
                <a:xfrm flipV="1">
                  <a:off x="4189" y="2201"/>
                  <a:ext cx="6" cy="12"/>
                </a:xfrm>
                <a:prstGeom prst="line">
                  <a:avLst/>
                </a:prstGeom>
                <a:noFill/>
                <a:ln w="7938" cap="rnd">
                  <a:solidFill>
                    <a:srgbClr val="000000"/>
                  </a:solidFill>
                  <a:round/>
                  <a:headEnd/>
                  <a:tailEnd/>
                </a:ln>
              </p:spPr>
              <p:txBody>
                <a:bodyPr/>
                <a:lstStyle/>
                <a:p>
                  <a:endParaRPr lang="en-US"/>
                </a:p>
              </p:txBody>
            </p:sp>
            <p:sp>
              <p:nvSpPr>
                <p:cNvPr id="160051" name="Line 3379"/>
                <p:cNvSpPr>
                  <a:spLocks noChangeShapeType="1"/>
                </p:cNvSpPr>
                <p:nvPr/>
              </p:nvSpPr>
              <p:spPr bwMode="auto">
                <a:xfrm flipV="1">
                  <a:off x="4179" y="2189"/>
                  <a:ext cx="10" cy="18"/>
                </a:xfrm>
                <a:prstGeom prst="line">
                  <a:avLst/>
                </a:prstGeom>
                <a:noFill/>
                <a:ln w="7938" cap="rnd">
                  <a:solidFill>
                    <a:srgbClr val="000000"/>
                  </a:solidFill>
                  <a:round/>
                  <a:headEnd/>
                  <a:tailEnd/>
                </a:ln>
              </p:spPr>
              <p:txBody>
                <a:bodyPr/>
                <a:lstStyle/>
                <a:p>
                  <a:endParaRPr lang="en-US"/>
                </a:p>
              </p:txBody>
            </p:sp>
            <p:sp>
              <p:nvSpPr>
                <p:cNvPr id="160052" name="Line 3380"/>
                <p:cNvSpPr>
                  <a:spLocks noChangeShapeType="1"/>
                </p:cNvSpPr>
                <p:nvPr/>
              </p:nvSpPr>
              <p:spPr bwMode="auto">
                <a:xfrm flipV="1">
                  <a:off x="4174" y="2184"/>
                  <a:ext cx="5" cy="17"/>
                </a:xfrm>
                <a:prstGeom prst="line">
                  <a:avLst/>
                </a:prstGeom>
                <a:noFill/>
                <a:ln w="7938" cap="rnd">
                  <a:solidFill>
                    <a:srgbClr val="000000"/>
                  </a:solidFill>
                  <a:round/>
                  <a:headEnd/>
                  <a:tailEnd/>
                </a:ln>
              </p:spPr>
              <p:txBody>
                <a:bodyPr/>
                <a:lstStyle/>
                <a:p>
                  <a:endParaRPr lang="en-US"/>
                </a:p>
              </p:txBody>
            </p:sp>
            <p:sp>
              <p:nvSpPr>
                <p:cNvPr id="160053" name="Line 3381"/>
                <p:cNvSpPr>
                  <a:spLocks noChangeShapeType="1"/>
                </p:cNvSpPr>
                <p:nvPr/>
              </p:nvSpPr>
              <p:spPr bwMode="auto">
                <a:xfrm flipV="1">
                  <a:off x="4158" y="2172"/>
                  <a:ext cx="11" cy="17"/>
                </a:xfrm>
                <a:prstGeom prst="line">
                  <a:avLst/>
                </a:prstGeom>
                <a:noFill/>
                <a:ln w="7938" cap="rnd">
                  <a:solidFill>
                    <a:srgbClr val="000000"/>
                  </a:solidFill>
                  <a:round/>
                  <a:headEnd/>
                  <a:tailEnd/>
                </a:ln>
              </p:spPr>
              <p:txBody>
                <a:bodyPr/>
                <a:lstStyle/>
                <a:p>
                  <a:endParaRPr lang="en-US"/>
                </a:p>
              </p:txBody>
            </p:sp>
            <p:sp>
              <p:nvSpPr>
                <p:cNvPr id="160054" name="Line 3382"/>
                <p:cNvSpPr>
                  <a:spLocks noChangeShapeType="1"/>
                </p:cNvSpPr>
                <p:nvPr/>
              </p:nvSpPr>
              <p:spPr bwMode="auto">
                <a:xfrm flipV="1">
                  <a:off x="4148" y="2172"/>
                  <a:ext cx="10" cy="6"/>
                </a:xfrm>
                <a:prstGeom prst="line">
                  <a:avLst/>
                </a:prstGeom>
                <a:noFill/>
                <a:ln w="7938" cap="rnd">
                  <a:solidFill>
                    <a:srgbClr val="000000"/>
                  </a:solidFill>
                  <a:round/>
                  <a:headEnd/>
                  <a:tailEnd/>
                </a:ln>
              </p:spPr>
              <p:txBody>
                <a:bodyPr/>
                <a:lstStyle/>
                <a:p>
                  <a:endParaRPr lang="en-US"/>
                </a:p>
              </p:txBody>
            </p:sp>
            <p:sp>
              <p:nvSpPr>
                <p:cNvPr id="160055" name="Line 3383"/>
                <p:cNvSpPr>
                  <a:spLocks noChangeShapeType="1"/>
                </p:cNvSpPr>
                <p:nvPr/>
              </p:nvSpPr>
              <p:spPr bwMode="auto">
                <a:xfrm flipV="1">
                  <a:off x="4143" y="2160"/>
                  <a:ext cx="5" cy="12"/>
                </a:xfrm>
                <a:prstGeom prst="line">
                  <a:avLst/>
                </a:prstGeom>
                <a:noFill/>
                <a:ln w="7938" cap="rnd">
                  <a:solidFill>
                    <a:srgbClr val="000000"/>
                  </a:solidFill>
                  <a:round/>
                  <a:headEnd/>
                  <a:tailEnd/>
                </a:ln>
              </p:spPr>
              <p:txBody>
                <a:bodyPr/>
                <a:lstStyle/>
                <a:p>
                  <a:endParaRPr lang="en-US"/>
                </a:p>
              </p:txBody>
            </p:sp>
            <p:sp>
              <p:nvSpPr>
                <p:cNvPr id="160056" name="Line 3384"/>
                <p:cNvSpPr>
                  <a:spLocks noChangeShapeType="1"/>
                </p:cNvSpPr>
                <p:nvPr/>
              </p:nvSpPr>
              <p:spPr bwMode="auto">
                <a:xfrm flipV="1">
                  <a:off x="4127" y="2154"/>
                  <a:ext cx="10" cy="12"/>
                </a:xfrm>
                <a:prstGeom prst="line">
                  <a:avLst/>
                </a:prstGeom>
                <a:noFill/>
                <a:ln w="7938" cap="rnd">
                  <a:solidFill>
                    <a:srgbClr val="000000"/>
                  </a:solidFill>
                  <a:round/>
                  <a:headEnd/>
                  <a:tailEnd/>
                </a:ln>
              </p:spPr>
              <p:txBody>
                <a:bodyPr/>
                <a:lstStyle/>
                <a:p>
                  <a:endParaRPr lang="en-US"/>
                </a:p>
              </p:txBody>
            </p:sp>
            <p:sp>
              <p:nvSpPr>
                <p:cNvPr id="160057" name="Line 3385"/>
                <p:cNvSpPr>
                  <a:spLocks noChangeShapeType="1"/>
                </p:cNvSpPr>
                <p:nvPr/>
              </p:nvSpPr>
              <p:spPr bwMode="auto">
                <a:xfrm flipV="1">
                  <a:off x="4117" y="2143"/>
                  <a:ext cx="10" cy="11"/>
                </a:xfrm>
                <a:prstGeom prst="line">
                  <a:avLst/>
                </a:prstGeom>
                <a:noFill/>
                <a:ln w="7938" cap="rnd">
                  <a:solidFill>
                    <a:srgbClr val="000000"/>
                  </a:solidFill>
                  <a:round/>
                  <a:headEnd/>
                  <a:tailEnd/>
                </a:ln>
              </p:spPr>
              <p:txBody>
                <a:bodyPr/>
                <a:lstStyle/>
                <a:p>
                  <a:endParaRPr lang="en-US"/>
                </a:p>
              </p:txBody>
            </p:sp>
            <p:sp>
              <p:nvSpPr>
                <p:cNvPr id="160058" name="Line 3386"/>
                <p:cNvSpPr>
                  <a:spLocks noChangeShapeType="1"/>
                </p:cNvSpPr>
                <p:nvPr/>
              </p:nvSpPr>
              <p:spPr bwMode="auto">
                <a:xfrm flipV="1">
                  <a:off x="4106" y="2131"/>
                  <a:ext cx="11" cy="12"/>
                </a:xfrm>
                <a:prstGeom prst="line">
                  <a:avLst/>
                </a:prstGeom>
                <a:noFill/>
                <a:ln w="7938" cap="rnd">
                  <a:solidFill>
                    <a:srgbClr val="000000"/>
                  </a:solidFill>
                  <a:round/>
                  <a:headEnd/>
                  <a:tailEnd/>
                </a:ln>
              </p:spPr>
              <p:txBody>
                <a:bodyPr/>
                <a:lstStyle/>
                <a:p>
                  <a:endParaRPr lang="en-US"/>
                </a:p>
              </p:txBody>
            </p:sp>
            <p:sp>
              <p:nvSpPr>
                <p:cNvPr id="160059" name="Line 3387"/>
                <p:cNvSpPr>
                  <a:spLocks noChangeShapeType="1"/>
                </p:cNvSpPr>
                <p:nvPr/>
              </p:nvSpPr>
              <p:spPr bwMode="auto">
                <a:xfrm flipV="1">
                  <a:off x="4096" y="2125"/>
                  <a:ext cx="10" cy="6"/>
                </a:xfrm>
                <a:prstGeom prst="line">
                  <a:avLst/>
                </a:prstGeom>
                <a:noFill/>
                <a:ln w="7938" cap="rnd">
                  <a:solidFill>
                    <a:srgbClr val="000000"/>
                  </a:solidFill>
                  <a:round/>
                  <a:headEnd/>
                  <a:tailEnd/>
                </a:ln>
              </p:spPr>
              <p:txBody>
                <a:bodyPr/>
                <a:lstStyle/>
                <a:p>
                  <a:endParaRPr lang="en-US"/>
                </a:p>
              </p:txBody>
            </p:sp>
            <p:sp>
              <p:nvSpPr>
                <p:cNvPr id="160060" name="Line 3388"/>
                <p:cNvSpPr>
                  <a:spLocks noChangeShapeType="1"/>
                </p:cNvSpPr>
                <p:nvPr/>
              </p:nvSpPr>
              <p:spPr bwMode="auto">
                <a:xfrm flipV="1">
                  <a:off x="4085" y="2114"/>
                  <a:ext cx="11" cy="11"/>
                </a:xfrm>
                <a:prstGeom prst="line">
                  <a:avLst/>
                </a:prstGeom>
                <a:noFill/>
                <a:ln w="7938" cap="rnd">
                  <a:solidFill>
                    <a:srgbClr val="000000"/>
                  </a:solidFill>
                  <a:round/>
                  <a:headEnd/>
                  <a:tailEnd/>
                </a:ln>
              </p:spPr>
              <p:txBody>
                <a:bodyPr/>
                <a:lstStyle/>
                <a:p>
                  <a:endParaRPr lang="en-US"/>
                </a:p>
              </p:txBody>
            </p:sp>
            <p:sp>
              <p:nvSpPr>
                <p:cNvPr id="160061" name="Line 3389"/>
                <p:cNvSpPr>
                  <a:spLocks noChangeShapeType="1"/>
                </p:cNvSpPr>
                <p:nvPr/>
              </p:nvSpPr>
              <p:spPr bwMode="auto">
                <a:xfrm flipV="1">
                  <a:off x="4075" y="2102"/>
                  <a:ext cx="10" cy="12"/>
                </a:xfrm>
                <a:prstGeom prst="line">
                  <a:avLst/>
                </a:prstGeom>
                <a:noFill/>
                <a:ln w="7938" cap="rnd">
                  <a:solidFill>
                    <a:srgbClr val="000000"/>
                  </a:solidFill>
                  <a:round/>
                  <a:headEnd/>
                  <a:tailEnd/>
                </a:ln>
              </p:spPr>
              <p:txBody>
                <a:bodyPr/>
                <a:lstStyle/>
                <a:p>
                  <a:endParaRPr lang="en-US"/>
                </a:p>
              </p:txBody>
            </p:sp>
            <p:sp>
              <p:nvSpPr>
                <p:cNvPr id="160062" name="Line 3390"/>
                <p:cNvSpPr>
                  <a:spLocks noChangeShapeType="1"/>
                </p:cNvSpPr>
                <p:nvPr/>
              </p:nvSpPr>
              <p:spPr bwMode="auto">
                <a:xfrm flipV="1">
                  <a:off x="4065" y="2090"/>
                  <a:ext cx="10" cy="12"/>
                </a:xfrm>
                <a:prstGeom prst="line">
                  <a:avLst/>
                </a:prstGeom>
                <a:noFill/>
                <a:ln w="7938" cap="rnd">
                  <a:solidFill>
                    <a:srgbClr val="000000"/>
                  </a:solidFill>
                  <a:round/>
                  <a:headEnd/>
                  <a:tailEnd/>
                </a:ln>
              </p:spPr>
              <p:txBody>
                <a:bodyPr/>
                <a:lstStyle/>
                <a:p>
                  <a:endParaRPr lang="en-US"/>
                </a:p>
              </p:txBody>
            </p:sp>
            <p:sp>
              <p:nvSpPr>
                <p:cNvPr id="160063" name="Line 3391"/>
                <p:cNvSpPr>
                  <a:spLocks noChangeShapeType="1"/>
                </p:cNvSpPr>
                <p:nvPr/>
              </p:nvSpPr>
              <p:spPr bwMode="auto">
                <a:xfrm flipV="1">
                  <a:off x="4059" y="2090"/>
                  <a:ext cx="6" cy="12"/>
                </a:xfrm>
                <a:prstGeom prst="line">
                  <a:avLst/>
                </a:prstGeom>
                <a:noFill/>
                <a:ln w="7938" cap="rnd">
                  <a:solidFill>
                    <a:srgbClr val="000000"/>
                  </a:solidFill>
                  <a:round/>
                  <a:headEnd/>
                  <a:tailEnd/>
                </a:ln>
              </p:spPr>
              <p:txBody>
                <a:bodyPr/>
                <a:lstStyle/>
                <a:p>
                  <a:endParaRPr lang="en-US"/>
                </a:p>
              </p:txBody>
            </p:sp>
            <p:sp>
              <p:nvSpPr>
                <p:cNvPr id="160064" name="Line 3392"/>
                <p:cNvSpPr>
                  <a:spLocks noChangeShapeType="1"/>
                </p:cNvSpPr>
                <p:nvPr/>
              </p:nvSpPr>
              <p:spPr bwMode="auto">
                <a:xfrm flipV="1">
                  <a:off x="4044" y="2085"/>
                  <a:ext cx="5" cy="11"/>
                </a:xfrm>
                <a:prstGeom prst="line">
                  <a:avLst/>
                </a:prstGeom>
                <a:noFill/>
                <a:ln w="7938" cap="rnd">
                  <a:solidFill>
                    <a:srgbClr val="000000"/>
                  </a:solidFill>
                  <a:round/>
                  <a:headEnd/>
                  <a:tailEnd/>
                </a:ln>
              </p:spPr>
              <p:txBody>
                <a:bodyPr/>
                <a:lstStyle/>
                <a:p>
                  <a:endParaRPr lang="en-US"/>
                </a:p>
              </p:txBody>
            </p:sp>
            <p:sp>
              <p:nvSpPr>
                <p:cNvPr id="160065" name="Line 3393"/>
                <p:cNvSpPr>
                  <a:spLocks noChangeShapeType="1"/>
                </p:cNvSpPr>
                <p:nvPr/>
              </p:nvSpPr>
              <p:spPr bwMode="auto">
                <a:xfrm flipV="1">
                  <a:off x="4033" y="2079"/>
                  <a:ext cx="6" cy="11"/>
                </a:xfrm>
                <a:prstGeom prst="line">
                  <a:avLst/>
                </a:prstGeom>
                <a:noFill/>
                <a:ln w="7938" cap="rnd">
                  <a:solidFill>
                    <a:srgbClr val="000000"/>
                  </a:solidFill>
                  <a:round/>
                  <a:headEnd/>
                  <a:tailEnd/>
                </a:ln>
              </p:spPr>
              <p:txBody>
                <a:bodyPr/>
                <a:lstStyle/>
                <a:p>
                  <a:endParaRPr lang="en-US"/>
                </a:p>
              </p:txBody>
            </p:sp>
            <p:sp>
              <p:nvSpPr>
                <p:cNvPr id="160066" name="Line 3394"/>
                <p:cNvSpPr>
                  <a:spLocks noChangeShapeType="1"/>
                </p:cNvSpPr>
                <p:nvPr/>
              </p:nvSpPr>
              <p:spPr bwMode="auto">
                <a:xfrm flipV="1">
                  <a:off x="4023" y="2073"/>
                  <a:ext cx="0" cy="17"/>
                </a:xfrm>
                <a:prstGeom prst="line">
                  <a:avLst/>
                </a:prstGeom>
                <a:noFill/>
                <a:ln w="7938" cap="rnd">
                  <a:solidFill>
                    <a:srgbClr val="000000"/>
                  </a:solidFill>
                  <a:round/>
                  <a:headEnd/>
                  <a:tailEnd/>
                </a:ln>
              </p:spPr>
              <p:txBody>
                <a:bodyPr/>
                <a:lstStyle/>
                <a:p>
                  <a:endParaRPr lang="en-US"/>
                </a:p>
              </p:txBody>
            </p:sp>
            <p:sp>
              <p:nvSpPr>
                <p:cNvPr id="160067" name="Line 3395"/>
                <p:cNvSpPr>
                  <a:spLocks noChangeShapeType="1"/>
                </p:cNvSpPr>
                <p:nvPr/>
              </p:nvSpPr>
              <p:spPr bwMode="auto">
                <a:xfrm flipV="1">
                  <a:off x="4007" y="2067"/>
                  <a:ext cx="0" cy="18"/>
                </a:xfrm>
                <a:prstGeom prst="line">
                  <a:avLst/>
                </a:prstGeom>
                <a:noFill/>
                <a:ln w="7938" cap="rnd">
                  <a:solidFill>
                    <a:srgbClr val="000000"/>
                  </a:solidFill>
                  <a:round/>
                  <a:headEnd/>
                  <a:tailEnd/>
                </a:ln>
              </p:spPr>
              <p:txBody>
                <a:bodyPr/>
                <a:lstStyle/>
                <a:p>
                  <a:endParaRPr lang="en-US"/>
                </a:p>
              </p:txBody>
            </p:sp>
            <p:sp>
              <p:nvSpPr>
                <p:cNvPr id="160068" name="Line 3396"/>
                <p:cNvSpPr>
                  <a:spLocks noChangeShapeType="1"/>
                </p:cNvSpPr>
                <p:nvPr/>
              </p:nvSpPr>
              <p:spPr bwMode="auto">
                <a:xfrm flipV="1">
                  <a:off x="3992" y="2067"/>
                  <a:ext cx="0" cy="18"/>
                </a:xfrm>
                <a:prstGeom prst="line">
                  <a:avLst/>
                </a:prstGeom>
                <a:noFill/>
                <a:ln w="7938" cap="rnd">
                  <a:solidFill>
                    <a:srgbClr val="000000"/>
                  </a:solidFill>
                  <a:round/>
                  <a:headEnd/>
                  <a:tailEnd/>
                </a:ln>
              </p:spPr>
              <p:txBody>
                <a:bodyPr/>
                <a:lstStyle/>
                <a:p>
                  <a:endParaRPr lang="en-US"/>
                </a:p>
              </p:txBody>
            </p:sp>
            <p:sp>
              <p:nvSpPr>
                <p:cNvPr id="160069" name="Line 3397"/>
                <p:cNvSpPr>
                  <a:spLocks noChangeShapeType="1"/>
                </p:cNvSpPr>
                <p:nvPr/>
              </p:nvSpPr>
              <p:spPr bwMode="auto">
                <a:xfrm>
                  <a:off x="2931" y="2119"/>
                  <a:ext cx="5" cy="6"/>
                </a:xfrm>
                <a:prstGeom prst="line">
                  <a:avLst/>
                </a:prstGeom>
                <a:noFill/>
                <a:ln w="7938" cap="rnd">
                  <a:solidFill>
                    <a:srgbClr val="000000"/>
                  </a:solidFill>
                  <a:round/>
                  <a:headEnd/>
                  <a:tailEnd/>
                </a:ln>
              </p:spPr>
              <p:txBody>
                <a:bodyPr/>
                <a:lstStyle/>
                <a:p>
                  <a:endParaRPr lang="en-US"/>
                </a:p>
              </p:txBody>
            </p:sp>
            <p:sp>
              <p:nvSpPr>
                <p:cNvPr id="160070" name="Line 3398"/>
                <p:cNvSpPr>
                  <a:spLocks noChangeShapeType="1"/>
                </p:cNvSpPr>
                <p:nvPr/>
              </p:nvSpPr>
              <p:spPr bwMode="auto">
                <a:xfrm>
                  <a:off x="2936" y="2102"/>
                  <a:ext cx="10" cy="12"/>
                </a:xfrm>
                <a:prstGeom prst="line">
                  <a:avLst/>
                </a:prstGeom>
                <a:noFill/>
                <a:ln w="7938" cap="rnd">
                  <a:solidFill>
                    <a:srgbClr val="000000"/>
                  </a:solidFill>
                  <a:round/>
                  <a:headEnd/>
                  <a:tailEnd/>
                </a:ln>
              </p:spPr>
              <p:txBody>
                <a:bodyPr/>
                <a:lstStyle/>
                <a:p>
                  <a:endParaRPr lang="en-US"/>
                </a:p>
              </p:txBody>
            </p:sp>
            <p:sp>
              <p:nvSpPr>
                <p:cNvPr id="160071" name="Line 3399"/>
                <p:cNvSpPr>
                  <a:spLocks noChangeShapeType="1"/>
                </p:cNvSpPr>
                <p:nvPr/>
              </p:nvSpPr>
              <p:spPr bwMode="auto">
                <a:xfrm>
                  <a:off x="2946" y="2090"/>
                  <a:ext cx="11" cy="12"/>
                </a:xfrm>
                <a:prstGeom prst="line">
                  <a:avLst/>
                </a:prstGeom>
                <a:noFill/>
                <a:ln w="7938" cap="rnd">
                  <a:solidFill>
                    <a:srgbClr val="000000"/>
                  </a:solidFill>
                  <a:round/>
                  <a:headEnd/>
                  <a:tailEnd/>
                </a:ln>
              </p:spPr>
              <p:txBody>
                <a:bodyPr/>
                <a:lstStyle/>
                <a:p>
                  <a:endParaRPr lang="en-US"/>
                </a:p>
              </p:txBody>
            </p:sp>
            <p:sp>
              <p:nvSpPr>
                <p:cNvPr id="160072" name="Line 3400"/>
                <p:cNvSpPr>
                  <a:spLocks noChangeShapeType="1"/>
                </p:cNvSpPr>
                <p:nvPr/>
              </p:nvSpPr>
              <p:spPr bwMode="auto">
                <a:xfrm>
                  <a:off x="2957" y="2085"/>
                  <a:ext cx="10" cy="5"/>
                </a:xfrm>
                <a:prstGeom prst="line">
                  <a:avLst/>
                </a:prstGeom>
                <a:noFill/>
                <a:ln w="7938" cap="rnd">
                  <a:solidFill>
                    <a:srgbClr val="000000"/>
                  </a:solidFill>
                  <a:round/>
                  <a:headEnd/>
                  <a:tailEnd/>
                </a:ln>
              </p:spPr>
              <p:txBody>
                <a:bodyPr/>
                <a:lstStyle/>
                <a:p>
                  <a:endParaRPr lang="en-US"/>
                </a:p>
              </p:txBody>
            </p:sp>
            <p:sp>
              <p:nvSpPr>
                <p:cNvPr id="160073" name="Line 3401"/>
                <p:cNvSpPr>
                  <a:spLocks noChangeShapeType="1"/>
                </p:cNvSpPr>
                <p:nvPr/>
              </p:nvSpPr>
              <p:spPr bwMode="auto">
                <a:xfrm>
                  <a:off x="2967" y="2073"/>
                  <a:ext cx="5" cy="12"/>
                </a:xfrm>
                <a:prstGeom prst="line">
                  <a:avLst/>
                </a:prstGeom>
                <a:noFill/>
                <a:ln w="7938" cap="rnd">
                  <a:solidFill>
                    <a:srgbClr val="000000"/>
                  </a:solidFill>
                  <a:round/>
                  <a:headEnd/>
                  <a:tailEnd/>
                </a:ln>
              </p:spPr>
              <p:txBody>
                <a:bodyPr/>
                <a:lstStyle/>
                <a:p>
                  <a:endParaRPr lang="en-US"/>
                </a:p>
              </p:txBody>
            </p:sp>
            <p:sp>
              <p:nvSpPr>
                <p:cNvPr id="160074" name="Line 3402"/>
                <p:cNvSpPr>
                  <a:spLocks noChangeShapeType="1"/>
                </p:cNvSpPr>
                <p:nvPr/>
              </p:nvSpPr>
              <p:spPr bwMode="auto">
                <a:xfrm flipV="1">
                  <a:off x="2967" y="2067"/>
                  <a:ext cx="0" cy="12"/>
                </a:xfrm>
                <a:prstGeom prst="line">
                  <a:avLst/>
                </a:prstGeom>
                <a:noFill/>
                <a:ln w="7938" cap="rnd">
                  <a:solidFill>
                    <a:srgbClr val="000000"/>
                  </a:solidFill>
                  <a:round/>
                  <a:headEnd/>
                  <a:tailEnd/>
                </a:ln>
              </p:spPr>
              <p:txBody>
                <a:bodyPr/>
                <a:lstStyle/>
                <a:p>
                  <a:endParaRPr lang="en-US"/>
                </a:p>
              </p:txBody>
            </p:sp>
            <p:sp>
              <p:nvSpPr>
                <p:cNvPr id="160075" name="Line 3403"/>
                <p:cNvSpPr>
                  <a:spLocks noChangeShapeType="1"/>
                </p:cNvSpPr>
                <p:nvPr/>
              </p:nvSpPr>
              <p:spPr bwMode="auto">
                <a:xfrm flipV="1">
                  <a:off x="2957" y="2067"/>
                  <a:ext cx="0" cy="12"/>
                </a:xfrm>
                <a:prstGeom prst="line">
                  <a:avLst/>
                </a:prstGeom>
                <a:noFill/>
                <a:ln w="7938" cap="rnd">
                  <a:solidFill>
                    <a:srgbClr val="000000"/>
                  </a:solidFill>
                  <a:round/>
                  <a:headEnd/>
                  <a:tailEnd/>
                </a:ln>
              </p:spPr>
              <p:txBody>
                <a:bodyPr/>
                <a:lstStyle/>
                <a:p>
                  <a:endParaRPr lang="en-US"/>
                </a:p>
              </p:txBody>
            </p:sp>
            <p:sp>
              <p:nvSpPr>
                <p:cNvPr id="160076" name="Line 3404"/>
                <p:cNvSpPr>
                  <a:spLocks noChangeShapeType="1"/>
                </p:cNvSpPr>
                <p:nvPr/>
              </p:nvSpPr>
              <p:spPr bwMode="auto">
                <a:xfrm flipV="1">
                  <a:off x="2941" y="2067"/>
                  <a:ext cx="0" cy="12"/>
                </a:xfrm>
                <a:prstGeom prst="line">
                  <a:avLst/>
                </a:prstGeom>
                <a:noFill/>
                <a:ln w="7938" cap="rnd">
                  <a:solidFill>
                    <a:srgbClr val="000000"/>
                  </a:solidFill>
                  <a:round/>
                  <a:headEnd/>
                  <a:tailEnd/>
                </a:ln>
              </p:spPr>
              <p:txBody>
                <a:bodyPr/>
                <a:lstStyle/>
                <a:p>
                  <a:endParaRPr lang="en-US"/>
                </a:p>
              </p:txBody>
            </p:sp>
            <p:sp>
              <p:nvSpPr>
                <p:cNvPr id="160077" name="Line 3405"/>
                <p:cNvSpPr>
                  <a:spLocks noChangeShapeType="1"/>
                </p:cNvSpPr>
                <p:nvPr/>
              </p:nvSpPr>
              <p:spPr bwMode="auto">
                <a:xfrm flipH="1">
                  <a:off x="2931" y="2085"/>
                  <a:ext cx="10" cy="0"/>
                </a:xfrm>
                <a:prstGeom prst="line">
                  <a:avLst/>
                </a:prstGeom>
                <a:noFill/>
                <a:ln w="7938" cap="rnd">
                  <a:solidFill>
                    <a:srgbClr val="000000"/>
                  </a:solidFill>
                  <a:round/>
                  <a:headEnd/>
                  <a:tailEnd/>
                </a:ln>
              </p:spPr>
              <p:txBody>
                <a:bodyPr/>
                <a:lstStyle/>
                <a:p>
                  <a:endParaRPr lang="en-US"/>
                </a:p>
              </p:txBody>
            </p:sp>
            <p:sp>
              <p:nvSpPr>
                <p:cNvPr id="160078" name="Line 3406"/>
                <p:cNvSpPr>
                  <a:spLocks noChangeShapeType="1"/>
                </p:cNvSpPr>
                <p:nvPr/>
              </p:nvSpPr>
              <p:spPr bwMode="auto">
                <a:xfrm flipH="1">
                  <a:off x="2931" y="2096"/>
                  <a:ext cx="10" cy="0"/>
                </a:xfrm>
                <a:prstGeom prst="line">
                  <a:avLst/>
                </a:prstGeom>
                <a:noFill/>
                <a:ln w="7938" cap="rnd">
                  <a:solidFill>
                    <a:srgbClr val="000000"/>
                  </a:solidFill>
                  <a:round/>
                  <a:headEnd/>
                  <a:tailEnd/>
                </a:ln>
              </p:spPr>
              <p:txBody>
                <a:bodyPr/>
                <a:lstStyle/>
                <a:p>
                  <a:endParaRPr lang="en-US"/>
                </a:p>
              </p:txBody>
            </p:sp>
            <p:sp>
              <p:nvSpPr>
                <p:cNvPr id="160079" name="Line 3407"/>
                <p:cNvSpPr>
                  <a:spLocks noChangeShapeType="1"/>
                </p:cNvSpPr>
                <p:nvPr/>
              </p:nvSpPr>
              <p:spPr bwMode="auto">
                <a:xfrm flipH="1">
                  <a:off x="2931" y="2114"/>
                  <a:ext cx="10" cy="0"/>
                </a:xfrm>
                <a:prstGeom prst="line">
                  <a:avLst/>
                </a:prstGeom>
                <a:noFill/>
                <a:ln w="7938" cap="rnd">
                  <a:solidFill>
                    <a:srgbClr val="000000"/>
                  </a:solidFill>
                  <a:round/>
                  <a:headEnd/>
                  <a:tailEnd/>
                </a:ln>
              </p:spPr>
              <p:txBody>
                <a:bodyPr/>
                <a:lstStyle/>
                <a:p>
                  <a:endParaRPr lang="en-US"/>
                </a:p>
              </p:txBody>
            </p:sp>
            <p:sp>
              <p:nvSpPr>
                <p:cNvPr id="160080" name="Line 3408"/>
                <p:cNvSpPr>
                  <a:spLocks noChangeShapeType="1"/>
                </p:cNvSpPr>
                <p:nvPr/>
              </p:nvSpPr>
              <p:spPr bwMode="auto">
                <a:xfrm flipV="1">
                  <a:off x="4299" y="2073"/>
                  <a:ext cx="0" cy="17"/>
                </a:xfrm>
                <a:prstGeom prst="line">
                  <a:avLst/>
                </a:prstGeom>
                <a:noFill/>
                <a:ln w="7938" cap="rnd">
                  <a:solidFill>
                    <a:srgbClr val="000000"/>
                  </a:solidFill>
                  <a:round/>
                  <a:headEnd/>
                  <a:tailEnd/>
                </a:ln>
              </p:spPr>
              <p:txBody>
                <a:bodyPr/>
                <a:lstStyle/>
                <a:p>
                  <a:endParaRPr lang="en-US"/>
                </a:p>
              </p:txBody>
            </p:sp>
            <p:sp>
              <p:nvSpPr>
                <p:cNvPr id="160081" name="Line 3409"/>
                <p:cNvSpPr>
                  <a:spLocks noChangeShapeType="1"/>
                </p:cNvSpPr>
                <p:nvPr/>
              </p:nvSpPr>
              <p:spPr bwMode="auto">
                <a:xfrm flipV="1">
                  <a:off x="4283" y="2073"/>
                  <a:ext cx="0" cy="17"/>
                </a:xfrm>
                <a:prstGeom prst="line">
                  <a:avLst/>
                </a:prstGeom>
                <a:noFill/>
                <a:ln w="7938" cap="rnd">
                  <a:solidFill>
                    <a:srgbClr val="000000"/>
                  </a:solidFill>
                  <a:round/>
                  <a:headEnd/>
                  <a:tailEnd/>
                </a:ln>
              </p:spPr>
              <p:txBody>
                <a:bodyPr/>
                <a:lstStyle/>
                <a:p>
                  <a:endParaRPr lang="en-US"/>
                </a:p>
              </p:txBody>
            </p:sp>
            <p:sp>
              <p:nvSpPr>
                <p:cNvPr id="160082" name="Line 3410"/>
                <p:cNvSpPr>
                  <a:spLocks noChangeShapeType="1"/>
                </p:cNvSpPr>
                <p:nvPr/>
              </p:nvSpPr>
              <p:spPr bwMode="auto">
                <a:xfrm flipV="1">
                  <a:off x="4273" y="2073"/>
                  <a:ext cx="0" cy="17"/>
                </a:xfrm>
                <a:prstGeom prst="line">
                  <a:avLst/>
                </a:prstGeom>
                <a:noFill/>
                <a:ln w="7938" cap="rnd">
                  <a:solidFill>
                    <a:srgbClr val="000000"/>
                  </a:solidFill>
                  <a:round/>
                  <a:headEnd/>
                  <a:tailEnd/>
                </a:ln>
              </p:spPr>
              <p:txBody>
                <a:bodyPr/>
                <a:lstStyle/>
                <a:p>
                  <a:endParaRPr lang="en-US"/>
                </a:p>
              </p:txBody>
            </p:sp>
            <p:sp>
              <p:nvSpPr>
                <p:cNvPr id="160083" name="Line 3411"/>
                <p:cNvSpPr>
                  <a:spLocks noChangeShapeType="1"/>
                </p:cNvSpPr>
                <p:nvPr/>
              </p:nvSpPr>
              <p:spPr bwMode="auto">
                <a:xfrm flipV="1">
                  <a:off x="4257" y="2073"/>
                  <a:ext cx="0" cy="17"/>
                </a:xfrm>
                <a:prstGeom prst="line">
                  <a:avLst/>
                </a:prstGeom>
                <a:noFill/>
                <a:ln w="7938" cap="rnd">
                  <a:solidFill>
                    <a:srgbClr val="000000"/>
                  </a:solidFill>
                  <a:round/>
                  <a:headEnd/>
                  <a:tailEnd/>
                </a:ln>
              </p:spPr>
              <p:txBody>
                <a:bodyPr/>
                <a:lstStyle/>
                <a:p>
                  <a:endParaRPr lang="en-US"/>
                </a:p>
              </p:txBody>
            </p:sp>
            <p:sp>
              <p:nvSpPr>
                <p:cNvPr id="160084" name="Line 3412"/>
                <p:cNvSpPr>
                  <a:spLocks noChangeShapeType="1"/>
                </p:cNvSpPr>
                <p:nvPr/>
              </p:nvSpPr>
              <p:spPr bwMode="auto">
                <a:xfrm flipH="1" flipV="1">
                  <a:off x="4241" y="2067"/>
                  <a:ext cx="11" cy="12"/>
                </a:xfrm>
                <a:prstGeom prst="line">
                  <a:avLst/>
                </a:prstGeom>
                <a:noFill/>
                <a:ln w="7938" cap="rnd">
                  <a:solidFill>
                    <a:srgbClr val="000000"/>
                  </a:solidFill>
                  <a:round/>
                  <a:headEnd/>
                  <a:tailEnd/>
                </a:ln>
              </p:spPr>
              <p:txBody>
                <a:bodyPr/>
                <a:lstStyle/>
                <a:p>
                  <a:endParaRPr lang="en-US"/>
                </a:p>
              </p:txBody>
            </p:sp>
            <p:sp>
              <p:nvSpPr>
                <p:cNvPr id="160085" name="Line 3413"/>
                <p:cNvSpPr>
                  <a:spLocks noChangeShapeType="1"/>
                </p:cNvSpPr>
                <p:nvPr/>
              </p:nvSpPr>
              <p:spPr bwMode="auto">
                <a:xfrm flipH="1" flipV="1">
                  <a:off x="4231" y="2085"/>
                  <a:ext cx="10" cy="5"/>
                </a:xfrm>
                <a:prstGeom prst="line">
                  <a:avLst/>
                </a:prstGeom>
                <a:noFill/>
                <a:ln w="7938" cap="rnd">
                  <a:solidFill>
                    <a:srgbClr val="000000"/>
                  </a:solidFill>
                  <a:round/>
                  <a:headEnd/>
                  <a:tailEnd/>
                </a:ln>
              </p:spPr>
              <p:txBody>
                <a:bodyPr/>
                <a:lstStyle/>
                <a:p>
                  <a:endParaRPr lang="en-US"/>
                </a:p>
              </p:txBody>
            </p:sp>
            <p:sp>
              <p:nvSpPr>
                <p:cNvPr id="160086" name="Line 3414"/>
                <p:cNvSpPr>
                  <a:spLocks noChangeShapeType="1"/>
                </p:cNvSpPr>
                <p:nvPr/>
              </p:nvSpPr>
              <p:spPr bwMode="auto">
                <a:xfrm flipH="1">
                  <a:off x="4231" y="2090"/>
                  <a:ext cx="10" cy="12"/>
                </a:xfrm>
                <a:prstGeom prst="line">
                  <a:avLst/>
                </a:prstGeom>
                <a:noFill/>
                <a:ln w="7938" cap="rnd">
                  <a:solidFill>
                    <a:srgbClr val="000000"/>
                  </a:solidFill>
                  <a:round/>
                  <a:headEnd/>
                  <a:tailEnd/>
                </a:ln>
              </p:spPr>
              <p:txBody>
                <a:bodyPr/>
                <a:lstStyle/>
                <a:p>
                  <a:endParaRPr lang="en-US"/>
                </a:p>
              </p:txBody>
            </p:sp>
            <p:sp>
              <p:nvSpPr>
                <p:cNvPr id="160087" name="Line 3415"/>
                <p:cNvSpPr>
                  <a:spLocks noChangeShapeType="1"/>
                </p:cNvSpPr>
                <p:nvPr/>
              </p:nvSpPr>
              <p:spPr bwMode="auto">
                <a:xfrm flipH="1">
                  <a:off x="4241" y="2102"/>
                  <a:ext cx="11" cy="12"/>
                </a:xfrm>
                <a:prstGeom prst="line">
                  <a:avLst/>
                </a:prstGeom>
                <a:noFill/>
                <a:ln w="7938" cap="rnd">
                  <a:solidFill>
                    <a:srgbClr val="000000"/>
                  </a:solidFill>
                  <a:round/>
                  <a:headEnd/>
                  <a:tailEnd/>
                </a:ln>
              </p:spPr>
              <p:txBody>
                <a:bodyPr/>
                <a:lstStyle/>
                <a:p>
                  <a:endParaRPr lang="en-US"/>
                </a:p>
              </p:txBody>
            </p:sp>
            <p:sp>
              <p:nvSpPr>
                <p:cNvPr id="160088" name="Line 3416"/>
                <p:cNvSpPr>
                  <a:spLocks noChangeShapeType="1"/>
                </p:cNvSpPr>
                <p:nvPr/>
              </p:nvSpPr>
              <p:spPr bwMode="auto">
                <a:xfrm flipH="1">
                  <a:off x="4252" y="2114"/>
                  <a:ext cx="10" cy="11"/>
                </a:xfrm>
                <a:prstGeom prst="line">
                  <a:avLst/>
                </a:prstGeom>
                <a:noFill/>
                <a:ln w="7938" cap="rnd">
                  <a:solidFill>
                    <a:srgbClr val="000000"/>
                  </a:solidFill>
                  <a:round/>
                  <a:headEnd/>
                  <a:tailEnd/>
                </a:ln>
              </p:spPr>
              <p:txBody>
                <a:bodyPr/>
                <a:lstStyle/>
                <a:p>
                  <a:endParaRPr lang="en-US"/>
                </a:p>
              </p:txBody>
            </p:sp>
            <p:sp>
              <p:nvSpPr>
                <p:cNvPr id="160089" name="Line 3417"/>
                <p:cNvSpPr>
                  <a:spLocks noChangeShapeType="1"/>
                </p:cNvSpPr>
                <p:nvPr/>
              </p:nvSpPr>
              <p:spPr bwMode="auto">
                <a:xfrm flipH="1">
                  <a:off x="4262" y="2125"/>
                  <a:ext cx="11" cy="6"/>
                </a:xfrm>
                <a:prstGeom prst="line">
                  <a:avLst/>
                </a:prstGeom>
                <a:noFill/>
                <a:ln w="7938" cap="rnd">
                  <a:solidFill>
                    <a:srgbClr val="000000"/>
                  </a:solidFill>
                  <a:round/>
                  <a:headEnd/>
                  <a:tailEnd/>
                </a:ln>
              </p:spPr>
              <p:txBody>
                <a:bodyPr/>
                <a:lstStyle/>
                <a:p>
                  <a:endParaRPr lang="en-US"/>
                </a:p>
              </p:txBody>
            </p:sp>
            <p:sp>
              <p:nvSpPr>
                <p:cNvPr id="160090" name="Line 3418"/>
                <p:cNvSpPr>
                  <a:spLocks noChangeShapeType="1"/>
                </p:cNvSpPr>
                <p:nvPr/>
              </p:nvSpPr>
              <p:spPr bwMode="auto">
                <a:xfrm flipH="1">
                  <a:off x="4273" y="2131"/>
                  <a:ext cx="5" cy="12"/>
                </a:xfrm>
                <a:prstGeom prst="line">
                  <a:avLst/>
                </a:prstGeom>
                <a:noFill/>
                <a:ln w="7938" cap="rnd">
                  <a:solidFill>
                    <a:srgbClr val="000000"/>
                  </a:solidFill>
                  <a:round/>
                  <a:headEnd/>
                  <a:tailEnd/>
                </a:ln>
              </p:spPr>
              <p:txBody>
                <a:bodyPr/>
                <a:lstStyle/>
                <a:p>
                  <a:endParaRPr lang="en-US"/>
                </a:p>
              </p:txBody>
            </p:sp>
            <p:sp>
              <p:nvSpPr>
                <p:cNvPr id="160091" name="Line 3419"/>
                <p:cNvSpPr>
                  <a:spLocks noChangeShapeType="1"/>
                </p:cNvSpPr>
                <p:nvPr/>
              </p:nvSpPr>
              <p:spPr bwMode="auto">
                <a:xfrm flipH="1">
                  <a:off x="4278" y="2143"/>
                  <a:ext cx="10" cy="11"/>
                </a:xfrm>
                <a:prstGeom prst="line">
                  <a:avLst/>
                </a:prstGeom>
                <a:noFill/>
                <a:ln w="7938" cap="rnd">
                  <a:solidFill>
                    <a:srgbClr val="000000"/>
                  </a:solidFill>
                  <a:round/>
                  <a:headEnd/>
                  <a:tailEnd/>
                </a:ln>
              </p:spPr>
              <p:txBody>
                <a:bodyPr/>
                <a:lstStyle/>
                <a:p>
                  <a:endParaRPr lang="en-US"/>
                </a:p>
              </p:txBody>
            </p:sp>
            <p:sp>
              <p:nvSpPr>
                <p:cNvPr id="160092" name="Line 3420"/>
                <p:cNvSpPr>
                  <a:spLocks noChangeShapeType="1"/>
                </p:cNvSpPr>
                <p:nvPr/>
              </p:nvSpPr>
              <p:spPr bwMode="auto">
                <a:xfrm flipH="1">
                  <a:off x="4288" y="2154"/>
                  <a:ext cx="11" cy="12"/>
                </a:xfrm>
                <a:prstGeom prst="line">
                  <a:avLst/>
                </a:prstGeom>
                <a:noFill/>
                <a:ln w="7938" cap="rnd">
                  <a:solidFill>
                    <a:srgbClr val="000000"/>
                  </a:solidFill>
                  <a:round/>
                  <a:headEnd/>
                  <a:tailEnd/>
                </a:ln>
              </p:spPr>
              <p:txBody>
                <a:bodyPr/>
                <a:lstStyle/>
                <a:p>
                  <a:endParaRPr lang="en-US"/>
                </a:p>
              </p:txBody>
            </p:sp>
            <p:sp>
              <p:nvSpPr>
                <p:cNvPr id="160093" name="Freeform 3421"/>
                <p:cNvSpPr>
                  <a:spLocks/>
                </p:cNvSpPr>
                <p:nvPr/>
              </p:nvSpPr>
              <p:spPr bwMode="auto">
                <a:xfrm>
                  <a:off x="2931" y="2872"/>
                  <a:ext cx="338" cy="344"/>
                </a:xfrm>
                <a:custGeom>
                  <a:avLst/>
                  <a:gdLst/>
                  <a:ahLst/>
                  <a:cxnLst>
                    <a:cxn ang="0">
                      <a:pos x="338" y="344"/>
                    </a:cxn>
                    <a:cxn ang="0">
                      <a:pos x="284" y="344"/>
                    </a:cxn>
                    <a:cxn ang="0">
                      <a:pos x="234" y="344"/>
                    </a:cxn>
                    <a:cxn ang="0">
                      <a:pos x="184" y="344"/>
                    </a:cxn>
                    <a:cxn ang="0">
                      <a:pos x="130" y="344"/>
                    </a:cxn>
                    <a:cxn ang="0">
                      <a:pos x="81" y="344"/>
                    </a:cxn>
                    <a:cxn ang="0">
                      <a:pos x="27" y="344"/>
                    </a:cxn>
                    <a:cxn ang="0">
                      <a:pos x="0" y="344"/>
                    </a:cxn>
                    <a:cxn ang="0">
                      <a:pos x="0" y="0"/>
                    </a:cxn>
                    <a:cxn ang="0">
                      <a:pos x="4" y="5"/>
                    </a:cxn>
                    <a:cxn ang="0">
                      <a:pos x="31" y="40"/>
                    </a:cxn>
                    <a:cxn ang="0">
                      <a:pos x="72" y="40"/>
                    </a:cxn>
                    <a:cxn ang="0">
                      <a:pos x="117" y="55"/>
                    </a:cxn>
                    <a:cxn ang="0">
                      <a:pos x="126" y="50"/>
                    </a:cxn>
                    <a:cxn ang="0">
                      <a:pos x="126" y="75"/>
                    </a:cxn>
                    <a:cxn ang="0">
                      <a:pos x="126" y="106"/>
                    </a:cxn>
                    <a:cxn ang="0">
                      <a:pos x="144" y="81"/>
                    </a:cxn>
                    <a:cxn ang="0">
                      <a:pos x="158" y="142"/>
                    </a:cxn>
                    <a:cxn ang="0">
                      <a:pos x="176" y="202"/>
                    </a:cxn>
                    <a:cxn ang="0">
                      <a:pos x="230" y="243"/>
                    </a:cxn>
                    <a:cxn ang="0">
                      <a:pos x="280" y="283"/>
                    </a:cxn>
                    <a:cxn ang="0">
                      <a:pos x="307" y="309"/>
                    </a:cxn>
                    <a:cxn ang="0">
                      <a:pos x="338" y="344"/>
                    </a:cxn>
                  </a:cxnLst>
                  <a:rect l="0" t="0" r="r" b="b"/>
                  <a:pathLst>
                    <a:path w="338" h="344">
                      <a:moveTo>
                        <a:pt x="338" y="344"/>
                      </a:moveTo>
                      <a:lnTo>
                        <a:pt x="284" y="344"/>
                      </a:lnTo>
                      <a:lnTo>
                        <a:pt x="234" y="344"/>
                      </a:lnTo>
                      <a:lnTo>
                        <a:pt x="184" y="344"/>
                      </a:lnTo>
                      <a:lnTo>
                        <a:pt x="130" y="344"/>
                      </a:lnTo>
                      <a:lnTo>
                        <a:pt x="81" y="344"/>
                      </a:lnTo>
                      <a:lnTo>
                        <a:pt x="27" y="344"/>
                      </a:lnTo>
                      <a:lnTo>
                        <a:pt x="0" y="344"/>
                      </a:lnTo>
                      <a:lnTo>
                        <a:pt x="0" y="0"/>
                      </a:lnTo>
                      <a:lnTo>
                        <a:pt x="4" y="5"/>
                      </a:lnTo>
                      <a:lnTo>
                        <a:pt x="31" y="40"/>
                      </a:lnTo>
                      <a:lnTo>
                        <a:pt x="72" y="40"/>
                      </a:lnTo>
                      <a:lnTo>
                        <a:pt x="117" y="55"/>
                      </a:lnTo>
                      <a:lnTo>
                        <a:pt x="126" y="50"/>
                      </a:lnTo>
                      <a:lnTo>
                        <a:pt x="126" y="75"/>
                      </a:lnTo>
                      <a:lnTo>
                        <a:pt x="126" y="106"/>
                      </a:lnTo>
                      <a:lnTo>
                        <a:pt x="144" y="81"/>
                      </a:lnTo>
                      <a:lnTo>
                        <a:pt x="158" y="142"/>
                      </a:lnTo>
                      <a:lnTo>
                        <a:pt x="176" y="202"/>
                      </a:lnTo>
                      <a:lnTo>
                        <a:pt x="230" y="243"/>
                      </a:lnTo>
                      <a:lnTo>
                        <a:pt x="280" y="283"/>
                      </a:lnTo>
                      <a:lnTo>
                        <a:pt x="307" y="309"/>
                      </a:lnTo>
                      <a:lnTo>
                        <a:pt x="338" y="344"/>
                      </a:lnTo>
                      <a:close/>
                    </a:path>
                  </a:pathLst>
                </a:custGeom>
                <a:solidFill>
                  <a:srgbClr val="FFFFFF"/>
                </a:solidFill>
                <a:ln w="9525">
                  <a:noFill/>
                  <a:round/>
                  <a:headEnd/>
                  <a:tailEnd/>
                </a:ln>
              </p:spPr>
              <p:txBody>
                <a:bodyPr/>
                <a:lstStyle/>
                <a:p>
                  <a:endParaRPr lang="en-US"/>
                </a:p>
              </p:txBody>
            </p:sp>
            <p:sp>
              <p:nvSpPr>
                <p:cNvPr id="160094" name="Freeform 3422"/>
                <p:cNvSpPr>
                  <a:spLocks/>
                </p:cNvSpPr>
                <p:nvPr/>
              </p:nvSpPr>
              <p:spPr bwMode="auto">
                <a:xfrm>
                  <a:off x="2931" y="2872"/>
                  <a:ext cx="338" cy="344"/>
                </a:xfrm>
                <a:custGeom>
                  <a:avLst/>
                  <a:gdLst/>
                  <a:ahLst/>
                  <a:cxnLst>
                    <a:cxn ang="0">
                      <a:pos x="0" y="0"/>
                    </a:cxn>
                    <a:cxn ang="0">
                      <a:pos x="4" y="5"/>
                    </a:cxn>
                    <a:cxn ang="0">
                      <a:pos x="31" y="40"/>
                    </a:cxn>
                    <a:cxn ang="0">
                      <a:pos x="72" y="40"/>
                    </a:cxn>
                    <a:cxn ang="0">
                      <a:pos x="117" y="55"/>
                    </a:cxn>
                    <a:cxn ang="0">
                      <a:pos x="126" y="50"/>
                    </a:cxn>
                    <a:cxn ang="0">
                      <a:pos x="126" y="75"/>
                    </a:cxn>
                    <a:cxn ang="0">
                      <a:pos x="126" y="106"/>
                    </a:cxn>
                    <a:cxn ang="0">
                      <a:pos x="144" y="81"/>
                    </a:cxn>
                    <a:cxn ang="0">
                      <a:pos x="158" y="142"/>
                    </a:cxn>
                    <a:cxn ang="0">
                      <a:pos x="176" y="202"/>
                    </a:cxn>
                    <a:cxn ang="0">
                      <a:pos x="230" y="243"/>
                    </a:cxn>
                    <a:cxn ang="0">
                      <a:pos x="280" y="283"/>
                    </a:cxn>
                    <a:cxn ang="0">
                      <a:pos x="307" y="309"/>
                    </a:cxn>
                    <a:cxn ang="0">
                      <a:pos x="338" y="344"/>
                    </a:cxn>
                  </a:cxnLst>
                  <a:rect l="0" t="0" r="r" b="b"/>
                  <a:pathLst>
                    <a:path w="338" h="344">
                      <a:moveTo>
                        <a:pt x="0" y="0"/>
                      </a:moveTo>
                      <a:lnTo>
                        <a:pt x="4" y="5"/>
                      </a:lnTo>
                      <a:lnTo>
                        <a:pt x="31" y="40"/>
                      </a:lnTo>
                      <a:lnTo>
                        <a:pt x="72" y="40"/>
                      </a:lnTo>
                      <a:lnTo>
                        <a:pt x="117" y="55"/>
                      </a:lnTo>
                      <a:lnTo>
                        <a:pt x="126" y="50"/>
                      </a:lnTo>
                      <a:lnTo>
                        <a:pt x="126" y="75"/>
                      </a:lnTo>
                      <a:lnTo>
                        <a:pt x="126" y="106"/>
                      </a:lnTo>
                      <a:lnTo>
                        <a:pt x="144" y="81"/>
                      </a:lnTo>
                      <a:lnTo>
                        <a:pt x="158" y="142"/>
                      </a:lnTo>
                      <a:lnTo>
                        <a:pt x="176" y="202"/>
                      </a:lnTo>
                      <a:lnTo>
                        <a:pt x="230" y="243"/>
                      </a:lnTo>
                      <a:lnTo>
                        <a:pt x="280" y="283"/>
                      </a:lnTo>
                      <a:lnTo>
                        <a:pt x="307" y="309"/>
                      </a:lnTo>
                      <a:lnTo>
                        <a:pt x="338" y="344"/>
                      </a:lnTo>
                    </a:path>
                  </a:pathLst>
                </a:custGeom>
                <a:noFill/>
                <a:ln w="7938" cap="rnd">
                  <a:solidFill>
                    <a:srgbClr val="000000"/>
                  </a:solidFill>
                  <a:prstDash val="solid"/>
                  <a:round/>
                  <a:headEnd/>
                  <a:tailEnd/>
                </a:ln>
              </p:spPr>
              <p:txBody>
                <a:bodyPr/>
                <a:lstStyle/>
                <a:p>
                  <a:endParaRPr lang="en-US"/>
                </a:p>
              </p:txBody>
            </p:sp>
            <p:grpSp>
              <p:nvGrpSpPr>
                <p:cNvPr id="160097" name="Group 3425"/>
                <p:cNvGrpSpPr>
                  <a:grpSpLocks/>
                </p:cNvGrpSpPr>
                <p:nvPr/>
              </p:nvGrpSpPr>
              <p:grpSpPr bwMode="auto">
                <a:xfrm>
                  <a:off x="3555" y="3047"/>
                  <a:ext cx="468" cy="169"/>
                  <a:chOff x="3555" y="3047"/>
                  <a:chExt cx="468" cy="169"/>
                </a:xfrm>
              </p:grpSpPr>
              <p:sp>
                <p:nvSpPr>
                  <p:cNvPr id="160095" name="Freeform 3423"/>
                  <p:cNvSpPr>
                    <a:spLocks/>
                  </p:cNvSpPr>
                  <p:nvPr/>
                </p:nvSpPr>
                <p:spPr bwMode="auto">
                  <a:xfrm>
                    <a:off x="3555" y="3047"/>
                    <a:ext cx="468" cy="169"/>
                  </a:xfrm>
                  <a:custGeom>
                    <a:avLst/>
                    <a:gdLst/>
                    <a:ahLst/>
                    <a:cxnLst>
                      <a:cxn ang="0">
                        <a:pos x="262" y="169"/>
                      </a:cxn>
                      <a:cxn ang="0">
                        <a:pos x="211" y="169"/>
                      </a:cxn>
                      <a:cxn ang="0">
                        <a:pos x="156" y="169"/>
                      </a:cxn>
                      <a:cxn ang="0">
                        <a:pos x="106" y="169"/>
                      </a:cxn>
                      <a:cxn ang="0">
                        <a:pos x="55" y="169"/>
                      </a:cxn>
                      <a:cxn ang="0">
                        <a:pos x="0" y="169"/>
                      </a:cxn>
                      <a:cxn ang="0">
                        <a:pos x="4" y="154"/>
                      </a:cxn>
                      <a:cxn ang="0">
                        <a:pos x="41" y="169"/>
                      </a:cxn>
                      <a:cxn ang="0">
                        <a:pos x="96" y="144"/>
                      </a:cxn>
                      <a:cxn ang="0">
                        <a:pos x="124" y="104"/>
                      </a:cxn>
                      <a:cxn ang="0">
                        <a:pos x="160" y="64"/>
                      </a:cxn>
                      <a:cxn ang="0">
                        <a:pos x="202" y="59"/>
                      </a:cxn>
                      <a:cxn ang="0">
                        <a:pos x="248" y="55"/>
                      </a:cxn>
                      <a:cxn ang="0">
                        <a:pos x="285" y="40"/>
                      </a:cxn>
                      <a:cxn ang="0">
                        <a:pos x="316" y="14"/>
                      </a:cxn>
                      <a:cxn ang="0">
                        <a:pos x="349" y="35"/>
                      </a:cxn>
                      <a:cxn ang="0">
                        <a:pos x="386" y="24"/>
                      </a:cxn>
                      <a:cxn ang="0">
                        <a:pos x="422" y="14"/>
                      </a:cxn>
                      <a:cxn ang="0">
                        <a:pos x="468" y="0"/>
                      </a:cxn>
                      <a:cxn ang="0">
                        <a:pos x="436" y="64"/>
                      </a:cxn>
                      <a:cxn ang="0">
                        <a:pos x="399" y="104"/>
                      </a:cxn>
                      <a:cxn ang="0">
                        <a:pos x="372" y="109"/>
                      </a:cxn>
                      <a:cxn ang="0">
                        <a:pos x="344" y="95"/>
                      </a:cxn>
                      <a:cxn ang="0">
                        <a:pos x="312" y="119"/>
                      </a:cxn>
                      <a:cxn ang="0">
                        <a:pos x="280" y="159"/>
                      </a:cxn>
                      <a:cxn ang="0">
                        <a:pos x="262" y="169"/>
                      </a:cxn>
                    </a:cxnLst>
                    <a:rect l="0" t="0" r="r" b="b"/>
                    <a:pathLst>
                      <a:path w="468" h="169">
                        <a:moveTo>
                          <a:pt x="262" y="169"/>
                        </a:moveTo>
                        <a:lnTo>
                          <a:pt x="211" y="169"/>
                        </a:lnTo>
                        <a:lnTo>
                          <a:pt x="156" y="169"/>
                        </a:lnTo>
                        <a:lnTo>
                          <a:pt x="106" y="169"/>
                        </a:lnTo>
                        <a:lnTo>
                          <a:pt x="55" y="169"/>
                        </a:lnTo>
                        <a:lnTo>
                          <a:pt x="0" y="169"/>
                        </a:lnTo>
                        <a:lnTo>
                          <a:pt x="4" y="154"/>
                        </a:lnTo>
                        <a:lnTo>
                          <a:pt x="41" y="169"/>
                        </a:lnTo>
                        <a:lnTo>
                          <a:pt x="96" y="144"/>
                        </a:lnTo>
                        <a:lnTo>
                          <a:pt x="124" y="104"/>
                        </a:lnTo>
                        <a:lnTo>
                          <a:pt x="160" y="64"/>
                        </a:lnTo>
                        <a:lnTo>
                          <a:pt x="202" y="59"/>
                        </a:lnTo>
                        <a:lnTo>
                          <a:pt x="248" y="55"/>
                        </a:lnTo>
                        <a:lnTo>
                          <a:pt x="285" y="40"/>
                        </a:lnTo>
                        <a:lnTo>
                          <a:pt x="316" y="14"/>
                        </a:lnTo>
                        <a:lnTo>
                          <a:pt x="349" y="35"/>
                        </a:lnTo>
                        <a:lnTo>
                          <a:pt x="386" y="24"/>
                        </a:lnTo>
                        <a:lnTo>
                          <a:pt x="422" y="14"/>
                        </a:lnTo>
                        <a:lnTo>
                          <a:pt x="468" y="0"/>
                        </a:lnTo>
                        <a:lnTo>
                          <a:pt x="436" y="64"/>
                        </a:lnTo>
                        <a:lnTo>
                          <a:pt x="399" y="104"/>
                        </a:lnTo>
                        <a:lnTo>
                          <a:pt x="372" y="109"/>
                        </a:lnTo>
                        <a:lnTo>
                          <a:pt x="344" y="95"/>
                        </a:lnTo>
                        <a:lnTo>
                          <a:pt x="312" y="119"/>
                        </a:lnTo>
                        <a:lnTo>
                          <a:pt x="280" y="159"/>
                        </a:lnTo>
                        <a:lnTo>
                          <a:pt x="262" y="169"/>
                        </a:lnTo>
                        <a:close/>
                      </a:path>
                    </a:pathLst>
                  </a:custGeom>
                  <a:solidFill>
                    <a:srgbClr val="FFFFFF"/>
                  </a:solidFill>
                  <a:ln w="9525">
                    <a:noFill/>
                    <a:round/>
                    <a:headEnd/>
                    <a:tailEnd/>
                  </a:ln>
                </p:spPr>
                <p:txBody>
                  <a:bodyPr/>
                  <a:lstStyle/>
                  <a:p>
                    <a:endParaRPr lang="en-US"/>
                  </a:p>
                </p:txBody>
              </p:sp>
              <p:sp>
                <p:nvSpPr>
                  <p:cNvPr id="160096" name="Freeform 3424"/>
                  <p:cNvSpPr>
                    <a:spLocks/>
                  </p:cNvSpPr>
                  <p:nvPr/>
                </p:nvSpPr>
                <p:spPr bwMode="auto">
                  <a:xfrm>
                    <a:off x="3555" y="3047"/>
                    <a:ext cx="468" cy="169"/>
                  </a:xfrm>
                  <a:custGeom>
                    <a:avLst/>
                    <a:gdLst/>
                    <a:ahLst/>
                    <a:cxnLst>
                      <a:cxn ang="0">
                        <a:pos x="262" y="169"/>
                      </a:cxn>
                      <a:cxn ang="0">
                        <a:pos x="211" y="169"/>
                      </a:cxn>
                      <a:cxn ang="0">
                        <a:pos x="156" y="169"/>
                      </a:cxn>
                      <a:cxn ang="0">
                        <a:pos x="106" y="169"/>
                      </a:cxn>
                      <a:cxn ang="0">
                        <a:pos x="55" y="169"/>
                      </a:cxn>
                      <a:cxn ang="0">
                        <a:pos x="0" y="169"/>
                      </a:cxn>
                      <a:cxn ang="0">
                        <a:pos x="4" y="154"/>
                      </a:cxn>
                      <a:cxn ang="0">
                        <a:pos x="41" y="169"/>
                      </a:cxn>
                      <a:cxn ang="0">
                        <a:pos x="96" y="144"/>
                      </a:cxn>
                      <a:cxn ang="0">
                        <a:pos x="124" y="104"/>
                      </a:cxn>
                      <a:cxn ang="0">
                        <a:pos x="160" y="64"/>
                      </a:cxn>
                      <a:cxn ang="0">
                        <a:pos x="202" y="59"/>
                      </a:cxn>
                      <a:cxn ang="0">
                        <a:pos x="248" y="55"/>
                      </a:cxn>
                      <a:cxn ang="0">
                        <a:pos x="285" y="40"/>
                      </a:cxn>
                      <a:cxn ang="0">
                        <a:pos x="316" y="14"/>
                      </a:cxn>
                      <a:cxn ang="0">
                        <a:pos x="349" y="35"/>
                      </a:cxn>
                      <a:cxn ang="0">
                        <a:pos x="386" y="24"/>
                      </a:cxn>
                      <a:cxn ang="0">
                        <a:pos x="422" y="14"/>
                      </a:cxn>
                      <a:cxn ang="0">
                        <a:pos x="468" y="0"/>
                      </a:cxn>
                      <a:cxn ang="0">
                        <a:pos x="436" y="64"/>
                      </a:cxn>
                      <a:cxn ang="0">
                        <a:pos x="399" y="104"/>
                      </a:cxn>
                      <a:cxn ang="0">
                        <a:pos x="372" y="109"/>
                      </a:cxn>
                      <a:cxn ang="0">
                        <a:pos x="344" y="95"/>
                      </a:cxn>
                      <a:cxn ang="0">
                        <a:pos x="312" y="119"/>
                      </a:cxn>
                      <a:cxn ang="0">
                        <a:pos x="280" y="159"/>
                      </a:cxn>
                      <a:cxn ang="0">
                        <a:pos x="262" y="169"/>
                      </a:cxn>
                    </a:cxnLst>
                    <a:rect l="0" t="0" r="r" b="b"/>
                    <a:pathLst>
                      <a:path w="468" h="169">
                        <a:moveTo>
                          <a:pt x="262" y="169"/>
                        </a:moveTo>
                        <a:lnTo>
                          <a:pt x="211" y="169"/>
                        </a:lnTo>
                        <a:lnTo>
                          <a:pt x="156" y="169"/>
                        </a:lnTo>
                        <a:lnTo>
                          <a:pt x="106" y="169"/>
                        </a:lnTo>
                        <a:lnTo>
                          <a:pt x="55" y="169"/>
                        </a:lnTo>
                        <a:lnTo>
                          <a:pt x="0" y="169"/>
                        </a:lnTo>
                        <a:lnTo>
                          <a:pt x="4" y="154"/>
                        </a:lnTo>
                        <a:lnTo>
                          <a:pt x="41" y="169"/>
                        </a:lnTo>
                        <a:lnTo>
                          <a:pt x="96" y="144"/>
                        </a:lnTo>
                        <a:lnTo>
                          <a:pt x="124" y="104"/>
                        </a:lnTo>
                        <a:lnTo>
                          <a:pt x="160" y="64"/>
                        </a:lnTo>
                        <a:lnTo>
                          <a:pt x="202" y="59"/>
                        </a:lnTo>
                        <a:lnTo>
                          <a:pt x="248" y="55"/>
                        </a:lnTo>
                        <a:lnTo>
                          <a:pt x="285" y="40"/>
                        </a:lnTo>
                        <a:lnTo>
                          <a:pt x="316" y="14"/>
                        </a:lnTo>
                        <a:lnTo>
                          <a:pt x="349" y="35"/>
                        </a:lnTo>
                        <a:lnTo>
                          <a:pt x="386" y="24"/>
                        </a:lnTo>
                        <a:lnTo>
                          <a:pt x="422" y="14"/>
                        </a:lnTo>
                        <a:lnTo>
                          <a:pt x="468" y="0"/>
                        </a:lnTo>
                        <a:lnTo>
                          <a:pt x="436" y="64"/>
                        </a:lnTo>
                        <a:lnTo>
                          <a:pt x="399" y="104"/>
                        </a:lnTo>
                        <a:lnTo>
                          <a:pt x="372" y="109"/>
                        </a:lnTo>
                        <a:lnTo>
                          <a:pt x="344" y="95"/>
                        </a:lnTo>
                        <a:lnTo>
                          <a:pt x="312" y="119"/>
                        </a:lnTo>
                        <a:lnTo>
                          <a:pt x="280" y="159"/>
                        </a:lnTo>
                        <a:lnTo>
                          <a:pt x="262" y="169"/>
                        </a:lnTo>
                        <a:close/>
                      </a:path>
                    </a:pathLst>
                  </a:custGeom>
                  <a:noFill/>
                  <a:ln w="7938" cap="rnd">
                    <a:solidFill>
                      <a:srgbClr val="000000"/>
                    </a:solidFill>
                    <a:prstDash val="solid"/>
                    <a:round/>
                    <a:headEnd/>
                    <a:tailEnd/>
                  </a:ln>
                </p:spPr>
                <p:txBody>
                  <a:bodyPr/>
                  <a:lstStyle/>
                  <a:p>
                    <a:endParaRPr lang="en-US"/>
                  </a:p>
                </p:txBody>
              </p:sp>
            </p:grpSp>
            <p:sp>
              <p:nvSpPr>
                <p:cNvPr id="160098" name="Freeform 3426"/>
                <p:cNvSpPr>
                  <a:spLocks/>
                </p:cNvSpPr>
                <p:nvPr/>
              </p:nvSpPr>
              <p:spPr bwMode="auto">
                <a:xfrm>
                  <a:off x="3555" y="3047"/>
                  <a:ext cx="468" cy="169"/>
                </a:xfrm>
                <a:custGeom>
                  <a:avLst/>
                  <a:gdLst/>
                  <a:ahLst/>
                  <a:cxnLst>
                    <a:cxn ang="0">
                      <a:pos x="0" y="169"/>
                    </a:cxn>
                    <a:cxn ang="0">
                      <a:pos x="4" y="154"/>
                    </a:cxn>
                    <a:cxn ang="0">
                      <a:pos x="41" y="169"/>
                    </a:cxn>
                    <a:cxn ang="0">
                      <a:pos x="96" y="144"/>
                    </a:cxn>
                    <a:cxn ang="0">
                      <a:pos x="124" y="104"/>
                    </a:cxn>
                    <a:cxn ang="0">
                      <a:pos x="160" y="64"/>
                    </a:cxn>
                    <a:cxn ang="0">
                      <a:pos x="202" y="59"/>
                    </a:cxn>
                    <a:cxn ang="0">
                      <a:pos x="248" y="55"/>
                    </a:cxn>
                    <a:cxn ang="0">
                      <a:pos x="285" y="40"/>
                    </a:cxn>
                    <a:cxn ang="0">
                      <a:pos x="316" y="14"/>
                    </a:cxn>
                    <a:cxn ang="0">
                      <a:pos x="349" y="35"/>
                    </a:cxn>
                    <a:cxn ang="0">
                      <a:pos x="386" y="24"/>
                    </a:cxn>
                    <a:cxn ang="0">
                      <a:pos x="422" y="14"/>
                    </a:cxn>
                    <a:cxn ang="0">
                      <a:pos x="468" y="0"/>
                    </a:cxn>
                    <a:cxn ang="0">
                      <a:pos x="436" y="64"/>
                    </a:cxn>
                    <a:cxn ang="0">
                      <a:pos x="399" y="104"/>
                    </a:cxn>
                    <a:cxn ang="0">
                      <a:pos x="372" y="109"/>
                    </a:cxn>
                    <a:cxn ang="0">
                      <a:pos x="344" y="95"/>
                    </a:cxn>
                    <a:cxn ang="0">
                      <a:pos x="312" y="119"/>
                    </a:cxn>
                    <a:cxn ang="0">
                      <a:pos x="280" y="159"/>
                    </a:cxn>
                    <a:cxn ang="0">
                      <a:pos x="262" y="169"/>
                    </a:cxn>
                  </a:cxnLst>
                  <a:rect l="0" t="0" r="r" b="b"/>
                  <a:pathLst>
                    <a:path w="468" h="169">
                      <a:moveTo>
                        <a:pt x="0" y="169"/>
                      </a:moveTo>
                      <a:lnTo>
                        <a:pt x="4" y="154"/>
                      </a:lnTo>
                      <a:lnTo>
                        <a:pt x="41" y="169"/>
                      </a:lnTo>
                      <a:lnTo>
                        <a:pt x="96" y="144"/>
                      </a:lnTo>
                      <a:lnTo>
                        <a:pt x="124" y="104"/>
                      </a:lnTo>
                      <a:lnTo>
                        <a:pt x="160" y="64"/>
                      </a:lnTo>
                      <a:lnTo>
                        <a:pt x="202" y="59"/>
                      </a:lnTo>
                      <a:lnTo>
                        <a:pt x="248" y="55"/>
                      </a:lnTo>
                      <a:lnTo>
                        <a:pt x="285" y="40"/>
                      </a:lnTo>
                      <a:lnTo>
                        <a:pt x="316" y="14"/>
                      </a:lnTo>
                      <a:lnTo>
                        <a:pt x="349" y="35"/>
                      </a:lnTo>
                      <a:lnTo>
                        <a:pt x="386" y="24"/>
                      </a:lnTo>
                      <a:lnTo>
                        <a:pt x="422" y="14"/>
                      </a:lnTo>
                      <a:lnTo>
                        <a:pt x="468" y="0"/>
                      </a:lnTo>
                      <a:lnTo>
                        <a:pt x="436" y="64"/>
                      </a:lnTo>
                      <a:lnTo>
                        <a:pt x="399" y="104"/>
                      </a:lnTo>
                      <a:lnTo>
                        <a:pt x="372" y="109"/>
                      </a:lnTo>
                      <a:lnTo>
                        <a:pt x="344" y="95"/>
                      </a:lnTo>
                      <a:lnTo>
                        <a:pt x="312" y="119"/>
                      </a:lnTo>
                      <a:lnTo>
                        <a:pt x="280" y="159"/>
                      </a:lnTo>
                      <a:lnTo>
                        <a:pt x="262" y="169"/>
                      </a:lnTo>
                    </a:path>
                  </a:pathLst>
                </a:custGeom>
                <a:noFill/>
                <a:ln w="7938" cap="rnd">
                  <a:solidFill>
                    <a:srgbClr val="000000"/>
                  </a:solidFill>
                  <a:prstDash val="solid"/>
                  <a:round/>
                  <a:headEnd/>
                  <a:tailEnd/>
                </a:ln>
              </p:spPr>
              <p:txBody>
                <a:bodyPr/>
                <a:lstStyle/>
                <a:p>
                  <a:endParaRPr lang="en-US"/>
                </a:p>
              </p:txBody>
            </p:sp>
            <p:sp>
              <p:nvSpPr>
                <p:cNvPr id="160099" name="Freeform 3427"/>
                <p:cNvSpPr>
                  <a:spLocks noEditPoints="1"/>
                </p:cNvSpPr>
                <p:nvPr/>
              </p:nvSpPr>
              <p:spPr bwMode="auto">
                <a:xfrm>
                  <a:off x="3989" y="2944"/>
                  <a:ext cx="318" cy="71"/>
                </a:xfrm>
                <a:custGeom>
                  <a:avLst/>
                  <a:gdLst/>
                  <a:ahLst/>
                  <a:cxnLst>
                    <a:cxn ang="0">
                      <a:pos x="44" y="164"/>
                    </a:cxn>
                    <a:cxn ang="0">
                      <a:pos x="3" y="188"/>
                    </a:cxn>
                    <a:cxn ang="0">
                      <a:pos x="88" y="129"/>
                    </a:cxn>
                    <a:cxn ang="0">
                      <a:pos x="69" y="159"/>
                    </a:cxn>
                    <a:cxn ang="0">
                      <a:pos x="116" y="113"/>
                    </a:cxn>
                    <a:cxn ang="0">
                      <a:pos x="152" y="111"/>
                    </a:cxn>
                    <a:cxn ang="0">
                      <a:pos x="116" y="113"/>
                    </a:cxn>
                    <a:cxn ang="0">
                      <a:pos x="208" y="64"/>
                    </a:cxn>
                    <a:cxn ang="0">
                      <a:pos x="168" y="91"/>
                    </a:cxn>
                    <a:cxn ang="0">
                      <a:pos x="250" y="26"/>
                    </a:cxn>
                    <a:cxn ang="0">
                      <a:pos x="232" y="57"/>
                    </a:cxn>
                    <a:cxn ang="0">
                      <a:pos x="276" y="9"/>
                    </a:cxn>
                    <a:cxn ang="0">
                      <a:pos x="311" y="15"/>
                    </a:cxn>
                    <a:cxn ang="0">
                      <a:pos x="286" y="15"/>
                    </a:cxn>
                    <a:cxn ang="0">
                      <a:pos x="274" y="20"/>
                    </a:cxn>
                    <a:cxn ang="0">
                      <a:pos x="361" y="55"/>
                    </a:cxn>
                    <a:cxn ang="0">
                      <a:pos x="326" y="47"/>
                    </a:cxn>
                    <a:cxn ang="0">
                      <a:pos x="386" y="74"/>
                    </a:cxn>
                    <a:cxn ang="0">
                      <a:pos x="405" y="104"/>
                    </a:cxn>
                    <a:cxn ang="0">
                      <a:pos x="386" y="74"/>
                    </a:cxn>
                    <a:cxn ang="0">
                      <a:pos x="461" y="121"/>
                    </a:cxn>
                    <a:cxn ang="0">
                      <a:pos x="464" y="137"/>
                    </a:cxn>
                    <a:cxn ang="0">
                      <a:pos x="432" y="121"/>
                    </a:cxn>
                    <a:cxn ang="0">
                      <a:pos x="496" y="121"/>
                    </a:cxn>
                    <a:cxn ang="0">
                      <a:pos x="528" y="137"/>
                    </a:cxn>
                    <a:cxn ang="0">
                      <a:pos x="496" y="121"/>
                    </a:cxn>
                    <a:cxn ang="0">
                      <a:pos x="600" y="129"/>
                    </a:cxn>
                    <a:cxn ang="0">
                      <a:pos x="552" y="129"/>
                    </a:cxn>
                    <a:cxn ang="0">
                      <a:pos x="656" y="121"/>
                    </a:cxn>
                    <a:cxn ang="0">
                      <a:pos x="624" y="137"/>
                    </a:cxn>
                    <a:cxn ang="0">
                      <a:pos x="688" y="121"/>
                    </a:cxn>
                    <a:cxn ang="0">
                      <a:pos x="720" y="137"/>
                    </a:cxn>
                    <a:cxn ang="0">
                      <a:pos x="688" y="121"/>
                    </a:cxn>
                    <a:cxn ang="0">
                      <a:pos x="771" y="122"/>
                    </a:cxn>
                    <a:cxn ang="0">
                      <a:pos x="785" y="135"/>
                    </a:cxn>
                    <a:cxn ang="0">
                      <a:pos x="752" y="137"/>
                    </a:cxn>
                    <a:cxn ang="0">
                      <a:pos x="814" y="115"/>
                    </a:cxn>
                    <a:cxn ang="0">
                      <a:pos x="848" y="125"/>
                    </a:cxn>
                    <a:cxn ang="0">
                      <a:pos x="814" y="115"/>
                    </a:cxn>
                    <a:cxn ang="0">
                      <a:pos x="918" y="109"/>
                    </a:cxn>
                    <a:cxn ang="0">
                      <a:pos x="871" y="114"/>
                    </a:cxn>
                    <a:cxn ang="0">
                      <a:pos x="969" y="95"/>
                    </a:cxn>
                    <a:cxn ang="0">
                      <a:pos x="943" y="114"/>
                    </a:cxn>
                  </a:cxnLst>
                  <a:rect l="0" t="0" r="r" b="b"/>
                  <a:pathLst>
                    <a:path w="978" h="194">
                      <a:moveTo>
                        <a:pt x="5" y="178"/>
                      </a:moveTo>
                      <a:lnTo>
                        <a:pt x="33" y="161"/>
                      </a:lnTo>
                      <a:cubicBezTo>
                        <a:pt x="37" y="159"/>
                        <a:pt x="42" y="161"/>
                        <a:pt x="44" y="164"/>
                      </a:cubicBezTo>
                      <a:cubicBezTo>
                        <a:pt x="46" y="168"/>
                        <a:pt x="45" y="173"/>
                        <a:pt x="41" y="175"/>
                      </a:cubicBezTo>
                      <a:lnTo>
                        <a:pt x="13" y="191"/>
                      </a:lnTo>
                      <a:cubicBezTo>
                        <a:pt x="10" y="194"/>
                        <a:pt x="5" y="192"/>
                        <a:pt x="3" y="188"/>
                      </a:cubicBezTo>
                      <a:cubicBezTo>
                        <a:pt x="0" y="185"/>
                        <a:pt x="2" y="180"/>
                        <a:pt x="5" y="178"/>
                      </a:cubicBezTo>
                      <a:close/>
                      <a:moveTo>
                        <a:pt x="61" y="145"/>
                      </a:moveTo>
                      <a:lnTo>
                        <a:pt x="88" y="129"/>
                      </a:lnTo>
                      <a:cubicBezTo>
                        <a:pt x="92" y="127"/>
                        <a:pt x="97" y="128"/>
                        <a:pt x="99" y="132"/>
                      </a:cubicBezTo>
                      <a:cubicBezTo>
                        <a:pt x="102" y="136"/>
                        <a:pt x="100" y="141"/>
                        <a:pt x="96" y="143"/>
                      </a:cubicBezTo>
                      <a:lnTo>
                        <a:pt x="69" y="159"/>
                      </a:lnTo>
                      <a:cubicBezTo>
                        <a:pt x="65" y="161"/>
                        <a:pt x="60" y="160"/>
                        <a:pt x="58" y="156"/>
                      </a:cubicBezTo>
                      <a:cubicBezTo>
                        <a:pt x="56" y="153"/>
                        <a:pt x="57" y="148"/>
                        <a:pt x="61" y="145"/>
                      </a:cubicBezTo>
                      <a:close/>
                      <a:moveTo>
                        <a:pt x="116" y="113"/>
                      </a:moveTo>
                      <a:lnTo>
                        <a:pt x="144" y="97"/>
                      </a:lnTo>
                      <a:cubicBezTo>
                        <a:pt x="148" y="95"/>
                        <a:pt x="153" y="96"/>
                        <a:pt x="155" y="100"/>
                      </a:cubicBezTo>
                      <a:cubicBezTo>
                        <a:pt x="157" y="104"/>
                        <a:pt x="156" y="109"/>
                        <a:pt x="152" y="111"/>
                      </a:cubicBezTo>
                      <a:lnTo>
                        <a:pt x="124" y="127"/>
                      </a:lnTo>
                      <a:cubicBezTo>
                        <a:pt x="120" y="129"/>
                        <a:pt x="115" y="128"/>
                        <a:pt x="113" y="124"/>
                      </a:cubicBezTo>
                      <a:cubicBezTo>
                        <a:pt x="111" y="120"/>
                        <a:pt x="112" y="115"/>
                        <a:pt x="116" y="113"/>
                      </a:cubicBezTo>
                      <a:close/>
                      <a:moveTo>
                        <a:pt x="170" y="80"/>
                      </a:moveTo>
                      <a:lnTo>
                        <a:pt x="197" y="62"/>
                      </a:lnTo>
                      <a:cubicBezTo>
                        <a:pt x="200" y="59"/>
                        <a:pt x="205" y="60"/>
                        <a:pt x="208" y="64"/>
                      </a:cubicBezTo>
                      <a:cubicBezTo>
                        <a:pt x="210" y="68"/>
                        <a:pt x="209" y="73"/>
                        <a:pt x="206" y="75"/>
                      </a:cubicBezTo>
                      <a:lnTo>
                        <a:pt x="179" y="93"/>
                      </a:lnTo>
                      <a:cubicBezTo>
                        <a:pt x="175" y="95"/>
                        <a:pt x="170" y="95"/>
                        <a:pt x="168" y="91"/>
                      </a:cubicBezTo>
                      <a:cubicBezTo>
                        <a:pt x="165" y="87"/>
                        <a:pt x="166" y="82"/>
                        <a:pt x="170" y="80"/>
                      </a:cubicBezTo>
                      <a:close/>
                      <a:moveTo>
                        <a:pt x="223" y="44"/>
                      </a:moveTo>
                      <a:lnTo>
                        <a:pt x="250" y="26"/>
                      </a:lnTo>
                      <a:cubicBezTo>
                        <a:pt x="253" y="24"/>
                        <a:pt x="258" y="25"/>
                        <a:pt x="261" y="29"/>
                      </a:cubicBezTo>
                      <a:cubicBezTo>
                        <a:pt x="263" y="32"/>
                        <a:pt x="262" y="37"/>
                        <a:pt x="259" y="40"/>
                      </a:cubicBezTo>
                      <a:lnTo>
                        <a:pt x="232" y="57"/>
                      </a:lnTo>
                      <a:cubicBezTo>
                        <a:pt x="228" y="60"/>
                        <a:pt x="223" y="59"/>
                        <a:pt x="221" y="55"/>
                      </a:cubicBezTo>
                      <a:cubicBezTo>
                        <a:pt x="219" y="52"/>
                        <a:pt x="220" y="47"/>
                        <a:pt x="223" y="44"/>
                      </a:cubicBezTo>
                      <a:close/>
                      <a:moveTo>
                        <a:pt x="276" y="9"/>
                      </a:moveTo>
                      <a:lnTo>
                        <a:pt x="286" y="2"/>
                      </a:lnTo>
                      <a:cubicBezTo>
                        <a:pt x="289" y="0"/>
                        <a:pt x="293" y="0"/>
                        <a:pt x="296" y="2"/>
                      </a:cubicBezTo>
                      <a:lnTo>
                        <a:pt x="311" y="15"/>
                      </a:lnTo>
                      <a:cubicBezTo>
                        <a:pt x="315" y="17"/>
                        <a:pt x="315" y="23"/>
                        <a:pt x="313" y="26"/>
                      </a:cubicBezTo>
                      <a:cubicBezTo>
                        <a:pt x="310" y="29"/>
                        <a:pt x="305" y="30"/>
                        <a:pt x="301" y="27"/>
                      </a:cubicBezTo>
                      <a:lnTo>
                        <a:pt x="286" y="15"/>
                      </a:lnTo>
                      <a:lnTo>
                        <a:pt x="295" y="15"/>
                      </a:lnTo>
                      <a:lnTo>
                        <a:pt x="285" y="22"/>
                      </a:lnTo>
                      <a:cubicBezTo>
                        <a:pt x="282" y="24"/>
                        <a:pt x="277" y="23"/>
                        <a:pt x="274" y="20"/>
                      </a:cubicBezTo>
                      <a:cubicBezTo>
                        <a:pt x="272" y="16"/>
                        <a:pt x="273" y="11"/>
                        <a:pt x="276" y="9"/>
                      </a:cubicBezTo>
                      <a:close/>
                      <a:moveTo>
                        <a:pt x="336" y="35"/>
                      </a:moveTo>
                      <a:lnTo>
                        <a:pt x="361" y="55"/>
                      </a:lnTo>
                      <a:cubicBezTo>
                        <a:pt x="365" y="58"/>
                        <a:pt x="365" y="63"/>
                        <a:pt x="362" y="66"/>
                      </a:cubicBezTo>
                      <a:cubicBezTo>
                        <a:pt x="360" y="70"/>
                        <a:pt x="355" y="70"/>
                        <a:pt x="351" y="67"/>
                      </a:cubicBezTo>
                      <a:lnTo>
                        <a:pt x="326" y="47"/>
                      </a:lnTo>
                      <a:cubicBezTo>
                        <a:pt x="323" y="44"/>
                        <a:pt x="322" y="39"/>
                        <a:pt x="325" y="36"/>
                      </a:cubicBezTo>
                      <a:cubicBezTo>
                        <a:pt x="328" y="33"/>
                        <a:pt x="333" y="32"/>
                        <a:pt x="336" y="35"/>
                      </a:cubicBezTo>
                      <a:close/>
                      <a:moveTo>
                        <a:pt x="386" y="74"/>
                      </a:moveTo>
                      <a:lnTo>
                        <a:pt x="413" y="91"/>
                      </a:lnTo>
                      <a:cubicBezTo>
                        <a:pt x="417" y="93"/>
                        <a:pt x="418" y="98"/>
                        <a:pt x="416" y="102"/>
                      </a:cubicBezTo>
                      <a:cubicBezTo>
                        <a:pt x="413" y="105"/>
                        <a:pt x="408" y="106"/>
                        <a:pt x="405" y="104"/>
                      </a:cubicBezTo>
                      <a:lnTo>
                        <a:pt x="377" y="87"/>
                      </a:lnTo>
                      <a:cubicBezTo>
                        <a:pt x="374" y="85"/>
                        <a:pt x="373" y="80"/>
                        <a:pt x="375" y="76"/>
                      </a:cubicBezTo>
                      <a:cubicBezTo>
                        <a:pt x="377" y="72"/>
                        <a:pt x="382" y="71"/>
                        <a:pt x="386" y="74"/>
                      </a:cubicBezTo>
                      <a:close/>
                      <a:moveTo>
                        <a:pt x="440" y="107"/>
                      </a:moveTo>
                      <a:lnTo>
                        <a:pt x="465" y="123"/>
                      </a:lnTo>
                      <a:lnTo>
                        <a:pt x="461" y="121"/>
                      </a:lnTo>
                      <a:lnTo>
                        <a:pt x="464" y="121"/>
                      </a:lnTo>
                      <a:cubicBezTo>
                        <a:pt x="468" y="121"/>
                        <a:pt x="472" y="125"/>
                        <a:pt x="472" y="129"/>
                      </a:cubicBezTo>
                      <a:cubicBezTo>
                        <a:pt x="472" y="134"/>
                        <a:pt x="468" y="137"/>
                        <a:pt x="464" y="137"/>
                      </a:cubicBezTo>
                      <a:lnTo>
                        <a:pt x="461" y="137"/>
                      </a:lnTo>
                      <a:cubicBezTo>
                        <a:pt x="459" y="137"/>
                        <a:pt x="458" y="137"/>
                        <a:pt x="456" y="136"/>
                      </a:cubicBezTo>
                      <a:lnTo>
                        <a:pt x="432" y="121"/>
                      </a:lnTo>
                      <a:cubicBezTo>
                        <a:pt x="428" y="119"/>
                        <a:pt x="427" y="114"/>
                        <a:pt x="429" y="110"/>
                      </a:cubicBezTo>
                      <a:cubicBezTo>
                        <a:pt x="432" y="106"/>
                        <a:pt x="437" y="105"/>
                        <a:pt x="440" y="107"/>
                      </a:cubicBezTo>
                      <a:close/>
                      <a:moveTo>
                        <a:pt x="496" y="121"/>
                      </a:moveTo>
                      <a:lnTo>
                        <a:pt x="528" y="121"/>
                      </a:lnTo>
                      <a:cubicBezTo>
                        <a:pt x="532" y="121"/>
                        <a:pt x="536" y="125"/>
                        <a:pt x="536" y="129"/>
                      </a:cubicBezTo>
                      <a:cubicBezTo>
                        <a:pt x="536" y="134"/>
                        <a:pt x="532" y="137"/>
                        <a:pt x="528" y="137"/>
                      </a:cubicBezTo>
                      <a:lnTo>
                        <a:pt x="496" y="137"/>
                      </a:lnTo>
                      <a:cubicBezTo>
                        <a:pt x="491" y="137"/>
                        <a:pt x="488" y="134"/>
                        <a:pt x="488" y="129"/>
                      </a:cubicBezTo>
                      <a:cubicBezTo>
                        <a:pt x="488" y="125"/>
                        <a:pt x="491" y="121"/>
                        <a:pt x="496" y="121"/>
                      </a:cubicBezTo>
                      <a:close/>
                      <a:moveTo>
                        <a:pt x="560" y="121"/>
                      </a:moveTo>
                      <a:lnTo>
                        <a:pt x="592" y="121"/>
                      </a:lnTo>
                      <a:cubicBezTo>
                        <a:pt x="596" y="121"/>
                        <a:pt x="600" y="125"/>
                        <a:pt x="600" y="129"/>
                      </a:cubicBezTo>
                      <a:cubicBezTo>
                        <a:pt x="600" y="134"/>
                        <a:pt x="596" y="137"/>
                        <a:pt x="592" y="137"/>
                      </a:cubicBezTo>
                      <a:lnTo>
                        <a:pt x="560" y="137"/>
                      </a:lnTo>
                      <a:cubicBezTo>
                        <a:pt x="555" y="137"/>
                        <a:pt x="552" y="134"/>
                        <a:pt x="552" y="129"/>
                      </a:cubicBezTo>
                      <a:cubicBezTo>
                        <a:pt x="552" y="125"/>
                        <a:pt x="555" y="121"/>
                        <a:pt x="560" y="121"/>
                      </a:cubicBezTo>
                      <a:close/>
                      <a:moveTo>
                        <a:pt x="624" y="121"/>
                      </a:moveTo>
                      <a:lnTo>
                        <a:pt x="656" y="121"/>
                      </a:lnTo>
                      <a:cubicBezTo>
                        <a:pt x="660" y="121"/>
                        <a:pt x="664" y="125"/>
                        <a:pt x="664" y="129"/>
                      </a:cubicBezTo>
                      <a:cubicBezTo>
                        <a:pt x="664" y="134"/>
                        <a:pt x="660" y="137"/>
                        <a:pt x="656" y="137"/>
                      </a:cubicBezTo>
                      <a:lnTo>
                        <a:pt x="624" y="137"/>
                      </a:lnTo>
                      <a:cubicBezTo>
                        <a:pt x="619" y="137"/>
                        <a:pt x="616" y="134"/>
                        <a:pt x="616" y="129"/>
                      </a:cubicBezTo>
                      <a:cubicBezTo>
                        <a:pt x="616" y="125"/>
                        <a:pt x="619" y="121"/>
                        <a:pt x="624" y="121"/>
                      </a:cubicBezTo>
                      <a:close/>
                      <a:moveTo>
                        <a:pt x="688" y="121"/>
                      </a:moveTo>
                      <a:lnTo>
                        <a:pt x="720" y="121"/>
                      </a:lnTo>
                      <a:cubicBezTo>
                        <a:pt x="724" y="121"/>
                        <a:pt x="728" y="125"/>
                        <a:pt x="728" y="129"/>
                      </a:cubicBezTo>
                      <a:cubicBezTo>
                        <a:pt x="728" y="134"/>
                        <a:pt x="724" y="137"/>
                        <a:pt x="720" y="137"/>
                      </a:cubicBezTo>
                      <a:lnTo>
                        <a:pt x="688" y="137"/>
                      </a:lnTo>
                      <a:cubicBezTo>
                        <a:pt x="683" y="137"/>
                        <a:pt x="680" y="134"/>
                        <a:pt x="680" y="129"/>
                      </a:cubicBezTo>
                      <a:cubicBezTo>
                        <a:pt x="680" y="125"/>
                        <a:pt x="683" y="121"/>
                        <a:pt x="688" y="121"/>
                      </a:cubicBezTo>
                      <a:close/>
                      <a:moveTo>
                        <a:pt x="752" y="121"/>
                      </a:moveTo>
                      <a:lnTo>
                        <a:pt x="772" y="121"/>
                      </a:lnTo>
                      <a:lnTo>
                        <a:pt x="771" y="122"/>
                      </a:lnTo>
                      <a:lnTo>
                        <a:pt x="782" y="120"/>
                      </a:lnTo>
                      <a:cubicBezTo>
                        <a:pt x="787" y="119"/>
                        <a:pt x="791" y="122"/>
                        <a:pt x="791" y="126"/>
                      </a:cubicBezTo>
                      <a:cubicBezTo>
                        <a:pt x="792" y="131"/>
                        <a:pt x="789" y="135"/>
                        <a:pt x="785" y="135"/>
                      </a:cubicBezTo>
                      <a:lnTo>
                        <a:pt x="773" y="137"/>
                      </a:lnTo>
                      <a:cubicBezTo>
                        <a:pt x="773" y="137"/>
                        <a:pt x="772" y="137"/>
                        <a:pt x="772" y="137"/>
                      </a:cubicBezTo>
                      <a:lnTo>
                        <a:pt x="752" y="137"/>
                      </a:lnTo>
                      <a:cubicBezTo>
                        <a:pt x="747" y="137"/>
                        <a:pt x="744" y="134"/>
                        <a:pt x="744" y="129"/>
                      </a:cubicBezTo>
                      <a:cubicBezTo>
                        <a:pt x="744" y="125"/>
                        <a:pt x="747" y="121"/>
                        <a:pt x="752" y="121"/>
                      </a:cubicBezTo>
                      <a:close/>
                      <a:moveTo>
                        <a:pt x="814" y="115"/>
                      </a:moveTo>
                      <a:lnTo>
                        <a:pt x="846" y="110"/>
                      </a:lnTo>
                      <a:cubicBezTo>
                        <a:pt x="850" y="109"/>
                        <a:pt x="854" y="112"/>
                        <a:pt x="855" y="116"/>
                      </a:cubicBezTo>
                      <a:cubicBezTo>
                        <a:pt x="855" y="121"/>
                        <a:pt x="852" y="125"/>
                        <a:pt x="848" y="125"/>
                      </a:cubicBezTo>
                      <a:lnTo>
                        <a:pt x="816" y="130"/>
                      </a:lnTo>
                      <a:cubicBezTo>
                        <a:pt x="812" y="131"/>
                        <a:pt x="808" y="128"/>
                        <a:pt x="807" y="124"/>
                      </a:cubicBezTo>
                      <a:cubicBezTo>
                        <a:pt x="807" y="119"/>
                        <a:pt x="810" y="115"/>
                        <a:pt x="814" y="115"/>
                      </a:cubicBezTo>
                      <a:close/>
                      <a:moveTo>
                        <a:pt x="878" y="105"/>
                      </a:moveTo>
                      <a:lnTo>
                        <a:pt x="909" y="102"/>
                      </a:lnTo>
                      <a:cubicBezTo>
                        <a:pt x="914" y="101"/>
                        <a:pt x="918" y="105"/>
                        <a:pt x="918" y="109"/>
                      </a:cubicBezTo>
                      <a:cubicBezTo>
                        <a:pt x="919" y="113"/>
                        <a:pt x="916" y="117"/>
                        <a:pt x="911" y="118"/>
                      </a:cubicBezTo>
                      <a:lnTo>
                        <a:pt x="879" y="121"/>
                      </a:lnTo>
                      <a:cubicBezTo>
                        <a:pt x="875" y="122"/>
                        <a:pt x="871" y="119"/>
                        <a:pt x="871" y="114"/>
                      </a:cubicBezTo>
                      <a:cubicBezTo>
                        <a:pt x="870" y="110"/>
                        <a:pt x="873" y="106"/>
                        <a:pt x="878" y="105"/>
                      </a:cubicBezTo>
                      <a:close/>
                      <a:moveTo>
                        <a:pt x="941" y="98"/>
                      </a:moveTo>
                      <a:lnTo>
                        <a:pt x="969" y="95"/>
                      </a:lnTo>
                      <a:cubicBezTo>
                        <a:pt x="973" y="95"/>
                        <a:pt x="977" y="98"/>
                        <a:pt x="977" y="102"/>
                      </a:cubicBezTo>
                      <a:cubicBezTo>
                        <a:pt x="978" y="107"/>
                        <a:pt x="975" y="111"/>
                        <a:pt x="970" y="111"/>
                      </a:cubicBezTo>
                      <a:lnTo>
                        <a:pt x="943" y="114"/>
                      </a:lnTo>
                      <a:cubicBezTo>
                        <a:pt x="939" y="115"/>
                        <a:pt x="935" y="112"/>
                        <a:pt x="934" y="107"/>
                      </a:cubicBezTo>
                      <a:cubicBezTo>
                        <a:pt x="934" y="103"/>
                        <a:pt x="937" y="99"/>
                        <a:pt x="941" y="98"/>
                      </a:cubicBezTo>
                      <a:close/>
                    </a:path>
                  </a:pathLst>
                </a:custGeom>
                <a:solidFill>
                  <a:srgbClr val="000000"/>
                </a:solidFill>
                <a:ln w="7938" cap="flat">
                  <a:solidFill>
                    <a:srgbClr val="000000"/>
                  </a:solidFill>
                  <a:prstDash val="solid"/>
                  <a:bevel/>
                  <a:headEnd/>
                  <a:tailEnd/>
                </a:ln>
              </p:spPr>
              <p:txBody>
                <a:bodyPr/>
                <a:lstStyle/>
                <a:p>
                  <a:endParaRPr lang="en-US"/>
                </a:p>
              </p:txBody>
            </p:sp>
            <p:sp>
              <p:nvSpPr>
                <p:cNvPr id="160100" name="Freeform 3428"/>
                <p:cNvSpPr>
                  <a:spLocks noEditPoints="1"/>
                </p:cNvSpPr>
                <p:nvPr/>
              </p:nvSpPr>
              <p:spPr bwMode="auto">
                <a:xfrm>
                  <a:off x="2928" y="2064"/>
                  <a:ext cx="1326" cy="833"/>
                </a:xfrm>
                <a:custGeom>
                  <a:avLst/>
                  <a:gdLst/>
                  <a:ahLst/>
                  <a:cxnLst>
                    <a:cxn ang="0">
                      <a:pos x="90" y="2064"/>
                    </a:cxn>
                    <a:cxn ang="0">
                      <a:pos x="166" y="2125"/>
                    </a:cxn>
                    <a:cxn ang="0">
                      <a:pos x="201" y="2179"/>
                    </a:cxn>
                    <a:cxn ang="0">
                      <a:pos x="262" y="2281"/>
                    </a:cxn>
                    <a:cxn ang="0">
                      <a:pos x="396" y="2259"/>
                    </a:cxn>
                    <a:cxn ang="0">
                      <a:pos x="449" y="2248"/>
                    </a:cxn>
                    <a:cxn ang="0">
                      <a:pos x="559" y="2160"/>
                    </a:cxn>
                    <a:cxn ang="0">
                      <a:pos x="671" y="2052"/>
                    </a:cxn>
                    <a:cxn ang="0">
                      <a:pos x="715" y="1939"/>
                    </a:cxn>
                    <a:cxn ang="0">
                      <a:pos x="761" y="1852"/>
                    </a:cxn>
                    <a:cxn ang="0">
                      <a:pos x="809" y="1809"/>
                    </a:cxn>
                    <a:cxn ang="0">
                      <a:pos x="902" y="1734"/>
                    </a:cxn>
                    <a:cxn ang="0">
                      <a:pos x="1035" y="1621"/>
                    </a:cxn>
                    <a:cxn ang="0">
                      <a:pos x="1053" y="1604"/>
                    </a:cxn>
                    <a:cxn ang="0">
                      <a:pos x="1165" y="1560"/>
                    </a:cxn>
                    <a:cxn ang="0">
                      <a:pos x="1284" y="1493"/>
                    </a:cxn>
                    <a:cxn ang="0">
                      <a:pos x="1422" y="1414"/>
                    </a:cxn>
                    <a:cxn ang="0">
                      <a:pos x="1440" y="1396"/>
                    </a:cxn>
                    <a:cxn ang="0">
                      <a:pos x="1603" y="1406"/>
                    </a:cxn>
                    <a:cxn ang="0">
                      <a:pos x="1732" y="1401"/>
                    </a:cxn>
                    <a:cxn ang="0">
                      <a:pos x="1828" y="1411"/>
                    </a:cxn>
                    <a:cxn ang="0">
                      <a:pos x="1890" y="1433"/>
                    </a:cxn>
                    <a:cxn ang="0">
                      <a:pos x="2058" y="1442"/>
                    </a:cxn>
                    <a:cxn ang="0">
                      <a:pos x="2146" y="1450"/>
                    </a:cxn>
                    <a:cxn ang="0">
                      <a:pos x="2208" y="1461"/>
                    </a:cxn>
                    <a:cxn ang="0">
                      <a:pos x="2340" y="1489"/>
                    </a:cxn>
                    <a:cxn ang="0">
                      <a:pos x="2390" y="1490"/>
                    </a:cxn>
                    <a:cxn ang="0">
                      <a:pos x="2513" y="1546"/>
                    </a:cxn>
                    <a:cxn ang="0">
                      <a:pos x="2665" y="1598"/>
                    </a:cxn>
                    <a:cxn ang="0">
                      <a:pos x="2752" y="1633"/>
                    </a:cxn>
                    <a:cxn ang="0">
                      <a:pos x="2815" y="1647"/>
                    </a:cxn>
                    <a:cxn ang="0">
                      <a:pos x="2930" y="1681"/>
                    </a:cxn>
                    <a:cxn ang="0">
                      <a:pos x="3059" y="1725"/>
                    </a:cxn>
                    <a:cxn ang="0">
                      <a:pos x="3215" y="1763"/>
                    </a:cxn>
                    <a:cxn ang="0">
                      <a:pos x="3312" y="1767"/>
                    </a:cxn>
                    <a:cxn ang="0">
                      <a:pos x="3388" y="1799"/>
                    </a:cxn>
                    <a:cxn ang="0">
                      <a:pos x="3533" y="1783"/>
                    </a:cxn>
                    <a:cxn ang="0">
                      <a:pos x="3626" y="1766"/>
                    </a:cxn>
                    <a:cxn ang="0">
                      <a:pos x="3691" y="1770"/>
                    </a:cxn>
                    <a:cxn ang="0">
                      <a:pos x="3751" y="1743"/>
                    </a:cxn>
                    <a:cxn ang="0">
                      <a:pos x="3861" y="1697"/>
                    </a:cxn>
                    <a:cxn ang="0">
                      <a:pos x="3925" y="1538"/>
                    </a:cxn>
                    <a:cxn ang="0">
                      <a:pos x="3940" y="1517"/>
                    </a:cxn>
                    <a:cxn ang="0">
                      <a:pos x="4059" y="1413"/>
                    </a:cxn>
                    <a:cxn ang="0">
                      <a:pos x="4053" y="1328"/>
                    </a:cxn>
                    <a:cxn ang="0">
                      <a:pos x="4060" y="1262"/>
                    </a:cxn>
                    <a:cxn ang="0">
                      <a:pos x="4018" y="1108"/>
                    </a:cxn>
                    <a:cxn ang="0">
                      <a:pos x="4018" y="1083"/>
                    </a:cxn>
                    <a:cxn ang="0">
                      <a:pos x="3955" y="969"/>
                    </a:cxn>
                    <a:cxn ang="0">
                      <a:pos x="3909" y="924"/>
                    </a:cxn>
                    <a:cxn ang="0">
                      <a:pos x="3804" y="802"/>
                    </a:cxn>
                    <a:cxn ang="0">
                      <a:pos x="3700" y="726"/>
                    </a:cxn>
                    <a:cxn ang="0">
                      <a:pos x="3678" y="702"/>
                    </a:cxn>
                    <a:cxn ang="0">
                      <a:pos x="3602" y="594"/>
                    </a:cxn>
                    <a:cxn ang="0">
                      <a:pos x="3493" y="471"/>
                    </a:cxn>
                    <a:cxn ang="0">
                      <a:pos x="3484" y="448"/>
                    </a:cxn>
                    <a:cxn ang="0">
                      <a:pos x="3366" y="338"/>
                    </a:cxn>
                    <a:cxn ang="0">
                      <a:pos x="3262" y="250"/>
                    </a:cxn>
                    <a:cxn ang="0">
                      <a:pos x="3172" y="170"/>
                    </a:cxn>
                    <a:cxn ang="0">
                      <a:pos x="3158" y="138"/>
                    </a:cxn>
                    <a:cxn ang="0">
                      <a:pos x="3022" y="39"/>
                    </a:cxn>
                  </a:cxnLst>
                  <a:rect l="0" t="0" r="r" b="b"/>
                  <a:pathLst>
                    <a:path w="4078" h="2288">
                      <a:moveTo>
                        <a:pt x="14" y="2009"/>
                      </a:moveTo>
                      <a:lnTo>
                        <a:pt x="28" y="2024"/>
                      </a:lnTo>
                      <a:lnTo>
                        <a:pt x="27" y="2023"/>
                      </a:lnTo>
                      <a:lnTo>
                        <a:pt x="36" y="2029"/>
                      </a:lnTo>
                      <a:cubicBezTo>
                        <a:pt x="40" y="2032"/>
                        <a:pt x="41" y="2037"/>
                        <a:pt x="39" y="2040"/>
                      </a:cubicBezTo>
                      <a:cubicBezTo>
                        <a:pt x="36" y="2044"/>
                        <a:pt x="31" y="2045"/>
                        <a:pt x="28" y="2043"/>
                      </a:cubicBezTo>
                      <a:lnTo>
                        <a:pt x="18" y="2036"/>
                      </a:lnTo>
                      <a:cubicBezTo>
                        <a:pt x="17" y="2036"/>
                        <a:pt x="17" y="2035"/>
                        <a:pt x="16" y="2035"/>
                      </a:cubicBezTo>
                      <a:lnTo>
                        <a:pt x="3" y="2020"/>
                      </a:lnTo>
                      <a:cubicBezTo>
                        <a:pt x="0" y="2017"/>
                        <a:pt x="0" y="2012"/>
                        <a:pt x="3" y="2009"/>
                      </a:cubicBezTo>
                      <a:cubicBezTo>
                        <a:pt x="6" y="2006"/>
                        <a:pt x="11" y="2006"/>
                        <a:pt x="14" y="2009"/>
                      </a:cubicBezTo>
                      <a:close/>
                      <a:moveTo>
                        <a:pt x="63" y="2047"/>
                      </a:moveTo>
                      <a:lnTo>
                        <a:pt x="90" y="2064"/>
                      </a:lnTo>
                      <a:cubicBezTo>
                        <a:pt x="94" y="2067"/>
                        <a:pt x="95" y="2072"/>
                        <a:pt x="92" y="2075"/>
                      </a:cubicBezTo>
                      <a:cubicBezTo>
                        <a:pt x="90" y="2079"/>
                        <a:pt x="85" y="2080"/>
                        <a:pt x="81" y="2078"/>
                      </a:cubicBezTo>
                      <a:lnTo>
                        <a:pt x="54" y="2060"/>
                      </a:lnTo>
                      <a:cubicBezTo>
                        <a:pt x="51" y="2058"/>
                        <a:pt x="50" y="2053"/>
                        <a:pt x="52" y="2049"/>
                      </a:cubicBezTo>
                      <a:cubicBezTo>
                        <a:pt x="54" y="2045"/>
                        <a:pt x="59" y="2044"/>
                        <a:pt x="63" y="2047"/>
                      </a:cubicBezTo>
                      <a:close/>
                      <a:moveTo>
                        <a:pt x="117" y="2082"/>
                      </a:moveTo>
                      <a:lnTo>
                        <a:pt x="143" y="2099"/>
                      </a:lnTo>
                      <a:cubicBezTo>
                        <a:pt x="147" y="2102"/>
                        <a:pt x="148" y="2107"/>
                        <a:pt x="146" y="2110"/>
                      </a:cubicBezTo>
                      <a:cubicBezTo>
                        <a:pt x="143" y="2114"/>
                        <a:pt x="138" y="2115"/>
                        <a:pt x="135" y="2113"/>
                      </a:cubicBezTo>
                      <a:lnTo>
                        <a:pt x="108" y="2095"/>
                      </a:lnTo>
                      <a:cubicBezTo>
                        <a:pt x="104" y="2093"/>
                        <a:pt x="103" y="2088"/>
                        <a:pt x="106" y="2084"/>
                      </a:cubicBezTo>
                      <a:cubicBezTo>
                        <a:pt x="108" y="2080"/>
                        <a:pt x="113" y="2079"/>
                        <a:pt x="117" y="2082"/>
                      </a:cubicBezTo>
                      <a:close/>
                      <a:moveTo>
                        <a:pt x="166" y="2125"/>
                      </a:moveTo>
                      <a:lnTo>
                        <a:pt x="184" y="2152"/>
                      </a:lnTo>
                      <a:cubicBezTo>
                        <a:pt x="186" y="2156"/>
                        <a:pt x="185" y="2161"/>
                        <a:pt x="182" y="2163"/>
                      </a:cubicBezTo>
                      <a:cubicBezTo>
                        <a:pt x="178" y="2166"/>
                        <a:pt x="173" y="2165"/>
                        <a:pt x="171" y="2161"/>
                      </a:cubicBezTo>
                      <a:lnTo>
                        <a:pt x="153" y="2134"/>
                      </a:lnTo>
                      <a:cubicBezTo>
                        <a:pt x="151" y="2130"/>
                        <a:pt x="152" y="2125"/>
                        <a:pt x="155" y="2123"/>
                      </a:cubicBezTo>
                      <a:cubicBezTo>
                        <a:pt x="159" y="2121"/>
                        <a:pt x="164" y="2122"/>
                        <a:pt x="166" y="2125"/>
                      </a:cubicBezTo>
                      <a:close/>
                      <a:moveTo>
                        <a:pt x="201" y="2179"/>
                      </a:moveTo>
                      <a:lnTo>
                        <a:pt x="219" y="2206"/>
                      </a:lnTo>
                      <a:cubicBezTo>
                        <a:pt x="221" y="2209"/>
                        <a:pt x="220" y="2214"/>
                        <a:pt x="217" y="2217"/>
                      </a:cubicBezTo>
                      <a:cubicBezTo>
                        <a:pt x="213" y="2219"/>
                        <a:pt x="208" y="2218"/>
                        <a:pt x="206" y="2214"/>
                      </a:cubicBezTo>
                      <a:lnTo>
                        <a:pt x="188" y="2188"/>
                      </a:lnTo>
                      <a:cubicBezTo>
                        <a:pt x="186" y="2184"/>
                        <a:pt x="187" y="2179"/>
                        <a:pt x="190" y="2177"/>
                      </a:cubicBezTo>
                      <a:cubicBezTo>
                        <a:pt x="194" y="2174"/>
                        <a:pt x="199" y="2175"/>
                        <a:pt x="201" y="2179"/>
                      </a:cubicBezTo>
                      <a:close/>
                      <a:moveTo>
                        <a:pt x="236" y="2232"/>
                      </a:moveTo>
                      <a:lnTo>
                        <a:pt x="254" y="2259"/>
                      </a:lnTo>
                      <a:cubicBezTo>
                        <a:pt x="256" y="2263"/>
                        <a:pt x="255" y="2268"/>
                        <a:pt x="252" y="2270"/>
                      </a:cubicBezTo>
                      <a:cubicBezTo>
                        <a:pt x="248" y="2273"/>
                        <a:pt x="243" y="2272"/>
                        <a:pt x="241" y="2268"/>
                      </a:cubicBezTo>
                      <a:lnTo>
                        <a:pt x="223" y="2241"/>
                      </a:lnTo>
                      <a:cubicBezTo>
                        <a:pt x="221" y="2238"/>
                        <a:pt x="222" y="2233"/>
                        <a:pt x="225" y="2230"/>
                      </a:cubicBezTo>
                      <a:cubicBezTo>
                        <a:pt x="229" y="2228"/>
                        <a:pt x="234" y="2229"/>
                        <a:pt x="236" y="2232"/>
                      </a:cubicBezTo>
                      <a:close/>
                      <a:moveTo>
                        <a:pt x="268" y="2272"/>
                      </a:moveTo>
                      <a:lnTo>
                        <a:pt x="300" y="2266"/>
                      </a:lnTo>
                      <a:cubicBezTo>
                        <a:pt x="304" y="2266"/>
                        <a:pt x="308" y="2269"/>
                        <a:pt x="309" y="2273"/>
                      </a:cubicBezTo>
                      <a:cubicBezTo>
                        <a:pt x="310" y="2277"/>
                        <a:pt x="307" y="2282"/>
                        <a:pt x="302" y="2282"/>
                      </a:cubicBezTo>
                      <a:lnTo>
                        <a:pt x="271" y="2288"/>
                      </a:lnTo>
                      <a:cubicBezTo>
                        <a:pt x="266" y="2288"/>
                        <a:pt x="262" y="2285"/>
                        <a:pt x="262" y="2281"/>
                      </a:cubicBezTo>
                      <a:cubicBezTo>
                        <a:pt x="261" y="2277"/>
                        <a:pt x="264" y="2273"/>
                        <a:pt x="268" y="2272"/>
                      </a:cubicBezTo>
                      <a:close/>
                      <a:moveTo>
                        <a:pt x="331" y="2261"/>
                      </a:moveTo>
                      <a:lnTo>
                        <a:pt x="341" y="2259"/>
                      </a:lnTo>
                      <a:cubicBezTo>
                        <a:pt x="342" y="2259"/>
                        <a:pt x="342" y="2259"/>
                        <a:pt x="343" y="2259"/>
                      </a:cubicBezTo>
                      <a:lnTo>
                        <a:pt x="364" y="2259"/>
                      </a:lnTo>
                      <a:cubicBezTo>
                        <a:pt x="369" y="2259"/>
                        <a:pt x="372" y="2263"/>
                        <a:pt x="372" y="2267"/>
                      </a:cubicBezTo>
                      <a:cubicBezTo>
                        <a:pt x="372" y="2272"/>
                        <a:pt x="369" y="2275"/>
                        <a:pt x="364" y="2275"/>
                      </a:cubicBezTo>
                      <a:lnTo>
                        <a:pt x="343" y="2275"/>
                      </a:lnTo>
                      <a:lnTo>
                        <a:pt x="344" y="2275"/>
                      </a:lnTo>
                      <a:lnTo>
                        <a:pt x="334" y="2277"/>
                      </a:lnTo>
                      <a:cubicBezTo>
                        <a:pt x="329" y="2278"/>
                        <a:pt x="325" y="2275"/>
                        <a:pt x="325" y="2270"/>
                      </a:cubicBezTo>
                      <a:cubicBezTo>
                        <a:pt x="324" y="2266"/>
                        <a:pt x="327" y="2262"/>
                        <a:pt x="331" y="2261"/>
                      </a:cubicBezTo>
                      <a:close/>
                      <a:moveTo>
                        <a:pt x="396" y="2259"/>
                      </a:moveTo>
                      <a:lnTo>
                        <a:pt x="428" y="2259"/>
                      </a:lnTo>
                      <a:cubicBezTo>
                        <a:pt x="433" y="2259"/>
                        <a:pt x="436" y="2263"/>
                        <a:pt x="436" y="2267"/>
                      </a:cubicBezTo>
                      <a:cubicBezTo>
                        <a:pt x="436" y="2272"/>
                        <a:pt x="433" y="2275"/>
                        <a:pt x="428" y="2275"/>
                      </a:cubicBezTo>
                      <a:lnTo>
                        <a:pt x="396" y="2275"/>
                      </a:lnTo>
                      <a:cubicBezTo>
                        <a:pt x="392" y="2275"/>
                        <a:pt x="388" y="2272"/>
                        <a:pt x="388" y="2267"/>
                      </a:cubicBezTo>
                      <a:cubicBezTo>
                        <a:pt x="388" y="2263"/>
                        <a:pt x="392" y="2259"/>
                        <a:pt x="396" y="2259"/>
                      </a:cubicBezTo>
                      <a:close/>
                      <a:moveTo>
                        <a:pt x="449" y="2248"/>
                      </a:moveTo>
                      <a:lnTo>
                        <a:pt x="472" y="2225"/>
                      </a:lnTo>
                      <a:cubicBezTo>
                        <a:pt x="475" y="2222"/>
                        <a:pt x="480" y="2222"/>
                        <a:pt x="483" y="2225"/>
                      </a:cubicBezTo>
                      <a:cubicBezTo>
                        <a:pt x="486" y="2228"/>
                        <a:pt x="486" y="2234"/>
                        <a:pt x="483" y="2237"/>
                      </a:cubicBezTo>
                      <a:lnTo>
                        <a:pt x="460" y="2259"/>
                      </a:lnTo>
                      <a:cubicBezTo>
                        <a:pt x="457" y="2262"/>
                        <a:pt x="452" y="2263"/>
                        <a:pt x="449" y="2259"/>
                      </a:cubicBezTo>
                      <a:cubicBezTo>
                        <a:pt x="446" y="2256"/>
                        <a:pt x="446" y="2251"/>
                        <a:pt x="449" y="2248"/>
                      </a:cubicBezTo>
                      <a:close/>
                      <a:moveTo>
                        <a:pt x="494" y="2203"/>
                      </a:moveTo>
                      <a:lnTo>
                        <a:pt x="517" y="2180"/>
                      </a:lnTo>
                      <a:cubicBezTo>
                        <a:pt x="520" y="2177"/>
                        <a:pt x="525" y="2177"/>
                        <a:pt x="528" y="2180"/>
                      </a:cubicBezTo>
                      <a:cubicBezTo>
                        <a:pt x="531" y="2183"/>
                        <a:pt x="531" y="2188"/>
                        <a:pt x="528" y="2191"/>
                      </a:cubicBezTo>
                      <a:lnTo>
                        <a:pt x="506" y="2214"/>
                      </a:lnTo>
                      <a:cubicBezTo>
                        <a:pt x="502" y="2217"/>
                        <a:pt x="497" y="2217"/>
                        <a:pt x="494" y="2214"/>
                      </a:cubicBezTo>
                      <a:cubicBezTo>
                        <a:pt x="491" y="2211"/>
                        <a:pt x="491" y="2206"/>
                        <a:pt x="494" y="2203"/>
                      </a:cubicBezTo>
                      <a:close/>
                      <a:moveTo>
                        <a:pt x="539" y="2157"/>
                      </a:moveTo>
                      <a:lnTo>
                        <a:pt x="548" y="2149"/>
                      </a:lnTo>
                      <a:lnTo>
                        <a:pt x="563" y="2135"/>
                      </a:lnTo>
                      <a:cubicBezTo>
                        <a:pt x="567" y="2132"/>
                        <a:pt x="572" y="2133"/>
                        <a:pt x="575" y="2136"/>
                      </a:cubicBezTo>
                      <a:cubicBezTo>
                        <a:pt x="577" y="2139"/>
                        <a:pt x="577" y="2144"/>
                        <a:pt x="574" y="2147"/>
                      </a:cubicBezTo>
                      <a:lnTo>
                        <a:pt x="559" y="2160"/>
                      </a:lnTo>
                      <a:lnTo>
                        <a:pt x="551" y="2169"/>
                      </a:lnTo>
                      <a:cubicBezTo>
                        <a:pt x="548" y="2172"/>
                        <a:pt x="542" y="2172"/>
                        <a:pt x="539" y="2169"/>
                      </a:cubicBezTo>
                      <a:cubicBezTo>
                        <a:pt x="536" y="2166"/>
                        <a:pt x="536" y="2160"/>
                        <a:pt x="539" y="2157"/>
                      </a:cubicBezTo>
                      <a:close/>
                      <a:moveTo>
                        <a:pt x="587" y="2114"/>
                      </a:moveTo>
                      <a:lnTo>
                        <a:pt x="611" y="2093"/>
                      </a:lnTo>
                      <a:cubicBezTo>
                        <a:pt x="615" y="2090"/>
                        <a:pt x="620" y="2090"/>
                        <a:pt x="623" y="2094"/>
                      </a:cubicBezTo>
                      <a:cubicBezTo>
                        <a:pt x="626" y="2097"/>
                        <a:pt x="625" y="2102"/>
                        <a:pt x="622" y="2105"/>
                      </a:cubicBezTo>
                      <a:lnTo>
                        <a:pt x="598" y="2126"/>
                      </a:lnTo>
                      <a:cubicBezTo>
                        <a:pt x="595" y="2129"/>
                        <a:pt x="589" y="2129"/>
                        <a:pt x="587" y="2125"/>
                      </a:cubicBezTo>
                      <a:cubicBezTo>
                        <a:pt x="584" y="2122"/>
                        <a:pt x="584" y="2117"/>
                        <a:pt x="587" y="2114"/>
                      </a:cubicBezTo>
                      <a:close/>
                      <a:moveTo>
                        <a:pt x="635" y="2072"/>
                      </a:moveTo>
                      <a:lnTo>
                        <a:pt x="659" y="2051"/>
                      </a:lnTo>
                      <a:cubicBezTo>
                        <a:pt x="663" y="2048"/>
                        <a:pt x="668" y="2048"/>
                        <a:pt x="671" y="2052"/>
                      </a:cubicBezTo>
                      <a:cubicBezTo>
                        <a:pt x="674" y="2055"/>
                        <a:pt x="673" y="2060"/>
                        <a:pt x="670" y="2063"/>
                      </a:cubicBezTo>
                      <a:lnTo>
                        <a:pt x="646" y="2084"/>
                      </a:lnTo>
                      <a:cubicBezTo>
                        <a:pt x="643" y="2087"/>
                        <a:pt x="638" y="2087"/>
                        <a:pt x="635" y="2083"/>
                      </a:cubicBezTo>
                      <a:cubicBezTo>
                        <a:pt x="632" y="2080"/>
                        <a:pt x="632" y="2075"/>
                        <a:pt x="635" y="2072"/>
                      </a:cubicBezTo>
                      <a:close/>
                      <a:moveTo>
                        <a:pt x="672" y="2025"/>
                      </a:moveTo>
                      <a:lnTo>
                        <a:pt x="686" y="1996"/>
                      </a:lnTo>
                      <a:cubicBezTo>
                        <a:pt x="688" y="1992"/>
                        <a:pt x="693" y="1990"/>
                        <a:pt x="697" y="1992"/>
                      </a:cubicBezTo>
                      <a:cubicBezTo>
                        <a:pt x="701" y="1994"/>
                        <a:pt x="702" y="1999"/>
                        <a:pt x="700" y="2003"/>
                      </a:cubicBezTo>
                      <a:lnTo>
                        <a:pt x="686" y="2032"/>
                      </a:lnTo>
                      <a:cubicBezTo>
                        <a:pt x="684" y="2036"/>
                        <a:pt x="679" y="2037"/>
                        <a:pt x="675" y="2035"/>
                      </a:cubicBezTo>
                      <a:cubicBezTo>
                        <a:pt x="671" y="2033"/>
                        <a:pt x="670" y="2029"/>
                        <a:pt x="672" y="2025"/>
                      </a:cubicBezTo>
                      <a:close/>
                      <a:moveTo>
                        <a:pt x="700" y="1967"/>
                      </a:moveTo>
                      <a:lnTo>
                        <a:pt x="715" y="1939"/>
                      </a:lnTo>
                      <a:cubicBezTo>
                        <a:pt x="716" y="1935"/>
                        <a:pt x="721" y="1933"/>
                        <a:pt x="725" y="1935"/>
                      </a:cubicBezTo>
                      <a:cubicBezTo>
                        <a:pt x="729" y="1937"/>
                        <a:pt x="731" y="1942"/>
                        <a:pt x="729" y="1946"/>
                      </a:cubicBezTo>
                      <a:lnTo>
                        <a:pt x="715" y="1974"/>
                      </a:lnTo>
                      <a:cubicBezTo>
                        <a:pt x="713" y="1978"/>
                        <a:pt x="708" y="1980"/>
                        <a:pt x="704" y="1978"/>
                      </a:cubicBezTo>
                      <a:cubicBezTo>
                        <a:pt x="700" y="1976"/>
                        <a:pt x="698" y="1971"/>
                        <a:pt x="700" y="1967"/>
                      </a:cubicBezTo>
                      <a:close/>
                      <a:moveTo>
                        <a:pt x="729" y="1910"/>
                      </a:moveTo>
                      <a:lnTo>
                        <a:pt x="743" y="1881"/>
                      </a:lnTo>
                      <a:cubicBezTo>
                        <a:pt x="745" y="1877"/>
                        <a:pt x="750" y="1876"/>
                        <a:pt x="754" y="1878"/>
                      </a:cubicBezTo>
                      <a:cubicBezTo>
                        <a:pt x="758" y="1880"/>
                        <a:pt x="759" y="1885"/>
                        <a:pt x="757" y="1889"/>
                      </a:cubicBezTo>
                      <a:lnTo>
                        <a:pt x="743" y="1917"/>
                      </a:lnTo>
                      <a:cubicBezTo>
                        <a:pt x="741" y="1921"/>
                        <a:pt x="736" y="1923"/>
                        <a:pt x="732" y="1921"/>
                      </a:cubicBezTo>
                      <a:cubicBezTo>
                        <a:pt x="728" y="1919"/>
                        <a:pt x="727" y="1914"/>
                        <a:pt x="729" y="1910"/>
                      </a:cubicBezTo>
                      <a:close/>
                      <a:moveTo>
                        <a:pt x="761" y="1852"/>
                      </a:moveTo>
                      <a:lnTo>
                        <a:pt x="785" y="1830"/>
                      </a:lnTo>
                      <a:cubicBezTo>
                        <a:pt x="788" y="1827"/>
                        <a:pt x="793" y="1828"/>
                        <a:pt x="796" y="1831"/>
                      </a:cubicBezTo>
                      <a:cubicBezTo>
                        <a:pt x="799" y="1834"/>
                        <a:pt x="799" y="1839"/>
                        <a:pt x="795" y="1842"/>
                      </a:cubicBezTo>
                      <a:lnTo>
                        <a:pt x="772" y="1864"/>
                      </a:lnTo>
                      <a:cubicBezTo>
                        <a:pt x="768" y="1867"/>
                        <a:pt x="763" y="1866"/>
                        <a:pt x="760" y="1863"/>
                      </a:cubicBezTo>
                      <a:cubicBezTo>
                        <a:pt x="757" y="1860"/>
                        <a:pt x="758" y="1855"/>
                        <a:pt x="761" y="1852"/>
                      </a:cubicBezTo>
                      <a:close/>
                      <a:moveTo>
                        <a:pt x="809" y="1809"/>
                      </a:moveTo>
                      <a:lnTo>
                        <a:pt x="832" y="1788"/>
                      </a:lnTo>
                      <a:cubicBezTo>
                        <a:pt x="836" y="1785"/>
                        <a:pt x="841" y="1785"/>
                        <a:pt x="844" y="1788"/>
                      </a:cubicBezTo>
                      <a:cubicBezTo>
                        <a:pt x="847" y="1791"/>
                        <a:pt x="846" y="1796"/>
                        <a:pt x="843" y="1799"/>
                      </a:cubicBezTo>
                      <a:lnTo>
                        <a:pt x="819" y="1821"/>
                      </a:lnTo>
                      <a:cubicBezTo>
                        <a:pt x="816" y="1824"/>
                        <a:pt x="811" y="1824"/>
                        <a:pt x="808" y="1820"/>
                      </a:cubicBezTo>
                      <a:cubicBezTo>
                        <a:pt x="805" y="1817"/>
                        <a:pt x="805" y="1812"/>
                        <a:pt x="809" y="1809"/>
                      </a:cubicBezTo>
                      <a:close/>
                      <a:moveTo>
                        <a:pt x="856" y="1766"/>
                      </a:moveTo>
                      <a:lnTo>
                        <a:pt x="880" y="1745"/>
                      </a:lnTo>
                      <a:cubicBezTo>
                        <a:pt x="883" y="1742"/>
                        <a:pt x="888" y="1742"/>
                        <a:pt x="891" y="1745"/>
                      </a:cubicBezTo>
                      <a:cubicBezTo>
                        <a:pt x="894" y="1749"/>
                        <a:pt x="894" y="1754"/>
                        <a:pt x="891" y="1757"/>
                      </a:cubicBezTo>
                      <a:lnTo>
                        <a:pt x="867" y="1778"/>
                      </a:lnTo>
                      <a:cubicBezTo>
                        <a:pt x="863" y="1781"/>
                        <a:pt x="858" y="1781"/>
                        <a:pt x="855" y="1777"/>
                      </a:cubicBezTo>
                      <a:cubicBezTo>
                        <a:pt x="853" y="1774"/>
                        <a:pt x="853" y="1769"/>
                        <a:pt x="856" y="1766"/>
                      </a:cubicBezTo>
                      <a:close/>
                      <a:moveTo>
                        <a:pt x="902" y="1722"/>
                      </a:moveTo>
                      <a:lnTo>
                        <a:pt x="925" y="1700"/>
                      </a:lnTo>
                      <a:cubicBezTo>
                        <a:pt x="928" y="1697"/>
                        <a:pt x="933" y="1697"/>
                        <a:pt x="936" y="1700"/>
                      </a:cubicBezTo>
                      <a:cubicBezTo>
                        <a:pt x="939" y="1703"/>
                        <a:pt x="939" y="1708"/>
                        <a:pt x="936" y="1711"/>
                      </a:cubicBezTo>
                      <a:lnTo>
                        <a:pt x="914" y="1734"/>
                      </a:lnTo>
                      <a:cubicBezTo>
                        <a:pt x="910" y="1737"/>
                        <a:pt x="905" y="1737"/>
                        <a:pt x="902" y="1734"/>
                      </a:cubicBezTo>
                      <a:cubicBezTo>
                        <a:pt x="899" y="1731"/>
                        <a:pt x="899" y="1726"/>
                        <a:pt x="902" y="1722"/>
                      </a:cubicBezTo>
                      <a:close/>
                      <a:moveTo>
                        <a:pt x="948" y="1677"/>
                      </a:moveTo>
                      <a:lnTo>
                        <a:pt x="970" y="1655"/>
                      </a:lnTo>
                      <a:cubicBezTo>
                        <a:pt x="973" y="1652"/>
                        <a:pt x="979" y="1652"/>
                        <a:pt x="982" y="1655"/>
                      </a:cubicBezTo>
                      <a:cubicBezTo>
                        <a:pt x="985" y="1658"/>
                        <a:pt x="985" y="1663"/>
                        <a:pt x="982" y="1666"/>
                      </a:cubicBezTo>
                      <a:lnTo>
                        <a:pt x="959" y="1689"/>
                      </a:lnTo>
                      <a:cubicBezTo>
                        <a:pt x="956" y="1692"/>
                        <a:pt x="951" y="1692"/>
                        <a:pt x="948" y="1689"/>
                      </a:cubicBezTo>
                      <a:cubicBezTo>
                        <a:pt x="945" y="1686"/>
                        <a:pt x="945" y="1680"/>
                        <a:pt x="948" y="1677"/>
                      </a:cubicBezTo>
                      <a:close/>
                      <a:moveTo>
                        <a:pt x="993" y="1632"/>
                      </a:moveTo>
                      <a:lnTo>
                        <a:pt x="994" y="1631"/>
                      </a:lnTo>
                      <a:cubicBezTo>
                        <a:pt x="995" y="1630"/>
                        <a:pt x="996" y="1630"/>
                        <a:pt x="997" y="1629"/>
                      </a:cubicBezTo>
                      <a:lnTo>
                        <a:pt x="1024" y="1617"/>
                      </a:lnTo>
                      <a:cubicBezTo>
                        <a:pt x="1028" y="1615"/>
                        <a:pt x="1033" y="1617"/>
                        <a:pt x="1035" y="1621"/>
                      </a:cubicBezTo>
                      <a:cubicBezTo>
                        <a:pt x="1037" y="1625"/>
                        <a:pt x="1035" y="1630"/>
                        <a:pt x="1031" y="1631"/>
                      </a:cubicBezTo>
                      <a:lnTo>
                        <a:pt x="1003" y="1644"/>
                      </a:lnTo>
                      <a:lnTo>
                        <a:pt x="1005" y="1642"/>
                      </a:lnTo>
                      <a:lnTo>
                        <a:pt x="1004" y="1643"/>
                      </a:lnTo>
                      <a:cubicBezTo>
                        <a:pt x="1001" y="1647"/>
                        <a:pt x="996" y="1647"/>
                        <a:pt x="993" y="1643"/>
                      </a:cubicBezTo>
                      <a:cubicBezTo>
                        <a:pt x="990" y="1640"/>
                        <a:pt x="990" y="1635"/>
                        <a:pt x="993" y="1632"/>
                      </a:cubicBezTo>
                      <a:close/>
                      <a:moveTo>
                        <a:pt x="1053" y="1604"/>
                      </a:moveTo>
                      <a:lnTo>
                        <a:pt x="1082" y="1590"/>
                      </a:lnTo>
                      <a:cubicBezTo>
                        <a:pt x="1086" y="1589"/>
                        <a:pt x="1091" y="1590"/>
                        <a:pt x="1093" y="1594"/>
                      </a:cubicBezTo>
                      <a:cubicBezTo>
                        <a:pt x="1095" y="1598"/>
                        <a:pt x="1093" y="1603"/>
                        <a:pt x="1089" y="1605"/>
                      </a:cubicBezTo>
                      <a:lnTo>
                        <a:pt x="1060" y="1618"/>
                      </a:lnTo>
                      <a:cubicBezTo>
                        <a:pt x="1056" y="1620"/>
                        <a:pt x="1051" y="1618"/>
                        <a:pt x="1049" y="1614"/>
                      </a:cubicBezTo>
                      <a:cubicBezTo>
                        <a:pt x="1047" y="1610"/>
                        <a:pt x="1049" y="1605"/>
                        <a:pt x="1053" y="1604"/>
                      </a:cubicBezTo>
                      <a:close/>
                      <a:moveTo>
                        <a:pt x="1112" y="1577"/>
                      </a:moveTo>
                      <a:lnTo>
                        <a:pt x="1141" y="1564"/>
                      </a:lnTo>
                      <a:cubicBezTo>
                        <a:pt x="1145" y="1562"/>
                        <a:pt x="1150" y="1564"/>
                        <a:pt x="1151" y="1568"/>
                      </a:cubicBezTo>
                      <a:cubicBezTo>
                        <a:pt x="1153" y="1572"/>
                        <a:pt x="1151" y="1577"/>
                        <a:pt x="1147" y="1579"/>
                      </a:cubicBezTo>
                      <a:lnTo>
                        <a:pt x="1118" y="1592"/>
                      </a:lnTo>
                      <a:cubicBezTo>
                        <a:pt x="1114" y="1594"/>
                        <a:pt x="1109" y="1592"/>
                        <a:pt x="1108" y="1588"/>
                      </a:cubicBezTo>
                      <a:cubicBezTo>
                        <a:pt x="1106" y="1584"/>
                        <a:pt x="1108" y="1579"/>
                        <a:pt x="1112" y="1577"/>
                      </a:cubicBezTo>
                      <a:close/>
                      <a:moveTo>
                        <a:pt x="1167" y="1549"/>
                      </a:moveTo>
                      <a:lnTo>
                        <a:pt x="1194" y="1531"/>
                      </a:lnTo>
                      <a:cubicBezTo>
                        <a:pt x="1198" y="1529"/>
                        <a:pt x="1203" y="1530"/>
                        <a:pt x="1205" y="1534"/>
                      </a:cubicBezTo>
                      <a:cubicBezTo>
                        <a:pt x="1208" y="1537"/>
                        <a:pt x="1207" y="1542"/>
                        <a:pt x="1203" y="1545"/>
                      </a:cubicBezTo>
                      <a:lnTo>
                        <a:pt x="1176" y="1562"/>
                      </a:lnTo>
                      <a:cubicBezTo>
                        <a:pt x="1172" y="1564"/>
                        <a:pt x="1167" y="1563"/>
                        <a:pt x="1165" y="1560"/>
                      </a:cubicBezTo>
                      <a:cubicBezTo>
                        <a:pt x="1163" y="1556"/>
                        <a:pt x="1164" y="1551"/>
                        <a:pt x="1167" y="1549"/>
                      </a:cubicBezTo>
                      <a:close/>
                      <a:moveTo>
                        <a:pt x="1221" y="1514"/>
                      </a:moveTo>
                      <a:lnTo>
                        <a:pt x="1248" y="1497"/>
                      </a:lnTo>
                      <a:cubicBezTo>
                        <a:pt x="1252" y="1494"/>
                        <a:pt x="1257" y="1495"/>
                        <a:pt x="1259" y="1499"/>
                      </a:cubicBezTo>
                      <a:cubicBezTo>
                        <a:pt x="1261" y="1503"/>
                        <a:pt x="1260" y="1508"/>
                        <a:pt x="1257" y="1510"/>
                      </a:cubicBezTo>
                      <a:lnTo>
                        <a:pt x="1230" y="1527"/>
                      </a:lnTo>
                      <a:cubicBezTo>
                        <a:pt x="1226" y="1530"/>
                        <a:pt x="1221" y="1529"/>
                        <a:pt x="1219" y="1525"/>
                      </a:cubicBezTo>
                      <a:cubicBezTo>
                        <a:pt x="1216" y="1521"/>
                        <a:pt x="1217" y="1516"/>
                        <a:pt x="1221" y="1514"/>
                      </a:cubicBezTo>
                      <a:close/>
                      <a:moveTo>
                        <a:pt x="1275" y="1479"/>
                      </a:moveTo>
                      <a:lnTo>
                        <a:pt x="1302" y="1462"/>
                      </a:lnTo>
                      <a:cubicBezTo>
                        <a:pt x="1305" y="1459"/>
                        <a:pt x="1310" y="1460"/>
                        <a:pt x="1313" y="1464"/>
                      </a:cubicBezTo>
                      <a:cubicBezTo>
                        <a:pt x="1315" y="1468"/>
                        <a:pt x="1314" y="1473"/>
                        <a:pt x="1310" y="1475"/>
                      </a:cubicBezTo>
                      <a:lnTo>
                        <a:pt x="1284" y="1493"/>
                      </a:lnTo>
                      <a:cubicBezTo>
                        <a:pt x="1280" y="1495"/>
                        <a:pt x="1275" y="1494"/>
                        <a:pt x="1272" y="1490"/>
                      </a:cubicBezTo>
                      <a:cubicBezTo>
                        <a:pt x="1270" y="1487"/>
                        <a:pt x="1271" y="1482"/>
                        <a:pt x="1275" y="1479"/>
                      </a:cubicBezTo>
                      <a:close/>
                      <a:moveTo>
                        <a:pt x="1330" y="1446"/>
                      </a:moveTo>
                      <a:lnTo>
                        <a:pt x="1358" y="1431"/>
                      </a:lnTo>
                      <a:cubicBezTo>
                        <a:pt x="1362" y="1429"/>
                        <a:pt x="1367" y="1430"/>
                        <a:pt x="1369" y="1434"/>
                      </a:cubicBezTo>
                      <a:cubicBezTo>
                        <a:pt x="1371" y="1438"/>
                        <a:pt x="1370" y="1443"/>
                        <a:pt x="1366" y="1445"/>
                      </a:cubicBezTo>
                      <a:lnTo>
                        <a:pt x="1338" y="1460"/>
                      </a:lnTo>
                      <a:cubicBezTo>
                        <a:pt x="1334" y="1462"/>
                        <a:pt x="1329" y="1461"/>
                        <a:pt x="1327" y="1457"/>
                      </a:cubicBezTo>
                      <a:cubicBezTo>
                        <a:pt x="1325" y="1453"/>
                        <a:pt x="1326" y="1448"/>
                        <a:pt x="1330" y="1446"/>
                      </a:cubicBezTo>
                      <a:close/>
                      <a:moveTo>
                        <a:pt x="1387" y="1416"/>
                      </a:moveTo>
                      <a:lnTo>
                        <a:pt x="1415" y="1400"/>
                      </a:lnTo>
                      <a:cubicBezTo>
                        <a:pt x="1419" y="1398"/>
                        <a:pt x="1423" y="1400"/>
                        <a:pt x="1426" y="1404"/>
                      </a:cubicBezTo>
                      <a:cubicBezTo>
                        <a:pt x="1428" y="1407"/>
                        <a:pt x="1426" y="1412"/>
                        <a:pt x="1422" y="1414"/>
                      </a:cubicBezTo>
                      <a:lnTo>
                        <a:pt x="1394" y="1430"/>
                      </a:lnTo>
                      <a:cubicBezTo>
                        <a:pt x="1390" y="1432"/>
                        <a:pt x="1385" y="1430"/>
                        <a:pt x="1383" y="1426"/>
                      </a:cubicBezTo>
                      <a:cubicBezTo>
                        <a:pt x="1381" y="1423"/>
                        <a:pt x="1383" y="1418"/>
                        <a:pt x="1387" y="1416"/>
                      </a:cubicBezTo>
                      <a:close/>
                      <a:moveTo>
                        <a:pt x="1443" y="1385"/>
                      </a:moveTo>
                      <a:lnTo>
                        <a:pt x="1456" y="1378"/>
                      </a:lnTo>
                      <a:cubicBezTo>
                        <a:pt x="1458" y="1377"/>
                        <a:pt x="1459" y="1377"/>
                        <a:pt x="1461" y="1377"/>
                      </a:cubicBezTo>
                      <a:lnTo>
                        <a:pt x="1477" y="1378"/>
                      </a:lnTo>
                      <a:cubicBezTo>
                        <a:pt x="1482" y="1379"/>
                        <a:pt x="1485" y="1383"/>
                        <a:pt x="1485" y="1387"/>
                      </a:cubicBezTo>
                      <a:cubicBezTo>
                        <a:pt x="1484" y="1391"/>
                        <a:pt x="1480" y="1395"/>
                        <a:pt x="1476" y="1394"/>
                      </a:cubicBezTo>
                      <a:lnTo>
                        <a:pt x="1459" y="1393"/>
                      </a:lnTo>
                      <a:lnTo>
                        <a:pt x="1464" y="1392"/>
                      </a:lnTo>
                      <a:lnTo>
                        <a:pt x="1450" y="1399"/>
                      </a:lnTo>
                      <a:cubicBezTo>
                        <a:pt x="1447" y="1401"/>
                        <a:pt x="1442" y="1400"/>
                        <a:pt x="1440" y="1396"/>
                      </a:cubicBezTo>
                      <a:cubicBezTo>
                        <a:pt x="1437" y="1392"/>
                        <a:pt x="1439" y="1387"/>
                        <a:pt x="1443" y="1385"/>
                      </a:cubicBezTo>
                      <a:close/>
                      <a:moveTo>
                        <a:pt x="1509" y="1381"/>
                      </a:moveTo>
                      <a:lnTo>
                        <a:pt x="1541" y="1384"/>
                      </a:lnTo>
                      <a:cubicBezTo>
                        <a:pt x="1546" y="1385"/>
                        <a:pt x="1549" y="1389"/>
                        <a:pt x="1548" y="1393"/>
                      </a:cubicBezTo>
                      <a:cubicBezTo>
                        <a:pt x="1548" y="1397"/>
                        <a:pt x="1544" y="1401"/>
                        <a:pt x="1540" y="1400"/>
                      </a:cubicBezTo>
                      <a:lnTo>
                        <a:pt x="1508" y="1397"/>
                      </a:lnTo>
                      <a:cubicBezTo>
                        <a:pt x="1503" y="1397"/>
                        <a:pt x="1500" y="1393"/>
                        <a:pt x="1501" y="1389"/>
                      </a:cubicBezTo>
                      <a:cubicBezTo>
                        <a:pt x="1501" y="1384"/>
                        <a:pt x="1505" y="1381"/>
                        <a:pt x="1509" y="1381"/>
                      </a:cubicBezTo>
                      <a:close/>
                      <a:moveTo>
                        <a:pt x="1573" y="1387"/>
                      </a:moveTo>
                      <a:lnTo>
                        <a:pt x="1601" y="1390"/>
                      </a:lnTo>
                      <a:lnTo>
                        <a:pt x="1605" y="1390"/>
                      </a:lnTo>
                      <a:cubicBezTo>
                        <a:pt x="1609" y="1391"/>
                        <a:pt x="1612" y="1394"/>
                        <a:pt x="1612" y="1399"/>
                      </a:cubicBezTo>
                      <a:cubicBezTo>
                        <a:pt x="1612" y="1403"/>
                        <a:pt x="1608" y="1407"/>
                        <a:pt x="1603" y="1406"/>
                      </a:cubicBezTo>
                      <a:lnTo>
                        <a:pt x="1599" y="1406"/>
                      </a:lnTo>
                      <a:lnTo>
                        <a:pt x="1571" y="1403"/>
                      </a:lnTo>
                      <a:cubicBezTo>
                        <a:pt x="1567" y="1403"/>
                        <a:pt x="1564" y="1399"/>
                        <a:pt x="1564" y="1395"/>
                      </a:cubicBezTo>
                      <a:cubicBezTo>
                        <a:pt x="1565" y="1390"/>
                        <a:pt x="1569" y="1387"/>
                        <a:pt x="1573" y="1387"/>
                      </a:cubicBezTo>
                      <a:close/>
                      <a:moveTo>
                        <a:pt x="1637" y="1393"/>
                      </a:moveTo>
                      <a:lnTo>
                        <a:pt x="1669" y="1396"/>
                      </a:lnTo>
                      <a:cubicBezTo>
                        <a:pt x="1673" y="1396"/>
                        <a:pt x="1676" y="1400"/>
                        <a:pt x="1676" y="1404"/>
                      </a:cubicBezTo>
                      <a:cubicBezTo>
                        <a:pt x="1675" y="1409"/>
                        <a:pt x="1672" y="1412"/>
                        <a:pt x="1667" y="1412"/>
                      </a:cubicBezTo>
                      <a:lnTo>
                        <a:pt x="1635" y="1409"/>
                      </a:lnTo>
                      <a:cubicBezTo>
                        <a:pt x="1631" y="1409"/>
                        <a:pt x="1628" y="1405"/>
                        <a:pt x="1628" y="1400"/>
                      </a:cubicBezTo>
                      <a:cubicBezTo>
                        <a:pt x="1628" y="1396"/>
                        <a:pt x="1632" y="1393"/>
                        <a:pt x="1637" y="1393"/>
                      </a:cubicBezTo>
                      <a:close/>
                      <a:moveTo>
                        <a:pt x="1700" y="1398"/>
                      </a:moveTo>
                      <a:lnTo>
                        <a:pt x="1732" y="1401"/>
                      </a:lnTo>
                      <a:cubicBezTo>
                        <a:pt x="1737" y="1401"/>
                        <a:pt x="1740" y="1405"/>
                        <a:pt x="1740" y="1410"/>
                      </a:cubicBezTo>
                      <a:cubicBezTo>
                        <a:pt x="1739" y="1414"/>
                        <a:pt x="1735" y="1417"/>
                        <a:pt x="1731" y="1417"/>
                      </a:cubicBezTo>
                      <a:lnTo>
                        <a:pt x="1699" y="1414"/>
                      </a:lnTo>
                      <a:cubicBezTo>
                        <a:pt x="1695" y="1414"/>
                        <a:pt x="1691" y="1410"/>
                        <a:pt x="1692" y="1406"/>
                      </a:cubicBezTo>
                      <a:cubicBezTo>
                        <a:pt x="1692" y="1401"/>
                        <a:pt x="1696" y="1398"/>
                        <a:pt x="1700" y="1398"/>
                      </a:cubicBezTo>
                      <a:close/>
                      <a:moveTo>
                        <a:pt x="1764" y="1404"/>
                      </a:moveTo>
                      <a:lnTo>
                        <a:pt x="1796" y="1407"/>
                      </a:lnTo>
                      <a:cubicBezTo>
                        <a:pt x="1801" y="1408"/>
                        <a:pt x="1804" y="1412"/>
                        <a:pt x="1803" y="1416"/>
                      </a:cubicBezTo>
                      <a:cubicBezTo>
                        <a:pt x="1803" y="1421"/>
                        <a:pt x="1799" y="1424"/>
                        <a:pt x="1795" y="1423"/>
                      </a:cubicBezTo>
                      <a:lnTo>
                        <a:pt x="1763" y="1420"/>
                      </a:lnTo>
                      <a:cubicBezTo>
                        <a:pt x="1758" y="1419"/>
                        <a:pt x="1755" y="1416"/>
                        <a:pt x="1756" y="1411"/>
                      </a:cubicBezTo>
                      <a:cubicBezTo>
                        <a:pt x="1756" y="1407"/>
                        <a:pt x="1760" y="1404"/>
                        <a:pt x="1764" y="1404"/>
                      </a:cubicBezTo>
                      <a:close/>
                      <a:moveTo>
                        <a:pt x="1828" y="1411"/>
                      </a:moveTo>
                      <a:lnTo>
                        <a:pt x="1860" y="1414"/>
                      </a:lnTo>
                      <a:cubicBezTo>
                        <a:pt x="1864" y="1415"/>
                        <a:pt x="1867" y="1418"/>
                        <a:pt x="1867" y="1423"/>
                      </a:cubicBezTo>
                      <a:cubicBezTo>
                        <a:pt x="1866" y="1427"/>
                        <a:pt x="1863" y="1430"/>
                        <a:pt x="1858" y="1430"/>
                      </a:cubicBezTo>
                      <a:lnTo>
                        <a:pt x="1826" y="1427"/>
                      </a:lnTo>
                      <a:cubicBezTo>
                        <a:pt x="1822" y="1426"/>
                        <a:pt x="1819" y="1422"/>
                        <a:pt x="1819" y="1418"/>
                      </a:cubicBezTo>
                      <a:cubicBezTo>
                        <a:pt x="1820" y="1413"/>
                        <a:pt x="1824" y="1410"/>
                        <a:pt x="1828" y="1411"/>
                      </a:cubicBezTo>
                      <a:close/>
                      <a:moveTo>
                        <a:pt x="1892" y="1417"/>
                      </a:moveTo>
                      <a:lnTo>
                        <a:pt x="1907" y="1419"/>
                      </a:lnTo>
                      <a:lnTo>
                        <a:pt x="1923" y="1421"/>
                      </a:lnTo>
                      <a:cubicBezTo>
                        <a:pt x="1928" y="1421"/>
                        <a:pt x="1931" y="1425"/>
                        <a:pt x="1931" y="1429"/>
                      </a:cubicBezTo>
                      <a:cubicBezTo>
                        <a:pt x="1930" y="1434"/>
                        <a:pt x="1926" y="1437"/>
                        <a:pt x="1922" y="1436"/>
                      </a:cubicBezTo>
                      <a:lnTo>
                        <a:pt x="1906" y="1435"/>
                      </a:lnTo>
                      <a:lnTo>
                        <a:pt x="1890" y="1433"/>
                      </a:lnTo>
                      <a:cubicBezTo>
                        <a:pt x="1886" y="1433"/>
                        <a:pt x="1882" y="1429"/>
                        <a:pt x="1883" y="1425"/>
                      </a:cubicBezTo>
                      <a:cubicBezTo>
                        <a:pt x="1883" y="1420"/>
                        <a:pt x="1887" y="1417"/>
                        <a:pt x="1892" y="1417"/>
                      </a:cubicBezTo>
                      <a:close/>
                      <a:moveTo>
                        <a:pt x="1955" y="1424"/>
                      </a:moveTo>
                      <a:lnTo>
                        <a:pt x="1987" y="1426"/>
                      </a:lnTo>
                      <a:cubicBezTo>
                        <a:pt x="1992" y="1427"/>
                        <a:pt x="1995" y="1431"/>
                        <a:pt x="1994" y="1435"/>
                      </a:cubicBezTo>
                      <a:cubicBezTo>
                        <a:pt x="1994" y="1440"/>
                        <a:pt x="1990" y="1443"/>
                        <a:pt x="1986" y="1442"/>
                      </a:cubicBezTo>
                      <a:lnTo>
                        <a:pt x="1954" y="1439"/>
                      </a:lnTo>
                      <a:cubicBezTo>
                        <a:pt x="1949" y="1439"/>
                        <a:pt x="1946" y="1435"/>
                        <a:pt x="1947" y="1431"/>
                      </a:cubicBezTo>
                      <a:cubicBezTo>
                        <a:pt x="1947" y="1426"/>
                        <a:pt x="1951" y="1423"/>
                        <a:pt x="1955" y="1424"/>
                      </a:cubicBezTo>
                      <a:close/>
                      <a:moveTo>
                        <a:pt x="2019" y="1429"/>
                      </a:moveTo>
                      <a:lnTo>
                        <a:pt x="2048" y="1432"/>
                      </a:lnTo>
                      <a:lnTo>
                        <a:pt x="2052" y="1433"/>
                      </a:lnTo>
                      <a:cubicBezTo>
                        <a:pt x="2056" y="1434"/>
                        <a:pt x="2059" y="1438"/>
                        <a:pt x="2058" y="1442"/>
                      </a:cubicBezTo>
                      <a:cubicBezTo>
                        <a:pt x="2057" y="1446"/>
                        <a:pt x="2053" y="1449"/>
                        <a:pt x="2049" y="1449"/>
                      </a:cubicBezTo>
                      <a:lnTo>
                        <a:pt x="2047" y="1448"/>
                      </a:lnTo>
                      <a:lnTo>
                        <a:pt x="2017" y="1445"/>
                      </a:lnTo>
                      <a:cubicBezTo>
                        <a:pt x="2013" y="1445"/>
                        <a:pt x="2010" y="1441"/>
                        <a:pt x="2010" y="1437"/>
                      </a:cubicBezTo>
                      <a:cubicBezTo>
                        <a:pt x="2011" y="1432"/>
                        <a:pt x="2015" y="1429"/>
                        <a:pt x="2019" y="1429"/>
                      </a:cubicBezTo>
                      <a:close/>
                      <a:moveTo>
                        <a:pt x="2083" y="1439"/>
                      </a:moveTo>
                      <a:lnTo>
                        <a:pt x="2114" y="1444"/>
                      </a:lnTo>
                      <a:cubicBezTo>
                        <a:pt x="2119" y="1445"/>
                        <a:pt x="2122" y="1449"/>
                        <a:pt x="2121" y="1454"/>
                      </a:cubicBezTo>
                      <a:cubicBezTo>
                        <a:pt x="2120" y="1458"/>
                        <a:pt x="2116" y="1461"/>
                        <a:pt x="2112" y="1460"/>
                      </a:cubicBezTo>
                      <a:lnTo>
                        <a:pt x="2080" y="1454"/>
                      </a:lnTo>
                      <a:cubicBezTo>
                        <a:pt x="2076" y="1454"/>
                        <a:pt x="2073" y="1449"/>
                        <a:pt x="2074" y="1445"/>
                      </a:cubicBezTo>
                      <a:cubicBezTo>
                        <a:pt x="2074" y="1441"/>
                        <a:pt x="2079" y="1438"/>
                        <a:pt x="2083" y="1439"/>
                      </a:cubicBezTo>
                      <a:close/>
                      <a:moveTo>
                        <a:pt x="2146" y="1450"/>
                      </a:moveTo>
                      <a:lnTo>
                        <a:pt x="2177" y="1456"/>
                      </a:lnTo>
                      <a:cubicBezTo>
                        <a:pt x="2182" y="1457"/>
                        <a:pt x="2185" y="1461"/>
                        <a:pt x="2184" y="1465"/>
                      </a:cubicBezTo>
                      <a:cubicBezTo>
                        <a:pt x="2183" y="1470"/>
                        <a:pt x="2179" y="1473"/>
                        <a:pt x="2174" y="1472"/>
                      </a:cubicBezTo>
                      <a:lnTo>
                        <a:pt x="2143" y="1466"/>
                      </a:lnTo>
                      <a:cubicBezTo>
                        <a:pt x="2139" y="1465"/>
                        <a:pt x="2136" y="1461"/>
                        <a:pt x="2137" y="1457"/>
                      </a:cubicBezTo>
                      <a:cubicBezTo>
                        <a:pt x="2137" y="1452"/>
                        <a:pt x="2142" y="1449"/>
                        <a:pt x="2146" y="1450"/>
                      </a:cubicBezTo>
                      <a:close/>
                      <a:moveTo>
                        <a:pt x="2208" y="1461"/>
                      </a:moveTo>
                      <a:lnTo>
                        <a:pt x="2240" y="1464"/>
                      </a:lnTo>
                      <a:cubicBezTo>
                        <a:pt x="2245" y="1464"/>
                        <a:pt x="2248" y="1468"/>
                        <a:pt x="2247" y="1473"/>
                      </a:cubicBezTo>
                      <a:cubicBezTo>
                        <a:pt x="2247" y="1477"/>
                        <a:pt x="2243" y="1480"/>
                        <a:pt x="2239" y="1480"/>
                      </a:cubicBezTo>
                      <a:lnTo>
                        <a:pt x="2207" y="1477"/>
                      </a:lnTo>
                      <a:cubicBezTo>
                        <a:pt x="2202" y="1477"/>
                        <a:pt x="2199" y="1473"/>
                        <a:pt x="2200" y="1468"/>
                      </a:cubicBezTo>
                      <a:cubicBezTo>
                        <a:pt x="2200" y="1464"/>
                        <a:pt x="2204" y="1461"/>
                        <a:pt x="2208" y="1461"/>
                      </a:cubicBezTo>
                      <a:close/>
                      <a:moveTo>
                        <a:pt x="2272" y="1467"/>
                      </a:moveTo>
                      <a:lnTo>
                        <a:pt x="2304" y="1470"/>
                      </a:lnTo>
                      <a:cubicBezTo>
                        <a:pt x="2308" y="1470"/>
                        <a:pt x="2311" y="1474"/>
                        <a:pt x="2311" y="1479"/>
                      </a:cubicBezTo>
                      <a:cubicBezTo>
                        <a:pt x="2311" y="1483"/>
                        <a:pt x="2307" y="1486"/>
                        <a:pt x="2302" y="1486"/>
                      </a:cubicBezTo>
                      <a:lnTo>
                        <a:pt x="2270" y="1483"/>
                      </a:lnTo>
                      <a:cubicBezTo>
                        <a:pt x="2266" y="1483"/>
                        <a:pt x="2263" y="1479"/>
                        <a:pt x="2263" y="1474"/>
                      </a:cubicBezTo>
                      <a:cubicBezTo>
                        <a:pt x="2264" y="1470"/>
                        <a:pt x="2268" y="1467"/>
                        <a:pt x="2272" y="1467"/>
                      </a:cubicBezTo>
                      <a:close/>
                      <a:moveTo>
                        <a:pt x="2336" y="1473"/>
                      </a:moveTo>
                      <a:lnTo>
                        <a:pt x="2342" y="1474"/>
                      </a:lnTo>
                      <a:lnTo>
                        <a:pt x="2368" y="1478"/>
                      </a:lnTo>
                      <a:cubicBezTo>
                        <a:pt x="2372" y="1479"/>
                        <a:pt x="2375" y="1483"/>
                        <a:pt x="2374" y="1487"/>
                      </a:cubicBezTo>
                      <a:cubicBezTo>
                        <a:pt x="2374" y="1492"/>
                        <a:pt x="2370" y="1494"/>
                        <a:pt x="2365" y="1494"/>
                      </a:cubicBezTo>
                      <a:lnTo>
                        <a:pt x="2340" y="1489"/>
                      </a:lnTo>
                      <a:lnTo>
                        <a:pt x="2334" y="1489"/>
                      </a:lnTo>
                      <a:cubicBezTo>
                        <a:pt x="2330" y="1489"/>
                        <a:pt x="2327" y="1485"/>
                        <a:pt x="2327" y="1480"/>
                      </a:cubicBezTo>
                      <a:cubicBezTo>
                        <a:pt x="2327" y="1476"/>
                        <a:pt x="2331" y="1473"/>
                        <a:pt x="2336" y="1473"/>
                      </a:cubicBezTo>
                      <a:close/>
                      <a:moveTo>
                        <a:pt x="2399" y="1483"/>
                      </a:moveTo>
                      <a:lnTo>
                        <a:pt x="2425" y="1488"/>
                      </a:lnTo>
                      <a:cubicBezTo>
                        <a:pt x="2426" y="1488"/>
                        <a:pt x="2427" y="1488"/>
                        <a:pt x="2427" y="1488"/>
                      </a:cubicBezTo>
                      <a:lnTo>
                        <a:pt x="2433" y="1491"/>
                      </a:lnTo>
                      <a:cubicBezTo>
                        <a:pt x="2437" y="1493"/>
                        <a:pt x="2438" y="1497"/>
                        <a:pt x="2436" y="1501"/>
                      </a:cubicBezTo>
                      <a:cubicBezTo>
                        <a:pt x="2435" y="1505"/>
                        <a:pt x="2430" y="1507"/>
                        <a:pt x="2426" y="1505"/>
                      </a:cubicBezTo>
                      <a:lnTo>
                        <a:pt x="2420" y="1503"/>
                      </a:lnTo>
                      <a:lnTo>
                        <a:pt x="2423" y="1504"/>
                      </a:lnTo>
                      <a:lnTo>
                        <a:pt x="2397" y="1499"/>
                      </a:lnTo>
                      <a:cubicBezTo>
                        <a:pt x="2392" y="1498"/>
                        <a:pt x="2389" y="1494"/>
                        <a:pt x="2390" y="1490"/>
                      </a:cubicBezTo>
                      <a:cubicBezTo>
                        <a:pt x="2391" y="1486"/>
                        <a:pt x="2395" y="1483"/>
                        <a:pt x="2399" y="1483"/>
                      </a:cubicBezTo>
                      <a:close/>
                      <a:moveTo>
                        <a:pt x="2462" y="1504"/>
                      </a:moveTo>
                      <a:lnTo>
                        <a:pt x="2491" y="1518"/>
                      </a:lnTo>
                      <a:cubicBezTo>
                        <a:pt x="2495" y="1520"/>
                        <a:pt x="2496" y="1524"/>
                        <a:pt x="2494" y="1528"/>
                      </a:cubicBezTo>
                      <a:cubicBezTo>
                        <a:pt x="2493" y="1532"/>
                        <a:pt x="2488" y="1534"/>
                        <a:pt x="2484" y="1532"/>
                      </a:cubicBezTo>
                      <a:lnTo>
                        <a:pt x="2455" y="1519"/>
                      </a:lnTo>
                      <a:cubicBezTo>
                        <a:pt x="2451" y="1517"/>
                        <a:pt x="2449" y="1512"/>
                        <a:pt x="2451" y="1508"/>
                      </a:cubicBezTo>
                      <a:cubicBezTo>
                        <a:pt x="2453" y="1504"/>
                        <a:pt x="2458" y="1502"/>
                        <a:pt x="2462" y="1504"/>
                      </a:cubicBezTo>
                      <a:close/>
                      <a:moveTo>
                        <a:pt x="2520" y="1531"/>
                      </a:moveTo>
                      <a:lnTo>
                        <a:pt x="2549" y="1545"/>
                      </a:lnTo>
                      <a:cubicBezTo>
                        <a:pt x="2553" y="1547"/>
                        <a:pt x="2554" y="1551"/>
                        <a:pt x="2553" y="1555"/>
                      </a:cubicBezTo>
                      <a:cubicBezTo>
                        <a:pt x="2551" y="1559"/>
                        <a:pt x="2546" y="1561"/>
                        <a:pt x="2542" y="1559"/>
                      </a:cubicBezTo>
                      <a:lnTo>
                        <a:pt x="2513" y="1546"/>
                      </a:lnTo>
                      <a:cubicBezTo>
                        <a:pt x="2509" y="1544"/>
                        <a:pt x="2507" y="1539"/>
                        <a:pt x="2509" y="1535"/>
                      </a:cubicBezTo>
                      <a:cubicBezTo>
                        <a:pt x="2511" y="1531"/>
                        <a:pt x="2516" y="1529"/>
                        <a:pt x="2520" y="1531"/>
                      </a:cubicBezTo>
                      <a:close/>
                      <a:moveTo>
                        <a:pt x="2578" y="1558"/>
                      </a:moveTo>
                      <a:lnTo>
                        <a:pt x="2581" y="1560"/>
                      </a:lnTo>
                      <a:lnTo>
                        <a:pt x="2607" y="1571"/>
                      </a:lnTo>
                      <a:cubicBezTo>
                        <a:pt x="2611" y="1573"/>
                        <a:pt x="2613" y="1578"/>
                        <a:pt x="2611" y="1582"/>
                      </a:cubicBezTo>
                      <a:cubicBezTo>
                        <a:pt x="2609" y="1586"/>
                        <a:pt x="2604" y="1588"/>
                        <a:pt x="2600" y="1586"/>
                      </a:cubicBezTo>
                      <a:lnTo>
                        <a:pt x="2574" y="1574"/>
                      </a:lnTo>
                      <a:lnTo>
                        <a:pt x="2571" y="1573"/>
                      </a:lnTo>
                      <a:cubicBezTo>
                        <a:pt x="2567" y="1571"/>
                        <a:pt x="2565" y="1566"/>
                        <a:pt x="2567" y="1562"/>
                      </a:cubicBezTo>
                      <a:cubicBezTo>
                        <a:pt x="2569" y="1558"/>
                        <a:pt x="2574" y="1556"/>
                        <a:pt x="2578" y="1558"/>
                      </a:cubicBezTo>
                      <a:close/>
                      <a:moveTo>
                        <a:pt x="2636" y="1585"/>
                      </a:moveTo>
                      <a:lnTo>
                        <a:pt x="2665" y="1598"/>
                      </a:lnTo>
                      <a:cubicBezTo>
                        <a:pt x="2669" y="1600"/>
                        <a:pt x="2671" y="1604"/>
                        <a:pt x="2669" y="1608"/>
                      </a:cubicBezTo>
                      <a:cubicBezTo>
                        <a:pt x="2667" y="1612"/>
                        <a:pt x="2662" y="1614"/>
                        <a:pt x="2658" y="1612"/>
                      </a:cubicBezTo>
                      <a:lnTo>
                        <a:pt x="2629" y="1599"/>
                      </a:lnTo>
                      <a:cubicBezTo>
                        <a:pt x="2625" y="1597"/>
                        <a:pt x="2623" y="1593"/>
                        <a:pt x="2625" y="1589"/>
                      </a:cubicBezTo>
                      <a:cubicBezTo>
                        <a:pt x="2627" y="1585"/>
                        <a:pt x="2632" y="1583"/>
                        <a:pt x="2636" y="1585"/>
                      </a:cubicBezTo>
                      <a:close/>
                      <a:moveTo>
                        <a:pt x="2694" y="1611"/>
                      </a:moveTo>
                      <a:lnTo>
                        <a:pt x="2723" y="1624"/>
                      </a:lnTo>
                      <a:cubicBezTo>
                        <a:pt x="2727" y="1626"/>
                        <a:pt x="2729" y="1631"/>
                        <a:pt x="2727" y="1635"/>
                      </a:cubicBezTo>
                      <a:cubicBezTo>
                        <a:pt x="2725" y="1639"/>
                        <a:pt x="2721" y="1641"/>
                        <a:pt x="2717" y="1639"/>
                      </a:cubicBezTo>
                      <a:lnTo>
                        <a:pt x="2688" y="1626"/>
                      </a:lnTo>
                      <a:cubicBezTo>
                        <a:pt x="2684" y="1624"/>
                        <a:pt x="2682" y="1619"/>
                        <a:pt x="2684" y="1615"/>
                      </a:cubicBezTo>
                      <a:cubicBezTo>
                        <a:pt x="2685" y="1611"/>
                        <a:pt x="2690" y="1609"/>
                        <a:pt x="2694" y="1611"/>
                      </a:cubicBezTo>
                      <a:close/>
                      <a:moveTo>
                        <a:pt x="2752" y="1633"/>
                      </a:moveTo>
                      <a:lnTo>
                        <a:pt x="2783" y="1640"/>
                      </a:lnTo>
                      <a:cubicBezTo>
                        <a:pt x="2788" y="1641"/>
                        <a:pt x="2790" y="1645"/>
                        <a:pt x="2789" y="1650"/>
                      </a:cubicBezTo>
                      <a:cubicBezTo>
                        <a:pt x="2789" y="1654"/>
                        <a:pt x="2784" y="1657"/>
                        <a:pt x="2780" y="1656"/>
                      </a:cubicBezTo>
                      <a:lnTo>
                        <a:pt x="2749" y="1649"/>
                      </a:lnTo>
                      <a:cubicBezTo>
                        <a:pt x="2744" y="1648"/>
                        <a:pt x="2742" y="1643"/>
                        <a:pt x="2743" y="1639"/>
                      </a:cubicBezTo>
                      <a:cubicBezTo>
                        <a:pt x="2744" y="1635"/>
                        <a:pt x="2748" y="1632"/>
                        <a:pt x="2752" y="1633"/>
                      </a:cubicBezTo>
                      <a:close/>
                      <a:moveTo>
                        <a:pt x="2815" y="1647"/>
                      </a:moveTo>
                      <a:lnTo>
                        <a:pt x="2846" y="1654"/>
                      </a:lnTo>
                      <a:cubicBezTo>
                        <a:pt x="2850" y="1655"/>
                        <a:pt x="2853" y="1659"/>
                        <a:pt x="2852" y="1664"/>
                      </a:cubicBezTo>
                      <a:cubicBezTo>
                        <a:pt x="2851" y="1668"/>
                        <a:pt x="2847" y="1671"/>
                        <a:pt x="2842" y="1670"/>
                      </a:cubicBezTo>
                      <a:lnTo>
                        <a:pt x="2811" y="1663"/>
                      </a:lnTo>
                      <a:cubicBezTo>
                        <a:pt x="2807" y="1662"/>
                        <a:pt x="2804" y="1657"/>
                        <a:pt x="2805" y="1653"/>
                      </a:cubicBezTo>
                      <a:cubicBezTo>
                        <a:pt x="2806" y="1649"/>
                        <a:pt x="2810" y="1646"/>
                        <a:pt x="2815" y="1647"/>
                      </a:cubicBezTo>
                      <a:close/>
                      <a:moveTo>
                        <a:pt x="2877" y="1661"/>
                      </a:moveTo>
                      <a:lnTo>
                        <a:pt x="2908" y="1668"/>
                      </a:lnTo>
                      <a:cubicBezTo>
                        <a:pt x="2913" y="1669"/>
                        <a:pt x="2915" y="1673"/>
                        <a:pt x="2914" y="1678"/>
                      </a:cubicBezTo>
                      <a:cubicBezTo>
                        <a:pt x="2913" y="1682"/>
                        <a:pt x="2909" y="1685"/>
                        <a:pt x="2905" y="1684"/>
                      </a:cubicBezTo>
                      <a:lnTo>
                        <a:pt x="2874" y="1677"/>
                      </a:lnTo>
                      <a:cubicBezTo>
                        <a:pt x="2869" y="1676"/>
                        <a:pt x="2867" y="1671"/>
                        <a:pt x="2868" y="1667"/>
                      </a:cubicBezTo>
                      <a:cubicBezTo>
                        <a:pt x="2869" y="1663"/>
                        <a:pt x="2873" y="1660"/>
                        <a:pt x="2877" y="1661"/>
                      </a:cubicBezTo>
                      <a:close/>
                      <a:moveTo>
                        <a:pt x="2940" y="1675"/>
                      </a:moveTo>
                      <a:lnTo>
                        <a:pt x="2971" y="1682"/>
                      </a:lnTo>
                      <a:cubicBezTo>
                        <a:pt x="2975" y="1683"/>
                        <a:pt x="2978" y="1687"/>
                        <a:pt x="2977" y="1692"/>
                      </a:cubicBezTo>
                      <a:cubicBezTo>
                        <a:pt x="2976" y="1696"/>
                        <a:pt x="2972" y="1699"/>
                        <a:pt x="2967" y="1698"/>
                      </a:cubicBezTo>
                      <a:lnTo>
                        <a:pt x="2936" y="1691"/>
                      </a:lnTo>
                      <a:cubicBezTo>
                        <a:pt x="2932" y="1690"/>
                        <a:pt x="2929" y="1685"/>
                        <a:pt x="2930" y="1681"/>
                      </a:cubicBezTo>
                      <a:cubicBezTo>
                        <a:pt x="2931" y="1677"/>
                        <a:pt x="2935" y="1674"/>
                        <a:pt x="2940" y="1675"/>
                      </a:cubicBezTo>
                      <a:close/>
                      <a:moveTo>
                        <a:pt x="3002" y="1691"/>
                      </a:moveTo>
                      <a:lnTo>
                        <a:pt x="3033" y="1700"/>
                      </a:lnTo>
                      <a:cubicBezTo>
                        <a:pt x="3037" y="1701"/>
                        <a:pt x="3039" y="1706"/>
                        <a:pt x="3038" y="1710"/>
                      </a:cubicBezTo>
                      <a:cubicBezTo>
                        <a:pt x="3037" y="1714"/>
                        <a:pt x="3032" y="1717"/>
                        <a:pt x="3028" y="1715"/>
                      </a:cubicBezTo>
                      <a:lnTo>
                        <a:pt x="2998" y="1706"/>
                      </a:lnTo>
                      <a:cubicBezTo>
                        <a:pt x="2993" y="1705"/>
                        <a:pt x="2991" y="1700"/>
                        <a:pt x="2992" y="1696"/>
                      </a:cubicBezTo>
                      <a:cubicBezTo>
                        <a:pt x="2994" y="1692"/>
                        <a:pt x="2998" y="1689"/>
                        <a:pt x="3002" y="1691"/>
                      </a:cubicBezTo>
                      <a:close/>
                      <a:moveTo>
                        <a:pt x="3063" y="1709"/>
                      </a:moveTo>
                      <a:lnTo>
                        <a:pt x="3094" y="1719"/>
                      </a:lnTo>
                      <a:cubicBezTo>
                        <a:pt x="3098" y="1720"/>
                        <a:pt x="3101" y="1724"/>
                        <a:pt x="3099" y="1729"/>
                      </a:cubicBezTo>
                      <a:cubicBezTo>
                        <a:pt x="3098" y="1733"/>
                        <a:pt x="3094" y="1735"/>
                        <a:pt x="3089" y="1734"/>
                      </a:cubicBezTo>
                      <a:lnTo>
                        <a:pt x="3059" y="1725"/>
                      </a:lnTo>
                      <a:cubicBezTo>
                        <a:pt x="3055" y="1723"/>
                        <a:pt x="3052" y="1719"/>
                        <a:pt x="3053" y="1715"/>
                      </a:cubicBezTo>
                      <a:cubicBezTo>
                        <a:pt x="3055" y="1710"/>
                        <a:pt x="3059" y="1708"/>
                        <a:pt x="3063" y="1709"/>
                      </a:cubicBezTo>
                      <a:close/>
                      <a:moveTo>
                        <a:pt x="3124" y="1728"/>
                      </a:moveTo>
                      <a:lnTo>
                        <a:pt x="3155" y="1734"/>
                      </a:lnTo>
                      <a:cubicBezTo>
                        <a:pt x="3160" y="1735"/>
                        <a:pt x="3162" y="1739"/>
                        <a:pt x="3162" y="1744"/>
                      </a:cubicBezTo>
                      <a:cubicBezTo>
                        <a:pt x="3161" y="1748"/>
                        <a:pt x="3156" y="1751"/>
                        <a:pt x="3152" y="1750"/>
                      </a:cubicBezTo>
                      <a:lnTo>
                        <a:pt x="3121" y="1743"/>
                      </a:lnTo>
                      <a:cubicBezTo>
                        <a:pt x="3116" y="1742"/>
                        <a:pt x="3114" y="1738"/>
                        <a:pt x="3115" y="1734"/>
                      </a:cubicBezTo>
                      <a:cubicBezTo>
                        <a:pt x="3115" y="1730"/>
                        <a:pt x="3120" y="1727"/>
                        <a:pt x="3124" y="1728"/>
                      </a:cubicBezTo>
                      <a:close/>
                      <a:moveTo>
                        <a:pt x="3187" y="1741"/>
                      </a:moveTo>
                      <a:lnTo>
                        <a:pt x="3218" y="1747"/>
                      </a:lnTo>
                      <a:cubicBezTo>
                        <a:pt x="3222" y="1748"/>
                        <a:pt x="3225" y="1752"/>
                        <a:pt x="3224" y="1757"/>
                      </a:cubicBezTo>
                      <a:cubicBezTo>
                        <a:pt x="3223" y="1761"/>
                        <a:pt x="3219" y="1764"/>
                        <a:pt x="3215" y="1763"/>
                      </a:cubicBezTo>
                      <a:lnTo>
                        <a:pt x="3183" y="1756"/>
                      </a:lnTo>
                      <a:cubicBezTo>
                        <a:pt x="3179" y="1755"/>
                        <a:pt x="3176" y="1751"/>
                        <a:pt x="3177" y="1747"/>
                      </a:cubicBezTo>
                      <a:cubicBezTo>
                        <a:pt x="3178" y="1743"/>
                        <a:pt x="3182" y="1740"/>
                        <a:pt x="3187" y="1741"/>
                      </a:cubicBezTo>
                      <a:close/>
                      <a:moveTo>
                        <a:pt x="3249" y="1754"/>
                      </a:moveTo>
                      <a:lnTo>
                        <a:pt x="3249" y="1754"/>
                      </a:lnTo>
                      <a:lnTo>
                        <a:pt x="3281" y="1760"/>
                      </a:lnTo>
                      <a:cubicBezTo>
                        <a:pt x="3285" y="1761"/>
                        <a:pt x="3288" y="1765"/>
                        <a:pt x="3287" y="1770"/>
                      </a:cubicBezTo>
                      <a:cubicBezTo>
                        <a:pt x="3286" y="1774"/>
                        <a:pt x="3282" y="1777"/>
                        <a:pt x="3277" y="1776"/>
                      </a:cubicBezTo>
                      <a:lnTo>
                        <a:pt x="3246" y="1769"/>
                      </a:lnTo>
                      <a:lnTo>
                        <a:pt x="3246" y="1769"/>
                      </a:lnTo>
                      <a:cubicBezTo>
                        <a:pt x="3242" y="1769"/>
                        <a:pt x="3239" y="1764"/>
                        <a:pt x="3240" y="1760"/>
                      </a:cubicBezTo>
                      <a:cubicBezTo>
                        <a:pt x="3241" y="1756"/>
                        <a:pt x="3245" y="1753"/>
                        <a:pt x="3249" y="1754"/>
                      </a:cubicBezTo>
                      <a:close/>
                      <a:moveTo>
                        <a:pt x="3312" y="1767"/>
                      </a:moveTo>
                      <a:lnTo>
                        <a:pt x="3343" y="1773"/>
                      </a:lnTo>
                      <a:cubicBezTo>
                        <a:pt x="3348" y="1774"/>
                        <a:pt x="3350" y="1779"/>
                        <a:pt x="3349" y="1783"/>
                      </a:cubicBezTo>
                      <a:cubicBezTo>
                        <a:pt x="3349" y="1787"/>
                        <a:pt x="3344" y="1790"/>
                        <a:pt x="3340" y="1789"/>
                      </a:cubicBezTo>
                      <a:lnTo>
                        <a:pt x="3309" y="1783"/>
                      </a:lnTo>
                      <a:cubicBezTo>
                        <a:pt x="3304" y="1782"/>
                        <a:pt x="3302" y="1777"/>
                        <a:pt x="3302" y="1773"/>
                      </a:cubicBezTo>
                      <a:cubicBezTo>
                        <a:pt x="3303" y="1769"/>
                        <a:pt x="3308" y="1766"/>
                        <a:pt x="3312" y="1767"/>
                      </a:cubicBezTo>
                      <a:close/>
                      <a:moveTo>
                        <a:pt x="3375" y="1780"/>
                      </a:moveTo>
                      <a:lnTo>
                        <a:pt x="3389" y="1783"/>
                      </a:lnTo>
                      <a:lnTo>
                        <a:pt x="3388" y="1783"/>
                      </a:lnTo>
                      <a:lnTo>
                        <a:pt x="3405" y="1783"/>
                      </a:lnTo>
                      <a:cubicBezTo>
                        <a:pt x="3409" y="1783"/>
                        <a:pt x="3413" y="1786"/>
                        <a:pt x="3413" y="1791"/>
                      </a:cubicBezTo>
                      <a:cubicBezTo>
                        <a:pt x="3413" y="1795"/>
                        <a:pt x="3409" y="1799"/>
                        <a:pt x="3405" y="1799"/>
                      </a:cubicBezTo>
                      <a:lnTo>
                        <a:pt x="3388" y="1799"/>
                      </a:lnTo>
                      <a:cubicBezTo>
                        <a:pt x="3387" y="1799"/>
                        <a:pt x="3387" y="1799"/>
                        <a:pt x="3386" y="1799"/>
                      </a:cubicBezTo>
                      <a:lnTo>
                        <a:pt x="3371" y="1796"/>
                      </a:lnTo>
                      <a:cubicBezTo>
                        <a:pt x="3367" y="1795"/>
                        <a:pt x="3364" y="1790"/>
                        <a:pt x="3365" y="1786"/>
                      </a:cubicBezTo>
                      <a:cubicBezTo>
                        <a:pt x="3366" y="1782"/>
                        <a:pt x="3370" y="1779"/>
                        <a:pt x="3375" y="1780"/>
                      </a:cubicBezTo>
                      <a:close/>
                      <a:moveTo>
                        <a:pt x="3437" y="1783"/>
                      </a:moveTo>
                      <a:lnTo>
                        <a:pt x="3469" y="1783"/>
                      </a:lnTo>
                      <a:cubicBezTo>
                        <a:pt x="3473" y="1783"/>
                        <a:pt x="3477" y="1786"/>
                        <a:pt x="3477" y="1791"/>
                      </a:cubicBezTo>
                      <a:cubicBezTo>
                        <a:pt x="3477" y="1795"/>
                        <a:pt x="3473" y="1799"/>
                        <a:pt x="3469" y="1799"/>
                      </a:cubicBezTo>
                      <a:lnTo>
                        <a:pt x="3437" y="1799"/>
                      </a:lnTo>
                      <a:cubicBezTo>
                        <a:pt x="3432" y="1799"/>
                        <a:pt x="3429" y="1795"/>
                        <a:pt x="3429" y="1791"/>
                      </a:cubicBezTo>
                      <a:cubicBezTo>
                        <a:pt x="3429" y="1786"/>
                        <a:pt x="3432" y="1783"/>
                        <a:pt x="3437" y="1783"/>
                      </a:cubicBezTo>
                      <a:close/>
                      <a:moveTo>
                        <a:pt x="3501" y="1783"/>
                      </a:moveTo>
                      <a:lnTo>
                        <a:pt x="3533" y="1783"/>
                      </a:lnTo>
                      <a:cubicBezTo>
                        <a:pt x="3537" y="1783"/>
                        <a:pt x="3541" y="1786"/>
                        <a:pt x="3541" y="1791"/>
                      </a:cubicBezTo>
                      <a:cubicBezTo>
                        <a:pt x="3541" y="1795"/>
                        <a:pt x="3537" y="1799"/>
                        <a:pt x="3533" y="1799"/>
                      </a:cubicBezTo>
                      <a:lnTo>
                        <a:pt x="3501" y="1799"/>
                      </a:lnTo>
                      <a:cubicBezTo>
                        <a:pt x="3496" y="1799"/>
                        <a:pt x="3493" y="1795"/>
                        <a:pt x="3493" y="1791"/>
                      </a:cubicBezTo>
                      <a:cubicBezTo>
                        <a:pt x="3493" y="1786"/>
                        <a:pt x="3496" y="1783"/>
                        <a:pt x="3501" y="1783"/>
                      </a:cubicBezTo>
                      <a:close/>
                      <a:moveTo>
                        <a:pt x="3563" y="1778"/>
                      </a:moveTo>
                      <a:lnTo>
                        <a:pt x="3594" y="1772"/>
                      </a:lnTo>
                      <a:cubicBezTo>
                        <a:pt x="3599" y="1772"/>
                        <a:pt x="3603" y="1774"/>
                        <a:pt x="3604" y="1779"/>
                      </a:cubicBezTo>
                      <a:cubicBezTo>
                        <a:pt x="3604" y="1783"/>
                        <a:pt x="3602" y="1787"/>
                        <a:pt x="3597" y="1788"/>
                      </a:cubicBezTo>
                      <a:lnTo>
                        <a:pt x="3566" y="1794"/>
                      </a:lnTo>
                      <a:cubicBezTo>
                        <a:pt x="3561" y="1795"/>
                        <a:pt x="3557" y="1792"/>
                        <a:pt x="3556" y="1788"/>
                      </a:cubicBezTo>
                      <a:cubicBezTo>
                        <a:pt x="3556" y="1783"/>
                        <a:pt x="3558" y="1779"/>
                        <a:pt x="3563" y="1778"/>
                      </a:cubicBezTo>
                      <a:close/>
                      <a:moveTo>
                        <a:pt x="3626" y="1766"/>
                      </a:moveTo>
                      <a:lnTo>
                        <a:pt x="3657" y="1761"/>
                      </a:lnTo>
                      <a:cubicBezTo>
                        <a:pt x="3661" y="1760"/>
                        <a:pt x="3666" y="1763"/>
                        <a:pt x="3666" y="1767"/>
                      </a:cubicBezTo>
                      <a:cubicBezTo>
                        <a:pt x="3667" y="1771"/>
                        <a:pt x="3664" y="1775"/>
                        <a:pt x="3660" y="1776"/>
                      </a:cubicBezTo>
                      <a:lnTo>
                        <a:pt x="3629" y="1782"/>
                      </a:lnTo>
                      <a:cubicBezTo>
                        <a:pt x="3624" y="1783"/>
                        <a:pt x="3620" y="1780"/>
                        <a:pt x="3619" y="1776"/>
                      </a:cubicBezTo>
                      <a:cubicBezTo>
                        <a:pt x="3618" y="1771"/>
                        <a:pt x="3621" y="1767"/>
                        <a:pt x="3626" y="1766"/>
                      </a:cubicBezTo>
                      <a:close/>
                      <a:moveTo>
                        <a:pt x="3689" y="1755"/>
                      </a:moveTo>
                      <a:lnTo>
                        <a:pt x="3693" y="1754"/>
                      </a:lnTo>
                      <a:lnTo>
                        <a:pt x="3720" y="1749"/>
                      </a:lnTo>
                      <a:cubicBezTo>
                        <a:pt x="3724" y="1748"/>
                        <a:pt x="3728" y="1751"/>
                        <a:pt x="3729" y="1755"/>
                      </a:cubicBezTo>
                      <a:cubicBezTo>
                        <a:pt x="3730" y="1759"/>
                        <a:pt x="3727" y="1763"/>
                        <a:pt x="3723" y="1764"/>
                      </a:cubicBezTo>
                      <a:lnTo>
                        <a:pt x="3696" y="1770"/>
                      </a:lnTo>
                      <a:lnTo>
                        <a:pt x="3691" y="1770"/>
                      </a:lnTo>
                      <a:cubicBezTo>
                        <a:pt x="3687" y="1771"/>
                        <a:pt x="3683" y="1768"/>
                        <a:pt x="3682" y="1764"/>
                      </a:cubicBezTo>
                      <a:cubicBezTo>
                        <a:pt x="3681" y="1760"/>
                        <a:pt x="3684" y="1755"/>
                        <a:pt x="3689" y="1755"/>
                      </a:cubicBezTo>
                      <a:close/>
                      <a:moveTo>
                        <a:pt x="3751" y="1743"/>
                      </a:moveTo>
                      <a:lnTo>
                        <a:pt x="3762" y="1741"/>
                      </a:lnTo>
                      <a:lnTo>
                        <a:pt x="3759" y="1741"/>
                      </a:lnTo>
                      <a:lnTo>
                        <a:pt x="3778" y="1731"/>
                      </a:lnTo>
                      <a:cubicBezTo>
                        <a:pt x="3782" y="1729"/>
                        <a:pt x="3787" y="1730"/>
                        <a:pt x="3789" y="1734"/>
                      </a:cubicBezTo>
                      <a:cubicBezTo>
                        <a:pt x="3791" y="1738"/>
                        <a:pt x="3790" y="1743"/>
                        <a:pt x="3786" y="1745"/>
                      </a:cubicBezTo>
                      <a:lnTo>
                        <a:pt x="3767" y="1755"/>
                      </a:lnTo>
                      <a:cubicBezTo>
                        <a:pt x="3766" y="1756"/>
                        <a:pt x="3766" y="1756"/>
                        <a:pt x="3765" y="1756"/>
                      </a:cubicBezTo>
                      <a:lnTo>
                        <a:pt x="3754" y="1758"/>
                      </a:lnTo>
                      <a:cubicBezTo>
                        <a:pt x="3750" y="1759"/>
                        <a:pt x="3746" y="1756"/>
                        <a:pt x="3745" y="1752"/>
                      </a:cubicBezTo>
                      <a:cubicBezTo>
                        <a:pt x="3744" y="1748"/>
                        <a:pt x="3747" y="1743"/>
                        <a:pt x="3751" y="1743"/>
                      </a:cubicBezTo>
                      <a:close/>
                      <a:moveTo>
                        <a:pt x="3806" y="1715"/>
                      </a:moveTo>
                      <a:lnTo>
                        <a:pt x="3834" y="1700"/>
                      </a:lnTo>
                      <a:cubicBezTo>
                        <a:pt x="3838" y="1698"/>
                        <a:pt x="3843" y="1699"/>
                        <a:pt x="3845" y="1703"/>
                      </a:cubicBezTo>
                      <a:cubicBezTo>
                        <a:pt x="3847" y="1707"/>
                        <a:pt x="3846" y="1712"/>
                        <a:pt x="3842" y="1714"/>
                      </a:cubicBezTo>
                      <a:lnTo>
                        <a:pt x="3814" y="1729"/>
                      </a:lnTo>
                      <a:cubicBezTo>
                        <a:pt x="3810" y="1732"/>
                        <a:pt x="3805" y="1730"/>
                        <a:pt x="3803" y="1726"/>
                      </a:cubicBezTo>
                      <a:cubicBezTo>
                        <a:pt x="3801" y="1722"/>
                        <a:pt x="3802" y="1718"/>
                        <a:pt x="3806" y="1715"/>
                      </a:cubicBezTo>
                      <a:close/>
                      <a:moveTo>
                        <a:pt x="3856" y="1687"/>
                      </a:moveTo>
                      <a:lnTo>
                        <a:pt x="3865" y="1657"/>
                      </a:lnTo>
                      <a:cubicBezTo>
                        <a:pt x="3867" y="1652"/>
                        <a:pt x="3871" y="1650"/>
                        <a:pt x="3875" y="1651"/>
                      </a:cubicBezTo>
                      <a:cubicBezTo>
                        <a:pt x="3879" y="1653"/>
                        <a:pt x="3882" y="1657"/>
                        <a:pt x="3881" y="1661"/>
                      </a:cubicBezTo>
                      <a:lnTo>
                        <a:pt x="3871" y="1692"/>
                      </a:lnTo>
                      <a:cubicBezTo>
                        <a:pt x="3870" y="1696"/>
                        <a:pt x="3866" y="1698"/>
                        <a:pt x="3861" y="1697"/>
                      </a:cubicBezTo>
                      <a:cubicBezTo>
                        <a:pt x="3857" y="1696"/>
                        <a:pt x="3855" y="1691"/>
                        <a:pt x="3856" y="1687"/>
                      </a:cubicBezTo>
                      <a:close/>
                      <a:moveTo>
                        <a:pt x="3875" y="1626"/>
                      </a:moveTo>
                      <a:lnTo>
                        <a:pt x="3884" y="1595"/>
                      </a:lnTo>
                      <a:cubicBezTo>
                        <a:pt x="3885" y="1591"/>
                        <a:pt x="3890" y="1589"/>
                        <a:pt x="3894" y="1590"/>
                      </a:cubicBezTo>
                      <a:cubicBezTo>
                        <a:pt x="3898" y="1591"/>
                        <a:pt x="3900" y="1596"/>
                        <a:pt x="3899" y="1600"/>
                      </a:cubicBezTo>
                      <a:lnTo>
                        <a:pt x="3890" y="1631"/>
                      </a:lnTo>
                      <a:cubicBezTo>
                        <a:pt x="3889" y="1635"/>
                        <a:pt x="3884" y="1637"/>
                        <a:pt x="3880" y="1636"/>
                      </a:cubicBezTo>
                      <a:cubicBezTo>
                        <a:pt x="3876" y="1635"/>
                        <a:pt x="3873" y="1630"/>
                        <a:pt x="3875" y="1626"/>
                      </a:cubicBezTo>
                      <a:close/>
                      <a:moveTo>
                        <a:pt x="3893" y="1565"/>
                      </a:moveTo>
                      <a:lnTo>
                        <a:pt x="3897" y="1551"/>
                      </a:lnTo>
                      <a:cubicBezTo>
                        <a:pt x="3898" y="1549"/>
                        <a:pt x="3899" y="1548"/>
                        <a:pt x="3900" y="1547"/>
                      </a:cubicBezTo>
                      <a:lnTo>
                        <a:pt x="3914" y="1536"/>
                      </a:lnTo>
                      <a:cubicBezTo>
                        <a:pt x="3918" y="1534"/>
                        <a:pt x="3923" y="1534"/>
                        <a:pt x="3925" y="1538"/>
                      </a:cubicBezTo>
                      <a:cubicBezTo>
                        <a:pt x="3928" y="1542"/>
                        <a:pt x="3927" y="1547"/>
                        <a:pt x="3924" y="1549"/>
                      </a:cubicBezTo>
                      <a:lnTo>
                        <a:pt x="3910" y="1559"/>
                      </a:lnTo>
                      <a:lnTo>
                        <a:pt x="3913" y="1555"/>
                      </a:lnTo>
                      <a:lnTo>
                        <a:pt x="3908" y="1569"/>
                      </a:lnTo>
                      <a:cubicBezTo>
                        <a:pt x="3907" y="1574"/>
                        <a:pt x="3903" y="1576"/>
                        <a:pt x="3898" y="1575"/>
                      </a:cubicBezTo>
                      <a:cubicBezTo>
                        <a:pt x="3894" y="1573"/>
                        <a:pt x="3892" y="1569"/>
                        <a:pt x="3893" y="1565"/>
                      </a:cubicBezTo>
                      <a:close/>
                      <a:moveTo>
                        <a:pt x="3940" y="1517"/>
                      </a:moveTo>
                      <a:lnTo>
                        <a:pt x="3966" y="1498"/>
                      </a:lnTo>
                      <a:cubicBezTo>
                        <a:pt x="3969" y="1496"/>
                        <a:pt x="3974" y="1497"/>
                        <a:pt x="3977" y="1500"/>
                      </a:cubicBezTo>
                      <a:cubicBezTo>
                        <a:pt x="3980" y="1504"/>
                        <a:pt x="3979" y="1509"/>
                        <a:pt x="3975" y="1511"/>
                      </a:cubicBezTo>
                      <a:lnTo>
                        <a:pt x="3949" y="1530"/>
                      </a:lnTo>
                      <a:cubicBezTo>
                        <a:pt x="3946" y="1533"/>
                        <a:pt x="3941" y="1532"/>
                        <a:pt x="3938" y="1529"/>
                      </a:cubicBezTo>
                      <a:cubicBezTo>
                        <a:pt x="3936" y="1525"/>
                        <a:pt x="3936" y="1520"/>
                        <a:pt x="3940" y="1517"/>
                      </a:cubicBezTo>
                      <a:close/>
                      <a:moveTo>
                        <a:pt x="3992" y="1480"/>
                      </a:moveTo>
                      <a:lnTo>
                        <a:pt x="3998" y="1475"/>
                      </a:lnTo>
                      <a:lnTo>
                        <a:pt x="3997" y="1476"/>
                      </a:lnTo>
                      <a:lnTo>
                        <a:pt x="4014" y="1459"/>
                      </a:lnTo>
                      <a:cubicBezTo>
                        <a:pt x="4017" y="1455"/>
                        <a:pt x="4022" y="1455"/>
                        <a:pt x="4025" y="1459"/>
                      </a:cubicBezTo>
                      <a:cubicBezTo>
                        <a:pt x="4028" y="1462"/>
                        <a:pt x="4028" y="1467"/>
                        <a:pt x="4025" y="1470"/>
                      </a:cubicBezTo>
                      <a:lnTo>
                        <a:pt x="4008" y="1487"/>
                      </a:lnTo>
                      <a:cubicBezTo>
                        <a:pt x="4008" y="1487"/>
                        <a:pt x="4008" y="1488"/>
                        <a:pt x="4007" y="1488"/>
                      </a:cubicBezTo>
                      <a:lnTo>
                        <a:pt x="4001" y="1492"/>
                      </a:lnTo>
                      <a:cubicBezTo>
                        <a:pt x="3998" y="1495"/>
                        <a:pt x="3993" y="1494"/>
                        <a:pt x="3990" y="1491"/>
                      </a:cubicBezTo>
                      <a:cubicBezTo>
                        <a:pt x="3987" y="1487"/>
                        <a:pt x="3988" y="1482"/>
                        <a:pt x="3992" y="1480"/>
                      </a:cubicBezTo>
                      <a:close/>
                      <a:moveTo>
                        <a:pt x="4037" y="1436"/>
                      </a:moveTo>
                      <a:lnTo>
                        <a:pt x="4059" y="1413"/>
                      </a:lnTo>
                      <a:cubicBezTo>
                        <a:pt x="4062" y="1410"/>
                        <a:pt x="4067" y="1410"/>
                        <a:pt x="4070" y="1413"/>
                      </a:cubicBezTo>
                      <a:cubicBezTo>
                        <a:pt x="4074" y="1416"/>
                        <a:pt x="4074" y="1421"/>
                        <a:pt x="4070" y="1424"/>
                      </a:cubicBezTo>
                      <a:lnTo>
                        <a:pt x="4048" y="1447"/>
                      </a:lnTo>
                      <a:cubicBezTo>
                        <a:pt x="4045" y="1450"/>
                        <a:pt x="4040" y="1450"/>
                        <a:pt x="4037" y="1447"/>
                      </a:cubicBezTo>
                      <a:cubicBezTo>
                        <a:pt x="4033" y="1444"/>
                        <a:pt x="4033" y="1439"/>
                        <a:pt x="4037" y="1436"/>
                      </a:cubicBezTo>
                      <a:close/>
                      <a:moveTo>
                        <a:pt x="4062" y="1391"/>
                      </a:moveTo>
                      <a:lnTo>
                        <a:pt x="4058" y="1359"/>
                      </a:lnTo>
                      <a:cubicBezTo>
                        <a:pt x="4057" y="1355"/>
                        <a:pt x="4060" y="1351"/>
                        <a:pt x="4064" y="1350"/>
                      </a:cubicBezTo>
                      <a:cubicBezTo>
                        <a:pt x="4069" y="1350"/>
                        <a:pt x="4073" y="1353"/>
                        <a:pt x="4073" y="1357"/>
                      </a:cubicBezTo>
                      <a:lnTo>
                        <a:pt x="4078" y="1389"/>
                      </a:lnTo>
                      <a:cubicBezTo>
                        <a:pt x="4078" y="1393"/>
                        <a:pt x="4075" y="1397"/>
                        <a:pt x="4071" y="1398"/>
                      </a:cubicBezTo>
                      <a:cubicBezTo>
                        <a:pt x="4066" y="1399"/>
                        <a:pt x="4062" y="1396"/>
                        <a:pt x="4062" y="1391"/>
                      </a:cubicBezTo>
                      <a:close/>
                      <a:moveTo>
                        <a:pt x="4053" y="1328"/>
                      </a:moveTo>
                      <a:lnTo>
                        <a:pt x="4050" y="1301"/>
                      </a:lnTo>
                      <a:lnTo>
                        <a:pt x="4049" y="1296"/>
                      </a:lnTo>
                      <a:cubicBezTo>
                        <a:pt x="4048" y="1292"/>
                        <a:pt x="4051" y="1288"/>
                        <a:pt x="4056" y="1287"/>
                      </a:cubicBezTo>
                      <a:cubicBezTo>
                        <a:pt x="4060" y="1286"/>
                        <a:pt x="4064" y="1289"/>
                        <a:pt x="4065" y="1294"/>
                      </a:cubicBezTo>
                      <a:lnTo>
                        <a:pt x="4066" y="1299"/>
                      </a:lnTo>
                      <a:lnTo>
                        <a:pt x="4069" y="1326"/>
                      </a:lnTo>
                      <a:cubicBezTo>
                        <a:pt x="4070" y="1330"/>
                        <a:pt x="4067" y="1334"/>
                        <a:pt x="4062" y="1335"/>
                      </a:cubicBezTo>
                      <a:cubicBezTo>
                        <a:pt x="4058" y="1335"/>
                        <a:pt x="4054" y="1332"/>
                        <a:pt x="4053" y="1328"/>
                      </a:cubicBezTo>
                      <a:close/>
                      <a:moveTo>
                        <a:pt x="4044" y="1265"/>
                      </a:moveTo>
                      <a:lnTo>
                        <a:pt x="4039" y="1233"/>
                      </a:lnTo>
                      <a:cubicBezTo>
                        <a:pt x="4039" y="1229"/>
                        <a:pt x="4042" y="1224"/>
                        <a:pt x="4046" y="1224"/>
                      </a:cubicBezTo>
                      <a:cubicBezTo>
                        <a:pt x="4050" y="1223"/>
                        <a:pt x="4055" y="1226"/>
                        <a:pt x="4055" y="1230"/>
                      </a:cubicBezTo>
                      <a:lnTo>
                        <a:pt x="4060" y="1262"/>
                      </a:lnTo>
                      <a:cubicBezTo>
                        <a:pt x="4061" y="1266"/>
                        <a:pt x="4058" y="1271"/>
                        <a:pt x="4053" y="1271"/>
                      </a:cubicBezTo>
                      <a:cubicBezTo>
                        <a:pt x="4049" y="1272"/>
                        <a:pt x="4045" y="1269"/>
                        <a:pt x="4044" y="1265"/>
                      </a:cubicBezTo>
                      <a:close/>
                      <a:moveTo>
                        <a:pt x="4035" y="1201"/>
                      </a:moveTo>
                      <a:lnTo>
                        <a:pt x="4030" y="1170"/>
                      </a:lnTo>
                      <a:cubicBezTo>
                        <a:pt x="4029" y="1165"/>
                        <a:pt x="4032" y="1161"/>
                        <a:pt x="4036" y="1161"/>
                      </a:cubicBezTo>
                      <a:cubicBezTo>
                        <a:pt x="4041" y="1160"/>
                        <a:pt x="4045" y="1163"/>
                        <a:pt x="4046" y="1167"/>
                      </a:cubicBezTo>
                      <a:lnTo>
                        <a:pt x="4050" y="1199"/>
                      </a:lnTo>
                      <a:cubicBezTo>
                        <a:pt x="4051" y="1203"/>
                        <a:pt x="4048" y="1207"/>
                        <a:pt x="4044" y="1208"/>
                      </a:cubicBezTo>
                      <a:cubicBezTo>
                        <a:pt x="4039" y="1209"/>
                        <a:pt x="4035" y="1206"/>
                        <a:pt x="4035" y="1201"/>
                      </a:cubicBezTo>
                      <a:close/>
                      <a:moveTo>
                        <a:pt x="4025" y="1138"/>
                      </a:moveTo>
                      <a:lnTo>
                        <a:pt x="4022" y="1120"/>
                      </a:lnTo>
                      <a:lnTo>
                        <a:pt x="4023" y="1121"/>
                      </a:lnTo>
                      <a:lnTo>
                        <a:pt x="4018" y="1108"/>
                      </a:lnTo>
                      <a:cubicBezTo>
                        <a:pt x="4017" y="1104"/>
                        <a:pt x="4019" y="1099"/>
                        <a:pt x="4023" y="1098"/>
                      </a:cubicBezTo>
                      <a:cubicBezTo>
                        <a:pt x="4028" y="1097"/>
                        <a:pt x="4032" y="1099"/>
                        <a:pt x="4033" y="1103"/>
                      </a:cubicBezTo>
                      <a:lnTo>
                        <a:pt x="4038" y="1116"/>
                      </a:lnTo>
                      <a:cubicBezTo>
                        <a:pt x="4038" y="1117"/>
                        <a:pt x="4038" y="1117"/>
                        <a:pt x="4038" y="1117"/>
                      </a:cubicBezTo>
                      <a:lnTo>
                        <a:pt x="4041" y="1136"/>
                      </a:lnTo>
                      <a:cubicBezTo>
                        <a:pt x="4041" y="1140"/>
                        <a:pt x="4038" y="1144"/>
                        <a:pt x="4034" y="1145"/>
                      </a:cubicBezTo>
                      <a:cubicBezTo>
                        <a:pt x="4030" y="1145"/>
                        <a:pt x="4026" y="1142"/>
                        <a:pt x="4025" y="1138"/>
                      </a:cubicBezTo>
                      <a:close/>
                      <a:moveTo>
                        <a:pt x="4008" y="1078"/>
                      </a:moveTo>
                      <a:lnTo>
                        <a:pt x="3998" y="1047"/>
                      </a:lnTo>
                      <a:cubicBezTo>
                        <a:pt x="3997" y="1043"/>
                        <a:pt x="3999" y="1039"/>
                        <a:pt x="4004" y="1037"/>
                      </a:cubicBezTo>
                      <a:cubicBezTo>
                        <a:pt x="4008" y="1036"/>
                        <a:pt x="4012" y="1038"/>
                        <a:pt x="4014" y="1042"/>
                      </a:cubicBezTo>
                      <a:lnTo>
                        <a:pt x="4024" y="1073"/>
                      </a:lnTo>
                      <a:cubicBezTo>
                        <a:pt x="4025" y="1077"/>
                        <a:pt x="4023" y="1081"/>
                        <a:pt x="4018" y="1083"/>
                      </a:cubicBezTo>
                      <a:cubicBezTo>
                        <a:pt x="4014" y="1084"/>
                        <a:pt x="4010" y="1082"/>
                        <a:pt x="4008" y="1078"/>
                      </a:cubicBezTo>
                      <a:close/>
                      <a:moveTo>
                        <a:pt x="3988" y="1017"/>
                      </a:moveTo>
                      <a:lnTo>
                        <a:pt x="3981" y="994"/>
                      </a:lnTo>
                      <a:lnTo>
                        <a:pt x="3983" y="997"/>
                      </a:lnTo>
                      <a:lnTo>
                        <a:pt x="3977" y="992"/>
                      </a:lnTo>
                      <a:cubicBezTo>
                        <a:pt x="3974" y="989"/>
                        <a:pt x="3974" y="983"/>
                        <a:pt x="3977" y="980"/>
                      </a:cubicBezTo>
                      <a:cubicBezTo>
                        <a:pt x="3980" y="977"/>
                        <a:pt x="3985" y="977"/>
                        <a:pt x="3989" y="980"/>
                      </a:cubicBezTo>
                      <a:lnTo>
                        <a:pt x="3994" y="986"/>
                      </a:lnTo>
                      <a:cubicBezTo>
                        <a:pt x="3995" y="987"/>
                        <a:pt x="3996" y="988"/>
                        <a:pt x="3996" y="989"/>
                      </a:cubicBezTo>
                      <a:lnTo>
                        <a:pt x="4004" y="1012"/>
                      </a:lnTo>
                      <a:cubicBezTo>
                        <a:pt x="4005" y="1016"/>
                        <a:pt x="4003" y="1021"/>
                        <a:pt x="3999" y="1022"/>
                      </a:cubicBezTo>
                      <a:cubicBezTo>
                        <a:pt x="3994" y="1023"/>
                        <a:pt x="3990" y="1021"/>
                        <a:pt x="3988" y="1017"/>
                      </a:cubicBezTo>
                      <a:close/>
                      <a:moveTo>
                        <a:pt x="3955" y="969"/>
                      </a:moveTo>
                      <a:lnTo>
                        <a:pt x="3932" y="946"/>
                      </a:lnTo>
                      <a:cubicBezTo>
                        <a:pt x="3929" y="943"/>
                        <a:pt x="3929" y="938"/>
                        <a:pt x="3932" y="935"/>
                      </a:cubicBezTo>
                      <a:cubicBezTo>
                        <a:pt x="3935" y="932"/>
                        <a:pt x="3940" y="932"/>
                        <a:pt x="3943" y="935"/>
                      </a:cubicBezTo>
                      <a:lnTo>
                        <a:pt x="3966" y="958"/>
                      </a:lnTo>
                      <a:cubicBezTo>
                        <a:pt x="3969" y="961"/>
                        <a:pt x="3969" y="966"/>
                        <a:pt x="3966" y="969"/>
                      </a:cubicBezTo>
                      <a:cubicBezTo>
                        <a:pt x="3963" y="972"/>
                        <a:pt x="3958" y="972"/>
                        <a:pt x="3955" y="969"/>
                      </a:cubicBezTo>
                      <a:close/>
                      <a:moveTo>
                        <a:pt x="3909" y="924"/>
                      </a:moveTo>
                      <a:lnTo>
                        <a:pt x="3887" y="901"/>
                      </a:lnTo>
                      <a:cubicBezTo>
                        <a:pt x="3884" y="898"/>
                        <a:pt x="3884" y="893"/>
                        <a:pt x="3887" y="890"/>
                      </a:cubicBezTo>
                      <a:cubicBezTo>
                        <a:pt x="3890" y="887"/>
                        <a:pt x="3895" y="887"/>
                        <a:pt x="3898" y="890"/>
                      </a:cubicBezTo>
                      <a:lnTo>
                        <a:pt x="3921" y="912"/>
                      </a:lnTo>
                      <a:cubicBezTo>
                        <a:pt x="3924" y="916"/>
                        <a:pt x="3924" y="921"/>
                        <a:pt x="3921" y="924"/>
                      </a:cubicBezTo>
                      <a:cubicBezTo>
                        <a:pt x="3918" y="927"/>
                        <a:pt x="3912" y="927"/>
                        <a:pt x="3909" y="924"/>
                      </a:cubicBezTo>
                      <a:close/>
                      <a:moveTo>
                        <a:pt x="3864" y="879"/>
                      </a:moveTo>
                      <a:lnTo>
                        <a:pt x="3857" y="871"/>
                      </a:lnTo>
                      <a:lnTo>
                        <a:pt x="3841" y="857"/>
                      </a:lnTo>
                      <a:cubicBezTo>
                        <a:pt x="3838" y="854"/>
                        <a:pt x="3837" y="849"/>
                        <a:pt x="3840" y="846"/>
                      </a:cubicBezTo>
                      <a:cubicBezTo>
                        <a:pt x="3843" y="842"/>
                        <a:pt x="3848" y="842"/>
                        <a:pt x="3852" y="845"/>
                      </a:cubicBezTo>
                      <a:lnTo>
                        <a:pt x="3868" y="860"/>
                      </a:lnTo>
                      <a:lnTo>
                        <a:pt x="3875" y="867"/>
                      </a:lnTo>
                      <a:cubicBezTo>
                        <a:pt x="3878" y="870"/>
                        <a:pt x="3878" y="875"/>
                        <a:pt x="3875" y="879"/>
                      </a:cubicBezTo>
                      <a:cubicBezTo>
                        <a:pt x="3872" y="882"/>
                        <a:pt x="3867" y="882"/>
                        <a:pt x="3864" y="879"/>
                      </a:cubicBezTo>
                      <a:close/>
                      <a:moveTo>
                        <a:pt x="3817" y="835"/>
                      </a:moveTo>
                      <a:lnTo>
                        <a:pt x="3794" y="814"/>
                      </a:lnTo>
                      <a:cubicBezTo>
                        <a:pt x="3790" y="811"/>
                        <a:pt x="3790" y="806"/>
                        <a:pt x="3793" y="803"/>
                      </a:cubicBezTo>
                      <a:cubicBezTo>
                        <a:pt x="3796" y="799"/>
                        <a:pt x="3801" y="799"/>
                        <a:pt x="3804" y="802"/>
                      </a:cubicBezTo>
                      <a:lnTo>
                        <a:pt x="3828" y="824"/>
                      </a:lnTo>
                      <a:cubicBezTo>
                        <a:pt x="3831" y="827"/>
                        <a:pt x="3832" y="832"/>
                        <a:pt x="3829" y="835"/>
                      </a:cubicBezTo>
                      <a:cubicBezTo>
                        <a:pt x="3826" y="838"/>
                        <a:pt x="3821" y="838"/>
                        <a:pt x="3817" y="835"/>
                      </a:cubicBezTo>
                      <a:close/>
                      <a:moveTo>
                        <a:pt x="3770" y="792"/>
                      </a:moveTo>
                      <a:lnTo>
                        <a:pt x="3746" y="771"/>
                      </a:lnTo>
                      <a:cubicBezTo>
                        <a:pt x="3743" y="768"/>
                        <a:pt x="3743" y="763"/>
                        <a:pt x="3746" y="760"/>
                      </a:cubicBezTo>
                      <a:cubicBezTo>
                        <a:pt x="3749" y="756"/>
                        <a:pt x="3754" y="756"/>
                        <a:pt x="3757" y="759"/>
                      </a:cubicBezTo>
                      <a:lnTo>
                        <a:pt x="3781" y="781"/>
                      </a:lnTo>
                      <a:cubicBezTo>
                        <a:pt x="3784" y="784"/>
                        <a:pt x="3784" y="789"/>
                        <a:pt x="3781" y="792"/>
                      </a:cubicBezTo>
                      <a:cubicBezTo>
                        <a:pt x="3778" y="795"/>
                        <a:pt x="3773" y="795"/>
                        <a:pt x="3770" y="792"/>
                      </a:cubicBezTo>
                      <a:close/>
                      <a:moveTo>
                        <a:pt x="3722" y="749"/>
                      </a:moveTo>
                      <a:lnTo>
                        <a:pt x="3717" y="745"/>
                      </a:lnTo>
                      <a:lnTo>
                        <a:pt x="3700" y="726"/>
                      </a:lnTo>
                      <a:cubicBezTo>
                        <a:pt x="3697" y="722"/>
                        <a:pt x="3697" y="717"/>
                        <a:pt x="3700" y="714"/>
                      </a:cubicBezTo>
                      <a:cubicBezTo>
                        <a:pt x="3704" y="711"/>
                        <a:pt x="3709" y="712"/>
                        <a:pt x="3712" y="715"/>
                      </a:cubicBezTo>
                      <a:lnTo>
                        <a:pt x="3728" y="733"/>
                      </a:lnTo>
                      <a:lnTo>
                        <a:pt x="3733" y="738"/>
                      </a:lnTo>
                      <a:cubicBezTo>
                        <a:pt x="3736" y="741"/>
                        <a:pt x="3737" y="746"/>
                        <a:pt x="3734" y="749"/>
                      </a:cubicBezTo>
                      <a:cubicBezTo>
                        <a:pt x="3731" y="752"/>
                        <a:pt x="3726" y="752"/>
                        <a:pt x="3722" y="749"/>
                      </a:cubicBezTo>
                      <a:close/>
                      <a:moveTo>
                        <a:pt x="3678" y="702"/>
                      </a:moveTo>
                      <a:lnTo>
                        <a:pt x="3657" y="678"/>
                      </a:lnTo>
                      <a:cubicBezTo>
                        <a:pt x="3654" y="675"/>
                        <a:pt x="3654" y="670"/>
                        <a:pt x="3657" y="667"/>
                      </a:cubicBezTo>
                      <a:cubicBezTo>
                        <a:pt x="3661" y="664"/>
                        <a:pt x="3666" y="664"/>
                        <a:pt x="3669" y="668"/>
                      </a:cubicBezTo>
                      <a:lnTo>
                        <a:pt x="3690" y="691"/>
                      </a:lnTo>
                      <a:cubicBezTo>
                        <a:pt x="3693" y="695"/>
                        <a:pt x="3693" y="700"/>
                        <a:pt x="3690" y="703"/>
                      </a:cubicBezTo>
                      <a:cubicBezTo>
                        <a:pt x="3686" y="706"/>
                        <a:pt x="3681" y="705"/>
                        <a:pt x="3678" y="702"/>
                      </a:cubicBezTo>
                      <a:close/>
                      <a:moveTo>
                        <a:pt x="3635" y="655"/>
                      </a:moveTo>
                      <a:lnTo>
                        <a:pt x="3614" y="631"/>
                      </a:lnTo>
                      <a:cubicBezTo>
                        <a:pt x="3611" y="628"/>
                        <a:pt x="3611" y="623"/>
                        <a:pt x="3615" y="620"/>
                      </a:cubicBezTo>
                      <a:cubicBezTo>
                        <a:pt x="3618" y="617"/>
                        <a:pt x="3623" y="617"/>
                        <a:pt x="3626" y="620"/>
                      </a:cubicBezTo>
                      <a:lnTo>
                        <a:pt x="3647" y="644"/>
                      </a:lnTo>
                      <a:cubicBezTo>
                        <a:pt x="3650" y="647"/>
                        <a:pt x="3650" y="652"/>
                        <a:pt x="3647" y="655"/>
                      </a:cubicBezTo>
                      <a:cubicBezTo>
                        <a:pt x="3643" y="658"/>
                        <a:pt x="3638" y="658"/>
                        <a:pt x="3635" y="655"/>
                      </a:cubicBezTo>
                      <a:close/>
                      <a:moveTo>
                        <a:pt x="3592" y="607"/>
                      </a:moveTo>
                      <a:lnTo>
                        <a:pt x="3591" y="605"/>
                      </a:lnTo>
                      <a:lnTo>
                        <a:pt x="3572" y="582"/>
                      </a:lnTo>
                      <a:cubicBezTo>
                        <a:pt x="3569" y="579"/>
                        <a:pt x="3570" y="574"/>
                        <a:pt x="3573" y="571"/>
                      </a:cubicBezTo>
                      <a:cubicBezTo>
                        <a:pt x="3577" y="568"/>
                        <a:pt x="3582" y="569"/>
                        <a:pt x="3584" y="572"/>
                      </a:cubicBezTo>
                      <a:lnTo>
                        <a:pt x="3602" y="594"/>
                      </a:lnTo>
                      <a:lnTo>
                        <a:pt x="3604" y="596"/>
                      </a:lnTo>
                      <a:cubicBezTo>
                        <a:pt x="3607" y="600"/>
                        <a:pt x="3607" y="605"/>
                        <a:pt x="3604" y="608"/>
                      </a:cubicBezTo>
                      <a:cubicBezTo>
                        <a:pt x="3600" y="611"/>
                        <a:pt x="3595" y="610"/>
                        <a:pt x="3592" y="607"/>
                      </a:cubicBezTo>
                      <a:close/>
                      <a:moveTo>
                        <a:pt x="3552" y="557"/>
                      </a:moveTo>
                      <a:lnTo>
                        <a:pt x="3532" y="532"/>
                      </a:lnTo>
                      <a:cubicBezTo>
                        <a:pt x="3529" y="529"/>
                        <a:pt x="3529" y="524"/>
                        <a:pt x="3533" y="521"/>
                      </a:cubicBezTo>
                      <a:cubicBezTo>
                        <a:pt x="3536" y="518"/>
                        <a:pt x="3541" y="519"/>
                        <a:pt x="3544" y="522"/>
                      </a:cubicBezTo>
                      <a:lnTo>
                        <a:pt x="3564" y="547"/>
                      </a:lnTo>
                      <a:cubicBezTo>
                        <a:pt x="3567" y="551"/>
                        <a:pt x="3567" y="556"/>
                        <a:pt x="3563" y="558"/>
                      </a:cubicBezTo>
                      <a:cubicBezTo>
                        <a:pt x="3560" y="561"/>
                        <a:pt x="3555" y="561"/>
                        <a:pt x="3552" y="557"/>
                      </a:cubicBezTo>
                      <a:close/>
                      <a:moveTo>
                        <a:pt x="3512" y="507"/>
                      </a:moveTo>
                      <a:lnTo>
                        <a:pt x="3491" y="482"/>
                      </a:lnTo>
                      <a:cubicBezTo>
                        <a:pt x="3489" y="479"/>
                        <a:pt x="3489" y="474"/>
                        <a:pt x="3493" y="471"/>
                      </a:cubicBezTo>
                      <a:cubicBezTo>
                        <a:pt x="3496" y="468"/>
                        <a:pt x="3501" y="469"/>
                        <a:pt x="3504" y="472"/>
                      </a:cubicBezTo>
                      <a:lnTo>
                        <a:pt x="3524" y="497"/>
                      </a:lnTo>
                      <a:cubicBezTo>
                        <a:pt x="3527" y="501"/>
                        <a:pt x="3526" y="506"/>
                        <a:pt x="3523" y="509"/>
                      </a:cubicBezTo>
                      <a:cubicBezTo>
                        <a:pt x="3519" y="511"/>
                        <a:pt x="3514" y="511"/>
                        <a:pt x="3512" y="507"/>
                      </a:cubicBezTo>
                      <a:close/>
                      <a:moveTo>
                        <a:pt x="3471" y="458"/>
                      </a:moveTo>
                      <a:lnTo>
                        <a:pt x="3464" y="449"/>
                      </a:lnTo>
                      <a:lnTo>
                        <a:pt x="3465" y="450"/>
                      </a:lnTo>
                      <a:lnTo>
                        <a:pt x="3450" y="436"/>
                      </a:lnTo>
                      <a:cubicBezTo>
                        <a:pt x="3447" y="433"/>
                        <a:pt x="3446" y="428"/>
                        <a:pt x="3449" y="424"/>
                      </a:cubicBezTo>
                      <a:cubicBezTo>
                        <a:pt x="3452" y="421"/>
                        <a:pt x="3457" y="421"/>
                        <a:pt x="3461" y="424"/>
                      </a:cubicBezTo>
                      <a:lnTo>
                        <a:pt x="3476" y="438"/>
                      </a:lnTo>
                      <a:cubicBezTo>
                        <a:pt x="3476" y="438"/>
                        <a:pt x="3476" y="438"/>
                        <a:pt x="3477" y="439"/>
                      </a:cubicBezTo>
                      <a:lnTo>
                        <a:pt x="3484" y="448"/>
                      </a:lnTo>
                      <a:cubicBezTo>
                        <a:pt x="3487" y="451"/>
                        <a:pt x="3486" y="456"/>
                        <a:pt x="3483" y="459"/>
                      </a:cubicBezTo>
                      <a:cubicBezTo>
                        <a:pt x="3479" y="462"/>
                        <a:pt x="3474" y="461"/>
                        <a:pt x="3471" y="458"/>
                      </a:cubicBezTo>
                      <a:close/>
                      <a:moveTo>
                        <a:pt x="3426" y="414"/>
                      </a:moveTo>
                      <a:lnTo>
                        <a:pt x="3403" y="393"/>
                      </a:lnTo>
                      <a:cubicBezTo>
                        <a:pt x="3399" y="390"/>
                        <a:pt x="3399" y="384"/>
                        <a:pt x="3402" y="381"/>
                      </a:cubicBezTo>
                      <a:cubicBezTo>
                        <a:pt x="3405" y="378"/>
                        <a:pt x="3410" y="378"/>
                        <a:pt x="3413" y="381"/>
                      </a:cubicBezTo>
                      <a:lnTo>
                        <a:pt x="3437" y="402"/>
                      </a:lnTo>
                      <a:cubicBezTo>
                        <a:pt x="3440" y="405"/>
                        <a:pt x="3440" y="410"/>
                        <a:pt x="3438" y="414"/>
                      </a:cubicBezTo>
                      <a:cubicBezTo>
                        <a:pt x="3435" y="417"/>
                        <a:pt x="3429" y="417"/>
                        <a:pt x="3426" y="414"/>
                      </a:cubicBezTo>
                      <a:close/>
                      <a:moveTo>
                        <a:pt x="3379" y="371"/>
                      </a:moveTo>
                      <a:lnTo>
                        <a:pt x="3355" y="349"/>
                      </a:lnTo>
                      <a:cubicBezTo>
                        <a:pt x="3352" y="346"/>
                        <a:pt x="3352" y="341"/>
                        <a:pt x="3355" y="338"/>
                      </a:cubicBezTo>
                      <a:cubicBezTo>
                        <a:pt x="3358" y="335"/>
                        <a:pt x="3363" y="335"/>
                        <a:pt x="3366" y="338"/>
                      </a:cubicBezTo>
                      <a:lnTo>
                        <a:pt x="3390" y="359"/>
                      </a:lnTo>
                      <a:cubicBezTo>
                        <a:pt x="3393" y="362"/>
                        <a:pt x="3393" y="367"/>
                        <a:pt x="3390" y="370"/>
                      </a:cubicBezTo>
                      <a:cubicBezTo>
                        <a:pt x="3387" y="374"/>
                        <a:pt x="3382" y="374"/>
                        <a:pt x="3379" y="371"/>
                      </a:cubicBezTo>
                      <a:close/>
                      <a:moveTo>
                        <a:pt x="3332" y="328"/>
                      </a:moveTo>
                      <a:lnTo>
                        <a:pt x="3308" y="306"/>
                      </a:lnTo>
                      <a:cubicBezTo>
                        <a:pt x="3305" y="303"/>
                        <a:pt x="3305" y="298"/>
                        <a:pt x="3308" y="295"/>
                      </a:cubicBezTo>
                      <a:cubicBezTo>
                        <a:pt x="3311" y="292"/>
                        <a:pt x="3316" y="291"/>
                        <a:pt x="3319" y="294"/>
                      </a:cubicBezTo>
                      <a:lnTo>
                        <a:pt x="3343" y="316"/>
                      </a:lnTo>
                      <a:cubicBezTo>
                        <a:pt x="3346" y="319"/>
                        <a:pt x="3346" y="324"/>
                        <a:pt x="3343" y="327"/>
                      </a:cubicBezTo>
                      <a:cubicBezTo>
                        <a:pt x="3340" y="330"/>
                        <a:pt x="3335" y="331"/>
                        <a:pt x="3332" y="328"/>
                      </a:cubicBezTo>
                      <a:close/>
                      <a:moveTo>
                        <a:pt x="3285" y="284"/>
                      </a:moveTo>
                      <a:lnTo>
                        <a:pt x="3262" y="261"/>
                      </a:lnTo>
                      <a:cubicBezTo>
                        <a:pt x="3259" y="258"/>
                        <a:pt x="3259" y="253"/>
                        <a:pt x="3262" y="250"/>
                      </a:cubicBezTo>
                      <a:cubicBezTo>
                        <a:pt x="3265" y="247"/>
                        <a:pt x="3271" y="247"/>
                        <a:pt x="3274" y="250"/>
                      </a:cubicBezTo>
                      <a:lnTo>
                        <a:pt x="3296" y="272"/>
                      </a:lnTo>
                      <a:cubicBezTo>
                        <a:pt x="3299" y="276"/>
                        <a:pt x="3299" y="281"/>
                        <a:pt x="3296" y="284"/>
                      </a:cubicBezTo>
                      <a:cubicBezTo>
                        <a:pt x="3293" y="287"/>
                        <a:pt x="3288" y="287"/>
                        <a:pt x="3285" y="284"/>
                      </a:cubicBezTo>
                      <a:close/>
                      <a:moveTo>
                        <a:pt x="3240" y="238"/>
                      </a:moveTo>
                      <a:lnTo>
                        <a:pt x="3217" y="216"/>
                      </a:lnTo>
                      <a:cubicBezTo>
                        <a:pt x="3214" y="212"/>
                        <a:pt x="3214" y="207"/>
                        <a:pt x="3217" y="204"/>
                      </a:cubicBezTo>
                      <a:cubicBezTo>
                        <a:pt x="3220" y="201"/>
                        <a:pt x="3225" y="201"/>
                        <a:pt x="3229" y="204"/>
                      </a:cubicBezTo>
                      <a:lnTo>
                        <a:pt x="3251" y="227"/>
                      </a:lnTo>
                      <a:cubicBezTo>
                        <a:pt x="3254" y="230"/>
                        <a:pt x="3254" y="235"/>
                        <a:pt x="3251" y="238"/>
                      </a:cubicBezTo>
                      <a:cubicBezTo>
                        <a:pt x="3248" y="241"/>
                        <a:pt x="3243" y="241"/>
                        <a:pt x="3240" y="238"/>
                      </a:cubicBezTo>
                      <a:close/>
                      <a:moveTo>
                        <a:pt x="3195" y="193"/>
                      </a:moveTo>
                      <a:lnTo>
                        <a:pt x="3172" y="170"/>
                      </a:lnTo>
                      <a:lnTo>
                        <a:pt x="3172" y="170"/>
                      </a:lnTo>
                      <a:lnTo>
                        <a:pt x="3173" y="171"/>
                      </a:lnTo>
                      <a:cubicBezTo>
                        <a:pt x="3169" y="168"/>
                        <a:pt x="3169" y="163"/>
                        <a:pt x="3172" y="159"/>
                      </a:cubicBezTo>
                      <a:cubicBezTo>
                        <a:pt x="3174" y="156"/>
                        <a:pt x="3179" y="156"/>
                        <a:pt x="3183" y="158"/>
                      </a:cubicBezTo>
                      <a:lnTo>
                        <a:pt x="3183" y="159"/>
                      </a:lnTo>
                      <a:lnTo>
                        <a:pt x="3206" y="182"/>
                      </a:lnTo>
                      <a:cubicBezTo>
                        <a:pt x="3209" y="185"/>
                        <a:pt x="3209" y="190"/>
                        <a:pt x="3206" y="193"/>
                      </a:cubicBezTo>
                      <a:cubicBezTo>
                        <a:pt x="3203" y="196"/>
                        <a:pt x="3198" y="196"/>
                        <a:pt x="3195" y="193"/>
                      </a:cubicBezTo>
                      <a:close/>
                      <a:moveTo>
                        <a:pt x="3148" y="151"/>
                      </a:moveTo>
                      <a:lnTo>
                        <a:pt x="3123" y="130"/>
                      </a:lnTo>
                      <a:cubicBezTo>
                        <a:pt x="3120" y="128"/>
                        <a:pt x="3119" y="123"/>
                        <a:pt x="3122" y="119"/>
                      </a:cubicBezTo>
                      <a:cubicBezTo>
                        <a:pt x="3125" y="116"/>
                        <a:pt x="3130" y="115"/>
                        <a:pt x="3133" y="118"/>
                      </a:cubicBezTo>
                      <a:lnTo>
                        <a:pt x="3158" y="138"/>
                      </a:lnTo>
                      <a:cubicBezTo>
                        <a:pt x="3161" y="141"/>
                        <a:pt x="3162" y="146"/>
                        <a:pt x="3159" y="149"/>
                      </a:cubicBezTo>
                      <a:cubicBezTo>
                        <a:pt x="3156" y="153"/>
                        <a:pt x="3151" y="153"/>
                        <a:pt x="3148" y="151"/>
                      </a:cubicBezTo>
                      <a:close/>
                      <a:moveTo>
                        <a:pt x="3098" y="110"/>
                      </a:moveTo>
                      <a:lnTo>
                        <a:pt x="3073" y="90"/>
                      </a:lnTo>
                      <a:cubicBezTo>
                        <a:pt x="3070" y="87"/>
                        <a:pt x="3069" y="82"/>
                        <a:pt x="3072" y="79"/>
                      </a:cubicBezTo>
                      <a:cubicBezTo>
                        <a:pt x="3075" y="75"/>
                        <a:pt x="3080" y="75"/>
                        <a:pt x="3083" y="78"/>
                      </a:cubicBezTo>
                      <a:lnTo>
                        <a:pt x="3108" y="98"/>
                      </a:lnTo>
                      <a:cubicBezTo>
                        <a:pt x="3112" y="101"/>
                        <a:pt x="3112" y="106"/>
                        <a:pt x="3109" y="109"/>
                      </a:cubicBezTo>
                      <a:cubicBezTo>
                        <a:pt x="3107" y="113"/>
                        <a:pt x="3102" y="113"/>
                        <a:pt x="3098" y="110"/>
                      </a:cubicBezTo>
                      <a:close/>
                      <a:moveTo>
                        <a:pt x="3048" y="70"/>
                      </a:moveTo>
                      <a:lnTo>
                        <a:pt x="3034" y="58"/>
                      </a:lnTo>
                      <a:lnTo>
                        <a:pt x="3024" y="50"/>
                      </a:lnTo>
                      <a:cubicBezTo>
                        <a:pt x="3020" y="48"/>
                        <a:pt x="3019" y="43"/>
                        <a:pt x="3022" y="39"/>
                      </a:cubicBezTo>
                      <a:cubicBezTo>
                        <a:pt x="3025" y="36"/>
                        <a:pt x="3030" y="35"/>
                        <a:pt x="3033" y="38"/>
                      </a:cubicBezTo>
                      <a:lnTo>
                        <a:pt x="3044" y="46"/>
                      </a:lnTo>
                      <a:lnTo>
                        <a:pt x="3059" y="58"/>
                      </a:lnTo>
                      <a:cubicBezTo>
                        <a:pt x="3062" y="60"/>
                        <a:pt x="3062" y="65"/>
                        <a:pt x="3060" y="69"/>
                      </a:cubicBezTo>
                      <a:cubicBezTo>
                        <a:pt x="3057" y="72"/>
                        <a:pt x="3052" y="73"/>
                        <a:pt x="3048" y="70"/>
                      </a:cubicBezTo>
                      <a:close/>
                      <a:moveTo>
                        <a:pt x="2998" y="31"/>
                      </a:moveTo>
                      <a:lnTo>
                        <a:pt x="2978" y="16"/>
                      </a:lnTo>
                      <a:cubicBezTo>
                        <a:pt x="2974" y="13"/>
                        <a:pt x="2974" y="8"/>
                        <a:pt x="2976" y="5"/>
                      </a:cubicBezTo>
                      <a:cubicBezTo>
                        <a:pt x="2979" y="1"/>
                        <a:pt x="2984" y="0"/>
                        <a:pt x="2987" y="3"/>
                      </a:cubicBezTo>
                      <a:lnTo>
                        <a:pt x="3008" y="18"/>
                      </a:lnTo>
                      <a:cubicBezTo>
                        <a:pt x="3011" y="21"/>
                        <a:pt x="3012" y="26"/>
                        <a:pt x="3009" y="29"/>
                      </a:cubicBezTo>
                      <a:cubicBezTo>
                        <a:pt x="3007" y="33"/>
                        <a:pt x="3001" y="34"/>
                        <a:pt x="2998" y="31"/>
                      </a:cubicBezTo>
                      <a:close/>
                    </a:path>
                  </a:pathLst>
                </a:custGeom>
                <a:solidFill>
                  <a:srgbClr val="000000"/>
                </a:solidFill>
                <a:ln w="7938" cap="flat">
                  <a:solidFill>
                    <a:srgbClr val="000000"/>
                  </a:solidFill>
                  <a:prstDash val="solid"/>
                  <a:bevel/>
                  <a:headEnd/>
                  <a:tailEnd/>
                </a:ln>
              </p:spPr>
              <p:txBody>
                <a:bodyPr/>
                <a:lstStyle/>
                <a:p>
                  <a:endParaRPr lang="en-US"/>
                </a:p>
              </p:txBody>
            </p:sp>
            <p:sp>
              <p:nvSpPr>
                <p:cNvPr id="160101" name="Freeform 3429"/>
                <p:cNvSpPr>
                  <a:spLocks noEditPoints="1"/>
                </p:cNvSpPr>
                <p:nvPr/>
              </p:nvSpPr>
              <p:spPr bwMode="auto">
                <a:xfrm>
                  <a:off x="4244" y="2536"/>
                  <a:ext cx="62" cy="53"/>
                </a:xfrm>
                <a:custGeom>
                  <a:avLst/>
                  <a:gdLst/>
                  <a:ahLst/>
                  <a:cxnLst>
                    <a:cxn ang="0">
                      <a:pos x="15" y="3"/>
                    </a:cxn>
                    <a:cxn ang="0">
                      <a:pos x="35" y="27"/>
                    </a:cxn>
                    <a:cxn ang="0">
                      <a:pos x="35" y="39"/>
                    </a:cxn>
                    <a:cxn ang="0">
                      <a:pos x="23" y="38"/>
                    </a:cxn>
                    <a:cxn ang="0">
                      <a:pos x="2" y="14"/>
                    </a:cxn>
                    <a:cxn ang="0">
                      <a:pos x="3" y="2"/>
                    </a:cxn>
                    <a:cxn ang="0">
                      <a:pos x="15" y="3"/>
                    </a:cxn>
                    <a:cxn ang="0">
                      <a:pos x="56" y="52"/>
                    </a:cxn>
                    <a:cxn ang="0">
                      <a:pos x="77" y="76"/>
                    </a:cxn>
                    <a:cxn ang="0">
                      <a:pos x="77" y="87"/>
                    </a:cxn>
                    <a:cxn ang="0">
                      <a:pos x="65" y="86"/>
                    </a:cxn>
                    <a:cxn ang="0">
                      <a:pos x="44" y="62"/>
                    </a:cxn>
                    <a:cxn ang="0">
                      <a:pos x="45" y="51"/>
                    </a:cxn>
                    <a:cxn ang="0">
                      <a:pos x="56" y="52"/>
                    </a:cxn>
                    <a:cxn ang="0">
                      <a:pos x="98" y="100"/>
                    </a:cxn>
                    <a:cxn ang="0">
                      <a:pos x="103" y="105"/>
                    </a:cxn>
                    <a:cxn ang="0">
                      <a:pos x="99" y="102"/>
                    </a:cxn>
                    <a:cxn ang="0">
                      <a:pos x="123" y="110"/>
                    </a:cxn>
                    <a:cxn ang="0">
                      <a:pos x="129" y="120"/>
                    </a:cxn>
                    <a:cxn ang="0">
                      <a:pos x="119" y="125"/>
                    </a:cxn>
                    <a:cxn ang="0">
                      <a:pos x="94" y="117"/>
                    </a:cxn>
                    <a:cxn ang="0">
                      <a:pos x="90" y="115"/>
                    </a:cxn>
                    <a:cxn ang="0">
                      <a:pos x="86" y="110"/>
                    </a:cxn>
                    <a:cxn ang="0">
                      <a:pos x="87" y="99"/>
                    </a:cxn>
                    <a:cxn ang="0">
                      <a:pos x="98" y="100"/>
                    </a:cxn>
                    <a:cxn ang="0">
                      <a:pos x="154" y="119"/>
                    </a:cxn>
                    <a:cxn ang="0">
                      <a:pos x="185" y="128"/>
                    </a:cxn>
                    <a:cxn ang="0">
                      <a:pos x="190" y="138"/>
                    </a:cxn>
                    <a:cxn ang="0">
                      <a:pos x="180" y="143"/>
                    </a:cxn>
                    <a:cxn ang="0">
                      <a:pos x="149" y="134"/>
                    </a:cxn>
                    <a:cxn ang="0">
                      <a:pos x="144" y="124"/>
                    </a:cxn>
                    <a:cxn ang="0">
                      <a:pos x="154" y="119"/>
                    </a:cxn>
                  </a:cxnLst>
                  <a:rect l="0" t="0" r="r" b="b"/>
                  <a:pathLst>
                    <a:path w="191" h="145">
                      <a:moveTo>
                        <a:pt x="15" y="3"/>
                      </a:moveTo>
                      <a:lnTo>
                        <a:pt x="35" y="27"/>
                      </a:lnTo>
                      <a:cubicBezTo>
                        <a:pt x="38" y="31"/>
                        <a:pt x="38" y="36"/>
                        <a:pt x="35" y="39"/>
                      </a:cubicBezTo>
                      <a:cubicBezTo>
                        <a:pt x="31" y="42"/>
                        <a:pt x="26" y="41"/>
                        <a:pt x="23" y="38"/>
                      </a:cubicBezTo>
                      <a:lnTo>
                        <a:pt x="2" y="14"/>
                      </a:lnTo>
                      <a:cubicBezTo>
                        <a:pt x="0" y="10"/>
                        <a:pt x="0" y="5"/>
                        <a:pt x="3" y="2"/>
                      </a:cubicBezTo>
                      <a:cubicBezTo>
                        <a:pt x="7" y="0"/>
                        <a:pt x="12" y="0"/>
                        <a:pt x="15" y="3"/>
                      </a:cubicBezTo>
                      <a:close/>
                      <a:moveTo>
                        <a:pt x="56" y="52"/>
                      </a:moveTo>
                      <a:lnTo>
                        <a:pt x="77" y="76"/>
                      </a:lnTo>
                      <a:cubicBezTo>
                        <a:pt x="80" y="79"/>
                        <a:pt x="80" y="84"/>
                        <a:pt x="77" y="87"/>
                      </a:cubicBezTo>
                      <a:cubicBezTo>
                        <a:pt x="73" y="90"/>
                        <a:pt x="68" y="90"/>
                        <a:pt x="65" y="86"/>
                      </a:cubicBezTo>
                      <a:lnTo>
                        <a:pt x="44" y="62"/>
                      </a:lnTo>
                      <a:cubicBezTo>
                        <a:pt x="41" y="59"/>
                        <a:pt x="42" y="54"/>
                        <a:pt x="45" y="51"/>
                      </a:cubicBezTo>
                      <a:cubicBezTo>
                        <a:pt x="49" y="48"/>
                        <a:pt x="54" y="48"/>
                        <a:pt x="56" y="52"/>
                      </a:cubicBezTo>
                      <a:close/>
                      <a:moveTo>
                        <a:pt x="98" y="100"/>
                      </a:moveTo>
                      <a:lnTo>
                        <a:pt x="103" y="105"/>
                      </a:lnTo>
                      <a:lnTo>
                        <a:pt x="99" y="102"/>
                      </a:lnTo>
                      <a:lnTo>
                        <a:pt x="123" y="110"/>
                      </a:lnTo>
                      <a:cubicBezTo>
                        <a:pt x="128" y="111"/>
                        <a:pt x="130" y="115"/>
                        <a:pt x="129" y="120"/>
                      </a:cubicBezTo>
                      <a:cubicBezTo>
                        <a:pt x="128" y="124"/>
                        <a:pt x="123" y="126"/>
                        <a:pt x="119" y="125"/>
                      </a:cubicBezTo>
                      <a:lnTo>
                        <a:pt x="94" y="117"/>
                      </a:lnTo>
                      <a:cubicBezTo>
                        <a:pt x="93" y="117"/>
                        <a:pt x="91" y="116"/>
                        <a:pt x="90" y="115"/>
                      </a:cubicBezTo>
                      <a:lnTo>
                        <a:pt x="86" y="110"/>
                      </a:lnTo>
                      <a:cubicBezTo>
                        <a:pt x="83" y="107"/>
                        <a:pt x="84" y="102"/>
                        <a:pt x="87" y="99"/>
                      </a:cubicBezTo>
                      <a:cubicBezTo>
                        <a:pt x="90" y="96"/>
                        <a:pt x="96" y="97"/>
                        <a:pt x="98" y="100"/>
                      </a:cubicBezTo>
                      <a:close/>
                      <a:moveTo>
                        <a:pt x="154" y="119"/>
                      </a:moveTo>
                      <a:lnTo>
                        <a:pt x="185" y="128"/>
                      </a:lnTo>
                      <a:cubicBezTo>
                        <a:pt x="189" y="129"/>
                        <a:pt x="191" y="134"/>
                        <a:pt x="190" y="138"/>
                      </a:cubicBezTo>
                      <a:cubicBezTo>
                        <a:pt x="189" y="142"/>
                        <a:pt x="184" y="145"/>
                        <a:pt x="180" y="143"/>
                      </a:cubicBezTo>
                      <a:lnTo>
                        <a:pt x="149" y="134"/>
                      </a:lnTo>
                      <a:cubicBezTo>
                        <a:pt x="145" y="133"/>
                        <a:pt x="143" y="128"/>
                        <a:pt x="144" y="124"/>
                      </a:cubicBezTo>
                      <a:cubicBezTo>
                        <a:pt x="145" y="120"/>
                        <a:pt x="150" y="118"/>
                        <a:pt x="154" y="119"/>
                      </a:cubicBezTo>
                      <a:close/>
                    </a:path>
                  </a:pathLst>
                </a:custGeom>
                <a:solidFill>
                  <a:srgbClr val="000000"/>
                </a:solidFill>
                <a:ln w="7938" cap="flat">
                  <a:solidFill>
                    <a:srgbClr val="000000"/>
                  </a:solidFill>
                  <a:prstDash val="solid"/>
                  <a:bevel/>
                  <a:headEnd/>
                  <a:tailEnd/>
                </a:ln>
              </p:spPr>
              <p:txBody>
                <a:bodyPr/>
                <a:lstStyle/>
                <a:p>
                  <a:endParaRPr lang="en-US"/>
                </a:p>
              </p:txBody>
            </p:sp>
            <p:sp>
              <p:nvSpPr>
                <p:cNvPr id="160102" name="Freeform 3430"/>
                <p:cNvSpPr>
                  <a:spLocks noEditPoints="1"/>
                </p:cNvSpPr>
                <p:nvPr/>
              </p:nvSpPr>
              <p:spPr bwMode="auto">
                <a:xfrm>
                  <a:off x="4223" y="2408"/>
                  <a:ext cx="75" cy="19"/>
                </a:xfrm>
                <a:custGeom>
                  <a:avLst/>
                  <a:gdLst/>
                  <a:ahLst/>
                  <a:cxnLst>
                    <a:cxn ang="0">
                      <a:pos x="6" y="37"/>
                    </a:cxn>
                    <a:cxn ang="0">
                      <a:pos x="37" y="29"/>
                    </a:cxn>
                    <a:cxn ang="0">
                      <a:pos x="47" y="35"/>
                    </a:cxn>
                    <a:cxn ang="0">
                      <a:pos x="41" y="44"/>
                    </a:cxn>
                    <a:cxn ang="0">
                      <a:pos x="10" y="52"/>
                    </a:cxn>
                    <a:cxn ang="0">
                      <a:pos x="1" y="46"/>
                    </a:cxn>
                    <a:cxn ang="0">
                      <a:pos x="6" y="37"/>
                    </a:cxn>
                    <a:cxn ang="0">
                      <a:pos x="68" y="21"/>
                    </a:cxn>
                    <a:cxn ang="0">
                      <a:pos x="100" y="13"/>
                    </a:cxn>
                    <a:cxn ang="0">
                      <a:pos x="109" y="19"/>
                    </a:cxn>
                    <a:cxn ang="0">
                      <a:pos x="103" y="28"/>
                    </a:cxn>
                    <a:cxn ang="0">
                      <a:pos x="72" y="36"/>
                    </a:cxn>
                    <a:cxn ang="0">
                      <a:pos x="63" y="31"/>
                    </a:cxn>
                    <a:cxn ang="0">
                      <a:pos x="68" y="21"/>
                    </a:cxn>
                    <a:cxn ang="0">
                      <a:pos x="131" y="5"/>
                    </a:cxn>
                    <a:cxn ang="0">
                      <a:pos x="148" y="1"/>
                    </a:cxn>
                    <a:cxn ang="0">
                      <a:pos x="153" y="1"/>
                    </a:cxn>
                    <a:cxn ang="0">
                      <a:pos x="166" y="8"/>
                    </a:cxn>
                    <a:cxn ang="0">
                      <a:pos x="170" y="18"/>
                    </a:cxn>
                    <a:cxn ang="0">
                      <a:pos x="159" y="22"/>
                    </a:cxn>
                    <a:cxn ang="0">
                      <a:pos x="146" y="16"/>
                    </a:cxn>
                    <a:cxn ang="0">
                      <a:pos x="151" y="16"/>
                    </a:cxn>
                    <a:cxn ang="0">
                      <a:pos x="134" y="21"/>
                    </a:cxn>
                    <a:cxn ang="0">
                      <a:pos x="125" y="15"/>
                    </a:cxn>
                    <a:cxn ang="0">
                      <a:pos x="131" y="5"/>
                    </a:cxn>
                    <a:cxn ang="0">
                      <a:pos x="195" y="22"/>
                    </a:cxn>
                    <a:cxn ang="0">
                      <a:pos x="224" y="36"/>
                    </a:cxn>
                    <a:cxn ang="0">
                      <a:pos x="227" y="46"/>
                    </a:cxn>
                    <a:cxn ang="0">
                      <a:pos x="217" y="50"/>
                    </a:cxn>
                    <a:cxn ang="0">
                      <a:pos x="188" y="36"/>
                    </a:cxn>
                    <a:cxn ang="0">
                      <a:pos x="184" y="25"/>
                    </a:cxn>
                    <a:cxn ang="0">
                      <a:pos x="195" y="22"/>
                    </a:cxn>
                  </a:cxnLst>
                  <a:rect l="0" t="0" r="r" b="b"/>
                  <a:pathLst>
                    <a:path w="229" h="53">
                      <a:moveTo>
                        <a:pt x="6" y="37"/>
                      </a:moveTo>
                      <a:lnTo>
                        <a:pt x="37" y="29"/>
                      </a:lnTo>
                      <a:cubicBezTo>
                        <a:pt x="42" y="28"/>
                        <a:pt x="46" y="30"/>
                        <a:pt x="47" y="35"/>
                      </a:cubicBezTo>
                      <a:cubicBezTo>
                        <a:pt x="48" y="39"/>
                        <a:pt x="46" y="43"/>
                        <a:pt x="41" y="44"/>
                      </a:cubicBezTo>
                      <a:lnTo>
                        <a:pt x="10" y="52"/>
                      </a:lnTo>
                      <a:cubicBezTo>
                        <a:pt x="6" y="53"/>
                        <a:pt x="2" y="51"/>
                        <a:pt x="1" y="46"/>
                      </a:cubicBezTo>
                      <a:cubicBezTo>
                        <a:pt x="0" y="42"/>
                        <a:pt x="2" y="38"/>
                        <a:pt x="6" y="37"/>
                      </a:cubicBezTo>
                      <a:close/>
                      <a:moveTo>
                        <a:pt x="68" y="21"/>
                      </a:moveTo>
                      <a:lnTo>
                        <a:pt x="100" y="13"/>
                      </a:lnTo>
                      <a:cubicBezTo>
                        <a:pt x="104" y="12"/>
                        <a:pt x="108" y="14"/>
                        <a:pt x="109" y="19"/>
                      </a:cubicBezTo>
                      <a:cubicBezTo>
                        <a:pt x="110" y="23"/>
                        <a:pt x="108" y="27"/>
                        <a:pt x="103" y="28"/>
                      </a:cubicBezTo>
                      <a:lnTo>
                        <a:pt x="72" y="36"/>
                      </a:lnTo>
                      <a:cubicBezTo>
                        <a:pt x="68" y="37"/>
                        <a:pt x="64" y="35"/>
                        <a:pt x="63" y="31"/>
                      </a:cubicBezTo>
                      <a:cubicBezTo>
                        <a:pt x="62" y="26"/>
                        <a:pt x="64" y="22"/>
                        <a:pt x="68" y="21"/>
                      </a:cubicBezTo>
                      <a:close/>
                      <a:moveTo>
                        <a:pt x="131" y="5"/>
                      </a:moveTo>
                      <a:lnTo>
                        <a:pt x="148" y="1"/>
                      </a:lnTo>
                      <a:cubicBezTo>
                        <a:pt x="149" y="0"/>
                        <a:pt x="151" y="0"/>
                        <a:pt x="153" y="1"/>
                      </a:cubicBezTo>
                      <a:lnTo>
                        <a:pt x="166" y="8"/>
                      </a:lnTo>
                      <a:cubicBezTo>
                        <a:pt x="170" y="10"/>
                        <a:pt x="172" y="14"/>
                        <a:pt x="170" y="18"/>
                      </a:cubicBezTo>
                      <a:cubicBezTo>
                        <a:pt x="168" y="22"/>
                        <a:pt x="163" y="24"/>
                        <a:pt x="159" y="22"/>
                      </a:cubicBezTo>
                      <a:lnTo>
                        <a:pt x="146" y="16"/>
                      </a:lnTo>
                      <a:lnTo>
                        <a:pt x="151" y="16"/>
                      </a:lnTo>
                      <a:lnTo>
                        <a:pt x="134" y="21"/>
                      </a:lnTo>
                      <a:cubicBezTo>
                        <a:pt x="130" y="22"/>
                        <a:pt x="126" y="19"/>
                        <a:pt x="125" y="15"/>
                      </a:cubicBezTo>
                      <a:cubicBezTo>
                        <a:pt x="124" y="11"/>
                        <a:pt x="126" y="6"/>
                        <a:pt x="131" y="5"/>
                      </a:cubicBezTo>
                      <a:close/>
                      <a:moveTo>
                        <a:pt x="195" y="22"/>
                      </a:moveTo>
                      <a:lnTo>
                        <a:pt x="224" y="36"/>
                      </a:lnTo>
                      <a:cubicBezTo>
                        <a:pt x="228" y="37"/>
                        <a:pt x="229" y="42"/>
                        <a:pt x="227" y="46"/>
                      </a:cubicBezTo>
                      <a:cubicBezTo>
                        <a:pt x="225" y="50"/>
                        <a:pt x="221" y="52"/>
                        <a:pt x="217" y="50"/>
                      </a:cubicBezTo>
                      <a:lnTo>
                        <a:pt x="188" y="36"/>
                      </a:lnTo>
                      <a:cubicBezTo>
                        <a:pt x="184" y="34"/>
                        <a:pt x="182" y="29"/>
                        <a:pt x="184" y="25"/>
                      </a:cubicBezTo>
                      <a:cubicBezTo>
                        <a:pt x="186" y="21"/>
                        <a:pt x="191" y="20"/>
                        <a:pt x="195" y="22"/>
                      </a:cubicBezTo>
                      <a:close/>
                    </a:path>
                  </a:pathLst>
                </a:custGeom>
                <a:solidFill>
                  <a:srgbClr val="000000"/>
                </a:solidFill>
                <a:ln w="7938" cap="flat">
                  <a:solidFill>
                    <a:srgbClr val="000000"/>
                  </a:solidFill>
                  <a:prstDash val="solid"/>
                  <a:bevel/>
                  <a:headEnd/>
                  <a:tailEnd/>
                </a:ln>
              </p:spPr>
              <p:txBody>
                <a:bodyPr/>
                <a:lstStyle/>
                <a:p>
                  <a:endParaRPr lang="en-US"/>
                </a:p>
              </p:txBody>
            </p:sp>
            <p:sp>
              <p:nvSpPr>
                <p:cNvPr id="160103" name="Freeform 3431"/>
                <p:cNvSpPr>
                  <a:spLocks/>
                </p:cNvSpPr>
                <p:nvPr/>
              </p:nvSpPr>
              <p:spPr bwMode="auto">
                <a:xfrm>
                  <a:off x="4304" y="2067"/>
                  <a:ext cx="1347" cy="1149"/>
                </a:xfrm>
                <a:custGeom>
                  <a:avLst/>
                  <a:gdLst/>
                  <a:ahLst/>
                  <a:cxnLst>
                    <a:cxn ang="0">
                      <a:pos x="0" y="0"/>
                    </a:cxn>
                    <a:cxn ang="0">
                      <a:pos x="0" y="56"/>
                    </a:cxn>
                    <a:cxn ang="0">
                      <a:pos x="0" y="164"/>
                    </a:cxn>
                    <a:cxn ang="0">
                      <a:pos x="0" y="270"/>
                    </a:cxn>
                    <a:cxn ang="0">
                      <a:pos x="0" y="378"/>
                    </a:cxn>
                    <a:cxn ang="0">
                      <a:pos x="0" y="485"/>
                    </a:cxn>
                    <a:cxn ang="0">
                      <a:pos x="0" y="593"/>
                    </a:cxn>
                    <a:cxn ang="0">
                      <a:pos x="0" y="699"/>
                    </a:cxn>
                    <a:cxn ang="0">
                      <a:pos x="0" y="807"/>
                    </a:cxn>
                    <a:cxn ang="0">
                      <a:pos x="0" y="919"/>
                    </a:cxn>
                    <a:cxn ang="0">
                      <a:pos x="0" y="991"/>
                    </a:cxn>
                    <a:cxn ang="0">
                      <a:pos x="0" y="1067"/>
                    </a:cxn>
                    <a:cxn ang="0">
                      <a:pos x="0" y="1149"/>
                    </a:cxn>
                    <a:cxn ang="0">
                      <a:pos x="50" y="1149"/>
                    </a:cxn>
                    <a:cxn ang="0">
                      <a:pos x="105" y="1149"/>
                    </a:cxn>
                    <a:cxn ang="0">
                      <a:pos x="159" y="1149"/>
                    </a:cxn>
                    <a:cxn ang="0">
                      <a:pos x="209" y="1149"/>
                    </a:cxn>
                    <a:cxn ang="0">
                      <a:pos x="263" y="1149"/>
                    </a:cxn>
                    <a:cxn ang="0">
                      <a:pos x="317" y="1149"/>
                    </a:cxn>
                    <a:cxn ang="0">
                      <a:pos x="372" y="1149"/>
                    </a:cxn>
                    <a:cxn ang="0">
                      <a:pos x="422" y="1149"/>
                    </a:cxn>
                    <a:cxn ang="0">
                      <a:pos x="476" y="1149"/>
                    </a:cxn>
                    <a:cxn ang="0">
                      <a:pos x="531" y="1149"/>
                    </a:cxn>
                    <a:cxn ang="0">
                      <a:pos x="580" y="1149"/>
                    </a:cxn>
                    <a:cxn ang="0">
                      <a:pos x="635" y="1149"/>
                    </a:cxn>
                    <a:cxn ang="0">
                      <a:pos x="689" y="1149"/>
                    </a:cxn>
                    <a:cxn ang="0">
                      <a:pos x="744" y="1149"/>
                    </a:cxn>
                    <a:cxn ang="0">
                      <a:pos x="794" y="1149"/>
                    </a:cxn>
                    <a:cxn ang="0">
                      <a:pos x="848" y="1149"/>
                    </a:cxn>
                    <a:cxn ang="0">
                      <a:pos x="903" y="1149"/>
                    </a:cxn>
                    <a:cxn ang="0">
                      <a:pos x="952" y="1149"/>
                    </a:cxn>
                    <a:cxn ang="0">
                      <a:pos x="1007" y="1149"/>
                    </a:cxn>
                    <a:cxn ang="0">
                      <a:pos x="1061" y="1149"/>
                    </a:cxn>
                    <a:cxn ang="0">
                      <a:pos x="1116" y="1149"/>
                    </a:cxn>
                    <a:cxn ang="0">
                      <a:pos x="1166" y="1149"/>
                    </a:cxn>
                    <a:cxn ang="0">
                      <a:pos x="1220" y="1149"/>
                    </a:cxn>
                    <a:cxn ang="0">
                      <a:pos x="1275" y="1149"/>
                    </a:cxn>
                    <a:cxn ang="0">
                      <a:pos x="1325" y="1149"/>
                    </a:cxn>
                    <a:cxn ang="0">
                      <a:pos x="1347" y="1149"/>
                    </a:cxn>
                    <a:cxn ang="0">
                      <a:pos x="1347" y="0"/>
                    </a:cxn>
                    <a:cxn ang="0">
                      <a:pos x="0" y="0"/>
                    </a:cxn>
                  </a:cxnLst>
                  <a:rect l="0" t="0" r="r" b="b"/>
                  <a:pathLst>
                    <a:path w="1347" h="1149">
                      <a:moveTo>
                        <a:pt x="0" y="0"/>
                      </a:moveTo>
                      <a:lnTo>
                        <a:pt x="0" y="56"/>
                      </a:lnTo>
                      <a:lnTo>
                        <a:pt x="0" y="164"/>
                      </a:lnTo>
                      <a:lnTo>
                        <a:pt x="0" y="270"/>
                      </a:lnTo>
                      <a:lnTo>
                        <a:pt x="0" y="378"/>
                      </a:lnTo>
                      <a:lnTo>
                        <a:pt x="0" y="485"/>
                      </a:lnTo>
                      <a:lnTo>
                        <a:pt x="0" y="593"/>
                      </a:lnTo>
                      <a:lnTo>
                        <a:pt x="0" y="699"/>
                      </a:lnTo>
                      <a:lnTo>
                        <a:pt x="0" y="807"/>
                      </a:lnTo>
                      <a:lnTo>
                        <a:pt x="0" y="919"/>
                      </a:lnTo>
                      <a:lnTo>
                        <a:pt x="0" y="991"/>
                      </a:lnTo>
                      <a:lnTo>
                        <a:pt x="0" y="1067"/>
                      </a:lnTo>
                      <a:lnTo>
                        <a:pt x="0" y="1149"/>
                      </a:lnTo>
                      <a:lnTo>
                        <a:pt x="50" y="1149"/>
                      </a:lnTo>
                      <a:lnTo>
                        <a:pt x="105" y="1149"/>
                      </a:lnTo>
                      <a:lnTo>
                        <a:pt x="159" y="1149"/>
                      </a:lnTo>
                      <a:lnTo>
                        <a:pt x="209" y="1149"/>
                      </a:lnTo>
                      <a:lnTo>
                        <a:pt x="263" y="1149"/>
                      </a:lnTo>
                      <a:lnTo>
                        <a:pt x="317" y="1149"/>
                      </a:lnTo>
                      <a:lnTo>
                        <a:pt x="372" y="1149"/>
                      </a:lnTo>
                      <a:lnTo>
                        <a:pt x="422" y="1149"/>
                      </a:lnTo>
                      <a:lnTo>
                        <a:pt x="476" y="1149"/>
                      </a:lnTo>
                      <a:lnTo>
                        <a:pt x="531" y="1149"/>
                      </a:lnTo>
                      <a:lnTo>
                        <a:pt x="580" y="1149"/>
                      </a:lnTo>
                      <a:lnTo>
                        <a:pt x="635" y="1149"/>
                      </a:lnTo>
                      <a:lnTo>
                        <a:pt x="689" y="1149"/>
                      </a:lnTo>
                      <a:lnTo>
                        <a:pt x="744" y="1149"/>
                      </a:lnTo>
                      <a:lnTo>
                        <a:pt x="794" y="1149"/>
                      </a:lnTo>
                      <a:lnTo>
                        <a:pt x="848" y="1149"/>
                      </a:lnTo>
                      <a:lnTo>
                        <a:pt x="903" y="1149"/>
                      </a:lnTo>
                      <a:lnTo>
                        <a:pt x="952" y="1149"/>
                      </a:lnTo>
                      <a:lnTo>
                        <a:pt x="1007" y="1149"/>
                      </a:lnTo>
                      <a:lnTo>
                        <a:pt x="1061" y="1149"/>
                      </a:lnTo>
                      <a:lnTo>
                        <a:pt x="1116" y="1149"/>
                      </a:lnTo>
                      <a:lnTo>
                        <a:pt x="1166" y="1149"/>
                      </a:lnTo>
                      <a:lnTo>
                        <a:pt x="1220" y="1149"/>
                      </a:lnTo>
                      <a:lnTo>
                        <a:pt x="1275" y="1149"/>
                      </a:lnTo>
                      <a:lnTo>
                        <a:pt x="1325" y="1149"/>
                      </a:lnTo>
                      <a:lnTo>
                        <a:pt x="1347" y="1149"/>
                      </a:lnTo>
                      <a:lnTo>
                        <a:pt x="1347" y="0"/>
                      </a:lnTo>
                      <a:lnTo>
                        <a:pt x="0" y="0"/>
                      </a:lnTo>
                      <a:close/>
                    </a:path>
                  </a:pathLst>
                </a:custGeom>
                <a:solidFill>
                  <a:srgbClr val="FFFFC2"/>
                </a:solidFill>
                <a:ln w="9525">
                  <a:noFill/>
                  <a:round/>
                  <a:headEnd/>
                  <a:tailEnd/>
                </a:ln>
              </p:spPr>
              <p:txBody>
                <a:bodyPr/>
                <a:lstStyle/>
                <a:p>
                  <a:endParaRPr lang="en-US"/>
                </a:p>
              </p:txBody>
            </p:sp>
            <p:sp>
              <p:nvSpPr>
                <p:cNvPr id="160104" name="Line 3432"/>
                <p:cNvSpPr>
                  <a:spLocks noChangeShapeType="1"/>
                </p:cNvSpPr>
                <p:nvPr/>
              </p:nvSpPr>
              <p:spPr bwMode="auto">
                <a:xfrm>
                  <a:off x="4621" y="3216"/>
                  <a:ext cx="11" cy="0"/>
                </a:xfrm>
                <a:prstGeom prst="line">
                  <a:avLst/>
                </a:prstGeom>
                <a:noFill/>
                <a:ln w="7938" cap="rnd">
                  <a:solidFill>
                    <a:srgbClr val="000000"/>
                  </a:solidFill>
                  <a:round/>
                  <a:headEnd/>
                  <a:tailEnd/>
                </a:ln>
              </p:spPr>
              <p:txBody>
                <a:bodyPr/>
                <a:lstStyle/>
                <a:p>
                  <a:endParaRPr lang="en-US"/>
                </a:p>
              </p:txBody>
            </p:sp>
            <p:sp>
              <p:nvSpPr>
                <p:cNvPr id="160105" name="Line 3433"/>
                <p:cNvSpPr>
                  <a:spLocks noChangeShapeType="1"/>
                </p:cNvSpPr>
                <p:nvPr/>
              </p:nvSpPr>
              <p:spPr bwMode="auto">
                <a:xfrm>
                  <a:off x="4621" y="3198"/>
                  <a:ext cx="11" cy="0"/>
                </a:xfrm>
                <a:prstGeom prst="line">
                  <a:avLst/>
                </a:prstGeom>
                <a:noFill/>
                <a:ln w="7938" cap="rnd">
                  <a:solidFill>
                    <a:srgbClr val="000000"/>
                  </a:solidFill>
                  <a:round/>
                  <a:headEnd/>
                  <a:tailEnd/>
                </a:ln>
              </p:spPr>
              <p:txBody>
                <a:bodyPr/>
                <a:lstStyle/>
                <a:p>
                  <a:endParaRPr lang="en-US"/>
                </a:p>
              </p:txBody>
            </p:sp>
            <p:sp>
              <p:nvSpPr>
                <p:cNvPr id="160106" name="Line 3434"/>
                <p:cNvSpPr>
                  <a:spLocks noChangeShapeType="1"/>
                </p:cNvSpPr>
                <p:nvPr/>
              </p:nvSpPr>
              <p:spPr bwMode="auto">
                <a:xfrm flipV="1">
                  <a:off x="4626" y="3181"/>
                  <a:ext cx="6" cy="11"/>
                </a:xfrm>
                <a:prstGeom prst="line">
                  <a:avLst/>
                </a:prstGeom>
                <a:noFill/>
                <a:ln w="7938" cap="rnd">
                  <a:solidFill>
                    <a:srgbClr val="000000"/>
                  </a:solidFill>
                  <a:round/>
                  <a:headEnd/>
                  <a:tailEnd/>
                </a:ln>
              </p:spPr>
              <p:txBody>
                <a:bodyPr/>
                <a:lstStyle/>
                <a:p>
                  <a:endParaRPr lang="en-US"/>
                </a:p>
              </p:txBody>
            </p:sp>
            <p:sp>
              <p:nvSpPr>
                <p:cNvPr id="160107" name="Line 3435"/>
                <p:cNvSpPr>
                  <a:spLocks noChangeShapeType="1"/>
                </p:cNvSpPr>
                <p:nvPr/>
              </p:nvSpPr>
              <p:spPr bwMode="auto">
                <a:xfrm flipV="1">
                  <a:off x="4616" y="3175"/>
                  <a:ext cx="10" cy="6"/>
                </a:xfrm>
                <a:prstGeom prst="line">
                  <a:avLst/>
                </a:prstGeom>
                <a:noFill/>
                <a:ln w="7938" cap="rnd">
                  <a:solidFill>
                    <a:srgbClr val="000000"/>
                  </a:solidFill>
                  <a:round/>
                  <a:headEnd/>
                  <a:tailEnd/>
                </a:ln>
              </p:spPr>
              <p:txBody>
                <a:bodyPr/>
                <a:lstStyle/>
                <a:p>
                  <a:endParaRPr lang="en-US"/>
                </a:p>
              </p:txBody>
            </p:sp>
            <p:sp>
              <p:nvSpPr>
                <p:cNvPr id="160108" name="Line 3436"/>
                <p:cNvSpPr>
                  <a:spLocks noChangeShapeType="1"/>
                </p:cNvSpPr>
                <p:nvPr/>
              </p:nvSpPr>
              <p:spPr bwMode="auto">
                <a:xfrm flipV="1">
                  <a:off x="4611" y="3169"/>
                  <a:ext cx="0" cy="12"/>
                </a:xfrm>
                <a:prstGeom prst="line">
                  <a:avLst/>
                </a:prstGeom>
                <a:noFill/>
                <a:ln w="7938" cap="rnd">
                  <a:solidFill>
                    <a:srgbClr val="000000"/>
                  </a:solidFill>
                  <a:round/>
                  <a:headEnd/>
                  <a:tailEnd/>
                </a:ln>
              </p:spPr>
              <p:txBody>
                <a:bodyPr/>
                <a:lstStyle/>
                <a:p>
                  <a:endParaRPr lang="en-US"/>
                </a:p>
              </p:txBody>
            </p:sp>
            <p:sp>
              <p:nvSpPr>
                <p:cNvPr id="160109" name="Line 3437"/>
                <p:cNvSpPr>
                  <a:spLocks noChangeShapeType="1"/>
                </p:cNvSpPr>
                <p:nvPr/>
              </p:nvSpPr>
              <p:spPr bwMode="auto">
                <a:xfrm flipV="1">
                  <a:off x="4595" y="3169"/>
                  <a:ext cx="0" cy="12"/>
                </a:xfrm>
                <a:prstGeom prst="line">
                  <a:avLst/>
                </a:prstGeom>
                <a:noFill/>
                <a:ln w="7938" cap="rnd">
                  <a:solidFill>
                    <a:srgbClr val="000000"/>
                  </a:solidFill>
                  <a:round/>
                  <a:headEnd/>
                  <a:tailEnd/>
                </a:ln>
              </p:spPr>
              <p:txBody>
                <a:bodyPr/>
                <a:lstStyle/>
                <a:p>
                  <a:endParaRPr lang="en-US"/>
                </a:p>
              </p:txBody>
            </p:sp>
            <p:sp>
              <p:nvSpPr>
                <p:cNvPr id="160110" name="Line 3438"/>
                <p:cNvSpPr>
                  <a:spLocks noChangeShapeType="1"/>
                </p:cNvSpPr>
                <p:nvPr/>
              </p:nvSpPr>
              <p:spPr bwMode="auto">
                <a:xfrm flipV="1">
                  <a:off x="4580" y="3169"/>
                  <a:ext cx="0" cy="12"/>
                </a:xfrm>
                <a:prstGeom prst="line">
                  <a:avLst/>
                </a:prstGeom>
                <a:noFill/>
                <a:ln w="7938" cap="rnd">
                  <a:solidFill>
                    <a:srgbClr val="000000"/>
                  </a:solidFill>
                  <a:round/>
                  <a:headEnd/>
                  <a:tailEnd/>
                </a:ln>
              </p:spPr>
              <p:txBody>
                <a:bodyPr/>
                <a:lstStyle/>
                <a:p>
                  <a:endParaRPr lang="en-US"/>
                </a:p>
              </p:txBody>
            </p:sp>
            <p:sp>
              <p:nvSpPr>
                <p:cNvPr id="160111" name="Line 3439"/>
                <p:cNvSpPr>
                  <a:spLocks noChangeShapeType="1"/>
                </p:cNvSpPr>
                <p:nvPr/>
              </p:nvSpPr>
              <p:spPr bwMode="auto">
                <a:xfrm flipV="1">
                  <a:off x="4569" y="3169"/>
                  <a:ext cx="0" cy="12"/>
                </a:xfrm>
                <a:prstGeom prst="line">
                  <a:avLst/>
                </a:prstGeom>
                <a:noFill/>
                <a:ln w="7938" cap="rnd">
                  <a:solidFill>
                    <a:srgbClr val="000000"/>
                  </a:solidFill>
                  <a:round/>
                  <a:headEnd/>
                  <a:tailEnd/>
                </a:ln>
              </p:spPr>
              <p:txBody>
                <a:bodyPr/>
                <a:lstStyle/>
                <a:p>
                  <a:endParaRPr lang="en-US"/>
                </a:p>
              </p:txBody>
            </p:sp>
            <p:sp>
              <p:nvSpPr>
                <p:cNvPr id="160112" name="Line 3440"/>
                <p:cNvSpPr>
                  <a:spLocks noChangeShapeType="1"/>
                </p:cNvSpPr>
                <p:nvPr/>
              </p:nvSpPr>
              <p:spPr bwMode="auto">
                <a:xfrm flipH="1" flipV="1">
                  <a:off x="4564" y="3175"/>
                  <a:ext cx="10" cy="6"/>
                </a:xfrm>
                <a:prstGeom prst="line">
                  <a:avLst/>
                </a:prstGeom>
                <a:noFill/>
                <a:ln w="7938" cap="rnd">
                  <a:solidFill>
                    <a:srgbClr val="000000"/>
                  </a:solidFill>
                  <a:round/>
                  <a:headEnd/>
                  <a:tailEnd/>
                </a:ln>
              </p:spPr>
              <p:txBody>
                <a:bodyPr/>
                <a:lstStyle/>
                <a:p>
                  <a:endParaRPr lang="en-US"/>
                </a:p>
              </p:txBody>
            </p:sp>
            <p:sp>
              <p:nvSpPr>
                <p:cNvPr id="160113" name="Line 3441"/>
                <p:cNvSpPr>
                  <a:spLocks noChangeShapeType="1"/>
                </p:cNvSpPr>
                <p:nvPr/>
              </p:nvSpPr>
              <p:spPr bwMode="auto">
                <a:xfrm flipH="1" flipV="1">
                  <a:off x="4559" y="3192"/>
                  <a:ext cx="10" cy="6"/>
                </a:xfrm>
                <a:prstGeom prst="line">
                  <a:avLst/>
                </a:prstGeom>
                <a:noFill/>
                <a:ln w="7938" cap="rnd">
                  <a:solidFill>
                    <a:srgbClr val="000000"/>
                  </a:solidFill>
                  <a:round/>
                  <a:headEnd/>
                  <a:tailEnd/>
                </a:ln>
              </p:spPr>
              <p:txBody>
                <a:bodyPr/>
                <a:lstStyle/>
                <a:p>
                  <a:endParaRPr lang="en-US"/>
                </a:p>
              </p:txBody>
            </p:sp>
            <p:sp>
              <p:nvSpPr>
                <p:cNvPr id="160114" name="Line 3442"/>
                <p:cNvSpPr>
                  <a:spLocks noChangeShapeType="1"/>
                </p:cNvSpPr>
                <p:nvPr/>
              </p:nvSpPr>
              <p:spPr bwMode="auto">
                <a:xfrm flipH="1" flipV="1">
                  <a:off x="4554" y="3204"/>
                  <a:ext cx="15" cy="6"/>
                </a:xfrm>
                <a:prstGeom prst="line">
                  <a:avLst/>
                </a:prstGeom>
                <a:noFill/>
                <a:ln w="7938" cap="rnd">
                  <a:solidFill>
                    <a:srgbClr val="000000"/>
                  </a:solidFill>
                  <a:round/>
                  <a:headEnd/>
                  <a:tailEnd/>
                </a:ln>
              </p:spPr>
              <p:txBody>
                <a:bodyPr/>
                <a:lstStyle/>
                <a:p>
                  <a:endParaRPr lang="en-US"/>
                </a:p>
              </p:txBody>
            </p:sp>
            <p:sp>
              <p:nvSpPr>
                <p:cNvPr id="160115" name="Line 3443"/>
                <p:cNvSpPr>
                  <a:spLocks noChangeShapeType="1"/>
                </p:cNvSpPr>
                <p:nvPr/>
              </p:nvSpPr>
              <p:spPr bwMode="auto">
                <a:xfrm flipV="1">
                  <a:off x="4408" y="3210"/>
                  <a:ext cx="15" cy="6"/>
                </a:xfrm>
                <a:prstGeom prst="line">
                  <a:avLst/>
                </a:prstGeom>
                <a:noFill/>
                <a:ln w="7938" cap="rnd">
                  <a:solidFill>
                    <a:srgbClr val="000000"/>
                  </a:solidFill>
                  <a:round/>
                  <a:headEnd/>
                  <a:tailEnd/>
                </a:ln>
              </p:spPr>
              <p:txBody>
                <a:bodyPr/>
                <a:lstStyle/>
                <a:p>
                  <a:endParaRPr lang="en-US"/>
                </a:p>
              </p:txBody>
            </p:sp>
            <p:sp>
              <p:nvSpPr>
                <p:cNvPr id="160116" name="Line 3444"/>
                <p:cNvSpPr>
                  <a:spLocks noChangeShapeType="1"/>
                </p:cNvSpPr>
                <p:nvPr/>
              </p:nvSpPr>
              <p:spPr bwMode="auto">
                <a:xfrm flipV="1">
                  <a:off x="4403" y="3198"/>
                  <a:ext cx="10" cy="12"/>
                </a:xfrm>
                <a:prstGeom prst="line">
                  <a:avLst/>
                </a:prstGeom>
                <a:noFill/>
                <a:ln w="7938" cap="rnd">
                  <a:solidFill>
                    <a:srgbClr val="000000"/>
                  </a:solidFill>
                  <a:round/>
                  <a:headEnd/>
                  <a:tailEnd/>
                </a:ln>
              </p:spPr>
              <p:txBody>
                <a:bodyPr/>
                <a:lstStyle/>
                <a:p>
                  <a:endParaRPr lang="en-US"/>
                </a:p>
              </p:txBody>
            </p:sp>
            <p:sp>
              <p:nvSpPr>
                <p:cNvPr id="160117" name="Line 3445"/>
                <p:cNvSpPr>
                  <a:spLocks noChangeShapeType="1"/>
                </p:cNvSpPr>
                <p:nvPr/>
              </p:nvSpPr>
              <p:spPr bwMode="auto">
                <a:xfrm flipV="1">
                  <a:off x="4397" y="3181"/>
                  <a:ext cx="6" cy="11"/>
                </a:xfrm>
                <a:prstGeom prst="line">
                  <a:avLst/>
                </a:prstGeom>
                <a:noFill/>
                <a:ln w="7938" cap="rnd">
                  <a:solidFill>
                    <a:srgbClr val="000000"/>
                  </a:solidFill>
                  <a:round/>
                  <a:headEnd/>
                  <a:tailEnd/>
                </a:ln>
              </p:spPr>
              <p:txBody>
                <a:bodyPr/>
                <a:lstStyle/>
                <a:p>
                  <a:endParaRPr lang="en-US"/>
                </a:p>
              </p:txBody>
            </p:sp>
            <p:sp>
              <p:nvSpPr>
                <p:cNvPr id="160118" name="Line 3446"/>
                <p:cNvSpPr>
                  <a:spLocks noChangeShapeType="1"/>
                </p:cNvSpPr>
                <p:nvPr/>
              </p:nvSpPr>
              <p:spPr bwMode="auto">
                <a:xfrm flipV="1">
                  <a:off x="4392" y="3175"/>
                  <a:ext cx="11" cy="6"/>
                </a:xfrm>
                <a:prstGeom prst="line">
                  <a:avLst/>
                </a:prstGeom>
                <a:noFill/>
                <a:ln w="7938" cap="rnd">
                  <a:solidFill>
                    <a:srgbClr val="000000"/>
                  </a:solidFill>
                  <a:round/>
                  <a:headEnd/>
                  <a:tailEnd/>
                </a:ln>
              </p:spPr>
              <p:txBody>
                <a:bodyPr/>
                <a:lstStyle/>
                <a:p>
                  <a:endParaRPr lang="en-US"/>
                </a:p>
              </p:txBody>
            </p:sp>
            <p:sp>
              <p:nvSpPr>
                <p:cNvPr id="160119" name="Line 3447"/>
                <p:cNvSpPr>
                  <a:spLocks noChangeShapeType="1"/>
                </p:cNvSpPr>
                <p:nvPr/>
              </p:nvSpPr>
              <p:spPr bwMode="auto">
                <a:xfrm>
                  <a:off x="4377" y="3169"/>
                  <a:ext cx="15" cy="6"/>
                </a:xfrm>
                <a:prstGeom prst="line">
                  <a:avLst/>
                </a:prstGeom>
                <a:noFill/>
                <a:ln w="7938" cap="rnd">
                  <a:solidFill>
                    <a:srgbClr val="000000"/>
                  </a:solidFill>
                  <a:round/>
                  <a:headEnd/>
                  <a:tailEnd/>
                </a:ln>
              </p:spPr>
              <p:txBody>
                <a:bodyPr/>
                <a:lstStyle/>
                <a:p>
                  <a:endParaRPr lang="en-US"/>
                </a:p>
              </p:txBody>
            </p:sp>
            <p:sp>
              <p:nvSpPr>
                <p:cNvPr id="160120" name="Line 3448"/>
                <p:cNvSpPr>
                  <a:spLocks noChangeShapeType="1"/>
                </p:cNvSpPr>
                <p:nvPr/>
              </p:nvSpPr>
              <p:spPr bwMode="auto">
                <a:xfrm>
                  <a:off x="4382" y="3151"/>
                  <a:ext cx="15" cy="6"/>
                </a:xfrm>
                <a:prstGeom prst="line">
                  <a:avLst/>
                </a:prstGeom>
                <a:noFill/>
                <a:ln w="7938" cap="rnd">
                  <a:solidFill>
                    <a:srgbClr val="000000"/>
                  </a:solidFill>
                  <a:round/>
                  <a:headEnd/>
                  <a:tailEnd/>
                </a:ln>
              </p:spPr>
              <p:txBody>
                <a:bodyPr/>
                <a:lstStyle/>
                <a:p>
                  <a:endParaRPr lang="en-US"/>
                </a:p>
              </p:txBody>
            </p:sp>
            <p:sp>
              <p:nvSpPr>
                <p:cNvPr id="160121" name="Line 3449"/>
                <p:cNvSpPr>
                  <a:spLocks noChangeShapeType="1"/>
                </p:cNvSpPr>
                <p:nvPr/>
              </p:nvSpPr>
              <p:spPr bwMode="auto">
                <a:xfrm>
                  <a:off x="4387" y="3134"/>
                  <a:ext cx="16" cy="6"/>
                </a:xfrm>
                <a:prstGeom prst="line">
                  <a:avLst/>
                </a:prstGeom>
                <a:noFill/>
                <a:ln w="7938" cap="rnd">
                  <a:solidFill>
                    <a:srgbClr val="000000"/>
                  </a:solidFill>
                  <a:round/>
                  <a:headEnd/>
                  <a:tailEnd/>
                </a:ln>
              </p:spPr>
              <p:txBody>
                <a:bodyPr/>
                <a:lstStyle/>
                <a:p>
                  <a:endParaRPr lang="en-US"/>
                </a:p>
              </p:txBody>
            </p:sp>
            <p:sp>
              <p:nvSpPr>
                <p:cNvPr id="160122" name="Line 3450"/>
                <p:cNvSpPr>
                  <a:spLocks noChangeShapeType="1"/>
                </p:cNvSpPr>
                <p:nvPr/>
              </p:nvSpPr>
              <p:spPr bwMode="auto">
                <a:xfrm flipV="1">
                  <a:off x="4397" y="3116"/>
                  <a:ext cx="6" cy="12"/>
                </a:xfrm>
                <a:prstGeom prst="line">
                  <a:avLst/>
                </a:prstGeom>
                <a:noFill/>
                <a:ln w="7938" cap="rnd">
                  <a:solidFill>
                    <a:srgbClr val="000000"/>
                  </a:solidFill>
                  <a:round/>
                  <a:headEnd/>
                  <a:tailEnd/>
                </a:ln>
              </p:spPr>
              <p:txBody>
                <a:bodyPr/>
                <a:lstStyle/>
                <a:p>
                  <a:endParaRPr lang="en-US"/>
                </a:p>
              </p:txBody>
            </p:sp>
            <p:sp>
              <p:nvSpPr>
                <p:cNvPr id="160123" name="Line 3451"/>
                <p:cNvSpPr>
                  <a:spLocks noChangeShapeType="1"/>
                </p:cNvSpPr>
                <p:nvPr/>
              </p:nvSpPr>
              <p:spPr bwMode="auto">
                <a:xfrm flipV="1">
                  <a:off x="4387" y="3105"/>
                  <a:ext cx="10" cy="11"/>
                </a:xfrm>
                <a:prstGeom prst="line">
                  <a:avLst/>
                </a:prstGeom>
                <a:noFill/>
                <a:ln w="7938" cap="rnd">
                  <a:solidFill>
                    <a:srgbClr val="000000"/>
                  </a:solidFill>
                  <a:round/>
                  <a:headEnd/>
                  <a:tailEnd/>
                </a:ln>
              </p:spPr>
              <p:txBody>
                <a:bodyPr/>
                <a:lstStyle/>
                <a:p>
                  <a:endParaRPr lang="en-US"/>
                </a:p>
              </p:txBody>
            </p:sp>
            <p:sp>
              <p:nvSpPr>
                <p:cNvPr id="160124" name="Line 3452"/>
                <p:cNvSpPr>
                  <a:spLocks noChangeShapeType="1"/>
                </p:cNvSpPr>
                <p:nvPr/>
              </p:nvSpPr>
              <p:spPr bwMode="auto">
                <a:xfrm flipV="1">
                  <a:off x="4382" y="3093"/>
                  <a:ext cx="10" cy="12"/>
                </a:xfrm>
                <a:prstGeom prst="line">
                  <a:avLst/>
                </a:prstGeom>
                <a:noFill/>
                <a:ln w="7938" cap="rnd">
                  <a:solidFill>
                    <a:srgbClr val="000000"/>
                  </a:solidFill>
                  <a:round/>
                  <a:headEnd/>
                  <a:tailEnd/>
                </a:ln>
              </p:spPr>
              <p:txBody>
                <a:bodyPr/>
                <a:lstStyle/>
                <a:p>
                  <a:endParaRPr lang="en-US"/>
                </a:p>
              </p:txBody>
            </p:sp>
            <p:sp>
              <p:nvSpPr>
                <p:cNvPr id="160125" name="Line 3453"/>
                <p:cNvSpPr>
                  <a:spLocks noChangeShapeType="1"/>
                </p:cNvSpPr>
                <p:nvPr/>
              </p:nvSpPr>
              <p:spPr bwMode="auto">
                <a:xfrm flipH="1" flipV="1">
                  <a:off x="4366" y="3093"/>
                  <a:ext cx="11" cy="12"/>
                </a:xfrm>
                <a:prstGeom prst="line">
                  <a:avLst/>
                </a:prstGeom>
                <a:noFill/>
                <a:ln w="7938" cap="rnd">
                  <a:solidFill>
                    <a:srgbClr val="000000"/>
                  </a:solidFill>
                  <a:round/>
                  <a:headEnd/>
                  <a:tailEnd/>
                </a:ln>
              </p:spPr>
              <p:txBody>
                <a:bodyPr/>
                <a:lstStyle/>
                <a:p>
                  <a:endParaRPr lang="en-US"/>
                </a:p>
              </p:txBody>
            </p:sp>
            <p:sp>
              <p:nvSpPr>
                <p:cNvPr id="160126" name="Line 3454"/>
                <p:cNvSpPr>
                  <a:spLocks noChangeShapeType="1"/>
                </p:cNvSpPr>
                <p:nvPr/>
              </p:nvSpPr>
              <p:spPr bwMode="auto">
                <a:xfrm flipH="1" flipV="1">
                  <a:off x="4361" y="3105"/>
                  <a:ext cx="5" cy="11"/>
                </a:xfrm>
                <a:prstGeom prst="line">
                  <a:avLst/>
                </a:prstGeom>
                <a:noFill/>
                <a:ln w="7938" cap="rnd">
                  <a:solidFill>
                    <a:srgbClr val="000000"/>
                  </a:solidFill>
                  <a:round/>
                  <a:headEnd/>
                  <a:tailEnd/>
                </a:ln>
              </p:spPr>
              <p:txBody>
                <a:bodyPr/>
                <a:lstStyle/>
                <a:p>
                  <a:endParaRPr lang="en-US"/>
                </a:p>
              </p:txBody>
            </p:sp>
            <p:sp>
              <p:nvSpPr>
                <p:cNvPr id="160127" name="Line 3455"/>
                <p:cNvSpPr>
                  <a:spLocks noChangeShapeType="1"/>
                </p:cNvSpPr>
                <p:nvPr/>
              </p:nvSpPr>
              <p:spPr bwMode="auto">
                <a:xfrm flipH="1" flipV="1">
                  <a:off x="4351" y="3116"/>
                  <a:ext cx="10" cy="12"/>
                </a:xfrm>
                <a:prstGeom prst="line">
                  <a:avLst/>
                </a:prstGeom>
                <a:noFill/>
                <a:ln w="7938" cap="rnd">
                  <a:solidFill>
                    <a:srgbClr val="000000"/>
                  </a:solidFill>
                  <a:round/>
                  <a:headEnd/>
                  <a:tailEnd/>
                </a:ln>
              </p:spPr>
              <p:txBody>
                <a:bodyPr/>
                <a:lstStyle/>
                <a:p>
                  <a:endParaRPr lang="en-US"/>
                </a:p>
              </p:txBody>
            </p:sp>
            <p:sp>
              <p:nvSpPr>
                <p:cNvPr id="160128" name="Line 3456"/>
                <p:cNvSpPr>
                  <a:spLocks noChangeShapeType="1"/>
                </p:cNvSpPr>
                <p:nvPr/>
              </p:nvSpPr>
              <p:spPr bwMode="auto">
                <a:xfrm flipH="1">
                  <a:off x="4340" y="3134"/>
                  <a:ext cx="16" cy="0"/>
                </a:xfrm>
                <a:prstGeom prst="line">
                  <a:avLst/>
                </a:prstGeom>
                <a:noFill/>
                <a:ln w="7938" cap="rnd">
                  <a:solidFill>
                    <a:srgbClr val="000000"/>
                  </a:solidFill>
                  <a:round/>
                  <a:headEnd/>
                  <a:tailEnd/>
                </a:ln>
              </p:spPr>
              <p:txBody>
                <a:bodyPr/>
                <a:lstStyle/>
                <a:p>
                  <a:endParaRPr lang="en-US"/>
                </a:p>
              </p:txBody>
            </p:sp>
            <p:sp>
              <p:nvSpPr>
                <p:cNvPr id="160129" name="Line 3457"/>
                <p:cNvSpPr>
                  <a:spLocks noChangeShapeType="1"/>
                </p:cNvSpPr>
                <p:nvPr/>
              </p:nvSpPr>
              <p:spPr bwMode="auto">
                <a:xfrm flipH="1">
                  <a:off x="4340" y="3146"/>
                  <a:ext cx="16" cy="0"/>
                </a:xfrm>
                <a:prstGeom prst="line">
                  <a:avLst/>
                </a:prstGeom>
                <a:noFill/>
                <a:ln w="7938" cap="rnd">
                  <a:solidFill>
                    <a:srgbClr val="000000"/>
                  </a:solidFill>
                  <a:round/>
                  <a:headEnd/>
                  <a:tailEnd/>
                </a:ln>
              </p:spPr>
              <p:txBody>
                <a:bodyPr/>
                <a:lstStyle/>
                <a:p>
                  <a:endParaRPr lang="en-US"/>
                </a:p>
              </p:txBody>
            </p:sp>
            <p:sp>
              <p:nvSpPr>
                <p:cNvPr id="160130" name="Line 3458"/>
                <p:cNvSpPr>
                  <a:spLocks noChangeShapeType="1"/>
                </p:cNvSpPr>
                <p:nvPr/>
              </p:nvSpPr>
              <p:spPr bwMode="auto">
                <a:xfrm flipH="1">
                  <a:off x="4335" y="3163"/>
                  <a:ext cx="16" cy="0"/>
                </a:xfrm>
                <a:prstGeom prst="line">
                  <a:avLst/>
                </a:prstGeom>
                <a:noFill/>
                <a:ln w="7938" cap="rnd">
                  <a:solidFill>
                    <a:srgbClr val="000000"/>
                  </a:solidFill>
                  <a:round/>
                  <a:headEnd/>
                  <a:tailEnd/>
                </a:ln>
              </p:spPr>
              <p:txBody>
                <a:bodyPr/>
                <a:lstStyle/>
                <a:p>
                  <a:endParaRPr lang="en-US"/>
                </a:p>
              </p:txBody>
            </p:sp>
            <p:sp>
              <p:nvSpPr>
                <p:cNvPr id="160131" name="Line 3459"/>
                <p:cNvSpPr>
                  <a:spLocks noChangeShapeType="1"/>
                </p:cNvSpPr>
                <p:nvPr/>
              </p:nvSpPr>
              <p:spPr bwMode="auto">
                <a:xfrm flipH="1">
                  <a:off x="4335" y="3175"/>
                  <a:ext cx="16" cy="0"/>
                </a:xfrm>
                <a:prstGeom prst="line">
                  <a:avLst/>
                </a:prstGeom>
                <a:noFill/>
                <a:ln w="7938" cap="rnd">
                  <a:solidFill>
                    <a:srgbClr val="000000"/>
                  </a:solidFill>
                  <a:round/>
                  <a:headEnd/>
                  <a:tailEnd/>
                </a:ln>
              </p:spPr>
              <p:txBody>
                <a:bodyPr/>
                <a:lstStyle/>
                <a:p>
                  <a:endParaRPr lang="en-US"/>
                </a:p>
              </p:txBody>
            </p:sp>
            <p:sp>
              <p:nvSpPr>
                <p:cNvPr id="160132" name="Line 3460"/>
                <p:cNvSpPr>
                  <a:spLocks noChangeShapeType="1"/>
                </p:cNvSpPr>
                <p:nvPr/>
              </p:nvSpPr>
              <p:spPr bwMode="auto">
                <a:xfrm flipH="1">
                  <a:off x="4330" y="3192"/>
                  <a:ext cx="15" cy="0"/>
                </a:xfrm>
                <a:prstGeom prst="line">
                  <a:avLst/>
                </a:prstGeom>
                <a:noFill/>
                <a:ln w="7938" cap="rnd">
                  <a:solidFill>
                    <a:srgbClr val="000000"/>
                  </a:solidFill>
                  <a:round/>
                  <a:headEnd/>
                  <a:tailEnd/>
                </a:ln>
              </p:spPr>
              <p:txBody>
                <a:bodyPr/>
                <a:lstStyle/>
                <a:p>
                  <a:endParaRPr lang="en-US"/>
                </a:p>
              </p:txBody>
            </p:sp>
            <p:sp>
              <p:nvSpPr>
                <p:cNvPr id="160133" name="Line 3461"/>
                <p:cNvSpPr>
                  <a:spLocks noChangeShapeType="1"/>
                </p:cNvSpPr>
                <p:nvPr/>
              </p:nvSpPr>
              <p:spPr bwMode="auto">
                <a:xfrm flipH="1">
                  <a:off x="4330" y="3210"/>
                  <a:ext cx="15" cy="0"/>
                </a:xfrm>
                <a:prstGeom prst="line">
                  <a:avLst/>
                </a:prstGeom>
                <a:noFill/>
                <a:ln w="7938" cap="rnd">
                  <a:solidFill>
                    <a:srgbClr val="000000"/>
                  </a:solidFill>
                  <a:round/>
                  <a:headEnd/>
                  <a:tailEnd/>
                </a:ln>
              </p:spPr>
              <p:txBody>
                <a:bodyPr/>
                <a:lstStyle/>
                <a:p>
                  <a:endParaRPr lang="en-US"/>
                </a:p>
              </p:txBody>
            </p:sp>
            <p:sp>
              <p:nvSpPr>
                <p:cNvPr id="160134" name="Line 3462"/>
                <p:cNvSpPr>
                  <a:spLocks noChangeShapeType="1"/>
                </p:cNvSpPr>
                <p:nvPr/>
              </p:nvSpPr>
              <p:spPr bwMode="auto">
                <a:xfrm>
                  <a:off x="5334" y="3216"/>
                  <a:ext cx="15" cy="0"/>
                </a:xfrm>
                <a:prstGeom prst="line">
                  <a:avLst/>
                </a:prstGeom>
                <a:noFill/>
                <a:ln w="7938" cap="rnd">
                  <a:solidFill>
                    <a:srgbClr val="000000"/>
                  </a:solidFill>
                  <a:round/>
                  <a:headEnd/>
                  <a:tailEnd/>
                </a:ln>
              </p:spPr>
              <p:txBody>
                <a:bodyPr/>
                <a:lstStyle/>
                <a:p>
                  <a:endParaRPr lang="en-US"/>
                </a:p>
              </p:txBody>
            </p:sp>
          </p:grpSp>
          <p:grpSp>
            <p:nvGrpSpPr>
              <p:cNvPr id="160336" name="Group 3664"/>
              <p:cNvGrpSpPr>
                <a:grpSpLocks/>
              </p:cNvGrpSpPr>
              <p:nvPr/>
            </p:nvGrpSpPr>
            <p:grpSpPr bwMode="auto">
              <a:xfrm>
                <a:off x="4304" y="2067"/>
                <a:ext cx="1056" cy="1149"/>
                <a:chOff x="4304" y="2067"/>
                <a:chExt cx="1056" cy="1149"/>
              </a:xfrm>
            </p:grpSpPr>
            <p:sp>
              <p:nvSpPr>
                <p:cNvPr id="160136" name="Line 3464"/>
                <p:cNvSpPr>
                  <a:spLocks noChangeShapeType="1"/>
                </p:cNvSpPr>
                <p:nvPr/>
              </p:nvSpPr>
              <p:spPr bwMode="auto">
                <a:xfrm>
                  <a:off x="5334" y="3198"/>
                  <a:ext cx="15" cy="0"/>
                </a:xfrm>
                <a:prstGeom prst="line">
                  <a:avLst/>
                </a:prstGeom>
                <a:noFill/>
                <a:ln w="7938" cap="rnd">
                  <a:solidFill>
                    <a:srgbClr val="000000"/>
                  </a:solidFill>
                  <a:round/>
                  <a:headEnd/>
                  <a:tailEnd/>
                </a:ln>
              </p:spPr>
              <p:txBody>
                <a:bodyPr/>
                <a:lstStyle/>
                <a:p>
                  <a:endParaRPr lang="en-US"/>
                </a:p>
              </p:txBody>
            </p:sp>
            <p:sp>
              <p:nvSpPr>
                <p:cNvPr id="160137" name="Line 3465"/>
                <p:cNvSpPr>
                  <a:spLocks noChangeShapeType="1"/>
                </p:cNvSpPr>
                <p:nvPr/>
              </p:nvSpPr>
              <p:spPr bwMode="auto">
                <a:xfrm>
                  <a:off x="5334" y="3181"/>
                  <a:ext cx="15" cy="0"/>
                </a:xfrm>
                <a:prstGeom prst="line">
                  <a:avLst/>
                </a:prstGeom>
                <a:noFill/>
                <a:ln w="7938" cap="rnd">
                  <a:solidFill>
                    <a:srgbClr val="000000"/>
                  </a:solidFill>
                  <a:round/>
                  <a:headEnd/>
                  <a:tailEnd/>
                </a:ln>
              </p:spPr>
              <p:txBody>
                <a:bodyPr/>
                <a:lstStyle/>
                <a:p>
                  <a:endParaRPr lang="en-US"/>
                </a:p>
              </p:txBody>
            </p:sp>
            <p:sp>
              <p:nvSpPr>
                <p:cNvPr id="160138" name="Line 3466"/>
                <p:cNvSpPr>
                  <a:spLocks noChangeShapeType="1"/>
                </p:cNvSpPr>
                <p:nvPr/>
              </p:nvSpPr>
              <p:spPr bwMode="auto">
                <a:xfrm>
                  <a:off x="5334" y="3169"/>
                  <a:ext cx="15" cy="0"/>
                </a:xfrm>
                <a:prstGeom prst="line">
                  <a:avLst/>
                </a:prstGeom>
                <a:noFill/>
                <a:ln w="7938" cap="rnd">
                  <a:solidFill>
                    <a:srgbClr val="000000"/>
                  </a:solidFill>
                  <a:round/>
                  <a:headEnd/>
                  <a:tailEnd/>
                </a:ln>
              </p:spPr>
              <p:txBody>
                <a:bodyPr/>
                <a:lstStyle/>
                <a:p>
                  <a:endParaRPr lang="en-US"/>
                </a:p>
              </p:txBody>
            </p:sp>
            <p:sp>
              <p:nvSpPr>
                <p:cNvPr id="160139" name="Line 3467"/>
                <p:cNvSpPr>
                  <a:spLocks noChangeShapeType="1"/>
                </p:cNvSpPr>
                <p:nvPr/>
              </p:nvSpPr>
              <p:spPr bwMode="auto">
                <a:xfrm flipV="1">
                  <a:off x="5344" y="3151"/>
                  <a:ext cx="16" cy="6"/>
                </a:xfrm>
                <a:prstGeom prst="line">
                  <a:avLst/>
                </a:prstGeom>
                <a:noFill/>
                <a:ln w="7938" cap="rnd">
                  <a:solidFill>
                    <a:srgbClr val="000000"/>
                  </a:solidFill>
                  <a:round/>
                  <a:headEnd/>
                  <a:tailEnd/>
                </a:ln>
              </p:spPr>
              <p:txBody>
                <a:bodyPr/>
                <a:lstStyle/>
                <a:p>
                  <a:endParaRPr lang="en-US"/>
                </a:p>
              </p:txBody>
            </p:sp>
            <p:sp>
              <p:nvSpPr>
                <p:cNvPr id="160140" name="Line 3468"/>
                <p:cNvSpPr>
                  <a:spLocks noChangeShapeType="1"/>
                </p:cNvSpPr>
                <p:nvPr/>
              </p:nvSpPr>
              <p:spPr bwMode="auto">
                <a:xfrm flipV="1">
                  <a:off x="5334" y="3140"/>
                  <a:ext cx="15" cy="6"/>
                </a:xfrm>
                <a:prstGeom prst="line">
                  <a:avLst/>
                </a:prstGeom>
                <a:noFill/>
                <a:ln w="7938" cap="rnd">
                  <a:solidFill>
                    <a:srgbClr val="000000"/>
                  </a:solidFill>
                  <a:round/>
                  <a:headEnd/>
                  <a:tailEnd/>
                </a:ln>
              </p:spPr>
              <p:txBody>
                <a:bodyPr/>
                <a:lstStyle/>
                <a:p>
                  <a:endParaRPr lang="en-US"/>
                </a:p>
              </p:txBody>
            </p:sp>
            <p:sp>
              <p:nvSpPr>
                <p:cNvPr id="160141" name="Line 3469"/>
                <p:cNvSpPr>
                  <a:spLocks noChangeShapeType="1"/>
                </p:cNvSpPr>
                <p:nvPr/>
              </p:nvSpPr>
              <p:spPr bwMode="auto">
                <a:xfrm>
                  <a:off x="5329" y="3128"/>
                  <a:ext cx="15" cy="0"/>
                </a:xfrm>
                <a:prstGeom prst="line">
                  <a:avLst/>
                </a:prstGeom>
                <a:noFill/>
                <a:ln w="7938" cap="rnd">
                  <a:solidFill>
                    <a:srgbClr val="000000"/>
                  </a:solidFill>
                  <a:round/>
                  <a:headEnd/>
                  <a:tailEnd/>
                </a:ln>
              </p:spPr>
              <p:txBody>
                <a:bodyPr/>
                <a:lstStyle/>
                <a:p>
                  <a:endParaRPr lang="en-US"/>
                </a:p>
              </p:txBody>
            </p:sp>
            <p:sp>
              <p:nvSpPr>
                <p:cNvPr id="160142" name="Line 3470"/>
                <p:cNvSpPr>
                  <a:spLocks noChangeShapeType="1"/>
                </p:cNvSpPr>
                <p:nvPr/>
              </p:nvSpPr>
              <p:spPr bwMode="auto">
                <a:xfrm flipV="1">
                  <a:off x="5323" y="3116"/>
                  <a:ext cx="11" cy="6"/>
                </a:xfrm>
                <a:prstGeom prst="line">
                  <a:avLst/>
                </a:prstGeom>
                <a:noFill/>
                <a:ln w="7938" cap="rnd">
                  <a:solidFill>
                    <a:srgbClr val="000000"/>
                  </a:solidFill>
                  <a:round/>
                  <a:headEnd/>
                  <a:tailEnd/>
                </a:ln>
              </p:spPr>
              <p:txBody>
                <a:bodyPr/>
                <a:lstStyle/>
                <a:p>
                  <a:endParaRPr lang="en-US"/>
                </a:p>
              </p:txBody>
            </p:sp>
            <p:sp>
              <p:nvSpPr>
                <p:cNvPr id="160143" name="Line 3471"/>
                <p:cNvSpPr>
                  <a:spLocks noChangeShapeType="1"/>
                </p:cNvSpPr>
                <p:nvPr/>
              </p:nvSpPr>
              <p:spPr bwMode="auto">
                <a:xfrm flipV="1">
                  <a:off x="5318" y="3099"/>
                  <a:ext cx="11" cy="6"/>
                </a:xfrm>
                <a:prstGeom prst="line">
                  <a:avLst/>
                </a:prstGeom>
                <a:noFill/>
                <a:ln w="7938" cap="rnd">
                  <a:solidFill>
                    <a:srgbClr val="000000"/>
                  </a:solidFill>
                  <a:round/>
                  <a:headEnd/>
                  <a:tailEnd/>
                </a:ln>
              </p:spPr>
              <p:txBody>
                <a:bodyPr/>
                <a:lstStyle/>
                <a:p>
                  <a:endParaRPr lang="en-US"/>
                </a:p>
              </p:txBody>
            </p:sp>
            <p:sp>
              <p:nvSpPr>
                <p:cNvPr id="160144" name="Line 3472"/>
                <p:cNvSpPr>
                  <a:spLocks noChangeShapeType="1"/>
                </p:cNvSpPr>
                <p:nvPr/>
              </p:nvSpPr>
              <p:spPr bwMode="auto">
                <a:xfrm>
                  <a:off x="5303" y="3087"/>
                  <a:ext cx="15" cy="0"/>
                </a:xfrm>
                <a:prstGeom prst="line">
                  <a:avLst/>
                </a:prstGeom>
                <a:noFill/>
                <a:ln w="7938" cap="rnd">
                  <a:solidFill>
                    <a:srgbClr val="000000"/>
                  </a:solidFill>
                  <a:round/>
                  <a:headEnd/>
                  <a:tailEnd/>
                </a:ln>
              </p:spPr>
              <p:txBody>
                <a:bodyPr/>
                <a:lstStyle/>
                <a:p>
                  <a:endParaRPr lang="en-US"/>
                </a:p>
              </p:txBody>
            </p:sp>
            <p:sp>
              <p:nvSpPr>
                <p:cNvPr id="160145" name="Line 3473"/>
                <p:cNvSpPr>
                  <a:spLocks noChangeShapeType="1"/>
                </p:cNvSpPr>
                <p:nvPr/>
              </p:nvSpPr>
              <p:spPr bwMode="auto">
                <a:xfrm flipV="1">
                  <a:off x="5297" y="3076"/>
                  <a:ext cx="16" cy="6"/>
                </a:xfrm>
                <a:prstGeom prst="line">
                  <a:avLst/>
                </a:prstGeom>
                <a:noFill/>
                <a:ln w="7938" cap="rnd">
                  <a:solidFill>
                    <a:srgbClr val="000000"/>
                  </a:solidFill>
                  <a:round/>
                  <a:headEnd/>
                  <a:tailEnd/>
                </a:ln>
              </p:spPr>
              <p:txBody>
                <a:bodyPr/>
                <a:lstStyle/>
                <a:p>
                  <a:endParaRPr lang="en-US"/>
                </a:p>
              </p:txBody>
            </p:sp>
            <p:sp>
              <p:nvSpPr>
                <p:cNvPr id="160146" name="Line 3474"/>
                <p:cNvSpPr>
                  <a:spLocks noChangeShapeType="1"/>
                </p:cNvSpPr>
                <p:nvPr/>
              </p:nvSpPr>
              <p:spPr bwMode="auto">
                <a:xfrm flipV="1">
                  <a:off x="5292" y="3058"/>
                  <a:ext cx="16" cy="6"/>
                </a:xfrm>
                <a:prstGeom prst="line">
                  <a:avLst/>
                </a:prstGeom>
                <a:noFill/>
                <a:ln w="7938" cap="rnd">
                  <a:solidFill>
                    <a:srgbClr val="000000"/>
                  </a:solidFill>
                  <a:round/>
                  <a:headEnd/>
                  <a:tailEnd/>
                </a:ln>
              </p:spPr>
              <p:txBody>
                <a:bodyPr/>
                <a:lstStyle/>
                <a:p>
                  <a:endParaRPr lang="en-US"/>
                </a:p>
              </p:txBody>
            </p:sp>
            <p:sp>
              <p:nvSpPr>
                <p:cNvPr id="160147" name="Line 3475"/>
                <p:cNvSpPr>
                  <a:spLocks noChangeShapeType="1"/>
                </p:cNvSpPr>
                <p:nvPr/>
              </p:nvSpPr>
              <p:spPr bwMode="auto">
                <a:xfrm>
                  <a:off x="5282" y="3047"/>
                  <a:ext cx="15" cy="0"/>
                </a:xfrm>
                <a:prstGeom prst="line">
                  <a:avLst/>
                </a:prstGeom>
                <a:noFill/>
                <a:ln w="7938" cap="rnd">
                  <a:solidFill>
                    <a:srgbClr val="000000"/>
                  </a:solidFill>
                  <a:round/>
                  <a:headEnd/>
                  <a:tailEnd/>
                </a:ln>
              </p:spPr>
              <p:txBody>
                <a:bodyPr/>
                <a:lstStyle/>
                <a:p>
                  <a:endParaRPr lang="en-US"/>
                </a:p>
              </p:txBody>
            </p:sp>
            <p:sp>
              <p:nvSpPr>
                <p:cNvPr id="160148" name="Line 3476"/>
                <p:cNvSpPr>
                  <a:spLocks noChangeShapeType="1"/>
                </p:cNvSpPr>
                <p:nvPr/>
              </p:nvSpPr>
              <p:spPr bwMode="auto">
                <a:xfrm>
                  <a:off x="5282" y="3035"/>
                  <a:ext cx="10" cy="0"/>
                </a:xfrm>
                <a:prstGeom prst="line">
                  <a:avLst/>
                </a:prstGeom>
                <a:noFill/>
                <a:ln w="7938" cap="rnd">
                  <a:solidFill>
                    <a:srgbClr val="000000"/>
                  </a:solidFill>
                  <a:round/>
                  <a:headEnd/>
                  <a:tailEnd/>
                </a:ln>
              </p:spPr>
              <p:txBody>
                <a:bodyPr/>
                <a:lstStyle/>
                <a:p>
                  <a:endParaRPr lang="en-US"/>
                </a:p>
              </p:txBody>
            </p:sp>
            <p:sp>
              <p:nvSpPr>
                <p:cNvPr id="160149" name="Line 3477"/>
                <p:cNvSpPr>
                  <a:spLocks noChangeShapeType="1"/>
                </p:cNvSpPr>
                <p:nvPr/>
              </p:nvSpPr>
              <p:spPr bwMode="auto">
                <a:xfrm>
                  <a:off x="5282" y="3017"/>
                  <a:ext cx="10" cy="0"/>
                </a:xfrm>
                <a:prstGeom prst="line">
                  <a:avLst/>
                </a:prstGeom>
                <a:noFill/>
                <a:ln w="7938" cap="rnd">
                  <a:solidFill>
                    <a:srgbClr val="000000"/>
                  </a:solidFill>
                  <a:round/>
                  <a:headEnd/>
                  <a:tailEnd/>
                </a:ln>
              </p:spPr>
              <p:txBody>
                <a:bodyPr/>
                <a:lstStyle/>
                <a:p>
                  <a:endParaRPr lang="en-US"/>
                </a:p>
              </p:txBody>
            </p:sp>
            <p:sp>
              <p:nvSpPr>
                <p:cNvPr id="160150" name="Line 3478"/>
                <p:cNvSpPr>
                  <a:spLocks noChangeShapeType="1"/>
                </p:cNvSpPr>
                <p:nvPr/>
              </p:nvSpPr>
              <p:spPr bwMode="auto">
                <a:xfrm>
                  <a:off x="5282" y="3006"/>
                  <a:ext cx="10" cy="0"/>
                </a:xfrm>
                <a:prstGeom prst="line">
                  <a:avLst/>
                </a:prstGeom>
                <a:noFill/>
                <a:ln w="7938" cap="rnd">
                  <a:solidFill>
                    <a:srgbClr val="000000"/>
                  </a:solidFill>
                  <a:round/>
                  <a:headEnd/>
                  <a:tailEnd/>
                </a:ln>
              </p:spPr>
              <p:txBody>
                <a:bodyPr/>
                <a:lstStyle/>
                <a:p>
                  <a:endParaRPr lang="en-US"/>
                </a:p>
              </p:txBody>
            </p:sp>
            <p:sp>
              <p:nvSpPr>
                <p:cNvPr id="160151" name="Line 3479"/>
                <p:cNvSpPr>
                  <a:spLocks noChangeShapeType="1"/>
                </p:cNvSpPr>
                <p:nvPr/>
              </p:nvSpPr>
              <p:spPr bwMode="auto">
                <a:xfrm>
                  <a:off x="5277" y="2988"/>
                  <a:ext cx="10" cy="0"/>
                </a:xfrm>
                <a:prstGeom prst="line">
                  <a:avLst/>
                </a:prstGeom>
                <a:noFill/>
                <a:ln w="7938" cap="rnd">
                  <a:solidFill>
                    <a:srgbClr val="000000"/>
                  </a:solidFill>
                  <a:round/>
                  <a:headEnd/>
                  <a:tailEnd/>
                </a:ln>
              </p:spPr>
              <p:txBody>
                <a:bodyPr/>
                <a:lstStyle/>
                <a:p>
                  <a:endParaRPr lang="en-US"/>
                </a:p>
              </p:txBody>
            </p:sp>
            <p:sp>
              <p:nvSpPr>
                <p:cNvPr id="160152" name="Line 3480"/>
                <p:cNvSpPr>
                  <a:spLocks noChangeShapeType="1"/>
                </p:cNvSpPr>
                <p:nvPr/>
              </p:nvSpPr>
              <p:spPr bwMode="auto">
                <a:xfrm>
                  <a:off x="5277" y="2971"/>
                  <a:ext cx="10" cy="0"/>
                </a:xfrm>
                <a:prstGeom prst="line">
                  <a:avLst/>
                </a:prstGeom>
                <a:noFill/>
                <a:ln w="7938" cap="rnd">
                  <a:solidFill>
                    <a:srgbClr val="000000"/>
                  </a:solidFill>
                  <a:round/>
                  <a:headEnd/>
                  <a:tailEnd/>
                </a:ln>
              </p:spPr>
              <p:txBody>
                <a:bodyPr/>
                <a:lstStyle/>
                <a:p>
                  <a:endParaRPr lang="en-US"/>
                </a:p>
              </p:txBody>
            </p:sp>
            <p:sp>
              <p:nvSpPr>
                <p:cNvPr id="160153" name="Line 3481"/>
                <p:cNvSpPr>
                  <a:spLocks noChangeShapeType="1"/>
                </p:cNvSpPr>
                <p:nvPr/>
              </p:nvSpPr>
              <p:spPr bwMode="auto">
                <a:xfrm>
                  <a:off x="5271" y="2959"/>
                  <a:ext cx="11" cy="0"/>
                </a:xfrm>
                <a:prstGeom prst="line">
                  <a:avLst/>
                </a:prstGeom>
                <a:noFill/>
                <a:ln w="7938" cap="rnd">
                  <a:solidFill>
                    <a:srgbClr val="000000"/>
                  </a:solidFill>
                  <a:round/>
                  <a:headEnd/>
                  <a:tailEnd/>
                </a:ln>
              </p:spPr>
              <p:txBody>
                <a:bodyPr/>
                <a:lstStyle/>
                <a:p>
                  <a:endParaRPr lang="en-US"/>
                </a:p>
              </p:txBody>
            </p:sp>
            <p:sp>
              <p:nvSpPr>
                <p:cNvPr id="160154" name="Line 3482"/>
                <p:cNvSpPr>
                  <a:spLocks noChangeShapeType="1"/>
                </p:cNvSpPr>
                <p:nvPr/>
              </p:nvSpPr>
              <p:spPr bwMode="auto">
                <a:xfrm>
                  <a:off x="5271" y="2942"/>
                  <a:ext cx="11" cy="0"/>
                </a:xfrm>
                <a:prstGeom prst="line">
                  <a:avLst/>
                </a:prstGeom>
                <a:noFill/>
                <a:ln w="7938" cap="rnd">
                  <a:solidFill>
                    <a:srgbClr val="000000"/>
                  </a:solidFill>
                  <a:round/>
                  <a:headEnd/>
                  <a:tailEnd/>
                </a:ln>
              </p:spPr>
              <p:txBody>
                <a:bodyPr/>
                <a:lstStyle/>
                <a:p>
                  <a:endParaRPr lang="en-US"/>
                </a:p>
              </p:txBody>
            </p:sp>
            <p:sp>
              <p:nvSpPr>
                <p:cNvPr id="160155" name="Line 3483"/>
                <p:cNvSpPr>
                  <a:spLocks noChangeShapeType="1"/>
                </p:cNvSpPr>
                <p:nvPr/>
              </p:nvSpPr>
              <p:spPr bwMode="auto">
                <a:xfrm>
                  <a:off x="5266" y="2924"/>
                  <a:ext cx="16" cy="0"/>
                </a:xfrm>
                <a:prstGeom prst="line">
                  <a:avLst/>
                </a:prstGeom>
                <a:noFill/>
                <a:ln w="7938" cap="rnd">
                  <a:solidFill>
                    <a:srgbClr val="000000"/>
                  </a:solidFill>
                  <a:round/>
                  <a:headEnd/>
                  <a:tailEnd/>
                </a:ln>
              </p:spPr>
              <p:txBody>
                <a:bodyPr/>
                <a:lstStyle/>
                <a:p>
                  <a:endParaRPr lang="en-US"/>
                </a:p>
              </p:txBody>
            </p:sp>
            <p:sp>
              <p:nvSpPr>
                <p:cNvPr id="160156" name="Line 3484"/>
                <p:cNvSpPr>
                  <a:spLocks noChangeShapeType="1"/>
                </p:cNvSpPr>
                <p:nvPr/>
              </p:nvSpPr>
              <p:spPr bwMode="auto">
                <a:xfrm>
                  <a:off x="5266" y="2912"/>
                  <a:ext cx="16" cy="0"/>
                </a:xfrm>
                <a:prstGeom prst="line">
                  <a:avLst/>
                </a:prstGeom>
                <a:noFill/>
                <a:ln w="7938" cap="rnd">
                  <a:solidFill>
                    <a:srgbClr val="000000"/>
                  </a:solidFill>
                  <a:round/>
                  <a:headEnd/>
                  <a:tailEnd/>
                </a:ln>
              </p:spPr>
              <p:txBody>
                <a:bodyPr/>
                <a:lstStyle/>
                <a:p>
                  <a:endParaRPr lang="en-US"/>
                </a:p>
              </p:txBody>
            </p:sp>
            <p:sp>
              <p:nvSpPr>
                <p:cNvPr id="160157" name="Line 3485"/>
                <p:cNvSpPr>
                  <a:spLocks noChangeShapeType="1"/>
                </p:cNvSpPr>
                <p:nvPr/>
              </p:nvSpPr>
              <p:spPr bwMode="auto">
                <a:xfrm>
                  <a:off x="5266" y="2895"/>
                  <a:ext cx="16" cy="0"/>
                </a:xfrm>
                <a:prstGeom prst="line">
                  <a:avLst/>
                </a:prstGeom>
                <a:noFill/>
                <a:ln w="7938" cap="rnd">
                  <a:solidFill>
                    <a:srgbClr val="000000"/>
                  </a:solidFill>
                  <a:round/>
                  <a:headEnd/>
                  <a:tailEnd/>
                </a:ln>
              </p:spPr>
              <p:txBody>
                <a:bodyPr/>
                <a:lstStyle/>
                <a:p>
                  <a:endParaRPr lang="en-US"/>
                </a:p>
              </p:txBody>
            </p:sp>
            <p:sp>
              <p:nvSpPr>
                <p:cNvPr id="160158" name="Line 3486"/>
                <p:cNvSpPr>
                  <a:spLocks noChangeShapeType="1"/>
                </p:cNvSpPr>
                <p:nvPr/>
              </p:nvSpPr>
              <p:spPr bwMode="auto">
                <a:xfrm flipV="1">
                  <a:off x="5261" y="2877"/>
                  <a:ext cx="10" cy="12"/>
                </a:xfrm>
                <a:prstGeom prst="line">
                  <a:avLst/>
                </a:prstGeom>
                <a:noFill/>
                <a:ln w="7938" cap="rnd">
                  <a:solidFill>
                    <a:srgbClr val="000000"/>
                  </a:solidFill>
                  <a:round/>
                  <a:headEnd/>
                  <a:tailEnd/>
                </a:ln>
              </p:spPr>
              <p:txBody>
                <a:bodyPr/>
                <a:lstStyle/>
                <a:p>
                  <a:endParaRPr lang="en-US"/>
                </a:p>
              </p:txBody>
            </p:sp>
            <p:sp>
              <p:nvSpPr>
                <p:cNvPr id="160159" name="Line 3487"/>
                <p:cNvSpPr>
                  <a:spLocks noChangeShapeType="1"/>
                </p:cNvSpPr>
                <p:nvPr/>
              </p:nvSpPr>
              <p:spPr bwMode="auto">
                <a:xfrm flipV="1">
                  <a:off x="5256" y="2872"/>
                  <a:ext cx="5" cy="5"/>
                </a:xfrm>
                <a:prstGeom prst="line">
                  <a:avLst/>
                </a:prstGeom>
                <a:noFill/>
                <a:ln w="7938" cap="rnd">
                  <a:solidFill>
                    <a:srgbClr val="000000"/>
                  </a:solidFill>
                  <a:round/>
                  <a:headEnd/>
                  <a:tailEnd/>
                </a:ln>
              </p:spPr>
              <p:txBody>
                <a:bodyPr/>
                <a:lstStyle/>
                <a:p>
                  <a:endParaRPr lang="en-US"/>
                </a:p>
              </p:txBody>
            </p:sp>
            <p:sp>
              <p:nvSpPr>
                <p:cNvPr id="160160" name="Line 3488"/>
                <p:cNvSpPr>
                  <a:spLocks noChangeShapeType="1"/>
                </p:cNvSpPr>
                <p:nvPr/>
              </p:nvSpPr>
              <p:spPr bwMode="auto">
                <a:xfrm flipV="1">
                  <a:off x="5245" y="2860"/>
                  <a:ext cx="6" cy="12"/>
                </a:xfrm>
                <a:prstGeom prst="line">
                  <a:avLst/>
                </a:prstGeom>
                <a:noFill/>
                <a:ln w="7938" cap="rnd">
                  <a:solidFill>
                    <a:srgbClr val="000000"/>
                  </a:solidFill>
                  <a:round/>
                  <a:headEnd/>
                  <a:tailEnd/>
                </a:ln>
              </p:spPr>
              <p:txBody>
                <a:bodyPr/>
                <a:lstStyle/>
                <a:p>
                  <a:endParaRPr lang="en-US"/>
                </a:p>
              </p:txBody>
            </p:sp>
            <p:sp>
              <p:nvSpPr>
                <p:cNvPr id="160161" name="Line 3489"/>
                <p:cNvSpPr>
                  <a:spLocks noChangeShapeType="1"/>
                </p:cNvSpPr>
                <p:nvPr/>
              </p:nvSpPr>
              <p:spPr bwMode="auto">
                <a:xfrm flipV="1">
                  <a:off x="5235" y="2848"/>
                  <a:ext cx="10" cy="12"/>
                </a:xfrm>
                <a:prstGeom prst="line">
                  <a:avLst/>
                </a:prstGeom>
                <a:noFill/>
                <a:ln w="7938" cap="rnd">
                  <a:solidFill>
                    <a:srgbClr val="000000"/>
                  </a:solidFill>
                  <a:round/>
                  <a:headEnd/>
                  <a:tailEnd/>
                </a:ln>
              </p:spPr>
              <p:txBody>
                <a:bodyPr/>
                <a:lstStyle/>
                <a:p>
                  <a:endParaRPr lang="en-US"/>
                </a:p>
              </p:txBody>
            </p:sp>
            <p:sp>
              <p:nvSpPr>
                <p:cNvPr id="160162" name="Line 3490"/>
                <p:cNvSpPr>
                  <a:spLocks noChangeShapeType="1"/>
                </p:cNvSpPr>
                <p:nvPr/>
              </p:nvSpPr>
              <p:spPr bwMode="auto">
                <a:xfrm flipV="1">
                  <a:off x="5225" y="2842"/>
                  <a:ext cx="10" cy="12"/>
                </a:xfrm>
                <a:prstGeom prst="line">
                  <a:avLst/>
                </a:prstGeom>
                <a:noFill/>
                <a:ln w="7938" cap="rnd">
                  <a:solidFill>
                    <a:srgbClr val="000000"/>
                  </a:solidFill>
                  <a:round/>
                  <a:headEnd/>
                  <a:tailEnd/>
                </a:ln>
              </p:spPr>
              <p:txBody>
                <a:bodyPr/>
                <a:lstStyle/>
                <a:p>
                  <a:endParaRPr lang="en-US"/>
                </a:p>
              </p:txBody>
            </p:sp>
            <p:sp>
              <p:nvSpPr>
                <p:cNvPr id="160163" name="Line 3491"/>
                <p:cNvSpPr>
                  <a:spLocks noChangeShapeType="1"/>
                </p:cNvSpPr>
                <p:nvPr/>
              </p:nvSpPr>
              <p:spPr bwMode="auto">
                <a:xfrm flipV="1">
                  <a:off x="5209" y="2837"/>
                  <a:ext cx="10" cy="5"/>
                </a:xfrm>
                <a:prstGeom prst="line">
                  <a:avLst/>
                </a:prstGeom>
                <a:noFill/>
                <a:ln w="7938" cap="rnd">
                  <a:solidFill>
                    <a:srgbClr val="000000"/>
                  </a:solidFill>
                  <a:round/>
                  <a:headEnd/>
                  <a:tailEnd/>
                </a:ln>
              </p:spPr>
              <p:txBody>
                <a:bodyPr/>
                <a:lstStyle/>
                <a:p>
                  <a:endParaRPr lang="en-US"/>
                </a:p>
              </p:txBody>
            </p:sp>
            <p:sp>
              <p:nvSpPr>
                <p:cNvPr id="160164" name="Line 3492"/>
                <p:cNvSpPr>
                  <a:spLocks noChangeShapeType="1"/>
                </p:cNvSpPr>
                <p:nvPr/>
              </p:nvSpPr>
              <p:spPr bwMode="auto">
                <a:xfrm flipV="1">
                  <a:off x="5204" y="2825"/>
                  <a:ext cx="0" cy="12"/>
                </a:xfrm>
                <a:prstGeom prst="line">
                  <a:avLst/>
                </a:prstGeom>
                <a:noFill/>
                <a:ln w="7938" cap="rnd">
                  <a:solidFill>
                    <a:srgbClr val="000000"/>
                  </a:solidFill>
                  <a:round/>
                  <a:headEnd/>
                  <a:tailEnd/>
                </a:ln>
              </p:spPr>
              <p:txBody>
                <a:bodyPr/>
                <a:lstStyle/>
                <a:p>
                  <a:endParaRPr lang="en-US"/>
                </a:p>
              </p:txBody>
            </p:sp>
            <p:sp>
              <p:nvSpPr>
                <p:cNvPr id="160165" name="Line 3493"/>
                <p:cNvSpPr>
                  <a:spLocks noChangeShapeType="1"/>
                </p:cNvSpPr>
                <p:nvPr/>
              </p:nvSpPr>
              <p:spPr bwMode="auto">
                <a:xfrm flipV="1">
                  <a:off x="5193" y="2825"/>
                  <a:ext cx="0" cy="12"/>
                </a:xfrm>
                <a:prstGeom prst="line">
                  <a:avLst/>
                </a:prstGeom>
                <a:noFill/>
                <a:ln w="7938" cap="rnd">
                  <a:solidFill>
                    <a:srgbClr val="000000"/>
                  </a:solidFill>
                  <a:round/>
                  <a:headEnd/>
                  <a:tailEnd/>
                </a:ln>
              </p:spPr>
              <p:txBody>
                <a:bodyPr/>
                <a:lstStyle/>
                <a:p>
                  <a:endParaRPr lang="en-US"/>
                </a:p>
              </p:txBody>
            </p:sp>
            <p:sp>
              <p:nvSpPr>
                <p:cNvPr id="160166" name="Line 3494"/>
                <p:cNvSpPr>
                  <a:spLocks noChangeShapeType="1"/>
                </p:cNvSpPr>
                <p:nvPr/>
              </p:nvSpPr>
              <p:spPr bwMode="auto">
                <a:xfrm flipV="1">
                  <a:off x="5178" y="2825"/>
                  <a:ext cx="0" cy="12"/>
                </a:xfrm>
                <a:prstGeom prst="line">
                  <a:avLst/>
                </a:prstGeom>
                <a:noFill/>
                <a:ln w="7938" cap="rnd">
                  <a:solidFill>
                    <a:srgbClr val="000000"/>
                  </a:solidFill>
                  <a:round/>
                  <a:headEnd/>
                  <a:tailEnd/>
                </a:ln>
              </p:spPr>
              <p:txBody>
                <a:bodyPr/>
                <a:lstStyle/>
                <a:p>
                  <a:endParaRPr lang="en-US"/>
                </a:p>
              </p:txBody>
            </p:sp>
            <p:sp>
              <p:nvSpPr>
                <p:cNvPr id="160167" name="Line 3495"/>
                <p:cNvSpPr>
                  <a:spLocks noChangeShapeType="1"/>
                </p:cNvSpPr>
                <p:nvPr/>
              </p:nvSpPr>
              <p:spPr bwMode="auto">
                <a:xfrm flipV="1">
                  <a:off x="5162" y="2837"/>
                  <a:ext cx="0" cy="11"/>
                </a:xfrm>
                <a:prstGeom prst="line">
                  <a:avLst/>
                </a:prstGeom>
                <a:noFill/>
                <a:ln w="7938" cap="rnd">
                  <a:solidFill>
                    <a:srgbClr val="000000"/>
                  </a:solidFill>
                  <a:round/>
                  <a:headEnd/>
                  <a:tailEnd/>
                </a:ln>
              </p:spPr>
              <p:txBody>
                <a:bodyPr/>
                <a:lstStyle/>
                <a:p>
                  <a:endParaRPr lang="en-US"/>
                </a:p>
              </p:txBody>
            </p:sp>
            <p:sp>
              <p:nvSpPr>
                <p:cNvPr id="160168" name="Line 3496"/>
                <p:cNvSpPr>
                  <a:spLocks noChangeShapeType="1"/>
                </p:cNvSpPr>
                <p:nvPr/>
              </p:nvSpPr>
              <p:spPr bwMode="auto">
                <a:xfrm flipH="1" flipV="1">
                  <a:off x="5147" y="2837"/>
                  <a:ext cx="5" cy="17"/>
                </a:xfrm>
                <a:prstGeom prst="line">
                  <a:avLst/>
                </a:prstGeom>
                <a:noFill/>
                <a:ln w="7938" cap="rnd">
                  <a:solidFill>
                    <a:srgbClr val="000000"/>
                  </a:solidFill>
                  <a:round/>
                  <a:headEnd/>
                  <a:tailEnd/>
                </a:ln>
              </p:spPr>
              <p:txBody>
                <a:bodyPr/>
                <a:lstStyle/>
                <a:p>
                  <a:endParaRPr lang="en-US"/>
                </a:p>
              </p:txBody>
            </p:sp>
            <p:sp>
              <p:nvSpPr>
                <p:cNvPr id="160169" name="Line 3497"/>
                <p:cNvSpPr>
                  <a:spLocks noChangeShapeType="1"/>
                </p:cNvSpPr>
                <p:nvPr/>
              </p:nvSpPr>
              <p:spPr bwMode="auto">
                <a:xfrm flipH="1" flipV="1">
                  <a:off x="5141" y="2837"/>
                  <a:ext cx="6" cy="17"/>
                </a:xfrm>
                <a:prstGeom prst="line">
                  <a:avLst/>
                </a:prstGeom>
                <a:noFill/>
                <a:ln w="7938" cap="rnd">
                  <a:solidFill>
                    <a:srgbClr val="000000"/>
                  </a:solidFill>
                  <a:round/>
                  <a:headEnd/>
                  <a:tailEnd/>
                </a:ln>
              </p:spPr>
              <p:txBody>
                <a:bodyPr/>
                <a:lstStyle/>
                <a:p>
                  <a:endParaRPr lang="en-US"/>
                </a:p>
              </p:txBody>
            </p:sp>
            <p:sp>
              <p:nvSpPr>
                <p:cNvPr id="160170" name="Line 3498"/>
                <p:cNvSpPr>
                  <a:spLocks noChangeShapeType="1"/>
                </p:cNvSpPr>
                <p:nvPr/>
              </p:nvSpPr>
              <p:spPr bwMode="auto">
                <a:xfrm flipH="1" flipV="1">
                  <a:off x="5126" y="2842"/>
                  <a:ext cx="5" cy="18"/>
                </a:xfrm>
                <a:prstGeom prst="line">
                  <a:avLst/>
                </a:prstGeom>
                <a:noFill/>
                <a:ln w="7938" cap="rnd">
                  <a:solidFill>
                    <a:srgbClr val="000000"/>
                  </a:solidFill>
                  <a:round/>
                  <a:headEnd/>
                  <a:tailEnd/>
                </a:ln>
              </p:spPr>
              <p:txBody>
                <a:bodyPr/>
                <a:lstStyle/>
                <a:p>
                  <a:endParaRPr lang="en-US"/>
                </a:p>
              </p:txBody>
            </p:sp>
            <p:sp>
              <p:nvSpPr>
                <p:cNvPr id="160171" name="Line 3499"/>
                <p:cNvSpPr>
                  <a:spLocks noChangeShapeType="1"/>
                </p:cNvSpPr>
                <p:nvPr/>
              </p:nvSpPr>
              <p:spPr bwMode="auto">
                <a:xfrm flipV="1">
                  <a:off x="5115" y="2854"/>
                  <a:ext cx="0" cy="18"/>
                </a:xfrm>
                <a:prstGeom prst="line">
                  <a:avLst/>
                </a:prstGeom>
                <a:noFill/>
                <a:ln w="7938" cap="rnd">
                  <a:solidFill>
                    <a:srgbClr val="000000"/>
                  </a:solidFill>
                  <a:round/>
                  <a:headEnd/>
                  <a:tailEnd/>
                </a:ln>
              </p:spPr>
              <p:txBody>
                <a:bodyPr/>
                <a:lstStyle/>
                <a:p>
                  <a:endParaRPr lang="en-US"/>
                </a:p>
              </p:txBody>
            </p:sp>
            <p:sp>
              <p:nvSpPr>
                <p:cNvPr id="160172" name="Line 3500"/>
                <p:cNvSpPr>
                  <a:spLocks noChangeShapeType="1"/>
                </p:cNvSpPr>
                <p:nvPr/>
              </p:nvSpPr>
              <p:spPr bwMode="auto">
                <a:xfrm flipH="1" flipV="1">
                  <a:off x="5100" y="2872"/>
                  <a:ext cx="15" cy="5"/>
                </a:xfrm>
                <a:prstGeom prst="line">
                  <a:avLst/>
                </a:prstGeom>
                <a:noFill/>
                <a:ln w="7938" cap="rnd">
                  <a:solidFill>
                    <a:srgbClr val="000000"/>
                  </a:solidFill>
                  <a:round/>
                  <a:headEnd/>
                  <a:tailEnd/>
                </a:ln>
              </p:spPr>
              <p:txBody>
                <a:bodyPr/>
                <a:lstStyle/>
                <a:p>
                  <a:endParaRPr lang="en-US"/>
                </a:p>
              </p:txBody>
            </p:sp>
            <p:sp>
              <p:nvSpPr>
                <p:cNvPr id="160173" name="Line 3501"/>
                <p:cNvSpPr>
                  <a:spLocks noChangeShapeType="1"/>
                </p:cNvSpPr>
                <p:nvPr/>
              </p:nvSpPr>
              <p:spPr bwMode="auto">
                <a:xfrm flipH="1" flipV="1">
                  <a:off x="5089" y="2883"/>
                  <a:ext cx="16" cy="12"/>
                </a:xfrm>
                <a:prstGeom prst="line">
                  <a:avLst/>
                </a:prstGeom>
                <a:noFill/>
                <a:ln w="7938" cap="rnd">
                  <a:solidFill>
                    <a:srgbClr val="000000"/>
                  </a:solidFill>
                  <a:round/>
                  <a:headEnd/>
                  <a:tailEnd/>
                </a:ln>
              </p:spPr>
              <p:txBody>
                <a:bodyPr/>
                <a:lstStyle/>
                <a:p>
                  <a:endParaRPr lang="en-US"/>
                </a:p>
              </p:txBody>
            </p:sp>
            <p:sp>
              <p:nvSpPr>
                <p:cNvPr id="160174" name="Line 3502"/>
                <p:cNvSpPr>
                  <a:spLocks noChangeShapeType="1"/>
                </p:cNvSpPr>
                <p:nvPr/>
              </p:nvSpPr>
              <p:spPr bwMode="auto">
                <a:xfrm flipH="1" flipV="1">
                  <a:off x="5079" y="2895"/>
                  <a:ext cx="15" cy="12"/>
                </a:xfrm>
                <a:prstGeom prst="line">
                  <a:avLst/>
                </a:prstGeom>
                <a:noFill/>
                <a:ln w="7938" cap="rnd">
                  <a:solidFill>
                    <a:srgbClr val="000000"/>
                  </a:solidFill>
                  <a:round/>
                  <a:headEnd/>
                  <a:tailEnd/>
                </a:ln>
              </p:spPr>
              <p:txBody>
                <a:bodyPr/>
                <a:lstStyle/>
                <a:p>
                  <a:endParaRPr lang="en-US"/>
                </a:p>
              </p:txBody>
            </p:sp>
            <p:sp>
              <p:nvSpPr>
                <p:cNvPr id="160175" name="Line 3503"/>
                <p:cNvSpPr>
                  <a:spLocks noChangeShapeType="1"/>
                </p:cNvSpPr>
                <p:nvPr/>
              </p:nvSpPr>
              <p:spPr bwMode="auto">
                <a:xfrm flipH="1" flipV="1">
                  <a:off x="5074" y="2912"/>
                  <a:ext cx="15" cy="12"/>
                </a:xfrm>
                <a:prstGeom prst="line">
                  <a:avLst/>
                </a:prstGeom>
                <a:noFill/>
                <a:ln w="7938" cap="rnd">
                  <a:solidFill>
                    <a:srgbClr val="000000"/>
                  </a:solidFill>
                  <a:round/>
                  <a:headEnd/>
                  <a:tailEnd/>
                </a:ln>
              </p:spPr>
              <p:txBody>
                <a:bodyPr/>
                <a:lstStyle/>
                <a:p>
                  <a:endParaRPr lang="en-US"/>
                </a:p>
              </p:txBody>
            </p:sp>
            <p:sp>
              <p:nvSpPr>
                <p:cNvPr id="160176" name="Line 3504"/>
                <p:cNvSpPr>
                  <a:spLocks noChangeShapeType="1"/>
                </p:cNvSpPr>
                <p:nvPr/>
              </p:nvSpPr>
              <p:spPr bwMode="auto">
                <a:xfrm flipH="1" flipV="1">
                  <a:off x="5068" y="2924"/>
                  <a:ext cx="11" cy="6"/>
                </a:xfrm>
                <a:prstGeom prst="line">
                  <a:avLst/>
                </a:prstGeom>
                <a:noFill/>
                <a:ln w="7938" cap="rnd">
                  <a:solidFill>
                    <a:srgbClr val="000000"/>
                  </a:solidFill>
                  <a:round/>
                  <a:headEnd/>
                  <a:tailEnd/>
                </a:ln>
              </p:spPr>
              <p:txBody>
                <a:bodyPr/>
                <a:lstStyle/>
                <a:p>
                  <a:endParaRPr lang="en-US"/>
                </a:p>
              </p:txBody>
            </p:sp>
            <p:sp>
              <p:nvSpPr>
                <p:cNvPr id="160177" name="Line 3505"/>
                <p:cNvSpPr>
                  <a:spLocks noChangeShapeType="1"/>
                </p:cNvSpPr>
                <p:nvPr/>
              </p:nvSpPr>
              <p:spPr bwMode="auto">
                <a:xfrm flipH="1">
                  <a:off x="5063" y="2942"/>
                  <a:ext cx="11" cy="0"/>
                </a:xfrm>
                <a:prstGeom prst="line">
                  <a:avLst/>
                </a:prstGeom>
                <a:noFill/>
                <a:ln w="7938" cap="rnd">
                  <a:solidFill>
                    <a:srgbClr val="000000"/>
                  </a:solidFill>
                  <a:round/>
                  <a:headEnd/>
                  <a:tailEnd/>
                </a:ln>
              </p:spPr>
              <p:txBody>
                <a:bodyPr/>
                <a:lstStyle/>
                <a:p>
                  <a:endParaRPr lang="en-US"/>
                </a:p>
              </p:txBody>
            </p:sp>
            <p:sp>
              <p:nvSpPr>
                <p:cNvPr id="160178" name="Line 3506"/>
                <p:cNvSpPr>
                  <a:spLocks noChangeShapeType="1"/>
                </p:cNvSpPr>
                <p:nvPr/>
              </p:nvSpPr>
              <p:spPr bwMode="auto">
                <a:xfrm flipH="1">
                  <a:off x="5063" y="2953"/>
                  <a:ext cx="11" cy="0"/>
                </a:xfrm>
                <a:prstGeom prst="line">
                  <a:avLst/>
                </a:prstGeom>
                <a:noFill/>
                <a:ln w="7938" cap="rnd">
                  <a:solidFill>
                    <a:srgbClr val="000000"/>
                  </a:solidFill>
                  <a:round/>
                  <a:headEnd/>
                  <a:tailEnd/>
                </a:ln>
              </p:spPr>
              <p:txBody>
                <a:bodyPr/>
                <a:lstStyle/>
                <a:p>
                  <a:endParaRPr lang="en-US"/>
                </a:p>
              </p:txBody>
            </p:sp>
            <p:sp>
              <p:nvSpPr>
                <p:cNvPr id="160179" name="Line 3507"/>
                <p:cNvSpPr>
                  <a:spLocks noChangeShapeType="1"/>
                </p:cNvSpPr>
                <p:nvPr/>
              </p:nvSpPr>
              <p:spPr bwMode="auto">
                <a:xfrm flipH="1">
                  <a:off x="5063" y="2965"/>
                  <a:ext cx="11" cy="0"/>
                </a:xfrm>
                <a:prstGeom prst="line">
                  <a:avLst/>
                </a:prstGeom>
                <a:noFill/>
                <a:ln w="7938" cap="rnd">
                  <a:solidFill>
                    <a:srgbClr val="000000"/>
                  </a:solidFill>
                  <a:round/>
                  <a:headEnd/>
                  <a:tailEnd/>
                </a:ln>
              </p:spPr>
              <p:txBody>
                <a:bodyPr/>
                <a:lstStyle/>
                <a:p>
                  <a:endParaRPr lang="en-US"/>
                </a:p>
              </p:txBody>
            </p:sp>
            <p:sp>
              <p:nvSpPr>
                <p:cNvPr id="160180" name="Line 3508"/>
                <p:cNvSpPr>
                  <a:spLocks noChangeShapeType="1"/>
                </p:cNvSpPr>
                <p:nvPr/>
              </p:nvSpPr>
              <p:spPr bwMode="auto">
                <a:xfrm flipH="1">
                  <a:off x="5068" y="2977"/>
                  <a:ext cx="11" cy="11"/>
                </a:xfrm>
                <a:prstGeom prst="line">
                  <a:avLst/>
                </a:prstGeom>
                <a:noFill/>
                <a:ln w="7938" cap="rnd">
                  <a:solidFill>
                    <a:srgbClr val="000000"/>
                  </a:solidFill>
                  <a:round/>
                  <a:headEnd/>
                  <a:tailEnd/>
                </a:ln>
              </p:spPr>
              <p:txBody>
                <a:bodyPr/>
                <a:lstStyle/>
                <a:p>
                  <a:endParaRPr lang="en-US"/>
                </a:p>
              </p:txBody>
            </p:sp>
            <p:sp>
              <p:nvSpPr>
                <p:cNvPr id="160181" name="Line 3509"/>
                <p:cNvSpPr>
                  <a:spLocks noChangeShapeType="1"/>
                </p:cNvSpPr>
                <p:nvPr/>
              </p:nvSpPr>
              <p:spPr bwMode="auto">
                <a:xfrm flipH="1">
                  <a:off x="5079" y="2988"/>
                  <a:ext cx="10" cy="12"/>
                </a:xfrm>
                <a:prstGeom prst="line">
                  <a:avLst/>
                </a:prstGeom>
                <a:noFill/>
                <a:ln w="7938" cap="rnd">
                  <a:solidFill>
                    <a:srgbClr val="000000"/>
                  </a:solidFill>
                  <a:round/>
                  <a:headEnd/>
                  <a:tailEnd/>
                </a:ln>
              </p:spPr>
              <p:txBody>
                <a:bodyPr/>
                <a:lstStyle/>
                <a:p>
                  <a:endParaRPr lang="en-US"/>
                </a:p>
              </p:txBody>
            </p:sp>
            <p:sp>
              <p:nvSpPr>
                <p:cNvPr id="160182" name="Line 3510"/>
                <p:cNvSpPr>
                  <a:spLocks noChangeShapeType="1"/>
                </p:cNvSpPr>
                <p:nvPr/>
              </p:nvSpPr>
              <p:spPr bwMode="auto">
                <a:xfrm flipH="1">
                  <a:off x="5089" y="3000"/>
                  <a:ext cx="11" cy="6"/>
                </a:xfrm>
                <a:prstGeom prst="line">
                  <a:avLst/>
                </a:prstGeom>
                <a:noFill/>
                <a:ln w="7938" cap="rnd">
                  <a:solidFill>
                    <a:srgbClr val="000000"/>
                  </a:solidFill>
                  <a:round/>
                  <a:headEnd/>
                  <a:tailEnd/>
                </a:ln>
              </p:spPr>
              <p:txBody>
                <a:bodyPr/>
                <a:lstStyle/>
                <a:p>
                  <a:endParaRPr lang="en-US"/>
                </a:p>
              </p:txBody>
            </p:sp>
            <p:sp>
              <p:nvSpPr>
                <p:cNvPr id="160183" name="Line 3511"/>
                <p:cNvSpPr>
                  <a:spLocks noChangeShapeType="1"/>
                </p:cNvSpPr>
                <p:nvPr/>
              </p:nvSpPr>
              <p:spPr bwMode="auto">
                <a:xfrm flipH="1">
                  <a:off x="5105" y="3006"/>
                  <a:ext cx="10" cy="11"/>
                </a:xfrm>
                <a:prstGeom prst="line">
                  <a:avLst/>
                </a:prstGeom>
                <a:noFill/>
                <a:ln w="7938" cap="rnd">
                  <a:solidFill>
                    <a:srgbClr val="000000"/>
                  </a:solidFill>
                  <a:round/>
                  <a:headEnd/>
                  <a:tailEnd/>
                </a:ln>
              </p:spPr>
              <p:txBody>
                <a:bodyPr/>
                <a:lstStyle/>
                <a:p>
                  <a:endParaRPr lang="en-US"/>
                </a:p>
              </p:txBody>
            </p:sp>
            <p:sp>
              <p:nvSpPr>
                <p:cNvPr id="160184" name="Line 3512"/>
                <p:cNvSpPr>
                  <a:spLocks noChangeShapeType="1"/>
                </p:cNvSpPr>
                <p:nvPr/>
              </p:nvSpPr>
              <p:spPr bwMode="auto">
                <a:xfrm flipH="1">
                  <a:off x="5115" y="3017"/>
                  <a:ext cx="5" cy="12"/>
                </a:xfrm>
                <a:prstGeom prst="line">
                  <a:avLst/>
                </a:prstGeom>
                <a:noFill/>
                <a:ln w="7938" cap="rnd">
                  <a:solidFill>
                    <a:srgbClr val="000000"/>
                  </a:solidFill>
                  <a:round/>
                  <a:headEnd/>
                  <a:tailEnd/>
                </a:ln>
              </p:spPr>
              <p:txBody>
                <a:bodyPr/>
                <a:lstStyle/>
                <a:p>
                  <a:endParaRPr lang="en-US"/>
                </a:p>
              </p:txBody>
            </p:sp>
            <p:sp>
              <p:nvSpPr>
                <p:cNvPr id="160185" name="Line 3513"/>
                <p:cNvSpPr>
                  <a:spLocks noChangeShapeType="1"/>
                </p:cNvSpPr>
                <p:nvPr/>
              </p:nvSpPr>
              <p:spPr bwMode="auto">
                <a:xfrm flipH="1">
                  <a:off x="5120" y="3029"/>
                  <a:ext cx="11" cy="12"/>
                </a:xfrm>
                <a:prstGeom prst="line">
                  <a:avLst/>
                </a:prstGeom>
                <a:noFill/>
                <a:ln w="7938" cap="rnd">
                  <a:solidFill>
                    <a:srgbClr val="000000"/>
                  </a:solidFill>
                  <a:round/>
                  <a:headEnd/>
                  <a:tailEnd/>
                </a:ln>
              </p:spPr>
              <p:txBody>
                <a:bodyPr/>
                <a:lstStyle/>
                <a:p>
                  <a:endParaRPr lang="en-US"/>
                </a:p>
              </p:txBody>
            </p:sp>
            <p:sp>
              <p:nvSpPr>
                <p:cNvPr id="160186" name="Line 3514"/>
                <p:cNvSpPr>
                  <a:spLocks noChangeShapeType="1"/>
                </p:cNvSpPr>
                <p:nvPr/>
              </p:nvSpPr>
              <p:spPr bwMode="auto">
                <a:xfrm flipH="1">
                  <a:off x="5131" y="3041"/>
                  <a:ext cx="10" cy="6"/>
                </a:xfrm>
                <a:prstGeom prst="line">
                  <a:avLst/>
                </a:prstGeom>
                <a:noFill/>
                <a:ln w="7938" cap="rnd">
                  <a:solidFill>
                    <a:srgbClr val="000000"/>
                  </a:solidFill>
                  <a:round/>
                  <a:headEnd/>
                  <a:tailEnd/>
                </a:ln>
              </p:spPr>
              <p:txBody>
                <a:bodyPr/>
                <a:lstStyle/>
                <a:p>
                  <a:endParaRPr lang="en-US"/>
                </a:p>
              </p:txBody>
            </p:sp>
            <p:sp>
              <p:nvSpPr>
                <p:cNvPr id="160187" name="Line 3515"/>
                <p:cNvSpPr>
                  <a:spLocks noChangeShapeType="1"/>
                </p:cNvSpPr>
                <p:nvPr/>
              </p:nvSpPr>
              <p:spPr bwMode="auto">
                <a:xfrm flipH="1">
                  <a:off x="5141" y="3047"/>
                  <a:ext cx="11" cy="11"/>
                </a:xfrm>
                <a:prstGeom prst="line">
                  <a:avLst/>
                </a:prstGeom>
                <a:noFill/>
                <a:ln w="7938" cap="rnd">
                  <a:solidFill>
                    <a:srgbClr val="000000"/>
                  </a:solidFill>
                  <a:round/>
                  <a:headEnd/>
                  <a:tailEnd/>
                </a:ln>
              </p:spPr>
              <p:txBody>
                <a:bodyPr/>
                <a:lstStyle/>
                <a:p>
                  <a:endParaRPr lang="en-US"/>
                </a:p>
              </p:txBody>
            </p:sp>
            <p:sp>
              <p:nvSpPr>
                <p:cNvPr id="160188" name="Line 3516"/>
                <p:cNvSpPr>
                  <a:spLocks noChangeShapeType="1"/>
                </p:cNvSpPr>
                <p:nvPr/>
              </p:nvSpPr>
              <p:spPr bwMode="auto">
                <a:xfrm flipH="1">
                  <a:off x="5157" y="3058"/>
                  <a:ext cx="5" cy="12"/>
                </a:xfrm>
                <a:prstGeom prst="line">
                  <a:avLst/>
                </a:prstGeom>
                <a:noFill/>
                <a:ln w="7938" cap="rnd">
                  <a:solidFill>
                    <a:srgbClr val="000000"/>
                  </a:solidFill>
                  <a:round/>
                  <a:headEnd/>
                  <a:tailEnd/>
                </a:ln>
              </p:spPr>
              <p:txBody>
                <a:bodyPr/>
                <a:lstStyle/>
                <a:p>
                  <a:endParaRPr lang="en-US"/>
                </a:p>
              </p:txBody>
            </p:sp>
            <p:sp>
              <p:nvSpPr>
                <p:cNvPr id="160189" name="Line 3517"/>
                <p:cNvSpPr>
                  <a:spLocks noChangeShapeType="1"/>
                </p:cNvSpPr>
                <p:nvPr/>
              </p:nvSpPr>
              <p:spPr bwMode="auto">
                <a:xfrm flipH="1">
                  <a:off x="5162" y="3070"/>
                  <a:ext cx="11" cy="12"/>
                </a:xfrm>
                <a:prstGeom prst="line">
                  <a:avLst/>
                </a:prstGeom>
                <a:noFill/>
                <a:ln w="7938" cap="rnd">
                  <a:solidFill>
                    <a:srgbClr val="000000"/>
                  </a:solidFill>
                  <a:round/>
                  <a:headEnd/>
                  <a:tailEnd/>
                </a:ln>
              </p:spPr>
              <p:txBody>
                <a:bodyPr/>
                <a:lstStyle/>
                <a:p>
                  <a:endParaRPr lang="en-US"/>
                </a:p>
              </p:txBody>
            </p:sp>
            <p:sp>
              <p:nvSpPr>
                <p:cNvPr id="160190" name="Line 3518"/>
                <p:cNvSpPr>
                  <a:spLocks noChangeShapeType="1"/>
                </p:cNvSpPr>
                <p:nvPr/>
              </p:nvSpPr>
              <p:spPr bwMode="auto">
                <a:xfrm flipH="1">
                  <a:off x="5173" y="3082"/>
                  <a:ext cx="10" cy="5"/>
                </a:xfrm>
                <a:prstGeom prst="line">
                  <a:avLst/>
                </a:prstGeom>
                <a:noFill/>
                <a:ln w="7938" cap="rnd">
                  <a:solidFill>
                    <a:srgbClr val="000000"/>
                  </a:solidFill>
                  <a:round/>
                  <a:headEnd/>
                  <a:tailEnd/>
                </a:ln>
              </p:spPr>
              <p:txBody>
                <a:bodyPr/>
                <a:lstStyle/>
                <a:p>
                  <a:endParaRPr lang="en-US"/>
                </a:p>
              </p:txBody>
            </p:sp>
            <p:sp>
              <p:nvSpPr>
                <p:cNvPr id="160191" name="Line 3519"/>
                <p:cNvSpPr>
                  <a:spLocks noChangeShapeType="1"/>
                </p:cNvSpPr>
                <p:nvPr/>
              </p:nvSpPr>
              <p:spPr bwMode="auto">
                <a:xfrm flipH="1">
                  <a:off x="5183" y="3087"/>
                  <a:ext cx="10" cy="12"/>
                </a:xfrm>
                <a:prstGeom prst="line">
                  <a:avLst/>
                </a:prstGeom>
                <a:noFill/>
                <a:ln w="7938" cap="rnd">
                  <a:solidFill>
                    <a:srgbClr val="000000"/>
                  </a:solidFill>
                  <a:round/>
                  <a:headEnd/>
                  <a:tailEnd/>
                </a:ln>
              </p:spPr>
              <p:txBody>
                <a:bodyPr/>
                <a:lstStyle/>
                <a:p>
                  <a:endParaRPr lang="en-US"/>
                </a:p>
              </p:txBody>
            </p:sp>
            <p:sp>
              <p:nvSpPr>
                <p:cNvPr id="160192" name="Line 3520"/>
                <p:cNvSpPr>
                  <a:spLocks noChangeShapeType="1"/>
                </p:cNvSpPr>
                <p:nvPr/>
              </p:nvSpPr>
              <p:spPr bwMode="auto">
                <a:xfrm flipH="1">
                  <a:off x="5193" y="3099"/>
                  <a:ext cx="11" cy="12"/>
                </a:xfrm>
                <a:prstGeom prst="line">
                  <a:avLst/>
                </a:prstGeom>
                <a:noFill/>
                <a:ln w="7938" cap="rnd">
                  <a:solidFill>
                    <a:srgbClr val="000000"/>
                  </a:solidFill>
                  <a:round/>
                  <a:headEnd/>
                  <a:tailEnd/>
                </a:ln>
              </p:spPr>
              <p:txBody>
                <a:bodyPr/>
                <a:lstStyle/>
                <a:p>
                  <a:endParaRPr lang="en-US"/>
                </a:p>
              </p:txBody>
            </p:sp>
            <p:sp>
              <p:nvSpPr>
                <p:cNvPr id="160193" name="Line 3521"/>
                <p:cNvSpPr>
                  <a:spLocks noChangeShapeType="1"/>
                </p:cNvSpPr>
                <p:nvPr/>
              </p:nvSpPr>
              <p:spPr bwMode="auto">
                <a:xfrm flipH="1">
                  <a:off x="5204" y="3111"/>
                  <a:ext cx="10" cy="11"/>
                </a:xfrm>
                <a:prstGeom prst="line">
                  <a:avLst/>
                </a:prstGeom>
                <a:noFill/>
                <a:ln w="7938" cap="rnd">
                  <a:solidFill>
                    <a:srgbClr val="000000"/>
                  </a:solidFill>
                  <a:round/>
                  <a:headEnd/>
                  <a:tailEnd/>
                </a:ln>
              </p:spPr>
              <p:txBody>
                <a:bodyPr/>
                <a:lstStyle/>
                <a:p>
                  <a:endParaRPr lang="en-US"/>
                </a:p>
              </p:txBody>
            </p:sp>
            <p:sp>
              <p:nvSpPr>
                <p:cNvPr id="160194" name="Line 3522"/>
                <p:cNvSpPr>
                  <a:spLocks noChangeShapeType="1"/>
                </p:cNvSpPr>
                <p:nvPr/>
              </p:nvSpPr>
              <p:spPr bwMode="auto">
                <a:xfrm flipH="1">
                  <a:off x="5209" y="3128"/>
                  <a:ext cx="16" cy="0"/>
                </a:xfrm>
                <a:prstGeom prst="line">
                  <a:avLst/>
                </a:prstGeom>
                <a:noFill/>
                <a:ln w="7938" cap="rnd">
                  <a:solidFill>
                    <a:srgbClr val="000000"/>
                  </a:solidFill>
                  <a:round/>
                  <a:headEnd/>
                  <a:tailEnd/>
                </a:ln>
              </p:spPr>
              <p:txBody>
                <a:bodyPr/>
                <a:lstStyle/>
                <a:p>
                  <a:endParaRPr lang="en-US"/>
                </a:p>
              </p:txBody>
            </p:sp>
            <p:sp>
              <p:nvSpPr>
                <p:cNvPr id="160195" name="Line 3523"/>
                <p:cNvSpPr>
                  <a:spLocks noChangeShapeType="1"/>
                </p:cNvSpPr>
                <p:nvPr/>
              </p:nvSpPr>
              <p:spPr bwMode="auto">
                <a:xfrm flipH="1">
                  <a:off x="5219" y="3140"/>
                  <a:ext cx="16" cy="6"/>
                </a:xfrm>
                <a:prstGeom prst="line">
                  <a:avLst/>
                </a:prstGeom>
                <a:noFill/>
                <a:ln w="7938" cap="rnd">
                  <a:solidFill>
                    <a:srgbClr val="000000"/>
                  </a:solidFill>
                  <a:round/>
                  <a:headEnd/>
                  <a:tailEnd/>
                </a:ln>
              </p:spPr>
              <p:txBody>
                <a:bodyPr/>
                <a:lstStyle/>
                <a:p>
                  <a:endParaRPr lang="en-US"/>
                </a:p>
              </p:txBody>
            </p:sp>
            <p:sp>
              <p:nvSpPr>
                <p:cNvPr id="160196" name="Line 3524"/>
                <p:cNvSpPr>
                  <a:spLocks noChangeShapeType="1"/>
                </p:cNvSpPr>
                <p:nvPr/>
              </p:nvSpPr>
              <p:spPr bwMode="auto">
                <a:xfrm flipH="1">
                  <a:off x="5225" y="3151"/>
                  <a:ext cx="15" cy="6"/>
                </a:xfrm>
                <a:prstGeom prst="line">
                  <a:avLst/>
                </a:prstGeom>
                <a:noFill/>
                <a:ln w="7938" cap="rnd">
                  <a:solidFill>
                    <a:srgbClr val="000000"/>
                  </a:solidFill>
                  <a:round/>
                  <a:headEnd/>
                  <a:tailEnd/>
                </a:ln>
              </p:spPr>
              <p:txBody>
                <a:bodyPr/>
                <a:lstStyle/>
                <a:p>
                  <a:endParaRPr lang="en-US"/>
                </a:p>
              </p:txBody>
            </p:sp>
            <p:sp>
              <p:nvSpPr>
                <p:cNvPr id="160197" name="Line 3525"/>
                <p:cNvSpPr>
                  <a:spLocks noChangeShapeType="1"/>
                </p:cNvSpPr>
                <p:nvPr/>
              </p:nvSpPr>
              <p:spPr bwMode="auto">
                <a:xfrm flipH="1">
                  <a:off x="5230" y="3169"/>
                  <a:ext cx="15" cy="6"/>
                </a:xfrm>
                <a:prstGeom prst="line">
                  <a:avLst/>
                </a:prstGeom>
                <a:noFill/>
                <a:ln w="7938" cap="rnd">
                  <a:solidFill>
                    <a:srgbClr val="000000"/>
                  </a:solidFill>
                  <a:round/>
                  <a:headEnd/>
                  <a:tailEnd/>
                </a:ln>
              </p:spPr>
              <p:txBody>
                <a:bodyPr/>
                <a:lstStyle/>
                <a:p>
                  <a:endParaRPr lang="en-US"/>
                </a:p>
              </p:txBody>
            </p:sp>
            <p:sp>
              <p:nvSpPr>
                <p:cNvPr id="160198" name="Line 3526"/>
                <p:cNvSpPr>
                  <a:spLocks noChangeShapeType="1"/>
                </p:cNvSpPr>
                <p:nvPr/>
              </p:nvSpPr>
              <p:spPr bwMode="auto">
                <a:xfrm flipH="1">
                  <a:off x="5235" y="3181"/>
                  <a:ext cx="10" cy="5"/>
                </a:xfrm>
                <a:prstGeom prst="line">
                  <a:avLst/>
                </a:prstGeom>
                <a:noFill/>
                <a:ln w="7938" cap="rnd">
                  <a:solidFill>
                    <a:srgbClr val="000000"/>
                  </a:solidFill>
                  <a:round/>
                  <a:headEnd/>
                  <a:tailEnd/>
                </a:ln>
              </p:spPr>
              <p:txBody>
                <a:bodyPr/>
                <a:lstStyle/>
                <a:p>
                  <a:endParaRPr lang="en-US"/>
                </a:p>
              </p:txBody>
            </p:sp>
            <p:sp>
              <p:nvSpPr>
                <p:cNvPr id="160199" name="Line 3527"/>
                <p:cNvSpPr>
                  <a:spLocks noChangeShapeType="1"/>
                </p:cNvSpPr>
                <p:nvPr/>
              </p:nvSpPr>
              <p:spPr bwMode="auto">
                <a:xfrm flipH="1">
                  <a:off x="5245" y="3192"/>
                  <a:ext cx="11" cy="6"/>
                </a:xfrm>
                <a:prstGeom prst="line">
                  <a:avLst/>
                </a:prstGeom>
                <a:noFill/>
                <a:ln w="7938" cap="rnd">
                  <a:solidFill>
                    <a:srgbClr val="000000"/>
                  </a:solidFill>
                  <a:round/>
                  <a:headEnd/>
                  <a:tailEnd/>
                </a:ln>
              </p:spPr>
              <p:txBody>
                <a:bodyPr/>
                <a:lstStyle/>
                <a:p>
                  <a:endParaRPr lang="en-US"/>
                </a:p>
              </p:txBody>
            </p:sp>
            <p:sp>
              <p:nvSpPr>
                <p:cNvPr id="160200" name="Line 3528"/>
                <p:cNvSpPr>
                  <a:spLocks noChangeShapeType="1"/>
                </p:cNvSpPr>
                <p:nvPr/>
              </p:nvSpPr>
              <p:spPr bwMode="auto">
                <a:xfrm flipH="1">
                  <a:off x="5245" y="3210"/>
                  <a:ext cx="11" cy="6"/>
                </a:xfrm>
                <a:prstGeom prst="line">
                  <a:avLst/>
                </a:prstGeom>
                <a:noFill/>
                <a:ln w="7938" cap="rnd">
                  <a:solidFill>
                    <a:srgbClr val="000000"/>
                  </a:solidFill>
                  <a:round/>
                  <a:headEnd/>
                  <a:tailEnd/>
                </a:ln>
              </p:spPr>
              <p:txBody>
                <a:bodyPr/>
                <a:lstStyle/>
                <a:p>
                  <a:endParaRPr lang="en-US"/>
                </a:p>
              </p:txBody>
            </p:sp>
            <p:sp>
              <p:nvSpPr>
                <p:cNvPr id="160201" name="Line 3529"/>
                <p:cNvSpPr>
                  <a:spLocks noChangeShapeType="1"/>
                </p:cNvSpPr>
                <p:nvPr/>
              </p:nvSpPr>
              <p:spPr bwMode="auto">
                <a:xfrm flipH="1">
                  <a:off x="4304" y="2166"/>
                  <a:ext cx="10" cy="6"/>
                </a:xfrm>
                <a:prstGeom prst="line">
                  <a:avLst/>
                </a:prstGeom>
                <a:noFill/>
                <a:ln w="7938" cap="rnd">
                  <a:solidFill>
                    <a:srgbClr val="000000"/>
                  </a:solidFill>
                  <a:round/>
                  <a:headEnd/>
                  <a:tailEnd/>
                </a:ln>
              </p:spPr>
              <p:txBody>
                <a:bodyPr/>
                <a:lstStyle/>
                <a:p>
                  <a:endParaRPr lang="en-US"/>
                </a:p>
              </p:txBody>
            </p:sp>
            <p:sp>
              <p:nvSpPr>
                <p:cNvPr id="160202" name="Line 3530"/>
                <p:cNvSpPr>
                  <a:spLocks noChangeShapeType="1"/>
                </p:cNvSpPr>
                <p:nvPr/>
              </p:nvSpPr>
              <p:spPr bwMode="auto">
                <a:xfrm flipH="1">
                  <a:off x="4314" y="2172"/>
                  <a:ext cx="5" cy="12"/>
                </a:xfrm>
                <a:prstGeom prst="line">
                  <a:avLst/>
                </a:prstGeom>
                <a:noFill/>
                <a:ln w="7938" cap="rnd">
                  <a:solidFill>
                    <a:srgbClr val="000000"/>
                  </a:solidFill>
                  <a:round/>
                  <a:headEnd/>
                  <a:tailEnd/>
                </a:ln>
              </p:spPr>
              <p:txBody>
                <a:bodyPr/>
                <a:lstStyle/>
                <a:p>
                  <a:endParaRPr lang="en-US"/>
                </a:p>
              </p:txBody>
            </p:sp>
            <p:sp>
              <p:nvSpPr>
                <p:cNvPr id="160203" name="Line 3531"/>
                <p:cNvSpPr>
                  <a:spLocks noChangeShapeType="1"/>
                </p:cNvSpPr>
                <p:nvPr/>
              </p:nvSpPr>
              <p:spPr bwMode="auto">
                <a:xfrm flipH="1">
                  <a:off x="4319" y="2184"/>
                  <a:ext cx="11" cy="11"/>
                </a:xfrm>
                <a:prstGeom prst="line">
                  <a:avLst/>
                </a:prstGeom>
                <a:noFill/>
                <a:ln w="7938" cap="rnd">
                  <a:solidFill>
                    <a:srgbClr val="000000"/>
                  </a:solidFill>
                  <a:round/>
                  <a:headEnd/>
                  <a:tailEnd/>
                </a:ln>
              </p:spPr>
              <p:txBody>
                <a:bodyPr/>
                <a:lstStyle/>
                <a:p>
                  <a:endParaRPr lang="en-US"/>
                </a:p>
              </p:txBody>
            </p:sp>
            <p:sp>
              <p:nvSpPr>
                <p:cNvPr id="160204" name="Line 3532"/>
                <p:cNvSpPr>
                  <a:spLocks noChangeShapeType="1"/>
                </p:cNvSpPr>
                <p:nvPr/>
              </p:nvSpPr>
              <p:spPr bwMode="auto">
                <a:xfrm flipH="1">
                  <a:off x="4330" y="2195"/>
                  <a:ext cx="10" cy="12"/>
                </a:xfrm>
                <a:prstGeom prst="line">
                  <a:avLst/>
                </a:prstGeom>
                <a:noFill/>
                <a:ln w="7938" cap="rnd">
                  <a:solidFill>
                    <a:srgbClr val="000000"/>
                  </a:solidFill>
                  <a:round/>
                  <a:headEnd/>
                  <a:tailEnd/>
                </a:ln>
              </p:spPr>
              <p:txBody>
                <a:bodyPr/>
                <a:lstStyle/>
                <a:p>
                  <a:endParaRPr lang="en-US"/>
                </a:p>
              </p:txBody>
            </p:sp>
            <p:sp>
              <p:nvSpPr>
                <p:cNvPr id="160205" name="Line 3533"/>
                <p:cNvSpPr>
                  <a:spLocks noChangeShapeType="1"/>
                </p:cNvSpPr>
                <p:nvPr/>
              </p:nvSpPr>
              <p:spPr bwMode="auto">
                <a:xfrm flipH="1">
                  <a:off x="4340" y="2207"/>
                  <a:ext cx="11" cy="6"/>
                </a:xfrm>
                <a:prstGeom prst="line">
                  <a:avLst/>
                </a:prstGeom>
                <a:noFill/>
                <a:ln w="7938" cap="rnd">
                  <a:solidFill>
                    <a:srgbClr val="000000"/>
                  </a:solidFill>
                  <a:round/>
                  <a:headEnd/>
                  <a:tailEnd/>
                </a:ln>
              </p:spPr>
              <p:txBody>
                <a:bodyPr/>
                <a:lstStyle/>
                <a:p>
                  <a:endParaRPr lang="en-US"/>
                </a:p>
              </p:txBody>
            </p:sp>
            <p:sp>
              <p:nvSpPr>
                <p:cNvPr id="160206" name="Line 3534"/>
                <p:cNvSpPr>
                  <a:spLocks noChangeShapeType="1"/>
                </p:cNvSpPr>
                <p:nvPr/>
              </p:nvSpPr>
              <p:spPr bwMode="auto">
                <a:xfrm flipH="1">
                  <a:off x="4351" y="2213"/>
                  <a:ext cx="10" cy="6"/>
                </a:xfrm>
                <a:prstGeom prst="line">
                  <a:avLst/>
                </a:prstGeom>
                <a:noFill/>
                <a:ln w="7938" cap="rnd">
                  <a:solidFill>
                    <a:srgbClr val="000000"/>
                  </a:solidFill>
                  <a:round/>
                  <a:headEnd/>
                  <a:tailEnd/>
                </a:ln>
              </p:spPr>
              <p:txBody>
                <a:bodyPr/>
                <a:lstStyle/>
                <a:p>
                  <a:endParaRPr lang="en-US"/>
                </a:p>
              </p:txBody>
            </p:sp>
            <p:sp>
              <p:nvSpPr>
                <p:cNvPr id="160207" name="Line 3535"/>
                <p:cNvSpPr>
                  <a:spLocks noChangeShapeType="1"/>
                </p:cNvSpPr>
                <p:nvPr/>
              </p:nvSpPr>
              <p:spPr bwMode="auto">
                <a:xfrm flipH="1">
                  <a:off x="4356" y="2230"/>
                  <a:ext cx="10" cy="6"/>
                </a:xfrm>
                <a:prstGeom prst="line">
                  <a:avLst/>
                </a:prstGeom>
                <a:noFill/>
                <a:ln w="7938" cap="rnd">
                  <a:solidFill>
                    <a:srgbClr val="000000"/>
                  </a:solidFill>
                  <a:round/>
                  <a:headEnd/>
                  <a:tailEnd/>
                </a:ln>
              </p:spPr>
              <p:txBody>
                <a:bodyPr/>
                <a:lstStyle/>
                <a:p>
                  <a:endParaRPr lang="en-US"/>
                </a:p>
              </p:txBody>
            </p:sp>
            <p:sp>
              <p:nvSpPr>
                <p:cNvPr id="160208" name="Line 3536"/>
                <p:cNvSpPr>
                  <a:spLocks noChangeShapeType="1"/>
                </p:cNvSpPr>
                <p:nvPr/>
              </p:nvSpPr>
              <p:spPr bwMode="auto">
                <a:xfrm flipH="1">
                  <a:off x="4361" y="2248"/>
                  <a:ext cx="16" cy="6"/>
                </a:xfrm>
                <a:prstGeom prst="line">
                  <a:avLst/>
                </a:prstGeom>
                <a:noFill/>
                <a:ln w="7938" cap="rnd">
                  <a:solidFill>
                    <a:srgbClr val="000000"/>
                  </a:solidFill>
                  <a:round/>
                  <a:headEnd/>
                  <a:tailEnd/>
                </a:ln>
              </p:spPr>
              <p:txBody>
                <a:bodyPr/>
                <a:lstStyle/>
                <a:p>
                  <a:endParaRPr lang="en-US"/>
                </a:p>
              </p:txBody>
            </p:sp>
            <p:sp>
              <p:nvSpPr>
                <p:cNvPr id="160209" name="Line 3537"/>
                <p:cNvSpPr>
                  <a:spLocks noChangeShapeType="1"/>
                </p:cNvSpPr>
                <p:nvPr/>
              </p:nvSpPr>
              <p:spPr bwMode="auto">
                <a:xfrm flipH="1">
                  <a:off x="4366" y="2254"/>
                  <a:ext cx="16" cy="5"/>
                </a:xfrm>
                <a:prstGeom prst="line">
                  <a:avLst/>
                </a:prstGeom>
                <a:noFill/>
                <a:ln w="7938" cap="rnd">
                  <a:solidFill>
                    <a:srgbClr val="000000"/>
                  </a:solidFill>
                  <a:round/>
                  <a:headEnd/>
                  <a:tailEnd/>
                </a:ln>
              </p:spPr>
              <p:txBody>
                <a:bodyPr/>
                <a:lstStyle/>
                <a:p>
                  <a:endParaRPr lang="en-US"/>
                </a:p>
              </p:txBody>
            </p:sp>
            <p:sp>
              <p:nvSpPr>
                <p:cNvPr id="160210" name="Line 3538"/>
                <p:cNvSpPr>
                  <a:spLocks noChangeShapeType="1"/>
                </p:cNvSpPr>
                <p:nvPr/>
              </p:nvSpPr>
              <p:spPr bwMode="auto">
                <a:xfrm flipH="1">
                  <a:off x="4371" y="2271"/>
                  <a:ext cx="16" cy="6"/>
                </a:xfrm>
                <a:prstGeom prst="line">
                  <a:avLst/>
                </a:prstGeom>
                <a:noFill/>
                <a:ln w="7938" cap="rnd">
                  <a:solidFill>
                    <a:srgbClr val="000000"/>
                  </a:solidFill>
                  <a:round/>
                  <a:headEnd/>
                  <a:tailEnd/>
                </a:ln>
              </p:spPr>
              <p:txBody>
                <a:bodyPr/>
                <a:lstStyle/>
                <a:p>
                  <a:endParaRPr lang="en-US"/>
                </a:p>
              </p:txBody>
            </p:sp>
            <p:sp>
              <p:nvSpPr>
                <p:cNvPr id="160211" name="Line 3539"/>
                <p:cNvSpPr>
                  <a:spLocks noChangeShapeType="1"/>
                </p:cNvSpPr>
                <p:nvPr/>
              </p:nvSpPr>
              <p:spPr bwMode="auto">
                <a:xfrm flipH="1">
                  <a:off x="4382" y="2289"/>
                  <a:ext cx="15" cy="5"/>
                </a:xfrm>
                <a:prstGeom prst="line">
                  <a:avLst/>
                </a:prstGeom>
                <a:noFill/>
                <a:ln w="7938" cap="rnd">
                  <a:solidFill>
                    <a:srgbClr val="000000"/>
                  </a:solidFill>
                  <a:round/>
                  <a:headEnd/>
                  <a:tailEnd/>
                </a:ln>
              </p:spPr>
              <p:txBody>
                <a:bodyPr/>
                <a:lstStyle/>
                <a:p>
                  <a:endParaRPr lang="en-US"/>
                </a:p>
              </p:txBody>
            </p:sp>
            <p:sp>
              <p:nvSpPr>
                <p:cNvPr id="160212" name="Line 3540"/>
                <p:cNvSpPr>
                  <a:spLocks noChangeShapeType="1"/>
                </p:cNvSpPr>
                <p:nvPr/>
              </p:nvSpPr>
              <p:spPr bwMode="auto">
                <a:xfrm flipH="1">
                  <a:off x="4387" y="2294"/>
                  <a:ext cx="16" cy="6"/>
                </a:xfrm>
                <a:prstGeom prst="line">
                  <a:avLst/>
                </a:prstGeom>
                <a:noFill/>
                <a:ln w="7938" cap="rnd">
                  <a:solidFill>
                    <a:srgbClr val="000000"/>
                  </a:solidFill>
                  <a:round/>
                  <a:headEnd/>
                  <a:tailEnd/>
                </a:ln>
              </p:spPr>
              <p:txBody>
                <a:bodyPr/>
                <a:lstStyle/>
                <a:p>
                  <a:endParaRPr lang="en-US"/>
                </a:p>
              </p:txBody>
            </p:sp>
            <p:sp>
              <p:nvSpPr>
                <p:cNvPr id="160213" name="Line 3541"/>
                <p:cNvSpPr>
                  <a:spLocks noChangeShapeType="1"/>
                </p:cNvSpPr>
                <p:nvPr/>
              </p:nvSpPr>
              <p:spPr bwMode="auto">
                <a:xfrm flipH="1">
                  <a:off x="4387" y="2312"/>
                  <a:ext cx="16" cy="6"/>
                </a:xfrm>
                <a:prstGeom prst="line">
                  <a:avLst/>
                </a:prstGeom>
                <a:noFill/>
                <a:ln w="7938" cap="rnd">
                  <a:solidFill>
                    <a:srgbClr val="000000"/>
                  </a:solidFill>
                  <a:round/>
                  <a:headEnd/>
                  <a:tailEnd/>
                </a:ln>
              </p:spPr>
              <p:txBody>
                <a:bodyPr/>
                <a:lstStyle/>
                <a:p>
                  <a:endParaRPr lang="en-US"/>
                </a:p>
              </p:txBody>
            </p:sp>
            <p:sp>
              <p:nvSpPr>
                <p:cNvPr id="160214" name="Line 3542"/>
                <p:cNvSpPr>
                  <a:spLocks noChangeShapeType="1"/>
                </p:cNvSpPr>
                <p:nvPr/>
              </p:nvSpPr>
              <p:spPr bwMode="auto">
                <a:xfrm flipH="1">
                  <a:off x="4397" y="2324"/>
                  <a:ext cx="11" cy="5"/>
                </a:xfrm>
                <a:prstGeom prst="line">
                  <a:avLst/>
                </a:prstGeom>
                <a:noFill/>
                <a:ln w="7938" cap="rnd">
                  <a:solidFill>
                    <a:srgbClr val="000000"/>
                  </a:solidFill>
                  <a:round/>
                  <a:headEnd/>
                  <a:tailEnd/>
                </a:ln>
              </p:spPr>
              <p:txBody>
                <a:bodyPr/>
                <a:lstStyle/>
                <a:p>
                  <a:endParaRPr lang="en-US"/>
                </a:p>
              </p:txBody>
            </p:sp>
            <p:sp>
              <p:nvSpPr>
                <p:cNvPr id="160215" name="Line 3543"/>
                <p:cNvSpPr>
                  <a:spLocks noChangeShapeType="1"/>
                </p:cNvSpPr>
                <p:nvPr/>
              </p:nvSpPr>
              <p:spPr bwMode="auto">
                <a:xfrm flipH="1">
                  <a:off x="4403" y="2335"/>
                  <a:ext cx="5" cy="6"/>
                </a:xfrm>
                <a:prstGeom prst="line">
                  <a:avLst/>
                </a:prstGeom>
                <a:noFill/>
                <a:ln w="7938" cap="rnd">
                  <a:solidFill>
                    <a:srgbClr val="000000"/>
                  </a:solidFill>
                  <a:round/>
                  <a:headEnd/>
                  <a:tailEnd/>
                </a:ln>
              </p:spPr>
              <p:txBody>
                <a:bodyPr/>
                <a:lstStyle/>
                <a:p>
                  <a:endParaRPr lang="en-US"/>
                </a:p>
              </p:txBody>
            </p:sp>
            <p:sp>
              <p:nvSpPr>
                <p:cNvPr id="160216" name="Line 3544"/>
                <p:cNvSpPr>
                  <a:spLocks noChangeShapeType="1"/>
                </p:cNvSpPr>
                <p:nvPr/>
              </p:nvSpPr>
              <p:spPr bwMode="auto">
                <a:xfrm flipH="1">
                  <a:off x="4408" y="2353"/>
                  <a:ext cx="10" cy="6"/>
                </a:xfrm>
                <a:prstGeom prst="line">
                  <a:avLst/>
                </a:prstGeom>
                <a:noFill/>
                <a:ln w="7938" cap="rnd">
                  <a:solidFill>
                    <a:srgbClr val="000000"/>
                  </a:solidFill>
                  <a:round/>
                  <a:headEnd/>
                  <a:tailEnd/>
                </a:ln>
              </p:spPr>
              <p:txBody>
                <a:bodyPr/>
                <a:lstStyle/>
                <a:p>
                  <a:endParaRPr lang="en-US"/>
                </a:p>
              </p:txBody>
            </p:sp>
            <p:sp>
              <p:nvSpPr>
                <p:cNvPr id="160217" name="Line 3545"/>
                <p:cNvSpPr>
                  <a:spLocks noChangeShapeType="1"/>
                </p:cNvSpPr>
                <p:nvPr/>
              </p:nvSpPr>
              <p:spPr bwMode="auto">
                <a:xfrm flipH="1">
                  <a:off x="4408" y="2364"/>
                  <a:ext cx="15" cy="6"/>
                </a:xfrm>
                <a:prstGeom prst="line">
                  <a:avLst/>
                </a:prstGeom>
                <a:noFill/>
                <a:ln w="7938" cap="rnd">
                  <a:solidFill>
                    <a:srgbClr val="000000"/>
                  </a:solidFill>
                  <a:round/>
                  <a:headEnd/>
                  <a:tailEnd/>
                </a:ln>
              </p:spPr>
              <p:txBody>
                <a:bodyPr/>
                <a:lstStyle/>
                <a:p>
                  <a:endParaRPr lang="en-US"/>
                </a:p>
              </p:txBody>
            </p:sp>
            <p:sp>
              <p:nvSpPr>
                <p:cNvPr id="160218" name="Line 3546"/>
                <p:cNvSpPr>
                  <a:spLocks noChangeShapeType="1"/>
                </p:cNvSpPr>
                <p:nvPr/>
              </p:nvSpPr>
              <p:spPr bwMode="auto">
                <a:xfrm flipH="1">
                  <a:off x="4418" y="2382"/>
                  <a:ext cx="16" cy="0"/>
                </a:xfrm>
                <a:prstGeom prst="line">
                  <a:avLst/>
                </a:prstGeom>
                <a:noFill/>
                <a:ln w="7938" cap="rnd">
                  <a:solidFill>
                    <a:srgbClr val="000000"/>
                  </a:solidFill>
                  <a:round/>
                  <a:headEnd/>
                  <a:tailEnd/>
                </a:ln>
              </p:spPr>
              <p:txBody>
                <a:bodyPr/>
                <a:lstStyle/>
                <a:p>
                  <a:endParaRPr lang="en-US"/>
                </a:p>
              </p:txBody>
            </p:sp>
            <p:sp>
              <p:nvSpPr>
                <p:cNvPr id="160219" name="Line 3547"/>
                <p:cNvSpPr>
                  <a:spLocks noChangeShapeType="1"/>
                </p:cNvSpPr>
                <p:nvPr/>
              </p:nvSpPr>
              <p:spPr bwMode="auto">
                <a:xfrm flipH="1">
                  <a:off x="4423" y="2394"/>
                  <a:ext cx="16" cy="5"/>
                </a:xfrm>
                <a:prstGeom prst="line">
                  <a:avLst/>
                </a:prstGeom>
                <a:noFill/>
                <a:ln w="7938" cap="rnd">
                  <a:solidFill>
                    <a:srgbClr val="000000"/>
                  </a:solidFill>
                  <a:round/>
                  <a:headEnd/>
                  <a:tailEnd/>
                </a:ln>
              </p:spPr>
              <p:txBody>
                <a:bodyPr/>
                <a:lstStyle/>
                <a:p>
                  <a:endParaRPr lang="en-US"/>
                </a:p>
              </p:txBody>
            </p:sp>
            <p:sp>
              <p:nvSpPr>
                <p:cNvPr id="160220" name="Line 3548"/>
                <p:cNvSpPr>
                  <a:spLocks noChangeShapeType="1"/>
                </p:cNvSpPr>
                <p:nvPr/>
              </p:nvSpPr>
              <p:spPr bwMode="auto">
                <a:xfrm flipH="1">
                  <a:off x="4439" y="2405"/>
                  <a:ext cx="5" cy="18"/>
                </a:xfrm>
                <a:prstGeom prst="line">
                  <a:avLst/>
                </a:prstGeom>
                <a:noFill/>
                <a:ln w="7938" cap="rnd">
                  <a:solidFill>
                    <a:srgbClr val="000000"/>
                  </a:solidFill>
                  <a:round/>
                  <a:headEnd/>
                  <a:tailEnd/>
                </a:ln>
              </p:spPr>
              <p:txBody>
                <a:bodyPr/>
                <a:lstStyle/>
                <a:p>
                  <a:endParaRPr lang="en-US"/>
                </a:p>
              </p:txBody>
            </p:sp>
            <p:sp>
              <p:nvSpPr>
                <p:cNvPr id="160221" name="Line 3549"/>
                <p:cNvSpPr>
                  <a:spLocks noChangeShapeType="1"/>
                </p:cNvSpPr>
                <p:nvPr/>
              </p:nvSpPr>
              <p:spPr bwMode="auto">
                <a:xfrm flipH="1">
                  <a:off x="4444" y="2411"/>
                  <a:ext cx="11" cy="12"/>
                </a:xfrm>
                <a:prstGeom prst="line">
                  <a:avLst/>
                </a:prstGeom>
                <a:noFill/>
                <a:ln w="7938" cap="rnd">
                  <a:solidFill>
                    <a:srgbClr val="000000"/>
                  </a:solidFill>
                  <a:round/>
                  <a:headEnd/>
                  <a:tailEnd/>
                </a:ln>
              </p:spPr>
              <p:txBody>
                <a:bodyPr/>
                <a:lstStyle/>
                <a:p>
                  <a:endParaRPr lang="en-US"/>
                </a:p>
              </p:txBody>
            </p:sp>
            <p:sp>
              <p:nvSpPr>
                <p:cNvPr id="160222" name="Line 3550"/>
                <p:cNvSpPr>
                  <a:spLocks noChangeShapeType="1"/>
                </p:cNvSpPr>
                <p:nvPr/>
              </p:nvSpPr>
              <p:spPr bwMode="auto">
                <a:xfrm flipH="1">
                  <a:off x="4460" y="2423"/>
                  <a:ext cx="10" cy="11"/>
                </a:xfrm>
                <a:prstGeom prst="line">
                  <a:avLst/>
                </a:prstGeom>
                <a:noFill/>
                <a:ln w="7938" cap="rnd">
                  <a:solidFill>
                    <a:srgbClr val="000000"/>
                  </a:solidFill>
                  <a:round/>
                  <a:headEnd/>
                  <a:tailEnd/>
                </a:ln>
              </p:spPr>
              <p:txBody>
                <a:bodyPr/>
                <a:lstStyle/>
                <a:p>
                  <a:endParaRPr lang="en-US"/>
                </a:p>
              </p:txBody>
            </p:sp>
            <p:sp>
              <p:nvSpPr>
                <p:cNvPr id="160223" name="Line 3551"/>
                <p:cNvSpPr>
                  <a:spLocks noChangeShapeType="1"/>
                </p:cNvSpPr>
                <p:nvPr/>
              </p:nvSpPr>
              <p:spPr bwMode="auto">
                <a:xfrm flipH="1">
                  <a:off x="4470" y="2428"/>
                  <a:ext cx="11" cy="18"/>
                </a:xfrm>
                <a:prstGeom prst="line">
                  <a:avLst/>
                </a:prstGeom>
                <a:noFill/>
                <a:ln w="7938" cap="rnd">
                  <a:solidFill>
                    <a:srgbClr val="000000"/>
                  </a:solidFill>
                  <a:round/>
                  <a:headEnd/>
                  <a:tailEnd/>
                </a:ln>
              </p:spPr>
              <p:txBody>
                <a:bodyPr/>
                <a:lstStyle/>
                <a:p>
                  <a:endParaRPr lang="en-US"/>
                </a:p>
              </p:txBody>
            </p:sp>
            <p:sp>
              <p:nvSpPr>
                <p:cNvPr id="160224" name="Line 3552"/>
                <p:cNvSpPr>
                  <a:spLocks noChangeShapeType="1"/>
                </p:cNvSpPr>
                <p:nvPr/>
              </p:nvSpPr>
              <p:spPr bwMode="auto">
                <a:xfrm>
                  <a:off x="4486" y="2428"/>
                  <a:ext cx="0" cy="18"/>
                </a:xfrm>
                <a:prstGeom prst="line">
                  <a:avLst/>
                </a:prstGeom>
                <a:noFill/>
                <a:ln w="7938" cap="rnd">
                  <a:solidFill>
                    <a:srgbClr val="000000"/>
                  </a:solidFill>
                  <a:round/>
                  <a:headEnd/>
                  <a:tailEnd/>
                </a:ln>
              </p:spPr>
              <p:txBody>
                <a:bodyPr/>
                <a:lstStyle/>
                <a:p>
                  <a:endParaRPr lang="en-US"/>
                </a:p>
              </p:txBody>
            </p:sp>
            <p:sp>
              <p:nvSpPr>
                <p:cNvPr id="160225" name="Line 3553"/>
                <p:cNvSpPr>
                  <a:spLocks noChangeShapeType="1"/>
                </p:cNvSpPr>
                <p:nvPr/>
              </p:nvSpPr>
              <p:spPr bwMode="auto">
                <a:xfrm>
                  <a:off x="4502" y="2428"/>
                  <a:ext cx="0" cy="18"/>
                </a:xfrm>
                <a:prstGeom prst="line">
                  <a:avLst/>
                </a:prstGeom>
                <a:noFill/>
                <a:ln w="7938" cap="rnd">
                  <a:solidFill>
                    <a:srgbClr val="000000"/>
                  </a:solidFill>
                  <a:round/>
                  <a:headEnd/>
                  <a:tailEnd/>
                </a:ln>
              </p:spPr>
              <p:txBody>
                <a:bodyPr/>
                <a:lstStyle/>
                <a:p>
                  <a:endParaRPr lang="en-US"/>
                </a:p>
              </p:txBody>
            </p:sp>
            <p:sp>
              <p:nvSpPr>
                <p:cNvPr id="160226" name="Line 3554"/>
                <p:cNvSpPr>
                  <a:spLocks noChangeShapeType="1"/>
                </p:cNvSpPr>
                <p:nvPr/>
              </p:nvSpPr>
              <p:spPr bwMode="auto">
                <a:xfrm>
                  <a:off x="4517" y="2434"/>
                  <a:ext cx="0" cy="18"/>
                </a:xfrm>
                <a:prstGeom prst="line">
                  <a:avLst/>
                </a:prstGeom>
                <a:noFill/>
                <a:ln w="7938" cap="rnd">
                  <a:solidFill>
                    <a:srgbClr val="000000"/>
                  </a:solidFill>
                  <a:round/>
                  <a:headEnd/>
                  <a:tailEnd/>
                </a:ln>
              </p:spPr>
              <p:txBody>
                <a:bodyPr/>
                <a:lstStyle/>
                <a:p>
                  <a:endParaRPr lang="en-US"/>
                </a:p>
              </p:txBody>
            </p:sp>
            <p:sp>
              <p:nvSpPr>
                <p:cNvPr id="160227" name="Line 3555"/>
                <p:cNvSpPr>
                  <a:spLocks noChangeShapeType="1"/>
                </p:cNvSpPr>
                <p:nvPr/>
              </p:nvSpPr>
              <p:spPr bwMode="auto">
                <a:xfrm>
                  <a:off x="4528" y="2440"/>
                  <a:ext cx="0" cy="18"/>
                </a:xfrm>
                <a:prstGeom prst="line">
                  <a:avLst/>
                </a:prstGeom>
                <a:noFill/>
                <a:ln w="7938" cap="rnd">
                  <a:solidFill>
                    <a:srgbClr val="000000"/>
                  </a:solidFill>
                  <a:round/>
                  <a:headEnd/>
                  <a:tailEnd/>
                </a:ln>
              </p:spPr>
              <p:txBody>
                <a:bodyPr/>
                <a:lstStyle/>
                <a:p>
                  <a:endParaRPr lang="en-US"/>
                </a:p>
              </p:txBody>
            </p:sp>
            <p:sp>
              <p:nvSpPr>
                <p:cNvPr id="160228" name="Line 3556"/>
                <p:cNvSpPr>
                  <a:spLocks noChangeShapeType="1"/>
                </p:cNvSpPr>
                <p:nvPr/>
              </p:nvSpPr>
              <p:spPr bwMode="auto">
                <a:xfrm>
                  <a:off x="4543" y="2440"/>
                  <a:ext cx="0" cy="18"/>
                </a:xfrm>
                <a:prstGeom prst="line">
                  <a:avLst/>
                </a:prstGeom>
                <a:noFill/>
                <a:ln w="7938" cap="rnd">
                  <a:solidFill>
                    <a:srgbClr val="000000"/>
                  </a:solidFill>
                  <a:round/>
                  <a:headEnd/>
                  <a:tailEnd/>
                </a:ln>
              </p:spPr>
              <p:txBody>
                <a:bodyPr/>
                <a:lstStyle/>
                <a:p>
                  <a:endParaRPr lang="en-US"/>
                </a:p>
              </p:txBody>
            </p:sp>
            <p:sp>
              <p:nvSpPr>
                <p:cNvPr id="160229" name="Line 3557"/>
                <p:cNvSpPr>
                  <a:spLocks noChangeShapeType="1"/>
                </p:cNvSpPr>
                <p:nvPr/>
              </p:nvSpPr>
              <p:spPr bwMode="auto">
                <a:xfrm>
                  <a:off x="4559" y="2446"/>
                  <a:ext cx="0" cy="17"/>
                </a:xfrm>
                <a:prstGeom prst="line">
                  <a:avLst/>
                </a:prstGeom>
                <a:noFill/>
                <a:ln w="7938" cap="rnd">
                  <a:solidFill>
                    <a:srgbClr val="000000"/>
                  </a:solidFill>
                  <a:round/>
                  <a:headEnd/>
                  <a:tailEnd/>
                </a:ln>
              </p:spPr>
              <p:txBody>
                <a:bodyPr/>
                <a:lstStyle/>
                <a:p>
                  <a:endParaRPr lang="en-US"/>
                </a:p>
              </p:txBody>
            </p:sp>
            <p:sp>
              <p:nvSpPr>
                <p:cNvPr id="160230" name="Line 3558"/>
                <p:cNvSpPr>
                  <a:spLocks noChangeShapeType="1"/>
                </p:cNvSpPr>
                <p:nvPr/>
              </p:nvSpPr>
              <p:spPr bwMode="auto">
                <a:xfrm flipH="1">
                  <a:off x="4564" y="2458"/>
                  <a:ext cx="5" cy="11"/>
                </a:xfrm>
                <a:prstGeom prst="line">
                  <a:avLst/>
                </a:prstGeom>
                <a:noFill/>
                <a:ln w="7938" cap="rnd">
                  <a:solidFill>
                    <a:srgbClr val="000000"/>
                  </a:solidFill>
                  <a:round/>
                  <a:headEnd/>
                  <a:tailEnd/>
                </a:ln>
              </p:spPr>
              <p:txBody>
                <a:bodyPr/>
                <a:lstStyle/>
                <a:p>
                  <a:endParaRPr lang="en-US"/>
                </a:p>
              </p:txBody>
            </p:sp>
            <p:sp>
              <p:nvSpPr>
                <p:cNvPr id="160231" name="Line 3559"/>
                <p:cNvSpPr>
                  <a:spLocks noChangeShapeType="1"/>
                </p:cNvSpPr>
                <p:nvPr/>
              </p:nvSpPr>
              <p:spPr bwMode="auto">
                <a:xfrm flipH="1">
                  <a:off x="4574" y="2463"/>
                  <a:ext cx="11" cy="18"/>
                </a:xfrm>
                <a:prstGeom prst="line">
                  <a:avLst/>
                </a:prstGeom>
                <a:noFill/>
                <a:ln w="7938" cap="rnd">
                  <a:solidFill>
                    <a:srgbClr val="000000"/>
                  </a:solidFill>
                  <a:round/>
                  <a:headEnd/>
                  <a:tailEnd/>
                </a:ln>
              </p:spPr>
              <p:txBody>
                <a:bodyPr/>
                <a:lstStyle/>
                <a:p>
                  <a:endParaRPr lang="en-US"/>
                </a:p>
              </p:txBody>
            </p:sp>
            <p:sp>
              <p:nvSpPr>
                <p:cNvPr id="160232" name="Line 3560"/>
                <p:cNvSpPr>
                  <a:spLocks noChangeShapeType="1"/>
                </p:cNvSpPr>
                <p:nvPr/>
              </p:nvSpPr>
              <p:spPr bwMode="auto">
                <a:xfrm flipH="1">
                  <a:off x="4585" y="2475"/>
                  <a:ext cx="10" cy="18"/>
                </a:xfrm>
                <a:prstGeom prst="line">
                  <a:avLst/>
                </a:prstGeom>
                <a:noFill/>
                <a:ln w="7938" cap="rnd">
                  <a:solidFill>
                    <a:srgbClr val="000000"/>
                  </a:solidFill>
                  <a:round/>
                  <a:headEnd/>
                  <a:tailEnd/>
                </a:ln>
              </p:spPr>
              <p:txBody>
                <a:bodyPr/>
                <a:lstStyle/>
                <a:p>
                  <a:endParaRPr lang="en-US"/>
                </a:p>
              </p:txBody>
            </p:sp>
            <p:sp>
              <p:nvSpPr>
                <p:cNvPr id="160233" name="Line 3561"/>
                <p:cNvSpPr>
                  <a:spLocks noChangeShapeType="1"/>
                </p:cNvSpPr>
                <p:nvPr/>
              </p:nvSpPr>
              <p:spPr bwMode="auto">
                <a:xfrm flipH="1">
                  <a:off x="4595" y="2481"/>
                  <a:ext cx="11" cy="12"/>
                </a:xfrm>
                <a:prstGeom prst="line">
                  <a:avLst/>
                </a:prstGeom>
                <a:noFill/>
                <a:ln w="7938" cap="rnd">
                  <a:solidFill>
                    <a:srgbClr val="000000"/>
                  </a:solidFill>
                  <a:round/>
                  <a:headEnd/>
                  <a:tailEnd/>
                </a:ln>
              </p:spPr>
              <p:txBody>
                <a:bodyPr/>
                <a:lstStyle/>
                <a:p>
                  <a:endParaRPr lang="en-US"/>
                </a:p>
              </p:txBody>
            </p:sp>
            <p:sp>
              <p:nvSpPr>
                <p:cNvPr id="160234" name="Line 3562"/>
                <p:cNvSpPr>
                  <a:spLocks noChangeShapeType="1"/>
                </p:cNvSpPr>
                <p:nvPr/>
              </p:nvSpPr>
              <p:spPr bwMode="auto">
                <a:xfrm flipH="1">
                  <a:off x="4611" y="2498"/>
                  <a:ext cx="5" cy="6"/>
                </a:xfrm>
                <a:prstGeom prst="line">
                  <a:avLst/>
                </a:prstGeom>
                <a:noFill/>
                <a:ln w="7938" cap="rnd">
                  <a:solidFill>
                    <a:srgbClr val="000000"/>
                  </a:solidFill>
                  <a:round/>
                  <a:headEnd/>
                  <a:tailEnd/>
                </a:ln>
              </p:spPr>
              <p:txBody>
                <a:bodyPr/>
                <a:lstStyle/>
                <a:p>
                  <a:endParaRPr lang="en-US"/>
                </a:p>
              </p:txBody>
            </p:sp>
            <p:sp>
              <p:nvSpPr>
                <p:cNvPr id="160235" name="Line 3563"/>
                <p:cNvSpPr>
                  <a:spLocks noChangeShapeType="1"/>
                </p:cNvSpPr>
                <p:nvPr/>
              </p:nvSpPr>
              <p:spPr bwMode="auto">
                <a:xfrm flipH="1">
                  <a:off x="4616" y="2504"/>
                  <a:ext cx="5" cy="12"/>
                </a:xfrm>
                <a:prstGeom prst="line">
                  <a:avLst/>
                </a:prstGeom>
                <a:noFill/>
                <a:ln w="7938" cap="rnd">
                  <a:solidFill>
                    <a:srgbClr val="000000"/>
                  </a:solidFill>
                  <a:round/>
                  <a:headEnd/>
                  <a:tailEnd/>
                </a:ln>
              </p:spPr>
              <p:txBody>
                <a:bodyPr/>
                <a:lstStyle/>
                <a:p>
                  <a:endParaRPr lang="en-US"/>
                </a:p>
              </p:txBody>
            </p:sp>
            <p:sp>
              <p:nvSpPr>
                <p:cNvPr id="160236" name="Line 3564"/>
                <p:cNvSpPr>
                  <a:spLocks noChangeShapeType="1"/>
                </p:cNvSpPr>
                <p:nvPr/>
              </p:nvSpPr>
              <p:spPr bwMode="auto">
                <a:xfrm flipH="1">
                  <a:off x="4621" y="2516"/>
                  <a:ext cx="11" cy="12"/>
                </a:xfrm>
                <a:prstGeom prst="line">
                  <a:avLst/>
                </a:prstGeom>
                <a:noFill/>
                <a:ln w="7938" cap="rnd">
                  <a:solidFill>
                    <a:srgbClr val="000000"/>
                  </a:solidFill>
                  <a:round/>
                  <a:headEnd/>
                  <a:tailEnd/>
                </a:ln>
              </p:spPr>
              <p:txBody>
                <a:bodyPr/>
                <a:lstStyle/>
                <a:p>
                  <a:endParaRPr lang="en-US"/>
                </a:p>
              </p:txBody>
            </p:sp>
            <p:sp>
              <p:nvSpPr>
                <p:cNvPr id="160237" name="Line 3565"/>
                <p:cNvSpPr>
                  <a:spLocks noChangeShapeType="1"/>
                </p:cNvSpPr>
                <p:nvPr/>
              </p:nvSpPr>
              <p:spPr bwMode="auto">
                <a:xfrm flipH="1">
                  <a:off x="4621" y="2528"/>
                  <a:ext cx="16" cy="11"/>
                </a:xfrm>
                <a:prstGeom prst="line">
                  <a:avLst/>
                </a:prstGeom>
                <a:noFill/>
                <a:ln w="7938" cap="rnd">
                  <a:solidFill>
                    <a:srgbClr val="000000"/>
                  </a:solidFill>
                  <a:round/>
                  <a:headEnd/>
                  <a:tailEnd/>
                </a:ln>
              </p:spPr>
              <p:txBody>
                <a:bodyPr/>
                <a:lstStyle/>
                <a:p>
                  <a:endParaRPr lang="en-US"/>
                </a:p>
              </p:txBody>
            </p:sp>
            <p:sp>
              <p:nvSpPr>
                <p:cNvPr id="160238" name="Line 3566"/>
                <p:cNvSpPr>
                  <a:spLocks noChangeShapeType="1"/>
                </p:cNvSpPr>
                <p:nvPr/>
              </p:nvSpPr>
              <p:spPr bwMode="auto">
                <a:xfrm flipH="1">
                  <a:off x="4632" y="2545"/>
                  <a:ext cx="15" cy="6"/>
                </a:xfrm>
                <a:prstGeom prst="line">
                  <a:avLst/>
                </a:prstGeom>
                <a:noFill/>
                <a:ln w="7938" cap="rnd">
                  <a:solidFill>
                    <a:srgbClr val="000000"/>
                  </a:solidFill>
                  <a:round/>
                  <a:headEnd/>
                  <a:tailEnd/>
                </a:ln>
              </p:spPr>
              <p:txBody>
                <a:bodyPr/>
                <a:lstStyle/>
                <a:p>
                  <a:endParaRPr lang="en-US"/>
                </a:p>
              </p:txBody>
            </p:sp>
            <p:sp>
              <p:nvSpPr>
                <p:cNvPr id="160239" name="Line 3567"/>
                <p:cNvSpPr>
                  <a:spLocks noChangeShapeType="1"/>
                </p:cNvSpPr>
                <p:nvPr/>
              </p:nvSpPr>
              <p:spPr bwMode="auto">
                <a:xfrm flipH="1">
                  <a:off x="4642" y="2551"/>
                  <a:ext cx="10" cy="12"/>
                </a:xfrm>
                <a:prstGeom prst="line">
                  <a:avLst/>
                </a:prstGeom>
                <a:noFill/>
                <a:ln w="7938" cap="rnd">
                  <a:solidFill>
                    <a:srgbClr val="000000"/>
                  </a:solidFill>
                  <a:round/>
                  <a:headEnd/>
                  <a:tailEnd/>
                </a:ln>
              </p:spPr>
              <p:txBody>
                <a:bodyPr/>
                <a:lstStyle/>
                <a:p>
                  <a:endParaRPr lang="en-US"/>
                </a:p>
              </p:txBody>
            </p:sp>
            <p:sp>
              <p:nvSpPr>
                <p:cNvPr id="160240" name="Line 3568"/>
                <p:cNvSpPr>
                  <a:spLocks noChangeShapeType="1"/>
                </p:cNvSpPr>
                <p:nvPr/>
              </p:nvSpPr>
              <p:spPr bwMode="auto">
                <a:xfrm flipH="1">
                  <a:off x="4647" y="2568"/>
                  <a:ext cx="11" cy="12"/>
                </a:xfrm>
                <a:prstGeom prst="line">
                  <a:avLst/>
                </a:prstGeom>
                <a:noFill/>
                <a:ln w="7938" cap="rnd">
                  <a:solidFill>
                    <a:srgbClr val="000000"/>
                  </a:solidFill>
                  <a:round/>
                  <a:headEnd/>
                  <a:tailEnd/>
                </a:ln>
              </p:spPr>
              <p:txBody>
                <a:bodyPr/>
                <a:lstStyle/>
                <a:p>
                  <a:endParaRPr lang="en-US"/>
                </a:p>
              </p:txBody>
            </p:sp>
            <p:sp>
              <p:nvSpPr>
                <p:cNvPr id="160241" name="Line 3569"/>
                <p:cNvSpPr>
                  <a:spLocks noChangeShapeType="1"/>
                </p:cNvSpPr>
                <p:nvPr/>
              </p:nvSpPr>
              <p:spPr bwMode="auto">
                <a:xfrm flipH="1">
                  <a:off x="4652" y="2580"/>
                  <a:ext cx="16" cy="6"/>
                </a:xfrm>
                <a:prstGeom prst="line">
                  <a:avLst/>
                </a:prstGeom>
                <a:noFill/>
                <a:ln w="7938" cap="rnd">
                  <a:solidFill>
                    <a:srgbClr val="000000"/>
                  </a:solidFill>
                  <a:round/>
                  <a:headEnd/>
                  <a:tailEnd/>
                </a:ln>
              </p:spPr>
              <p:txBody>
                <a:bodyPr/>
                <a:lstStyle/>
                <a:p>
                  <a:endParaRPr lang="en-US"/>
                </a:p>
              </p:txBody>
            </p:sp>
            <p:sp>
              <p:nvSpPr>
                <p:cNvPr id="160242" name="Line 3570"/>
                <p:cNvSpPr>
                  <a:spLocks noChangeShapeType="1"/>
                </p:cNvSpPr>
                <p:nvPr/>
              </p:nvSpPr>
              <p:spPr bwMode="auto">
                <a:xfrm flipH="1">
                  <a:off x="4663" y="2592"/>
                  <a:ext cx="15" cy="11"/>
                </a:xfrm>
                <a:prstGeom prst="line">
                  <a:avLst/>
                </a:prstGeom>
                <a:noFill/>
                <a:ln w="7938" cap="rnd">
                  <a:solidFill>
                    <a:srgbClr val="000000"/>
                  </a:solidFill>
                  <a:round/>
                  <a:headEnd/>
                  <a:tailEnd/>
                </a:ln>
              </p:spPr>
              <p:txBody>
                <a:bodyPr/>
                <a:lstStyle/>
                <a:p>
                  <a:endParaRPr lang="en-US"/>
                </a:p>
              </p:txBody>
            </p:sp>
            <p:sp>
              <p:nvSpPr>
                <p:cNvPr id="160243" name="Line 3571"/>
                <p:cNvSpPr>
                  <a:spLocks noChangeShapeType="1"/>
                </p:cNvSpPr>
                <p:nvPr/>
              </p:nvSpPr>
              <p:spPr bwMode="auto">
                <a:xfrm flipH="1">
                  <a:off x="4668" y="2603"/>
                  <a:ext cx="16" cy="12"/>
                </a:xfrm>
                <a:prstGeom prst="line">
                  <a:avLst/>
                </a:prstGeom>
                <a:noFill/>
                <a:ln w="7938" cap="rnd">
                  <a:solidFill>
                    <a:srgbClr val="000000"/>
                  </a:solidFill>
                  <a:round/>
                  <a:headEnd/>
                  <a:tailEnd/>
                </a:ln>
              </p:spPr>
              <p:txBody>
                <a:bodyPr/>
                <a:lstStyle/>
                <a:p>
                  <a:endParaRPr lang="en-US"/>
                </a:p>
              </p:txBody>
            </p:sp>
            <p:sp>
              <p:nvSpPr>
                <p:cNvPr id="160244" name="Line 3572"/>
                <p:cNvSpPr>
                  <a:spLocks noChangeShapeType="1"/>
                </p:cNvSpPr>
                <p:nvPr/>
              </p:nvSpPr>
              <p:spPr bwMode="auto">
                <a:xfrm flipH="1">
                  <a:off x="4678" y="2615"/>
                  <a:ext cx="16" cy="12"/>
                </a:xfrm>
                <a:prstGeom prst="line">
                  <a:avLst/>
                </a:prstGeom>
                <a:noFill/>
                <a:ln w="7938" cap="rnd">
                  <a:solidFill>
                    <a:srgbClr val="000000"/>
                  </a:solidFill>
                  <a:round/>
                  <a:headEnd/>
                  <a:tailEnd/>
                </a:ln>
              </p:spPr>
              <p:txBody>
                <a:bodyPr/>
                <a:lstStyle/>
                <a:p>
                  <a:endParaRPr lang="en-US"/>
                </a:p>
              </p:txBody>
            </p:sp>
            <p:sp>
              <p:nvSpPr>
                <p:cNvPr id="160245" name="Line 3573"/>
                <p:cNvSpPr>
                  <a:spLocks noChangeShapeType="1"/>
                </p:cNvSpPr>
                <p:nvPr/>
              </p:nvSpPr>
              <p:spPr bwMode="auto">
                <a:xfrm flipH="1">
                  <a:off x="4689" y="2633"/>
                  <a:ext cx="10" cy="5"/>
                </a:xfrm>
                <a:prstGeom prst="line">
                  <a:avLst/>
                </a:prstGeom>
                <a:noFill/>
                <a:ln w="7938" cap="rnd">
                  <a:solidFill>
                    <a:srgbClr val="000000"/>
                  </a:solidFill>
                  <a:round/>
                  <a:headEnd/>
                  <a:tailEnd/>
                </a:ln>
              </p:spPr>
              <p:txBody>
                <a:bodyPr/>
                <a:lstStyle/>
                <a:p>
                  <a:endParaRPr lang="en-US"/>
                </a:p>
              </p:txBody>
            </p:sp>
            <p:sp>
              <p:nvSpPr>
                <p:cNvPr id="160246" name="Line 3574"/>
                <p:cNvSpPr>
                  <a:spLocks noChangeShapeType="1"/>
                </p:cNvSpPr>
                <p:nvPr/>
              </p:nvSpPr>
              <p:spPr bwMode="auto">
                <a:xfrm flipH="1">
                  <a:off x="4694" y="2638"/>
                  <a:ext cx="16" cy="12"/>
                </a:xfrm>
                <a:prstGeom prst="line">
                  <a:avLst/>
                </a:prstGeom>
                <a:noFill/>
                <a:ln w="7938" cap="rnd">
                  <a:solidFill>
                    <a:srgbClr val="000000"/>
                  </a:solidFill>
                  <a:round/>
                  <a:headEnd/>
                  <a:tailEnd/>
                </a:ln>
              </p:spPr>
              <p:txBody>
                <a:bodyPr/>
                <a:lstStyle/>
                <a:p>
                  <a:endParaRPr lang="en-US"/>
                </a:p>
              </p:txBody>
            </p:sp>
            <p:sp>
              <p:nvSpPr>
                <p:cNvPr id="160247" name="Line 3575"/>
                <p:cNvSpPr>
                  <a:spLocks noChangeShapeType="1"/>
                </p:cNvSpPr>
                <p:nvPr/>
              </p:nvSpPr>
              <p:spPr bwMode="auto">
                <a:xfrm flipH="1">
                  <a:off x="4704" y="2662"/>
                  <a:ext cx="16" cy="6"/>
                </a:xfrm>
                <a:prstGeom prst="line">
                  <a:avLst/>
                </a:prstGeom>
                <a:noFill/>
                <a:ln w="7938" cap="rnd">
                  <a:solidFill>
                    <a:srgbClr val="000000"/>
                  </a:solidFill>
                  <a:round/>
                  <a:headEnd/>
                  <a:tailEnd/>
                </a:ln>
              </p:spPr>
              <p:txBody>
                <a:bodyPr/>
                <a:lstStyle/>
                <a:p>
                  <a:endParaRPr lang="en-US"/>
                </a:p>
              </p:txBody>
            </p:sp>
            <p:sp>
              <p:nvSpPr>
                <p:cNvPr id="160248" name="Line 3576"/>
                <p:cNvSpPr>
                  <a:spLocks noChangeShapeType="1"/>
                </p:cNvSpPr>
                <p:nvPr/>
              </p:nvSpPr>
              <p:spPr bwMode="auto">
                <a:xfrm flipH="1">
                  <a:off x="4710" y="2673"/>
                  <a:ext cx="15" cy="6"/>
                </a:xfrm>
                <a:prstGeom prst="line">
                  <a:avLst/>
                </a:prstGeom>
                <a:noFill/>
                <a:ln w="7938" cap="rnd">
                  <a:solidFill>
                    <a:srgbClr val="000000"/>
                  </a:solidFill>
                  <a:round/>
                  <a:headEnd/>
                  <a:tailEnd/>
                </a:ln>
              </p:spPr>
              <p:txBody>
                <a:bodyPr/>
                <a:lstStyle/>
                <a:p>
                  <a:endParaRPr lang="en-US"/>
                </a:p>
              </p:txBody>
            </p:sp>
            <p:sp>
              <p:nvSpPr>
                <p:cNvPr id="160249" name="Line 3577"/>
                <p:cNvSpPr>
                  <a:spLocks noChangeShapeType="1"/>
                </p:cNvSpPr>
                <p:nvPr/>
              </p:nvSpPr>
              <p:spPr bwMode="auto">
                <a:xfrm flipH="1">
                  <a:off x="4715" y="2691"/>
                  <a:ext cx="15" cy="6"/>
                </a:xfrm>
                <a:prstGeom prst="line">
                  <a:avLst/>
                </a:prstGeom>
                <a:noFill/>
                <a:ln w="7938" cap="rnd">
                  <a:solidFill>
                    <a:srgbClr val="000000"/>
                  </a:solidFill>
                  <a:round/>
                  <a:headEnd/>
                  <a:tailEnd/>
                </a:ln>
              </p:spPr>
              <p:txBody>
                <a:bodyPr/>
                <a:lstStyle/>
                <a:p>
                  <a:endParaRPr lang="en-US"/>
                </a:p>
              </p:txBody>
            </p:sp>
            <p:sp>
              <p:nvSpPr>
                <p:cNvPr id="160250" name="Line 3578"/>
                <p:cNvSpPr>
                  <a:spLocks noChangeShapeType="1"/>
                </p:cNvSpPr>
                <p:nvPr/>
              </p:nvSpPr>
              <p:spPr bwMode="auto">
                <a:xfrm flipH="1">
                  <a:off x="4720" y="2703"/>
                  <a:ext cx="16" cy="5"/>
                </a:xfrm>
                <a:prstGeom prst="line">
                  <a:avLst/>
                </a:prstGeom>
                <a:noFill/>
                <a:ln w="7938" cap="rnd">
                  <a:solidFill>
                    <a:srgbClr val="000000"/>
                  </a:solidFill>
                  <a:round/>
                  <a:headEnd/>
                  <a:tailEnd/>
                </a:ln>
              </p:spPr>
              <p:txBody>
                <a:bodyPr/>
                <a:lstStyle/>
                <a:p>
                  <a:endParaRPr lang="en-US"/>
                </a:p>
              </p:txBody>
            </p:sp>
            <p:sp>
              <p:nvSpPr>
                <p:cNvPr id="160251" name="Line 3579"/>
                <p:cNvSpPr>
                  <a:spLocks noChangeShapeType="1"/>
                </p:cNvSpPr>
                <p:nvPr/>
              </p:nvSpPr>
              <p:spPr bwMode="auto">
                <a:xfrm flipH="1">
                  <a:off x="4725" y="2714"/>
                  <a:ext cx="16" cy="6"/>
                </a:xfrm>
                <a:prstGeom prst="line">
                  <a:avLst/>
                </a:prstGeom>
                <a:noFill/>
                <a:ln w="7938" cap="rnd">
                  <a:solidFill>
                    <a:srgbClr val="000000"/>
                  </a:solidFill>
                  <a:round/>
                  <a:headEnd/>
                  <a:tailEnd/>
                </a:ln>
              </p:spPr>
              <p:txBody>
                <a:bodyPr/>
                <a:lstStyle/>
                <a:p>
                  <a:endParaRPr lang="en-US"/>
                </a:p>
              </p:txBody>
            </p:sp>
            <p:sp>
              <p:nvSpPr>
                <p:cNvPr id="160252" name="Line 3580"/>
                <p:cNvSpPr>
                  <a:spLocks noChangeShapeType="1"/>
                </p:cNvSpPr>
                <p:nvPr/>
              </p:nvSpPr>
              <p:spPr bwMode="auto">
                <a:xfrm flipH="1">
                  <a:off x="4730" y="2732"/>
                  <a:ext cx="11" cy="6"/>
                </a:xfrm>
                <a:prstGeom prst="line">
                  <a:avLst/>
                </a:prstGeom>
                <a:noFill/>
                <a:ln w="7938" cap="rnd">
                  <a:solidFill>
                    <a:srgbClr val="000000"/>
                  </a:solidFill>
                  <a:round/>
                  <a:headEnd/>
                  <a:tailEnd/>
                </a:ln>
              </p:spPr>
              <p:txBody>
                <a:bodyPr/>
                <a:lstStyle/>
                <a:p>
                  <a:endParaRPr lang="en-US"/>
                </a:p>
              </p:txBody>
            </p:sp>
            <p:sp>
              <p:nvSpPr>
                <p:cNvPr id="160253" name="Line 3581"/>
                <p:cNvSpPr>
                  <a:spLocks noChangeShapeType="1"/>
                </p:cNvSpPr>
                <p:nvPr/>
              </p:nvSpPr>
              <p:spPr bwMode="auto">
                <a:xfrm flipH="1">
                  <a:off x="4736" y="2749"/>
                  <a:ext cx="10" cy="6"/>
                </a:xfrm>
                <a:prstGeom prst="line">
                  <a:avLst/>
                </a:prstGeom>
                <a:noFill/>
                <a:ln w="7938" cap="rnd">
                  <a:solidFill>
                    <a:srgbClr val="000000"/>
                  </a:solidFill>
                  <a:round/>
                  <a:headEnd/>
                  <a:tailEnd/>
                </a:ln>
              </p:spPr>
              <p:txBody>
                <a:bodyPr/>
                <a:lstStyle/>
                <a:p>
                  <a:endParaRPr lang="en-US"/>
                </a:p>
              </p:txBody>
            </p:sp>
            <p:sp>
              <p:nvSpPr>
                <p:cNvPr id="160254" name="Line 3582"/>
                <p:cNvSpPr>
                  <a:spLocks noChangeShapeType="1"/>
                </p:cNvSpPr>
                <p:nvPr/>
              </p:nvSpPr>
              <p:spPr bwMode="auto">
                <a:xfrm flipH="1">
                  <a:off x="4741" y="2761"/>
                  <a:ext cx="10" cy="6"/>
                </a:xfrm>
                <a:prstGeom prst="line">
                  <a:avLst/>
                </a:prstGeom>
                <a:noFill/>
                <a:ln w="7938" cap="rnd">
                  <a:solidFill>
                    <a:srgbClr val="000000"/>
                  </a:solidFill>
                  <a:round/>
                  <a:headEnd/>
                  <a:tailEnd/>
                </a:ln>
              </p:spPr>
              <p:txBody>
                <a:bodyPr/>
                <a:lstStyle/>
                <a:p>
                  <a:endParaRPr lang="en-US"/>
                </a:p>
              </p:txBody>
            </p:sp>
            <p:sp>
              <p:nvSpPr>
                <p:cNvPr id="160255" name="Line 3583"/>
                <p:cNvSpPr>
                  <a:spLocks noChangeShapeType="1"/>
                </p:cNvSpPr>
                <p:nvPr/>
              </p:nvSpPr>
              <p:spPr bwMode="auto">
                <a:xfrm flipH="1">
                  <a:off x="4741" y="2772"/>
                  <a:ext cx="15" cy="6"/>
                </a:xfrm>
                <a:prstGeom prst="line">
                  <a:avLst/>
                </a:prstGeom>
                <a:noFill/>
                <a:ln w="7938" cap="rnd">
                  <a:solidFill>
                    <a:srgbClr val="000000"/>
                  </a:solidFill>
                  <a:round/>
                  <a:headEnd/>
                  <a:tailEnd/>
                </a:ln>
              </p:spPr>
              <p:txBody>
                <a:bodyPr/>
                <a:lstStyle/>
                <a:p>
                  <a:endParaRPr lang="en-US"/>
                </a:p>
              </p:txBody>
            </p:sp>
            <p:sp>
              <p:nvSpPr>
                <p:cNvPr id="160256" name="Line 3584"/>
                <p:cNvSpPr>
                  <a:spLocks noChangeShapeType="1"/>
                </p:cNvSpPr>
                <p:nvPr/>
              </p:nvSpPr>
              <p:spPr bwMode="auto">
                <a:xfrm flipH="1">
                  <a:off x="4746" y="2790"/>
                  <a:ext cx="16" cy="6"/>
                </a:xfrm>
                <a:prstGeom prst="line">
                  <a:avLst/>
                </a:prstGeom>
                <a:noFill/>
                <a:ln w="7938" cap="rnd">
                  <a:solidFill>
                    <a:srgbClr val="000000"/>
                  </a:solidFill>
                  <a:round/>
                  <a:headEnd/>
                  <a:tailEnd/>
                </a:ln>
              </p:spPr>
              <p:txBody>
                <a:bodyPr/>
                <a:lstStyle/>
                <a:p>
                  <a:endParaRPr lang="en-US"/>
                </a:p>
              </p:txBody>
            </p:sp>
            <p:sp>
              <p:nvSpPr>
                <p:cNvPr id="160257" name="Line 3585"/>
                <p:cNvSpPr>
                  <a:spLocks noChangeShapeType="1"/>
                </p:cNvSpPr>
                <p:nvPr/>
              </p:nvSpPr>
              <p:spPr bwMode="auto">
                <a:xfrm flipH="1" flipV="1">
                  <a:off x="4746" y="2796"/>
                  <a:ext cx="10" cy="11"/>
                </a:xfrm>
                <a:prstGeom prst="line">
                  <a:avLst/>
                </a:prstGeom>
                <a:noFill/>
                <a:ln w="7938" cap="rnd">
                  <a:solidFill>
                    <a:srgbClr val="000000"/>
                  </a:solidFill>
                  <a:round/>
                  <a:headEnd/>
                  <a:tailEnd/>
                </a:ln>
              </p:spPr>
              <p:txBody>
                <a:bodyPr/>
                <a:lstStyle/>
                <a:p>
                  <a:endParaRPr lang="en-US"/>
                </a:p>
              </p:txBody>
            </p:sp>
            <p:sp>
              <p:nvSpPr>
                <p:cNvPr id="160258" name="Line 3586"/>
                <p:cNvSpPr>
                  <a:spLocks noChangeShapeType="1"/>
                </p:cNvSpPr>
                <p:nvPr/>
              </p:nvSpPr>
              <p:spPr bwMode="auto">
                <a:xfrm flipH="1" flipV="1">
                  <a:off x="4741" y="2807"/>
                  <a:ext cx="10" cy="12"/>
                </a:xfrm>
                <a:prstGeom prst="line">
                  <a:avLst/>
                </a:prstGeom>
                <a:noFill/>
                <a:ln w="7938" cap="rnd">
                  <a:solidFill>
                    <a:srgbClr val="000000"/>
                  </a:solidFill>
                  <a:round/>
                  <a:headEnd/>
                  <a:tailEnd/>
                </a:ln>
              </p:spPr>
              <p:txBody>
                <a:bodyPr/>
                <a:lstStyle/>
                <a:p>
                  <a:endParaRPr lang="en-US"/>
                </a:p>
              </p:txBody>
            </p:sp>
            <p:sp>
              <p:nvSpPr>
                <p:cNvPr id="160259" name="Line 3587"/>
                <p:cNvSpPr>
                  <a:spLocks noChangeShapeType="1"/>
                </p:cNvSpPr>
                <p:nvPr/>
              </p:nvSpPr>
              <p:spPr bwMode="auto">
                <a:xfrm flipH="1" flipV="1">
                  <a:off x="4736" y="2819"/>
                  <a:ext cx="5" cy="12"/>
                </a:xfrm>
                <a:prstGeom prst="line">
                  <a:avLst/>
                </a:prstGeom>
                <a:noFill/>
                <a:ln w="7938" cap="rnd">
                  <a:solidFill>
                    <a:srgbClr val="000000"/>
                  </a:solidFill>
                  <a:round/>
                  <a:headEnd/>
                  <a:tailEnd/>
                </a:ln>
              </p:spPr>
              <p:txBody>
                <a:bodyPr/>
                <a:lstStyle/>
                <a:p>
                  <a:endParaRPr lang="en-US"/>
                </a:p>
              </p:txBody>
            </p:sp>
            <p:sp>
              <p:nvSpPr>
                <p:cNvPr id="160260" name="Line 3588"/>
                <p:cNvSpPr>
                  <a:spLocks noChangeShapeType="1"/>
                </p:cNvSpPr>
                <p:nvPr/>
              </p:nvSpPr>
              <p:spPr bwMode="auto">
                <a:xfrm flipV="1">
                  <a:off x="4725" y="2819"/>
                  <a:ext cx="11" cy="12"/>
                </a:xfrm>
                <a:prstGeom prst="line">
                  <a:avLst/>
                </a:prstGeom>
                <a:noFill/>
                <a:ln w="7938" cap="rnd">
                  <a:solidFill>
                    <a:srgbClr val="000000"/>
                  </a:solidFill>
                  <a:round/>
                  <a:headEnd/>
                  <a:tailEnd/>
                </a:ln>
              </p:spPr>
              <p:txBody>
                <a:bodyPr/>
                <a:lstStyle/>
                <a:p>
                  <a:endParaRPr lang="en-US"/>
                </a:p>
              </p:txBody>
            </p:sp>
            <p:sp>
              <p:nvSpPr>
                <p:cNvPr id="160261" name="Line 3589"/>
                <p:cNvSpPr>
                  <a:spLocks noChangeShapeType="1"/>
                </p:cNvSpPr>
                <p:nvPr/>
              </p:nvSpPr>
              <p:spPr bwMode="auto">
                <a:xfrm flipV="1">
                  <a:off x="4710" y="2802"/>
                  <a:ext cx="10" cy="11"/>
                </a:xfrm>
                <a:prstGeom prst="line">
                  <a:avLst/>
                </a:prstGeom>
                <a:noFill/>
                <a:ln w="7938" cap="rnd">
                  <a:solidFill>
                    <a:srgbClr val="000000"/>
                  </a:solidFill>
                  <a:round/>
                  <a:headEnd/>
                  <a:tailEnd/>
                </a:ln>
              </p:spPr>
              <p:txBody>
                <a:bodyPr/>
                <a:lstStyle/>
                <a:p>
                  <a:endParaRPr lang="en-US"/>
                </a:p>
              </p:txBody>
            </p:sp>
            <p:sp>
              <p:nvSpPr>
                <p:cNvPr id="160262" name="Line 3590"/>
                <p:cNvSpPr>
                  <a:spLocks noChangeShapeType="1"/>
                </p:cNvSpPr>
                <p:nvPr/>
              </p:nvSpPr>
              <p:spPr bwMode="auto">
                <a:xfrm flipV="1">
                  <a:off x="4699" y="2796"/>
                  <a:ext cx="11" cy="6"/>
                </a:xfrm>
                <a:prstGeom prst="line">
                  <a:avLst/>
                </a:prstGeom>
                <a:noFill/>
                <a:ln w="7938" cap="rnd">
                  <a:solidFill>
                    <a:srgbClr val="000000"/>
                  </a:solidFill>
                  <a:round/>
                  <a:headEnd/>
                  <a:tailEnd/>
                </a:ln>
              </p:spPr>
              <p:txBody>
                <a:bodyPr/>
                <a:lstStyle/>
                <a:p>
                  <a:endParaRPr lang="en-US"/>
                </a:p>
              </p:txBody>
            </p:sp>
            <p:sp>
              <p:nvSpPr>
                <p:cNvPr id="160263" name="Line 3591"/>
                <p:cNvSpPr>
                  <a:spLocks noChangeShapeType="1"/>
                </p:cNvSpPr>
                <p:nvPr/>
              </p:nvSpPr>
              <p:spPr bwMode="auto">
                <a:xfrm flipV="1">
                  <a:off x="4694" y="2784"/>
                  <a:ext cx="5" cy="12"/>
                </a:xfrm>
                <a:prstGeom prst="line">
                  <a:avLst/>
                </a:prstGeom>
                <a:noFill/>
                <a:ln w="7938" cap="rnd">
                  <a:solidFill>
                    <a:srgbClr val="000000"/>
                  </a:solidFill>
                  <a:round/>
                  <a:headEnd/>
                  <a:tailEnd/>
                </a:ln>
              </p:spPr>
              <p:txBody>
                <a:bodyPr/>
                <a:lstStyle/>
                <a:p>
                  <a:endParaRPr lang="en-US"/>
                </a:p>
              </p:txBody>
            </p:sp>
            <p:sp>
              <p:nvSpPr>
                <p:cNvPr id="160264" name="Line 3592"/>
                <p:cNvSpPr>
                  <a:spLocks noChangeShapeType="1"/>
                </p:cNvSpPr>
                <p:nvPr/>
              </p:nvSpPr>
              <p:spPr bwMode="auto">
                <a:xfrm flipV="1">
                  <a:off x="4684" y="2772"/>
                  <a:ext cx="10" cy="12"/>
                </a:xfrm>
                <a:prstGeom prst="line">
                  <a:avLst/>
                </a:prstGeom>
                <a:noFill/>
                <a:ln w="7938" cap="rnd">
                  <a:solidFill>
                    <a:srgbClr val="000000"/>
                  </a:solidFill>
                  <a:round/>
                  <a:headEnd/>
                  <a:tailEnd/>
                </a:ln>
              </p:spPr>
              <p:txBody>
                <a:bodyPr/>
                <a:lstStyle/>
                <a:p>
                  <a:endParaRPr lang="en-US"/>
                </a:p>
              </p:txBody>
            </p:sp>
            <p:sp>
              <p:nvSpPr>
                <p:cNvPr id="160265" name="Line 3593"/>
                <p:cNvSpPr>
                  <a:spLocks noChangeShapeType="1"/>
                </p:cNvSpPr>
                <p:nvPr/>
              </p:nvSpPr>
              <p:spPr bwMode="auto">
                <a:xfrm flipV="1">
                  <a:off x="4673" y="2761"/>
                  <a:ext cx="11" cy="11"/>
                </a:xfrm>
                <a:prstGeom prst="line">
                  <a:avLst/>
                </a:prstGeom>
                <a:noFill/>
                <a:ln w="7938" cap="rnd">
                  <a:solidFill>
                    <a:srgbClr val="000000"/>
                  </a:solidFill>
                  <a:round/>
                  <a:headEnd/>
                  <a:tailEnd/>
                </a:ln>
              </p:spPr>
              <p:txBody>
                <a:bodyPr/>
                <a:lstStyle/>
                <a:p>
                  <a:endParaRPr lang="en-US"/>
                </a:p>
              </p:txBody>
            </p:sp>
            <p:sp>
              <p:nvSpPr>
                <p:cNvPr id="160266" name="Line 3594"/>
                <p:cNvSpPr>
                  <a:spLocks noChangeShapeType="1"/>
                </p:cNvSpPr>
                <p:nvPr/>
              </p:nvSpPr>
              <p:spPr bwMode="auto">
                <a:xfrm flipV="1">
                  <a:off x="4658" y="2755"/>
                  <a:ext cx="10" cy="6"/>
                </a:xfrm>
                <a:prstGeom prst="line">
                  <a:avLst/>
                </a:prstGeom>
                <a:noFill/>
                <a:ln w="7938" cap="rnd">
                  <a:solidFill>
                    <a:srgbClr val="000000"/>
                  </a:solidFill>
                  <a:round/>
                  <a:headEnd/>
                  <a:tailEnd/>
                </a:ln>
              </p:spPr>
              <p:txBody>
                <a:bodyPr/>
                <a:lstStyle/>
                <a:p>
                  <a:endParaRPr lang="en-US"/>
                </a:p>
              </p:txBody>
            </p:sp>
            <p:sp>
              <p:nvSpPr>
                <p:cNvPr id="160267" name="Line 3595"/>
                <p:cNvSpPr>
                  <a:spLocks noChangeShapeType="1"/>
                </p:cNvSpPr>
                <p:nvPr/>
              </p:nvSpPr>
              <p:spPr bwMode="auto">
                <a:xfrm flipV="1">
                  <a:off x="4652" y="2743"/>
                  <a:ext cx="6" cy="12"/>
                </a:xfrm>
                <a:prstGeom prst="line">
                  <a:avLst/>
                </a:prstGeom>
                <a:noFill/>
                <a:ln w="7938" cap="rnd">
                  <a:solidFill>
                    <a:srgbClr val="000000"/>
                  </a:solidFill>
                  <a:round/>
                  <a:headEnd/>
                  <a:tailEnd/>
                </a:ln>
              </p:spPr>
              <p:txBody>
                <a:bodyPr/>
                <a:lstStyle/>
                <a:p>
                  <a:endParaRPr lang="en-US"/>
                </a:p>
              </p:txBody>
            </p:sp>
            <p:sp>
              <p:nvSpPr>
                <p:cNvPr id="160268" name="Line 3596"/>
                <p:cNvSpPr>
                  <a:spLocks noChangeShapeType="1"/>
                </p:cNvSpPr>
                <p:nvPr/>
              </p:nvSpPr>
              <p:spPr bwMode="auto">
                <a:xfrm flipV="1">
                  <a:off x="4642" y="2738"/>
                  <a:ext cx="10" cy="11"/>
                </a:xfrm>
                <a:prstGeom prst="line">
                  <a:avLst/>
                </a:prstGeom>
                <a:noFill/>
                <a:ln w="7938" cap="rnd">
                  <a:solidFill>
                    <a:srgbClr val="000000"/>
                  </a:solidFill>
                  <a:round/>
                  <a:headEnd/>
                  <a:tailEnd/>
                </a:ln>
              </p:spPr>
              <p:txBody>
                <a:bodyPr/>
                <a:lstStyle/>
                <a:p>
                  <a:endParaRPr lang="en-US"/>
                </a:p>
              </p:txBody>
            </p:sp>
            <p:sp>
              <p:nvSpPr>
                <p:cNvPr id="160269" name="Line 3597"/>
                <p:cNvSpPr>
                  <a:spLocks noChangeShapeType="1"/>
                </p:cNvSpPr>
                <p:nvPr/>
              </p:nvSpPr>
              <p:spPr bwMode="auto">
                <a:xfrm flipV="1">
                  <a:off x="4632" y="2726"/>
                  <a:ext cx="10" cy="12"/>
                </a:xfrm>
                <a:prstGeom prst="line">
                  <a:avLst/>
                </a:prstGeom>
                <a:noFill/>
                <a:ln w="7938" cap="rnd">
                  <a:solidFill>
                    <a:srgbClr val="000000"/>
                  </a:solidFill>
                  <a:round/>
                  <a:headEnd/>
                  <a:tailEnd/>
                </a:ln>
              </p:spPr>
              <p:txBody>
                <a:bodyPr/>
                <a:lstStyle/>
                <a:p>
                  <a:endParaRPr lang="en-US"/>
                </a:p>
              </p:txBody>
            </p:sp>
            <p:sp>
              <p:nvSpPr>
                <p:cNvPr id="160270" name="Line 3598"/>
                <p:cNvSpPr>
                  <a:spLocks noChangeShapeType="1"/>
                </p:cNvSpPr>
                <p:nvPr/>
              </p:nvSpPr>
              <p:spPr bwMode="auto">
                <a:xfrm flipV="1">
                  <a:off x="4621" y="2714"/>
                  <a:ext cx="5" cy="12"/>
                </a:xfrm>
                <a:prstGeom prst="line">
                  <a:avLst/>
                </a:prstGeom>
                <a:noFill/>
                <a:ln w="7938" cap="rnd">
                  <a:solidFill>
                    <a:srgbClr val="000000"/>
                  </a:solidFill>
                  <a:round/>
                  <a:headEnd/>
                  <a:tailEnd/>
                </a:ln>
              </p:spPr>
              <p:txBody>
                <a:bodyPr/>
                <a:lstStyle/>
                <a:p>
                  <a:endParaRPr lang="en-US"/>
                </a:p>
              </p:txBody>
            </p:sp>
            <p:sp>
              <p:nvSpPr>
                <p:cNvPr id="160271" name="Line 3599"/>
                <p:cNvSpPr>
                  <a:spLocks noChangeShapeType="1"/>
                </p:cNvSpPr>
                <p:nvPr/>
              </p:nvSpPr>
              <p:spPr bwMode="auto">
                <a:xfrm flipV="1">
                  <a:off x="4616" y="2708"/>
                  <a:ext cx="5" cy="6"/>
                </a:xfrm>
                <a:prstGeom prst="line">
                  <a:avLst/>
                </a:prstGeom>
                <a:noFill/>
                <a:ln w="7938" cap="rnd">
                  <a:solidFill>
                    <a:srgbClr val="000000"/>
                  </a:solidFill>
                  <a:round/>
                  <a:headEnd/>
                  <a:tailEnd/>
                </a:ln>
              </p:spPr>
              <p:txBody>
                <a:bodyPr/>
                <a:lstStyle/>
                <a:p>
                  <a:endParaRPr lang="en-US"/>
                </a:p>
              </p:txBody>
            </p:sp>
            <p:sp>
              <p:nvSpPr>
                <p:cNvPr id="160272" name="Line 3600"/>
                <p:cNvSpPr>
                  <a:spLocks noChangeShapeType="1"/>
                </p:cNvSpPr>
                <p:nvPr/>
              </p:nvSpPr>
              <p:spPr bwMode="auto">
                <a:xfrm flipV="1">
                  <a:off x="4606" y="2697"/>
                  <a:ext cx="10" cy="11"/>
                </a:xfrm>
                <a:prstGeom prst="line">
                  <a:avLst/>
                </a:prstGeom>
                <a:noFill/>
                <a:ln w="7938" cap="rnd">
                  <a:solidFill>
                    <a:srgbClr val="000000"/>
                  </a:solidFill>
                  <a:round/>
                  <a:headEnd/>
                  <a:tailEnd/>
                </a:ln>
              </p:spPr>
              <p:txBody>
                <a:bodyPr/>
                <a:lstStyle/>
                <a:p>
                  <a:endParaRPr lang="en-US"/>
                </a:p>
              </p:txBody>
            </p:sp>
            <p:sp>
              <p:nvSpPr>
                <p:cNvPr id="160273" name="Line 3601"/>
                <p:cNvSpPr>
                  <a:spLocks noChangeShapeType="1"/>
                </p:cNvSpPr>
                <p:nvPr/>
              </p:nvSpPr>
              <p:spPr bwMode="auto">
                <a:xfrm flipV="1">
                  <a:off x="4590" y="2685"/>
                  <a:ext cx="10" cy="12"/>
                </a:xfrm>
                <a:prstGeom prst="line">
                  <a:avLst/>
                </a:prstGeom>
                <a:noFill/>
                <a:ln w="7938" cap="rnd">
                  <a:solidFill>
                    <a:srgbClr val="000000"/>
                  </a:solidFill>
                  <a:round/>
                  <a:headEnd/>
                  <a:tailEnd/>
                </a:ln>
              </p:spPr>
              <p:txBody>
                <a:bodyPr/>
                <a:lstStyle/>
                <a:p>
                  <a:endParaRPr lang="en-US"/>
                </a:p>
              </p:txBody>
            </p:sp>
            <p:sp>
              <p:nvSpPr>
                <p:cNvPr id="160274" name="Line 3602"/>
                <p:cNvSpPr>
                  <a:spLocks noChangeShapeType="1"/>
                </p:cNvSpPr>
                <p:nvPr/>
              </p:nvSpPr>
              <p:spPr bwMode="auto">
                <a:xfrm flipV="1">
                  <a:off x="4580" y="2673"/>
                  <a:ext cx="10" cy="12"/>
                </a:xfrm>
                <a:prstGeom prst="line">
                  <a:avLst/>
                </a:prstGeom>
                <a:noFill/>
                <a:ln w="7938" cap="rnd">
                  <a:solidFill>
                    <a:srgbClr val="000000"/>
                  </a:solidFill>
                  <a:round/>
                  <a:headEnd/>
                  <a:tailEnd/>
                </a:ln>
              </p:spPr>
              <p:txBody>
                <a:bodyPr/>
                <a:lstStyle/>
                <a:p>
                  <a:endParaRPr lang="en-US"/>
                </a:p>
              </p:txBody>
            </p:sp>
            <p:sp>
              <p:nvSpPr>
                <p:cNvPr id="160275" name="Line 3603"/>
                <p:cNvSpPr>
                  <a:spLocks noChangeShapeType="1"/>
                </p:cNvSpPr>
                <p:nvPr/>
              </p:nvSpPr>
              <p:spPr bwMode="auto">
                <a:xfrm flipV="1">
                  <a:off x="4569" y="2668"/>
                  <a:ext cx="11" cy="5"/>
                </a:xfrm>
                <a:prstGeom prst="line">
                  <a:avLst/>
                </a:prstGeom>
                <a:noFill/>
                <a:ln w="7938" cap="rnd">
                  <a:solidFill>
                    <a:srgbClr val="000000"/>
                  </a:solidFill>
                  <a:round/>
                  <a:headEnd/>
                  <a:tailEnd/>
                </a:ln>
              </p:spPr>
              <p:txBody>
                <a:bodyPr/>
                <a:lstStyle/>
                <a:p>
                  <a:endParaRPr lang="en-US"/>
                </a:p>
              </p:txBody>
            </p:sp>
            <p:sp>
              <p:nvSpPr>
                <p:cNvPr id="160276" name="Line 3604"/>
                <p:cNvSpPr>
                  <a:spLocks noChangeShapeType="1"/>
                </p:cNvSpPr>
                <p:nvPr/>
              </p:nvSpPr>
              <p:spPr bwMode="auto">
                <a:xfrm flipV="1">
                  <a:off x="4559" y="2662"/>
                  <a:ext cx="10" cy="11"/>
                </a:xfrm>
                <a:prstGeom prst="line">
                  <a:avLst/>
                </a:prstGeom>
                <a:noFill/>
                <a:ln w="7938" cap="rnd">
                  <a:solidFill>
                    <a:srgbClr val="000000"/>
                  </a:solidFill>
                  <a:round/>
                  <a:headEnd/>
                  <a:tailEnd/>
                </a:ln>
              </p:spPr>
              <p:txBody>
                <a:bodyPr/>
                <a:lstStyle/>
                <a:p>
                  <a:endParaRPr lang="en-US"/>
                </a:p>
              </p:txBody>
            </p:sp>
            <p:sp>
              <p:nvSpPr>
                <p:cNvPr id="160277" name="Line 3605"/>
                <p:cNvSpPr>
                  <a:spLocks noChangeShapeType="1"/>
                </p:cNvSpPr>
                <p:nvPr/>
              </p:nvSpPr>
              <p:spPr bwMode="auto">
                <a:xfrm flipV="1">
                  <a:off x="4548" y="2650"/>
                  <a:ext cx="11" cy="12"/>
                </a:xfrm>
                <a:prstGeom prst="line">
                  <a:avLst/>
                </a:prstGeom>
                <a:noFill/>
                <a:ln w="7938" cap="rnd">
                  <a:solidFill>
                    <a:srgbClr val="000000"/>
                  </a:solidFill>
                  <a:round/>
                  <a:headEnd/>
                  <a:tailEnd/>
                </a:ln>
              </p:spPr>
              <p:txBody>
                <a:bodyPr/>
                <a:lstStyle/>
                <a:p>
                  <a:endParaRPr lang="en-US"/>
                </a:p>
              </p:txBody>
            </p:sp>
            <p:sp>
              <p:nvSpPr>
                <p:cNvPr id="160278" name="Line 3606"/>
                <p:cNvSpPr>
                  <a:spLocks noChangeShapeType="1"/>
                </p:cNvSpPr>
                <p:nvPr/>
              </p:nvSpPr>
              <p:spPr bwMode="auto">
                <a:xfrm flipV="1">
                  <a:off x="4538" y="2638"/>
                  <a:ext cx="10" cy="12"/>
                </a:xfrm>
                <a:prstGeom prst="line">
                  <a:avLst/>
                </a:prstGeom>
                <a:noFill/>
                <a:ln w="7938" cap="rnd">
                  <a:solidFill>
                    <a:srgbClr val="000000"/>
                  </a:solidFill>
                  <a:round/>
                  <a:headEnd/>
                  <a:tailEnd/>
                </a:ln>
              </p:spPr>
              <p:txBody>
                <a:bodyPr/>
                <a:lstStyle/>
                <a:p>
                  <a:endParaRPr lang="en-US"/>
                </a:p>
              </p:txBody>
            </p:sp>
            <p:sp>
              <p:nvSpPr>
                <p:cNvPr id="160279" name="Line 3607"/>
                <p:cNvSpPr>
                  <a:spLocks noChangeShapeType="1"/>
                </p:cNvSpPr>
                <p:nvPr/>
              </p:nvSpPr>
              <p:spPr bwMode="auto">
                <a:xfrm flipV="1">
                  <a:off x="4528" y="2633"/>
                  <a:ext cx="5" cy="5"/>
                </a:xfrm>
                <a:prstGeom prst="line">
                  <a:avLst/>
                </a:prstGeom>
                <a:noFill/>
                <a:ln w="7938" cap="rnd">
                  <a:solidFill>
                    <a:srgbClr val="000000"/>
                  </a:solidFill>
                  <a:round/>
                  <a:headEnd/>
                  <a:tailEnd/>
                </a:ln>
              </p:spPr>
              <p:txBody>
                <a:bodyPr/>
                <a:lstStyle/>
                <a:p>
                  <a:endParaRPr lang="en-US"/>
                </a:p>
              </p:txBody>
            </p:sp>
            <p:sp>
              <p:nvSpPr>
                <p:cNvPr id="160280" name="Line 3608"/>
                <p:cNvSpPr>
                  <a:spLocks noChangeShapeType="1"/>
                </p:cNvSpPr>
                <p:nvPr/>
              </p:nvSpPr>
              <p:spPr bwMode="auto">
                <a:xfrm flipV="1">
                  <a:off x="4517" y="2621"/>
                  <a:ext cx="11" cy="12"/>
                </a:xfrm>
                <a:prstGeom prst="line">
                  <a:avLst/>
                </a:prstGeom>
                <a:noFill/>
                <a:ln w="7938" cap="rnd">
                  <a:solidFill>
                    <a:srgbClr val="000000"/>
                  </a:solidFill>
                  <a:round/>
                  <a:headEnd/>
                  <a:tailEnd/>
                </a:ln>
              </p:spPr>
              <p:txBody>
                <a:bodyPr/>
                <a:lstStyle/>
                <a:p>
                  <a:endParaRPr lang="en-US"/>
                </a:p>
              </p:txBody>
            </p:sp>
            <p:sp>
              <p:nvSpPr>
                <p:cNvPr id="160281" name="Line 3609"/>
                <p:cNvSpPr>
                  <a:spLocks noChangeShapeType="1"/>
                </p:cNvSpPr>
                <p:nvPr/>
              </p:nvSpPr>
              <p:spPr bwMode="auto">
                <a:xfrm flipV="1">
                  <a:off x="4507" y="2609"/>
                  <a:ext cx="10" cy="12"/>
                </a:xfrm>
                <a:prstGeom prst="line">
                  <a:avLst/>
                </a:prstGeom>
                <a:noFill/>
                <a:ln w="7938" cap="rnd">
                  <a:solidFill>
                    <a:srgbClr val="000000"/>
                  </a:solidFill>
                  <a:round/>
                  <a:headEnd/>
                  <a:tailEnd/>
                </a:ln>
              </p:spPr>
              <p:txBody>
                <a:bodyPr/>
                <a:lstStyle/>
                <a:p>
                  <a:endParaRPr lang="en-US"/>
                </a:p>
              </p:txBody>
            </p:sp>
            <p:sp>
              <p:nvSpPr>
                <p:cNvPr id="160282" name="Line 3610"/>
                <p:cNvSpPr>
                  <a:spLocks noChangeShapeType="1"/>
                </p:cNvSpPr>
                <p:nvPr/>
              </p:nvSpPr>
              <p:spPr bwMode="auto">
                <a:xfrm flipV="1">
                  <a:off x="4496" y="2598"/>
                  <a:ext cx="11" cy="11"/>
                </a:xfrm>
                <a:prstGeom prst="line">
                  <a:avLst/>
                </a:prstGeom>
                <a:noFill/>
                <a:ln w="7938" cap="rnd">
                  <a:solidFill>
                    <a:srgbClr val="000000"/>
                  </a:solidFill>
                  <a:round/>
                  <a:headEnd/>
                  <a:tailEnd/>
                </a:ln>
              </p:spPr>
              <p:txBody>
                <a:bodyPr/>
                <a:lstStyle/>
                <a:p>
                  <a:endParaRPr lang="en-US"/>
                </a:p>
              </p:txBody>
            </p:sp>
            <p:sp>
              <p:nvSpPr>
                <p:cNvPr id="160283" name="Line 3611"/>
                <p:cNvSpPr>
                  <a:spLocks noChangeShapeType="1"/>
                </p:cNvSpPr>
                <p:nvPr/>
              </p:nvSpPr>
              <p:spPr bwMode="auto">
                <a:xfrm flipV="1">
                  <a:off x="4486" y="2586"/>
                  <a:ext cx="5" cy="12"/>
                </a:xfrm>
                <a:prstGeom prst="line">
                  <a:avLst/>
                </a:prstGeom>
                <a:noFill/>
                <a:ln w="7938" cap="rnd">
                  <a:solidFill>
                    <a:srgbClr val="000000"/>
                  </a:solidFill>
                  <a:round/>
                  <a:headEnd/>
                  <a:tailEnd/>
                </a:ln>
              </p:spPr>
              <p:txBody>
                <a:bodyPr/>
                <a:lstStyle/>
                <a:p>
                  <a:endParaRPr lang="en-US"/>
                </a:p>
              </p:txBody>
            </p:sp>
            <p:sp>
              <p:nvSpPr>
                <p:cNvPr id="160284" name="Line 3612"/>
                <p:cNvSpPr>
                  <a:spLocks noChangeShapeType="1"/>
                </p:cNvSpPr>
                <p:nvPr/>
              </p:nvSpPr>
              <p:spPr bwMode="auto">
                <a:xfrm flipV="1">
                  <a:off x="4476" y="2580"/>
                  <a:ext cx="10" cy="6"/>
                </a:xfrm>
                <a:prstGeom prst="line">
                  <a:avLst/>
                </a:prstGeom>
                <a:noFill/>
                <a:ln w="7938" cap="rnd">
                  <a:solidFill>
                    <a:srgbClr val="000000"/>
                  </a:solidFill>
                  <a:round/>
                  <a:headEnd/>
                  <a:tailEnd/>
                </a:ln>
              </p:spPr>
              <p:txBody>
                <a:bodyPr/>
                <a:lstStyle/>
                <a:p>
                  <a:endParaRPr lang="en-US"/>
                </a:p>
              </p:txBody>
            </p:sp>
            <p:sp>
              <p:nvSpPr>
                <p:cNvPr id="160285" name="Line 3613"/>
                <p:cNvSpPr>
                  <a:spLocks noChangeShapeType="1"/>
                </p:cNvSpPr>
                <p:nvPr/>
              </p:nvSpPr>
              <p:spPr bwMode="auto">
                <a:xfrm flipV="1">
                  <a:off x="4465" y="2574"/>
                  <a:ext cx="11" cy="12"/>
                </a:xfrm>
                <a:prstGeom prst="line">
                  <a:avLst/>
                </a:prstGeom>
                <a:noFill/>
                <a:ln w="7938" cap="rnd">
                  <a:solidFill>
                    <a:srgbClr val="000000"/>
                  </a:solidFill>
                  <a:round/>
                  <a:headEnd/>
                  <a:tailEnd/>
                </a:ln>
              </p:spPr>
              <p:txBody>
                <a:bodyPr/>
                <a:lstStyle/>
                <a:p>
                  <a:endParaRPr lang="en-US"/>
                </a:p>
              </p:txBody>
            </p:sp>
            <p:sp>
              <p:nvSpPr>
                <p:cNvPr id="160286" name="Line 3614"/>
                <p:cNvSpPr>
                  <a:spLocks noChangeShapeType="1"/>
                </p:cNvSpPr>
                <p:nvPr/>
              </p:nvSpPr>
              <p:spPr bwMode="auto">
                <a:xfrm flipV="1">
                  <a:off x="4450" y="2563"/>
                  <a:ext cx="10" cy="11"/>
                </a:xfrm>
                <a:prstGeom prst="line">
                  <a:avLst/>
                </a:prstGeom>
                <a:noFill/>
                <a:ln w="7938" cap="rnd">
                  <a:solidFill>
                    <a:srgbClr val="000000"/>
                  </a:solidFill>
                  <a:round/>
                  <a:headEnd/>
                  <a:tailEnd/>
                </a:ln>
              </p:spPr>
              <p:txBody>
                <a:bodyPr/>
                <a:lstStyle/>
                <a:p>
                  <a:endParaRPr lang="en-US"/>
                </a:p>
              </p:txBody>
            </p:sp>
            <p:sp>
              <p:nvSpPr>
                <p:cNvPr id="160287" name="Line 3615"/>
                <p:cNvSpPr>
                  <a:spLocks noChangeShapeType="1"/>
                </p:cNvSpPr>
                <p:nvPr/>
              </p:nvSpPr>
              <p:spPr bwMode="auto">
                <a:xfrm flipV="1">
                  <a:off x="4439" y="2551"/>
                  <a:ext cx="11" cy="12"/>
                </a:xfrm>
                <a:prstGeom prst="line">
                  <a:avLst/>
                </a:prstGeom>
                <a:noFill/>
                <a:ln w="7938" cap="rnd">
                  <a:solidFill>
                    <a:srgbClr val="000000"/>
                  </a:solidFill>
                  <a:round/>
                  <a:headEnd/>
                  <a:tailEnd/>
                </a:ln>
              </p:spPr>
              <p:txBody>
                <a:bodyPr/>
                <a:lstStyle/>
                <a:p>
                  <a:endParaRPr lang="en-US"/>
                </a:p>
              </p:txBody>
            </p:sp>
            <p:sp>
              <p:nvSpPr>
                <p:cNvPr id="160288" name="Line 3616"/>
                <p:cNvSpPr>
                  <a:spLocks noChangeShapeType="1"/>
                </p:cNvSpPr>
                <p:nvPr/>
              </p:nvSpPr>
              <p:spPr bwMode="auto">
                <a:xfrm flipV="1">
                  <a:off x="4434" y="2545"/>
                  <a:ext cx="10" cy="6"/>
                </a:xfrm>
                <a:prstGeom prst="line">
                  <a:avLst/>
                </a:prstGeom>
                <a:noFill/>
                <a:ln w="7938" cap="rnd">
                  <a:solidFill>
                    <a:srgbClr val="000000"/>
                  </a:solidFill>
                  <a:round/>
                  <a:headEnd/>
                  <a:tailEnd/>
                </a:ln>
              </p:spPr>
              <p:txBody>
                <a:bodyPr/>
                <a:lstStyle/>
                <a:p>
                  <a:endParaRPr lang="en-US"/>
                </a:p>
              </p:txBody>
            </p:sp>
            <p:sp>
              <p:nvSpPr>
                <p:cNvPr id="160289" name="Line 3617"/>
                <p:cNvSpPr>
                  <a:spLocks noChangeShapeType="1"/>
                </p:cNvSpPr>
                <p:nvPr/>
              </p:nvSpPr>
              <p:spPr bwMode="auto">
                <a:xfrm flipV="1">
                  <a:off x="4423" y="2528"/>
                  <a:ext cx="16" cy="11"/>
                </a:xfrm>
                <a:prstGeom prst="line">
                  <a:avLst/>
                </a:prstGeom>
                <a:noFill/>
                <a:ln w="7938" cap="rnd">
                  <a:solidFill>
                    <a:srgbClr val="000000"/>
                  </a:solidFill>
                  <a:round/>
                  <a:headEnd/>
                  <a:tailEnd/>
                </a:ln>
              </p:spPr>
              <p:txBody>
                <a:bodyPr/>
                <a:lstStyle/>
                <a:p>
                  <a:endParaRPr lang="en-US"/>
                </a:p>
              </p:txBody>
            </p:sp>
            <p:sp>
              <p:nvSpPr>
                <p:cNvPr id="160290" name="Line 3618"/>
                <p:cNvSpPr>
                  <a:spLocks noChangeShapeType="1"/>
                </p:cNvSpPr>
                <p:nvPr/>
              </p:nvSpPr>
              <p:spPr bwMode="auto">
                <a:xfrm flipV="1">
                  <a:off x="4418" y="2516"/>
                  <a:ext cx="16" cy="12"/>
                </a:xfrm>
                <a:prstGeom prst="line">
                  <a:avLst/>
                </a:prstGeom>
                <a:noFill/>
                <a:ln w="7938" cap="rnd">
                  <a:solidFill>
                    <a:srgbClr val="000000"/>
                  </a:solidFill>
                  <a:round/>
                  <a:headEnd/>
                  <a:tailEnd/>
                </a:ln>
              </p:spPr>
              <p:txBody>
                <a:bodyPr/>
                <a:lstStyle/>
                <a:p>
                  <a:endParaRPr lang="en-US"/>
                </a:p>
              </p:txBody>
            </p:sp>
            <p:sp>
              <p:nvSpPr>
                <p:cNvPr id="160291" name="Line 3619"/>
                <p:cNvSpPr>
                  <a:spLocks noChangeShapeType="1"/>
                </p:cNvSpPr>
                <p:nvPr/>
              </p:nvSpPr>
              <p:spPr bwMode="auto">
                <a:xfrm flipV="1">
                  <a:off x="4408" y="2504"/>
                  <a:ext cx="15" cy="6"/>
                </a:xfrm>
                <a:prstGeom prst="line">
                  <a:avLst/>
                </a:prstGeom>
                <a:noFill/>
                <a:ln w="7938" cap="rnd">
                  <a:solidFill>
                    <a:srgbClr val="000000"/>
                  </a:solidFill>
                  <a:round/>
                  <a:headEnd/>
                  <a:tailEnd/>
                </a:ln>
              </p:spPr>
              <p:txBody>
                <a:bodyPr/>
                <a:lstStyle/>
                <a:p>
                  <a:endParaRPr lang="en-US"/>
                </a:p>
              </p:txBody>
            </p:sp>
            <p:sp>
              <p:nvSpPr>
                <p:cNvPr id="160292" name="Line 3620"/>
                <p:cNvSpPr>
                  <a:spLocks noChangeShapeType="1"/>
                </p:cNvSpPr>
                <p:nvPr/>
              </p:nvSpPr>
              <p:spPr bwMode="auto">
                <a:xfrm flipV="1">
                  <a:off x="4408" y="2493"/>
                  <a:ext cx="10" cy="11"/>
                </a:xfrm>
                <a:prstGeom prst="line">
                  <a:avLst/>
                </a:prstGeom>
                <a:noFill/>
                <a:ln w="7938" cap="rnd">
                  <a:solidFill>
                    <a:srgbClr val="000000"/>
                  </a:solidFill>
                  <a:round/>
                  <a:headEnd/>
                  <a:tailEnd/>
                </a:ln>
              </p:spPr>
              <p:txBody>
                <a:bodyPr/>
                <a:lstStyle/>
                <a:p>
                  <a:endParaRPr lang="en-US"/>
                </a:p>
              </p:txBody>
            </p:sp>
            <p:sp>
              <p:nvSpPr>
                <p:cNvPr id="160293" name="Line 3621"/>
                <p:cNvSpPr>
                  <a:spLocks noChangeShapeType="1"/>
                </p:cNvSpPr>
                <p:nvPr/>
              </p:nvSpPr>
              <p:spPr bwMode="auto">
                <a:xfrm flipV="1">
                  <a:off x="4403" y="2475"/>
                  <a:ext cx="5" cy="12"/>
                </a:xfrm>
                <a:prstGeom prst="line">
                  <a:avLst/>
                </a:prstGeom>
                <a:noFill/>
                <a:ln w="7938" cap="rnd">
                  <a:solidFill>
                    <a:srgbClr val="000000"/>
                  </a:solidFill>
                  <a:round/>
                  <a:headEnd/>
                  <a:tailEnd/>
                </a:ln>
              </p:spPr>
              <p:txBody>
                <a:bodyPr/>
                <a:lstStyle/>
                <a:p>
                  <a:endParaRPr lang="en-US"/>
                </a:p>
              </p:txBody>
            </p:sp>
            <p:sp>
              <p:nvSpPr>
                <p:cNvPr id="160294" name="Line 3622"/>
                <p:cNvSpPr>
                  <a:spLocks noChangeShapeType="1"/>
                </p:cNvSpPr>
                <p:nvPr/>
              </p:nvSpPr>
              <p:spPr bwMode="auto">
                <a:xfrm flipV="1">
                  <a:off x="4392" y="2469"/>
                  <a:ext cx="11" cy="6"/>
                </a:xfrm>
                <a:prstGeom prst="line">
                  <a:avLst/>
                </a:prstGeom>
                <a:noFill/>
                <a:ln w="7938" cap="rnd">
                  <a:solidFill>
                    <a:srgbClr val="000000"/>
                  </a:solidFill>
                  <a:round/>
                  <a:headEnd/>
                  <a:tailEnd/>
                </a:ln>
              </p:spPr>
              <p:txBody>
                <a:bodyPr/>
                <a:lstStyle/>
                <a:p>
                  <a:endParaRPr lang="en-US"/>
                </a:p>
              </p:txBody>
            </p:sp>
            <p:sp>
              <p:nvSpPr>
                <p:cNvPr id="160295" name="Line 3623"/>
                <p:cNvSpPr>
                  <a:spLocks noChangeShapeType="1"/>
                </p:cNvSpPr>
                <p:nvPr/>
              </p:nvSpPr>
              <p:spPr bwMode="auto">
                <a:xfrm flipV="1">
                  <a:off x="4387" y="2458"/>
                  <a:ext cx="16" cy="5"/>
                </a:xfrm>
                <a:prstGeom prst="line">
                  <a:avLst/>
                </a:prstGeom>
                <a:noFill/>
                <a:ln w="7938" cap="rnd">
                  <a:solidFill>
                    <a:srgbClr val="000000"/>
                  </a:solidFill>
                  <a:round/>
                  <a:headEnd/>
                  <a:tailEnd/>
                </a:ln>
              </p:spPr>
              <p:txBody>
                <a:bodyPr/>
                <a:lstStyle/>
                <a:p>
                  <a:endParaRPr lang="en-US"/>
                </a:p>
              </p:txBody>
            </p:sp>
            <p:sp>
              <p:nvSpPr>
                <p:cNvPr id="160296" name="Line 3624"/>
                <p:cNvSpPr>
                  <a:spLocks noChangeShapeType="1"/>
                </p:cNvSpPr>
                <p:nvPr/>
              </p:nvSpPr>
              <p:spPr bwMode="auto">
                <a:xfrm flipV="1">
                  <a:off x="4382" y="2440"/>
                  <a:ext cx="15" cy="6"/>
                </a:xfrm>
                <a:prstGeom prst="line">
                  <a:avLst/>
                </a:prstGeom>
                <a:noFill/>
                <a:ln w="7938" cap="rnd">
                  <a:solidFill>
                    <a:srgbClr val="000000"/>
                  </a:solidFill>
                  <a:round/>
                  <a:headEnd/>
                  <a:tailEnd/>
                </a:ln>
              </p:spPr>
              <p:txBody>
                <a:bodyPr/>
                <a:lstStyle/>
                <a:p>
                  <a:endParaRPr lang="en-US"/>
                </a:p>
              </p:txBody>
            </p:sp>
            <p:sp>
              <p:nvSpPr>
                <p:cNvPr id="160297" name="Line 3625"/>
                <p:cNvSpPr>
                  <a:spLocks noChangeShapeType="1"/>
                </p:cNvSpPr>
                <p:nvPr/>
              </p:nvSpPr>
              <p:spPr bwMode="auto">
                <a:xfrm flipV="1">
                  <a:off x="4371" y="2428"/>
                  <a:ext cx="16" cy="6"/>
                </a:xfrm>
                <a:prstGeom prst="line">
                  <a:avLst/>
                </a:prstGeom>
                <a:noFill/>
                <a:ln w="7938" cap="rnd">
                  <a:solidFill>
                    <a:srgbClr val="000000"/>
                  </a:solidFill>
                  <a:round/>
                  <a:headEnd/>
                  <a:tailEnd/>
                </a:ln>
              </p:spPr>
              <p:txBody>
                <a:bodyPr/>
                <a:lstStyle/>
                <a:p>
                  <a:endParaRPr lang="en-US"/>
                </a:p>
              </p:txBody>
            </p:sp>
            <p:sp>
              <p:nvSpPr>
                <p:cNvPr id="160298" name="Line 3626"/>
                <p:cNvSpPr>
                  <a:spLocks noChangeShapeType="1"/>
                </p:cNvSpPr>
                <p:nvPr/>
              </p:nvSpPr>
              <p:spPr bwMode="auto">
                <a:xfrm flipV="1">
                  <a:off x="4366" y="2417"/>
                  <a:ext cx="16" cy="6"/>
                </a:xfrm>
                <a:prstGeom prst="line">
                  <a:avLst/>
                </a:prstGeom>
                <a:noFill/>
                <a:ln w="7938" cap="rnd">
                  <a:solidFill>
                    <a:srgbClr val="000000"/>
                  </a:solidFill>
                  <a:round/>
                  <a:headEnd/>
                  <a:tailEnd/>
                </a:ln>
              </p:spPr>
              <p:txBody>
                <a:bodyPr/>
                <a:lstStyle/>
                <a:p>
                  <a:endParaRPr lang="en-US"/>
                </a:p>
              </p:txBody>
            </p:sp>
            <p:sp>
              <p:nvSpPr>
                <p:cNvPr id="160299" name="Line 3627"/>
                <p:cNvSpPr>
                  <a:spLocks noChangeShapeType="1"/>
                </p:cNvSpPr>
                <p:nvPr/>
              </p:nvSpPr>
              <p:spPr bwMode="auto">
                <a:xfrm flipV="1">
                  <a:off x="4361" y="2399"/>
                  <a:ext cx="10" cy="6"/>
                </a:xfrm>
                <a:prstGeom prst="line">
                  <a:avLst/>
                </a:prstGeom>
                <a:noFill/>
                <a:ln w="7938" cap="rnd">
                  <a:solidFill>
                    <a:srgbClr val="000000"/>
                  </a:solidFill>
                  <a:round/>
                  <a:headEnd/>
                  <a:tailEnd/>
                </a:ln>
              </p:spPr>
              <p:txBody>
                <a:bodyPr/>
                <a:lstStyle/>
                <a:p>
                  <a:endParaRPr lang="en-US"/>
                </a:p>
              </p:txBody>
            </p:sp>
            <p:sp>
              <p:nvSpPr>
                <p:cNvPr id="160300" name="Line 3628"/>
                <p:cNvSpPr>
                  <a:spLocks noChangeShapeType="1"/>
                </p:cNvSpPr>
                <p:nvPr/>
              </p:nvSpPr>
              <p:spPr bwMode="auto">
                <a:xfrm flipV="1">
                  <a:off x="4356" y="2388"/>
                  <a:ext cx="10" cy="6"/>
                </a:xfrm>
                <a:prstGeom prst="line">
                  <a:avLst/>
                </a:prstGeom>
                <a:noFill/>
                <a:ln w="7938" cap="rnd">
                  <a:solidFill>
                    <a:srgbClr val="000000"/>
                  </a:solidFill>
                  <a:round/>
                  <a:headEnd/>
                  <a:tailEnd/>
                </a:ln>
              </p:spPr>
              <p:txBody>
                <a:bodyPr/>
                <a:lstStyle/>
                <a:p>
                  <a:endParaRPr lang="en-US"/>
                </a:p>
              </p:txBody>
            </p:sp>
            <p:sp>
              <p:nvSpPr>
                <p:cNvPr id="160301" name="Line 3629"/>
                <p:cNvSpPr>
                  <a:spLocks noChangeShapeType="1"/>
                </p:cNvSpPr>
                <p:nvPr/>
              </p:nvSpPr>
              <p:spPr bwMode="auto">
                <a:xfrm flipV="1">
                  <a:off x="4345" y="2376"/>
                  <a:ext cx="16" cy="6"/>
                </a:xfrm>
                <a:prstGeom prst="line">
                  <a:avLst/>
                </a:prstGeom>
                <a:noFill/>
                <a:ln w="7938" cap="rnd">
                  <a:solidFill>
                    <a:srgbClr val="000000"/>
                  </a:solidFill>
                  <a:round/>
                  <a:headEnd/>
                  <a:tailEnd/>
                </a:ln>
              </p:spPr>
              <p:txBody>
                <a:bodyPr/>
                <a:lstStyle/>
                <a:p>
                  <a:endParaRPr lang="en-US"/>
                </a:p>
              </p:txBody>
            </p:sp>
            <p:sp>
              <p:nvSpPr>
                <p:cNvPr id="160302" name="Line 3630"/>
                <p:cNvSpPr>
                  <a:spLocks noChangeShapeType="1"/>
                </p:cNvSpPr>
                <p:nvPr/>
              </p:nvSpPr>
              <p:spPr bwMode="auto">
                <a:xfrm flipV="1">
                  <a:off x="4340" y="2364"/>
                  <a:ext cx="16" cy="6"/>
                </a:xfrm>
                <a:prstGeom prst="line">
                  <a:avLst/>
                </a:prstGeom>
                <a:noFill/>
                <a:ln w="7938" cap="rnd">
                  <a:solidFill>
                    <a:srgbClr val="000000"/>
                  </a:solidFill>
                  <a:round/>
                  <a:headEnd/>
                  <a:tailEnd/>
                </a:ln>
              </p:spPr>
              <p:txBody>
                <a:bodyPr/>
                <a:lstStyle/>
                <a:p>
                  <a:endParaRPr lang="en-US"/>
                </a:p>
              </p:txBody>
            </p:sp>
            <p:sp>
              <p:nvSpPr>
                <p:cNvPr id="160303" name="Line 3631"/>
                <p:cNvSpPr>
                  <a:spLocks noChangeShapeType="1"/>
                </p:cNvSpPr>
                <p:nvPr/>
              </p:nvSpPr>
              <p:spPr bwMode="auto">
                <a:xfrm flipV="1">
                  <a:off x="4330" y="2347"/>
                  <a:ext cx="15" cy="6"/>
                </a:xfrm>
                <a:prstGeom prst="line">
                  <a:avLst/>
                </a:prstGeom>
                <a:noFill/>
                <a:ln w="7938" cap="rnd">
                  <a:solidFill>
                    <a:srgbClr val="000000"/>
                  </a:solidFill>
                  <a:round/>
                  <a:headEnd/>
                  <a:tailEnd/>
                </a:ln>
              </p:spPr>
              <p:txBody>
                <a:bodyPr/>
                <a:lstStyle/>
                <a:p>
                  <a:endParaRPr lang="en-US"/>
                </a:p>
              </p:txBody>
            </p:sp>
            <p:sp>
              <p:nvSpPr>
                <p:cNvPr id="160304" name="Line 3632"/>
                <p:cNvSpPr>
                  <a:spLocks noChangeShapeType="1"/>
                </p:cNvSpPr>
                <p:nvPr/>
              </p:nvSpPr>
              <p:spPr bwMode="auto">
                <a:xfrm flipV="1">
                  <a:off x="4325" y="2335"/>
                  <a:ext cx="15" cy="6"/>
                </a:xfrm>
                <a:prstGeom prst="line">
                  <a:avLst/>
                </a:prstGeom>
                <a:noFill/>
                <a:ln w="7938" cap="rnd">
                  <a:solidFill>
                    <a:srgbClr val="000000"/>
                  </a:solidFill>
                  <a:round/>
                  <a:headEnd/>
                  <a:tailEnd/>
                </a:ln>
              </p:spPr>
              <p:txBody>
                <a:bodyPr/>
                <a:lstStyle/>
                <a:p>
                  <a:endParaRPr lang="en-US"/>
                </a:p>
              </p:txBody>
            </p:sp>
            <p:sp>
              <p:nvSpPr>
                <p:cNvPr id="160305" name="Line 3633"/>
                <p:cNvSpPr>
                  <a:spLocks noChangeShapeType="1"/>
                </p:cNvSpPr>
                <p:nvPr/>
              </p:nvSpPr>
              <p:spPr bwMode="auto">
                <a:xfrm flipV="1">
                  <a:off x="4319" y="2318"/>
                  <a:ext cx="6" cy="11"/>
                </a:xfrm>
                <a:prstGeom prst="line">
                  <a:avLst/>
                </a:prstGeom>
                <a:noFill/>
                <a:ln w="7938" cap="rnd">
                  <a:solidFill>
                    <a:srgbClr val="000000"/>
                  </a:solidFill>
                  <a:round/>
                  <a:headEnd/>
                  <a:tailEnd/>
                </a:ln>
              </p:spPr>
              <p:txBody>
                <a:bodyPr/>
                <a:lstStyle/>
                <a:p>
                  <a:endParaRPr lang="en-US"/>
                </a:p>
              </p:txBody>
            </p:sp>
            <p:sp>
              <p:nvSpPr>
                <p:cNvPr id="160306" name="Line 3634"/>
                <p:cNvSpPr>
                  <a:spLocks noChangeShapeType="1"/>
                </p:cNvSpPr>
                <p:nvPr/>
              </p:nvSpPr>
              <p:spPr bwMode="auto">
                <a:xfrm flipV="1">
                  <a:off x="4309" y="2306"/>
                  <a:ext cx="10" cy="12"/>
                </a:xfrm>
                <a:prstGeom prst="line">
                  <a:avLst/>
                </a:prstGeom>
                <a:noFill/>
                <a:ln w="7938" cap="rnd">
                  <a:solidFill>
                    <a:srgbClr val="000000"/>
                  </a:solidFill>
                  <a:round/>
                  <a:headEnd/>
                  <a:tailEnd/>
                </a:ln>
              </p:spPr>
              <p:txBody>
                <a:bodyPr/>
                <a:lstStyle/>
                <a:p>
                  <a:endParaRPr lang="en-US"/>
                </a:p>
              </p:txBody>
            </p:sp>
            <p:sp>
              <p:nvSpPr>
                <p:cNvPr id="160307" name="Line 3635"/>
                <p:cNvSpPr>
                  <a:spLocks noChangeShapeType="1"/>
                </p:cNvSpPr>
                <p:nvPr/>
              </p:nvSpPr>
              <p:spPr bwMode="auto">
                <a:xfrm>
                  <a:off x="4834" y="2119"/>
                  <a:ext cx="6" cy="12"/>
                </a:xfrm>
                <a:prstGeom prst="line">
                  <a:avLst/>
                </a:prstGeom>
                <a:noFill/>
                <a:ln w="7938" cap="rnd">
                  <a:solidFill>
                    <a:srgbClr val="000000"/>
                  </a:solidFill>
                  <a:round/>
                  <a:headEnd/>
                  <a:tailEnd/>
                </a:ln>
              </p:spPr>
              <p:txBody>
                <a:bodyPr/>
                <a:lstStyle/>
                <a:p>
                  <a:endParaRPr lang="en-US"/>
                </a:p>
              </p:txBody>
            </p:sp>
            <p:sp>
              <p:nvSpPr>
                <p:cNvPr id="160308" name="Line 3636"/>
                <p:cNvSpPr>
                  <a:spLocks noChangeShapeType="1"/>
                </p:cNvSpPr>
                <p:nvPr/>
              </p:nvSpPr>
              <p:spPr bwMode="auto">
                <a:xfrm>
                  <a:off x="4840" y="2108"/>
                  <a:ext cx="10" cy="11"/>
                </a:xfrm>
                <a:prstGeom prst="line">
                  <a:avLst/>
                </a:prstGeom>
                <a:noFill/>
                <a:ln w="7938" cap="rnd">
                  <a:solidFill>
                    <a:srgbClr val="000000"/>
                  </a:solidFill>
                  <a:round/>
                  <a:headEnd/>
                  <a:tailEnd/>
                </a:ln>
              </p:spPr>
              <p:txBody>
                <a:bodyPr/>
                <a:lstStyle/>
                <a:p>
                  <a:endParaRPr lang="en-US"/>
                </a:p>
              </p:txBody>
            </p:sp>
            <p:sp>
              <p:nvSpPr>
                <p:cNvPr id="160309" name="Line 3637"/>
                <p:cNvSpPr>
                  <a:spLocks noChangeShapeType="1"/>
                </p:cNvSpPr>
                <p:nvPr/>
              </p:nvSpPr>
              <p:spPr bwMode="auto">
                <a:xfrm>
                  <a:off x="4850" y="2096"/>
                  <a:ext cx="10" cy="12"/>
                </a:xfrm>
                <a:prstGeom prst="line">
                  <a:avLst/>
                </a:prstGeom>
                <a:noFill/>
                <a:ln w="7938" cap="rnd">
                  <a:solidFill>
                    <a:srgbClr val="000000"/>
                  </a:solidFill>
                  <a:round/>
                  <a:headEnd/>
                  <a:tailEnd/>
                </a:ln>
              </p:spPr>
              <p:txBody>
                <a:bodyPr/>
                <a:lstStyle/>
                <a:p>
                  <a:endParaRPr lang="en-US"/>
                </a:p>
              </p:txBody>
            </p:sp>
            <p:sp>
              <p:nvSpPr>
                <p:cNvPr id="160310" name="Line 3638"/>
                <p:cNvSpPr>
                  <a:spLocks noChangeShapeType="1"/>
                </p:cNvSpPr>
                <p:nvPr/>
              </p:nvSpPr>
              <p:spPr bwMode="auto">
                <a:xfrm flipV="1">
                  <a:off x="4860" y="2090"/>
                  <a:ext cx="11" cy="6"/>
                </a:xfrm>
                <a:prstGeom prst="line">
                  <a:avLst/>
                </a:prstGeom>
                <a:noFill/>
                <a:ln w="7938" cap="rnd">
                  <a:solidFill>
                    <a:srgbClr val="000000"/>
                  </a:solidFill>
                  <a:round/>
                  <a:headEnd/>
                  <a:tailEnd/>
                </a:ln>
              </p:spPr>
              <p:txBody>
                <a:bodyPr/>
                <a:lstStyle/>
                <a:p>
                  <a:endParaRPr lang="en-US"/>
                </a:p>
              </p:txBody>
            </p:sp>
            <p:sp>
              <p:nvSpPr>
                <p:cNvPr id="160311" name="Line 3639"/>
                <p:cNvSpPr>
                  <a:spLocks noChangeShapeType="1"/>
                </p:cNvSpPr>
                <p:nvPr/>
              </p:nvSpPr>
              <p:spPr bwMode="auto">
                <a:xfrm flipV="1">
                  <a:off x="4855" y="2079"/>
                  <a:ext cx="5" cy="11"/>
                </a:xfrm>
                <a:prstGeom prst="line">
                  <a:avLst/>
                </a:prstGeom>
                <a:noFill/>
                <a:ln w="7938" cap="rnd">
                  <a:solidFill>
                    <a:srgbClr val="000000"/>
                  </a:solidFill>
                  <a:round/>
                  <a:headEnd/>
                  <a:tailEnd/>
                </a:ln>
              </p:spPr>
              <p:txBody>
                <a:bodyPr/>
                <a:lstStyle/>
                <a:p>
                  <a:endParaRPr lang="en-US"/>
                </a:p>
              </p:txBody>
            </p:sp>
            <p:sp>
              <p:nvSpPr>
                <p:cNvPr id="160312" name="Line 3640"/>
                <p:cNvSpPr>
                  <a:spLocks noChangeShapeType="1"/>
                </p:cNvSpPr>
                <p:nvPr/>
              </p:nvSpPr>
              <p:spPr bwMode="auto">
                <a:xfrm flipV="1">
                  <a:off x="4850" y="2067"/>
                  <a:ext cx="10" cy="12"/>
                </a:xfrm>
                <a:prstGeom prst="line">
                  <a:avLst/>
                </a:prstGeom>
                <a:noFill/>
                <a:ln w="7938" cap="rnd">
                  <a:solidFill>
                    <a:srgbClr val="000000"/>
                  </a:solidFill>
                  <a:round/>
                  <a:headEnd/>
                  <a:tailEnd/>
                </a:ln>
              </p:spPr>
              <p:txBody>
                <a:bodyPr/>
                <a:lstStyle/>
                <a:p>
                  <a:endParaRPr lang="en-US"/>
                </a:p>
              </p:txBody>
            </p:sp>
            <p:sp>
              <p:nvSpPr>
                <p:cNvPr id="160313" name="Line 3641"/>
                <p:cNvSpPr>
                  <a:spLocks noChangeShapeType="1"/>
                </p:cNvSpPr>
                <p:nvPr/>
              </p:nvSpPr>
              <p:spPr bwMode="auto">
                <a:xfrm flipV="1">
                  <a:off x="4840" y="2067"/>
                  <a:ext cx="0" cy="12"/>
                </a:xfrm>
                <a:prstGeom prst="line">
                  <a:avLst/>
                </a:prstGeom>
                <a:noFill/>
                <a:ln w="7938" cap="rnd">
                  <a:solidFill>
                    <a:srgbClr val="000000"/>
                  </a:solidFill>
                  <a:round/>
                  <a:headEnd/>
                  <a:tailEnd/>
                </a:ln>
              </p:spPr>
              <p:txBody>
                <a:bodyPr/>
                <a:lstStyle/>
                <a:p>
                  <a:endParaRPr lang="en-US"/>
                </a:p>
              </p:txBody>
            </p:sp>
            <p:sp>
              <p:nvSpPr>
                <p:cNvPr id="160314" name="Line 3642"/>
                <p:cNvSpPr>
                  <a:spLocks noChangeShapeType="1"/>
                </p:cNvSpPr>
                <p:nvPr/>
              </p:nvSpPr>
              <p:spPr bwMode="auto">
                <a:xfrm flipV="1">
                  <a:off x="4829" y="2067"/>
                  <a:ext cx="0" cy="12"/>
                </a:xfrm>
                <a:prstGeom prst="line">
                  <a:avLst/>
                </a:prstGeom>
                <a:noFill/>
                <a:ln w="7938" cap="rnd">
                  <a:solidFill>
                    <a:srgbClr val="000000"/>
                  </a:solidFill>
                  <a:round/>
                  <a:headEnd/>
                  <a:tailEnd/>
                </a:ln>
              </p:spPr>
              <p:txBody>
                <a:bodyPr/>
                <a:lstStyle/>
                <a:p>
                  <a:endParaRPr lang="en-US"/>
                </a:p>
              </p:txBody>
            </p:sp>
            <p:sp>
              <p:nvSpPr>
                <p:cNvPr id="160315" name="Line 3643"/>
                <p:cNvSpPr>
                  <a:spLocks noChangeShapeType="1"/>
                </p:cNvSpPr>
                <p:nvPr/>
              </p:nvSpPr>
              <p:spPr bwMode="auto">
                <a:xfrm flipV="1">
                  <a:off x="4819" y="2067"/>
                  <a:ext cx="0" cy="12"/>
                </a:xfrm>
                <a:prstGeom prst="line">
                  <a:avLst/>
                </a:prstGeom>
                <a:noFill/>
                <a:ln w="7938" cap="rnd">
                  <a:solidFill>
                    <a:srgbClr val="000000"/>
                  </a:solidFill>
                  <a:round/>
                  <a:headEnd/>
                  <a:tailEnd/>
                </a:ln>
              </p:spPr>
              <p:txBody>
                <a:bodyPr/>
                <a:lstStyle/>
                <a:p>
                  <a:endParaRPr lang="en-US"/>
                </a:p>
              </p:txBody>
            </p:sp>
            <p:sp>
              <p:nvSpPr>
                <p:cNvPr id="160316" name="Line 3644"/>
                <p:cNvSpPr>
                  <a:spLocks noChangeShapeType="1"/>
                </p:cNvSpPr>
                <p:nvPr/>
              </p:nvSpPr>
              <p:spPr bwMode="auto">
                <a:xfrm flipV="1">
                  <a:off x="4803" y="2067"/>
                  <a:ext cx="0" cy="12"/>
                </a:xfrm>
                <a:prstGeom prst="line">
                  <a:avLst/>
                </a:prstGeom>
                <a:noFill/>
                <a:ln w="7938" cap="rnd">
                  <a:solidFill>
                    <a:srgbClr val="000000"/>
                  </a:solidFill>
                  <a:round/>
                  <a:headEnd/>
                  <a:tailEnd/>
                </a:ln>
              </p:spPr>
              <p:txBody>
                <a:bodyPr/>
                <a:lstStyle/>
                <a:p>
                  <a:endParaRPr lang="en-US"/>
                </a:p>
              </p:txBody>
            </p:sp>
            <p:sp>
              <p:nvSpPr>
                <p:cNvPr id="160317" name="Line 3645"/>
                <p:cNvSpPr>
                  <a:spLocks noChangeShapeType="1"/>
                </p:cNvSpPr>
                <p:nvPr/>
              </p:nvSpPr>
              <p:spPr bwMode="auto">
                <a:xfrm flipV="1">
                  <a:off x="4788" y="2067"/>
                  <a:ext cx="0" cy="12"/>
                </a:xfrm>
                <a:prstGeom prst="line">
                  <a:avLst/>
                </a:prstGeom>
                <a:noFill/>
                <a:ln w="7938" cap="rnd">
                  <a:solidFill>
                    <a:srgbClr val="000000"/>
                  </a:solidFill>
                  <a:round/>
                  <a:headEnd/>
                  <a:tailEnd/>
                </a:ln>
              </p:spPr>
              <p:txBody>
                <a:bodyPr/>
                <a:lstStyle/>
                <a:p>
                  <a:endParaRPr lang="en-US"/>
                </a:p>
              </p:txBody>
            </p:sp>
            <p:sp>
              <p:nvSpPr>
                <p:cNvPr id="160318" name="Line 3646"/>
                <p:cNvSpPr>
                  <a:spLocks noChangeShapeType="1"/>
                </p:cNvSpPr>
                <p:nvPr/>
              </p:nvSpPr>
              <p:spPr bwMode="auto">
                <a:xfrm flipV="1">
                  <a:off x="4777" y="2067"/>
                  <a:ext cx="0" cy="12"/>
                </a:xfrm>
                <a:prstGeom prst="line">
                  <a:avLst/>
                </a:prstGeom>
                <a:noFill/>
                <a:ln w="7938" cap="rnd">
                  <a:solidFill>
                    <a:srgbClr val="000000"/>
                  </a:solidFill>
                  <a:round/>
                  <a:headEnd/>
                  <a:tailEnd/>
                </a:ln>
              </p:spPr>
              <p:txBody>
                <a:bodyPr/>
                <a:lstStyle/>
                <a:p>
                  <a:endParaRPr lang="en-US"/>
                </a:p>
              </p:txBody>
            </p:sp>
            <p:sp>
              <p:nvSpPr>
                <p:cNvPr id="160319" name="Line 3647"/>
                <p:cNvSpPr>
                  <a:spLocks noChangeShapeType="1"/>
                </p:cNvSpPr>
                <p:nvPr/>
              </p:nvSpPr>
              <p:spPr bwMode="auto">
                <a:xfrm flipV="1">
                  <a:off x="4762" y="2067"/>
                  <a:ext cx="0" cy="12"/>
                </a:xfrm>
                <a:prstGeom prst="line">
                  <a:avLst/>
                </a:prstGeom>
                <a:noFill/>
                <a:ln w="7938" cap="rnd">
                  <a:solidFill>
                    <a:srgbClr val="000000"/>
                  </a:solidFill>
                  <a:round/>
                  <a:headEnd/>
                  <a:tailEnd/>
                </a:ln>
              </p:spPr>
              <p:txBody>
                <a:bodyPr/>
                <a:lstStyle/>
                <a:p>
                  <a:endParaRPr lang="en-US"/>
                </a:p>
              </p:txBody>
            </p:sp>
            <p:sp>
              <p:nvSpPr>
                <p:cNvPr id="160320" name="Line 3648"/>
                <p:cNvSpPr>
                  <a:spLocks noChangeShapeType="1"/>
                </p:cNvSpPr>
                <p:nvPr/>
              </p:nvSpPr>
              <p:spPr bwMode="auto">
                <a:xfrm flipV="1">
                  <a:off x="4746" y="2067"/>
                  <a:ext cx="0" cy="12"/>
                </a:xfrm>
                <a:prstGeom prst="line">
                  <a:avLst/>
                </a:prstGeom>
                <a:noFill/>
                <a:ln w="7938" cap="rnd">
                  <a:solidFill>
                    <a:srgbClr val="000000"/>
                  </a:solidFill>
                  <a:round/>
                  <a:headEnd/>
                  <a:tailEnd/>
                </a:ln>
              </p:spPr>
              <p:txBody>
                <a:bodyPr/>
                <a:lstStyle/>
                <a:p>
                  <a:endParaRPr lang="en-US"/>
                </a:p>
              </p:txBody>
            </p:sp>
            <p:sp>
              <p:nvSpPr>
                <p:cNvPr id="160321" name="Line 3649"/>
                <p:cNvSpPr>
                  <a:spLocks noChangeShapeType="1"/>
                </p:cNvSpPr>
                <p:nvPr/>
              </p:nvSpPr>
              <p:spPr bwMode="auto">
                <a:xfrm flipV="1">
                  <a:off x="4736" y="2067"/>
                  <a:ext cx="0" cy="12"/>
                </a:xfrm>
                <a:prstGeom prst="line">
                  <a:avLst/>
                </a:prstGeom>
                <a:noFill/>
                <a:ln w="7938" cap="rnd">
                  <a:solidFill>
                    <a:srgbClr val="000000"/>
                  </a:solidFill>
                  <a:round/>
                  <a:headEnd/>
                  <a:tailEnd/>
                </a:ln>
              </p:spPr>
              <p:txBody>
                <a:bodyPr/>
                <a:lstStyle/>
                <a:p>
                  <a:endParaRPr lang="en-US"/>
                </a:p>
              </p:txBody>
            </p:sp>
            <p:sp>
              <p:nvSpPr>
                <p:cNvPr id="160322" name="Line 3650"/>
                <p:cNvSpPr>
                  <a:spLocks noChangeShapeType="1"/>
                </p:cNvSpPr>
                <p:nvPr/>
              </p:nvSpPr>
              <p:spPr bwMode="auto">
                <a:xfrm flipV="1">
                  <a:off x="4720" y="2067"/>
                  <a:ext cx="0" cy="12"/>
                </a:xfrm>
                <a:prstGeom prst="line">
                  <a:avLst/>
                </a:prstGeom>
                <a:noFill/>
                <a:ln w="7938" cap="rnd">
                  <a:solidFill>
                    <a:srgbClr val="000000"/>
                  </a:solidFill>
                  <a:round/>
                  <a:headEnd/>
                  <a:tailEnd/>
                </a:ln>
              </p:spPr>
              <p:txBody>
                <a:bodyPr/>
                <a:lstStyle/>
                <a:p>
                  <a:endParaRPr lang="en-US"/>
                </a:p>
              </p:txBody>
            </p:sp>
            <p:sp>
              <p:nvSpPr>
                <p:cNvPr id="160323" name="Line 3651"/>
                <p:cNvSpPr>
                  <a:spLocks noChangeShapeType="1"/>
                </p:cNvSpPr>
                <p:nvPr/>
              </p:nvSpPr>
              <p:spPr bwMode="auto">
                <a:xfrm flipV="1">
                  <a:off x="4704" y="2067"/>
                  <a:ext cx="0" cy="12"/>
                </a:xfrm>
                <a:prstGeom prst="line">
                  <a:avLst/>
                </a:prstGeom>
                <a:noFill/>
                <a:ln w="7938" cap="rnd">
                  <a:solidFill>
                    <a:srgbClr val="000000"/>
                  </a:solidFill>
                  <a:round/>
                  <a:headEnd/>
                  <a:tailEnd/>
                </a:ln>
              </p:spPr>
              <p:txBody>
                <a:bodyPr/>
                <a:lstStyle/>
                <a:p>
                  <a:endParaRPr lang="en-US"/>
                </a:p>
              </p:txBody>
            </p:sp>
            <p:sp>
              <p:nvSpPr>
                <p:cNvPr id="160324" name="Line 3652"/>
                <p:cNvSpPr>
                  <a:spLocks noChangeShapeType="1"/>
                </p:cNvSpPr>
                <p:nvPr/>
              </p:nvSpPr>
              <p:spPr bwMode="auto">
                <a:xfrm flipV="1">
                  <a:off x="4694" y="2067"/>
                  <a:ext cx="0" cy="12"/>
                </a:xfrm>
                <a:prstGeom prst="line">
                  <a:avLst/>
                </a:prstGeom>
                <a:noFill/>
                <a:ln w="7938" cap="rnd">
                  <a:solidFill>
                    <a:srgbClr val="000000"/>
                  </a:solidFill>
                  <a:round/>
                  <a:headEnd/>
                  <a:tailEnd/>
                </a:ln>
              </p:spPr>
              <p:txBody>
                <a:bodyPr/>
                <a:lstStyle/>
                <a:p>
                  <a:endParaRPr lang="en-US"/>
                </a:p>
              </p:txBody>
            </p:sp>
            <p:sp>
              <p:nvSpPr>
                <p:cNvPr id="160325" name="Line 3653"/>
                <p:cNvSpPr>
                  <a:spLocks noChangeShapeType="1"/>
                </p:cNvSpPr>
                <p:nvPr/>
              </p:nvSpPr>
              <p:spPr bwMode="auto">
                <a:xfrm flipV="1">
                  <a:off x="4678" y="2067"/>
                  <a:ext cx="0" cy="12"/>
                </a:xfrm>
                <a:prstGeom prst="line">
                  <a:avLst/>
                </a:prstGeom>
                <a:noFill/>
                <a:ln w="7938" cap="rnd">
                  <a:solidFill>
                    <a:srgbClr val="000000"/>
                  </a:solidFill>
                  <a:round/>
                  <a:headEnd/>
                  <a:tailEnd/>
                </a:ln>
              </p:spPr>
              <p:txBody>
                <a:bodyPr/>
                <a:lstStyle/>
                <a:p>
                  <a:endParaRPr lang="en-US"/>
                </a:p>
              </p:txBody>
            </p:sp>
            <p:sp>
              <p:nvSpPr>
                <p:cNvPr id="160326" name="Line 3654"/>
                <p:cNvSpPr>
                  <a:spLocks noChangeShapeType="1"/>
                </p:cNvSpPr>
                <p:nvPr/>
              </p:nvSpPr>
              <p:spPr bwMode="auto">
                <a:xfrm flipV="1">
                  <a:off x="4663" y="2067"/>
                  <a:ext cx="0" cy="12"/>
                </a:xfrm>
                <a:prstGeom prst="line">
                  <a:avLst/>
                </a:prstGeom>
                <a:noFill/>
                <a:ln w="7938" cap="rnd">
                  <a:solidFill>
                    <a:srgbClr val="000000"/>
                  </a:solidFill>
                  <a:round/>
                  <a:headEnd/>
                  <a:tailEnd/>
                </a:ln>
              </p:spPr>
              <p:txBody>
                <a:bodyPr/>
                <a:lstStyle/>
                <a:p>
                  <a:endParaRPr lang="en-US"/>
                </a:p>
              </p:txBody>
            </p:sp>
            <p:sp>
              <p:nvSpPr>
                <p:cNvPr id="160327" name="Line 3655"/>
                <p:cNvSpPr>
                  <a:spLocks noChangeShapeType="1"/>
                </p:cNvSpPr>
                <p:nvPr/>
              </p:nvSpPr>
              <p:spPr bwMode="auto">
                <a:xfrm>
                  <a:off x="4668" y="2067"/>
                  <a:ext cx="0" cy="12"/>
                </a:xfrm>
                <a:prstGeom prst="line">
                  <a:avLst/>
                </a:prstGeom>
                <a:noFill/>
                <a:ln w="7938" cap="rnd">
                  <a:solidFill>
                    <a:srgbClr val="000000"/>
                  </a:solidFill>
                  <a:round/>
                  <a:headEnd/>
                  <a:tailEnd/>
                </a:ln>
              </p:spPr>
              <p:txBody>
                <a:bodyPr/>
                <a:lstStyle/>
                <a:p>
                  <a:endParaRPr lang="en-US"/>
                </a:p>
              </p:txBody>
            </p:sp>
            <p:sp>
              <p:nvSpPr>
                <p:cNvPr id="160328" name="Line 3656"/>
                <p:cNvSpPr>
                  <a:spLocks noChangeShapeType="1"/>
                </p:cNvSpPr>
                <p:nvPr/>
              </p:nvSpPr>
              <p:spPr bwMode="auto">
                <a:xfrm>
                  <a:off x="4684" y="2067"/>
                  <a:ext cx="0" cy="12"/>
                </a:xfrm>
                <a:prstGeom prst="line">
                  <a:avLst/>
                </a:prstGeom>
                <a:noFill/>
                <a:ln w="7938" cap="rnd">
                  <a:solidFill>
                    <a:srgbClr val="000000"/>
                  </a:solidFill>
                  <a:round/>
                  <a:headEnd/>
                  <a:tailEnd/>
                </a:ln>
              </p:spPr>
              <p:txBody>
                <a:bodyPr/>
                <a:lstStyle/>
                <a:p>
                  <a:endParaRPr lang="en-US"/>
                </a:p>
              </p:txBody>
            </p:sp>
            <p:sp>
              <p:nvSpPr>
                <p:cNvPr id="160329" name="Line 3657"/>
                <p:cNvSpPr>
                  <a:spLocks noChangeShapeType="1"/>
                </p:cNvSpPr>
                <p:nvPr/>
              </p:nvSpPr>
              <p:spPr bwMode="auto">
                <a:xfrm>
                  <a:off x="4694" y="2067"/>
                  <a:ext cx="0" cy="18"/>
                </a:xfrm>
                <a:prstGeom prst="line">
                  <a:avLst/>
                </a:prstGeom>
                <a:noFill/>
                <a:ln w="7938" cap="rnd">
                  <a:solidFill>
                    <a:srgbClr val="000000"/>
                  </a:solidFill>
                  <a:round/>
                  <a:headEnd/>
                  <a:tailEnd/>
                </a:ln>
              </p:spPr>
              <p:txBody>
                <a:bodyPr/>
                <a:lstStyle/>
                <a:p>
                  <a:endParaRPr lang="en-US"/>
                </a:p>
              </p:txBody>
            </p:sp>
            <p:sp>
              <p:nvSpPr>
                <p:cNvPr id="160330" name="Line 3658"/>
                <p:cNvSpPr>
                  <a:spLocks noChangeShapeType="1"/>
                </p:cNvSpPr>
                <p:nvPr/>
              </p:nvSpPr>
              <p:spPr bwMode="auto">
                <a:xfrm>
                  <a:off x="4704" y="2067"/>
                  <a:ext cx="0" cy="18"/>
                </a:xfrm>
                <a:prstGeom prst="line">
                  <a:avLst/>
                </a:prstGeom>
                <a:noFill/>
                <a:ln w="7938" cap="rnd">
                  <a:solidFill>
                    <a:srgbClr val="000000"/>
                  </a:solidFill>
                  <a:round/>
                  <a:headEnd/>
                  <a:tailEnd/>
                </a:ln>
              </p:spPr>
              <p:txBody>
                <a:bodyPr/>
                <a:lstStyle/>
                <a:p>
                  <a:endParaRPr lang="en-US"/>
                </a:p>
              </p:txBody>
            </p:sp>
            <p:sp>
              <p:nvSpPr>
                <p:cNvPr id="160331" name="Line 3659"/>
                <p:cNvSpPr>
                  <a:spLocks noChangeShapeType="1"/>
                </p:cNvSpPr>
                <p:nvPr/>
              </p:nvSpPr>
              <p:spPr bwMode="auto">
                <a:xfrm flipH="1">
                  <a:off x="4715" y="2073"/>
                  <a:ext cx="5" cy="17"/>
                </a:xfrm>
                <a:prstGeom prst="line">
                  <a:avLst/>
                </a:prstGeom>
                <a:noFill/>
                <a:ln w="7938" cap="rnd">
                  <a:solidFill>
                    <a:srgbClr val="000000"/>
                  </a:solidFill>
                  <a:round/>
                  <a:headEnd/>
                  <a:tailEnd/>
                </a:ln>
              </p:spPr>
              <p:txBody>
                <a:bodyPr/>
                <a:lstStyle/>
                <a:p>
                  <a:endParaRPr lang="en-US"/>
                </a:p>
              </p:txBody>
            </p:sp>
            <p:sp>
              <p:nvSpPr>
                <p:cNvPr id="160332" name="Line 3660"/>
                <p:cNvSpPr>
                  <a:spLocks noChangeShapeType="1"/>
                </p:cNvSpPr>
                <p:nvPr/>
              </p:nvSpPr>
              <p:spPr bwMode="auto">
                <a:xfrm flipH="1">
                  <a:off x="4730" y="2079"/>
                  <a:ext cx="6" cy="11"/>
                </a:xfrm>
                <a:prstGeom prst="line">
                  <a:avLst/>
                </a:prstGeom>
                <a:noFill/>
                <a:ln w="7938" cap="rnd">
                  <a:solidFill>
                    <a:srgbClr val="000000"/>
                  </a:solidFill>
                  <a:round/>
                  <a:headEnd/>
                  <a:tailEnd/>
                </a:ln>
              </p:spPr>
              <p:txBody>
                <a:bodyPr/>
                <a:lstStyle/>
                <a:p>
                  <a:endParaRPr lang="en-US"/>
                </a:p>
              </p:txBody>
            </p:sp>
            <p:sp>
              <p:nvSpPr>
                <p:cNvPr id="160333" name="Line 3661"/>
                <p:cNvSpPr>
                  <a:spLocks noChangeShapeType="1"/>
                </p:cNvSpPr>
                <p:nvPr/>
              </p:nvSpPr>
              <p:spPr bwMode="auto">
                <a:xfrm flipH="1">
                  <a:off x="4741" y="2085"/>
                  <a:ext cx="5" cy="11"/>
                </a:xfrm>
                <a:prstGeom prst="line">
                  <a:avLst/>
                </a:prstGeom>
                <a:noFill/>
                <a:ln w="7938" cap="rnd">
                  <a:solidFill>
                    <a:srgbClr val="000000"/>
                  </a:solidFill>
                  <a:round/>
                  <a:headEnd/>
                  <a:tailEnd/>
                </a:ln>
              </p:spPr>
              <p:txBody>
                <a:bodyPr/>
                <a:lstStyle/>
                <a:p>
                  <a:endParaRPr lang="en-US"/>
                </a:p>
              </p:txBody>
            </p:sp>
            <p:sp>
              <p:nvSpPr>
                <p:cNvPr id="160334" name="Line 3662"/>
                <p:cNvSpPr>
                  <a:spLocks noChangeShapeType="1"/>
                </p:cNvSpPr>
                <p:nvPr/>
              </p:nvSpPr>
              <p:spPr bwMode="auto">
                <a:xfrm>
                  <a:off x="4762" y="2090"/>
                  <a:ext cx="0" cy="12"/>
                </a:xfrm>
                <a:prstGeom prst="line">
                  <a:avLst/>
                </a:prstGeom>
                <a:noFill/>
                <a:ln w="7938" cap="rnd">
                  <a:solidFill>
                    <a:srgbClr val="000000"/>
                  </a:solidFill>
                  <a:round/>
                  <a:headEnd/>
                  <a:tailEnd/>
                </a:ln>
              </p:spPr>
              <p:txBody>
                <a:bodyPr/>
                <a:lstStyle/>
                <a:p>
                  <a:endParaRPr lang="en-US"/>
                </a:p>
              </p:txBody>
            </p:sp>
            <p:sp>
              <p:nvSpPr>
                <p:cNvPr id="160335" name="Line 3663"/>
                <p:cNvSpPr>
                  <a:spLocks noChangeShapeType="1"/>
                </p:cNvSpPr>
                <p:nvPr/>
              </p:nvSpPr>
              <p:spPr bwMode="auto">
                <a:xfrm>
                  <a:off x="4777" y="2090"/>
                  <a:ext cx="0" cy="18"/>
                </a:xfrm>
                <a:prstGeom prst="line">
                  <a:avLst/>
                </a:prstGeom>
                <a:noFill/>
                <a:ln w="7938" cap="rnd">
                  <a:solidFill>
                    <a:srgbClr val="000000"/>
                  </a:solidFill>
                  <a:round/>
                  <a:headEnd/>
                  <a:tailEnd/>
                </a:ln>
              </p:spPr>
              <p:txBody>
                <a:bodyPr/>
                <a:lstStyle/>
                <a:p>
                  <a:endParaRPr lang="en-US"/>
                </a:p>
              </p:txBody>
            </p:sp>
          </p:grpSp>
          <p:grpSp>
            <p:nvGrpSpPr>
              <p:cNvPr id="160537" name="Group 3865"/>
              <p:cNvGrpSpPr>
                <a:grpSpLocks/>
              </p:cNvGrpSpPr>
              <p:nvPr/>
            </p:nvGrpSpPr>
            <p:grpSpPr bwMode="auto">
              <a:xfrm>
                <a:off x="4018" y="2067"/>
                <a:ext cx="1633" cy="1149"/>
                <a:chOff x="4018" y="2067"/>
                <a:chExt cx="1633" cy="1149"/>
              </a:xfrm>
            </p:grpSpPr>
            <p:sp>
              <p:nvSpPr>
                <p:cNvPr id="160337" name="Line 3665"/>
                <p:cNvSpPr>
                  <a:spLocks noChangeShapeType="1"/>
                </p:cNvSpPr>
                <p:nvPr/>
              </p:nvSpPr>
              <p:spPr bwMode="auto">
                <a:xfrm>
                  <a:off x="4788" y="2090"/>
                  <a:ext cx="0" cy="18"/>
                </a:xfrm>
                <a:prstGeom prst="line">
                  <a:avLst/>
                </a:prstGeom>
                <a:noFill/>
                <a:ln w="7938" cap="rnd">
                  <a:solidFill>
                    <a:srgbClr val="000000"/>
                  </a:solidFill>
                  <a:round/>
                  <a:headEnd/>
                  <a:tailEnd/>
                </a:ln>
              </p:spPr>
              <p:txBody>
                <a:bodyPr/>
                <a:lstStyle/>
                <a:p>
                  <a:endParaRPr lang="en-US"/>
                </a:p>
              </p:txBody>
            </p:sp>
            <p:sp>
              <p:nvSpPr>
                <p:cNvPr id="160338" name="Line 3666"/>
                <p:cNvSpPr>
                  <a:spLocks noChangeShapeType="1"/>
                </p:cNvSpPr>
                <p:nvPr/>
              </p:nvSpPr>
              <p:spPr bwMode="auto">
                <a:xfrm flipH="1">
                  <a:off x="4793" y="2096"/>
                  <a:ext cx="5" cy="18"/>
                </a:xfrm>
                <a:prstGeom prst="line">
                  <a:avLst/>
                </a:prstGeom>
                <a:noFill/>
                <a:ln w="7938" cap="rnd">
                  <a:solidFill>
                    <a:srgbClr val="000000"/>
                  </a:solidFill>
                  <a:round/>
                  <a:headEnd/>
                  <a:tailEnd/>
                </a:ln>
              </p:spPr>
              <p:txBody>
                <a:bodyPr/>
                <a:lstStyle/>
                <a:p>
                  <a:endParaRPr lang="en-US"/>
                </a:p>
              </p:txBody>
            </p:sp>
            <p:sp>
              <p:nvSpPr>
                <p:cNvPr id="160339" name="Line 3667"/>
                <p:cNvSpPr>
                  <a:spLocks noChangeShapeType="1"/>
                </p:cNvSpPr>
                <p:nvPr/>
              </p:nvSpPr>
              <p:spPr bwMode="auto">
                <a:xfrm flipH="1">
                  <a:off x="4808" y="2102"/>
                  <a:ext cx="6" cy="17"/>
                </a:xfrm>
                <a:prstGeom prst="line">
                  <a:avLst/>
                </a:prstGeom>
                <a:noFill/>
                <a:ln w="7938" cap="rnd">
                  <a:solidFill>
                    <a:srgbClr val="000000"/>
                  </a:solidFill>
                  <a:round/>
                  <a:headEnd/>
                  <a:tailEnd/>
                </a:ln>
              </p:spPr>
              <p:txBody>
                <a:bodyPr/>
                <a:lstStyle/>
                <a:p>
                  <a:endParaRPr lang="en-US"/>
                </a:p>
              </p:txBody>
            </p:sp>
            <p:sp>
              <p:nvSpPr>
                <p:cNvPr id="160340" name="Line 3668"/>
                <p:cNvSpPr>
                  <a:spLocks noChangeShapeType="1"/>
                </p:cNvSpPr>
                <p:nvPr/>
              </p:nvSpPr>
              <p:spPr bwMode="auto">
                <a:xfrm>
                  <a:off x="4824" y="2108"/>
                  <a:ext cx="0" cy="17"/>
                </a:xfrm>
                <a:prstGeom prst="line">
                  <a:avLst/>
                </a:prstGeom>
                <a:noFill/>
                <a:ln w="7938" cap="rnd">
                  <a:solidFill>
                    <a:srgbClr val="000000"/>
                  </a:solidFill>
                  <a:round/>
                  <a:headEnd/>
                  <a:tailEnd/>
                </a:ln>
              </p:spPr>
              <p:txBody>
                <a:bodyPr/>
                <a:lstStyle/>
                <a:p>
                  <a:endParaRPr lang="en-US"/>
                </a:p>
              </p:txBody>
            </p:sp>
            <p:sp>
              <p:nvSpPr>
                <p:cNvPr id="160341" name="Line 3669"/>
                <p:cNvSpPr>
                  <a:spLocks noChangeShapeType="1"/>
                </p:cNvSpPr>
                <p:nvPr/>
              </p:nvSpPr>
              <p:spPr bwMode="auto">
                <a:xfrm flipH="1" flipV="1">
                  <a:off x="5074" y="2067"/>
                  <a:ext cx="5" cy="12"/>
                </a:xfrm>
                <a:prstGeom prst="line">
                  <a:avLst/>
                </a:prstGeom>
                <a:noFill/>
                <a:ln w="7938" cap="rnd">
                  <a:solidFill>
                    <a:srgbClr val="000000"/>
                  </a:solidFill>
                  <a:round/>
                  <a:headEnd/>
                  <a:tailEnd/>
                </a:ln>
              </p:spPr>
              <p:txBody>
                <a:bodyPr/>
                <a:lstStyle/>
                <a:p>
                  <a:endParaRPr lang="en-US"/>
                </a:p>
              </p:txBody>
            </p:sp>
            <p:sp>
              <p:nvSpPr>
                <p:cNvPr id="160342" name="Line 3670"/>
                <p:cNvSpPr>
                  <a:spLocks noChangeShapeType="1"/>
                </p:cNvSpPr>
                <p:nvPr/>
              </p:nvSpPr>
              <p:spPr bwMode="auto">
                <a:xfrm flipV="1">
                  <a:off x="5068" y="2067"/>
                  <a:ext cx="0" cy="18"/>
                </a:xfrm>
                <a:prstGeom prst="line">
                  <a:avLst/>
                </a:prstGeom>
                <a:noFill/>
                <a:ln w="7938" cap="rnd">
                  <a:solidFill>
                    <a:srgbClr val="000000"/>
                  </a:solidFill>
                  <a:round/>
                  <a:headEnd/>
                  <a:tailEnd/>
                </a:ln>
              </p:spPr>
              <p:txBody>
                <a:bodyPr/>
                <a:lstStyle/>
                <a:p>
                  <a:endParaRPr lang="en-US"/>
                </a:p>
              </p:txBody>
            </p:sp>
            <p:sp>
              <p:nvSpPr>
                <p:cNvPr id="160343" name="Line 3671"/>
                <p:cNvSpPr>
                  <a:spLocks noChangeShapeType="1"/>
                </p:cNvSpPr>
                <p:nvPr/>
              </p:nvSpPr>
              <p:spPr bwMode="auto">
                <a:xfrm flipH="1" flipV="1">
                  <a:off x="5058" y="2073"/>
                  <a:ext cx="5" cy="17"/>
                </a:xfrm>
                <a:prstGeom prst="line">
                  <a:avLst/>
                </a:prstGeom>
                <a:noFill/>
                <a:ln w="7938" cap="rnd">
                  <a:solidFill>
                    <a:srgbClr val="000000"/>
                  </a:solidFill>
                  <a:round/>
                  <a:headEnd/>
                  <a:tailEnd/>
                </a:ln>
              </p:spPr>
              <p:txBody>
                <a:bodyPr/>
                <a:lstStyle/>
                <a:p>
                  <a:endParaRPr lang="en-US"/>
                </a:p>
              </p:txBody>
            </p:sp>
            <p:sp>
              <p:nvSpPr>
                <p:cNvPr id="160344" name="Line 3672"/>
                <p:cNvSpPr>
                  <a:spLocks noChangeShapeType="1"/>
                </p:cNvSpPr>
                <p:nvPr/>
              </p:nvSpPr>
              <p:spPr bwMode="auto">
                <a:xfrm flipH="1" flipV="1">
                  <a:off x="5048" y="2085"/>
                  <a:ext cx="5" cy="11"/>
                </a:xfrm>
                <a:prstGeom prst="line">
                  <a:avLst/>
                </a:prstGeom>
                <a:noFill/>
                <a:ln w="7938" cap="rnd">
                  <a:solidFill>
                    <a:srgbClr val="000000"/>
                  </a:solidFill>
                  <a:round/>
                  <a:headEnd/>
                  <a:tailEnd/>
                </a:ln>
              </p:spPr>
              <p:txBody>
                <a:bodyPr/>
                <a:lstStyle/>
                <a:p>
                  <a:endParaRPr lang="en-US"/>
                </a:p>
              </p:txBody>
            </p:sp>
            <p:sp>
              <p:nvSpPr>
                <p:cNvPr id="160345" name="Line 3673"/>
                <p:cNvSpPr>
                  <a:spLocks noChangeShapeType="1"/>
                </p:cNvSpPr>
                <p:nvPr/>
              </p:nvSpPr>
              <p:spPr bwMode="auto">
                <a:xfrm flipV="1">
                  <a:off x="5037" y="2090"/>
                  <a:ext cx="0" cy="12"/>
                </a:xfrm>
                <a:prstGeom prst="line">
                  <a:avLst/>
                </a:prstGeom>
                <a:noFill/>
                <a:ln w="7938" cap="rnd">
                  <a:solidFill>
                    <a:srgbClr val="000000"/>
                  </a:solidFill>
                  <a:round/>
                  <a:headEnd/>
                  <a:tailEnd/>
                </a:ln>
              </p:spPr>
              <p:txBody>
                <a:bodyPr/>
                <a:lstStyle/>
                <a:p>
                  <a:endParaRPr lang="en-US"/>
                </a:p>
              </p:txBody>
            </p:sp>
            <p:sp>
              <p:nvSpPr>
                <p:cNvPr id="160346" name="Line 3674"/>
                <p:cNvSpPr>
                  <a:spLocks noChangeShapeType="1"/>
                </p:cNvSpPr>
                <p:nvPr/>
              </p:nvSpPr>
              <p:spPr bwMode="auto">
                <a:xfrm flipH="1" flipV="1">
                  <a:off x="5022" y="2102"/>
                  <a:ext cx="5" cy="17"/>
                </a:xfrm>
                <a:prstGeom prst="line">
                  <a:avLst/>
                </a:prstGeom>
                <a:noFill/>
                <a:ln w="7938" cap="rnd">
                  <a:solidFill>
                    <a:srgbClr val="000000"/>
                  </a:solidFill>
                  <a:round/>
                  <a:headEnd/>
                  <a:tailEnd/>
                </a:ln>
              </p:spPr>
              <p:txBody>
                <a:bodyPr/>
                <a:lstStyle/>
                <a:p>
                  <a:endParaRPr lang="en-US"/>
                </a:p>
              </p:txBody>
            </p:sp>
            <p:sp>
              <p:nvSpPr>
                <p:cNvPr id="160347" name="Line 3675"/>
                <p:cNvSpPr>
                  <a:spLocks noChangeShapeType="1"/>
                </p:cNvSpPr>
                <p:nvPr/>
              </p:nvSpPr>
              <p:spPr bwMode="auto">
                <a:xfrm flipH="1" flipV="1">
                  <a:off x="5011" y="2108"/>
                  <a:ext cx="5" cy="17"/>
                </a:xfrm>
                <a:prstGeom prst="line">
                  <a:avLst/>
                </a:prstGeom>
                <a:noFill/>
                <a:ln w="7938" cap="rnd">
                  <a:solidFill>
                    <a:srgbClr val="000000"/>
                  </a:solidFill>
                  <a:round/>
                  <a:headEnd/>
                  <a:tailEnd/>
                </a:ln>
              </p:spPr>
              <p:txBody>
                <a:bodyPr/>
                <a:lstStyle/>
                <a:p>
                  <a:endParaRPr lang="en-US"/>
                </a:p>
              </p:txBody>
            </p:sp>
            <p:sp>
              <p:nvSpPr>
                <p:cNvPr id="160348" name="Line 3676"/>
                <p:cNvSpPr>
                  <a:spLocks noChangeShapeType="1"/>
                </p:cNvSpPr>
                <p:nvPr/>
              </p:nvSpPr>
              <p:spPr bwMode="auto">
                <a:xfrm flipH="1" flipV="1">
                  <a:off x="4996" y="2114"/>
                  <a:ext cx="5" cy="17"/>
                </a:xfrm>
                <a:prstGeom prst="line">
                  <a:avLst/>
                </a:prstGeom>
                <a:noFill/>
                <a:ln w="7938" cap="rnd">
                  <a:solidFill>
                    <a:srgbClr val="000000"/>
                  </a:solidFill>
                  <a:round/>
                  <a:headEnd/>
                  <a:tailEnd/>
                </a:ln>
              </p:spPr>
              <p:txBody>
                <a:bodyPr/>
                <a:lstStyle/>
                <a:p>
                  <a:endParaRPr lang="en-US"/>
                </a:p>
              </p:txBody>
            </p:sp>
            <p:sp>
              <p:nvSpPr>
                <p:cNvPr id="160349" name="Line 3677"/>
                <p:cNvSpPr>
                  <a:spLocks noChangeShapeType="1"/>
                </p:cNvSpPr>
                <p:nvPr/>
              </p:nvSpPr>
              <p:spPr bwMode="auto">
                <a:xfrm flipV="1">
                  <a:off x="4985" y="2125"/>
                  <a:ext cx="0" cy="12"/>
                </a:xfrm>
                <a:prstGeom prst="line">
                  <a:avLst/>
                </a:prstGeom>
                <a:noFill/>
                <a:ln w="7938" cap="rnd">
                  <a:solidFill>
                    <a:srgbClr val="000000"/>
                  </a:solidFill>
                  <a:round/>
                  <a:headEnd/>
                  <a:tailEnd/>
                </a:ln>
              </p:spPr>
              <p:txBody>
                <a:bodyPr/>
                <a:lstStyle/>
                <a:p>
                  <a:endParaRPr lang="en-US"/>
                </a:p>
              </p:txBody>
            </p:sp>
            <p:sp>
              <p:nvSpPr>
                <p:cNvPr id="160350" name="Line 3678"/>
                <p:cNvSpPr>
                  <a:spLocks noChangeShapeType="1"/>
                </p:cNvSpPr>
                <p:nvPr/>
              </p:nvSpPr>
              <p:spPr bwMode="auto">
                <a:xfrm flipV="1">
                  <a:off x="4970" y="2125"/>
                  <a:ext cx="0" cy="12"/>
                </a:xfrm>
                <a:prstGeom prst="line">
                  <a:avLst/>
                </a:prstGeom>
                <a:noFill/>
                <a:ln w="7938" cap="rnd">
                  <a:solidFill>
                    <a:srgbClr val="000000"/>
                  </a:solidFill>
                  <a:round/>
                  <a:headEnd/>
                  <a:tailEnd/>
                </a:ln>
              </p:spPr>
              <p:txBody>
                <a:bodyPr/>
                <a:lstStyle/>
                <a:p>
                  <a:endParaRPr lang="en-US"/>
                </a:p>
              </p:txBody>
            </p:sp>
            <p:sp>
              <p:nvSpPr>
                <p:cNvPr id="160351" name="Line 3679"/>
                <p:cNvSpPr>
                  <a:spLocks noChangeShapeType="1"/>
                </p:cNvSpPr>
                <p:nvPr/>
              </p:nvSpPr>
              <p:spPr bwMode="auto">
                <a:xfrm flipV="1">
                  <a:off x="4954" y="2125"/>
                  <a:ext cx="0" cy="12"/>
                </a:xfrm>
                <a:prstGeom prst="line">
                  <a:avLst/>
                </a:prstGeom>
                <a:noFill/>
                <a:ln w="7938" cap="rnd">
                  <a:solidFill>
                    <a:srgbClr val="000000"/>
                  </a:solidFill>
                  <a:round/>
                  <a:headEnd/>
                  <a:tailEnd/>
                </a:ln>
              </p:spPr>
              <p:txBody>
                <a:bodyPr/>
                <a:lstStyle/>
                <a:p>
                  <a:endParaRPr lang="en-US"/>
                </a:p>
              </p:txBody>
            </p:sp>
            <p:sp>
              <p:nvSpPr>
                <p:cNvPr id="160352" name="Line 3680"/>
                <p:cNvSpPr>
                  <a:spLocks noChangeShapeType="1"/>
                </p:cNvSpPr>
                <p:nvPr/>
              </p:nvSpPr>
              <p:spPr bwMode="auto">
                <a:xfrm flipV="1">
                  <a:off x="4944" y="2131"/>
                  <a:ext cx="0" cy="12"/>
                </a:xfrm>
                <a:prstGeom prst="line">
                  <a:avLst/>
                </a:prstGeom>
                <a:noFill/>
                <a:ln w="7938" cap="rnd">
                  <a:solidFill>
                    <a:srgbClr val="000000"/>
                  </a:solidFill>
                  <a:round/>
                  <a:headEnd/>
                  <a:tailEnd/>
                </a:ln>
              </p:spPr>
              <p:txBody>
                <a:bodyPr/>
                <a:lstStyle/>
                <a:p>
                  <a:endParaRPr lang="en-US"/>
                </a:p>
              </p:txBody>
            </p:sp>
            <p:sp>
              <p:nvSpPr>
                <p:cNvPr id="160353" name="Line 3681"/>
                <p:cNvSpPr>
                  <a:spLocks noChangeShapeType="1"/>
                </p:cNvSpPr>
                <p:nvPr/>
              </p:nvSpPr>
              <p:spPr bwMode="auto">
                <a:xfrm flipV="1">
                  <a:off x="4928" y="2131"/>
                  <a:ext cx="0" cy="12"/>
                </a:xfrm>
                <a:prstGeom prst="line">
                  <a:avLst/>
                </a:prstGeom>
                <a:noFill/>
                <a:ln w="7938" cap="rnd">
                  <a:solidFill>
                    <a:srgbClr val="000000"/>
                  </a:solidFill>
                  <a:round/>
                  <a:headEnd/>
                  <a:tailEnd/>
                </a:ln>
              </p:spPr>
              <p:txBody>
                <a:bodyPr/>
                <a:lstStyle/>
                <a:p>
                  <a:endParaRPr lang="en-US"/>
                </a:p>
              </p:txBody>
            </p:sp>
            <p:sp>
              <p:nvSpPr>
                <p:cNvPr id="160354" name="Line 3682"/>
                <p:cNvSpPr>
                  <a:spLocks noChangeShapeType="1"/>
                </p:cNvSpPr>
                <p:nvPr/>
              </p:nvSpPr>
              <p:spPr bwMode="auto">
                <a:xfrm flipV="1">
                  <a:off x="4912" y="2131"/>
                  <a:ext cx="0" cy="12"/>
                </a:xfrm>
                <a:prstGeom prst="line">
                  <a:avLst/>
                </a:prstGeom>
                <a:noFill/>
                <a:ln w="7938" cap="rnd">
                  <a:solidFill>
                    <a:srgbClr val="000000"/>
                  </a:solidFill>
                  <a:round/>
                  <a:headEnd/>
                  <a:tailEnd/>
                </a:ln>
              </p:spPr>
              <p:txBody>
                <a:bodyPr/>
                <a:lstStyle/>
                <a:p>
                  <a:endParaRPr lang="en-US"/>
                </a:p>
              </p:txBody>
            </p:sp>
            <p:sp>
              <p:nvSpPr>
                <p:cNvPr id="160355" name="Line 3683"/>
                <p:cNvSpPr>
                  <a:spLocks noChangeShapeType="1"/>
                </p:cNvSpPr>
                <p:nvPr/>
              </p:nvSpPr>
              <p:spPr bwMode="auto">
                <a:xfrm flipH="1" flipV="1">
                  <a:off x="4902" y="2131"/>
                  <a:ext cx="5" cy="12"/>
                </a:xfrm>
                <a:prstGeom prst="line">
                  <a:avLst/>
                </a:prstGeom>
                <a:noFill/>
                <a:ln w="7938" cap="rnd">
                  <a:solidFill>
                    <a:srgbClr val="000000"/>
                  </a:solidFill>
                  <a:round/>
                  <a:headEnd/>
                  <a:tailEnd/>
                </a:ln>
              </p:spPr>
              <p:txBody>
                <a:bodyPr/>
                <a:lstStyle/>
                <a:p>
                  <a:endParaRPr lang="en-US"/>
                </a:p>
              </p:txBody>
            </p:sp>
            <p:sp>
              <p:nvSpPr>
                <p:cNvPr id="160356" name="Line 3684"/>
                <p:cNvSpPr>
                  <a:spLocks noChangeShapeType="1"/>
                </p:cNvSpPr>
                <p:nvPr/>
              </p:nvSpPr>
              <p:spPr bwMode="auto">
                <a:xfrm flipH="1" flipV="1">
                  <a:off x="4892" y="2149"/>
                  <a:ext cx="10" cy="11"/>
                </a:xfrm>
                <a:prstGeom prst="line">
                  <a:avLst/>
                </a:prstGeom>
                <a:noFill/>
                <a:ln w="7938" cap="rnd">
                  <a:solidFill>
                    <a:srgbClr val="000000"/>
                  </a:solidFill>
                  <a:round/>
                  <a:headEnd/>
                  <a:tailEnd/>
                </a:ln>
              </p:spPr>
              <p:txBody>
                <a:bodyPr/>
                <a:lstStyle/>
                <a:p>
                  <a:endParaRPr lang="en-US"/>
                </a:p>
              </p:txBody>
            </p:sp>
            <p:sp>
              <p:nvSpPr>
                <p:cNvPr id="160357" name="Line 3685"/>
                <p:cNvSpPr>
                  <a:spLocks noChangeShapeType="1"/>
                </p:cNvSpPr>
                <p:nvPr/>
              </p:nvSpPr>
              <p:spPr bwMode="auto">
                <a:xfrm flipH="1" flipV="1">
                  <a:off x="4881" y="2160"/>
                  <a:ext cx="11" cy="12"/>
                </a:xfrm>
                <a:prstGeom prst="line">
                  <a:avLst/>
                </a:prstGeom>
                <a:noFill/>
                <a:ln w="7938" cap="rnd">
                  <a:solidFill>
                    <a:srgbClr val="000000"/>
                  </a:solidFill>
                  <a:round/>
                  <a:headEnd/>
                  <a:tailEnd/>
                </a:ln>
              </p:spPr>
              <p:txBody>
                <a:bodyPr/>
                <a:lstStyle/>
                <a:p>
                  <a:endParaRPr lang="en-US"/>
                </a:p>
              </p:txBody>
            </p:sp>
            <p:sp>
              <p:nvSpPr>
                <p:cNvPr id="160358" name="Line 3686"/>
                <p:cNvSpPr>
                  <a:spLocks noChangeShapeType="1"/>
                </p:cNvSpPr>
                <p:nvPr/>
              </p:nvSpPr>
              <p:spPr bwMode="auto">
                <a:xfrm flipH="1">
                  <a:off x="4876" y="2166"/>
                  <a:ext cx="5" cy="12"/>
                </a:xfrm>
                <a:prstGeom prst="line">
                  <a:avLst/>
                </a:prstGeom>
                <a:noFill/>
                <a:ln w="7938" cap="rnd">
                  <a:solidFill>
                    <a:srgbClr val="000000"/>
                  </a:solidFill>
                  <a:round/>
                  <a:headEnd/>
                  <a:tailEnd/>
                </a:ln>
              </p:spPr>
              <p:txBody>
                <a:bodyPr/>
                <a:lstStyle/>
                <a:p>
                  <a:endParaRPr lang="en-US"/>
                </a:p>
              </p:txBody>
            </p:sp>
            <p:sp>
              <p:nvSpPr>
                <p:cNvPr id="160359" name="Line 3687"/>
                <p:cNvSpPr>
                  <a:spLocks noChangeShapeType="1"/>
                </p:cNvSpPr>
                <p:nvPr/>
              </p:nvSpPr>
              <p:spPr bwMode="auto">
                <a:xfrm flipH="1">
                  <a:off x="4892" y="2172"/>
                  <a:ext cx="5" cy="12"/>
                </a:xfrm>
                <a:prstGeom prst="line">
                  <a:avLst/>
                </a:prstGeom>
                <a:noFill/>
                <a:ln w="7938" cap="rnd">
                  <a:solidFill>
                    <a:srgbClr val="000000"/>
                  </a:solidFill>
                  <a:round/>
                  <a:headEnd/>
                  <a:tailEnd/>
                </a:ln>
              </p:spPr>
              <p:txBody>
                <a:bodyPr/>
                <a:lstStyle/>
                <a:p>
                  <a:endParaRPr lang="en-US"/>
                </a:p>
              </p:txBody>
            </p:sp>
            <p:sp>
              <p:nvSpPr>
                <p:cNvPr id="160360" name="Line 3688"/>
                <p:cNvSpPr>
                  <a:spLocks noChangeShapeType="1"/>
                </p:cNvSpPr>
                <p:nvPr/>
              </p:nvSpPr>
              <p:spPr bwMode="auto">
                <a:xfrm>
                  <a:off x="4907" y="2178"/>
                  <a:ext cx="0" cy="17"/>
                </a:xfrm>
                <a:prstGeom prst="line">
                  <a:avLst/>
                </a:prstGeom>
                <a:noFill/>
                <a:ln w="7938" cap="rnd">
                  <a:solidFill>
                    <a:srgbClr val="000000"/>
                  </a:solidFill>
                  <a:round/>
                  <a:headEnd/>
                  <a:tailEnd/>
                </a:ln>
              </p:spPr>
              <p:txBody>
                <a:bodyPr/>
                <a:lstStyle/>
                <a:p>
                  <a:endParaRPr lang="en-US"/>
                </a:p>
              </p:txBody>
            </p:sp>
            <p:sp>
              <p:nvSpPr>
                <p:cNvPr id="160361" name="Line 3689"/>
                <p:cNvSpPr>
                  <a:spLocks noChangeShapeType="1"/>
                </p:cNvSpPr>
                <p:nvPr/>
              </p:nvSpPr>
              <p:spPr bwMode="auto">
                <a:xfrm flipH="1">
                  <a:off x="4912" y="2189"/>
                  <a:ext cx="6" cy="18"/>
                </a:xfrm>
                <a:prstGeom prst="line">
                  <a:avLst/>
                </a:prstGeom>
                <a:noFill/>
                <a:ln w="7938" cap="rnd">
                  <a:solidFill>
                    <a:srgbClr val="000000"/>
                  </a:solidFill>
                  <a:round/>
                  <a:headEnd/>
                  <a:tailEnd/>
                </a:ln>
              </p:spPr>
              <p:txBody>
                <a:bodyPr/>
                <a:lstStyle/>
                <a:p>
                  <a:endParaRPr lang="en-US"/>
                </a:p>
              </p:txBody>
            </p:sp>
            <p:sp>
              <p:nvSpPr>
                <p:cNvPr id="160362" name="Line 3690"/>
                <p:cNvSpPr>
                  <a:spLocks noChangeShapeType="1"/>
                </p:cNvSpPr>
                <p:nvPr/>
              </p:nvSpPr>
              <p:spPr bwMode="auto">
                <a:xfrm flipH="1">
                  <a:off x="4928" y="2201"/>
                  <a:ext cx="5" cy="12"/>
                </a:xfrm>
                <a:prstGeom prst="line">
                  <a:avLst/>
                </a:prstGeom>
                <a:noFill/>
                <a:ln w="7938" cap="rnd">
                  <a:solidFill>
                    <a:srgbClr val="000000"/>
                  </a:solidFill>
                  <a:round/>
                  <a:headEnd/>
                  <a:tailEnd/>
                </a:ln>
              </p:spPr>
              <p:txBody>
                <a:bodyPr/>
                <a:lstStyle/>
                <a:p>
                  <a:endParaRPr lang="en-US"/>
                </a:p>
              </p:txBody>
            </p:sp>
            <p:sp>
              <p:nvSpPr>
                <p:cNvPr id="160363" name="Line 3691"/>
                <p:cNvSpPr>
                  <a:spLocks noChangeShapeType="1"/>
                </p:cNvSpPr>
                <p:nvPr/>
              </p:nvSpPr>
              <p:spPr bwMode="auto">
                <a:xfrm flipH="1">
                  <a:off x="4938" y="2207"/>
                  <a:ext cx="6" cy="12"/>
                </a:xfrm>
                <a:prstGeom prst="line">
                  <a:avLst/>
                </a:prstGeom>
                <a:noFill/>
                <a:ln w="7938" cap="rnd">
                  <a:solidFill>
                    <a:srgbClr val="000000"/>
                  </a:solidFill>
                  <a:round/>
                  <a:headEnd/>
                  <a:tailEnd/>
                </a:ln>
              </p:spPr>
              <p:txBody>
                <a:bodyPr/>
                <a:lstStyle/>
                <a:p>
                  <a:endParaRPr lang="en-US"/>
                </a:p>
              </p:txBody>
            </p:sp>
            <p:sp>
              <p:nvSpPr>
                <p:cNvPr id="160364" name="Line 3692"/>
                <p:cNvSpPr>
                  <a:spLocks noChangeShapeType="1"/>
                </p:cNvSpPr>
                <p:nvPr/>
              </p:nvSpPr>
              <p:spPr bwMode="auto">
                <a:xfrm flipH="1">
                  <a:off x="4949" y="2213"/>
                  <a:ext cx="5" cy="17"/>
                </a:xfrm>
                <a:prstGeom prst="line">
                  <a:avLst/>
                </a:prstGeom>
                <a:noFill/>
                <a:ln w="7938" cap="rnd">
                  <a:solidFill>
                    <a:srgbClr val="000000"/>
                  </a:solidFill>
                  <a:round/>
                  <a:headEnd/>
                  <a:tailEnd/>
                </a:ln>
              </p:spPr>
              <p:txBody>
                <a:bodyPr/>
                <a:lstStyle/>
                <a:p>
                  <a:endParaRPr lang="en-US"/>
                </a:p>
              </p:txBody>
            </p:sp>
            <p:sp>
              <p:nvSpPr>
                <p:cNvPr id="160365" name="Line 3693"/>
                <p:cNvSpPr>
                  <a:spLocks noChangeShapeType="1"/>
                </p:cNvSpPr>
                <p:nvPr/>
              </p:nvSpPr>
              <p:spPr bwMode="auto">
                <a:xfrm flipH="1">
                  <a:off x="4964" y="2219"/>
                  <a:ext cx="6" cy="17"/>
                </a:xfrm>
                <a:prstGeom prst="line">
                  <a:avLst/>
                </a:prstGeom>
                <a:noFill/>
                <a:ln w="7938" cap="rnd">
                  <a:solidFill>
                    <a:srgbClr val="000000"/>
                  </a:solidFill>
                  <a:round/>
                  <a:headEnd/>
                  <a:tailEnd/>
                </a:ln>
              </p:spPr>
              <p:txBody>
                <a:bodyPr/>
                <a:lstStyle/>
                <a:p>
                  <a:endParaRPr lang="en-US"/>
                </a:p>
              </p:txBody>
            </p:sp>
            <p:sp>
              <p:nvSpPr>
                <p:cNvPr id="160366" name="Line 3694"/>
                <p:cNvSpPr>
                  <a:spLocks noChangeShapeType="1"/>
                </p:cNvSpPr>
                <p:nvPr/>
              </p:nvSpPr>
              <p:spPr bwMode="auto">
                <a:xfrm flipH="1">
                  <a:off x="4975" y="2230"/>
                  <a:ext cx="5" cy="18"/>
                </a:xfrm>
                <a:prstGeom prst="line">
                  <a:avLst/>
                </a:prstGeom>
                <a:noFill/>
                <a:ln w="7938" cap="rnd">
                  <a:solidFill>
                    <a:srgbClr val="000000"/>
                  </a:solidFill>
                  <a:round/>
                  <a:headEnd/>
                  <a:tailEnd/>
                </a:ln>
              </p:spPr>
              <p:txBody>
                <a:bodyPr/>
                <a:lstStyle/>
                <a:p>
                  <a:endParaRPr lang="en-US"/>
                </a:p>
              </p:txBody>
            </p:sp>
            <p:sp>
              <p:nvSpPr>
                <p:cNvPr id="160367" name="Line 3695"/>
                <p:cNvSpPr>
                  <a:spLocks noChangeShapeType="1"/>
                </p:cNvSpPr>
                <p:nvPr/>
              </p:nvSpPr>
              <p:spPr bwMode="auto">
                <a:xfrm flipH="1">
                  <a:off x="4985" y="2248"/>
                  <a:ext cx="11" cy="0"/>
                </a:xfrm>
                <a:prstGeom prst="line">
                  <a:avLst/>
                </a:prstGeom>
                <a:noFill/>
                <a:ln w="7938" cap="rnd">
                  <a:solidFill>
                    <a:srgbClr val="000000"/>
                  </a:solidFill>
                  <a:round/>
                  <a:headEnd/>
                  <a:tailEnd/>
                </a:ln>
              </p:spPr>
              <p:txBody>
                <a:bodyPr/>
                <a:lstStyle/>
                <a:p>
                  <a:endParaRPr lang="en-US"/>
                </a:p>
              </p:txBody>
            </p:sp>
            <p:sp>
              <p:nvSpPr>
                <p:cNvPr id="160368" name="Line 3696"/>
                <p:cNvSpPr>
                  <a:spLocks noChangeShapeType="1"/>
                </p:cNvSpPr>
                <p:nvPr/>
              </p:nvSpPr>
              <p:spPr bwMode="auto">
                <a:xfrm flipH="1">
                  <a:off x="4985" y="2259"/>
                  <a:ext cx="11" cy="0"/>
                </a:xfrm>
                <a:prstGeom prst="line">
                  <a:avLst/>
                </a:prstGeom>
                <a:noFill/>
                <a:ln w="7938" cap="rnd">
                  <a:solidFill>
                    <a:srgbClr val="000000"/>
                  </a:solidFill>
                  <a:round/>
                  <a:headEnd/>
                  <a:tailEnd/>
                </a:ln>
              </p:spPr>
              <p:txBody>
                <a:bodyPr/>
                <a:lstStyle/>
                <a:p>
                  <a:endParaRPr lang="en-US"/>
                </a:p>
              </p:txBody>
            </p:sp>
            <p:sp>
              <p:nvSpPr>
                <p:cNvPr id="160369" name="Line 3697"/>
                <p:cNvSpPr>
                  <a:spLocks noChangeShapeType="1"/>
                </p:cNvSpPr>
                <p:nvPr/>
              </p:nvSpPr>
              <p:spPr bwMode="auto">
                <a:xfrm flipH="1">
                  <a:off x="4985" y="2277"/>
                  <a:ext cx="11" cy="0"/>
                </a:xfrm>
                <a:prstGeom prst="line">
                  <a:avLst/>
                </a:prstGeom>
                <a:noFill/>
                <a:ln w="7938" cap="rnd">
                  <a:solidFill>
                    <a:srgbClr val="000000"/>
                  </a:solidFill>
                  <a:round/>
                  <a:headEnd/>
                  <a:tailEnd/>
                </a:ln>
              </p:spPr>
              <p:txBody>
                <a:bodyPr/>
                <a:lstStyle/>
                <a:p>
                  <a:endParaRPr lang="en-US"/>
                </a:p>
              </p:txBody>
            </p:sp>
            <p:sp>
              <p:nvSpPr>
                <p:cNvPr id="160370" name="Line 3698"/>
                <p:cNvSpPr>
                  <a:spLocks noChangeShapeType="1"/>
                </p:cNvSpPr>
                <p:nvPr/>
              </p:nvSpPr>
              <p:spPr bwMode="auto">
                <a:xfrm flipH="1">
                  <a:off x="4985" y="2294"/>
                  <a:ext cx="11" cy="0"/>
                </a:xfrm>
                <a:prstGeom prst="line">
                  <a:avLst/>
                </a:prstGeom>
                <a:noFill/>
                <a:ln w="7938" cap="rnd">
                  <a:solidFill>
                    <a:srgbClr val="000000"/>
                  </a:solidFill>
                  <a:round/>
                  <a:headEnd/>
                  <a:tailEnd/>
                </a:ln>
              </p:spPr>
              <p:txBody>
                <a:bodyPr/>
                <a:lstStyle/>
                <a:p>
                  <a:endParaRPr lang="en-US"/>
                </a:p>
              </p:txBody>
            </p:sp>
            <p:sp>
              <p:nvSpPr>
                <p:cNvPr id="160371" name="Line 3699"/>
                <p:cNvSpPr>
                  <a:spLocks noChangeShapeType="1"/>
                </p:cNvSpPr>
                <p:nvPr/>
              </p:nvSpPr>
              <p:spPr bwMode="auto">
                <a:xfrm flipH="1">
                  <a:off x="4985" y="2306"/>
                  <a:ext cx="11" cy="0"/>
                </a:xfrm>
                <a:prstGeom prst="line">
                  <a:avLst/>
                </a:prstGeom>
                <a:noFill/>
                <a:ln w="7938" cap="rnd">
                  <a:solidFill>
                    <a:srgbClr val="000000"/>
                  </a:solidFill>
                  <a:round/>
                  <a:headEnd/>
                  <a:tailEnd/>
                </a:ln>
              </p:spPr>
              <p:txBody>
                <a:bodyPr/>
                <a:lstStyle/>
                <a:p>
                  <a:endParaRPr lang="en-US"/>
                </a:p>
              </p:txBody>
            </p:sp>
            <p:sp>
              <p:nvSpPr>
                <p:cNvPr id="160372" name="Line 3700"/>
                <p:cNvSpPr>
                  <a:spLocks noChangeShapeType="1"/>
                </p:cNvSpPr>
                <p:nvPr/>
              </p:nvSpPr>
              <p:spPr bwMode="auto">
                <a:xfrm flipH="1">
                  <a:off x="4985" y="2318"/>
                  <a:ext cx="5" cy="11"/>
                </a:xfrm>
                <a:prstGeom prst="line">
                  <a:avLst/>
                </a:prstGeom>
                <a:noFill/>
                <a:ln w="7938" cap="rnd">
                  <a:solidFill>
                    <a:srgbClr val="000000"/>
                  </a:solidFill>
                  <a:round/>
                  <a:headEnd/>
                  <a:tailEnd/>
                </a:ln>
              </p:spPr>
              <p:txBody>
                <a:bodyPr/>
                <a:lstStyle/>
                <a:p>
                  <a:endParaRPr lang="en-US"/>
                </a:p>
              </p:txBody>
            </p:sp>
            <p:sp>
              <p:nvSpPr>
                <p:cNvPr id="160373" name="Line 3701"/>
                <p:cNvSpPr>
                  <a:spLocks noChangeShapeType="1"/>
                </p:cNvSpPr>
                <p:nvPr/>
              </p:nvSpPr>
              <p:spPr bwMode="auto">
                <a:xfrm flipH="1">
                  <a:off x="4990" y="2324"/>
                  <a:ext cx="11" cy="11"/>
                </a:xfrm>
                <a:prstGeom prst="line">
                  <a:avLst/>
                </a:prstGeom>
                <a:noFill/>
                <a:ln w="7938" cap="rnd">
                  <a:solidFill>
                    <a:srgbClr val="000000"/>
                  </a:solidFill>
                  <a:round/>
                  <a:headEnd/>
                  <a:tailEnd/>
                </a:ln>
              </p:spPr>
              <p:txBody>
                <a:bodyPr/>
                <a:lstStyle/>
                <a:p>
                  <a:endParaRPr lang="en-US"/>
                </a:p>
              </p:txBody>
            </p:sp>
            <p:sp>
              <p:nvSpPr>
                <p:cNvPr id="160374" name="Line 3702"/>
                <p:cNvSpPr>
                  <a:spLocks noChangeShapeType="1"/>
                </p:cNvSpPr>
                <p:nvPr/>
              </p:nvSpPr>
              <p:spPr bwMode="auto">
                <a:xfrm flipH="1">
                  <a:off x="5001" y="2335"/>
                  <a:ext cx="10" cy="6"/>
                </a:xfrm>
                <a:prstGeom prst="line">
                  <a:avLst/>
                </a:prstGeom>
                <a:noFill/>
                <a:ln w="7938" cap="rnd">
                  <a:solidFill>
                    <a:srgbClr val="000000"/>
                  </a:solidFill>
                  <a:round/>
                  <a:headEnd/>
                  <a:tailEnd/>
                </a:ln>
              </p:spPr>
              <p:txBody>
                <a:bodyPr/>
                <a:lstStyle/>
                <a:p>
                  <a:endParaRPr lang="en-US"/>
                </a:p>
              </p:txBody>
            </p:sp>
            <p:sp>
              <p:nvSpPr>
                <p:cNvPr id="160375" name="Line 3703"/>
                <p:cNvSpPr>
                  <a:spLocks noChangeShapeType="1"/>
                </p:cNvSpPr>
                <p:nvPr/>
              </p:nvSpPr>
              <p:spPr bwMode="auto">
                <a:xfrm flipH="1">
                  <a:off x="5016" y="2341"/>
                  <a:ext cx="11" cy="12"/>
                </a:xfrm>
                <a:prstGeom prst="line">
                  <a:avLst/>
                </a:prstGeom>
                <a:noFill/>
                <a:ln w="7938" cap="rnd">
                  <a:solidFill>
                    <a:srgbClr val="000000"/>
                  </a:solidFill>
                  <a:round/>
                  <a:headEnd/>
                  <a:tailEnd/>
                </a:ln>
              </p:spPr>
              <p:txBody>
                <a:bodyPr/>
                <a:lstStyle/>
                <a:p>
                  <a:endParaRPr lang="en-US"/>
                </a:p>
              </p:txBody>
            </p:sp>
            <p:sp>
              <p:nvSpPr>
                <p:cNvPr id="160376" name="Line 3704"/>
                <p:cNvSpPr>
                  <a:spLocks noChangeShapeType="1"/>
                </p:cNvSpPr>
                <p:nvPr/>
              </p:nvSpPr>
              <p:spPr bwMode="auto">
                <a:xfrm>
                  <a:off x="5027" y="2353"/>
                  <a:ext cx="10" cy="11"/>
                </a:xfrm>
                <a:prstGeom prst="line">
                  <a:avLst/>
                </a:prstGeom>
                <a:noFill/>
                <a:ln w="7938" cap="rnd">
                  <a:solidFill>
                    <a:srgbClr val="000000"/>
                  </a:solidFill>
                  <a:round/>
                  <a:headEnd/>
                  <a:tailEnd/>
                </a:ln>
              </p:spPr>
              <p:txBody>
                <a:bodyPr/>
                <a:lstStyle/>
                <a:p>
                  <a:endParaRPr lang="en-US"/>
                </a:p>
              </p:txBody>
            </p:sp>
            <p:sp>
              <p:nvSpPr>
                <p:cNvPr id="160377" name="Line 3705"/>
                <p:cNvSpPr>
                  <a:spLocks noChangeShapeType="1"/>
                </p:cNvSpPr>
                <p:nvPr/>
              </p:nvSpPr>
              <p:spPr bwMode="auto">
                <a:xfrm>
                  <a:off x="5037" y="2341"/>
                  <a:ext cx="5" cy="12"/>
                </a:xfrm>
                <a:prstGeom prst="line">
                  <a:avLst/>
                </a:prstGeom>
                <a:noFill/>
                <a:ln w="7938" cap="rnd">
                  <a:solidFill>
                    <a:srgbClr val="000000"/>
                  </a:solidFill>
                  <a:round/>
                  <a:headEnd/>
                  <a:tailEnd/>
                </a:ln>
              </p:spPr>
              <p:txBody>
                <a:bodyPr/>
                <a:lstStyle/>
                <a:p>
                  <a:endParaRPr lang="en-US"/>
                </a:p>
              </p:txBody>
            </p:sp>
            <p:sp>
              <p:nvSpPr>
                <p:cNvPr id="160378" name="Line 3706"/>
                <p:cNvSpPr>
                  <a:spLocks noChangeShapeType="1"/>
                </p:cNvSpPr>
                <p:nvPr/>
              </p:nvSpPr>
              <p:spPr bwMode="auto">
                <a:xfrm>
                  <a:off x="5042" y="2335"/>
                  <a:ext cx="11" cy="6"/>
                </a:xfrm>
                <a:prstGeom prst="line">
                  <a:avLst/>
                </a:prstGeom>
                <a:noFill/>
                <a:ln w="7938" cap="rnd">
                  <a:solidFill>
                    <a:srgbClr val="000000"/>
                  </a:solidFill>
                  <a:round/>
                  <a:headEnd/>
                  <a:tailEnd/>
                </a:ln>
              </p:spPr>
              <p:txBody>
                <a:bodyPr/>
                <a:lstStyle/>
                <a:p>
                  <a:endParaRPr lang="en-US"/>
                </a:p>
              </p:txBody>
            </p:sp>
            <p:sp>
              <p:nvSpPr>
                <p:cNvPr id="160379" name="Line 3707"/>
                <p:cNvSpPr>
                  <a:spLocks noChangeShapeType="1"/>
                </p:cNvSpPr>
                <p:nvPr/>
              </p:nvSpPr>
              <p:spPr bwMode="auto">
                <a:xfrm>
                  <a:off x="5053" y="2324"/>
                  <a:ext cx="10" cy="11"/>
                </a:xfrm>
                <a:prstGeom prst="line">
                  <a:avLst/>
                </a:prstGeom>
                <a:noFill/>
                <a:ln w="7938" cap="rnd">
                  <a:solidFill>
                    <a:srgbClr val="000000"/>
                  </a:solidFill>
                  <a:round/>
                  <a:headEnd/>
                  <a:tailEnd/>
                </a:ln>
              </p:spPr>
              <p:txBody>
                <a:bodyPr/>
                <a:lstStyle/>
                <a:p>
                  <a:endParaRPr lang="en-US"/>
                </a:p>
              </p:txBody>
            </p:sp>
            <p:sp>
              <p:nvSpPr>
                <p:cNvPr id="160380" name="Line 3708"/>
                <p:cNvSpPr>
                  <a:spLocks noChangeShapeType="1"/>
                </p:cNvSpPr>
                <p:nvPr/>
              </p:nvSpPr>
              <p:spPr bwMode="auto">
                <a:xfrm>
                  <a:off x="5068" y="2312"/>
                  <a:ext cx="0" cy="12"/>
                </a:xfrm>
                <a:prstGeom prst="line">
                  <a:avLst/>
                </a:prstGeom>
                <a:noFill/>
                <a:ln w="7938" cap="rnd">
                  <a:solidFill>
                    <a:srgbClr val="000000"/>
                  </a:solidFill>
                  <a:round/>
                  <a:headEnd/>
                  <a:tailEnd/>
                </a:ln>
              </p:spPr>
              <p:txBody>
                <a:bodyPr/>
                <a:lstStyle/>
                <a:p>
                  <a:endParaRPr lang="en-US"/>
                </a:p>
              </p:txBody>
            </p:sp>
            <p:sp>
              <p:nvSpPr>
                <p:cNvPr id="160381" name="Line 3709"/>
                <p:cNvSpPr>
                  <a:spLocks noChangeShapeType="1"/>
                </p:cNvSpPr>
                <p:nvPr/>
              </p:nvSpPr>
              <p:spPr bwMode="auto">
                <a:xfrm>
                  <a:off x="5068" y="2300"/>
                  <a:ext cx="11" cy="12"/>
                </a:xfrm>
                <a:prstGeom prst="line">
                  <a:avLst/>
                </a:prstGeom>
                <a:noFill/>
                <a:ln w="7938" cap="rnd">
                  <a:solidFill>
                    <a:srgbClr val="000000"/>
                  </a:solidFill>
                  <a:round/>
                  <a:headEnd/>
                  <a:tailEnd/>
                </a:ln>
              </p:spPr>
              <p:txBody>
                <a:bodyPr/>
                <a:lstStyle/>
                <a:p>
                  <a:endParaRPr lang="en-US"/>
                </a:p>
              </p:txBody>
            </p:sp>
            <p:sp>
              <p:nvSpPr>
                <p:cNvPr id="160382" name="Line 3710"/>
                <p:cNvSpPr>
                  <a:spLocks noChangeShapeType="1"/>
                </p:cNvSpPr>
                <p:nvPr/>
              </p:nvSpPr>
              <p:spPr bwMode="auto">
                <a:xfrm>
                  <a:off x="5079" y="2294"/>
                  <a:ext cx="10" cy="6"/>
                </a:xfrm>
                <a:prstGeom prst="line">
                  <a:avLst/>
                </a:prstGeom>
                <a:noFill/>
                <a:ln w="7938" cap="rnd">
                  <a:solidFill>
                    <a:srgbClr val="000000"/>
                  </a:solidFill>
                  <a:round/>
                  <a:headEnd/>
                  <a:tailEnd/>
                </a:ln>
              </p:spPr>
              <p:txBody>
                <a:bodyPr/>
                <a:lstStyle/>
                <a:p>
                  <a:endParaRPr lang="en-US"/>
                </a:p>
              </p:txBody>
            </p:sp>
            <p:sp>
              <p:nvSpPr>
                <p:cNvPr id="160383" name="Line 3711"/>
                <p:cNvSpPr>
                  <a:spLocks noChangeShapeType="1"/>
                </p:cNvSpPr>
                <p:nvPr/>
              </p:nvSpPr>
              <p:spPr bwMode="auto">
                <a:xfrm>
                  <a:off x="5089" y="2283"/>
                  <a:ext cx="11" cy="11"/>
                </a:xfrm>
                <a:prstGeom prst="line">
                  <a:avLst/>
                </a:prstGeom>
                <a:noFill/>
                <a:ln w="7938" cap="rnd">
                  <a:solidFill>
                    <a:srgbClr val="000000"/>
                  </a:solidFill>
                  <a:round/>
                  <a:headEnd/>
                  <a:tailEnd/>
                </a:ln>
              </p:spPr>
              <p:txBody>
                <a:bodyPr/>
                <a:lstStyle/>
                <a:p>
                  <a:endParaRPr lang="en-US"/>
                </a:p>
              </p:txBody>
            </p:sp>
            <p:sp>
              <p:nvSpPr>
                <p:cNvPr id="160384" name="Line 3712"/>
                <p:cNvSpPr>
                  <a:spLocks noChangeShapeType="1"/>
                </p:cNvSpPr>
                <p:nvPr/>
              </p:nvSpPr>
              <p:spPr bwMode="auto">
                <a:xfrm>
                  <a:off x="5110" y="2271"/>
                  <a:ext cx="0" cy="18"/>
                </a:xfrm>
                <a:prstGeom prst="line">
                  <a:avLst/>
                </a:prstGeom>
                <a:noFill/>
                <a:ln w="7938" cap="rnd">
                  <a:solidFill>
                    <a:srgbClr val="000000"/>
                  </a:solidFill>
                  <a:round/>
                  <a:headEnd/>
                  <a:tailEnd/>
                </a:ln>
              </p:spPr>
              <p:txBody>
                <a:bodyPr/>
                <a:lstStyle/>
                <a:p>
                  <a:endParaRPr lang="en-US"/>
                </a:p>
              </p:txBody>
            </p:sp>
            <p:sp>
              <p:nvSpPr>
                <p:cNvPr id="160385" name="Line 3713"/>
                <p:cNvSpPr>
                  <a:spLocks noChangeShapeType="1"/>
                </p:cNvSpPr>
                <p:nvPr/>
              </p:nvSpPr>
              <p:spPr bwMode="auto">
                <a:xfrm>
                  <a:off x="5120" y="2265"/>
                  <a:ext cx="0" cy="18"/>
                </a:xfrm>
                <a:prstGeom prst="line">
                  <a:avLst/>
                </a:prstGeom>
                <a:noFill/>
                <a:ln w="7938" cap="rnd">
                  <a:solidFill>
                    <a:srgbClr val="000000"/>
                  </a:solidFill>
                  <a:round/>
                  <a:headEnd/>
                  <a:tailEnd/>
                </a:ln>
              </p:spPr>
              <p:txBody>
                <a:bodyPr/>
                <a:lstStyle/>
                <a:p>
                  <a:endParaRPr lang="en-US"/>
                </a:p>
              </p:txBody>
            </p:sp>
            <p:sp>
              <p:nvSpPr>
                <p:cNvPr id="160386" name="Line 3714"/>
                <p:cNvSpPr>
                  <a:spLocks noChangeShapeType="1"/>
                </p:cNvSpPr>
                <p:nvPr/>
              </p:nvSpPr>
              <p:spPr bwMode="auto">
                <a:xfrm>
                  <a:off x="5136" y="2259"/>
                  <a:ext cx="0" cy="18"/>
                </a:xfrm>
                <a:prstGeom prst="line">
                  <a:avLst/>
                </a:prstGeom>
                <a:noFill/>
                <a:ln w="7938" cap="rnd">
                  <a:solidFill>
                    <a:srgbClr val="000000"/>
                  </a:solidFill>
                  <a:round/>
                  <a:headEnd/>
                  <a:tailEnd/>
                </a:ln>
              </p:spPr>
              <p:txBody>
                <a:bodyPr/>
                <a:lstStyle/>
                <a:p>
                  <a:endParaRPr lang="en-US"/>
                </a:p>
              </p:txBody>
            </p:sp>
            <p:sp>
              <p:nvSpPr>
                <p:cNvPr id="160387" name="Line 3715"/>
                <p:cNvSpPr>
                  <a:spLocks noChangeShapeType="1"/>
                </p:cNvSpPr>
                <p:nvPr/>
              </p:nvSpPr>
              <p:spPr bwMode="auto">
                <a:xfrm>
                  <a:off x="5152" y="2259"/>
                  <a:ext cx="0" cy="18"/>
                </a:xfrm>
                <a:prstGeom prst="line">
                  <a:avLst/>
                </a:prstGeom>
                <a:noFill/>
                <a:ln w="7938" cap="rnd">
                  <a:solidFill>
                    <a:srgbClr val="000000"/>
                  </a:solidFill>
                  <a:round/>
                  <a:headEnd/>
                  <a:tailEnd/>
                </a:ln>
              </p:spPr>
              <p:txBody>
                <a:bodyPr/>
                <a:lstStyle/>
                <a:p>
                  <a:endParaRPr lang="en-US"/>
                </a:p>
              </p:txBody>
            </p:sp>
            <p:sp>
              <p:nvSpPr>
                <p:cNvPr id="160388" name="Line 3716"/>
                <p:cNvSpPr>
                  <a:spLocks noChangeShapeType="1"/>
                </p:cNvSpPr>
                <p:nvPr/>
              </p:nvSpPr>
              <p:spPr bwMode="auto">
                <a:xfrm flipH="1">
                  <a:off x="5157" y="2271"/>
                  <a:ext cx="10" cy="6"/>
                </a:xfrm>
                <a:prstGeom prst="line">
                  <a:avLst/>
                </a:prstGeom>
                <a:noFill/>
                <a:ln w="7938" cap="rnd">
                  <a:solidFill>
                    <a:srgbClr val="000000"/>
                  </a:solidFill>
                  <a:round/>
                  <a:headEnd/>
                  <a:tailEnd/>
                </a:ln>
              </p:spPr>
              <p:txBody>
                <a:bodyPr/>
                <a:lstStyle/>
                <a:p>
                  <a:endParaRPr lang="en-US"/>
                </a:p>
              </p:txBody>
            </p:sp>
            <p:sp>
              <p:nvSpPr>
                <p:cNvPr id="160389" name="Line 3717"/>
                <p:cNvSpPr>
                  <a:spLocks noChangeShapeType="1"/>
                </p:cNvSpPr>
                <p:nvPr/>
              </p:nvSpPr>
              <p:spPr bwMode="auto">
                <a:xfrm flipH="1">
                  <a:off x="5162" y="2283"/>
                  <a:ext cx="11" cy="6"/>
                </a:xfrm>
                <a:prstGeom prst="line">
                  <a:avLst/>
                </a:prstGeom>
                <a:noFill/>
                <a:ln w="7938" cap="rnd">
                  <a:solidFill>
                    <a:srgbClr val="000000"/>
                  </a:solidFill>
                  <a:round/>
                  <a:headEnd/>
                  <a:tailEnd/>
                </a:ln>
              </p:spPr>
              <p:txBody>
                <a:bodyPr/>
                <a:lstStyle/>
                <a:p>
                  <a:endParaRPr lang="en-US"/>
                </a:p>
              </p:txBody>
            </p:sp>
            <p:sp>
              <p:nvSpPr>
                <p:cNvPr id="160390" name="Line 3718"/>
                <p:cNvSpPr>
                  <a:spLocks noChangeShapeType="1"/>
                </p:cNvSpPr>
                <p:nvPr/>
              </p:nvSpPr>
              <p:spPr bwMode="auto">
                <a:xfrm flipH="1">
                  <a:off x="5162" y="2294"/>
                  <a:ext cx="16" cy="6"/>
                </a:xfrm>
                <a:prstGeom prst="line">
                  <a:avLst/>
                </a:prstGeom>
                <a:noFill/>
                <a:ln w="7938" cap="rnd">
                  <a:solidFill>
                    <a:srgbClr val="000000"/>
                  </a:solidFill>
                  <a:round/>
                  <a:headEnd/>
                  <a:tailEnd/>
                </a:ln>
              </p:spPr>
              <p:txBody>
                <a:bodyPr/>
                <a:lstStyle/>
                <a:p>
                  <a:endParaRPr lang="en-US"/>
                </a:p>
              </p:txBody>
            </p:sp>
            <p:sp>
              <p:nvSpPr>
                <p:cNvPr id="160391" name="Line 3719"/>
                <p:cNvSpPr>
                  <a:spLocks noChangeShapeType="1"/>
                </p:cNvSpPr>
                <p:nvPr/>
              </p:nvSpPr>
              <p:spPr bwMode="auto">
                <a:xfrm flipH="1">
                  <a:off x="5173" y="2312"/>
                  <a:ext cx="15" cy="6"/>
                </a:xfrm>
                <a:prstGeom prst="line">
                  <a:avLst/>
                </a:prstGeom>
                <a:noFill/>
                <a:ln w="7938" cap="rnd">
                  <a:solidFill>
                    <a:srgbClr val="000000"/>
                  </a:solidFill>
                  <a:round/>
                  <a:headEnd/>
                  <a:tailEnd/>
                </a:ln>
              </p:spPr>
              <p:txBody>
                <a:bodyPr/>
                <a:lstStyle/>
                <a:p>
                  <a:endParaRPr lang="en-US"/>
                </a:p>
              </p:txBody>
            </p:sp>
            <p:sp>
              <p:nvSpPr>
                <p:cNvPr id="160392" name="Line 3720"/>
                <p:cNvSpPr>
                  <a:spLocks noChangeShapeType="1"/>
                </p:cNvSpPr>
                <p:nvPr/>
              </p:nvSpPr>
              <p:spPr bwMode="auto">
                <a:xfrm flipH="1">
                  <a:off x="5178" y="2324"/>
                  <a:ext cx="15" cy="5"/>
                </a:xfrm>
                <a:prstGeom prst="line">
                  <a:avLst/>
                </a:prstGeom>
                <a:noFill/>
                <a:ln w="7938" cap="rnd">
                  <a:solidFill>
                    <a:srgbClr val="000000"/>
                  </a:solidFill>
                  <a:round/>
                  <a:headEnd/>
                  <a:tailEnd/>
                </a:ln>
              </p:spPr>
              <p:txBody>
                <a:bodyPr/>
                <a:lstStyle/>
                <a:p>
                  <a:endParaRPr lang="en-US"/>
                </a:p>
              </p:txBody>
            </p:sp>
            <p:sp>
              <p:nvSpPr>
                <p:cNvPr id="160393" name="Line 3721"/>
                <p:cNvSpPr>
                  <a:spLocks noChangeShapeType="1"/>
                </p:cNvSpPr>
                <p:nvPr/>
              </p:nvSpPr>
              <p:spPr bwMode="auto">
                <a:xfrm flipH="1">
                  <a:off x="5183" y="2341"/>
                  <a:ext cx="16" cy="0"/>
                </a:xfrm>
                <a:prstGeom prst="line">
                  <a:avLst/>
                </a:prstGeom>
                <a:noFill/>
                <a:ln w="7938" cap="rnd">
                  <a:solidFill>
                    <a:srgbClr val="000000"/>
                  </a:solidFill>
                  <a:round/>
                  <a:headEnd/>
                  <a:tailEnd/>
                </a:ln>
              </p:spPr>
              <p:txBody>
                <a:bodyPr/>
                <a:lstStyle/>
                <a:p>
                  <a:endParaRPr lang="en-US"/>
                </a:p>
              </p:txBody>
            </p:sp>
            <p:sp>
              <p:nvSpPr>
                <p:cNvPr id="160394" name="Line 3722"/>
                <p:cNvSpPr>
                  <a:spLocks noChangeShapeType="1"/>
                </p:cNvSpPr>
                <p:nvPr/>
              </p:nvSpPr>
              <p:spPr bwMode="auto">
                <a:xfrm flipH="1">
                  <a:off x="5178" y="2359"/>
                  <a:ext cx="15" cy="0"/>
                </a:xfrm>
                <a:prstGeom prst="line">
                  <a:avLst/>
                </a:prstGeom>
                <a:noFill/>
                <a:ln w="7938" cap="rnd">
                  <a:solidFill>
                    <a:srgbClr val="000000"/>
                  </a:solidFill>
                  <a:round/>
                  <a:headEnd/>
                  <a:tailEnd/>
                </a:ln>
              </p:spPr>
              <p:txBody>
                <a:bodyPr/>
                <a:lstStyle/>
                <a:p>
                  <a:endParaRPr lang="en-US"/>
                </a:p>
              </p:txBody>
            </p:sp>
            <p:sp>
              <p:nvSpPr>
                <p:cNvPr id="160395" name="Line 3723"/>
                <p:cNvSpPr>
                  <a:spLocks noChangeShapeType="1"/>
                </p:cNvSpPr>
                <p:nvPr/>
              </p:nvSpPr>
              <p:spPr bwMode="auto">
                <a:xfrm flipH="1">
                  <a:off x="5178" y="2376"/>
                  <a:ext cx="15" cy="0"/>
                </a:xfrm>
                <a:prstGeom prst="line">
                  <a:avLst/>
                </a:prstGeom>
                <a:noFill/>
                <a:ln w="7938" cap="rnd">
                  <a:solidFill>
                    <a:srgbClr val="000000"/>
                  </a:solidFill>
                  <a:round/>
                  <a:headEnd/>
                  <a:tailEnd/>
                </a:ln>
              </p:spPr>
              <p:txBody>
                <a:bodyPr/>
                <a:lstStyle/>
                <a:p>
                  <a:endParaRPr lang="en-US"/>
                </a:p>
              </p:txBody>
            </p:sp>
            <p:sp>
              <p:nvSpPr>
                <p:cNvPr id="160396" name="Line 3724"/>
                <p:cNvSpPr>
                  <a:spLocks noChangeShapeType="1"/>
                </p:cNvSpPr>
                <p:nvPr/>
              </p:nvSpPr>
              <p:spPr bwMode="auto">
                <a:xfrm flipH="1">
                  <a:off x="5173" y="2388"/>
                  <a:ext cx="15" cy="0"/>
                </a:xfrm>
                <a:prstGeom prst="line">
                  <a:avLst/>
                </a:prstGeom>
                <a:noFill/>
                <a:ln w="7938" cap="rnd">
                  <a:solidFill>
                    <a:srgbClr val="000000"/>
                  </a:solidFill>
                  <a:round/>
                  <a:headEnd/>
                  <a:tailEnd/>
                </a:ln>
              </p:spPr>
              <p:txBody>
                <a:bodyPr/>
                <a:lstStyle/>
                <a:p>
                  <a:endParaRPr lang="en-US"/>
                </a:p>
              </p:txBody>
            </p:sp>
            <p:sp>
              <p:nvSpPr>
                <p:cNvPr id="160397" name="Line 3725"/>
                <p:cNvSpPr>
                  <a:spLocks noChangeShapeType="1"/>
                </p:cNvSpPr>
                <p:nvPr/>
              </p:nvSpPr>
              <p:spPr bwMode="auto">
                <a:xfrm flipH="1" flipV="1">
                  <a:off x="5167" y="2399"/>
                  <a:ext cx="11" cy="12"/>
                </a:xfrm>
                <a:prstGeom prst="line">
                  <a:avLst/>
                </a:prstGeom>
                <a:noFill/>
                <a:ln w="7938" cap="rnd">
                  <a:solidFill>
                    <a:srgbClr val="000000"/>
                  </a:solidFill>
                  <a:round/>
                  <a:headEnd/>
                  <a:tailEnd/>
                </a:ln>
              </p:spPr>
              <p:txBody>
                <a:bodyPr/>
                <a:lstStyle/>
                <a:p>
                  <a:endParaRPr lang="en-US"/>
                </a:p>
              </p:txBody>
            </p:sp>
            <p:sp>
              <p:nvSpPr>
                <p:cNvPr id="160398" name="Line 3726"/>
                <p:cNvSpPr>
                  <a:spLocks noChangeShapeType="1"/>
                </p:cNvSpPr>
                <p:nvPr/>
              </p:nvSpPr>
              <p:spPr bwMode="auto">
                <a:xfrm flipH="1" flipV="1">
                  <a:off x="5162" y="2411"/>
                  <a:ext cx="5" cy="12"/>
                </a:xfrm>
                <a:prstGeom prst="line">
                  <a:avLst/>
                </a:prstGeom>
                <a:noFill/>
                <a:ln w="7938" cap="rnd">
                  <a:solidFill>
                    <a:srgbClr val="000000"/>
                  </a:solidFill>
                  <a:round/>
                  <a:headEnd/>
                  <a:tailEnd/>
                </a:ln>
              </p:spPr>
              <p:txBody>
                <a:bodyPr/>
                <a:lstStyle/>
                <a:p>
                  <a:endParaRPr lang="en-US"/>
                </a:p>
              </p:txBody>
            </p:sp>
            <p:sp>
              <p:nvSpPr>
                <p:cNvPr id="160399" name="Line 3727"/>
                <p:cNvSpPr>
                  <a:spLocks noChangeShapeType="1"/>
                </p:cNvSpPr>
                <p:nvPr/>
              </p:nvSpPr>
              <p:spPr bwMode="auto">
                <a:xfrm flipH="1" flipV="1">
                  <a:off x="5152" y="2423"/>
                  <a:ext cx="10" cy="5"/>
                </a:xfrm>
                <a:prstGeom prst="line">
                  <a:avLst/>
                </a:prstGeom>
                <a:noFill/>
                <a:ln w="7938" cap="rnd">
                  <a:solidFill>
                    <a:srgbClr val="000000"/>
                  </a:solidFill>
                  <a:round/>
                  <a:headEnd/>
                  <a:tailEnd/>
                </a:ln>
              </p:spPr>
              <p:txBody>
                <a:bodyPr/>
                <a:lstStyle/>
                <a:p>
                  <a:endParaRPr lang="en-US"/>
                </a:p>
              </p:txBody>
            </p:sp>
            <p:sp>
              <p:nvSpPr>
                <p:cNvPr id="160400" name="Line 3728"/>
                <p:cNvSpPr>
                  <a:spLocks noChangeShapeType="1"/>
                </p:cNvSpPr>
                <p:nvPr/>
              </p:nvSpPr>
              <p:spPr bwMode="auto">
                <a:xfrm flipH="1" flipV="1">
                  <a:off x="5141" y="2428"/>
                  <a:ext cx="11" cy="12"/>
                </a:xfrm>
                <a:prstGeom prst="line">
                  <a:avLst/>
                </a:prstGeom>
                <a:noFill/>
                <a:ln w="7938" cap="rnd">
                  <a:solidFill>
                    <a:srgbClr val="000000"/>
                  </a:solidFill>
                  <a:round/>
                  <a:headEnd/>
                  <a:tailEnd/>
                </a:ln>
              </p:spPr>
              <p:txBody>
                <a:bodyPr/>
                <a:lstStyle/>
                <a:p>
                  <a:endParaRPr lang="en-US"/>
                </a:p>
              </p:txBody>
            </p:sp>
            <p:sp>
              <p:nvSpPr>
                <p:cNvPr id="160401" name="Line 3729"/>
                <p:cNvSpPr>
                  <a:spLocks noChangeShapeType="1"/>
                </p:cNvSpPr>
                <p:nvPr/>
              </p:nvSpPr>
              <p:spPr bwMode="auto">
                <a:xfrm flipH="1" flipV="1">
                  <a:off x="5126" y="2440"/>
                  <a:ext cx="10" cy="12"/>
                </a:xfrm>
                <a:prstGeom prst="line">
                  <a:avLst/>
                </a:prstGeom>
                <a:noFill/>
                <a:ln w="7938" cap="rnd">
                  <a:solidFill>
                    <a:srgbClr val="000000"/>
                  </a:solidFill>
                  <a:round/>
                  <a:headEnd/>
                  <a:tailEnd/>
                </a:ln>
              </p:spPr>
              <p:txBody>
                <a:bodyPr/>
                <a:lstStyle/>
                <a:p>
                  <a:endParaRPr lang="en-US"/>
                </a:p>
              </p:txBody>
            </p:sp>
            <p:sp>
              <p:nvSpPr>
                <p:cNvPr id="160402" name="Line 3730"/>
                <p:cNvSpPr>
                  <a:spLocks noChangeShapeType="1"/>
                </p:cNvSpPr>
                <p:nvPr/>
              </p:nvSpPr>
              <p:spPr bwMode="auto">
                <a:xfrm flipH="1" flipV="1">
                  <a:off x="5115" y="2452"/>
                  <a:ext cx="11" cy="11"/>
                </a:xfrm>
                <a:prstGeom prst="line">
                  <a:avLst/>
                </a:prstGeom>
                <a:noFill/>
                <a:ln w="7938" cap="rnd">
                  <a:solidFill>
                    <a:srgbClr val="000000"/>
                  </a:solidFill>
                  <a:round/>
                  <a:headEnd/>
                  <a:tailEnd/>
                </a:ln>
              </p:spPr>
              <p:txBody>
                <a:bodyPr/>
                <a:lstStyle/>
                <a:p>
                  <a:endParaRPr lang="en-US"/>
                </a:p>
              </p:txBody>
            </p:sp>
            <p:sp>
              <p:nvSpPr>
                <p:cNvPr id="160403" name="Line 3731"/>
                <p:cNvSpPr>
                  <a:spLocks noChangeShapeType="1"/>
                </p:cNvSpPr>
                <p:nvPr/>
              </p:nvSpPr>
              <p:spPr bwMode="auto">
                <a:xfrm flipH="1" flipV="1">
                  <a:off x="5110" y="2463"/>
                  <a:ext cx="5" cy="6"/>
                </a:xfrm>
                <a:prstGeom prst="line">
                  <a:avLst/>
                </a:prstGeom>
                <a:noFill/>
                <a:ln w="7938" cap="rnd">
                  <a:solidFill>
                    <a:srgbClr val="000000"/>
                  </a:solidFill>
                  <a:round/>
                  <a:headEnd/>
                  <a:tailEnd/>
                </a:ln>
              </p:spPr>
              <p:txBody>
                <a:bodyPr/>
                <a:lstStyle/>
                <a:p>
                  <a:endParaRPr lang="en-US"/>
                </a:p>
              </p:txBody>
            </p:sp>
            <p:sp>
              <p:nvSpPr>
                <p:cNvPr id="160404" name="Line 3732"/>
                <p:cNvSpPr>
                  <a:spLocks noChangeShapeType="1"/>
                </p:cNvSpPr>
                <p:nvPr/>
              </p:nvSpPr>
              <p:spPr bwMode="auto">
                <a:xfrm flipH="1" flipV="1">
                  <a:off x="5100" y="2469"/>
                  <a:ext cx="10" cy="12"/>
                </a:xfrm>
                <a:prstGeom prst="line">
                  <a:avLst/>
                </a:prstGeom>
                <a:noFill/>
                <a:ln w="7938" cap="rnd">
                  <a:solidFill>
                    <a:srgbClr val="000000"/>
                  </a:solidFill>
                  <a:round/>
                  <a:headEnd/>
                  <a:tailEnd/>
                </a:ln>
              </p:spPr>
              <p:txBody>
                <a:bodyPr/>
                <a:lstStyle/>
                <a:p>
                  <a:endParaRPr lang="en-US"/>
                </a:p>
              </p:txBody>
            </p:sp>
            <p:sp>
              <p:nvSpPr>
                <p:cNvPr id="160405" name="Line 3733"/>
                <p:cNvSpPr>
                  <a:spLocks noChangeShapeType="1"/>
                </p:cNvSpPr>
                <p:nvPr/>
              </p:nvSpPr>
              <p:spPr bwMode="auto">
                <a:xfrm flipH="1" flipV="1">
                  <a:off x="5084" y="2481"/>
                  <a:ext cx="10" cy="12"/>
                </a:xfrm>
                <a:prstGeom prst="line">
                  <a:avLst/>
                </a:prstGeom>
                <a:noFill/>
                <a:ln w="7938" cap="rnd">
                  <a:solidFill>
                    <a:srgbClr val="000000"/>
                  </a:solidFill>
                  <a:round/>
                  <a:headEnd/>
                  <a:tailEnd/>
                </a:ln>
              </p:spPr>
              <p:txBody>
                <a:bodyPr/>
                <a:lstStyle/>
                <a:p>
                  <a:endParaRPr lang="en-US"/>
                </a:p>
              </p:txBody>
            </p:sp>
            <p:sp>
              <p:nvSpPr>
                <p:cNvPr id="160406" name="Line 3734"/>
                <p:cNvSpPr>
                  <a:spLocks noChangeShapeType="1"/>
                </p:cNvSpPr>
                <p:nvPr/>
              </p:nvSpPr>
              <p:spPr bwMode="auto">
                <a:xfrm flipH="1" flipV="1">
                  <a:off x="5074" y="2493"/>
                  <a:ext cx="10" cy="11"/>
                </a:xfrm>
                <a:prstGeom prst="line">
                  <a:avLst/>
                </a:prstGeom>
                <a:noFill/>
                <a:ln w="7938" cap="rnd">
                  <a:solidFill>
                    <a:srgbClr val="000000"/>
                  </a:solidFill>
                  <a:round/>
                  <a:headEnd/>
                  <a:tailEnd/>
                </a:ln>
              </p:spPr>
              <p:txBody>
                <a:bodyPr/>
                <a:lstStyle/>
                <a:p>
                  <a:endParaRPr lang="en-US"/>
                </a:p>
              </p:txBody>
            </p:sp>
            <p:sp>
              <p:nvSpPr>
                <p:cNvPr id="160407" name="Line 3735"/>
                <p:cNvSpPr>
                  <a:spLocks noChangeShapeType="1"/>
                </p:cNvSpPr>
                <p:nvPr/>
              </p:nvSpPr>
              <p:spPr bwMode="auto">
                <a:xfrm flipH="1" flipV="1">
                  <a:off x="5068" y="2504"/>
                  <a:ext cx="6" cy="6"/>
                </a:xfrm>
                <a:prstGeom prst="line">
                  <a:avLst/>
                </a:prstGeom>
                <a:noFill/>
                <a:ln w="7938" cap="rnd">
                  <a:solidFill>
                    <a:srgbClr val="000000"/>
                  </a:solidFill>
                  <a:round/>
                  <a:headEnd/>
                  <a:tailEnd/>
                </a:ln>
              </p:spPr>
              <p:txBody>
                <a:bodyPr/>
                <a:lstStyle/>
                <a:p>
                  <a:endParaRPr lang="en-US"/>
                </a:p>
              </p:txBody>
            </p:sp>
            <p:sp>
              <p:nvSpPr>
                <p:cNvPr id="160408" name="Line 3736"/>
                <p:cNvSpPr>
                  <a:spLocks noChangeShapeType="1"/>
                </p:cNvSpPr>
                <p:nvPr/>
              </p:nvSpPr>
              <p:spPr bwMode="auto">
                <a:xfrm flipH="1" flipV="1">
                  <a:off x="5063" y="2510"/>
                  <a:ext cx="5" cy="12"/>
                </a:xfrm>
                <a:prstGeom prst="line">
                  <a:avLst/>
                </a:prstGeom>
                <a:noFill/>
                <a:ln w="7938" cap="rnd">
                  <a:solidFill>
                    <a:srgbClr val="000000"/>
                  </a:solidFill>
                  <a:round/>
                  <a:headEnd/>
                  <a:tailEnd/>
                </a:ln>
              </p:spPr>
              <p:txBody>
                <a:bodyPr/>
                <a:lstStyle/>
                <a:p>
                  <a:endParaRPr lang="en-US"/>
                </a:p>
              </p:txBody>
            </p:sp>
            <p:sp>
              <p:nvSpPr>
                <p:cNvPr id="160409" name="Line 3737"/>
                <p:cNvSpPr>
                  <a:spLocks noChangeShapeType="1"/>
                </p:cNvSpPr>
                <p:nvPr/>
              </p:nvSpPr>
              <p:spPr bwMode="auto">
                <a:xfrm flipV="1">
                  <a:off x="5058" y="2522"/>
                  <a:ext cx="0" cy="17"/>
                </a:xfrm>
                <a:prstGeom prst="line">
                  <a:avLst/>
                </a:prstGeom>
                <a:noFill/>
                <a:ln w="7938" cap="rnd">
                  <a:solidFill>
                    <a:srgbClr val="000000"/>
                  </a:solidFill>
                  <a:round/>
                  <a:headEnd/>
                  <a:tailEnd/>
                </a:ln>
              </p:spPr>
              <p:txBody>
                <a:bodyPr/>
                <a:lstStyle/>
                <a:p>
                  <a:endParaRPr lang="en-US"/>
                </a:p>
              </p:txBody>
            </p:sp>
            <p:sp>
              <p:nvSpPr>
                <p:cNvPr id="160410" name="Line 3738"/>
                <p:cNvSpPr>
                  <a:spLocks noChangeShapeType="1"/>
                </p:cNvSpPr>
                <p:nvPr/>
              </p:nvSpPr>
              <p:spPr bwMode="auto">
                <a:xfrm flipV="1">
                  <a:off x="5042" y="2522"/>
                  <a:ext cx="0" cy="17"/>
                </a:xfrm>
                <a:prstGeom prst="line">
                  <a:avLst/>
                </a:prstGeom>
                <a:noFill/>
                <a:ln w="7938" cap="rnd">
                  <a:solidFill>
                    <a:srgbClr val="000000"/>
                  </a:solidFill>
                  <a:round/>
                  <a:headEnd/>
                  <a:tailEnd/>
                </a:ln>
              </p:spPr>
              <p:txBody>
                <a:bodyPr/>
                <a:lstStyle/>
                <a:p>
                  <a:endParaRPr lang="en-US"/>
                </a:p>
              </p:txBody>
            </p:sp>
            <p:sp>
              <p:nvSpPr>
                <p:cNvPr id="160411" name="Line 3739"/>
                <p:cNvSpPr>
                  <a:spLocks noChangeShapeType="1"/>
                </p:cNvSpPr>
                <p:nvPr/>
              </p:nvSpPr>
              <p:spPr bwMode="auto">
                <a:xfrm flipV="1">
                  <a:off x="5032" y="2522"/>
                  <a:ext cx="0" cy="17"/>
                </a:xfrm>
                <a:prstGeom prst="line">
                  <a:avLst/>
                </a:prstGeom>
                <a:noFill/>
                <a:ln w="7938" cap="rnd">
                  <a:solidFill>
                    <a:srgbClr val="000000"/>
                  </a:solidFill>
                  <a:round/>
                  <a:headEnd/>
                  <a:tailEnd/>
                </a:ln>
              </p:spPr>
              <p:txBody>
                <a:bodyPr/>
                <a:lstStyle/>
                <a:p>
                  <a:endParaRPr lang="en-US"/>
                </a:p>
              </p:txBody>
            </p:sp>
            <p:sp>
              <p:nvSpPr>
                <p:cNvPr id="160412" name="Line 3740"/>
                <p:cNvSpPr>
                  <a:spLocks noChangeShapeType="1"/>
                </p:cNvSpPr>
                <p:nvPr/>
              </p:nvSpPr>
              <p:spPr bwMode="auto">
                <a:xfrm flipV="1">
                  <a:off x="5016" y="2522"/>
                  <a:ext cx="0" cy="17"/>
                </a:xfrm>
                <a:prstGeom prst="line">
                  <a:avLst/>
                </a:prstGeom>
                <a:noFill/>
                <a:ln w="7938" cap="rnd">
                  <a:solidFill>
                    <a:srgbClr val="000000"/>
                  </a:solidFill>
                  <a:round/>
                  <a:headEnd/>
                  <a:tailEnd/>
                </a:ln>
              </p:spPr>
              <p:txBody>
                <a:bodyPr/>
                <a:lstStyle/>
                <a:p>
                  <a:endParaRPr lang="en-US"/>
                </a:p>
              </p:txBody>
            </p:sp>
            <p:sp>
              <p:nvSpPr>
                <p:cNvPr id="160413" name="Line 3741"/>
                <p:cNvSpPr>
                  <a:spLocks noChangeShapeType="1"/>
                </p:cNvSpPr>
                <p:nvPr/>
              </p:nvSpPr>
              <p:spPr bwMode="auto">
                <a:xfrm flipV="1">
                  <a:off x="5001" y="2522"/>
                  <a:ext cx="0" cy="17"/>
                </a:xfrm>
                <a:prstGeom prst="line">
                  <a:avLst/>
                </a:prstGeom>
                <a:noFill/>
                <a:ln w="7938" cap="rnd">
                  <a:solidFill>
                    <a:srgbClr val="000000"/>
                  </a:solidFill>
                  <a:round/>
                  <a:headEnd/>
                  <a:tailEnd/>
                </a:ln>
              </p:spPr>
              <p:txBody>
                <a:bodyPr/>
                <a:lstStyle/>
                <a:p>
                  <a:endParaRPr lang="en-US"/>
                </a:p>
              </p:txBody>
            </p:sp>
            <p:sp>
              <p:nvSpPr>
                <p:cNvPr id="160414" name="Line 3742"/>
                <p:cNvSpPr>
                  <a:spLocks noChangeShapeType="1"/>
                </p:cNvSpPr>
                <p:nvPr/>
              </p:nvSpPr>
              <p:spPr bwMode="auto">
                <a:xfrm flipV="1">
                  <a:off x="4990" y="2522"/>
                  <a:ext cx="0" cy="17"/>
                </a:xfrm>
                <a:prstGeom prst="line">
                  <a:avLst/>
                </a:prstGeom>
                <a:noFill/>
                <a:ln w="7938" cap="rnd">
                  <a:solidFill>
                    <a:srgbClr val="000000"/>
                  </a:solidFill>
                  <a:round/>
                  <a:headEnd/>
                  <a:tailEnd/>
                </a:ln>
              </p:spPr>
              <p:txBody>
                <a:bodyPr/>
                <a:lstStyle/>
                <a:p>
                  <a:endParaRPr lang="en-US"/>
                </a:p>
              </p:txBody>
            </p:sp>
            <p:sp>
              <p:nvSpPr>
                <p:cNvPr id="160415" name="Line 3743"/>
                <p:cNvSpPr>
                  <a:spLocks noChangeShapeType="1"/>
                </p:cNvSpPr>
                <p:nvPr/>
              </p:nvSpPr>
              <p:spPr bwMode="auto">
                <a:xfrm flipV="1">
                  <a:off x="4975" y="2522"/>
                  <a:ext cx="0" cy="17"/>
                </a:xfrm>
                <a:prstGeom prst="line">
                  <a:avLst/>
                </a:prstGeom>
                <a:noFill/>
                <a:ln w="7938" cap="rnd">
                  <a:solidFill>
                    <a:srgbClr val="000000"/>
                  </a:solidFill>
                  <a:round/>
                  <a:headEnd/>
                  <a:tailEnd/>
                </a:ln>
              </p:spPr>
              <p:txBody>
                <a:bodyPr/>
                <a:lstStyle/>
                <a:p>
                  <a:endParaRPr lang="en-US"/>
                </a:p>
              </p:txBody>
            </p:sp>
            <p:sp>
              <p:nvSpPr>
                <p:cNvPr id="160416" name="Line 3744"/>
                <p:cNvSpPr>
                  <a:spLocks noChangeShapeType="1"/>
                </p:cNvSpPr>
                <p:nvPr/>
              </p:nvSpPr>
              <p:spPr bwMode="auto">
                <a:xfrm flipV="1">
                  <a:off x="4959" y="2528"/>
                  <a:ext cx="0" cy="17"/>
                </a:xfrm>
                <a:prstGeom prst="line">
                  <a:avLst/>
                </a:prstGeom>
                <a:noFill/>
                <a:ln w="7938" cap="rnd">
                  <a:solidFill>
                    <a:srgbClr val="000000"/>
                  </a:solidFill>
                  <a:round/>
                  <a:headEnd/>
                  <a:tailEnd/>
                </a:ln>
              </p:spPr>
              <p:txBody>
                <a:bodyPr/>
                <a:lstStyle/>
                <a:p>
                  <a:endParaRPr lang="en-US"/>
                </a:p>
              </p:txBody>
            </p:sp>
            <p:sp>
              <p:nvSpPr>
                <p:cNvPr id="160417" name="Line 3745"/>
                <p:cNvSpPr>
                  <a:spLocks noChangeShapeType="1"/>
                </p:cNvSpPr>
                <p:nvPr/>
              </p:nvSpPr>
              <p:spPr bwMode="auto">
                <a:xfrm flipV="1">
                  <a:off x="4949" y="2528"/>
                  <a:ext cx="0" cy="17"/>
                </a:xfrm>
                <a:prstGeom prst="line">
                  <a:avLst/>
                </a:prstGeom>
                <a:noFill/>
                <a:ln w="7938" cap="rnd">
                  <a:solidFill>
                    <a:srgbClr val="000000"/>
                  </a:solidFill>
                  <a:round/>
                  <a:headEnd/>
                  <a:tailEnd/>
                </a:ln>
              </p:spPr>
              <p:txBody>
                <a:bodyPr/>
                <a:lstStyle/>
                <a:p>
                  <a:endParaRPr lang="en-US"/>
                </a:p>
              </p:txBody>
            </p:sp>
            <p:sp>
              <p:nvSpPr>
                <p:cNvPr id="160418" name="Line 3746"/>
                <p:cNvSpPr>
                  <a:spLocks noChangeShapeType="1"/>
                </p:cNvSpPr>
                <p:nvPr/>
              </p:nvSpPr>
              <p:spPr bwMode="auto">
                <a:xfrm flipV="1">
                  <a:off x="4933" y="2528"/>
                  <a:ext cx="0" cy="17"/>
                </a:xfrm>
                <a:prstGeom prst="line">
                  <a:avLst/>
                </a:prstGeom>
                <a:noFill/>
                <a:ln w="7938" cap="rnd">
                  <a:solidFill>
                    <a:srgbClr val="000000"/>
                  </a:solidFill>
                  <a:round/>
                  <a:headEnd/>
                  <a:tailEnd/>
                </a:ln>
              </p:spPr>
              <p:txBody>
                <a:bodyPr/>
                <a:lstStyle/>
                <a:p>
                  <a:endParaRPr lang="en-US"/>
                </a:p>
              </p:txBody>
            </p:sp>
            <p:sp>
              <p:nvSpPr>
                <p:cNvPr id="160419" name="Line 3747"/>
                <p:cNvSpPr>
                  <a:spLocks noChangeShapeType="1"/>
                </p:cNvSpPr>
                <p:nvPr/>
              </p:nvSpPr>
              <p:spPr bwMode="auto">
                <a:xfrm flipV="1">
                  <a:off x="4918" y="2528"/>
                  <a:ext cx="0" cy="17"/>
                </a:xfrm>
                <a:prstGeom prst="line">
                  <a:avLst/>
                </a:prstGeom>
                <a:noFill/>
                <a:ln w="7938" cap="rnd">
                  <a:solidFill>
                    <a:srgbClr val="000000"/>
                  </a:solidFill>
                  <a:round/>
                  <a:headEnd/>
                  <a:tailEnd/>
                </a:ln>
              </p:spPr>
              <p:txBody>
                <a:bodyPr/>
                <a:lstStyle/>
                <a:p>
                  <a:endParaRPr lang="en-US"/>
                </a:p>
              </p:txBody>
            </p:sp>
            <p:sp>
              <p:nvSpPr>
                <p:cNvPr id="160420" name="Line 3748"/>
                <p:cNvSpPr>
                  <a:spLocks noChangeShapeType="1"/>
                </p:cNvSpPr>
                <p:nvPr/>
              </p:nvSpPr>
              <p:spPr bwMode="auto">
                <a:xfrm flipV="1">
                  <a:off x="4907" y="2522"/>
                  <a:ext cx="11" cy="11"/>
                </a:xfrm>
                <a:prstGeom prst="line">
                  <a:avLst/>
                </a:prstGeom>
                <a:noFill/>
                <a:ln w="7938" cap="rnd">
                  <a:solidFill>
                    <a:srgbClr val="000000"/>
                  </a:solidFill>
                  <a:round/>
                  <a:headEnd/>
                  <a:tailEnd/>
                </a:ln>
              </p:spPr>
              <p:txBody>
                <a:bodyPr/>
                <a:lstStyle/>
                <a:p>
                  <a:endParaRPr lang="en-US"/>
                </a:p>
              </p:txBody>
            </p:sp>
            <p:sp>
              <p:nvSpPr>
                <p:cNvPr id="160421" name="Line 3749"/>
                <p:cNvSpPr>
                  <a:spLocks noChangeShapeType="1"/>
                </p:cNvSpPr>
                <p:nvPr/>
              </p:nvSpPr>
              <p:spPr bwMode="auto">
                <a:xfrm flipV="1">
                  <a:off x="4897" y="2510"/>
                  <a:ext cx="10" cy="12"/>
                </a:xfrm>
                <a:prstGeom prst="line">
                  <a:avLst/>
                </a:prstGeom>
                <a:noFill/>
                <a:ln w="7938" cap="rnd">
                  <a:solidFill>
                    <a:srgbClr val="000000"/>
                  </a:solidFill>
                  <a:round/>
                  <a:headEnd/>
                  <a:tailEnd/>
                </a:ln>
              </p:spPr>
              <p:txBody>
                <a:bodyPr/>
                <a:lstStyle/>
                <a:p>
                  <a:endParaRPr lang="en-US"/>
                </a:p>
              </p:txBody>
            </p:sp>
            <p:sp>
              <p:nvSpPr>
                <p:cNvPr id="160422" name="Line 3750"/>
                <p:cNvSpPr>
                  <a:spLocks noChangeShapeType="1"/>
                </p:cNvSpPr>
                <p:nvPr/>
              </p:nvSpPr>
              <p:spPr bwMode="auto">
                <a:xfrm flipV="1">
                  <a:off x="4892" y="2498"/>
                  <a:ext cx="15" cy="6"/>
                </a:xfrm>
                <a:prstGeom prst="line">
                  <a:avLst/>
                </a:prstGeom>
                <a:noFill/>
                <a:ln w="7938" cap="rnd">
                  <a:solidFill>
                    <a:srgbClr val="000000"/>
                  </a:solidFill>
                  <a:round/>
                  <a:headEnd/>
                  <a:tailEnd/>
                </a:ln>
              </p:spPr>
              <p:txBody>
                <a:bodyPr/>
                <a:lstStyle/>
                <a:p>
                  <a:endParaRPr lang="en-US"/>
                </a:p>
              </p:txBody>
            </p:sp>
            <p:sp>
              <p:nvSpPr>
                <p:cNvPr id="160423" name="Line 3751"/>
                <p:cNvSpPr>
                  <a:spLocks noChangeShapeType="1"/>
                </p:cNvSpPr>
                <p:nvPr/>
              </p:nvSpPr>
              <p:spPr bwMode="auto">
                <a:xfrm flipV="1">
                  <a:off x="4881" y="2487"/>
                  <a:ext cx="16" cy="11"/>
                </a:xfrm>
                <a:prstGeom prst="line">
                  <a:avLst/>
                </a:prstGeom>
                <a:noFill/>
                <a:ln w="7938" cap="rnd">
                  <a:solidFill>
                    <a:srgbClr val="000000"/>
                  </a:solidFill>
                  <a:round/>
                  <a:headEnd/>
                  <a:tailEnd/>
                </a:ln>
              </p:spPr>
              <p:txBody>
                <a:bodyPr/>
                <a:lstStyle/>
                <a:p>
                  <a:endParaRPr lang="en-US"/>
                </a:p>
              </p:txBody>
            </p:sp>
            <p:sp>
              <p:nvSpPr>
                <p:cNvPr id="160424" name="Line 3752"/>
                <p:cNvSpPr>
                  <a:spLocks noChangeShapeType="1"/>
                </p:cNvSpPr>
                <p:nvPr/>
              </p:nvSpPr>
              <p:spPr bwMode="auto">
                <a:xfrm>
                  <a:off x="4866" y="2475"/>
                  <a:ext cx="15" cy="0"/>
                </a:xfrm>
                <a:prstGeom prst="line">
                  <a:avLst/>
                </a:prstGeom>
                <a:noFill/>
                <a:ln w="7938" cap="rnd">
                  <a:solidFill>
                    <a:srgbClr val="000000"/>
                  </a:solidFill>
                  <a:round/>
                  <a:headEnd/>
                  <a:tailEnd/>
                </a:ln>
              </p:spPr>
              <p:txBody>
                <a:bodyPr/>
                <a:lstStyle/>
                <a:p>
                  <a:endParaRPr lang="en-US"/>
                </a:p>
              </p:txBody>
            </p:sp>
            <p:sp>
              <p:nvSpPr>
                <p:cNvPr id="160425" name="Line 3753"/>
                <p:cNvSpPr>
                  <a:spLocks noChangeShapeType="1"/>
                </p:cNvSpPr>
                <p:nvPr/>
              </p:nvSpPr>
              <p:spPr bwMode="auto">
                <a:xfrm>
                  <a:off x="4866" y="2463"/>
                  <a:ext cx="15" cy="0"/>
                </a:xfrm>
                <a:prstGeom prst="line">
                  <a:avLst/>
                </a:prstGeom>
                <a:noFill/>
                <a:ln w="7938" cap="rnd">
                  <a:solidFill>
                    <a:srgbClr val="000000"/>
                  </a:solidFill>
                  <a:round/>
                  <a:headEnd/>
                  <a:tailEnd/>
                </a:ln>
              </p:spPr>
              <p:txBody>
                <a:bodyPr/>
                <a:lstStyle/>
                <a:p>
                  <a:endParaRPr lang="en-US"/>
                </a:p>
              </p:txBody>
            </p:sp>
            <p:sp>
              <p:nvSpPr>
                <p:cNvPr id="160426" name="Line 3754"/>
                <p:cNvSpPr>
                  <a:spLocks noChangeShapeType="1"/>
                </p:cNvSpPr>
                <p:nvPr/>
              </p:nvSpPr>
              <p:spPr bwMode="auto">
                <a:xfrm>
                  <a:off x="4860" y="2446"/>
                  <a:ext cx="16" cy="0"/>
                </a:xfrm>
                <a:prstGeom prst="line">
                  <a:avLst/>
                </a:prstGeom>
                <a:noFill/>
                <a:ln w="7938" cap="rnd">
                  <a:solidFill>
                    <a:srgbClr val="000000"/>
                  </a:solidFill>
                  <a:round/>
                  <a:headEnd/>
                  <a:tailEnd/>
                </a:ln>
              </p:spPr>
              <p:txBody>
                <a:bodyPr/>
                <a:lstStyle/>
                <a:p>
                  <a:endParaRPr lang="en-US"/>
                </a:p>
              </p:txBody>
            </p:sp>
            <p:sp>
              <p:nvSpPr>
                <p:cNvPr id="160427" name="Line 3755"/>
                <p:cNvSpPr>
                  <a:spLocks noChangeShapeType="1"/>
                </p:cNvSpPr>
                <p:nvPr/>
              </p:nvSpPr>
              <p:spPr bwMode="auto">
                <a:xfrm>
                  <a:off x="4860" y="2428"/>
                  <a:ext cx="16" cy="0"/>
                </a:xfrm>
                <a:prstGeom prst="line">
                  <a:avLst/>
                </a:prstGeom>
                <a:noFill/>
                <a:ln w="7938" cap="rnd">
                  <a:solidFill>
                    <a:srgbClr val="000000"/>
                  </a:solidFill>
                  <a:round/>
                  <a:headEnd/>
                  <a:tailEnd/>
                </a:ln>
              </p:spPr>
              <p:txBody>
                <a:bodyPr/>
                <a:lstStyle/>
                <a:p>
                  <a:endParaRPr lang="en-US"/>
                </a:p>
              </p:txBody>
            </p:sp>
            <p:sp>
              <p:nvSpPr>
                <p:cNvPr id="160428" name="Line 3756"/>
                <p:cNvSpPr>
                  <a:spLocks noChangeShapeType="1"/>
                </p:cNvSpPr>
                <p:nvPr/>
              </p:nvSpPr>
              <p:spPr bwMode="auto">
                <a:xfrm>
                  <a:off x="4860" y="2417"/>
                  <a:ext cx="11" cy="0"/>
                </a:xfrm>
                <a:prstGeom prst="line">
                  <a:avLst/>
                </a:prstGeom>
                <a:noFill/>
                <a:ln w="7938" cap="rnd">
                  <a:solidFill>
                    <a:srgbClr val="000000"/>
                  </a:solidFill>
                  <a:round/>
                  <a:headEnd/>
                  <a:tailEnd/>
                </a:ln>
              </p:spPr>
              <p:txBody>
                <a:bodyPr/>
                <a:lstStyle/>
                <a:p>
                  <a:endParaRPr lang="en-US"/>
                </a:p>
              </p:txBody>
            </p:sp>
            <p:sp>
              <p:nvSpPr>
                <p:cNvPr id="160429" name="Line 3757"/>
                <p:cNvSpPr>
                  <a:spLocks noChangeShapeType="1"/>
                </p:cNvSpPr>
                <p:nvPr/>
              </p:nvSpPr>
              <p:spPr bwMode="auto">
                <a:xfrm>
                  <a:off x="4860" y="2405"/>
                  <a:ext cx="11" cy="0"/>
                </a:xfrm>
                <a:prstGeom prst="line">
                  <a:avLst/>
                </a:prstGeom>
                <a:noFill/>
                <a:ln w="7938" cap="rnd">
                  <a:solidFill>
                    <a:srgbClr val="000000"/>
                  </a:solidFill>
                  <a:round/>
                  <a:headEnd/>
                  <a:tailEnd/>
                </a:ln>
              </p:spPr>
              <p:txBody>
                <a:bodyPr/>
                <a:lstStyle/>
                <a:p>
                  <a:endParaRPr lang="en-US"/>
                </a:p>
              </p:txBody>
            </p:sp>
            <p:sp>
              <p:nvSpPr>
                <p:cNvPr id="160430" name="Line 3758"/>
                <p:cNvSpPr>
                  <a:spLocks noChangeShapeType="1"/>
                </p:cNvSpPr>
                <p:nvPr/>
              </p:nvSpPr>
              <p:spPr bwMode="auto">
                <a:xfrm>
                  <a:off x="4855" y="2388"/>
                  <a:ext cx="11" cy="0"/>
                </a:xfrm>
                <a:prstGeom prst="line">
                  <a:avLst/>
                </a:prstGeom>
                <a:noFill/>
                <a:ln w="7938" cap="rnd">
                  <a:solidFill>
                    <a:srgbClr val="000000"/>
                  </a:solidFill>
                  <a:round/>
                  <a:headEnd/>
                  <a:tailEnd/>
                </a:ln>
              </p:spPr>
              <p:txBody>
                <a:bodyPr/>
                <a:lstStyle/>
                <a:p>
                  <a:endParaRPr lang="en-US"/>
                </a:p>
              </p:txBody>
            </p:sp>
            <p:sp>
              <p:nvSpPr>
                <p:cNvPr id="160431" name="Line 3759"/>
                <p:cNvSpPr>
                  <a:spLocks noChangeShapeType="1"/>
                </p:cNvSpPr>
                <p:nvPr/>
              </p:nvSpPr>
              <p:spPr bwMode="auto">
                <a:xfrm>
                  <a:off x="4855" y="2376"/>
                  <a:ext cx="11" cy="0"/>
                </a:xfrm>
                <a:prstGeom prst="line">
                  <a:avLst/>
                </a:prstGeom>
                <a:noFill/>
                <a:ln w="7938" cap="rnd">
                  <a:solidFill>
                    <a:srgbClr val="000000"/>
                  </a:solidFill>
                  <a:round/>
                  <a:headEnd/>
                  <a:tailEnd/>
                </a:ln>
              </p:spPr>
              <p:txBody>
                <a:bodyPr/>
                <a:lstStyle/>
                <a:p>
                  <a:endParaRPr lang="en-US"/>
                </a:p>
              </p:txBody>
            </p:sp>
            <p:sp>
              <p:nvSpPr>
                <p:cNvPr id="160432" name="Line 3760"/>
                <p:cNvSpPr>
                  <a:spLocks noChangeShapeType="1"/>
                </p:cNvSpPr>
                <p:nvPr/>
              </p:nvSpPr>
              <p:spPr bwMode="auto">
                <a:xfrm>
                  <a:off x="4850" y="2359"/>
                  <a:ext cx="10" cy="0"/>
                </a:xfrm>
                <a:prstGeom prst="line">
                  <a:avLst/>
                </a:prstGeom>
                <a:noFill/>
                <a:ln w="7938" cap="rnd">
                  <a:solidFill>
                    <a:srgbClr val="000000"/>
                  </a:solidFill>
                  <a:round/>
                  <a:headEnd/>
                  <a:tailEnd/>
                </a:ln>
              </p:spPr>
              <p:txBody>
                <a:bodyPr/>
                <a:lstStyle/>
                <a:p>
                  <a:endParaRPr lang="en-US"/>
                </a:p>
              </p:txBody>
            </p:sp>
            <p:sp>
              <p:nvSpPr>
                <p:cNvPr id="160433" name="Line 3761"/>
                <p:cNvSpPr>
                  <a:spLocks noChangeShapeType="1"/>
                </p:cNvSpPr>
                <p:nvPr/>
              </p:nvSpPr>
              <p:spPr bwMode="auto">
                <a:xfrm>
                  <a:off x="4845" y="2341"/>
                  <a:ext cx="15" cy="0"/>
                </a:xfrm>
                <a:prstGeom prst="line">
                  <a:avLst/>
                </a:prstGeom>
                <a:noFill/>
                <a:ln w="7938" cap="rnd">
                  <a:solidFill>
                    <a:srgbClr val="000000"/>
                  </a:solidFill>
                  <a:round/>
                  <a:headEnd/>
                  <a:tailEnd/>
                </a:ln>
              </p:spPr>
              <p:txBody>
                <a:bodyPr/>
                <a:lstStyle/>
                <a:p>
                  <a:endParaRPr lang="en-US"/>
                </a:p>
              </p:txBody>
            </p:sp>
            <p:sp>
              <p:nvSpPr>
                <p:cNvPr id="160434" name="Line 3762"/>
                <p:cNvSpPr>
                  <a:spLocks noChangeShapeType="1"/>
                </p:cNvSpPr>
                <p:nvPr/>
              </p:nvSpPr>
              <p:spPr bwMode="auto">
                <a:xfrm>
                  <a:off x="4845" y="2329"/>
                  <a:ext cx="15" cy="0"/>
                </a:xfrm>
                <a:prstGeom prst="line">
                  <a:avLst/>
                </a:prstGeom>
                <a:noFill/>
                <a:ln w="7938" cap="rnd">
                  <a:solidFill>
                    <a:srgbClr val="000000"/>
                  </a:solidFill>
                  <a:round/>
                  <a:headEnd/>
                  <a:tailEnd/>
                </a:ln>
              </p:spPr>
              <p:txBody>
                <a:bodyPr/>
                <a:lstStyle/>
                <a:p>
                  <a:endParaRPr lang="en-US"/>
                </a:p>
              </p:txBody>
            </p:sp>
            <p:sp>
              <p:nvSpPr>
                <p:cNvPr id="160435" name="Line 3763"/>
                <p:cNvSpPr>
                  <a:spLocks noChangeShapeType="1"/>
                </p:cNvSpPr>
                <p:nvPr/>
              </p:nvSpPr>
              <p:spPr bwMode="auto">
                <a:xfrm>
                  <a:off x="4840" y="2312"/>
                  <a:ext cx="15" cy="0"/>
                </a:xfrm>
                <a:prstGeom prst="line">
                  <a:avLst/>
                </a:prstGeom>
                <a:noFill/>
                <a:ln w="7938" cap="rnd">
                  <a:solidFill>
                    <a:srgbClr val="000000"/>
                  </a:solidFill>
                  <a:round/>
                  <a:headEnd/>
                  <a:tailEnd/>
                </a:ln>
              </p:spPr>
              <p:txBody>
                <a:bodyPr/>
                <a:lstStyle/>
                <a:p>
                  <a:endParaRPr lang="en-US"/>
                </a:p>
              </p:txBody>
            </p:sp>
            <p:sp>
              <p:nvSpPr>
                <p:cNvPr id="160436" name="Line 3764"/>
                <p:cNvSpPr>
                  <a:spLocks noChangeShapeType="1"/>
                </p:cNvSpPr>
                <p:nvPr/>
              </p:nvSpPr>
              <p:spPr bwMode="auto">
                <a:xfrm>
                  <a:off x="4840" y="2294"/>
                  <a:ext cx="15" cy="0"/>
                </a:xfrm>
                <a:prstGeom prst="line">
                  <a:avLst/>
                </a:prstGeom>
                <a:noFill/>
                <a:ln w="7938" cap="rnd">
                  <a:solidFill>
                    <a:srgbClr val="000000"/>
                  </a:solidFill>
                  <a:round/>
                  <a:headEnd/>
                  <a:tailEnd/>
                </a:ln>
              </p:spPr>
              <p:txBody>
                <a:bodyPr/>
                <a:lstStyle/>
                <a:p>
                  <a:endParaRPr lang="en-US"/>
                </a:p>
              </p:txBody>
            </p:sp>
            <p:sp>
              <p:nvSpPr>
                <p:cNvPr id="160437" name="Line 3765"/>
                <p:cNvSpPr>
                  <a:spLocks noChangeShapeType="1"/>
                </p:cNvSpPr>
                <p:nvPr/>
              </p:nvSpPr>
              <p:spPr bwMode="auto">
                <a:xfrm>
                  <a:off x="4834" y="2283"/>
                  <a:ext cx="16" cy="0"/>
                </a:xfrm>
                <a:prstGeom prst="line">
                  <a:avLst/>
                </a:prstGeom>
                <a:noFill/>
                <a:ln w="7938" cap="rnd">
                  <a:solidFill>
                    <a:srgbClr val="000000"/>
                  </a:solidFill>
                  <a:round/>
                  <a:headEnd/>
                  <a:tailEnd/>
                </a:ln>
              </p:spPr>
              <p:txBody>
                <a:bodyPr/>
                <a:lstStyle/>
                <a:p>
                  <a:endParaRPr lang="en-US"/>
                </a:p>
              </p:txBody>
            </p:sp>
            <p:sp>
              <p:nvSpPr>
                <p:cNvPr id="160438" name="Line 3766"/>
                <p:cNvSpPr>
                  <a:spLocks noChangeShapeType="1"/>
                </p:cNvSpPr>
                <p:nvPr/>
              </p:nvSpPr>
              <p:spPr bwMode="auto">
                <a:xfrm>
                  <a:off x="4834" y="2265"/>
                  <a:ext cx="16" cy="0"/>
                </a:xfrm>
                <a:prstGeom prst="line">
                  <a:avLst/>
                </a:prstGeom>
                <a:noFill/>
                <a:ln w="7938" cap="rnd">
                  <a:solidFill>
                    <a:srgbClr val="000000"/>
                  </a:solidFill>
                  <a:round/>
                  <a:headEnd/>
                  <a:tailEnd/>
                </a:ln>
              </p:spPr>
              <p:txBody>
                <a:bodyPr/>
                <a:lstStyle/>
                <a:p>
                  <a:endParaRPr lang="en-US"/>
                </a:p>
              </p:txBody>
            </p:sp>
            <p:sp>
              <p:nvSpPr>
                <p:cNvPr id="160439" name="Line 3767"/>
                <p:cNvSpPr>
                  <a:spLocks noChangeShapeType="1"/>
                </p:cNvSpPr>
                <p:nvPr/>
              </p:nvSpPr>
              <p:spPr bwMode="auto">
                <a:xfrm>
                  <a:off x="4834" y="2254"/>
                  <a:ext cx="11" cy="0"/>
                </a:xfrm>
                <a:prstGeom prst="line">
                  <a:avLst/>
                </a:prstGeom>
                <a:noFill/>
                <a:ln w="7938" cap="rnd">
                  <a:solidFill>
                    <a:srgbClr val="000000"/>
                  </a:solidFill>
                  <a:round/>
                  <a:headEnd/>
                  <a:tailEnd/>
                </a:ln>
              </p:spPr>
              <p:txBody>
                <a:bodyPr/>
                <a:lstStyle/>
                <a:p>
                  <a:endParaRPr lang="en-US"/>
                </a:p>
              </p:txBody>
            </p:sp>
            <p:sp>
              <p:nvSpPr>
                <p:cNvPr id="160440" name="Line 3768"/>
                <p:cNvSpPr>
                  <a:spLocks noChangeShapeType="1"/>
                </p:cNvSpPr>
                <p:nvPr/>
              </p:nvSpPr>
              <p:spPr bwMode="auto">
                <a:xfrm>
                  <a:off x="4834" y="2236"/>
                  <a:ext cx="11" cy="0"/>
                </a:xfrm>
                <a:prstGeom prst="line">
                  <a:avLst/>
                </a:prstGeom>
                <a:noFill/>
                <a:ln w="7938" cap="rnd">
                  <a:solidFill>
                    <a:srgbClr val="000000"/>
                  </a:solidFill>
                  <a:round/>
                  <a:headEnd/>
                  <a:tailEnd/>
                </a:ln>
              </p:spPr>
              <p:txBody>
                <a:bodyPr/>
                <a:lstStyle/>
                <a:p>
                  <a:endParaRPr lang="en-US"/>
                </a:p>
              </p:txBody>
            </p:sp>
            <p:sp>
              <p:nvSpPr>
                <p:cNvPr id="160441" name="Line 3769"/>
                <p:cNvSpPr>
                  <a:spLocks noChangeShapeType="1"/>
                </p:cNvSpPr>
                <p:nvPr/>
              </p:nvSpPr>
              <p:spPr bwMode="auto">
                <a:xfrm flipV="1">
                  <a:off x="4829" y="2219"/>
                  <a:ext cx="5" cy="11"/>
                </a:xfrm>
                <a:prstGeom prst="line">
                  <a:avLst/>
                </a:prstGeom>
                <a:noFill/>
                <a:ln w="7938" cap="rnd">
                  <a:solidFill>
                    <a:srgbClr val="000000"/>
                  </a:solidFill>
                  <a:round/>
                  <a:headEnd/>
                  <a:tailEnd/>
                </a:ln>
              </p:spPr>
              <p:txBody>
                <a:bodyPr/>
                <a:lstStyle/>
                <a:p>
                  <a:endParaRPr lang="en-US"/>
                </a:p>
              </p:txBody>
            </p:sp>
            <p:sp>
              <p:nvSpPr>
                <p:cNvPr id="160442" name="Line 3770"/>
                <p:cNvSpPr>
                  <a:spLocks noChangeShapeType="1"/>
                </p:cNvSpPr>
                <p:nvPr/>
              </p:nvSpPr>
              <p:spPr bwMode="auto">
                <a:xfrm flipV="1">
                  <a:off x="4824" y="2213"/>
                  <a:ext cx="5" cy="6"/>
                </a:xfrm>
                <a:prstGeom prst="line">
                  <a:avLst/>
                </a:prstGeom>
                <a:noFill/>
                <a:ln w="7938" cap="rnd">
                  <a:solidFill>
                    <a:srgbClr val="000000"/>
                  </a:solidFill>
                  <a:round/>
                  <a:headEnd/>
                  <a:tailEnd/>
                </a:ln>
              </p:spPr>
              <p:txBody>
                <a:bodyPr/>
                <a:lstStyle/>
                <a:p>
                  <a:endParaRPr lang="en-US"/>
                </a:p>
              </p:txBody>
            </p:sp>
            <p:sp>
              <p:nvSpPr>
                <p:cNvPr id="160443" name="Line 3771"/>
                <p:cNvSpPr>
                  <a:spLocks noChangeShapeType="1"/>
                </p:cNvSpPr>
                <p:nvPr/>
              </p:nvSpPr>
              <p:spPr bwMode="auto">
                <a:xfrm flipV="1">
                  <a:off x="4808" y="2201"/>
                  <a:ext cx="11" cy="12"/>
                </a:xfrm>
                <a:prstGeom prst="line">
                  <a:avLst/>
                </a:prstGeom>
                <a:noFill/>
                <a:ln w="7938" cap="rnd">
                  <a:solidFill>
                    <a:srgbClr val="000000"/>
                  </a:solidFill>
                  <a:round/>
                  <a:headEnd/>
                  <a:tailEnd/>
                </a:ln>
              </p:spPr>
              <p:txBody>
                <a:bodyPr/>
                <a:lstStyle/>
                <a:p>
                  <a:endParaRPr lang="en-US"/>
                </a:p>
              </p:txBody>
            </p:sp>
            <p:sp>
              <p:nvSpPr>
                <p:cNvPr id="160444" name="Line 3772"/>
                <p:cNvSpPr>
                  <a:spLocks noChangeShapeType="1"/>
                </p:cNvSpPr>
                <p:nvPr/>
              </p:nvSpPr>
              <p:spPr bwMode="auto">
                <a:xfrm flipV="1">
                  <a:off x="4798" y="2189"/>
                  <a:ext cx="10" cy="12"/>
                </a:xfrm>
                <a:prstGeom prst="line">
                  <a:avLst/>
                </a:prstGeom>
                <a:noFill/>
                <a:ln w="7938" cap="rnd">
                  <a:solidFill>
                    <a:srgbClr val="000000"/>
                  </a:solidFill>
                  <a:round/>
                  <a:headEnd/>
                  <a:tailEnd/>
                </a:ln>
              </p:spPr>
              <p:txBody>
                <a:bodyPr/>
                <a:lstStyle/>
                <a:p>
                  <a:endParaRPr lang="en-US"/>
                </a:p>
              </p:txBody>
            </p:sp>
            <p:sp>
              <p:nvSpPr>
                <p:cNvPr id="160445" name="Line 3773"/>
                <p:cNvSpPr>
                  <a:spLocks noChangeShapeType="1"/>
                </p:cNvSpPr>
                <p:nvPr/>
              </p:nvSpPr>
              <p:spPr bwMode="auto">
                <a:xfrm flipV="1">
                  <a:off x="4788" y="2178"/>
                  <a:ext cx="10" cy="11"/>
                </a:xfrm>
                <a:prstGeom prst="line">
                  <a:avLst/>
                </a:prstGeom>
                <a:noFill/>
                <a:ln w="7938" cap="rnd">
                  <a:solidFill>
                    <a:srgbClr val="000000"/>
                  </a:solidFill>
                  <a:round/>
                  <a:headEnd/>
                  <a:tailEnd/>
                </a:ln>
              </p:spPr>
              <p:txBody>
                <a:bodyPr/>
                <a:lstStyle/>
                <a:p>
                  <a:endParaRPr lang="en-US"/>
                </a:p>
              </p:txBody>
            </p:sp>
            <p:sp>
              <p:nvSpPr>
                <p:cNvPr id="160446" name="Line 3774"/>
                <p:cNvSpPr>
                  <a:spLocks noChangeShapeType="1"/>
                </p:cNvSpPr>
                <p:nvPr/>
              </p:nvSpPr>
              <p:spPr bwMode="auto">
                <a:xfrm flipV="1">
                  <a:off x="4782" y="2172"/>
                  <a:ext cx="6" cy="6"/>
                </a:xfrm>
                <a:prstGeom prst="line">
                  <a:avLst/>
                </a:prstGeom>
                <a:noFill/>
                <a:ln w="7938" cap="rnd">
                  <a:solidFill>
                    <a:srgbClr val="000000"/>
                  </a:solidFill>
                  <a:round/>
                  <a:headEnd/>
                  <a:tailEnd/>
                </a:ln>
              </p:spPr>
              <p:txBody>
                <a:bodyPr/>
                <a:lstStyle/>
                <a:p>
                  <a:endParaRPr lang="en-US"/>
                </a:p>
              </p:txBody>
            </p:sp>
            <p:sp>
              <p:nvSpPr>
                <p:cNvPr id="160447" name="Line 3775"/>
                <p:cNvSpPr>
                  <a:spLocks noChangeShapeType="1"/>
                </p:cNvSpPr>
                <p:nvPr/>
              </p:nvSpPr>
              <p:spPr bwMode="auto">
                <a:xfrm flipV="1">
                  <a:off x="4772" y="2160"/>
                  <a:ext cx="10" cy="12"/>
                </a:xfrm>
                <a:prstGeom prst="line">
                  <a:avLst/>
                </a:prstGeom>
                <a:noFill/>
                <a:ln w="7938" cap="rnd">
                  <a:solidFill>
                    <a:srgbClr val="000000"/>
                  </a:solidFill>
                  <a:round/>
                  <a:headEnd/>
                  <a:tailEnd/>
                </a:ln>
              </p:spPr>
              <p:txBody>
                <a:bodyPr/>
                <a:lstStyle/>
                <a:p>
                  <a:endParaRPr lang="en-US"/>
                </a:p>
              </p:txBody>
            </p:sp>
            <p:sp>
              <p:nvSpPr>
                <p:cNvPr id="160448" name="Line 3776"/>
                <p:cNvSpPr>
                  <a:spLocks noChangeShapeType="1"/>
                </p:cNvSpPr>
                <p:nvPr/>
              </p:nvSpPr>
              <p:spPr bwMode="auto">
                <a:xfrm flipV="1">
                  <a:off x="4762" y="2149"/>
                  <a:ext cx="10" cy="11"/>
                </a:xfrm>
                <a:prstGeom prst="line">
                  <a:avLst/>
                </a:prstGeom>
                <a:noFill/>
                <a:ln w="7938" cap="rnd">
                  <a:solidFill>
                    <a:srgbClr val="000000"/>
                  </a:solidFill>
                  <a:round/>
                  <a:headEnd/>
                  <a:tailEnd/>
                </a:ln>
              </p:spPr>
              <p:txBody>
                <a:bodyPr/>
                <a:lstStyle/>
                <a:p>
                  <a:endParaRPr lang="en-US"/>
                </a:p>
              </p:txBody>
            </p:sp>
            <p:sp>
              <p:nvSpPr>
                <p:cNvPr id="160449" name="Line 3777"/>
                <p:cNvSpPr>
                  <a:spLocks noChangeShapeType="1"/>
                </p:cNvSpPr>
                <p:nvPr/>
              </p:nvSpPr>
              <p:spPr bwMode="auto">
                <a:xfrm flipV="1">
                  <a:off x="4751" y="2131"/>
                  <a:ext cx="5" cy="18"/>
                </a:xfrm>
                <a:prstGeom prst="line">
                  <a:avLst/>
                </a:prstGeom>
                <a:noFill/>
                <a:ln w="7938" cap="rnd">
                  <a:solidFill>
                    <a:srgbClr val="000000"/>
                  </a:solidFill>
                  <a:round/>
                  <a:headEnd/>
                  <a:tailEnd/>
                </a:ln>
              </p:spPr>
              <p:txBody>
                <a:bodyPr/>
                <a:lstStyle/>
                <a:p>
                  <a:endParaRPr lang="en-US"/>
                </a:p>
              </p:txBody>
            </p:sp>
            <p:sp>
              <p:nvSpPr>
                <p:cNvPr id="160450" name="Line 3778"/>
                <p:cNvSpPr>
                  <a:spLocks noChangeShapeType="1"/>
                </p:cNvSpPr>
                <p:nvPr/>
              </p:nvSpPr>
              <p:spPr bwMode="auto">
                <a:xfrm flipV="1">
                  <a:off x="4741" y="2131"/>
                  <a:ext cx="5" cy="18"/>
                </a:xfrm>
                <a:prstGeom prst="line">
                  <a:avLst/>
                </a:prstGeom>
                <a:noFill/>
                <a:ln w="7938" cap="rnd">
                  <a:solidFill>
                    <a:srgbClr val="000000"/>
                  </a:solidFill>
                  <a:round/>
                  <a:headEnd/>
                  <a:tailEnd/>
                </a:ln>
              </p:spPr>
              <p:txBody>
                <a:bodyPr/>
                <a:lstStyle/>
                <a:p>
                  <a:endParaRPr lang="en-US"/>
                </a:p>
              </p:txBody>
            </p:sp>
            <p:sp>
              <p:nvSpPr>
                <p:cNvPr id="160451" name="Line 3779"/>
                <p:cNvSpPr>
                  <a:spLocks noChangeShapeType="1"/>
                </p:cNvSpPr>
                <p:nvPr/>
              </p:nvSpPr>
              <p:spPr bwMode="auto">
                <a:xfrm flipV="1">
                  <a:off x="4730" y="2131"/>
                  <a:ext cx="6" cy="12"/>
                </a:xfrm>
                <a:prstGeom prst="line">
                  <a:avLst/>
                </a:prstGeom>
                <a:noFill/>
                <a:ln w="7938" cap="rnd">
                  <a:solidFill>
                    <a:srgbClr val="000000"/>
                  </a:solidFill>
                  <a:round/>
                  <a:headEnd/>
                  <a:tailEnd/>
                </a:ln>
              </p:spPr>
              <p:txBody>
                <a:bodyPr/>
                <a:lstStyle/>
                <a:p>
                  <a:endParaRPr lang="en-US"/>
                </a:p>
              </p:txBody>
            </p:sp>
            <p:sp>
              <p:nvSpPr>
                <p:cNvPr id="160452" name="Line 3780"/>
                <p:cNvSpPr>
                  <a:spLocks noChangeShapeType="1"/>
                </p:cNvSpPr>
                <p:nvPr/>
              </p:nvSpPr>
              <p:spPr bwMode="auto">
                <a:xfrm flipV="1">
                  <a:off x="4715" y="2125"/>
                  <a:ext cx="5" cy="12"/>
                </a:xfrm>
                <a:prstGeom prst="line">
                  <a:avLst/>
                </a:prstGeom>
                <a:noFill/>
                <a:ln w="7938" cap="rnd">
                  <a:solidFill>
                    <a:srgbClr val="000000"/>
                  </a:solidFill>
                  <a:round/>
                  <a:headEnd/>
                  <a:tailEnd/>
                </a:ln>
              </p:spPr>
              <p:txBody>
                <a:bodyPr/>
                <a:lstStyle/>
                <a:p>
                  <a:endParaRPr lang="en-US"/>
                </a:p>
              </p:txBody>
            </p:sp>
            <p:sp>
              <p:nvSpPr>
                <p:cNvPr id="160453" name="Line 3781"/>
                <p:cNvSpPr>
                  <a:spLocks noChangeShapeType="1"/>
                </p:cNvSpPr>
                <p:nvPr/>
              </p:nvSpPr>
              <p:spPr bwMode="auto">
                <a:xfrm flipV="1">
                  <a:off x="4699" y="2119"/>
                  <a:ext cx="5" cy="12"/>
                </a:xfrm>
                <a:prstGeom prst="line">
                  <a:avLst/>
                </a:prstGeom>
                <a:noFill/>
                <a:ln w="7938" cap="rnd">
                  <a:solidFill>
                    <a:srgbClr val="000000"/>
                  </a:solidFill>
                  <a:round/>
                  <a:headEnd/>
                  <a:tailEnd/>
                </a:ln>
              </p:spPr>
              <p:txBody>
                <a:bodyPr/>
                <a:lstStyle/>
                <a:p>
                  <a:endParaRPr lang="en-US"/>
                </a:p>
              </p:txBody>
            </p:sp>
            <p:sp>
              <p:nvSpPr>
                <p:cNvPr id="160454" name="Line 3782"/>
                <p:cNvSpPr>
                  <a:spLocks noChangeShapeType="1"/>
                </p:cNvSpPr>
                <p:nvPr/>
              </p:nvSpPr>
              <p:spPr bwMode="auto">
                <a:xfrm flipV="1">
                  <a:off x="4689" y="2114"/>
                  <a:ext cx="5" cy="17"/>
                </a:xfrm>
                <a:prstGeom prst="line">
                  <a:avLst/>
                </a:prstGeom>
                <a:noFill/>
                <a:ln w="7938" cap="rnd">
                  <a:solidFill>
                    <a:srgbClr val="000000"/>
                  </a:solidFill>
                  <a:round/>
                  <a:headEnd/>
                  <a:tailEnd/>
                </a:ln>
              </p:spPr>
              <p:txBody>
                <a:bodyPr/>
                <a:lstStyle/>
                <a:p>
                  <a:endParaRPr lang="en-US"/>
                </a:p>
              </p:txBody>
            </p:sp>
            <p:sp>
              <p:nvSpPr>
                <p:cNvPr id="160455" name="Line 3783"/>
                <p:cNvSpPr>
                  <a:spLocks noChangeShapeType="1"/>
                </p:cNvSpPr>
                <p:nvPr/>
              </p:nvSpPr>
              <p:spPr bwMode="auto">
                <a:xfrm flipV="1">
                  <a:off x="4673" y="2102"/>
                  <a:ext cx="0" cy="17"/>
                </a:xfrm>
                <a:prstGeom prst="line">
                  <a:avLst/>
                </a:prstGeom>
                <a:noFill/>
                <a:ln w="7938" cap="rnd">
                  <a:solidFill>
                    <a:srgbClr val="000000"/>
                  </a:solidFill>
                  <a:round/>
                  <a:headEnd/>
                  <a:tailEnd/>
                </a:ln>
              </p:spPr>
              <p:txBody>
                <a:bodyPr/>
                <a:lstStyle/>
                <a:p>
                  <a:endParaRPr lang="en-US"/>
                </a:p>
              </p:txBody>
            </p:sp>
            <p:sp>
              <p:nvSpPr>
                <p:cNvPr id="160456" name="Line 3784"/>
                <p:cNvSpPr>
                  <a:spLocks noChangeShapeType="1"/>
                </p:cNvSpPr>
                <p:nvPr/>
              </p:nvSpPr>
              <p:spPr bwMode="auto">
                <a:xfrm flipV="1">
                  <a:off x="4658" y="2102"/>
                  <a:ext cx="0" cy="17"/>
                </a:xfrm>
                <a:prstGeom prst="line">
                  <a:avLst/>
                </a:prstGeom>
                <a:noFill/>
                <a:ln w="7938" cap="rnd">
                  <a:solidFill>
                    <a:srgbClr val="000000"/>
                  </a:solidFill>
                  <a:round/>
                  <a:headEnd/>
                  <a:tailEnd/>
                </a:ln>
              </p:spPr>
              <p:txBody>
                <a:bodyPr/>
                <a:lstStyle/>
                <a:p>
                  <a:endParaRPr lang="en-US"/>
                </a:p>
              </p:txBody>
            </p:sp>
            <p:sp>
              <p:nvSpPr>
                <p:cNvPr id="160457" name="Line 3785"/>
                <p:cNvSpPr>
                  <a:spLocks noChangeShapeType="1"/>
                </p:cNvSpPr>
                <p:nvPr/>
              </p:nvSpPr>
              <p:spPr bwMode="auto">
                <a:xfrm flipV="1">
                  <a:off x="4647" y="2102"/>
                  <a:ext cx="0" cy="17"/>
                </a:xfrm>
                <a:prstGeom prst="line">
                  <a:avLst/>
                </a:prstGeom>
                <a:noFill/>
                <a:ln w="7938" cap="rnd">
                  <a:solidFill>
                    <a:srgbClr val="000000"/>
                  </a:solidFill>
                  <a:round/>
                  <a:headEnd/>
                  <a:tailEnd/>
                </a:ln>
              </p:spPr>
              <p:txBody>
                <a:bodyPr/>
                <a:lstStyle/>
                <a:p>
                  <a:endParaRPr lang="en-US"/>
                </a:p>
              </p:txBody>
            </p:sp>
            <p:sp>
              <p:nvSpPr>
                <p:cNvPr id="160458" name="Line 3786"/>
                <p:cNvSpPr>
                  <a:spLocks noChangeShapeType="1"/>
                </p:cNvSpPr>
                <p:nvPr/>
              </p:nvSpPr>
              <p:spPr bwMode="auto">
                <a:xfrm flipV="1">
                  <a:off x="4632" y="2102"/>
                  <a:ext cx="0" cy="17"/>
                </a:xfrm>
                <a:prstGeom prst="line">
                  <a:avLst/>
                </a:prstGeom>
                <a:noFill/>
                <a:ln w="7938" cap="rnd">
                  <a:solidFill>
                    <a:srgbClr val="000000"/>
                  </a:solidFill>
                  <a:round/>
                  <a:headEnd/>
                  <a:tailEnd/>
                </a:ln>
              </p:spPr>
              <p:txBody>
                <a:bodyPr/>
                <a:lstStyle/>
                <a:p>
                  <a:endParaRPr lang="en-US"/>
                </a:p>
              </p:txBody>
            </p:sp>
            <p:sp>
              <p:nvSpPr>
                <p:cNvPr id="160459" name="Line 3787"/>
                <p:cNvSpPr>
                  <a:spLocks noChangeShapeType="1"/>
                </p:cNvSpPr>
                <p:nvPr/>
              </p:nvSpPr>
              <p:spPr bwMode="auto">
                <a:xfrm flipV="1">
                  <a:off x="4616" y="2108"/>
                  <a:ext cx="0" cy="17"/>
                </a:xfrm>
                <a:prstGeom prst="line">
                  <a:avLst/>
                </a:prstGeom>
                <a:noFill/>
                <a:ln w="7938" cap="rnd">
                  <a:solidFill>
                    <a:srgbClr val="000000"/>
                  </a:solidFill>
                  <a:round/>
                  <a:headEnd/>
                  <a:tailEnd/>
                </a:ln>
              </p:spPr>
              <p:txBody>
                <a:bodyPr/>
                <a:lstStyle/>
                <a:p>
                  <a:endParaRPr lang="en-US"/>
                </a:p>
              </p:txBody>
            </p:sp>
            <p:sp>
              <p:nvSpPr>
                <p:cNvPr id="160460" name="Line 3788"/>
                <p:cNvSpPr>
                  <a:spLocks noChangeShapeType="1"/>
                </p:cNvSpPr>
                <p:nvPr/>
              </p:nvSpPr>
              <p:spPr bwMode="auto">
                <a:xfrm flipV="1">
                  <a:off x="4606" y="2108"/>
                  <a:ext cx="0" cy="17"/>
                </a:xfrm>
                <a:prstGeom prst="line">
                  <a:avLst/>
                </a:prstGeom>
                <a:noFill/>
                <a:ln w="7938" cap="rnd">
                  <a:solidFill>
                    <a:srgbClr val="000000"/>
                  </a:solidFill>
                  <a:round/>
                  <a:headEnd/>
                  <a:tailEnd/>
                </a:ln>
              </p:spPr>
              <p:txBody>
                <a:bodyPr/>
                <a:lstStyle/>
                <a:p>
                  <a:endParaRPr lang="en-US"/>
                </a:p>
              </p:txBody>
            </p:sp>
            <p:sp>
              <p:nvSpPr>
                <p:cNvPr id="160461" name="Line 3789"/>
                <p:cNvSpPr>
                  <a:spLocks noChangeShapeType="1"/>
                </p:cNvSpPr>
                <p:nvPr/>
              </p:nvSpPr>
              <p:spPr bwMode="auto">
                <a:xfrm flipV="1">
                  <a:off x="4595" y="2108"/>
                  <a:ext cx="0" cy="17"/>
                </a:xfrm>
                <a:prstGeom prst="line">
                  <a:avLst/>
                </a:prstGeom>
                <a:noFill/>
                <a:ln w="7938" cap="rnd">
                  <a:solidFill>
                    <a:srgbClr val="000000"/>
                  </a:solidFill>
                  <a:round/>
                  <a:headEnd/>
                  <a:tailEnd/>
                </a:ln>
              </p:spPr>
              <p:txBody>
                <a:bodyPr/>
                <a:lstStyle/>
                <a:p>
                  <a:endParaRPr lang="en-US"/>
                </a:p>
              </p:txBody>
            </p:sp>
            <p:sp>
              <p:nvSpPr>
                <p:cNvPr id="160462" name="Line 3790"/>
                <p:cNvSpPr>
                  <a:spLocks noChangeShapeType="1"/>
                </p:cNvSpPr>
                <p:nvPr/>
              </p:nvSpPr>
              <p:spPr bwMode="auto">
                <a:xfrm flipV="1">
                  <a:off x="4580" y="2108"/>
                  <a:ext cx="0" cy="17"/>
                </a:xfrm>
                <a:prstGeom prst="line">
                  <a:avLst/>
                </a:prstGeom>
                <a:noFill/>
                <a:ln w="7938" cap="rnd">
                  <a:solidFill>
                    <a:srgbClr val="000000"/>
                  </a:solidFill>
                  <a:round/>
                  <a:headEnd/>
                  <a:tailEnd/>
                </a:ln>
              </p:spPr>
              <p:txBody>
                <a:bodyPr/>
                <a:lstStyle/>
                <a:p>
                  <a:endParaRPr lang="en-US"/>
                </a:p>
              </p:txBody>
            </p:sp>
            <p:sp>
              <p:nvSpPr>
                <p:cNvPr id="160463" name="Line 3791"/>
                <p:cNvSpPr>
                  <a:spLocks noChangeShapeType="1"/>
                </p:cNvSpPr>
                <p:nvPr/>
              </p:nvSpPr>
              <p:spPr bwMode="auto">
                <a:xfrm flipH="1">
                  <a:off x="4569" y="2108"/>
                  <a:ext cx="5" cy="11"/>
                </a:xfrm>
                <a:prstGeom prst="line">
                  <a:avLst/>
                </a:prstGeom>
                <a:noFill/>
                <a:ln w="7938" cap="rnd">
                  <a:solidFill>
                    <a:srgbClr val="000000"/>
                  </a:solidFill>
                  <a:round/>
                  <a:headEnd/>
                  <a:tailEnd/>
                </a:ln>
              </p:spPr>
              <p:txBody>
                <a:bodyPr/>
                <a:lstStyle/>
                <a:p>
                  <a:endParaRPr lang="en-US"/>
                </a:p>
              </p:txBody>
            </p:sp>
            <p:sp>
              <p:nvSpPr>
                <p:cNvPr id="160464" name="Line 3792"/>
                <p:cNvSpPr>
                  <a:spLocks noChangeShapeType="1"/>
                </p:cNvSpPr>
                <p:nvPr/>
              </p:nvSpPr>
              <p:spPr bwMode="auto">
                <a:xfrm flipH="1">
                  <a:off x="4574" y="2119"/>
                  <a:ext cx="11" cy="12"/>
                </a:xfrm>
                <a:prstGeom prst="line">
                  <a:avLst/>
                </a:prstGeom>
                <a:noFill/>
                <a:ln w="7938" cap="rnd">
                  <a:solidFill>
                    <a:srgbClr val="000000"/>
                  </a:solidFill>
                  <a:round/>
                  <a:headEnd/>
                  <a:tailEnd/>
                </a:ln>
              </p:spPr>
              <p:txBody>
                <a:bodyPr/>
                <a:lstStyle/>
                <a:p>
                  <a:endParaRPr lang="en-US"/>
                </a:p>
              </p:txBody>
            </p:sp>
            <p:sp>
              <p:nvSpPr>
                <p:cNvPr id="160465" name="Line 3793"/>
                <p:cNvSpPr>
                  <a:spLocks noChangeShapeType="1"/>
                </p:cNvSpPr>
                <p:nvPr/>
              </p:nvSpPr>
              <p:spPr bwMode="auto">
                <a:xfrm flipH="1">
                  <a:off x="4585" y="2131"/>
                  <a:ext cx="10" cy="6"/>
                </a:xfrm>
                <a:prstGeom prst="line">
                  <a:avLst/>
                </a:prstGeom>
                <a:noFill/>
                <a:ln w="7938" cap="rnd">
                  <a:solidFill>
                    <a:srgbClr val="000000"/>
                  </a:solidFill>
                  <a:round/>
                  <a:headEnd/>
                  <a:tailEnd/>
                </a:ln>
              </p:spPr>
              <p:txBody>
                <a:bodyPr/>
                <a:lstStyle/>
                <a:p>
                  <a:endParaRPr lang="en-US"/>
                </a:p>
              </p:txBody>
            </p:sp>
            <p:sp>
              <p:nvSpPr>
                <p:cNvPr id="160466" name="Line 3794"/>
                <p:cNvSpPr>
                  <a:spLocks noChangeShapeType="1"/>
                </p:cNvSpPr>
                <p:nvPr/>
              </p:nvSpPr>
              <p:spPr bwMode="auto">
                <a:xfrm flipH="1">
                  <a:off x="4600" y="2143"/>
                  <a:ext cx="6" cy="11"/>
                </a:xfrm>
                <a:prstGeom prst="line">
                  <a:avLst/>
                </a:prstGeom>
                <a:noFill/>
                <a:ln w="7938" cap="rnd">
                  <a:solidFill>
                    <a:srgbClr val="000000"/>
                  </a:solidFill>
                  <a:round/>
                  <a:headEnd/>
                  <a:tailEnd/>
                </a:ln>
              </p:spPr>
              <p:txBody>
                <a:bodyPr/>
                <a:lstStyle/>
                <a:p>
                  <a:endParaRPr lang="en-US"/>
                </a:p>
              </p:txBody>
            </p:sp>
            <p:sp>
              <p:nvSpPr>
                <p:cNvPr id="160467" name="Line 3795"/>
                <p:cNvSpPr>
                  <a:spLocks noChangeShapeType="1"/>
                </p:cNvSpPr>
                <p:nvPr/>
              </p:nvSpPr>
              <p:spPr bwMode="auto">
                <a:xfrm flipH="1">
                  <a:off x="4606" y="2154"/>
                  <a:ext cx="5" cy="12"/>
                </a:xfrm>
                <a:prstGeom prst="line">
                  <a:avLst/>
                </a:prstGeom>
                <a:noFill/>
                <a:ln w="7938" cap="rnd">
                  <a:solidFill>
                    <a:srgbClr val="000000"/>
                  </a:solidFill>
                  <a:round/>
                  <a:headEnd/>
                  <a:tailEnd/>
                </a:ln>
              </p:spPr>
              <p:txBody>
                <a:bodyPr/>
                <a:lstStyle/>
                <a:p>
                  <a:endParaRPr lang="en-US"/>
                </a:p>
              </p:txBody>
            </p:sp>
            <p:sp>
              <p:nvSpPr>
                <p:cNvPr id="160468" name="Line 3796"/>
                <p:cNvSpPr>
                  <a:spLocks noChangeShapeType="1"/>
                </p:cNvSpPr>
                <p:nvPr/>
              </p:nvSpPr>
              <p:spPr bwMode="auto">
                <a:xfrm flipH="1">
                  <a:off x="4611" y="2166"/>
                  <a:ext cx="10" cy="6"/>
                </a:xfrm>
                <a:prstGeom prst="line">
                  <a:avLst/>
                </a:prstGeom>
                <a:noFill/>
                <a:ln w="7938" cap="rnd">
                  <a:solidFill>
                    <a:srgbClr val="000000"/>
                  </a:solidFill>
                  <a:round/>
                  <a:headEnd/>
                  <a:tailEnd/>
                </a:ln>
              </p:spPr>
              <p:txBody>
                <a:bodyPr/>
                <a:lstStyle/>
                <a:p>
                  <a:endParaRPr lang="en-US"/>
                </a:p>
              </p:txBody>
            </p:sp>
            <p:sp>
              <p:nvSpPr>
                <p:cNvPr id="160469" name="Line 3797"/>
                <p:cNvSpPr>
                  <a:spLocks noChangeShapeType="1"/>
                </p:cNvSpPr>
                <p:nvPr/>
              </p:nvSpPr>
              <p:spPr bwMode="auto">
                <a:xfrm flipH="1">
                  <a:off x="4621" y="2172"/>
                  <a:ext cx="11" cy="12"/>
                </a:xfrm>
                <a:prstGeom prst="line">
                  <a:avLst/>
                </a:prstGeom>
                <a:noFill/>
                <a:ln w="7938" cap="rnd">
                  <a:solidFill>
                    <a:srgbClr val="000000"/>
                  </a:solidFill>
                  <a:round/>
                  <a:headEnd/>
                  <a:tailEnd/>
                </a:ln>
              </p:spPr>
              <p:txBody>
                <a:bodyPr/>
                <a:lstStyle/>
                <a:p>
                  <a:endParaRPr lang="en-US"/>
                </a:p>
              </p:txBody>
            </p:sp>
            <p:sp>
              <p:nvSpPr>
                <p:cNvPr id="160470" name="Line 3798"/>
                <p:cNvSpPr>
                  <a:spLocks noChangeShapeType="1"/>
                </p:cNvSpPr>
                <p:nvPr/>
              </p:nvSpPr>
              <p:spPr bwMode="auto">
                <a:xfrm flipH="1">
                  <a:off x="4632" y="2184"/>
                  <a:ext cx="10" cy="11"/>
                </a:xfrm>
                <a:prstGeom prst="line">
                  <a:avLst/>
                </a:prstGeom>
                <a:noFill/>
                <a:ln w="7938" cap="rnd">
                  <a:solidFill>
                    <a:srgbClr val="000000"/>
                  </a:solidFill>
                  <a:round/>
                  <a:headEnd/>
                  <a:tailEnd/>
                </a:ln>
              </p:spPr>
              <p:txBody>
                <a:bodyPr/>
                <a:lstStyle/>
                <a:p>
                  <a:endParaRPr lang="en-US"/>
                </a:p>
              </p:txBody>
            </p:sp>
            <p:sp>
              <p:nvSpPr>
                <p:cNvPr id="160471" name="Line 3799"/>
                <p:cNvSpPr>
                  <a:spLocks noChangeShapeType="1"/>
                </p:cNvSpPr>
                <p:nvPr/>
              </p:nvSpPr>
              <p:spPr bwMode="auto">
                <a:xfrm flipH="1">
                  <a:off x="4647" y="2195"/>
                  <a:ext cx="5" cy="12"/>
                </a:xfrm>
                <a:prstGeom prst="line">
                  <a:avLst/>
                </a:prstGeom>
                <a:noFill/>
                <a:ln w="7938" cap="rnd">
                  <a:solidFill>
                    <a:srgbClr val="000000"/>
                  </a:solidFill>
                  <a:round/>
                  <a:headEnd/>
                  <a:tailEnd/>
                </a:ln>
              </p:spPr>
              <p:txBody>
                <a:bodyPr/>
                <a:lstStyle/>
                <a:p>
                  <a:endParaRPr lang="en-US"/>
                </a:p>
              </p:txBody>
            </p:sp>
            <p:sp>
              <p:nvSpPr>
                <p:cNvPr id="160472" name="Line 3800"/>
                <p:cNvSpPr>
                  <a:spLocks noChangeShapeType="1"/>
                </p:cNvSpPr>
                <p:nvPr/>
              </p:nvSpPr>
              <p:spPr bwMode="auto">
                <a:xfrm flipH="1">
                  <a:off x="4652" y="2207"/>
                  <a:ext cx="11" cy="6"/>
                </a:xfrm>
                <a:prstGeom prst="line">
                  <a:avLst/>
                </a:prstGeom>
                <a:noFill/>
                <a:ln w="7938" cap="rnd">
                  <a:solidFill>
                    <a:srgbClr val="000000"/>
                  </a:solidFill>
                  <a:round/>
                  <a:headEnd/>
                  <a:tailEnd/>
                </a:ln>
              </p:spPr>
              <p:txBody>
                <a:bodyPr/>
                <a:lstStyle/>
                <a:p>
                  <a:endParaRPr lang="en-US"/>
                </a:p>
              </p:txBody>
            </p:sp>
            <p:sp>
              <p:nvSpPr>
                <p:cNvPr id="160473" name="Line 3801"/>
                <p:cNvSpPr>
                  <a:spLocks noChangeShapeType="1"/>
                </p:cNvSpPr>
                <p:nvPr/>
              </p:nvSpPr>
              <p:spPr bwMode="auto">
                <a:xfrm flipH="1">
                  <a:off x="4663" y="2213"/>
                  <a:ext cx="10" cy="11"/>
                </a:xfrm>
                <a:prstGeom prst="line">
                  <a:avLst/>
                </a:prstGeom>
                <a:noFill/>
                <a:ln w="7938" cap="rnd">
                  <a:solidFill>
                    <a:srgbClr val="000000"/>
                  </a:solidFill>
                  <a:round/>
                  <a:headEnd/>
                  <a:tailEnd/>
                </a:ln>
              </p:spPr>
              <p:txBody>
                <a:bodyPr/>
                <a:lstStyle/>
                <a:p>
                  <a:endParaRPr lang="en-US"/>
                </a:p>
              </p:txBody>
            </p:sp>
            <p:sp>
              <p:nvSpPr>
                <p:cNvPr id="160474" name="Line 3802"/>
                <p:cNvSpPr>
                  <a:spLocks noChangeShapeType="1"/>
                </p:cNvSpPr>
                <p:nvPr/>
              </p:nvSpPr>
              <p:spPr bwMode="auto">
                <a:xfrm flipH="1">
                  <a:off x="4673" y="2224"/>
                  <a:ext cx="11" cy="12"/>
                </a:xfrm>
                <a:prstGeom prst="line">
                  <a:avLst/>
                </a:prstGeom>
                <a:noFill/>
                <a:ln w="7938" cap="rnd">
                  <a:solidFill>
                    <a:srgbClr val="000000"/>
                  </a:solidFill>
                  <a:round/>
                  <a:headEnd/>
                  <a:tailEnd/>
                </a:ln>
              </p:spPr>
              <p:txBody>
                <a:bodyPr/>
                <a:lstStyle/>
                <a:p>
                  <a:endParaRPr lang="en-US"/>
                </a:p>
              </p:txBody>
            </p:sp>
            <p:sp>
              <p:nvSpPr>
                <p:cNvPr id="160475" name="Line 3803"/>
                <p:cNvSpPr>
                  <a:spLocks noChangeShapeType="1"/>
                </p:cNvSpPr>
                <p:nvPr/>
              </p:nvSpPr>
              <p:spPr bwMode="auto">
                <a:xfrm flipH="1">
                  <a:off x="4684" y="2236"/>
                  <a:ext cx="10" cy="12"/>
                </a:xfrm>
                <a:prstGeom prst="line">
                  <a:avLst/>
                </a:prstGeom>
                <a:noFill/>
                <a:ln w="7938" cap="rnd">
                  <a:solidFill>
                    <a:srgbClr val="000000"/>
                  </a:solidFill>
                  <a:round/>
                  <a:headEnd/>
                  <a:tailEnd/>
                </a:ln>
              </p:spPr>
              <p:txBody>
                <a:bodyPr/>
                <a:lstStyle/>
                <a:p>
                  <a:endParaRPr lang="en-US"/>
                </a:p>
              </p:txBody>
            </p:sp>
            <p:sp>
              <p:nvSpPr>
                <p:cNvPr id="160476" name="Line 3804"/>
                <p:cNvSpPr>
                  <a:spLocks noChangeShapeType="1"/>
                </p:cNvSpPr>
                <p:nvPr/>
              </p:nvSpPr>
              <p:spPr bwMode="auto">
                <a:xfrm flipH="1">
                  <a:off x="4689" y="2254"/>
                  <a:ext cx="10" cy="0"/>
                </a:xfrm>
                <a:prstGeom prst="line">
                  <a:avLst/>
                </a:prstGeom>
                <a:noFill/>
                <a:ln w="7938" cap="rnd">
                  <a:solidFill>
                    <a:srgbClr val="000000"/>
                  </a:solidFill>
                  <a:round/>
                  <a:headEnd/>
                  <a:tailEnd/>
                </a:ln>
              </p:spPr>
              <p:txBody>
                <a:bodyPr/>
                <a:lstStyle/>
                <a:p>
                  <a:endParaRPr lang="en-US"/>
                </a:p>
              </p:txBody>
            </p:sp>
            <p:sp>
              <p:nvSpPr>
                <p:cNvPr id="160477" name="Line 3805"/>
                <p:cNvSpPr>
                  <a:spLocks noChangeShapeType="1"/>
                </p:cNvSpPr>
                <p:nvPr/>
              </p:nvSpPr>
              <p:spPr bwMode="auto">
                <a:xfrm flipH="1">
                  <a:off x="4689" y="2271"/>
                  <a:ext cx="10" cy="0"/>
                </a:xfrm>
                <a:prstGeom prst="line">
                  <a:avLst/>
                </a:prstGeom>
                <a:noFill/>
                <a:ln w="7938" cap="rnd">
                  <a:solidFill>
                    <a:srgbClr val="000000"/>
                  </a:solidFill>
                  <a:round/>
                  <a:headEnd/>
                  <a:tailEnd/>
                </a:ln>
              </p:spPr>
              <p:txBody>
                <a:bodyPr/>
                <a:lstStyle/>
                <a:p>
                  <a:endParaRPr lang="en-US"/>
                </a:p>
              </p:txBody>
            </p:sp>
            <p:sp>
              <p:nvSpPr>
                <p:cNvPr id="160478" name="Line 3806"/>
                <p:cNvSpPr>
                  <a:spLocks noChangeShapeType="1"/>
                </p:cNvSpPr>
                <p:nvPr/>
              </p:nvSpPr>
              <p:spPr bwMode="auto">
                <a:xfrm flipH="1">
                  <a:off x="4694" y="2289"/>
                  <a:ext cx="10" cy="0"/>
                </a:xfrm>
                <a:prstGeom prst="line">
                  <a:avLst/>
                </a:prstGeom>
                <a:noFill/>
                <a:ln w="7938" cap="rnd">
                  <a:solidFill>
                    <a:srgbClr val="000000"/>
                  </a:solidFill>
                  <a:round/>
                  <a:headEnd/>
                  <a:tailEnd/>
                </a:ln>
              </p:spPr>
              <p:txBody>
                <a:bodyPr/>
                <a:lstStyle/>
                <a:p>
                  <a:endParaRPr lang="en-US"/>
                </a:p>
              </p:txBody>
            </p:sp>
            <p:sp>
              <p:nvSpPr>
                <p:cNvPr id="160479" name="Line 3807"/>
                <p:cNvSpPr>
                  <a:spLocks noChangeShapeType="1"/>
                </p:cNvSpPr>
                <p:nvPr/>
              </p:nvSpPr>
              <p:spPr bwMode="auto">
                <a:xfrm flipH="1" flipV="1">
                  <a:off x="4694" y="2294"/>
                  <a:ext cx="10" cy="12"/>
                </a:xfrm>
                <a:prstGeom prst="line">
                  <a:avLst/>
                </a:prstGeom>
                <a:noFill/>
                <a:ln w="7938" cap="rnd">
                  <a:solidFill>
                    <a:srgbClr val="000000"/>
                  </a:solidFill>
                  <a:round/>
                  <a:headEnd/>
                  <a:tailEnd/>
                </a:ln>
              </p:spPr>
              <p:txBody>
                <a:bodyPr/>
                <a:lstStyle/>
                <a:p>
                  <a:endParaRPr lang="en-US"/>
                </a:p>
              </p:txBody>
            </p:sp>
            <p:sp>
              <p:nvSpPr>
                <p:cNvPr id="160480" name="Line 3808"/>
                <p:cNvSpPr>
                  <a:spLocks noChangeShapeType="1"/>
                </p:cNvSpPr>
                <p:nvPr/>
              </p:nvSpPr>
              <p:spPr bwMode="auto">
                <a:xfrm flipH="1" flipV="1">
                  <a:off x="4689" y="2294"/>
                  <a:ext cx="5" cy="18"/>
                </a:xfrm>
                <a:prstGeom prst="line">
                  <a:avLst/>
                </a:prstGeom>
                <a:noFill/>
                <a:ln w="7938" cap="rnd">
                  <a:solidFill>
                    <a:srgbClr val="000000"/>
                  </a:solidFill>
                  <a:round/>
                  <a:headEnd/>
                  <a:tailEnd/>
                </a:ln>
              </p:spPr>
              <p:txBody>
                <a:bodyPr/>
                <a:lstStyle/>
                <a:p>
                  <a:endParaRPr lang="en-US"/>
                </a:p>
              </p:txBody>
            </p:sp>
            <p:sp>
              <p:nvSpPr>
                <p:cNvPr id="160481" name="Line 3809"/>
                <p:cNvSpPr>
                  <a:spLocks noChangeShapeType="1"/>
                </p:cNvSpPr>
                <p:nvPr/>
              </p:nvSpPr>
              <p:spPr bwMode="auto">
                <a:xfrm flipH="1" flipV="1">
                  <a:off x="4673" y="2306"/>
                  <a:ext cx="11" cy="18"/>
                </a:xfrm>
                <a:prstGeom prst="line">
                  <a:avLst/>
                </a:prstGeom>
                <a:noFill/>
                <a:ln w="7938" cap="rnd">
                  <a:solidFill>
                    <a:srgbClr val="000000"/>
                  </a:solidFill>
                  <a:round/>
                  <a:headEnd/>
                  <a:tailEnd/>
                </a:ln>
              </p:spPr>
              <p:txBody>
                <a:bodyPr/>
                <a:lstStyle/>
                <a:p>
                  <a:endParaRPr lang="en-US"/>
                </a:p>
              </p:txBody>
            </p:sp>
            <p:sp>
              <p:nvSpPr>
                <p:cNvPr id="160482" name="Line 3810"/>
                <p:cNvSpPr>
                  <a:spLocks noChangeShapeType="1"/>
                </p:cNvSpPr>
                <p:nvPr/>
              </p:nvSpPr>
              <p:spPr bwMode="auto">
                <a:xfrm flipH="1" flipV="1">
                  <a:off x="4663" y="2312"/>
                  <a:ext cx="10" cy="17"/>
                </a:xfrm>
                <a:prstGeom prst="line">
                  <a:avLst/>
                </a:prstGeom>
                <a:noFill/>
                <a:ln w="7938" cap="rnd">
                  <a:solidFill>
                    <a:srgbClr val="000000"/>
                  </a:solidFill>
                  <a:round/>
                  <a:headEnd/>
                  <a:tailEnd/>
                </a:ln>
              </p:spPr>
              <p:txBody>
                <a:bodyPr/>
                <a:lstStyle/>
                <a:p>
                  <a:endParaRPr lang="en-US"/>
                </a:p>
              </p:txBody>
            </p:sp>
            <p:sp>
              <p:nvSpPr>
                <p:cNvPr id="160483" name="Line 3811"/>
                <p:cNvSpPr>
                  <a:spLocks noChangeShapeType="1"/>
                </p:cNvSpPr>
                <p:nvPr/>
              </p:nvSpPr>
              <p:spPr bwMode="auto">
                <a:xfrm flipH="1" flipV="1">
                  <a:off x="4652" y="2324"/>
                  <a:ext cx="6" cy="11"/>
                </a:xfrm>
                <a:prstGeom prst="line">
                  <a:avLst/>
                </a:prstGeom>
                <a:noFill/>
                <a:ln w="7938" cap="rnd">
                  <a:solidFill>
                    <a:srgbClr val="000000"/>
                  </a:solidFill>
                  <a:round/>
                  <a:headEnd/>
                  <a:tailEnd/>
                </a:ln>
              </p:spPr>
              <p:txBody>
                <a:bodyPr/>
                <a:lstStyle/>
                <a:p>
                  <a:endParaRPr lang="en-US"/>
                </a:p>
              </p:txBody>
            </p:sp>
            <p:sp>
              <p:nvSpPr>
                <p:cNvPr id="160484" name="Line 3812"/>
                <p:cNvSpPr>
                  <a:spLocks noChangeShapeType="1"/>
                </p:cNvSpPr>
                <p:nvPr/>
              </p:nvSpPr>
              <p:spPr bwMode="auto">
                <a:xfrm flipV="1">
                  <a:off x="4642" y="2335"/>
                  <a:ext cx="5" cy="12"/>
                </a:xfrm>
                <a:prstGeom prst="line">
                  <a:avLst/>
                </a:prstGeom>
                <a:noFill/>
                <a:ln w="7938" cap="rnd">
                  <a:solidFill>
                    <a:srgbClr val="000000"/>
                  </a:solidFill>
                  <a:round/>
                  <a:headEnd/>
                  <a:tailEnd/>
                </a:ln>
              </p:spPr>
              <p:txBody>
                <a:bodyPr/>
                <a:lstStyle/>
                <a:p>
                  <a:endParaRPr lang="en-US"/>
                </a:p>
              </p:txBody>
            </p:sp>
            <p:sp>
              <p:nvSpPr>
                <p:cNvPr id="160485" name="Line 3813"/>
                <p:cNvSpPr>
                  <a:spLocks noChangeShapeType="1"/>
                </p:cNvSpPr>
                <p:nvPr/>
              </p:nvSpPr>
              <p:spPr bwMode="auto">
                <a:xfrm flipV="1">
                  <a:off x="4632" y="2329"/>
                  <a:ext cx="5" cy="12"/>
                </a:xfrm>
                <a:prstGeom prst="line">
                  <a:avLst/>
                </a:prstGeom>
                <a:noFill/>
                <a:ln w="7938" cap="rnd">
                  <a:solidFill>
                    <a:srgbClr val="000000"/>
                  </a:solidFill>
                  <a:round/>
                  <a:headEnd/>
                  <a:tailEnd/>
                </a:ln>
              </p:spPr>
              <p:txBody>
                <a:bodyPr/>
                <a:lstStyle/>
                <a:p>
                  <a:endParaRPr lang="en-US"/>
                </a:p>
              </p:txBody>
            </p:sp>
            <p:sp>
              <p:nvSpPr>
                <p:cNvPr id="160486" name="Line 3814"/>
                <p:cNvSpPr>
                  <a:spLocks noChangeShapeType="1"/>
                </p:cNvSpPr>
                <p:nvPr/>
              </p:nvSpPr>
              <p:spPr bwMode="auto">
                <a:xfrm flipV="1">
                  <a:off x="4616" y="2318"/>
                  <a:ext cx="5" cy="17"/>
                </a:xfrm>
                <a:prstGeom prst="line">
                  <a:avLst/>
                </a:prstGeom>
                <a:noFill/>
                <a:ln w="7938" cap="rnd">
                  <a:solidFill>
                    <a:srgbClr val="000000"/>
                  </a:solidFill>
                  <a:round/>
                  <a:headEnd/>
                  <a:tailEnd/>
                </a:ln>
              </p:spPr>
              <p:txBody>
                <a:bodyPr/>
                <a:lstStyle/>
                <a:p>
                  <a:endParaRPr lang="en-US"/>
                </a:p>
              </p:txBody>
            </p:sp>
            <p:sp>
              <p:nvSpPr>
                <p:cNvPr id="160487" name="Line 3815"/>
                <p:cNvSpPr>
                  <a:spLocks noChangeShapeType="1"/>
                </p:cNvSpPr>
                <p:nvPr/>
              </p:nvSpPr>
              <p:spPr bwMode="auto">
                <a:xfrm flipV="1">
                  <a:off x="4606" y="2312"/>
                  <a:ext cx="5" cy="17"/>
                </a:xfrm>
                <a:prstGeom prst="line">
                  <a:avLst/>
                </a:prstGeom>
                <a:noFill/>
                <a:ln w="7938" cap="rnd">
                  <a:solidFill>
                    <a:srgbClr val="000000"/>
                  </a:solidFill>
                  <a:round/>
                  <a:headEnd/>
                  <a:tailEnd/>
                </a:ln>
              </p:spPr>
              <p:txBody>
                <a:bodyPr/>
                <a:lstStyle/>
                <a:p>
                  <a:endParaRPr lang="en-US"/>
                </a:p>
              </p:txBody>
            </p:sp>
            <p:sp>
              <p:nvSpPr>
                <p:cNvPr id="160488" name="Line 3816"/>
                <p:cNvSpPr>
                  <a:spLocks noChangeShapeType="1"/>
                </p:cNvSpPr>
                <p:nvPr/>
              </p:nvSpPr>
              <p:spPr bwMode="auto">
                <a:xfrm flipV="1">
                  <a:off x="4595" y="2306"/>
                  <a:ext cx="5" cy="18"/>
                </a:xfrm>
                <a:prstGeom prst="line">
                  <a:avLst/>
                </a:prstGeom>
                <a:noFill/>
                <a:ln w="7938" cap="rnd">
                  <a:solidFill>
                    <a:srgbClr val="000000"/>
                  </a:solidFill>
                  <a:round/>
                  <a:headEnd/>
                  <a:tailEnd/>
                </a:ln>
              </p:spPr>
              <p:txBody>
                <a:bodyPr/>
                <a:lstStyle/>
                <a:p>
                  <a:endParaRPr lang="en-US"/>
                </a:p>
              </p:txBody>
            </p:sp>
            <p:sp>
              <p:nvSpPr>
                <p:cNvPr id="160489" name="Line 3817"/>
                <p:cNvSpPr>
                  <a:spLocks noChangeShapeType="1"/>
                </p:cNvSpPr>
                <p:nvPr/>
              </p:nvSpPr>
              <p:spPr bwMode="auto">
                <a:xfrm flipV="1">
                  <a:off x="4580" y="2300"/>
                  <a:ext cx="5" cy="18"/>
                </a:xfrm>
                <a:prstGeom prst="line">
                  <a:avLst/>
                </a:prstGeom>
                <a:noFill/>
                <a:ln w="7938" cap="rnd">
                  <a:solidFill>
                    <a:srgbClr val="000000"/>
                  </a:solidFill>
                  <a:round/>
                  <a:headEnd/>
                  <a:tailEnd/>
                </a:ln>
              </p:spPr>
              <p:txBody>
                <a:bodyPr/>
                <a:lstStyle/>
                <a:p>
                  <a:endParaRPr lang="en-US"/>
                </a:p>
              </p:txBody>
            </p:sp>
            <p:sp>
              <p:nvSpPr>
                <p:cNvPr id="160490" name="Line 3818"/>
                <p:cNvSpPr>
                  <a:spLocks noChangeShapeType="1"/>
                </p:cNvSpPr>
                <p:nvPr/>
              </p:nvSpPr>
              <p:spPr bwMode="auto">
                <a:xfrm flipV="1">
                  <a:off x="4569" y="2300"/>
                  <a:ext cx="5" cy="18"/>
                </a:xfrm>
                <a:prstGeom prst="line">
                  <a:avLst/>
                </a:prstGeom>
                <a:noFill/>
                <a:ln w="7938" cap="rnd">
                  <a:solidFill>
                    <a:srgbClr val="000000"/>
                  </a:solidFill>
                  <a:round/>
                  <a:headEnd/>
                  <a:tailEnd/>
                </a:ln>
              </p:spPr>
              <p:txBody>
                <a:bodyPr/>
                <a:lstStyle/>
                <a:p>
                  <a:endParaRPr lang="en-US"/>
                </a:p>
              </p:txBody>
            </p:sp>
            <p:sp>
              <p:nvSpPr>
                <p:cNvPr id="160491" name="Line 3819"/>
                <p:cNvSpPr>
                  <a:spLocks noChangeShapeType="1"/>
                </p:cNvSpPr>
                <p:nvPr/>
              </p:nvSpPr>
              <p:spPr bwMode="auto">
                <a:xfrm flipV="1">
                  <a:off x="4559" y="2294"/>
                  <a:ext cx="5" cy="12"/>
                </a:xfrm>
                <a:prstGeom prst="line">
                  <a:avLst/>
                </a:prstGeom>
                <a:noFill/>
                <a:ln w="7938" cap="rnd">
                  <a:solidFill>
                    <a:srgbClr val="000000"/>
                  </a:solidFill>
                  <a:round/>
                  <a:headEnd/>
                  <a:tailEnd/>
                </a:ln>
              </p:spPr>
              <p:txBody>
                <a:bodyPr/>
                <a:lstStyle/>
                <a:p>
                  <a:endParaRPr lang="en-US"/>
                </a:p>
              </p:txBody>
            </p:sp>
            <p:sp>
              <p:nvSpPr>
                <p:cNvPr id="160492" name="Line 3820"/>
                <p:cNvSpPr>
                  <a:spLocks noChangeShapeType="1"/>
                </p:cNvSpPr>
                <p:nvPr/>
              </p:nvSpPr>
              <p:spPr bwMode="auto">
                <a:xfrm flipV="1">
                  <a:off x="4543" y="2289"/>
                  <a:ext cx="5" cy="11"/>
                </a:xfrm>
                <a:prstGeom prst="line">
                  <a:avLst/>
                </a:prstGeom>
                <a:noFill/>
                <a:ln w="7938" cap="rnd">
                  <a:solidFill>
                    <a:srgbClr val="000000"/>
                  </a:solidFill>
                  <a:round/>
                  <a:headEnd/>
                  <a:tailEnd/>
                </a:ln>
              </p:spPr>
              <p:txBody>
                <a:bodyPr/>
                <a:lstStyle/>
                <a:p>
                  <a:endParaRPr lang="en-US"/>
                </a:p>
              </p:txBody>
            </p:sp>
            <p:sp>
              <p:nvSpPr>
                <p:cNvPr id="160493" name="Line 3821"/>
                <p:cNvSpPr>
                  <a:spLocks noChangeShapeType="1"/>
                </p:cNvSpPr>
                <p:nvPr/>
              </p:nvSpPr>
              <p:spPr bwMode="auto">
                <a:xfrm flipV="1">
                  <a:off x="4528" y="2283"/>
                  <a:ext cx="5" cy="11"/>
                </a:xfrm>
                <a:prstGeom prst="line">
                  <a:avLst/>
                </a:prstGeom>
                <a:noFill/>
                <a:ln w="7938" cap="rnd">
                  <a:solidFill>
                    <a:srgbClr val="000000"/>
                  </a:solidFill>
                  <a:round/>
                  <a:headEnd/>
                  <a:tailEnd/>
                </a:ln>
              </p:spPr>
              <p:txBody>
                <a:bodyPr/>
                <a:lstStyle/>
                <a:p>
                  <a:endParaRPr lang="en-US"/>
                </a:p>
              </p:txBody>
            </p:sp>
            <p:sp>
              <p:nvSpPr>
                <p:cNvPr id="160494" name="Line 3822"/>
                <p:cNvSpPr>
                  <a:spLocks noChangeShapeType="1"/>
                </p:cNvSpPr>
                <p:nvPr/>
              </p:nvSpPr>
              <p:spPr bwMode="auto">
                <a:xfrm flipV="1">
                  <a:off x="4517" y="2277"/>
                  <a:ext cx="11" cy="12"/>
                </a:xfrm>
                <a:prstGeom prst="line">
                  <a:avLst/>
                </a:prstGeom>
                <a:noFill/>
                <a:ln w="7938" cap="rnd">
                  <a:solidFill>
                    <a:srgbClr val="000000"/>
                  </a:solidFill>
                  <a:round/>
                  <a:headEnd/>
                  <a:tailEnd/>
                </a:ln>
              </p:spPr>
              <p:txBody>
                <a:bodyPr/>
                <a:lstStyle/>
                <a:p>
                  <a:endParaRPr lang="en-US"/>
                </a:p>
              </p:txBody>
            </p:sp>
            <p:sp>
              <p:nvSpPr>
                <p:cNvPr id="160495" name="Line 3823"/>
                <p:cNvSpPr>
                  <a:spLocks noChangeShapeType="1"/>
                </p:cNvSpPr>
                <p:nvPr/>
              </p:nvSpPr>
              <p:spPr bwMode="auto">
                <a:xfrm flipV="1">
                  <a:off x="4502" y="2265"/>
                  <a:ext cx="10" cy="12"/>
                </a:xfrm>
                <a:prstGeom prst="line">
                  <a:avLst/>
                </a:prstGeom>
                <a:noFill/>
                <a:ln w="7938" cap="rnd">
                  <a:solidFill>
                    <a:srgbClr val="000000"/>
                  </a:solidFill>
                  <a:round/>
                  <a:headEnd/>
                  <a:tailEnd/>
                </a:ln>
              </p:spPr>
              <p:txBody>
                <a:bodyPr/>
                <a:lstStyle/>
                <a:p>
                  <a:endParaRPr lang="en-US"/>
                </a:p>
              </p:txBody>
            </p:sp>
            <p:sp>
              <p:nvSpPr>
                <p:cNvPr id="160496" name="Line 3824"/>
                <p:cNvSpPr>
                  <a:spLocks noChangeShapeType="1"/>
                </p:cNvSpPr>
                <p:nvPr/>
              </p:nvSpPr>
              <p:spPr bwMode="auto">
                <a:xfrm flipV="1">
                  <a:off x="4491" y="2254"/>
                  <a:ext cx="11" cy="11"/>
                </a:xfrm>
                <a:prstGeom prst="line">
                  <a:avLst/>
                </a:prstGeom>
                <a:noFill/>
                <a:ln w="7938" cap="rnd">
                  <a:solidFill>
                    <a:srgbClr val="000000"/>
                  </a:solidFill>
                  <a:round/>
                  <a:headEnd/>
                  <a:tailEnd/>
                </a:ln>
              </p:spPr>
              <p:txBody>
                <a:bodyPr/>
                <a:lstStyle/>
                <a:p>
                  <a:endParaRPr lang="en-US"/>
                </a:p>
              </p:txBody>
            </p:sp>
            <p:sp>
              <p:nvSpPr>
                <p:cNvPr id="160497" name="Line 3825"/>
                <p:cNvSpPr>
                  <a:spLocks noChangeShapeType="1"/>
                </p:cNvSpPr>
                <p:nvPr/>
              </p:nvSpPr>
              <p:spPr bwMode="auto">
                <a:xfrm flipV="1">
                  <a:off x="4486" y="2248"/>
                  <a:ext cx="5" cy="6"/>
                </a:xfrm>
                <a:prstGeom prst="line">
                  <a:avLst/>
                </a:prstGeom>
                <a:noFill/>
                <a:ln w="7938" cap="rnd">
                  <a:solidFill>
                    <a:srgbClr val="000000"/>
                  </a:solidFill>
                  <a:round/>
                  <a:headEnd/>
                  <a:tailEnd/>
                </a:ln>
              </p:spPr>
              <p:txBody>
                <a:bodyPr/>
                <a:lstStyle/>
                <a:p>
                  <a:endParaRPr lang="en-US"/>
                </a:p>
              </p:txBody>
            </p:sp>
            <p:sp>
              <p:nvSpPr>
                <p:cNvPr id="160498" name="Line 3826"/>
                <p:cNvSpPr>
                  <a:spLocks noChangeShapeType="1"/>
                </p:cNvSpPr>
                <p:nvPr/>
              </p:nvSpPr>
              <p:spPr bwMode="auto">
                <a:xfrm flipV="1">
                  <a:off x="4470" y="2236"/>
                  <a:ext cx="11" cy="12"/>
                </a:xfrm>
                <a:prstGeom prst="line">
                  <a:avLst/>
                </a:prstGeom>
                <a:noFill/>
                <a:ln w="7938" cap="rnd">
                  <a:solidFill>
                    <a:srgbClr val="000000"/>
                  </a:solidFill>
                  <a:round/>
                  <a:headEnd/>
                  <a:tailEnd/>
                </a:ln>
              </p:spPr>
              <p:txBody>
                <a:bodyPr/>
                <a:lstStyle/>
                <a:p>
                  <a:endParaRPr lang="en-US"/>
                </a:p>
              </p:txBody>
            </p:sp>
            <p:sp>
              <p:nvSpPr>
                <p:cNvPr id="160499" name="Line 3827"/>
                <p:cNvSpPr>
                  <a:spLocks noChangeShapeType="1"/>
                </p:cNvSpPr>
                <p:nvPr/>
              </p:nvSpPr>
              <p:spPr bwMode="auto">
                <a:xfrm flipV="1">
                  <a:off x="4460" y="2224"/>
                  <a:ext cx="10" cy="12"/>
                </a:xfrm>
                <a:prstGeom prst="line">
                  <a:avLst/>
                </a:prstGeom>
                <a:noFill/>
                <a:ln w="7938" cap="rnd">
                  <a:solidFill>
                    <a:srgbClr val="000000"/>
                  </a:solidFill>
                  <a:round/>
                  <a:headEnd/>
                  <a:tailEnd/>
                </a:ln>
              </p:spPr>
              <p:txBody>
                <a:bodyPr/>
                <a:lstStyle/>
                <a:p>
                  <a:endParaRPr lang="en-US"/>
                </a:p>
              </p:txBody>
            </p:sp>
            <p:sp>
              <p:nvSpPr>
                <p:cNvPr id="160500" name="Line 3828"/>
                <p:cNvSpPr>
                  <a:spLocks noChangeShapeType="1"/>
                </p:cNvSpPr>
                <p:nvPr/>
              </p:nvSpPr>
              <p:spPr bwMode="auto">
                <a:xfrm flipV="1">
                  <a:off x="4450" y="2213"/>
                  <a:ext cx="10" cy="11"/>
                </a:xfrm>
                <a:prstGeom prst="line">
                  <a:avLst/>
                </a:prstGeom>
                <a:noFill/>
                <a:ln w="7938" cap="rnd">
                  <a:solidFill>
                    <a:srgbClr val="000000"/>
                  </a:solidFill>
                  <a:round/>
                  <a:headEnd/>
                  <a:tailEnd/>
                </a:ln>
              </p:spPr>
              <p:txBody>
                <a:bodyPr/>
                <a:lstStyle/>
                <a:p>
                  <a:endParaRPr lang="en-US"/>
                </a:p>
              </p:txBody>
            </p:sp>
            <p:sp>
              <p:nvSpPr>
                <p:cNvPr id="160501" name="Line 3829"/>
                <p:cNvSpPr>
                  <a:spLocks noChangeShapeType="1"/>
                </p:cNvSpPr>
                <p:nvPr/>
              </p:nvSpPr>
              <p:spPr bwMode="auto">
                <a:xfrm flipV="1">
                  <a:off x="4439" y="2207"/>
                  <a:ext cx="11" cy="6"/>
                </a:xfrm>
                <a:prstGeom prst="line">
                  <a:avLst/>
                </a:prstGeom>
                <a:noFill/>
                <a:ln w="7938" cap="rnd">
                  <a:solidFill>
                    <a:srgbClr val="000000"/>
                  </a:solidFill>
                  <a:round/>
                  <a:headEnd/>
                  <a:tailEnd/>
                </a:ln>
              </p:spPr>
              <p:txBody>
                <a:bodyPr/>
                <a:lstStyle/>
                <a:p>
                  <a:endParaRPr lang="en-US"/>
                </a:p>
              </p:txBody>
            </p:sp>
            <p:sp>
              <p:nvSpPr>
                <p:cNvPr id="160502" name="Line 3830"/>
                <p:cNvSpPr>
                  <a:spLocks noChangeShapeType="1"/>
                </p:cNvSpPr>
                <p:nvPr/>
              </p:nvSpPr>
              <p:spPr bwMode="auto">
                <a:xfrm flipV="1">
                  <a:off x="4429" y="2195"/>
                  <a:ext cx="10" cy="12"/>
                </a:xfrm>
                <a:prstGeom prst="line">
                  <a:avLst/>
                </a:prstGeom>
                <a:noFill/>
                <a:ln w="7938" cap="rnd">
                  <a:solidFill>
                    <a:srgbClr val="000000"/>
                  </a:solidFill>
                  <a:round/>
                  <a:headEnd/>
                  <a:tailEnd/>
                </a:ln>
              </p:spPr>
              <p:txBody>
                <a:bodyPr/>
                <a:lstStyle/>
                <a:p>
                  <a:endParaRPr lang="en-US"/>
                </a:p>
              </p:txBody>
            </p:sp>
            <p:sp>
              <p:nvSpPr>
                <p:cNvPr id="160503" name="Line 3831"/>
                <p:cNvSpPr>
                  <a:spLocks noChangeShapeType="1"/>
                </p:cNvSpPr>
                <p:nvPr/>
              </p:nvSpPr>
              <p:spPr bwMode="auto">
                <a:xfrm flipV="1">
                  <a:off x="4418" y="2184"/>
                  <a:ext cx="11" cy="11"/>
                </a:xfrm>
                <a:prstGeom prst="line">
                  <a:avLst/>
                </a:prstGeom>
                <a:noFill/>
                <a:ln w="7938" cap="rnd">
                  <a:solidFill>
                    <a:srgbClr val="000000"/>
                  </a:solidFill>
                  <a:round/>
                  <a:headEnd/>
                  <a:tailEnd/>
                </a:ln>
              </p:spPr>
              <p:txBody>
                <a:bodyPr/>
                <a:lstStyle/>
                <a:p>
                  <a:endParaRPr lang="en-US"/>
                </a:p>
              </p:txBody>
            </p:sp>
            <p:sp>
              <p:nvSpPr>
                <p:cNvPr id="160504" name="Line 3832"/>
                <p:cNvSpPr>
                  <a:spLocks noChangeShapeType="1"/>
                </p:cNvSpPr>
                <p:nvPr/>
              </p:nvSpPr>
              <p:spPr bwMode="auto">
                <a:xfrm flipV="1">
                  <a:off x="4408" y="2178"/>
                  <a:ext cx="10" cy="11"/>
                </a:xfrm>
                <a:prstGeom prst="line">
                  <a:avLst/>
                </a:prstGeom>
                <a:noFill/>
                <a:ln w="7938" cap="rnd">
                  <a:solidFill>
                    <a:srgbClr val="000000"/>
                  </a:solidFill>
                  <a:round/>
                  <a:headEnd/>
                  <a:tailEnd/>
                </a:ln>
              </p:spPr>
              <p:txBody>
                <a:bodyPr/>
                <a:lstStyle/>
                <a:p>
                  <a:endParaRPr lang="en-US"/>
                </a:p>
              </p:txBody>
            </p:sp>
            <p:sp>
              <p:nvSpPr>
                <p:cNvPr id="160505" name="Line 3833"/>
                <p:cNvSpPr>
                  <a:spLocks noChangeShapeType="1"/>
                </p:cNvSpPr>
                <p:nvPr/>
              </p:nvSpPr>
              <p:spPr bwMode="auto">
                <a:xfrm flipV="1">
                  <a:off x="4397" y="2172"/>
                  <a:ext cx="6" cy="6"/>
                </a:xfrm>
                <a:prstGeom prst="line">
                  <a:avLst/>
                </a:prstGeom>
                <a:noFill/>
                <a:ln w="7938" cap="rnd">
                  <a:solidFill>
                    <a:srgbClr val="000000"/>
                  </a:solidFill>
                  <a:round/>
                  <a:headEnd/>
                  <a:tailEnd/>
                </a:ln>
              </p:spPr>
              <p:txBody>
                <a:bodyPr/>
                <a:lstStyle/>
                <a:p>
                  <a:endParaRPr lang="en-US"/>
                </a:p>
              </p:txBody>
            </p:sp>
            <p:sp>
              <p:nvSpPr>
                <p:cNvPr id="160506" name="Line 3834"/>
                <p:cNvSpPr>
                  <a:spLocks noChangeShapeType="1"/>
                </p:cNvSpPr>
                <p:nvPr/>
              </p:nvSpPr>
              <p:spPr bwMode="auto">
                <a:xfrm flipV="1">
                  <a:off x="4387" y="2160"/>
                  <a:ext cx="10" cy="12"/>
                </a:xfrm>
                <a:prstGeom prst="line">
                  <a:avLst/>
                </a:prstGeom>
                <a:noFill/>
                <a:ln w="7938" cap="rnd">
                  <a:solidFill>
                    <a:srgbClr val="000000"/>
                  </a:solidFill>
                  <a:round/>
                  <a:headEnd/>
                  <a:tailEnd/>
                </a:ln>
              </p:spPr>
              <p:txBody>
                <a:bodyPr/>
                <a:lstStyle/>
                <a:p>
                  <a:endParaRPr lang="en-US"/>
                </a:p>
              </p:txBody>
            </p:sp>
            <p:sp>
              <p:nvSpPr>
                <p:cNvPr id="160507" name="Line 3835"/>
                <p:cNvSpPr>
                  <a:spLocks noChangeShapeType="1"/>
                </p:cNvSpPr>
                <p:nvPr/>
              </p:nvSpPr>
              <p:spPr bwMode="auto">
                <a:xfrm flipV="1">
                  <a:off x="4371" y="2143"/>
                  <a:ext cx="11" cy="17"/>
                </a:xfrm>
                <a:prstGeom prst="line">
                  <a:avLst/>
                </a:prstGeom>
                <a:noFill/>
                <a:ln w="7938" cap="rnd">
                  <a:solidFill>
                    <a:srgbClr val="000000"/>
                  </a:solidFill>
                  <a:round/>
                  <a:headEnd/>
                  <a:tailEnd/>
                </a:ln>
              </p:spPr>
              <p:txBody>
                <a:bodyPr/>
                <a:lstStyle/>
                <a:p>
                  <a:endParaRPr lang="en-US"/>
                </a:p>
              </p:txBody>
            </p:sp>
            <p:sp>
              <p:nvSpPr>
                <p:cNvPr id="160508" name="Line 3836"/>
                <p:cNvSpPr>
                  <a:spLocks noChangeShapeType="1"/>
                </p:cNvSpPr>
                <p:nvPr/>
              </p:nvSpPr>
              <p:spPr bwMode="auto">
                <a:xfrm flipV="1">
                  <a:off x="4366" y="2131"/>
                  <a:ext cx="5" cy="18"/>
                </a:xfrm>
                <a:prstGeom prst="line">
                  <a:avLst/>
                </a:prstGeom>
                <a:noFill/>
                <a:ln w="7938" cap="rnd">
                  <a:solidFill>
                    <a:srgbClr val="000000"/>
                  </a:solidFill>
                  <a:round/>
                  <a:headEnd/>
                  <a:tailEnd/>
                </a:ln>
              </p:spPr>
              <p:txBody>
                <a:bodyPr/>
                <a:lstStyle/>
                <a:p>
                  <a:endParaRPr lang="en-US"/>
                </a:p>
              </p:txBody>
            </p:sp>
            <p:sp>
              <p:nvSpPr>
                <p:cNvPr id="160509" name="Line 3837"/>
                <p:cNvSpPr>
                  <a:spLocks noChangeShapeType="1"/>
                </p:cNvSpPr>
                <p:nvPr/>
              </p:nvSpPr>
              <p:spPr bwMode="auto">
                <a:xfrm flipV="1">
                  <a:off x="4361" y="2131"/>
                  <a:ext cx="5" cy="12"/>
                </a:xfrm>
                <a:prstGeom prst="line">
                  <a:avLst/>
                </a:prstGeom>
                <a:noFill/>
                <a:ln w="7938" cap="rnd">
                  <a:solidFill>
                    <a:srgbClr val="000000"/>
                  </a:solidFill>
                  <a:round/>
                  <a:headEnd/>
                  <a:tailEnd/>
                </a:ln>
              </p:spPr>
              <p:txBody>
                <a:bodyPr/>
                <a:lstStyle/>
                <a:p>
                  <a:endParaRPr lang="en-US"/>
                </a:p>
              </p:txBody>
            </p:sp>
            <p:sp>
              <p:nvSpPr>
                <p:cNvPr id="160510" name="Line 3838"/>
                <p:cNvSpPr>
                  <a:spLocks noChangeShapeType="1"/>
                </p:cNvSpPr>
                <p:nvPr/>
              </p:nvSpPr>
              <p:spPr bwMode="auto">
                <a:xfrm flipV="1">
                  <a:off x="4345" y="2119"/>
                  <a:ext cx="11" cy="12"/>
                </a:xfrm>
                <a:prstGeom prst="line">
                  <a:avLst/>
                </a:prstGeom>
                <a:noFill/>
                <a:ln w="7938" cap="rnd">
                  <a:solidFill>
                    <a:srgbClr val="000000"/>
                  </a:solidFill>
                  <a:round/>
                  <a:headEnd/>
                  <a:tailEnd/>
                </a:ln>
              </p:spPr>
              <p:txBody>
                <a:bodyPr/>
                <a:lstStyle/>
                <a:p>
                  <a:endParaRPr lang="en-US"/>
                </a:p>
              </p:txBody>
            </p:sp>
            <p:sp>
              <p:nvSpPr>
                <p:cNvPr id="160511" name="Line 3839"/>
                <p:cNvSpPr>
                  <a:spLocks noChangeShapeType="1"/>
                </p:cNvSpPr>
                <p:nvPr/>
              </p:nvSpPr>
              <p:spPr bwMode="auto">
                <a:xfrm flipV="1">
                  <a:off x="4335" y="2114"/>
                  <a:ext cx="10" cy="11"/>
                </a:xfrm>
                <a:prstGeom prst="line">
                  <a:avLst/>
                </a:prstGeom>
                <a:noFill/>
                <a:ln w="7938" cap="rnd">
                  <a:solidFill>
                    <a:srgbClr val="000000"/>
                  </a:solidFill>
                  <a:round/>
                  <a:headEnd/>
                  <a:tailEnd/>
                </a:ln>
              </p:spPr>
              <p:txBody>
                <a:bodyPr/>
                <a:lstStyle/>
                <a:p>
                  <a:endParaRPr lang="en-US"/>
                </a:p>
              </p:txBody>
            </p:sp>
            <p:sp>
              <p:nvSpPr>
                <p:cNvPr id="160512" name="Line 3840"/>
                <p:cNvSpPr>
                  <a:spLocks noChangeShapeType="1"/>
                </p:cNvSpPr>
                <p:nvPr/>
              </p:nvSpPr>
              <p:spPr bwMode="auto">
                <a:xfrm flipV="1">
                  <a:off x="4325" y="2102"/>
                  <a:ext cx="10" cy="12"/>
                </a:xfrm>
                <a:prstGeom prst="line">
                  <a:avLst/>
                </a:prstGeom>
                <a:noFill/>
                <a:ln w="7938" cap="rnd">
                  <a:solidFill>
                    <a:srgbClr val="000000"/>
                  </a:solidFill>
                  <a:round/>
                  <a:headEnd/>
                  <a:tailEnd/>
                </a:ln>
              </p:spPr>
              <p:txBody>
                <a:bodyPr/>
                <a:lstStyle/>
                <a:p>
                  <a:endParaRPr lang="en-US"/>
                </a:p>
              </p:txBody>
            </p:sp>
            <p:sp>
              <p:nvSpPr>
                <p:cNvPr id="160513" name="Line 3841"/>
                <p:cNvSpPr>
                  <a:spLocks noChangeShapeType="1"/>
                </p:cNvSpPr>
                <p:nvPr/>
              </p:nvSpPr>
              <p:spPr bwMode="auto">
                <a:xfrm flipV="1">
                  <a:off x="4319" y="2090"/>
                  <a:ext cx="6" cy="12"/>
                </a:xfrm>
                <a:prstGeom prst="line">
                  <a:avLst/>
                </a:prstGeom>
                <a:noFill/>
                <a:ln w="7938" cap="rnd">
                  <a:solidFill>
                    <a:srgbClr val="000000"/>
                  </a:solidFill>
                  <a:round/>
                  <a:headEnd/>
                  <a:tailEnd/>
                </a:ln>
              </p:spPr>
              <p:txBody>
                <a:bodyPr/>
                <a:lstStyle/>
                <a:p>
                  <a:endParaRPr lang="en-US"/>
                </a:p>
              </p:txBody>
            </p:sp>
            <p:sp>
              <p:nvSpPr>
                <p:cNvPr id="160514" name="Line 3842"/>
                <p:cNvSpPr>
                  <a:spLocks noChangeShapeType="1"/>
                </p:cNvSpPr>
                <p:nvPr/>
              </p:nvSpPr>
              <p:spPr bwMode="auto">
                <a:xfrm flipV="1">
                  <a:off x="4309" y="2085"/>
                  <a:ext cx="10" cy="5"/>
                </a:xfrm>
                <a:prstGeom prst="line">
                  <a:avLst/>
                </a:prstGeom>
                <a:noFill/>
                <a:ln w="7938" cap="rnd">
                  <a:solidFill>
                    <a:srgbClr val="000000"/>
                  </a:solidFill>
                  <a:round/>
                  <a:headEnd/>
                  <a:tailEnd/>
                </a:ln>
              </p:spPr>
              <p:txBody>
                <a:bodyPr/>
                <a:lstStyle/>
                <a:p>
                  <a:endParaRPr lang="en-US"/>
                </a:p>
              </p:txBody>
            </p:sp>
            <p:sp>
              <p:nvSpPr>
                <p:cNvPr id="160515" name="Freeform 3843"/>
                <p:cNvSpPr>
                  <a:spLocks/>
                </p:cNvSpPr>
                <p:nvPr/>
              </p:nvSpPr>
              <p:spPr bwMode="auto">
                <a:xfrm>
                  <a:off x="5089" y="3175"/>
                  <a:ext cx="115" cy="41"/>
                </a:xfrm>
                <a:custGeom>
                  <a:avLst/>
                  <a:gdLst/>
                  <a:ahLst/>
                  <a:cxnLst>
                    <a:cxn ang="0">
                      <a:pos x="115" y="41"/>
                    </a:cxn>
                    <a:cxn ang="0">
                      <a:pos x="78" y="41"/>
                    </a:cxn>
                    <a:cxn ang="0">
                      <a:pos x="37" y="41"/>
                    </a:cxn>
                    <a:cxn ang="0">
                      <a:pos x="0" y="41"/>
                    </a:cxn>
                    <a:cxn ang="0">
                      <a:pos x="0" y="27"/>
                    </a:cxn>
                    <a:cxn ang="0">
                      <a:pos x="9" y="5"/>
                    </a:cxn>
                    <a:cxn ang="0">
                      <a:pos x="28" y="0"/>
                    </a:cxn>
                    <a:cxn ang="0">
                      <a:pos x="60" y="0"/>
                    </a:cxn>
                    <a:cxn ang="0">
                      <a:pos x="92" y="5"/>
                    </a:cxn>
                    <a:cxn ang="0">
                      <a:pos x="115" y="41"/>
                    </a:cxn>
                  </a:cxnLst>
                  <a:rect l="0" t="0" r="r" b="b"/>
                  <a:pathLst>
                    <a:path w="115" h="41">
                      <a:moveTo>
                        <a:pt x="115" y="41"/>
                      </a:moveTo>
                      <a:lnTo>
                        <a:pt x="78" y="41"/>
                      </a:lnTo>
                      <a:lnTo>
                        <a:pt x="37" y="41"/>
                      </a:lnTo>
                      <a:lnTo>
                        <a:pt x="0" y="41"/>
                      </a:lnTo>
                      <a:lnTo>
                        <a:pt x="0" y="27"/>
                      </a:lnTo>
                      <a:lnTo>
                        <a:pt x="9" y="5"/>
                      </a:lnTo>
                      <a:lnTo>
                        <a:pt x="28" y="0"/>
                      </a:lnTo>
                      <a:lnTo>
                        <a:pt x="60" y="0"/>
                      </a:lnTo>
                      <a:lnTo>
                        <a:pt x="92" y="5"/>
                      </a:lnTo>
                      <a:lnTo>
                        <a:pt x="115" y="41"/>
                      </a:lnTo>
                      <a:close/>
                    </a:path>
                  </a:pathLst>
                </a:custGeom>
                <a:solidFill>
                  <a:srgbClr val="FFFFFF"/>
                </a:solidFill>
                <a:ln w="9525">
                  <a:noFill/>
                  <a:round/>
                  <a:headEnd/>
                  <a:tailEnd/>
                </a:ln>
              </p:spPr>
              <p:txBody>
                <a:bodyPr/>
                <a:lstStyle/>
                <a:p>
                  <a:endParaRPr lang="en-US"/>
                </a:p>
              </p:txBody>
            </p:sp>
            <p:sp>
              <p:nvSpPr>
                <p:cNvPr id="160516" name="Freeform 3844"/>
                <p:cNvSpPr>
                  <a:spLocks/>
                </p:cNvSpPr>
                <p:nvPr/>
              </p:nvSpPr>
              <p:spPr bwMode="auto">
                <a:xfrm>
                  <a:off x="5089" y="3175"/>
                  <a:ext cx="115" cy="41"/>
                </a:xfrm>
                <a:custGeom>
                  <a:avLst/>
                  <a:gdLst/>
                  <a:ahLst/>
                  <a:cxnLst>
                    <a:cxn ang="0">
                      <a:pos x="0" y="41"/>
                    </a:cxn>
                    <a:cxn ang="0">
                      <a:pos x="0" y="27"/>
                    </a:cxn>
                    <a:cxn ang="0">
                      <a:pos x="9" y="5"/>
                    </a:cxn>
                    <a:cxn ang="0">
                      <a:pos x="28" y="0"/>
                    </a:cxn>
                    <a:cxn ang="0">
                      <a:pos x="60" y="0"/>
                    </a:cxn>
                    <a:cxn ang="0">
                      <a:pos x="92" y="5"/>
                    </a:cxn>
                    <a:cxn ang="0">
                      <a:pos x="115" y="41"/>
                    </a:cxn>
                  </a:cxnLst>
                  <a:rect l="0" t="0" r="r" b="b"/>
                  <a:pathLst>
                    <a:path w="115" h="41">
                      <a:moveTo>
                        <a:pt x="0" y="41"/>
                      </a:moveTo>
                      <a:lnTo>
                        <a:pt x="0" y="27"/>
                      </a:lnTo>
                      <a:lnTo>
                        <a:pt x="9" y="5"/>
                      </a:lnTo>
                      <a:lnTo>
                        <a:pt x="28" y="0"/>
                      </a:lnTo>
                      <a:lnTo>
                        <a:pt x="60" y="0"/>
                      </a:lnTo>
                      <a:lnTo>
                        <a:pt x="92" y="5"/>
                      </a:lnTo>
                      <a:lnTo>
                        <a:pt x="115" y="41"/>
                      </a:lnTo>
                    </a:path>
                  </a:pathLst>
                </a:custGeom>
                <a:noFill/>
                <a:ln w="7938" cap="rnd">
                  <a:solidFill>
                    <a:srgbClr val="000000"/>
                  </a:solidFill>
                  <a:prstDash val="solid"/>
                  <a:round/>
                  <a:headEnd/>
                  <a:tailEnd/>
                </a:ln>
              </p:spPr>
              <p:txBody>
                <a:bodyPr/>
                <a:lstStyle/>
                <a:p>
                  <a:endParaRPr lang="en-US"/>
                </a:p>
              </p:txBody>
            </p:sp>
            <p:sp>
              <p:nvSpPr>
                <p:cNvPr id="160517" name="Freeform 3845"/>
                <p:cNvSpPr>
                  <a:spLocks/>
                </p:cNvSpPr>
                <p:nvPr/>
              </p:nvSpPr>
              <p:spPr bwMode="auto">
                <a:xfrm>
                  <a:off x="5485" y="3204"/>
                  <a:ext cx="15" cy="12"/>
                </a:xfrm>
                <a:custGeom>
                  <a:avLst/>
                  <a:gdLst/>
                  <a:ahLst/>
                  <a:cxnLst>
                    <a:cxn ang="0">
                      <a:pos x="15" y="12"/>
                    </a:cxn>
                    <a:cxn ang="0">
                      <a:pos x="0" y="12"/>
                    </a:cxn>
                    <a:cxn ang="0">
                      <a:pos x="0" y="0"/>
                    </a:cxn>
                    <a:cxn ang="0">
                      <a:pos x="15" y="12"/>
                    </a:cxn>
                  </a:cxnLst>
                  <a:rect l="0" t="0" r="r" b="b"/>
                  <a:pathLst>
                    <a:path w="15" h="12">
                      <a:moveTo>
                        <a:pt x="15" y="12"/>
                      </a:moveTo>
                      <a:lnTo>
                        <a:pt x="0" y="12"/>
                      </a:lnTo>
                      <a:lnTo>
                        <a:pt x="0" y="0"/>
                      </a:lnTo>
                      <a:lnTo>
                        <a:pt x="15" y="12"/>
                      </a:lnTo>
                      <a:close/>
                    </a:path>
                  </a:pathLst>
                </a:custGeom>
                <a:solidFill>
                  <a:srgbClr val="C1FFFF"/>
                </a:solidFill>
                <a:ln w="9525">
                  <a:noFill/>
                  <a:round/>
                  <a:headEnd/>
                  <a:tailEnd/>
                </a:ln>
              </p:spPr>
              <p:txBody>
                <a:bodyPr/>
                <a:lstStyle/>
                <a:p>
                  <a:endParaRPr lang="en-US"/>
                </a:p>
              </p:txBody>
            </p:sp>
            <p:sp>
              <p:nvSpPr>
                <p:cNvPr id="160518" name="Freeform 3846"/>
                <p:cNvSpPr>
                  <a:spLocks/>
                </p:cNvSpPr>
                <p:nvPr/>
              </p:nvSpPr>
              <p:spPr bwMode="auto">
                <a:xfrm>
                  <a:off x="5485" y="3204"/>
                  <a:ext cx="15" cy="12"/>
                </a:xfrm>
                <a:custGeom>
                  <a:avLst/>
                  <a:gdLst/>
                  <a:ahLst/>
                  <a:cxnLst>
                    <a:cxn ang="0">
                      <a:pos x="0" y="12"/>
                    </a:cxn>
                    <a:cxn ang="0">
                      <a:pos x="0" y="0"/>
                    </a:cxn>
                    <a:cxn ang="0">
                      <a:pos x="15" y="12"/>
                    </a:cxn>
                  </a:cxnLst>
                  <a:rect l="0" t="0" r="r" b="b"/>
                  <a:pathLst>
                    <a:path w="15" h="12">
                      <a:moveTo>
                        <a:pt x="0" y="12"/>
                      </a:moveTo>
                      <a:lnTo>
                        <a:pt x="0" y="0"/>
                      </a:lnTo>
                      <a:lnTo>
                        <a:pt x="15" y="12"/>
                      </a:lnTo>
                    </a:path>
                  </a:pathLst>
                </a:custGeom>
                <a:noFill/>
                <a:ln w="7938" cap="rnd">
                  <a:solidFill>
                    <a:srgbClr val="000000"/>
                  </a:solidFill>
                  <a:prstDash val="solid"/>
                  <a:round/>
                  <a:headEnd/>
                  <a:tailEnd/>
                </a:ln>
              </p:spPr>
              <p:txBody>
                <a:bodyPr/>
                <a:lstStyle/>
                <a:p>
                  <a:endParaRPr lang="en-US"/>
                </a:p>
              </p:txBody>
            </p:sp>
            <p:sp>
              <p:nvSpPr>
                <p:cNvPr id="160519" name="Freeform 3847"/>
                <p:cNvSpPr>
                  <a:spLocks/>
                </p:cNvSpPr>
                <p:nvPr/>
              </p:nvSpPr>
              <p:spPr bwMode="auto">
                <a:xfrm>
                  <a:off x="5297" y="2067"/>
                  <a:ext cx="354" cy="1149"/>
                </a:xfrm>
                <a:custGeom>
                  <a:avLst/>
                  <a:gdLst/>
                  <a:ahLst/>
                  <a:cxnLst>
                    <a:cxn ang="0">
                      <a:pos x="264" y="1149"/>
                    </a:cxn>
                    <a:cxn ang="0">
                      <a:pos x="241" y="1078"/>
                    </a:cxn>
                    <a:cxn ang="0">
                      <a:pos x="223" y="1011"/>
                    </a:cxn>
                    <a:cxn ang="0">
                      <a:pos x="204" y="985"/>
                    </a:cxn>
                    <a:cxn ang="0">
                      <a:pos x="186" y="1006"/>
                    </a:cxn>
                    <a:cxn ang="0">
                      <a:pos x="173" y="1058"/>
                    </a:cxn>
                    <a:cxn ang="0">
                      <a:pos x="146" y="1067"/>
                    </a:cxn>
                    <a:cxn ang="0">
                      <a:pos x="146" y="1027"/>
                    </a:cxn>
                    <a:cxn ang="0">
                      <a:pos x="123" y="965"/>
                    </a:cxn>
                    <a:cxn ang="0">
                      <a:pos x="100" y="904"/>
                    </a:cxn>
                    <a:cxn ang="0">
                      <a:pos x="68" y="822"/>
                    </a:cxn>
                    <a:cxn ang="0">
                      <a:pos x="46" y="766"/>
                    </a:cxn>
                    <a:cxn ang="0">
                      <a:pos x="37" y="690"/>
                    </a:cxn>
                    <a:cxn ang="0">
                      <a:pos x="32" y="624"/>
                    </a:cxn>
                    <a:cxn ang="0">
                      <a:pos x="23" y="567"/>
                    </a:cxn>
                    <a:cxn ang="0">
                      <a:pos x="0" y="490"/>
                    </a:cxn>
                    <a:cxn ang="0">
                      <a:pos x="41" y="480"/>
                    </a:cxn>
                    <a:cxn ang="0">
                      <a:pos x="59" y="373"/>
                    </a:cxn>
                    <a:cxn ang="0">
                      <a:pos x="77" y="286"/>
                    </a:cxn>
                    <a:cxn ang="0">
                      <a:pos x="64" y="179"/>
                    </a:cxn>
                    <a:cxn ang="0">
                      <a:pos x="86" y="169"/>
                    </a:cxn>
                    <a:cxn ang="0">
                      <a:pos x="82" y="82"/>
                    </a:cxn>
                    <a:cxn ang="0">
                      <a:pos x="68" y="0"/>
                    </a:cxn>
                    <a:cxn ang="0">
                      <a:pos x="354" y="0"/>
                    </a:cxn>
                    <a:cxn ang="0">
                      <a:pos x="354" y="1149"/>
                    </a:cxn>
                    <a:cxn ang="0">
                      <a:pos x="313" y="1149"/>
                    </a:cxn>
                    <a:cxn ang="0">
                      <a:pos x="264" y="1149"/>
                    </a:cxn>
                  </a:cxnLst>
                  <a:rect l="0" t="0" r="r" b="b"/>
                  <a:pathLst>
                    <a:path w="354" h="1149">
                      <a:moveTo>
                        <a:pt x="264" y="1149"/>
                      </a:moveTo>
                      <a:lnTo>
                        <a:pt x="241" y="1078"/>
                      </a:lnTo>
                      <a:lnTo>
                        <a:pt x="223" y="1011"/>
                      </a:lnTo>
                      <a:lnTo>
                        <a:pt x="204" y="985"/>
                      </a:lnTo>
                      <a:lnTo>
                        <a:pt x="186" y="1006"/>
                      </a:lnTo>
                      <a:lnTo>
                        <a:pt x="173" y="1058"/>
                      </a:lnTo>
                      <a:lnTo>
                        <a:pt x="146" y="1067"/>
                      </a:lnTo>
                      <a:lnTo>
                        <a:pt x="146" y="1027"/>
                      </a:lnTo>
                      <a:lnTo>
                        <a:pt x="123" y="965"/>
                      </a:lnTo>
                      <a:lnTo>
                        <a:pt x="100" y="904"/>
                      </a:lnTo>
                      <a:lnTo>
                        <a:pt x="68" y="822"/>
                      </a:lnTo>
                      <a:lnTo>
                        <a:pt x="46" y="766"/>
                      </a:lnTo>
                      <a:lnTo>
                        <a:pt x="37" y="690"/>
                      </a:lnTo>
                      <a:lnTo>
                        <a:pt x="32" y="624"/>
                      </a:lnTo>
                      <a:lnTo>
                        <a:pt x="23" y="567"/>
                      </a:lnTo>
                      <a:lnTo>
                        <a:pt x="0" y="490"/>
                      </a:lnTo>
                      <a:lnTo>
                        <a:pt x="41" y="480"/>
                      </a:lnTo>
                      <a:lnTo>
                        <a:pt x="59" y="373"/>
                      </a:lnTo>
                      <a:lnTo>
                        <a:pt x="77" y="286"/>
                      </a:lnTo>
                      <a:lnTo>
                        <a:pt x="64" y="179"/>
                      </a:lnTo>
                      <a:lnTo>
                        <a:pt x="86" y="169"/>
                      </a:lnTo>
                      <a:lnTo>
                        <a:pt x="82" y="82"/>
                      </a:lnTo>
                      <a:lnTo>
                        <a:pt x="68" y="0"/>
                      </a:lnTo>
                      <a:lnTo>
                        <a:pt x="354" y="0"/>
                      </a:lnTo>
                      <a:lnTo>
                        <a:pt x="354" y="1149"/>
                      </a:lnTo>
                      <a:lnTo>
                        <a:pt x="313" y="1149"/>
                      </a:lnTo>
                      <a:lnTo>
                        <a:pt x="264" y="1149"/>
                      </a:lnTo>
                      <a:close/>
                    </a:path>
                  </a:pathLst>
                </a:custGeom>
                <a:solidFill>
                  <a:srgbClr val="FFFFFF"/>
                </a:solidFill>
                <a:ln w="9525">
                  <a:noFill/>
                  <a:round/>
                  <a:headEnd/>
                  <a:tailEnd/>
                </a:ln>
              </p:spPr>
              <p:txBody>
                <a:bodyPr/>
                <a:lstStyle/>
                <a:p>
                  <a:endParaRPr lang="en-US"/>
                </a:p>
              </p:txBody>
            </p:sp>
            <p:sp>
              <p:nvSpPr>
                <p:cNvPr id="160520" name="Freeform 3848"/>
                <p:cNvSpPr>
                  <a:spLocks/>
                </p:cNvSpPr>
                <p:nvPr/>
              </p:nvSpPr>
              <p:spPr bwMode="auto">
                <a:xfrm>
                  <a:off x="5297" y="2067"/>
                  <a:ext cx="260" cy="1149"/>
                </a:xfrm>
                <a:custGeom>
                  <a:avLst/>
                  <a:gdLst/>
                  <a:ahLst/>
                  <a:cxnLst>
                    <a:cxn ang="0">
                      <a:pos x="260" y="1149"/>
                    </a:cxn>
                    <a:cxn ang="0">
                      <a:pos x="238" y="1078"/>
                    </a:cxn>
                    <a:cxn ang="0">
                      <a:pos x="220" y="1011"/>
                    </a:cxn>
                    <a:cxn ang="0">
                      <a:pos x="202" y="985"/>
                    </a:cxn>
                    <a:cxn ang="0">
                      <a:pos x="184" y="1006"/>
                    </a:cxn>
                    <a:cxn ang="0">
                      <a:pos x="171" y="1058"/>
                    </a:cxn>
                    <a:cxn ang="0">
                      <a:pos x="144" y="1067"/>
                    </a:cxn>
                    <a:cxn ang="0">
                      <a:pos x="144" y="1027"/>
                    </a:cxn>
                    <a:cxn ang="0">
                      <a:pos x="121" y="965"/>
                    </a:cxn>
                    <a:cxn ang="0">
                      <a:pos x="99" y="904"/>
                    </a:cxn>
                    <a:cxn ang="0">
                      <a:pos x="68" y="822"/>
                    </a:cxn>
                    <a:cxn ang="0">
                      <a:pos x="46" y="766"/>
                    </a:cxn>
                    <a:cxn ang="0">
                      <a:pos x="36" y="690"/>
                    </a:cxn>
                    <a:cxn ang="0">
                      <a:pos x="32" y="624"/>
                    </a:cxn>
                    <a:cxn ang="0">
                      <a:pos x="23" y="567"/>
                    </a:cxn>
                    <a:cxn ang="0">
                      <a:pos x="0" y="490"/>
                    </a:cxn>
                    <a:cxn ang="0">
                      <a:pos x="40" y="480"/>
                    </a:cxn>
                    <a:cxn ang="0">
                      <a:pos x="59" y="373"/>
                    </a:cxn>
                    <a:cxn ang="0">
                      <a:pos x="76" y="286"/>
                    </a:cxn>
                    <a:cxn ang="0">
                      <a:pos x="63" y="179"/>
                    </a:cxn>
                    <a:cxn ang="0">
                      <a:pos x="86" y="169"/>
                    </a:cxn>
                    <a:cxn ang="0">
                      <a:pos x="81" y="82"/>
                    </a:cxn>
                    <a:cxn ang="0">
                      <a:pos x="68" y="0"/>
                    </a:cxn>
                  </a:cxnLst>
                  <a:rect l="0" t="0" r="r" b="b"/>
                  <a:pathLst>
                    <a:path w="260" h="1149">
                      <a:moveTo>
                        <a:pt x="260" y="1149"/>
                      </a:moveTo>
                      <a:lnTo>
                        <a:pt x="238" y="1078"/>
                      </a:lnTo>
                      <a:lnTo>
                        <a:pt x="220" y="1011"/>
                      </a:lnTo>
                      <a:lnTo>
                        <a:pt x="202" y="985"/>
                      </a:lnTo>
                      <a:lnTo>
                        <a:pt x="184" y="1006"/>
                      </a:lnTo>
                      <a:lnTo>
                        <a:pt x="171" y="1058"/>
                      </a:lnTo>
                      <a:lnTo>
                        <a:pt x="144" y="1067"/>
                      </a:lnTo>
                      <a:lnTo>
                        <a:pt x="144" y="1027"/>
                      </a:lnTo>
                      <a:lnTo>
                        <a:pt x="121" y="965"/>
                      </a:lnTo>
                      <a:lnTo>
                        <a:pt x="99" y="904"/>
                      </a:lnTo>
                      <a:lnTo>
                        <a:pt x="68" y="822"/>
                      </a:lnTo>
                      <a:lnTo>
                        <a:pt x="46" y="766"/>
                      </a:lnTo>
                      <a:lnTo>
                        <a:pt x="36" y="690"/>
                      </a:lnTo>
                      <a:lnTo>
                        <a:pt x="32" y="624"/>
                      </a:lnTo>
                      <a:lnTo>
                        <a:pt x="23" y="567"/>
                      </a:lnTo>
                      <a:lnTo>
                        <a:pt x="0" y="490"/>
                      </a:lnTo>
                      <a:lnTo>
                        <a:pt x="40" y="480"/>
                      </a:lnTo>
                      <a:lnTo>
                        <a:pt x="59" y="373"/>
                      </a:lnTo>
                      <a:lnTo>
                        <a:pt x="76" y="286"/>
                      </a:lnTo>
                      <a:lnTo>
                        <a:pt x="63" y="179"/>
                      </a:lnTo>
                      <a:lnTo>
                        <a:pt x="86" y="169"/>
                      </a:lnTo>
                      <a:lnTo>
                        <a:pt x="81" y="82"/>
                      </a:lnTo>
                      <a:lnTo>
                        <a:pt x="68" y="0"/>
                      </a:lnTo>
                    </a:path>
                  </a:pathLst>
                </a:custGeom>
                <a:noFill/>
                <a:ln w="7938" cap="rnd">
                  <a:solidFill>
                    <a:srgbClr val="000000"/>
                  </a:solidFill>
                  <a:prstDash val="solid"/>
                  <a:round/>
                  <a:headEnd/>
                  <a:tailEnd/>
                </a:ln>
              </p:spPr>
              <p:txBody>
                <a:bodyPr/>
                <a:lstStyle/>
                <a:p>
                  <a:endParaRPr lang="en-US"/>
                </a:p>
              </p:txBody>
            </p:sp>
            <p:sp>
              <p:nvSpPr>
                <p:cNvPr id="160521" name="Freeform 3849"/>
                <p:cNvSpPr>
                  <a:spLocks/>
                </p:cNvSpPr>
                <p:nvPr/>
              </p:nvSpPr>
              <p:spPr bwMode="auto">
                <a:xfrm>
                  <a:off x="4319" y="2504"/>
                  <a:ext cx="718" cy="712"/>
                </a:xfrm>
                <a:custGeom>
                  <a:avLst/>
                  <a:gdLst/>
                  <a:ahLst/>
                  <a:cxnLst>
                    <a:cxn ang="0">
                      <a:pos x="682" y="712"/>
                    </a:cxn>
                    <a:cxn ang="0">
                      <a:pos x="632" y="712"/>
                    </a:cxn>
                    <a:cxn ang="0">
                      <a:pos x="588" y="712"/>
                    </a:cxn>
                    <a:cxn ang="0">
                      <a:pos x="538" y="712"/>
                    </a:cxn>
                    <a:cxn ang="0">
                      <a:pos x="502" y="661"/>
                    </a:cxn>
                    <a:cxn ang="0">
                      <a:pos x="465" y="610"/>
                    </a:cxn>
                    <a:cxn ang="0">
                      <a:pos x="416" y="564"/>
                    </a:cxn>
                    <a:cxn ang="0">
                      <a:pos x="371" y="514"/>
                    </a:cxn>
                    <a:cxn ang="0">
                      <a:pos x="343" y="494"/>
                    </a:cxn>
                    <a:cxn ang="0">
                      <a:pos x="317" y="478"/>
                    </a:cxn>
                    <a:cxn ang="0">
                      <a:pos x="294" y="452"/>
                    </a:cxn>
                    <a:cxn ang="0">
                      <a:pos x="249" y="376"/>
                    </a:cxn>
                    <a:cxn ang="0">
                      <a:pos x="204" y="300"/>
                    </a:cxn>
                    <a:cxn ang="0">
                      <a:pos x="154" y="264"/>
                    </a:cxn>
                    <a:cxn ang="0">
                      <a:pos x="104" y="229"/>
                    </a:cxn>
                    <a:cxn ang="0">
                      <a:pos x="91" y="193"/>
                    </a:cxn>
                    <a:cxn ang="0">
                      <a:pos x="77" y="152"/>
                    </a:cxn>
                    <a:cxn ang="0">
                      <a:pos x="55" y="133"/>
                    </a:cxn>
                    <a:cxn ang="0">
                      <a:pos x="32" y="106"/>
                    </a:cxn>
                    <a:cxn ang="0">
                      <a:pos x="41" y="91"/>
                    </a:cxn>
                    <a:cxn ang="0">
                      <a:pos x="37" y="71"/>
                    </a:cxn>
                    <a:cxn ang="0">
                      <a:pos x="19" y="36"/>
                    </a:cxn>
                    <a:cxn ang="0">
                      <a:pos x="0" y="10"/>
                    </a:cxn>
                    <a:cxn ang="0">
                      <a:pos x="19" y="0"/>
                    </a:cxn>
                    <a:cxn ang="0">
                      <a:pos x="27" y="46"/>
                    </a:cxn>
                    <a:cxn ang="0">
                      <a:pos x="50" y="71"/>
                    </a:cxn>
                    <a:cxn ang="0">
                      <a:pos x="73" y="71"/>
                    </a:cxn>
                    <a:cxn ang="0">
                      <a:pos x="81" y="56"/>
                    </a:cxn>
                    <a:cxn ang="0">
                      <a:pos x="91" y="46"/>
                    </a:cxn>
                    <a:cxn ang="0">
                      <a:pos x="123" y="86"/>
                    </a:cxn>
                    <a:cxn ang="0">
                      <a:pos x="159" y="127"/>
                    </a:cxn>
                    <a:cxn ang="0">
                      <a:pos x="204" y="173"/>
                    </a:cxn>
                    <a:cxn ang="0">
                      <a:pos x="249" y="224"/>
                    </a:cxn>
                    <a:cxn ang="0">
                      <a:pos x="289" y="259"/>
                    </a:cxn>
                    <a:cxn ang="0">
                      <a:pos x="330" y="300"/>
                    </a:cxn>
                    <a:cxn ang="0">
                      <a:pos x="357" y="315"/>
                    </a:cxn>
                    <a:cxn ang="0">
                      <a:pos x="384" y="336"/>
                    </a:cxn>
                    <a:cxn ang="0">
                      <a:pos x="411" y="361"/>
                    </a:cxn>
                    <a:cxn ang="0">
                      <a:pos x="443" y="387"/>
                    </a:cxn>
                    <a:cxn ang="0">
                      <a:pos x="479" y="442"/>
                    </a:cxn>
                    <a:cxn ang="0">
                      <a:pos x="520" y="529"/>
                    </a:cxn>
                    <a:cxn ang="0">
                      <a:pos x="569" y="580"/>
                    </a:cxn>
                    <a:cxn ang="0">
                      <a:pos x="601" y="610"/>
                    </a:cxn>
                    <a:cxn ang="0">
                      <a:pos x="646" y="606"/>
                    </a:cxn>
                    <a:cxn ang="0">
                      <a:pos x="696" y="615"/>
                    </a:cxn>
                    <a:cxn ang="0">
                      <a:pos x="718" y="621"/>
                    </a:cxn>
                    <a:cxn ang="0">
                      <a:pos x="718" y="641"/>
                    </a:cxn>
                    <a:cxn ang="0">
                      <a:pos x="669" y="641"/>
                    </a:cxn>
                    <a:cxn ang="0">
                      <a:pos x="655" y="646"/>
                    </a:cxn>
                    <a:cxn ang="0">
                      <a:pos x="664" y="672"/>
                    </a:cxn>
                    <a:cxn ang="0">
                      <a:pos x="682" y="712"/>
                    </a:cxn>
                  </a:cxnLst>
                  <a:rect l="0" t="0" r="r" b="b"/>
                  <a:pathLst>
                    <a:path w="718" h="712">
                      <a:moveTo>
                        <a:pt x="682" y="712"/>
                      </a:moveTo>
                      <a:lnTo>
                        <a:pt x="632" y="712"/>
                      </a:lnTo>
                      <a:lnTo>
                        <a:pt x="588" y="712"/>
                      </a:lnTo>
                      <a:lnTo>
                        <a:pt x="538" y="712"/>
                      </a:lnTo>
                      <a:lnTo>
                        <a:pt x="502" y="661"/>
                      </a:lnTo>
                      <a:lnTo>
                        <a:pt x="465" y="610"/>
                      </a:lnTo>
                      <a:lnTo>
                        <a:pt x="416" y="564"/>
                      </a:lnTo>
                      <a:lnTo>
                        <a:pt x="371" y="514"/>
                      </a:lnTo>
                      <a:lnTo>
                        <a:pt x="343" y="494"/>
                      </a:lnTo>
                      <a:lnTo>
                        <a:pt x="317" y="478"/>
                      </a:lnTo>
                      <a:lnTo>
                        <a:pt x="294" y="452"/>
                      </a:lnTo>
                      <a:lnTo>
                        <a:pt x="249" y="376"/>
                      </a:lnTo>
                      <a:lnTo>
                        <a:pt x="204" y="300"/>
                      </a:lnTo>
                      <a:lnTo>
                        <a:pt x="154" y="264"/>
                      </a:lnTo>
                      <a:lnTo>
                        <a:pt x="104" y="229"/>
                      </a:lnTo>
                      <a:lnTo>
                        <a:pt x="91" y="193"/>
                      </a:lnTo>
                      <a:lnTo>
                        <a:pt x="77" y="152"/>
                      </a:lnTo>
                      <a:lnTo>
                        <a:pt x="55" y="133"/>
                      </a:lnTo>
                      <a:lnTo>
                        <a:pt x="32" y="106"/>
                      </a:lnTo>
                      <a:lnTo>
                        <a:pt x="41" y="91"/>
                      </a:lnTo>
                      <a:lnTo>
                        <a:pt x="37" y="71"/>
                      </a:lnTo>
                      <a:lnTo>
                        <a:pt x="19" y="36"/>
                      </a:lnTo>
                      <a:lnTo>
                        <a:pt x="0" y="10"/>
                      </a:lnTo>
                      <a:lnTo>
                        <a:pt x="19" y="0"/>
                      </a:lnTo>
                      <a:lnTo>
                        <a:pt x="27" y="46"/>
                      </a:lnTo>
                      <a:lnTo>
                        <a:pt x="50" y="71"/>
                      </a:lnTo>
                      <a:lnTo>
                        <a:pt x="73" y="71"/>
                      </a:lnTo>
                      <a:lnTo>
                        <a:pt x="81" y="56"/>
                      </a:lnTo>
                      <a:lnTo>
                        <a:pt x="91" y="46"/>
                      </a:lnTo>
                      <a:lnTo>
                        <a:pt x="123" y="86"/>
                      </a:lnTo>
                      <a:lnTo>
                        <a:pt x="159" y="127"/>
                      </a:lnTo>
                      <a:lnTo>
                        <a:pt x="204" y="173"/>
                      </a:lnTo>
                      <a:lnTo>
                        <a:pt x="249" y="224"/>
                      </a:lnTo>
                      <a:lnTo>
                        <a:pt x="289" y="259"/>
                      </a:lnTo>
                      <a:lnTo>
                        <a:pt x="330" y="300"/>
                      </a:lnTo>
                      <a:lnTo>
                        <a:pt x="357" y="315"/>
                      </a:lnTo>
                      <a:lnTo>
                        <a:pt x="384" y="336"/>
                      </a:lnTo>
                      <a:lnTo>
                        <a:pt x="411" y="361"/>
                      </a:lnTo>
                      <a:lnTo>
                        <a:pt x="443" y="387"/>
                      </a:lnTo>
                      <a:lnTo>
                        <a:pt x="479" y="442"/>
                      </a:lnTo>
                      <a:lnTo>
                        <a:pt x="520" y="529"/>
                      </a:lnTo>
                      <a:lnTo>
                        <a:pt x="569" y="580"/>
                      </a:lnTo>
                      <a:lnTo>
                        <a:pt x="601" y="610"/>
                      </a:lnTo>
                      <a:lnTo>
                        <a:pt x="646" y="606"/>
                      </a:lnTo>
                      <a:lnTo>
                        <a:pt x="696" y="615"/>
                      </a:lnTo>
                      <a:lnTo>
                        <a:pt x="718" y="621"/>
                      </a:lnTo>
                      <a:lnTo>
                        <a:pt x="718" y="641"/>
                      </a:lnTo>
                      <a:lnTo>
                        <a:pt x="669" y="641"/>
                      </a:lnTo>
                      <a:lnTo>
                        <a:pt x="655" y="646"/>
                      </a:lnTo>
                      <a:lnTo>
                        <a:pt x="664" y="672"/>
                      </a:lnTo>
                      <a:lnTo>
                        <a:pt x="682" y="712"/>
                      </a:lnTo>
                      <a:close/>
                    </a:path>
                  </a:pathLst>
                </a:custGeom>
                <a:solidFill>
                  <a:srgbClr val="FFFFFF"/>
                </a:solidFill>
                <a:ln w="9525">
                  <a:noFill/>
                  <a:round/>
                  <a:headEnd/>
                  <a:tailEnd/>
                </a:ln>
              </p:spPr>
              <p:txBody>
                <a:bodyPr/>
                <a:lstStyle/>
                <a:p>
                  <a:endParaRPr lang="en-US"/>
                </a:p>
              </p:txBody>
            </p:sp>
            <p:sp>
              <p:nvSpPr>
                <p:cNvPr id="160522" name="Freeform 3850"/>
                <p:cNvSpPr>
                  <a:spLocks/>
                </p:cNvSpPr>
                <p:nvPr/>
              </p:nvSpPr>
              <p:spPr bwMode="auto">
                <a:xfrm>
                  <a:off x="4319" y="2504"/>
                  <a:ext cx="718" cy="712"/>
                </a:xfrm>
                <a:custGeom>
                  <a:avLst/>
                  <a:gdLst/>
                  <a:ahLst/>
                  <a:cxnLst>
                    <a:cxn ang="0">
                      <a:pos x="538" y="712"/>
                    </a:cxn>
                    <a:cxn ang="0">
                      <a:pos x="502" y="661"/>
                    </a:cxn>
                    <a:cxn ang="0">
                      <a:pos x="465" y="610"/>
                    </a:cxn>
                    <a:cxn ang="0">
                      <a:pos x="416" y="564"/>
                    </a:cxn>
                    <a:cxn ang="0">
                      <a:pos x="371" y="514"/>
                    </a:cxn>
                    <a:cxn ang="0">
                      <a:pos x="343" y="494"/>
                    </a:cxn>
                    <a:cxn ang="0">
                      <a:pos x="317" y="478"/>
                    </a:cxn>
                    <a:cxn ang="0">
                      <a:pos x="294" y="452"/>
                    </a:cxn>
                    <a:cxn ang="0">
                      <a:pos x="249" y="376"/>
                    </a:cxn>
                    <a:cxn ang="0">
                      <a:pos x="204" y="300"/>
                    </a:cxn>
                    <a:cxn ang="0">
                      <a:pos x="154" y="264"/>
                    </a:cxn>
                    <a:cxn ang="0">
                      <a:pos x="104" y="229"/>
                    </a:cxn>
                    <a:cxn ang="0">
                      <a:pos x="91" y="193"/>
                    </a:cxn>
                    <a:cxn ang="0">
                      <a:pos x="77" y="152"/>
                    </a:cxn>
                    <a:cxn ang="0">
                      <a:pos x="55" y="133"/>
                    </a:cxn>
                    <a:cxn ang="0">
                      <a:pos x="32" y="106"/>
                    </a:cxn>
                    <a:cxn ang="0">
                      <a:pos x="41" y="91"/>
                    </a:cxn>
                    <a:cxn ang="0">
                      <a:pos x="37" y="71"/>
                    </a:cxn>
                    <a:cxn ang="0">
                      <a:pos x="19" y="36"/>
                    </a:cxn>
                    <a:cxn ang="0">
                      <a:pos x="0" y="10"/>
                    </a:cxn>
                    <a:cxn ang="0">
                      <a:pos x="19" y="0"/>
                    </a:cxn>
                    <a:cxn ang="0">
                      <a:pos x="27" y="46"/>
                    </a:cxn>
                    <a:cxn ang="0">
                      <a:pos x="50" y="71"/>
                    </a:cxn>
                    <a:cxn ang="0">
                      <a:pos x="73" y="71"/>
                    </a:cxn>
                    <a:cxn ang="0">
                      <a:pos x="81" y="56"/>
                    </a:cxn>
                    <a:cxn ang="0">
                      <a:pos x="91" y="46"/>
                    </a:cxn>
                    <a:cxn ang="0">
                      <a:pos x="123" y="86"/>
                    </a:cxn>
                    <a:cxn ang="0">
                      <a:pos x="159" y="127"/>
                    </a:cxn>
                    <a:cxn ang="0">
                      <a:pos x="204" y="173"/>
                    </a:cxn>
                    <a:cxn ang="0">
                      <a:pos x="249" y="224"/>
                    </a:cxn>
                    <a:cxn ang="0">
                      <a:pos x="289" y="259"/>
                    </a:cxn>
                    <a:cxn ang="0">
                      <a:pos x="330" y="300"/>
                    </a:cxn>
                    <a:cxn ang="0">
                      <a:pos x="357" y="315"/>
                    </a:cxn>
                    <a:cxn ang="0">
                      <a:pos x="384" y="336"/>
                    </a:cxn>
                    <a:cxn ang="0">
                      <a:pos x="411" y="361"/>
                    </a:cxn>
                    <a:cxn ang="0">
                      <a:pos x="443" y="387"/>
                    </a:cxn>
                    <a:cxn ang="0">
                      <a:pos x="479" y="442"/>
                    </a:cxn>
                    <a:cxn ang="0">
                      <a:pos x="520" y="529"/>
                    </a:cxn>
                    <a:cxn ang="0">
                      <a:pos x="569" y="580"/>
                    </a:cxn>
                    <a:cxn ang="0">
                      <a:pos x="601" y="610"/>
                    </a:cxn>
                    <a:cxn ang="0">
                      <a:pos x="646" y="606"/>
                    </a:cxn>
                    <a:cxn ang="0">
                      <a:pos x="696" y="615"/>
                    </a:cxn>
                    <a:cxn ang="0">
                      <a:pos x="718" y="621"/>
                    </a:cxn>
                    <a:cxn ang="0">
                      <a:pos x="718" y="641"/>
                    </a:cxn>
                    <a:cxn ang="0">
                      <a:pos x="669" y="641"/>
                    </a:cxn>
                    <a:cxn ang="0">
                      <a:pos x="655" y="646"/>
                    </a:cxn>
                    <a:cxn ang="0">
                      <a:pos x="664" y="672"/>
                    </a:cxn>
                    <a:cxn ang="0">
                      <a:pos x="682" y="712"/>
                    </a:cxn>
                  </a:cxnLst>
                  <a:rect l="0" t="0" r="r" b="b"/>
                  <a:pathLst>
                    <a:path w="718" h="712">
                      <a:moveTo>
                        <a:pt x="538" y="712"/>
                      </a:moveTo>
                      <a:lnTo>
                        <a:pt x="502" y="661"/>
                      </a:lnTo>
                      <a:lnTo>
                        <a:pt x="465" y="610"/>
                      </a:lnTo>
                      <a:lnTo>
                        <a:pt x="416" y="564"/>
                      </a:lnTo>
                      <a:lnTo>
                        <a:pt x="371" y="514"/>
                      </a:lnTo>
                      <a:lnTo>
                        <a:pt x="343" y="494"/>
                      </a:lnTo>
                      <a:lnTo>
                        <a:pt x="317" y="478"/>
                      </a:lnTo>
                      <a:lnTo>
                        <a:pt x="294" y="452"/>
                      </a:lnTo>
                      <a:lnTo>
                        <a:pt x="249" y="376"/>
                      </a:lnTo>
                      <a:lnTo>
                        <a:pt x="204" y="300"/>
                      </a:lnTo>
                      <a:lnTo>
                        <a:pt x="154" y="264"/>
                      </a:lnTo>
                      <a:lnTo>
                        <a:pt x="104" y="229"/>
                      </a:lnTo>
                      <a:lnTo>
                        <a:pt x="91" y="193"/>
                      </a:lnTo>
                      <a:lnTo>
                        <a:pt x="77" y="152"/>
                      </a:lnTo>
                      <a:lnTo>
                        <a:pt x="55" y="133"/>
                      </a:lnTo>
                      <a:lnTo>
                        <a:pt x="32" y="106"/>
                      </a:lnTo>
                      <a:lnTo>
                        <a:pt x="41" y="91"/>
                      </a:lnTo>
                      <a:lnTo>
                        <a:pt x="37" y="71"/>
                      </a:lnTo>
                      <a:lnTo>
                        <a:pt x="19" y="36"/>
                      </a:lnTo>
                      <a:lnTo>
                        <a:pt x="0" y="10"/>
                      </a:lnTo>
                      <a:lnTo>
                        <a:pt x="19" y="0"/>
                      </a:lnTo>
                      <a:lnTo>
                        <a:pt x="27" y="46"/>
                      </a:lnTo>
                      <a:lnTo>
                        <a:pt x="50" y="71"/>
                      </a:lnTo>
                      <a:lnTo>
                        <a:pt x="73" y="71"/>
                      </a:lnTo>
                      <a:lnTo>
                        <a:pt x="81" y="56"/>
                      </a:lnTo>
                      <a:lnTo>
                        <a:pt x="91" y="46"/>
                      </a:lnTo>
                      <a:lnTo>
                        <a:pt x="123" y="86"/>
                      </a:lnTo>
                      <a:lnTo>
                        <a:pt x="159" y="127"/>
                      </a:lnTo>
                      <a:lnTo>
                        <a:pt x="204" y="173"/>
                      </a:lnTo>
                      <a:lnTo>
                        <a:pt x="249" y="224"/>
                      </a:lnTo>
                      <a:lnTo>
                        <a:pt x="289" y="259"/>
                      </a:lnTo>
                      <a:lnTo>
                        <a:pt x="330" y="300"/>
                      </a:lnTo>
                      <a:lnTo>
                        <a:pt x="357" y="315"/>
                      </a:lnTo>
                      <a:lnTo>
                        <a:pt x="384" y="336"/>
                      </a:lnTo>
                      <a:lnTo>
                        <a:pt x="411" y="361"/>
                      </a:lnTo>
                      <a:lnTo>
                        <a:pt x="443" y="387"/>
                      </a:lnTo>
                      <a:lnTo>
                        <a:pt x="479" y="442"/>
                      </a:lnTo>
                      <a:lnTo>
                        <a:pt x="520" y="529"/>
                      </a:lnTo>
                      <a:lnTo>
                        <a:pt x="569" y="580"/>
                      </a:lnTo>
                      <a:lnTo>
                        <a:pt x="601" y="610"/>
                      </a:lnTo>
                      <a:lnTo>
                        <a:pt x="646" y="606"/>
                      </a:lnTo>
                      <a:lnTo>
                        <a:pt x="696" y="615"/>
                      </a:lnTo>
                      <a:lnTo>
                        <a:pt x="718" y="621"/>
                      </a:lnTo>
                      <a:lnTo>
                        <a:pt x="718" y="641"/>
                      </a:lnTo>
                      <a:lnTo>
                        <a:pt x="669" y="641"/>
                      </a:lnTo>
                      <a:lnTo>
                        <a:pt x="655" y="646"/>
                      </a:lnTo>
                      <a:lnTo>
                        <a:pt x="664" y="672"/>
                      </a:lnTo>
                      <a:lnTo>
                        <a:pt x="682" y="712"/>
                      </a:lnTo>
                    </a:path>
                  </a:pathLst>
                </a:custGeom>
                <a:noFill/>
                <a:ln w="7938" cap="rnd">
                  <a:solidFill>
                    <a:srgbClr val="000000"/>
                  </a:solidFill>
                  <a:prstDash val="solid"/>
                  <a:round/>
                  <a:headEnd/>
                  <a:tailEnd/>
                </a:ln>
              </p:spPr>
              <p:txBody>
                <a:bodyPr/>
                <a:lstStyle/>
                <a:p>
                  <a:endParaRPr lang="en-US"/>
                </a:p>
              </p:txBody>
            </p:sp>
            <p:sp>
              <p:nvSpPr>
                <p:cNvPr id="160523" name="Freeform 3851"/>
                <p:cNvSpPr>
                  <a:spLocks/>
                </p:cNvSpPr>
                <p:nvPr/>
              </p:nvSpPr>
              <p:spPr bwMode="auto">
                <a:xfrm>
                  <a:off x="4018" y="3012"/>
                  <a:ext cx="47" cy="40"/>
                </a:xfrm>
                <a:custGeom>
                  <a:avLst/>
                  <a:gdLst/>
                  <a:ahLst/>
                  <a:cxnLst>
                    <a:cxn ang="0">
                      <a:pos x="9" y="40"/>
                    </a:cxn>
                    <a:cxn ang="0">
                      <a:pos x="0" y="36"/>
                    </a:cxn>
                    <a:cxn ang="0">
                      <a:pos x="5" y="25"/>
                    </a:cxn>
                    <a:cxn ang="0">
                      <a:pos x="37" y="0"/>
                    </a:cxn>
                    <a:cxn ang="0">
                      <a:pos x="47" y="5"/>
                    </a:cxn>
                    <a:cxn ang="0">
                      <a:pos x="41" y="14"/>
                    </a:cxn>
                    <a:cxn ang="0">
                      <a:pos x="9" y="40"/>
                    </a:cxn>
                  </a:cxnLst>
                  <a:rect l="0" t="0" r="r" b="b"/>
                  <a:pathLst>
                    <a:path w="47" h="40">
                      <a:moveTo>
                        <a:pt x="9" y="40"/>
                      </a:moveTo>
                      <a:lnTo>
                        <a:pt x="0" y="36"/>
                      </a:lnTo>
                      <a:lnTo>
                        <a:pt x="5" y="25"/>
                      </a:lnTo>
                      <a:lnTo>
                        <a:pt x="37" y="0"/>
                      </a:lnTo>
                      <a:lnTo>
                        <a:pt x="47" y="5"/>
                      </a:lnTo>
                      <a:lnTo>
                        <a:pt x="41" y="14"/>
                      </a:lnTo>
                      <a:lnTo>
                        <a:pt x="9" y="40"/>
                      </a:lnTo>
                      <a:close/>
                    </a:path>
                  </a:pathLst>
                </a:custGeom>
                <a:solidFill>
                  <a:srgbClr val="C0C0C0"/>
                </a:solidFill>
                <a:ln w="9525">
                  <a:noFill/>
                  <a:round/>
                  <a:headEnd/>
                  <a:tailEnd/>
                </a:ln>
              </p:spPr>
              <p:txBody>
                <a:bodyPr/>
                <a:lstStyle/>
                <a:p>
                  <a:endParaRPr lang="en-US"/>
                </a:p>
              </p:txBody>
            </p:sp>
            <p:sp>
              <p:nvSpPr>
                <p:cNvPr id="160524" name="Freeform 3852"/>
                <p:cNvSpPr>
                  <a:spLocks/>
                </p:cNvSpPr>
                <p:nvPr/>
              </p:nvSpPr>
              <p:spPr bwMode="auto">
                <a:xfrm>
                  <a:off x="4049" y="2982"/>
                  <a:ext cx="47" cy="47"/>
                </a:xfrm>
                <a:custGeom>
                  <a:avLst/>
                  <a:gdLst/>
                  <a:ahLst/>
                  <a:cxnLst>
                    <a:cxn ang="0">
                      <a:pos x="9" y="47"/>
                    </a:cxn>
                    <a:cxn ang="0">
                      <a:pos x="0" y="42"/>
                    </a:cxn>
                    <a:cxn ang="0">
                      <a:pos x="4" y="32"/>
                    </a:cxn>
                    <a:cxn ang="0">
                      <a:pos x="38" y="0"/>
                    </a:cxn>
                    <a:cxn ang="0">
                      <a:pos x="47" y="5"/>
                    </a:cxn>
                    <a:cxn ang="0">
                      <a:pos x="43" y="16"/>
                    </a:cxn>
                    <a:cxn ang="0">
                      <a:pos x="9" y="47"/>
                    </a:cxn>
                  </a:cxnLst>
                  <a:rect l="0" t="0" r="r" b="b"/>
                  <a:pathLst>
                    <a:path w="47" h="47">
                      <a:moveTo>
                        <a:pt x="9" y="47"/>
                      </a:moveTo>
                      <a:lnTo>
                        <a:pt x="0" y="42"/>
                      </a:lnTo>
                      <a:lnTo>
                        <a:pt x="4" y="32"/>
                      </a:lnTo>
                      <a:lnTo>
                        <a:pt x="38" y="0"/>
                      </a:lnTo>
                      <a:lnTo>
                        <a:pt x="47" y="5"/>
                      </a:lnTo>
                      <a:lnTo>
                        <a:pt x="43" y="16"/>
                      </a:lnTo>
                      <a:lnTo>
                        <a:pt x="9" y="47"/>
                      </a:lnTo>
                      <a:close/>
                    </a:path>
                  </a:pathLst>
                </a:custGeom>
                <a:solidFill>
                  <a:srgbClr val="C0C0C0"/>
                </a:solidFill>
                <a:ln w="9525">
                  <a:noFill/>
                  <a:round/>
                  <a:headEnd/>
                  <a:tailEnd/>
                </a:ln>
              </p:spPr>
              <p:txBody>
                <a:bodyPr/>
                <a:lstStyle/>
                <a:p>
                  <a:endParaRPr lang="en-US"/>
                </a:p>
              </p:txBody>
            </p:sp>
            <p:sp>
              <p:nvSpPr>
                <p:cNvPr id="160525" name="Freeform 3853"/>
                <p:cNvSpPr>
                  <a:spLocks/>
                </p:cNvSpPr>
                <p:nvPr/>
              </p:nvSpPr>
              <p:spPr bwMode="auto">
                <a:xfrm>
                  <a:off x="4080" y="2982"/>
                  <a:ext cx="52" cy="24"/>
                </a:xfrm>
                <a:custGeom>
                  <a:avLst/>
                  <a:gdLst/>
                  <a:ahLst/>
                  <a:cxnLst>
                    <a:cxn ang="0">
                      <a:pos x="5" y="15"/>
                    </a:cxn>
                    <a:cxn ang="0">
                      <a:pos x="0" y="5"/>
                    </a:cxn>
                    <a:cxn ang="0">
                      <a:pos x="5" y="0"/>
                    </a:cxn>
                    <a:cxn ang="0">
                      <a:pos x="43" y="10"/>
                    </a:cxn>
                    <a:cxn ang="0">
                      <a:pos x="52" y="15"/>
                    </a:cxn>
                    <a:cxn ang="0">
                      <a:pos x="43" y="24"/>
                    </a:cxn>
                    <a:cxn ang="0">
                      <a:pos x="5" y="15"/>
                    </a:cxn>
                  </a:cxnLst>
                  <a:rect l="0" t="0" r="r" b="b"/>
                  <a:pathLst>
                    <a:path w="52" h="24">
                      <a:moveTo>
                        <a:pt x="5" y="15"/>
                      </a:moveTo>
                      <a:lnTo>
                        <a:pt x="0" y="5"/>
                      </a:lnTo>
                      <a:lnTo>
                        <a:pt x="5" y="0"/>
                      </a:lnTo>
                      <a:lnTo>
                        <a:pt x="43" y="10"/>
                      </a:lnTo>
                      <a:lnTo>
                        <a:pt x="52" y="15"/>
                      </a:lnTo>
                      <a:lnTo>
                        <a:pt x="43" y="24"/>
                      </a:lnTo>
                      <a:lnTo>
                        <a:pt x="5" y="15"/>
                      </a:lnTo>
                      <a:close/>
                    </a:path>
                  </a:pathLst>
                </a:custGeom>
                <a:solidFill>
                  <a:srgbClr val="C0C0C0"/>
                </a:solidFill>
                <a:ln w="9525">
                  <a:noFill/>
                  <a:round/>
                  <a:headEnd/>
                  <a:tailEnd/>
                </a:ln>
              </p:spPr>
              <p:txBody>
                <a:bodyPr/>
                <a:lstStyle/>
                <a:p>
                  <a:endParaRPr lang="en-US"/>
                </a:p>
              </p:txBody>
            </p:sp>
            <p:sp>
              <p:nvSpPr>
                <p:cNvPr id="160526" name="Freeform 3854"/>
                <p:cNvSpPr>
                  <a:spLocks/>
                </p:cNvSpPr>
                <p:nvPr/>
              </p:nvSpPr>
              <p:spPr bwMode="auto">
                <a:xfrm>
                  <a:off x="4117" y="2994"/>
                  <a:ext cx="41" cy="23"/>
                </a:xfrm>
                <a:custGeom>
                  <a:avLst/>
                  <a:gdLst/>
                  <a:ahLst/>
                  <a:cxnLst>
                    <a:cxn ang="0">
                      <a:pos x="4" y="14"/>
                    </a:cxn>
                    <a:cxn ang="0">
                      <a:pos x="0" y="5"/>
                    </a:cxn>
                    <a:cxn ang="0">
                      <a:pos x="8" y="0"/>
                    </a:cxn>
                    <a:cxn ang="0">
                      <a:pos x="37" y="10"/>
                    </a:cxn>
                    <a:cxn ang="0">
                      <a:pos x="41" y="19"/>
                    </a:cxn>
                    <a:cxn ang="0">
                      <a:pos x="32" y="23"/>
                    </a:cxn>
                    <a:cxn ang="0">
                      <a:pos x="4" y="14"/>
                    </a:cxn>
                  </a:cxnLst>
                  <a:rect l="0" t="0" r="r" b="b"/>
                  <a:pathLst>
                    <a:path w="41" h="23">
                      <a:moveTo>
                        <a:pt x="4" y="14"/>
                      </a:moveTo>
                      <a:lnTo>
                        <a:pt x="0" y="5"/>
                      </a:lnTo>
                      <a:lnTo>
                        <a:pt x="8" y="0"/>
                      </a:lnTo>
                      <a:lnTo>
                        <a:pt x="37" y="10"/>
                      </a:lnTo>
                      <a:lnTo>
                        <a:pt x="41" y="19"/>
                      </a:lnTo>
                      <a:lnTo>
                        <a:pt x="32" y="23"/>
                      </a:lnTo>
                      <a:lnTo>
                        <a:pt x="4" y="14"/>
                      </a:lnTo>
                      <a:close/>
                    </a:path>
                  </a:pathLst>
                </a:custGeom>
                <a:solidFill>
                  <a:srgbClr val="C0C0C0"/>
                </a:solidFill>
                <a:ln w="9525">
                  <a:noFill/>
                  <a:round/>
                  <a:headEnd/>
                  <a:tailEnd/>
                </a:ln>
              </p:spPr>
              <p:txBody>
                <a:bodyPr/>
                <a:lstStyle/>
                <a:p>
                  <a:endParaRPr lang="en-US"/>
                </a:p>
              </p:txBody>
            </p:sp>
            <p:sp>
              <p:nvSpPr>
                <p:cNvPr id="160527" name="Freeform 3855"/>
                <p:cNvSpPr>
                  <a:spLocks/>
                </p:cNvSpPr>
                <p:nvPr/>
              </p:nvSpPr>
              <p:spPr bwMode="auto">
                <a:xfrm>
                  <a:off x="4143" y="3006"/>
                  <a:ext cx="52" cy="17"/>
                </a:xfrm>
                <a:custGeom>
                  <a:avLst/>
                  <a:gdLst/>
                  <a:ahLst/>
                  <a:cxnLst>
                    <a:cxn ang="0">
                      <a:pos x="4" y="13"/>
                    </a:cxn>
                    <a:cxn ang="0">
                      <a:pos x="0" y="4"/>
                    </a:cxn>
                    <a:cxn ang="0">
                      <a:pos x="4" y="0"/>
                    </a:cxn>
                    <a:cxn ang="0">
                      <a:pos x="42" y="4"/>
                    </a:cxn>
                    <a:cxn ang="0">
                      <a:pos x="52" y="9"/>
                    </a:cxn>
                    <a:cxn ang="0">
                      <a:pos x="42" y="17"/>
                    </a:cxn>
                    <a:cxn ang="0">
                      <a:pos x="4" y="13"/>
                    </a:cxn>
                  </a:cxnLst>
                  <a:rect l="0" t="0" r="r" b="b"/>
                  <a:pathLst>
                    <a:path w="52" h="17">
                      <a:moveTo>
                        <a:pt x="4" y="13"/>
                      </a:moveTo>
                      <a:lnTo>
                        <a:pt x="0" y="4"/>
                      </a:lnTo>
                      <a:lnTo>
                        <a:pt x="4" y="0"/>
                      </a:lnTo>
                      <a:lnTo>
                        <a:pt x="42" y="4"/>
                      </a:lnTo>
                      <a:lnTo>
                        <a:pt x="52" y="9"/>
                      </a:lnTo>
                      <a:lnTo>
                        <a:pt x="42" y="17"/>
                      </a:lnTo>
                      <a:lnTo>
                        <a:pt x="4" y="13"/>
                      </a:lnTo>
                      <a:close/>
                    </a:path>
                  </a:pathLst>
                </a:custGeom>
                <a:solidFill>
                  <a:srgbClr val="C0C0C0"/>
                </a:solidFill>
                <a:ln w="9525">
                  <a:noFill/>
                  <a:round/>
                  <a:headEnd/>
                  <a:tailEnd/>
                </a:ln>
              </p:spPr>
              <p:txBody>
                <a:bodyPr/>
                <a:lstStyle/>
                <a:p>
                  <a:endParaRPr lang="en-US"/>
                </a:p>
              </p:txBody>
            </p:sp>
            <p:sp>
              <p:nvSpPr>
                <p:cNvPr id="160528" name="Freeform 3856"/>
                <p:cNvSpPr>
                  <a:spLocks/>
                </p:cNvSpPr>
                <p:nvPr/>
              </p:nvSpPr>
              <p:spPr bwMode="auto">
                <a:xfrm>
                  <a:off x="4184" y="3006"/>
                  <a:ext cx="47" cy="23"/>
                </a:xfrm>
                <a:custGeom>
                  <a:avLst/>
                  <a:gdLst/>
                  <a:ahLst/>
                  <a:cxnLst>
                    <a:cxn ang="0">
                      <a:pos x="5" y="18"/>
                    </a:cxn>
                    <a:cxn ang="0">
                      <a:pos x="0" y="7"/>
                    </a:cxn>
                    <a:cxn ang="0">
                      <a:pos x="5" y="0"/>
                    </a:cxn>
                    <a:cxn ang="0">
                      <a:pos x="38" y="7"/>
                    </a:cxn>
                    <a:cxn ang="0">
                      <a:pos x="47" y="12"/>
                    </a:cxn>
                    <a:cxn ang="0">
                      <a:pos x="38" y="23"/>
                    </a:cxn>
                    <a:cxn ang="0">
                      <a:pos x="5" y="18"/>
                    </a:cxn>
                  </a:cxnLst>
                  <a:rect l="0" t="0" r="r" b="b"/>
                  <a:pathLst>
                    <a:path w="47" h="23">
                      <a:moveTo>
                        <a:pt x="5" y="18"/>
                      </a:moveTo>
                      <a:lnTo>
                        <a:pt x="0" y="7"/>
                      </a:lnTo>
                      <a:lnTo>
                        <a:pt x="5" y="0"/>
                      </a:lnTo>
                      <a:lnTo>
                        <a:pt x="38" y="7"/>
                      </a:lnTo>
                      <a:lnTo>
                        <a:pt x="47" y="12"/>
                      </a:lnTo>
                      <a:lnTo>
                        <a:pt x="38" y="23"/>
                      </a:lnTo>
                      <a:lnTo>
                        <a:pt x="5" y="18"/>
                      </a:lnTo>
                      <a:close/>
                    </a:path>
                  </a:pathLst>
                </a:custGeom>
                <a:solidFill>
                  <a:srgbClr val="C0C0C0"/>
                </a:solidFill>
                <a:ln w="9525">
                  <a:noFill/>
                  <a:round/>
                  <a:headEnd/>
                  <a:tailEnd/>
                </a:ln>
              </p:spPr>
              <p:txBody>
                <a:bodyPr/>
                <a:lstStyle/>
                <a:p>
                  <a:endParaRPr lang="en-US"/>
                </a:p>
              </p:txBody>
            </p:sp>
            <p:sp>
              <p:nvSpPr>
                <p:cNvPr id="160529" name="Freeform 3857"/>
                <p:cNvSpPr>
                  <a:spLocks/>
                </p:cNvSpPr>
                <p:nvPr/>
              </p:nvSpPr>
              <p:spPr bwMode="auto">
                <a:xfrm>
                  <a:off x="4215" y="3006"/>
                  <a:ext cx="52" cy="23"/>
                </a:xfrm>
                <a:custGeom>
                  <a:avLst/>
                  <a:gdLst/>
                  <a:ahLst/>
                  <a:cxnLst>
                    <a:cxn ang="0">
                      <a:pos x="5" y="23"/>
                    </a:cxn>
                    <a:cxn ang="0">
                      <a:pos x="0" y="14"/>
                    </a:cxn>
                    <a:cxn ang="0">
                      <a:pos x="5" y="10"/>
                    </a:cxn>
                    <a:cxn ang="0">
                      <a:pos x="43" y="0"/>
                    </a:cxn>
                    <a:cxn ang="0">
                      <a:pos x="52" y="4"/>
                    </a:cxn>
                    <a:cxn ang="0">
                      <a:pos x="43" y="14"/>
                    </a:cxn>
                    <a:cxn ang="0">
                      <a:pos x="5" y="23"/>
                    </a:cxn>
                  </a:cxnLst>
                  <a:rect l="0" t="0" r="r" b="b"/>
                  <a:pathLst>
                    <a:path w="52" h="23">
                      <a:moveTo>
                        <a:pt x="5" y="23"/>
                      </a:moveTo>
                      <a:lnTo>
                        <a:pt x="0" y="14"/>
                      </a:lnTo>
                      <a:lnTo>
                        <a:pt x="5" y="10"/>
                      </a:lnTo>
                      <a:lnTo>
                        <a:pt x="43" y="0"/>
                      </a:lnTo>
                      <a:lnTo>
                        <a:pt x="52" y="4"/>
                      </a:lnTo>
                      <a:lnTo>
                        <a:pt x="43" y="14"/>
                      </a:lnTo>
                      <a:lnTo>
                        <a:pt x="5" y="23"/>
                      </a:lnTo>
                      <a:close/>
                    </a:path>
                  </a:pathLst>
                </a:custGeom>
                <a:solidFill>
                  <a:srgbClr val="C0C0C0"/>
                </a:solidFill>
                <a:ln w="9525">
                  <a:noFill/>
                  <a:round/>
                  <a:headEnd/>
                  <a:tailEnd/>
                </a:ln>
              </p:spPr>
              <p:txBody>
                <a:bodyPr/>
                <a:lstStyle/>
                <a:p>
                  <a:endParaRPr lang="en-US"/>
                </a:p>
              </p:txBody>
            </p:sp>
            <p:sp>
              <p:nvSpPr>
                <p:cNvPr id="160530" name="Freeform 3858"/>
                <p:cNvSpPr>
                  <a:spLocks/>
                </p:cNvSpPr>
                <p:nvPr/>
              </p:nvSpPr>
              <p:spPr bwMode="auto">
                <a:xfrm>
                  <a:off x="4252" y="3000"/>
                  <a:ext cx="52" cy="17"/>
                </a:xfrm>
                <a:custGeom>
                  <a:avLst/>
                  <a:gdLst/>
                  <a:ahLst/>
                  <a:cxnLst>
                    <a:cxn ang="0">
                      <a:pos x="4" y="17"/>
                    </a:cxn>
                    <a:cxn ang="0">
                      <a:pos x="0" y="8"/>
                    </a:cxn>
                    <a:cxn ang="0">
                      <a:pos x="4" y="4"/>
                    </a:cxn>
                    <a:cxn ang="0">
                      <a:pos x="43" y="0"/>
                    </a:cxn>
                    <a:cxn ang="0">
                      <a:pos x="52" y="4"/>
                    </a:cxn>
                    <a:cxn ang="0">
                      <a:pos x="43" y="13"/>
                    </a:cxn>
                    <a:cxn ang="0">
                      <a:pos x="4" y="17"/>
                    </a:cxn>
                  </a:cxnLst>
                  <a:rect l="0" t="0" r="r" b="b"/>
                  <a:pathLst>
                    <a:path w="52" h="17">
                      <a:moveTo>
                        <a:pt x="4" y="17"/>
                      </a:moveTo>
                      <a:lnTo>
                        <a:pt x="0" y="8"/>
                      </a:lnTo>
                      <a:lnTo>
                        <a:pt x="4" y="4"/>
                      </a:lnTo>
                      <a:lnTo>
                        <a:pt x="43" y="0"/>
                      </a:lnTo>
                      <a:lnTo>
                        <a:pt x="52" y="4"/>
                      </a:lnTo>
                      <a:lnTo>
                        <a:pt x="43" y="13"/>
                      </a:lnTo>
                      <a:lnTo>
                        <a:pt x="4" y="17"/>
                      </a:lnTo>
                      <a:close/>
                    </a:path>
                  </a:pathLst>
                </a:custGeom>
                <a:solidFill>
                  <a:srgbClr val="C0C0C0"/>
                </a:solidFill>
                <a:ln w="9525">
                  <a:noFill/>
                  <a:round/>
                  <a:headEnd/>
                  <a:tailEnd/>
                </a:ln>
              </p:spPr>
              <p:txBody>
                <a:bodyPr/>
                <a:lstStyle/>
                <a:p>
                  <a:endParaRPr lang="en-US"/>
                </a:p>
              </p:txBody>
            </p:sp>
            <p:sp>
              <p:nvSpPr>
                <p:cNvPr id="160531" name="Freeform 3859"/>
                <p:cNvSpPr>
                  <a:spLocks/>
                </p:cNvSpPr>
                <p:nvPr/>
              </p:nvSpPr>
              <p:spPr bwMode="auto">
                <a:xfrm>
                  <a:off x="4288" y="3000"/>
                  <a:ext cx="26" cy="12"/>
                </a:xfrm>
                <a:custGeom>
                  <a:avLst/>
                  <a:gdLst/>
                  <a:ahLst/>
                  <a:cxnLst>
                    <a:cxn ang="0">
                      <a:pos x="6" y="12"/>
                    </a:cxn>
                    <a:cxn ang="0">
                      <a:pos x="0" y="4"/>
                    </a:cxn>
                    <a:cxn ang="0">
                      <a:pos x="6" y="0"/>
                    </a:cxn>
                    <a:cxn ang="0">
                      <a:pos x="16" y="0"/>
                    </a:cxn>
                    <a:cxn ang="0">
                      <a:pos x="26" y="4"/>
                    </a:cxn>
                    <a:cxn ang="0">
                      <a:pos x="16" y="12"/>
                    </a:cxn>
                    <a:cxn ang="0">
                      <a:pos x="6" y="12"/>
                    </a:cxn>
                  </a:cxnLst>
                  <a:rect l="0" t="0" r="r" b="b"/>
                  <a:pathLst>
                    <a:path w="26" h="12">
                      <a:moveTo>
                        <a:pt x="6" y="12"/>
                      </a:moveTo>
                      <a:lnTo>
                        <a:pt x="0" y="4"/>
                      </a:lnTo>
                      <a:lnTo>
                        <a:pt x="6" y="0"/>
                      </a:lnTo>
                      <a:lnTo>
                        <a:pt x="16" y="0"/>
                      </a:lnTo>
                      <a:lnTo>
                        <a:pt x="26" y="4"/>
                      </a:lnTo>
                      <a:lnTo>
                        <a:pt x="16" y="12"/>
                      </a:lnTo>
                      <a:lnTo>
                        <a:pt x="6" y="12"/>
                      </a:lnTo>
                      <a:close/>
                    </a:path>
                  </a:pathLst>
                </a:custGeom>
                <a:solidFill>
                  <a:srgbClr val="C0C0C0"/>
                </a:solidFill>
                <a:ln w="9525">
                  <a:noFill/>
                  <a:round/>
                  <a:headEnd/>
                  <a:tailEnd/>
                </a:ln>
              </p:spPr>
              <p:txBody>
                <a:bodyPr/>
                <a:lstStyle/>
                <a:p>
                  <a:endParaRPr lang="en-US"/>
                </a:p>
              </p:txBody>
            </p:sp>
            <p:sp>
              <p:nvSpPr>
                <p:cNvPr id="160532" name="Freeform 3860"/>
                <p:cNvSpPr>
                  <a:spLocks/>
                </p:cNvSpPr>
                <p:nvPr/>
              </p:nvSpPr>
              <p:spPr bwMode="auto">
                <a:xfrm>
                  <a:off x="4299" y="2988"/>
                  <a:ext cx="62" cy="24"/>
                </a:xfrm>
                <a:custGeom>
                  <a:avLst/>
                  <a:gdLst/>
                  <a:ahLst/>
                  <a:cxnLst>
                    <a:cxn ang="0">
                      <a:pos x="4" y="24"/>
                    </a:cxn>
                    <a:cxn ang="0">
                      <a:pos x="0" y="14"/>
                    </a:cxn>
                    <a:cxn ang="0">
                      <a:pos x="4" y="10"/>
                    </a:cxn>
                    <a:cxn ang="0">
                      <a:pos x="54" y="0"/>
                    </a:cxn>
                    <a:cxn ang="0">
                      <a:pos x="62" y="5"/>
                    </a:cxn>
                    <a:cxn ang="0">
                      <a:pos x="54" y="14"/>
                    </a:cxn>
                    <a:cxn ang="0">
                      <a:pos x="4" y="24"/>
                    </a:cxn>
                  </a:cxnLst>
                  <a:rect l="0" t="0" r="r" b="b"/>
                  <a:pathLst>
                    <a:path w="62" h="24">
                      <a:moveTo>
                        <a:pt x="4" y="24"/>
                      </a:moveTo>
                      <a:lnTo>
                        <a:pt x="0" y="14"/>
                      </a:lnTo>
                      <a:lnTo>
                        <a:pt x="4" y="10"/>
                      </a:lnTo>
                      <a:lnTo>
                        <a:pt x="54" y="0"/>
                      </a:lnTo>
                      <a:lnTo>
                        <a:pt x="62" y="5"/>
                      </a:lnTo>
                      <a:lnTo>
                        <a:pt x="54" y="14"/>
                      </a:lnTo>
                      <a:lnTo>
                        <a:pt x="4" y="24"/>
                      </a:lnTo>
                      <a:close/>
                    </a:path>
                  </a:pathLst>
                </a:custGeom>
                <a:solidFill>
                  <a:srgbClr val="C0C0C0"/>
                </a:solidFill>
                <a:ln w="9525">
                  <a:noFill/>
                  <a:round/>
                  <a:headEnd/>
                  <a:tailEnd/>
                </a:ln>
              </p:spPr>
              <p:txBody>
                <a:bodyPr/>
                <a:lstStyle/>
                <a:p>
                  <a:endParaRPr lang="en-US"/>
                </a:p>
              </p:txBody>
            </p:sp>
            <p:sp>
              <p:nvSpPr>
                <p:cNvPr id="160533" name="Freeform 3861"/>
                <p:cNvSpPr>
                  <a:spLocks/>
                </p:cNvSpPr>
                <p:nvPr/>
              </p:nvSpPr>
              <p:spPr bwMode="auto">
                <a:xfrm>
                  <a:off x="4351" y="2959"/>
                  <a:ext cx="46" cy="47"/>
                </a:xfrm>
                <a:custGeom>
                  <a:avLst/>
                  <a:gdLst/>
                  <a:ahLst/>
                  <a:cxnLst>
                    <a:cxn ang="0">
                      <a:pos x="8" y="47"/>
                    </a:cxn>
                    <a:cxn ang="0">
                      <a:pos x="0" y="42"/>
                    </a:cxn>
                    <a:cxn ang="0">
                      <a:pos x="5" y="29"/>
                    </a:cxn>
                    <a:cxn ang="0">
                      <a:pos x="38" y="0"/>
                    </a:cxn>
                    <a:cxn ang="0">
                      <a:pos x="46" y="7"/>
                    </a:cxn>
                    <a:cxn ang="0">
                      <a:pos x="43" y="18"/>
                    </a:cxn>
                    <a:cxn ang="0">
                      <a:pos x="8" y="47"/>
                    </a:cxn>
                  </a:cxnLst>
                  <a:rect l="0" t="0" r="r" b="b"/>
                  <a:pathLst>
                    <a:path w="46" h="47">
                      <a:moveTo>
                        <a:pt x="8" y="47"/>
                      </a:moveTo>
                      <a:lnTo>
                        <a:pt x="0" y="42"/>
                      </a:lnTo>
                      <a:lnTo>
                        <a:pt x="5" y="29"/>
                      </a:lnTo>
                      <a:lnTo>
                        <a:pt x="38" y="0"/>
                      </a:lnTo>
                      <a:lnTo>
                        <a:pt x="46" y="7"/>
                      </a:lnTo>
                      <a:lnTo>
                        <a:pt x="43" y="18"/>
                      </a:lnTo>
                      <a:lnTo>
                        <a:pt x="8" y="47"/>
                      </a:lnTo>
                      <a:close/>
                    </a:path>
                  </a:pathLst>
                </a:custGeom>
                <a:solidFill>
                  <a:srgbClr val="C0C0C0"/>
                </a:solidFill>
                <a:ln w="9525">
                  <a:noFill/>
                  <a:round/>
                  <a:headEnd/>
                  <a:tailEnd/>
                </a:ln>
              </p:spPr>
              <p:txBody>
                <a:bodyPr/>
                <a:lstStyle/>
                <a:p>
                  <a:endParaRPr lang="en-US"/>
                </a:p>
              </p:txBody>
            </p:sp>
            <p:sp>
              <p:nvSpPr>
                <p:cNvPr id="160534" name="Freeform 3862"/>
                <p:cNvSpPr>
                  <a:spLocks/>
                </p:cNvSpPr>
                <p:nvPr/>
              </p:nvSpPr>
              <p:spPr bwMode="auto">
                <a:xfrm>
                  <a:off x="4382" y="2959"/>
                  <a:ext cx="52" cy="29"/>
                </a:xfrm>
                <a:custGeom>
                  <a:avLst/>
                  <a:gdLst/>
                  <a:ahLst/>
                  <a:cxnLst>
                    <a:cxn ang="0">
                      <a:pos x="4" y="18"/>
                    </a:cxn>
                    <a:cxn ang="0">
                      <a:pos x="0" y="7"/>
                    </a:cxn>
                    <a:cxn ang="0">
                      <a:pos x="4" y="0"/>
                    </a:cxn>
                    <a:cxn ang="0">
                      <a:pos x="43" y="12"/>
                    </a:cxn>
                    <a:cxn ang="0">
                      <a:pos x="52" y="18"/>
                    </a:cxn>
                    <a:cxn ang="0">
                      <a:pos x="43" y="29"/>
                    </a:cxn>
                    <a:cxn ang="0">
                      <a:pos x="4" y="18"/>
                    </a:cxn>
                  </a:cxnLst>
                  <a:rect l="0" t="0" r="r" b="b"/>
                  <a:pathLst>
                    <a:path w="52" h="29">
                      <a:moveTo>
                        <a:pt x="4" y="18"/>
                      </a:moveTo>
                      <a:lnTo>
                        <a:pt x="0" y="7"/>
                      </a:lnTo>
                      <a:lnTo>
                        <a:pt x="4" y="0"/>
                      </a:lnTo>
                      <a:lnTo>
                        <a:pt x="43" y="12"/>
                      </a:lnTo>
                      <a:lnTo>
                        <a:pt x="52" y="18"/>
                      </a:lnTo>
                      <a:lnTo>
                        <a:pt x="43" y="29"/>
                      </a:lnTo>
                      <a:lnTo>
                        <a:pt x="4" y="18"/>
                      </a:lnTo>
                      <a:close/>
                    </a:path>
                  </a:pathLst>
                </a:custGeom>
                <a:solidFill>
                  <a:srgbClr val="C0C0C0"/>
                </a:solidFill>
                <a:ln w="9525">
                  <a:noFill/>
                  <a:round/>
                  <a:headEnd/>
                  <a:tailEnd/>
                </a:ln>
              </p:spPr>
              <p:txBody>
                <a:bodyPr/>
                <a:lstStyle/>
                <a:p>
                  <a:endParaRPr lang="en-US"/>
                </a:p>
              </p:txBody>
            </p:sp>
            <p:sp>
              <p:nvSpPr>
                <p:cNvPr id="160535" name="Freeform 3863"/>
                <p:cNvSpPr>
                  <a:spLocks/>
                </p:cNvSpPr>
                <p:nvPr/>
              </p:nvSpPr>
              <p:spPr bwMode="auto">
                <a:xfrm>
                  <a:off x="4418" y="2971"/>
                  <a:ext cx="47" cy="17"/>
                </a:xfrm>
                <a:custGeom>
                  <a:avLst/>
                  <a:gdLst/>
                  <a:ahLst/>
                  <a:cxnLst>
                    <a:cxn ang="0">
                      <a:pos x="5" y="17"/>
                    </a:cxn>
                    <a:cxn ang="0">
                      <a:pos x="0" y="6"/>
                    </a:cxn>
                    <a:cxn ang="0">
                      <a:pos x="5" y="0"/>
                    </a:cxn>
                    <a:cxn ang="0">
                      <a:pos x="38" y="0"/>
                    </a:cxn>
                    <a:cxn ang="0">
                      <a:pos x="47" y="6"/>
                    </a:cxn>
                    <a:cxn ang="0">
                      <a:pos x="38" y="17"/>
                    </a:cxn>
                    <a:cxn ang="0">
                      <a:pos x="5" y="17"/>
                    </a:cxn>
                  </a:cxnLst>
                  <a:rect l="0" t="0" r="r" b="b"/>
                  <a:pathLst>
                    <a:path w="47" h="17">
                      <a:moveTo>
                        <a:pt x="5" y="17"/>
                      </a:moveTo>
                      <a:lnTo>
                        <a:pt x="0" y="6"/>
                      </a:lnTo>
                      <a:lnTo>
                        <a:pt x="5" y="0"/>
                      </a:lnTo>
                      <a:lnTo>
                        <a:pt x="38" y="0"/>
                      </a:lnTo>
                      <a:lnTo>
                        <a:pt x="47" y="6"/>
                      </a:lnTo>
                      <a:lnTo>
                        <a:pt x="38" y="17"/>
                      </a:lnTo>
                      <a:lnTo>
                        <a:pt x="5" y="17"/>
                      </a:lnTo>
                      <a:close/>
                    </a:path>
                  </a:pathLst>
                </a:custGeom>
                <a:solidFill>
                  <a:srgbClr val="C0C0C0"/>
                </a:solidFill>
                <a:ln w="9525">
                  <a:noFill/>
                  <a:round/>
                  <a:headEnd/>
                  <a:tailEnd/>
                </a:ln>
              </p:spPr>
              <p:txBody>
                <a:bodyPr/>
                <a:lstStyle/>
                <a:p>
                  <a:endParaRPr lang="en-US"/>
                </a:p>
              </p:txBody>
            </p:sp>
            <p:sp>
              <p:nvSpPr>
                <p:cNvPr id="160536" name="Freeform 3864"/>
                <p:cNvSpPr>
                  <a:spLocks/>
                </p:cNvSpPr>
                <p:nvPr/>
              </p:nvSpPr>
              <p:spPr bwMode="auto">
                <a:xfrm>
                  <a:off x="4450" y="2965"/>
                  <a:ext cx="41" cy="23"/>
                </a:xfrm>
                <a:custGeom>
                  <a:avLst/>
                  <a:gdLst/>
                  <a:ahLst/>
                  <a:cxnLst>
                    <a:cxn ang="0">
                      <a:pos x="4" y="23"/>
                    </a:cxn>
                    <a:cxn ang="0">
                      <a:pos x="0" y="12"/>
                    </a:cxn>
                    <a:cxn ang="0">
                      <a:pos x="4" y="6"/>
                    </a:cxn>
                    <a:cxn ang="0">
                      <a:pos x="32" y="0"/>
                    </a:cxn>
                    <a:cxn ang="0">
                      <a:pos x="41" y="6"/>
                    </a:cxn>
                    <a:cxn ang="0">
                      <a:pos x="32" y="18"/>
                    </a:cxn>
                    <a:cxn ang="0">
                      <a:pos x="4" y="23"/>
                    </a:cxn>
                  </a:cxnLst>
                  <a:rect l="0" t="0" r="r" b="b"/>
                  <a:pathLst>
                    <a:path w="41" h="23">
                      <a:moveTo>
                        <a:pt x="4" y="23"/>
                      </a:moveTo>
                      <a:lnTo>
                        <a:pt x="0" y="12"/>
                      </a:lnTo>
                      <a:lnTo>
                        <a:pt x="4" y="6"/>
                      </a:lnTo>
                      <a:lnTo>
                        <a:pt x="32" y="0"/>
                      </a:lnTo>
                      <a:lnTo>
                        <a:pt x="41" y="6"/>
                      </a:lnTo>
                      <a:lnTo>
                        <a:pt x="32" y="18"/>
                      </a:lnTo>
                      <a:lnTo>
                        <a:pt x="4" y="23"/>
                      </a:lnTo>
                      <a:close/>
                    </a:path>
                  </a:pathLst>
                </a:custGeom>
                <a:solidFill>
                  <a:srgbClr val="C0C0C0"/>
                </a:solidFill>
                <a:ln w="9525">
                  <a:noFill/>
                  <a:round/>
                  <a:headEnd/>
                  <a:tailEnd/>
                </a:ln>
              </p:spPr>
              <p:txBody>
                <a:bodyPr/>
                <a:lstStyle/>
                <a:p>
                  <a:endParaRPr lang="en-US"/>
                </a:p>
              </p:txBody>
            </p:sp>
          </p:grpSp>
          <p:grpSp>
            <p:nvGrpSpPr>
              <p:cNvPr id="160738" name="Group 4066"/>
              <p:cNvGrpSpPr>
                <a:grpSpLocks/>
              </p:cNvGrpSpPr>
              <p:nvPr/>
            </p:nvGrpSpPr>
            <p:grpSpPr bwMode="auto">
              <a:xfrm>
                <a:off x="2931" y="2419"/>
                <a:ext cx="2354" cy="1689"/>
                <a:chOff x="2931" y="2419"/>
                <a:chExt cx="2354" cy="1689"/>
              </a:xfrm>
            </p:grpSpPr>
            <p:sp>
              <p:nvSpPr>
                <p:cNvPr id="160538" name="Freeform 3866"/>
                <p:cNvSpPr>
                  <a:spLocks/>
                </p:cNvSpPr>
                <p:nvPr/>
              </p:nvSpPr>
              <p:spPr bwMode="auto">
                <a:xfrm>
                  <a:off x="4481" y="2965"/>
                  <a:ext cx="47" cy="17"/>
                </a:xfrm>
                <a:custGeom>
                  <a:avLst/>
                  <a:gdLst/>
                  <a:ahLst/>
                  <a:cxnLst>
                    <a:cxn ang="0">
                      <a:pos x="5" y="17"/>
                    </a:cxn>
                    <a:cxn ang="0">
                      <a:pos x="0" y="6"/>
                    </a:cxn>
                    <a:cxn ang="0">
                      <a:pos x="5" y="0"/>
                    </a:cxn>
                    <a:cxn ang="0">
                      <a:pos x="38" y="0"/>
                    </a:cxn>
                    <a:cxn ang="0">
                      <a:pos x="47" y="6"/>
                    </a:cxn>
                    <a:cxn ang="0">
                      <a:pos x="38" y="17"/>
                    </a:cxn>
                    <a:cxn ang="0">
                      <a:pos x="5" y="17"/>
                    </a:cxn>
                  </a:cxnLst>
                  <a:rect l="0" t="0" r="r" b="b"/>
                  <a:pathLst>
                    <a:path w="47" h="17">
                      <a:moveTo>
                        <a:pt x="5" y="17"/>
                      </a:moveTo>
                      <a:lnTo>
                        <a:pt x="0" y="6"/>
                      </a:lnTo>
                      <a:lnTo>
                        <a:pt x="5" y="0"/>
                      </a:lnTo>
                      <a:lnTo>
                        <a:pt x="38" y="0"/>
                      </a:lnTo>
                      <a:lnTo>
                        <a:pt x="47" y="6"/>
                      </a:lnTo>
                      <a:lnTo>
                        <a:pt x="38" y="17"/>
                      </a:lnTo>
                      <a:lnTo>
                        <a:pt x="5" y="17"/>
                      </a:lnTo>
                      <a:close/>
                    </a:path>
                  </a:pathLst>
                </a:custGeom>
                <a:solidFill>
                  <a:srgbClr val="C0C0C0"/>
                </a:solidFill>
                <a:ln w="9525">
                  <a:noFill/>
                  <a:round/>
                  <a:headEnd/>
                  <a:tailEnd/>
                </a:ln>
              </p:spPr>
              <p:txBody>
                <a:bodyPr/>
                <a:lstStyle/>
                <a:p>
                  <a:endParaRPr lang="en-US"/>
                </a:p>
              </p:txBody>
            </p:sp>
            <p:sp>
              <p:nvSpPr>
                <p:cNvPr id="160539" name="Freeform 3867"/>
                <p:cNvSpPr>
                  <a:spLocks/>
                </p:cNvSpPr>
                <p:nvPr/>
              </p:nvSpPr>
              <p:spPr bwMode="auto">
                <a:xfrm>
                  <a:off x="4512" y="2965"/>
                  <a:ext cx="47" cy="17"/>
                </a:xfrm>
                <a:custGeom>
                  <a:avLst/>
                  <a:gdLst/>
                  <a:ahLst/>
                  <a:cxnLst>
                    <a:cxn ang="0">
                      <a:pos x="5" y="17"/>
                    </a:cxn>
                    <a:cxn ang="0">
                      <a:pos x="0" y="6"/>
                    </a:cxn>
                    <a:cxn ang="0">
                      <a:pos x="5" y="0"/>
                    </a:cxn>
                    <a:cxn ang="0">
                      <a:pos x="37" y="0"/>
                    </a:cxn>
                    <a:cxn ang="0">
                      <a:pos x="47" y="6"/>
                    </a:cxn>
                    <a:cxn ang="0">
                      <a:pos x="37" y="17"/>
                    </a:cxn>
                    <a:cxn ang="0">
                      <a:pos x="5" y="17"/>
                    </a:cxn>
                  </a:cxnLst>
                  <a:rect l="0" t="0" r="r" b="b"/>
                  <a:pathLst>
                    <a:path w="47" h="17">
                      <a:moveTo>
                        <a:pt x="5" y="17"/>
                      </a:moveTo>
                      <a:lnTo>
                        <a:pt x="0" y="6"/>
                      </a:lnTo>
                      <a:lnTo>
                        <a:pt x="5" y="0"/>
                      </a:lnTo>
                      <a:lnTo>
                        <a:pt x="37" y="0"/>
                      </a:lnTo>
                      <a:lnTo>
                        <a:pt x="47" y="6"/>
                      </a:lnTo>
                      <a:lnTo>
                        <a:pt x="37" y="17"/>
                      </a:lnTo>
                      <a:lnTo>
                        <a:pt x="5" y="17"/>
                      </a:lnTo>
                      <a:close/>
                    </a:path>
                  </a:pathLst>
                </a:custGeom>
                <a:solidFill>
                  <a:srgbClr val="C0C0C0"/>
                </a:solidFill>
                <a:ln w="9525">
                  <a:noFill/>
                  <a:round/>
                  <a:headEnd/>
                  <a:tailEnd/>
                </a:ln>
              </p:spPr>
              <p:txBody>
                <a:bodyPr/>
                <a:lstStyle/>
                <a:p>
                  <a:endParaRPr lang="en-US"/>
                </a:p>
              </p:txBody>
            </p:sp>
            <p:sp>
              <p:nvSpPr>
                <p:cNvPr id="160540" name="Freeform 3868"/>
                <p:cNvSpPr>
                  <a:spLocks/>
                </p:cNvSpPr>
                <p:nvPr/>
              </p:nvSpPr>
              <p:spPr bwMode="auto">
                <a:xfrm>
                  <a:off x="4543" y="2965"/>
                  <a:ext cx="47" cy="17"/>
                </a:xfrm>
                <a:custGeom>
                  <a:avLst/>
                  <a:gdLst/>
                  <a:ahLst/>
                  <a:cxnLst>
                    <a:cxn ang="0">
                      <a:pos x="5" y="17"/>
                    </a:cxn>
                    <a:cxn ang="0">
                      <a:pos x="0" y="6"/>
                    </a:cxn>
                    <a:cxn ang="0">
                      <a:pos x="5" y="0"/>
                    </a:cxn>
                    <a:cxn ang="0">
                      <a:pos x="38" y="0"/>
                    </a:cxn>
                    <a:cxn ang="0">
                      <a:pos x="47" y="6"/>
                    </a:cxn>
                    <a:cxn ang="0">
                      <a:pos x="38" y="17"/>
                    </a:cxn>
                    <a:cxn ang="0">
                      <a:pos x="5" y="17"/>
                    </a:cxn>
                  </a:cxnLst>
                  <a:rect l="0" t="0" r="r" b="b"/>
                  <a:pathLst>
                    <a:path w="47" h="17">
                      <a:moveTo>
                        <a:pt x="5" y="17"/>
                      </a:moveTo>
                      <a:lnTo>
                        <a:pt x="0" y="6"/>
                      </a:lnTo>
                      <a:lnTo>
                        <a:pt x="5" y="0"/>
                      </a:lnTo>
                      <a:lnTo>
                        <a:pt x="38" y="0"/>
                      </a:lnTo>
                      <a:lnTo>
                        <a:pt x="47" y="6"/>
                      </a:lnTo>
                      <a:lnTo>
                        <a:pt x="38" y="17"/>
                      </a:lnTo>
                      <a:lnTo>
                        <a:pt x="5" y="17"/>
                      </a:lnTo>
                      <a:close/>
                    </a:path>
                  </a:pathLst>
                </a:custGeom>
                <a:solidFill>
                  <a:srgbClr val="C0C0C0"/>
                </a:solidFill>
                <a:ln w="9525">
                  <a:noFill/>
                  <a:round/>
                  <a:headEnd/>
                  <a:tailEnd/>
                </a:ln>
              </p:spPr>
              <p:txBody>
                <a:bodyPr/>
                <a:lstStyle/>
                <a:p>
                  <a:endParaRPr lang="en-US"/>
                </a:p>
              </p:txBody>
            </p:sp>
            <p:sp>
              <p:nvSpPr>
                <p:cNvPr id="160541" name="Freeform 3869"/>
                <p:cNvSpPr>
                  <a:spLocks/>
                </p:cNvSpPr>
                <p:nvPr/>
              </p:nvSpPr>
              <p:spPr bwMode="auto">
                <a:xfrm>
                  <a:off x="4574" y="2953"/>
                  <a:ext cx="47" cy="29"/>
                </a:xfrm>
                <a:custGeom>
                  <a:avLst/>
                  <a:gdLst/>
                  <a:ahLst/>
                  <a:cxnLst>
                    <a:cxn ang="0">
                      <a:pos x="10" y="29"/>
                    </a:cxn>
                    <a:cxn ang="0">
                      <a:pos x="0" y="24"/>
                    </a:cxn>
                    <a:cxn ang="0">
                      <a:pos x="5" y="15"/>
                    </a:cxn>
                    <a:cxn ang="0">
                      <a:pos x="38" y="0"/>
                    </a:cxn>
                    <a:cxn ang="0">
                      <a:pos x="47" y="5"/>
                    </a:cxn>
                    <a:cxn ang="0">
                      <a:pos x="43" y="15"/>
                    </a:cxn>
                    <a:cxn ang="0">
                      <a:pos x="10" y="29"/>
                    </a:cxn>
                  </a:cxnLst>
                  <a:rect l="0" t="0" r="r" b="b"/>
                  <a:pathLst>
                    <a:path w="47" h="29">
                      <a:moveTo>
                        <a:pt x="10" y="29"/>
                      </a:moveTo>
                      <a:lnTo>
                        <a:pt x="0" y="24"/>
                      </a:lnTo>
                      <a:lnTo>
                        <a:pt x="5" y="15"/>
                      </a:lnTo>
                      <a:lnTo>
                        <a:pt x="38" y="0"/>
                      </a:lnTo>
                      <a:lnTo>
                        <a:pt x="47" y="5"/>
                      </a:lnTo>
                      <a:lnTo>
                        <a:pt x="43" y="15"/>
                      </a:lnTo>
                      <a:lnTo>
                        <a:pt x="10" y="29"/>
                      </a:lnTo>
                      <a:close/>
                    </a:path>
                  </a:pathLst>
                </a:custGeom>
                <a:solidFill>
                  <a:srgbClr val="C0C0C0"/>
                </a:solidFill>
                <a:ln w="9525">
                  <a:noFill/>
                  <a:round/>
                  <a:headEnd/>
                  <a:tailEnd/>
                </a:ln>
              </p:spPr>
              <p:txBody>
                <a:bodyPr/>
                <a:lstStyle/>
                <a:p>
                  <a:endParaRPr lang="en-US"/>
                </a:p>
              </p:txBody>
            </p:sp>
            <p:sp>
              <p:nvSpPr>
                <p:cNvPr id="160542" name="Freeform 3870"/>
                <p:cNvSpPr>
                  <a:spLocks noEditPoints="1"/>
                </p:cNvSpPr>
                <p:nvPr/>
              </p:nvSpPr>
              <p:spPr bwMode="auto">
                <a:xfrm>
                  <a:off x="4301" y="2944"/>
                  <a:ext cx="283" cy="42"/>
                </a:xfrm>
                <a:custGeom>
                  <a:avLst/>
                  <a:gdLst/>
                  <a:ahLst/>
                  <a:cxnLst>
                    <a:cxn ang="0">
                      <a:pos x="37" y="88"/>
                    </a:cxn>
                    <a:cxn ang="0">
                      <a:pos x="41" y="104"/>
                    </a:cxn>
                    <a:cxn ang="0">
                      <a:pos x="1" y="107"/>
                    </a:cxn>
                    <a:cxn ang="0">
                      <a:pos x="68" y="80"/>
                    </a:cxn>
                    <a:cxn ang="0">
                      <a:pos x="109" y="77"/>
                    </a:cxn>
                    <a:cxn ang="0">
                      <a:pos x="72" y="95"/>
                    </a:cxn>
                    <a:cxn ang="0">
                      <a:pos x="68" y="80"/>
                    </a:cxn>
                    <a:cxn ang="0">
                      <a:pos x="161" y="55"/>
                    </a:cxn>
                    <a:cxn ang="0">
                      <a:pos x="165" y="70"/>
                    </a:cxn>
                    <a:cxn ang="0">
                      <a:pos x="124" y="73"/>
                    </a:cxn>
                    <a:cxn ang="0">
                      <a:pos x="192" y="47"/>
                    </a:cxn>
                    <a:cxn ang="0">
                      <a:pos x="223" y="39"/>
                    </a:cxn>
                    <a:cxn ang="0">
                      <a:pos x="227" y="55"/>
                    </a:cxn>
                    <a:cxn ang="0">
                      <a:pos x="196" y="63"/>
                    </a:cxn>
                    <a:cxn ang="0">
                      <a:pos x="192" y="47"/>
                    </a:cxn>
                    <a:cxn ang="0">
                      <a:pos x="285" y="24"/>
                    </a:cxn>
                    <a:cxn ang="0">
                      <a:pos x="289" y="40"/>
                    </a:cxn>
                    <a:cxn ang="0">
                      <a:pos x="248" y="41"/>
                    </a:cxn>
                    <a:cxn ang="0">
                      <a:pos x="317" y="17"/>
                    </a:cxn>
                    <a:cxn ang="0">
                      <a:pos x="330" y="14"/>
                    </a:cxn>
                    <a:cxn ang="0">
                      <a:pos x="358" y="22"/>
                    </a:cxn>
                    <a:cxn ang="0">
                      <a:pos x="330" y="30"/>
                    </a:cxn>
                    <a:cxn ang="0">
                      <a:pos x="320" y="33"/>
                    </a:cxn>
                    <a:cxn ang="0">
                      <a:pos x="317" y="17"/>
                    </a:cxn>
                    <a:cxn ang="0">
                      <a:pos x="414" y="14"/>
                    </a:cxn>
                    <a:cxn ang="0">
                      <a:pos x="414" y="30"/>
                    </a:cxn>
                    <a:cxn ang="0">
                      <a:pos x="374" y="22"/>
                    </a:cxn>
                    <a:cxn ang="0">
                      <a:pos x="446" y="14"/>
                    </a:cxn>
                    <a:cxn ang="0">
                      <a:pos x="477" y="13"/>
                    </a:cxn>
                    <a:cxn ang="0">
                      <a:pos x="479" y="29"/>
                    </a:cxn>
                    <a:cxn ang="0">
                      <a:pos x="446" y="30"/>
                    </a:cxn>
                    <a:cxn ang="0">
                      <a:pos x="446" y="14"/>
                    </a:cxn>
                    <a:cxn ang="0">
                      <a:pos x="541" y="7"/>
                    </a:cxn>
                    <a:cxn ang="0">
                      <a:pos x="542" y="23"/>
                    </a:cxn>
                    <a:cxn ang="0">
                      <a:pos x="502" y="19"/>
                    </a:cxn>
                    <a:cxn ang="0">
                      <a:pos x="573" y="4"/>
                    </a:cxn>
                    <a:cxn ang="0">
                      <a:pos x="613" y="8"/>
                    </a:cxn>
                    <a:cxn ang="0">
                      <a:pos x="574" y="20"/>
                    </a:cxn>
                    <a:cxn ang="0">
                      <a:pos x="573" y="4"/>
                    </a:cxn>
                    <a:cxn ang="0">
                      <a:pos x="669" y="0"/>
                    </a:cxn>
                    <a:cxn ang="0">
                      <a:pos x="669" y="16"/>
                    </a:cxn>
                    <a:cxn ang="0">
                      <a:pos x="629" y="8"/>
                    </a:cxn>
                    <a:cxn ang="0">
                      <a:pos x="701" y="0"/>
                    </a:cxn>
                    <a:cxn ang="0">
                      <a:pos x="733" y="0"/>
                    </a:cxn>
                    <a:cxn ang="0">
                      <a:pos x="733" y="16"/>
                    </a:cxn>
                    <a:cxn ang="0">
                      <a:pos x="701" y="16"/>
                    </a:cxn>
                    <a:cxn ang="0">
                      <a:pos x="701" y="0"/>
                    </a:cxn>
                    <a:cxn ang="0">
                      <a:pos x="797" y="0"/>
                    </a:cxn>
                    <a:cxn ang="0">
                      <a:pos x="797" y="16"/>
                    </a:cxn>
                    <a:cxn ang="0">
                      <a:pos x="757" y="8"/>
                    </a:cxn>
                    <a:cxn ang="0">
                      <a:pos x="829" y="0"/>
                    </a:cxn>
                    <a:cxn ang="0">
                      <a:pos x="869" y="8"/>
                    </a:cxn>
                    <a:cxn ang="0">
                      <a:pos x="829" y="16"/>
                    </a:cxn>
                    <a:cxn ang="0">
                      <a:pos x="829" y="0"/>
                    </a:cxn>
                  </a:cxnLst>
                  <a:rect l="0" t="0" r="r" b="b"/>
                  <a:pathLst>
                    <a:path w="869" h="113">
                      <a:moveTo>
                        <a:pt x="6" y="97"/>
                      </a:moveTo>
                      <a:lnTo>
                        <a:pt x="37" y="88"/>
                      </a:lnTo>
                      <a:cubicBezTo>
                        <a:pt x="41" y="87"/>
                        <a:pt x="46" y="89"/>
                        <a:pt x="47" y="94"/>
                      </a:cubicBezTo>
                      <a:cubicBezTo>
                        <a:pt x="48" y="98"/>
                        <a:pt x="46" y="102"/>
                        <a:pt x="41" y="104"/>
                      </a:cubicBezTo>
                      <a:lnTo>
                        <a:pt x="11" y="112"/>
                      </a:lnTo>
                      <a:cubicBezTo>
                        <a:pt x="6" y="113"/>
                        <a:pt x="2" y="111"/>
                        <a:pt x="1" y="107"/>
                      </a:cubicBezTo>
                      <a:cubicBezTo>
                        <a:pt x="0" y="102"/>
                        <a:pt x="2" y="98"/>
                        <a:pt x="6" y="97"/>
                      </a:cubicBezTo>
                      <a:close/>
                      <a:moveTo>
                        <a:pt x="68" y="80"/>
                      </a:moveTo>
                      <a:lnTo>
                        <a:pt x="99" y="71"/>
                      </a:lnTo>
                      <a:cubicBezTo>
                        <a:pt x="103" y="70"/>
                        <a:pt x="107" y="72"/>
                        <a:pt x="109" y="77"/>
                      </a:cubicBezTo>
                      <a:cubicBezTo>
                        <a:pt x="110" y="81"/>
                        <a:pt x="107" y="85"/>
                        <a:pt x="103" y="86"/>
                      </a:cubicBezTo>
                      <a:lnTo>
                        <a:pt x="72" y="95"/>
                      </a:lnTo>
                      <a:cubicBezTo>
                        <a:pt x="68" y="96"/>
                        <a:pt x="64" y="94"/>
                        <a:pt x="62" y="89"/>
                      </a:cubicBezTo>
                      <a:cubicBezTo>
                        <a:pt x="61" y="85"/>
                        <a:pt x="64" y="81"/>
                        <a:pt x="68" y="80"/>
                      </a:cubicBezTo>
                      <a:close/>
                      <a:moveTo>
                        <a:pt x="130" y="63"/>
                      </a:moveTo>
                      <a:lnTo>
                        <a:pt x="161" y="55"/>
                      </a:lnTo>
                      <a:cubicBezTo>
                        <a:pt x="165" y="54"/>
                        <a:pt x="170" y="56"/>
                        <a:pt x="171" y="61"/>
                      </a:cubicBezTo>
                      <a:cubicBezTo>
                        <a:pt x="172" y="65"/>
                        <a:pt x="169" y="69"/>
                        <a:pt x="165" y="70"/>
                      </a:cubicBezTo>
                      <a:lnTo>
                        <a:pt x="134" y="78"/>
                      </a:lnTo>
                      <a:cubicBezTo>
                        <a:pt x="130" y="79"/>
                        <a:pt x="125" y="77"/>
                        <a:pt x="124" y="73"/>
                      </a:cubicBezTo>
                      <a:cubicBezTo>
                        <a:pt x="123" y="68"/>
                        <a:pt x="126" y="64"/>
                        <a:pt x="130" y="63"/>
                      </a:cubicBezTo>
                      <a:close/>
                      <a:moveTo>
                        <a:pt x="192" y="47"/>
                      </a:moveTo>
                      <a:lnTo>
                        <a:pt x="216" y="41"/>
                      </a:lnTo>
                      <a:lnTo>
                        <a:pt x="223" y="39"/>
                      </a:lnTo>
                      <a:cubicBezTo>
                        <a:pt x="227" y="38"/>
                        <a:pt x="232" y="41"/>
                        <a:pt x="233" y="45"/>
                      </a:cubicBezTo>
                      <a:cubicBezTo>
                        <a:pt x="234" y="49"/>
                        <a:pt x="231" y="54"/>
                        <a:pt x="227" y="55"/>
                      </a:cubicBezTo>
                      <a:lnTo>
                        <a:pt x="220" y="56"/>
                      </a:lnTo>
                      <a:lnTo>
                        <a:pt x="196" y="63"/>
                      </a:lnTo>
                      <a:cubicBezTo>
                        <a:pt x="192" y="64"/>
                        <a:pt x="187" y="61"/>
                        <a:pt x="186" y="57"/>
                      </a:cubicBezTo>
                      <a:cubicBezTo>
                        <a:pt x="185" y="52"/>
                        <a:pt x="188" y="48"/>
                        <a:pt x="192" y="47"/>
                      </a:cubicBezTo>
                      <a:close/>
                      <a:moveTo>
                        <a:pt x="254" y="32"/>
                      </a:moveTo>
                      <a:lnTo>
                        <a:pt x="285" y="24"/>
                      </a:lnTo>
                      <a:cubicBezTo>
                        <a:pt x="290" y="23"/>
                        <a:pt x="294" y="26"/>
                        <a:pt x="295" y="30"/>
                      </a:cubicBezTo>
                      <a:cubicBezTo>
                        <a:pt x="296" y="35"/>
                        <a:pt x="293" y="39"/>
                        <a:pt x="289" y="40"/>
                      </a:cubicBezTo>
                      <a:lnTo>
                        <a:pt x="258" y="47"/>
                      </a:lnTo>
                      <a:cubicBezTo>
                        <a:pt x="254" y="48"/>
                        <a:pt x="249" y="46"/>
                        <a:pt x="248" y="41"/>
                      </a:cubicBezTo>
                      <a:cubicBezTo>
                        <a:pt x="247" y="37"/>
                        <a:pt x="250" y="33"/>
                        <a:pt x="254" y="32"/>
                      </a:cubicBezTo>
                      <a:close/>
                      <a:moveTo>
                        <a:pt x="317" y="17"/>
                      </a:moveTo>
                      <a:lnTo>
                        <a:pt x="328" y="14"/>
                      </a:lnTo>
                      <a:cubicBezTo>
                        <a:pt x="329" y="14"/>
                        <a:pt x="329" y="14"/>
                        <a:pt x="330" y="14"/>
                      </a:cubicBezTo>
                      <a:lnTo>
                        <a:pt x="350" y="14"/>
                      </a:lnTo>
                      <a:cubicBezTo>
                        <a:pt x="354" y="14"/>
                        <a:pt x="358" y="18"/>
                        <a:pt x="358" y="22"/>
                      </a:cubicBezTo>
                      <a:cubicBezTo>
                        <a:pt x="358" y="27"/>
                        <a:pt x="354" y="30"/>
                        <a:pt x="350" y="30"/>
                      </a:cubicBezTo>
                      <a:lnTo>
                        <a:pt x="330" y="30"/>
                      </a:lnTo>
                      <a:lnTo>
                        <a:pt x="332" y="30"/>
                      </a:lnTo>
                      <a:lnTo>
                        <a:pt x="320" y="33"/>
                      </a:lnTo>
                      <a:cubicBezTo>
                        <a:pt x="316" y="34"/>
                        <a:pt x="312" y="31"/>
                        <a:pt x="311" y="27"/>
                      </a:cubicBezTo>
                      <a:cubicBezTo>
                        <a:pt x="310" y="22"/>
                        <a:pt x="312" y="18"/>
                        <a:pt x="317" y="17"/>
                      </a:cubicBezTo>
                      <a:close/>
                      <a:moveTo>
                        <a:pt x="382" y="14"/>
                      </a:moveTo>
                      <a:lnTo>
                        <a:pt x="414" y="14"/>
                      </a:lnTo>
                      <a:cubicBezTo>
                        <a:pt x="418" y="14"/>
                        <a:pt x="422" y="18"/>
                        <a:pt x="422" y="22"/>
                      </a:cubicBezTo>
                      <a:cubicBezTo>
                        <a:pt x="422" y="27"/>
                        <a:pt x="418" y="30"/>
                        <a:pt x="414" y="30"/>
                      </a:cubicBezTo>
                      <a:lnTo>
                        <a:pt x="382" y="30"/>
                      </a:lnTo>
                      <a:cubicBezTo>
                        <a:pt x="378" y="30"/>
                        <a:pt x="374" y="27"/>
                        <a:pt x="374" y="22"/>
                      </a:cubicBezTo>
                      <a:cubicBezTo>
                        <a:pt x="374" y="18"/>
                        <a:pt x="378" y="14"/>
                        <a:pt x="382" y="14"/>
                      </a:cubicBezTo>
                      <a:close/>
                      <a:moveTo>
                        <a:pt x="446" y="14"/>
                      </a:moveTo>
                      <a:lnTo>
                        <a:pt x="468" y="14"/>
                      </a:lnTo>
                      <a:lnTo>
                        <a:pt x="477" y="13"/>
                      </a:lnTo>
                      <a:cubicBezTo>
                        <a:pt x="482" y="13"/>
                        <a:pt x="486" y="16"/>
                        <a:pt x="486" y="20"/>
                      </a:cubicBezTo>
                      <a:cubicBezTo>
                        <a:pt x="486" y="25"/>
                        <a:pt x="483" y="29"/>
                        <a:pt x="479" y="29"/>
                      </a:cubicBezTo>
                      <a:lnTo>
                        <a:pt x="468" y="30"/>
                      </a:lnTo>
                      <a:lnTo>
                        <a:pt x="446" y="30"/>
                      </a:lnTo>
                      <a:cubicBezTo>
                        <a:pt x="442" y="30"/>
                        <a:pt x="438" y="27"/>
                        <a:pt x="438" y="22"/>
                      </a:cubicBezTo>
                      <a:cubicBezTo>
                        <a:pt x="438" y="18"/>
                        <a:pt x="442" y="14"/>
                        <a:pt x="446" y="14"/>
                      </a:cubicBezTo>
                      <a:close/>
                      <a:moveTo>
                        <a:pt x="509" y="10"/>
                      </a:moveTo>
                      <a:lnTo>
                        <a:pt x="541" y="7"/>
                      </a:lnTo>
                      <a:cubicBezTo>
                        <a:pt x="545" y="7"/>
                        <a:pt x="549" y="10"/>
                        <a:pt x="550" y="14"/>
                      </a:cubicBezTo>
                      <a:cubicBezTo>
                        <a:pt x="550" y="19"/>
                        <a:pt x="547" y="22"/>
                        <a:pt x="542" y="23"/>
                      </a:cubicBezTo>
                      <a:lnTo>
                        <a:pt x="511" y="26"/>
                      </a:lnTo>
                      <a:cubicBezTo>
                        <a:pt x="506" y="26"/>
                        <a:pt x="502" y="23"/>
                        <a:pt x="502" y="19"/>
                      </a:cubicBezTo>
                      <a:cubicBezTo>
                        <a:pt x="501" y="14"/>
                        <a:pt x="505" y="10"/>
                        <a:pt x="509" y="10"/>
                      </a:cubicBezTo>
                      <a:close/>
                      <a:moveTo>
                        <a:pt x="573" y="4"/>
                      </a:moveTo>
                      <a:lnTo>
                        <a:pt x="605" y="1"/>
                      </a:lnTo>
                      <a:cubicBezTo>
                        <a:pt x="609" y="0"/>
                        <a:pt x="613" y="3"/>
                        <a:pt x="613" y="8"/>
                      </a:cubicBezTo>
                      <a:cubicBezTo>
                        <a:pt x="614" y="12"/>
                        <a:pt x="611" y="16"/>
                        <a:pt x="606" y="17"/>
                      </a:cubicBezTo>
                      <a:lnTo>
                        <a:pt x="574" y="20"/>
                      </a:lnTo>
                      <a:cubicBezTo>
                        <a:pt x="570" y="20"/>
                        <a:pt x="566" y="17"/>
                        <a:pt x="566" y="13"/>
                      </a:cubicBezTo>
                      <a:cubicBezTo>
                        <a:pt x="565" y="8"/>
                        <a:pt x="568" y="4"/>
                        <a:pt x="573" y="4"/>
                      </a:cubicBezTo>
                      <a:close/>
                      <a:moveTo>
                        <a:pt x="637" y="0"/>
                      </a:moveTo>
                      <a:lnTo>
                        <a:pt x="669" y="0"/>
                      </a:lnTo>
                      <a:cubicBezTo>
                        <a:pt x="674" y="0"/>
                        <a:pt x="677" y="4"/>
                        <a:pt x="677" y="8"/>
                      </a:cubicBezTo>
                      <a:cubicBezTo>
                        <a:pt x="677" y="13"/>
                        <a:pt x="674" y="16"/>
                        <a:pt x="669" y="16"/>
                      </a:cubicBezTo>
                      <a:lnTo>
                        <a:pt x="637" y="16"/>
                      </a:lnTo>
                      <a:cubicBezTo>
                        <a:pt x="633" y="16"/>
                        <a:pt x="629" y="13"/>
                        <a:pt x="629" y="8"/>
                      </a:cubicBezTo>
                      <a:cubicBezTo>
                        <a:pt x="629" y="4"/>
                        <a:pt x="633" y="0"/>
                        <a:pt x="637" y="0"/>
                      </a:cubicBezTo>
                      <a:close/>
                      <a:moveTo>
                        <a:pt x="701" y="0"/>
                      </a:moveTo>
                      <a:lnTo>
                        <a:pt x="733" y="0"/>
                      </a:lnTo>
                      <a:lnTo>
                        <a:pt x="733" y="0"/>
                      </a:lnTo>
                      <a:cubicBezTo>
                        <a:pt x="738" y="0"/>
                        <a:pt x="741" y="4"/>
                        <a:pt x="741" y="8"/>
                      </a:cubicBezTo>
                      <a:cubicBezTo>
                        <a:pt x="741" y="13"/>
                        <a:pt x="738" y="16"/>
                        <a:pt x="733" y="16"/>
                      </a:cubicBezTo>
                      <a:lnTo>
                        <a:pt x="733" y="16"/>
                      </a:lnTo>
                      <a:lnTo>
                        <a:pt x="701" y="16"/>
                      </a:lnTo>
                      <a:cubicBezTo>
                        <a:pt x="697" y="16"/>
                        <a:pt x="693" y="13"/>
                        <a:pt x="693" y="8"/>
                      </a:cubicBezTo>
                      <a:cubicBezTo>
                        <a:pt x="693" y="4"/>
                        <a:pt x="697" y="0"/>
                        <a:pt x="701" y="0"/>
                      </a:cubicBezTo>
                      <a:close/>
                      <a:moveTo>
                        <a:pt x="765" y="0"/>
                      </a:moveTo>
                      <a:lnTo>
                        <a:pt x="797" y="0"/>
                      </a:lnTo>
                      <a:cubicBezTo>
                        <a:pt x="802" y="0"/>
                        <a:pt x="805" y="4"/>
                        <a:pt x="805" y="8"/>
                      </a:cubicBezTo>
                      <a:cubicBezTo>
                        <a:pt x="805" y="13"/>
                        <a:pt x="802" y="16"/>
                        <a:pt x="797" y="16"/>
                      </a:cubicBezTo>
                      <a:lnTo>
                        <a:pt x="765" y="16"/>
                      </a:lnTo>
                      <a:cubicBezTo>
                        <a:pt x="761" y="16"/>
                        <a:pt x="757" y="13"/>
                        <a:pt x="757" y="8"/>
                      </a:cubicBezTo>
                      <a:cubicBezTo>
                        <a:pt x="757" y="4"/>
                        <a:pt x="761" y="0"/>
                        <a:pt x="765" y="0"/>
                      </a:cubicBezTo>
                      <a:close/>
                      <a:moveTo>
                        <a:pt x="829" y="0"/>
                      </a:moveTo>
                      <a:lnTo>
                        <a:pt x="861" y="0"/>
                      </a:lnTo>
                      <a:cubicBezTo>
                        <a:pt x="866" y="0"/>
                        <a:pt x="869" y="4"/>
                        <a:pt x="869" y="8"/>
                      </a:cubicBezTo>
                      <a:cubicBezTo>
                        <a:pt x="869" y="13"/>
                        <a:pt x="866" y="16"/>
                        <a:pt x="861" y="16"/>
                      </a:cubicBezTo>
                      <a:lnTo>
                        <a:pt x="829" y="16"/>
                      </a:lnTo>
                      <a:cubicBezTo>
                        <a:pt x="825" y="16"/>
                        <a:pt x="821" y="13"/>
                        <a:pt x="821" y="8"/>
                      </a:cubicBezTo>
                      <a:cubicBezTo>
                        <a:pt x="821" y="4"/>
                        <a:pt x="825" y="0"/>
                        <a:pt x="829" y="0"/>
                      </a:cubicBezTo>
                      <a:close/>
                    </a:path>
                  </a:pathLst>
                </a:custGeom>
                <a:solidFill>
                  <a:srgbClr val="000000"/>
                </a:solidFill>
                <a:ln w="7938" cap="flat">
                  <a:solidFill>
                    <a:srgbClr val="000000"/>
                  </a:solidFill>
                  <a:prstDash val="solid"/>
                  <a:bevel/>
                  <a:headEnd/>
                  <a:tailEnd/>
                </a:ln>
              </p:spPr>
              <p:txBody>
                <a:bodyPr/>
                <a:lstStyle/>
                <a:p>
                  <a:endParaRPr lang="en-US"/>
                </a:p>
              </p:txBody>
            </p:sp>
            <p:sp>
              <p:nvSpPr>
                <p:cNvPr id="160543" name="Freeform 3871"/>
                <p:cNvSpPr>
                  <a:spLocks noEditPoints="1"/>
                </p:cNvSpPr>
                <p:nvPr/>
              </p:nvSpPr>
              <p:spPr bwMode="auto">
                <a:xfrm>
                  <a:off x="4301" y="2583"/>
                  <a:ext cx="65" cy="88"/>
                </a:xfrm>
                <a:custGeom>
                  <a:avLst/>
                  <a:gdLst/>
                  <a:ahLst/>
                  <a:cxnLst>
                    <a:cxn ang="0">
                      <a:pos x="14" y="3"/>
                    </a:cxn>
                    <a:cxn ang="0">
                      <a:pos x="36" y="27"/>
                    </a:cxn>
                    <a:cxn ang="0">
                      <a:pos x="35" y="38"/>
                    </a:cxn>
                    <a:cxn ang="0">
                      <a:pos x="24" y="37"/>
                    </a:cxn>
                    <a:cxn ang="0">
                      <a:pos x="3" y="14"/>
                    </a:cxn>
                    <a:cxn ang="0">
                      <a:pos x="3" y="3"/>
                    </a:cxn>
                    <a:cxn ang="0">
                      <a:pos x="14" y="3"/>
                    </a:cxn>
                    <a:cxn ang="0">
                      <a:pos x="58" y="50"/>
                    </a:cxn>
                    <a:cxn ang="0">
                      <a:pos x="68" y="62"/>
                    </a:cxn>
                    <a:cxn ang="0">
                      <a:pos x="78" y="75"/>
                    </a:cxn>
                    <a:cxn ang="0">
                      <a:pos x="77" y="87"/>
                    </a:cxn>
                    <a:cxn ang="0">
                      <a:pos x="66" y="85"/>
                    </a:cxn>
                    <a:cxn ang="0">
                      <a:pos x="57" y="73"/>
                    </a:cxn>
                    <a:cxn ang="0">
                      <a:pos x="46" y="61"/>
                    </a:cxn>
                    <a:cxn ang="0">
                      <a:pos x="46" y="50"/>
                    </a:cxn>
                    <a:cxn ang="0">
                      <a:pos x="58" y="50"/>
                    </a:cxn>
                    <a:cxn ang="0">
                      <a:pos x="98" y="101"/>
                    </a:cxn>
                    <a:cxn ang="0">
                      <a:pos x="117" y="126"/>
                    </a:cxn>
                    <a:cxn ang="0">
                      <a:pos x="116" y="138"/>
                    </a:cxn>
                    <a:cxn ang="0">
                      <a:pos x="105" y="136"/>
                    </a:cxn>
                    <a:cxn ang="0">
                      <a:pos x="85" y="111"/>
                    </a:cxn>
                    <a:cxn ang="0">
                      <a:pos x="87" y="99"/>
                    </a:cxn>
                    <a:cxn ang="0">
                      <a:pos x="98" y="101"/>
                    </a:cxn>
                    <a:cxn ang="0">
                      <a:pos x="137" y="152"/>
                    </a:cxn>
                    <a:cxn ang="0">
                      <a:pos x="156" y="177"/>
                    </a:cxn>
                    <a:cxn ang="0">
                      <a:pos x="155" y="188"/>
                    </a:cxn>
                    <a:cxn ang="0">
                      <a:pos x="143" y="187"/>
                    </a:cxn>
                    <a:cxn ang="0">
                      <a:pos x="124" y="161"/>
                    </a:cxn>
                    <a:cxn ang="0">
                      <a:pos x="126" y="150"/>
                    </a:cxn>
                    <a:cxn ang="0">
                      <a:pos x="137" y="152"/>
                    </a:cxn>
                    <a:cxn ang="0">
                      <a:pos x="176" y="203"/>
                    </a:cxn>
                    <a:cxn ang="0">
                      <a:pos x="195" y="228"/>
                    </a:cxn>
                    <a:cxn ang="0">
                      <a:pos x="193" y="239"/>
                    </a:cxn>
                    <a:cxn ang="0">
                      <a:pos x="182" y="238"/>
                    </a:cxn>
                    <a:cxn ang="0">
                      <a:pos x="163" y="212"/>
                    </a:cxn>
                    <a:cxn ang="0">
                      <a:pos x="164" y="201"/>
                    </a:cxn>
                    <a:cxn ang="0">
                      <a:pos x="176" y="203"/>
                    </a:cxn>
                  </a:cxnLst>
                  <a:rect l="0" t="0" r="r" b="b"/>
                  <a:pathLst>
                    <a:path w="198" h="242">
                      <a:moveTo>
                        <a:pt x="14" y="3"/>
                      </a:moveTo>
                      <a:lnTo>
                        <a:pt x="36" y="27"/>
                      </a:lnTo>
                      <a:cubicBezTo>
                        <a:pt x="39" y="30"/>
                        <a:pt x="39" y="35"/>
                        <a:pt x="35" y="38"/>
                      </a:cubicBezTo>
                      <a:cubicBezTo>
                        <a:pt x="32" y="41"/>
                        <a:pt x="27" y="41"/>
                        <a:pt x="24" y="37"/>
                      </a:cubicBezTo>
                      <a:lnTo>
                        <a:pt x="3" y="14"/>
                      </a:lnTo>
                      <a:cubicBezTo>
                        <a:pt x="0" y="11"/>
                        <a:pt x="0" y="6"/>
                        <a:pt x="3" y="3"/>
                      </a:cubicBezTo>
                      <a:cubicBezTo>
                        <a:pt x="6" y="0"/>
                        <a:pt x="11" y="0"/>
                        <a:pt x="14" y="3"/>
                      </a:cubicBezTo>
                      <a:close/>
                      <a:moveTo>
                        <a:pt x="58" y="50"/>
                      </a:moveTo>
                      <a:lnTo>
                        <a:pt x="68" y="62"/>
                      </a:lnTo>
                      <a:lnTo>
                        <a:pt x="78" y="75"/>
                      </a:lnTo>
                      <a:cubicBezTo>
                        <a:pt x="81" y="79"/>
                        <a:pt x="80" y="84"/>
                        <a:pt x="77" y="87"/>
                      </a:cubicBezTo>
                      <a:cubicBezTo>
                        <a:pt x="73" y="89"/>
                        <a:pt x="68" y="89"/>
                        <a:pt x="66" y="85"/>
                      </a:cubicBezTo>
                      <a:lnTo>
                        <a:pt x="57" y="73"/>
                      </a:lnTo>
                      <a:lnTo>
                        <a:pt x="46" y="61"/>
                      </a:lnTo>
                      <a:cubicBezTo>
                        <a:pt x="43" y="58"/>
                        <a:pt x="43" y="53"/>
                        <a:pt x="46" y="50"/>
                      </a:cubicBezTo>
                      <a:cubicBezTo>
                        <a:pt x="49" y="47"/>
                        <a:pt x="55" y="47"/>
                        <a:pt x="58" y="50"/>
                      </a:cubicBezTo>
                      <a:close/>
                      <a:moveTo>
                        <a:pt x="98" y="101"/>
                      </a:moveTo>
                      <a:lnTo>
                        <a:pt x="117" y="126"/>
                      </a:lnTo>
                      <a:cubicBezTo>
                        <a:pt x="120" y="130"/>
                        <a:pt x="119" y="135"/>
                        <a:pt x="116" y="138"/>
                      </a:cubicBezTo>
                      <a:cubicBezTo>
                        <a:pt x="112" y="140"/>
                        <a:pt x="107" y="140"/>
                        <a:pt x="105" y="136"/>
                      </a:cubicBezTo>
                      <a:lnTo>
                        <a:pt x="85" y="111"/>
                      </a:lnTo>
                      <a:cubicBezTo>
                        <a:pt x="82" y="107"/>
                        <a:pt x="83" y="102"/>
                        <a:pt x="87" y="99"/>
                      </a:cubicBezTo>
                      <a:cubicBezTo>
                        <a:pt x="90" y="97"/>
                        <a:pt x="95" y="97"/>
                        <a:pt x="98" y="101"/>
                      </a:cubicBezTo>
                      <a:close/>
                      <a:moveTo>
                        <a:pt x="137" y="152"/>
                      </a:moveTo>
                      <a:lnTo>
                        <a:pt x="156" y="177"/>
                      </a:lnTo>
                      <a:cubicBezTo>
                        <a:pt x="159" y="181"/>
                        <a:pt x="158" y="186"/>
                        <a:pt x="155" y="188"/>
                      </a:cubicBezTo>
                      <a:cubicBezTo>
                        <a:pt x="151" y="191"/>
                        <a:pt x="146" y="190"/>
                        <a:pt x="143" y="187"/>
                      </a:cubicBezTo>
                      <a:lnTo>
                        <a:pt x="124" y="161"/>
                      </a:lnTo>
                      <a:cubicBezTo>
                        <a:pt x="121" y="158"/>
                        <a:pt x="122" y="153"/>
                        <a:pt x="126" y="150"/>
                      </a:cubicBezTo>
                      <a:cubicBezTo>
                        <a:pt x="129" y="148"/>
                        <a:pt x="134" y="148"/>
                        <a:pt x="137" y="152"/>
                      </a:cubicBezTo>
                      <a:close/>
                      <a:moveTo>
                        <a:pt x="176" y="203"/>
                      </a:moveTo>
                      <a:lnTo>
                        <a:pt x="195" y="228"/>
                      </a:lnTo>
                      <a:cubicBezTo>
                        <a:pt x="198" y="232"/>
                        <a:pt x="197" y="237"/>
                        <a:pt x="193" y="239"/>
                      </a:cubicBezTo>
                      <a:cubicBezTo>
                        <a:pt x="190" y="242"/>
                        <a:pt x="185" y="241"/>
                        <a:pt x="182" y="238"/>
                      </a:cubicBezTo>
                      <a:lnTo>
                        <a:pt x="163" y="212"/>
                      </a:lnTo>
                      <a:cubicBezTo>
                        <a:pt x="160" y="209"/>
                        <a:pt x="161" y="204"/>
                        <a:pt x="164" y="201"/>
                      </a:cubicBezTo>
                      <a:cubicBezTo>
                        <a:pt x="168" y="198"/>
                        <a:pt x="173" y="199"/>
                        <a:pt x="176" y="203"/>
                      </a:cubicBezTo>
                      <a:close/>
                    </a:path>
                  </a:pathLst>
                </a:custGeom>
                <a:solidFill>
                  <a:srgbClr val="000000"/>
                </a:solidFill>
                <a:ln w="7938" cap="flat">
                  <a:solidFill>
                    <a:srgbClr val="000000"/>
                  </a:solidFill>
                  <a:prstDash val="solid"/>
                  <a:bevel/>
                  <a:headEnd/>
                  <a:tailEnd/>
                </a:ln>
              </p:spPr>
              <p:txBody>
                <a:bodyPr/>
                <a:lstStyle/>
                <a:p>
                  <a:endParaRPr lang="en-US"/>
                </a:p>
              </p:txBody>
            </p:sp>
            <p:sp>
              <p:nvSpPr>
                <p:cNvPr id="160544" name="Freeform 3872"/>
                <p:cNvSpPr>
                  <a:spLocks noEditPoints="1"/>
                </p:cNvSpPr>
                <p:nvPr/>
              </p:nvSpPr>
              <p:spPr bwMode="auto">
                <a:xfrm>
                  <a:off x="4301" y="2425"/>
                  <a:ext cx="958" cy="794"/>
                </a:xfrm>
                <a:custGeom>
                  <a:avLst/>
                  <a:gdLst/>
                  <a:ahLst/>
                  <a:cxnLst>
                    <a:cxn ang="0">
                      <a:pos x="66" y="40"/>
                    </a:cxn>
                    <a:cxn ang="0">
                      <a:pos x="140" y="104"/>
                    </a:cxn>
                    <a:cxn ang="0">
                      <a:pos x="181" y="163"/>
                    </a:cxn>
                    <a:cxn ang="0">
                      <a:pos x="226" y="194"/>
                    </a:cxn>
                    <a:cxn ang="0">
                      <a:pos x="253" y="211"/>
                    </a:cxn>
                    <a:cxn ang="0">
                      <a:pos x="336" y="260"/>
                    </a:cxn>
                    <a:cxn ang="0">
                      <a:pos x="394" y="302"/>
                    </a:cxn>
                    <a:cxn ang="0">
                      <a:pos x="439" y="336"/>
                    </a:cxn>
                    <a:cxn ang="0">
                      <a:pos x="505" y="366"/>
                    </a:cxn>
                    <a:cxn ang="0">
                      <a:pos x="550" y="400"/>
                    </a:cxn>
                    <a:cxn ang="0">
                      <a:pos x="595" y="446"/>
                    </a:cxn>
                    <a:cxn ang="0">
                      <a:pos x="640" y="491"/>
                    </a:cxn>
                    <a:cxn ang="0">
                      <a:pos x="684" y="536"/>
                    </a:cxn>
                    <a:cxn ang="0">
                      <a:pos x="709" y="556"/>
                    </a:cxn>
                    <a:cxn ang="0">
                      <a:pos x="784" y="617"/>
                    </a:cxn>
                    <a:cxn ang="0">
                      <a:pos x="834" y="657"/>
                    </a:cxn>
                    <a:cxn ang="0">
                      <a:pos x="884" y="697"/>
                    </a:cxn>
                    <a:cxn ang="0">
                      <a:pos x="935" y="748"/>
                    </a:cxn>
                    <a:cxn ang="0">
                      <a:pos x="984" y="789"/>
                    </a:cxn>
                    <a:cxn ang="0">
                      <a:pos x="1031" y="832"/>
                    </a:cxn>
                    <a:cxn ang="0">
                      <a:pos x="1067" y="876"/>
                    </a:cxn>
                    <a:cxn ang="0">
                      <a:pos x="1116" y="918"/>
                    </a:cxn>
                    <a:cxn ang="0">
                      <a:pos x="1165" y="959"/>
                    </a:cxn>
                    <a:cxn ang="0">
                      <a:pos x="1190" y="979"/>
                    </a:cxn>
                    <a:cxn ang="0">
                      <a:pos x="1238" y="1008"/>
                    </a:cxn>
                    <a:cxn ang="0">
                      <a:pos x="1291" y="1058"/>
                    </a:cxn>
                    <a:cxn ang="0">
                      <a:pos x="1382" y="1146"/>
                    </a:cxn>
                    <a:cxn ang="0">
                      <a:pos x="1438" y="1195"/>
                    </a:cxn>
                    <a:cxn ang="0">
                      <a:pos x="1481" y="1225"/>
                    </a:cxn>
                    <a:cxn ang="0">
                      <a:pos x="1561" y="1279"/>
                    </a:cxn>
                    <a:cxn ang="0">
                      <a:pos x="1595" y="1346"/>
                    </a:cxn>
                    <a:cxn ang="0">
                      <a:pos x="1618" y="1398"/>
                    </a:cxn>
                    <a:cxn ang="0">
                      <a:pos x="1635" y="1425"/>
                    </a:cxn>
                    <a:cxn ang="0">
                      <a:pos x="1671" y="1468"/>
                    </a:cxn>
                    <a:cxn ang="0">
                      <a:pos x="1718" y="1521"/>
                    </a:cxn>
                    <a:cxn ang="0">
                      <a:pos x="1805" y="1616"/>
                    </a:cxn>
                    <a:cxn ang="0">
                      <a:pos x="1869" y="1687"/>
                    </a:cxn>
                    <a:cxn ang="0">
                      <a:pos x="1926" y="1727"/>
                    </a:cxn>
                    <a:cxn ang="0">
                      <a:pos x="1972" y="1761"/>
                    </a:cxn>
                    <a:cxn ang="0">
                      <a:pos x="2042" y="1777"/>
                    </a:cxn>
                    <a:cxn ang="0">
                      <a:pos x="2098" y="1769"/>
                    </a:cxn>
                    <a:cxn ang="0">
                      <a:pos x="2169" y="1787"/>
                    </a:cxn>
                    <a:cxn ang="0">
                      <a:pos x="2223" y="1779"/>
                    </a:cxn>
                    <a:cxn ang="0">
                      <a:pos x="2254" y="1773"/>
                    </a:cxn>
                    <a:cxn ang="0">
                      <a:pos x="2349" y="1756"/>
                    </a:cxn>
                    <a:cxn ang="0">
                      <a:pos x="2384" y="1824"/>
                    </a:cxn>
                    <a:cxn ang="0">
                      <a:pos x="2402" y="1878"/>
                    </a:cxn>
                    <a:cxn ang="0">
                      <a:pos x="2425" y="1910"/>
                    </a:cxn>
                    <a:cxn ang="0">
                      <a:pos x="2479" y="1896"/>
                    </a:cxn>
                    <a:cxn ang="0">
                      <a:pos x="2548" y="1877"/>
                    </a:cxn>
                    <a:cxn ang="0">
                      <a:pos x="2674" y="1849"/>
                    </a:cxn>
                    <a:cxn ang="0">
                      <a:pos x="2755" y="1840"/>
                    </a:cxn>
                    <a:cxn ang="0">
                      <a:pos x="2731" y="1851"/>
                    </a:cxn>
                    <a:cxn ang="0">
                      <a:pos x="2788" y="1883"/>
                    </a:cxn>
                    <a:cxn ang="0">
                      <a:pos x="2856" y="1991"/>
                    </a:cxn>
                    <a:cxn ang="0">
                      <a:pos x="2856" y="1991"/>
                    </a:cxn>
                    <a:cxn ang="0">
                      <a:pos x="2914" y="2106"/>
                    </a:cxn>
                    <a:cxn ang="0">
                      <a:pos x="2945" y="2166"/>
                    </a:cxn>
                  </a:cxnLst>
                  <a:rect l="0" t="0" r="r" b="b"/>
                  <a:pathLst>
                    <a:path w="2947" h="2179">
                      <a:moveTo>
                        <a:pt x="14" y="3"/>
                      </a:moveTo>
                      <a:lnTo>
                        <a:pt x="40" y="22"/>
                      </a:lnTo>
                      <a:cubicBezTo>
                        <a:pt x="44" y="24"/>
                        <a:pt x="45" y="29"/>
                        <a:pt x="42" y="33"/>
                      </a:cubicBezTo>
                      <a:cubicBezTo>
                        <a:pt x="39" y="36"/>
                        <a:pt x="34" y="37"/>
                        <a:pt x="31" y="35"/>
                      </a:cubicBezTo>
                      <a:lnTo>
                        <a:pt x="5" y="16"/>
                      </a:lnTo>
                      <a:cubicBezTo>
                        <a:pt x="1" y="13"/>
                        <a:pt x="0" y="8"/>
                        <a:pt x="3" y="5"/>
                      </a:cubicBezTo>
                      <a:cubicBezTo>
                        <a:pt x="6" y="1"/>
                        <a:pt x="11" y="0"/>
                        <a:pt x="14" y="3"/>
                      </a:cubicBezTo>
                      <a:close/>
                      <a:moveTo>
                        <a:pt x="66" y="40"/>
                      </a:moveTo>
                      <a:lnTo>
                        <a:pt x="92" y="59"/>
                      </a:lnTo>
                      <a:cubicBezTo>
                        <a:pt x="96" y="61"/>
                        <a:pt x="97" y="66"/>
                        <a:pt x="94" y="70"/>
                      </a:cubicBezTo>
                      <a:cubicBezTo>
                        <a:pt x="91" y="74"/>
                        <a:pt x="86" y="74"/>
                        <a:pt x="83" y="72"/>
                      </a:cubicBezTo>
                      <a:lnTo>
                        <a:pt x="57" y="53"/>
                      </a:lnTo>
                      <a:cubicBezTo>
                        <a:pt x="53" y="51"/>
                        <a:pt x="52" y="46"/>
                        <a:pt x="55" y="42"/>
                      </a:cubicBezTo>
                      <a:cubicBezTo>
                        <a:pt x="58" y="39"/>
                        <a:pt x="63" y="38"/>
                        <a:pt x="66" y="40"/>
                      </a:cubicBezTo>
                      <a:close/>
                      <a:moveTo>
                        <a:pt x="118" y="80"/>
                      </a:moveTo>
                      <a:lnTo>
                        <a:pt x="140" y="104"/>
                      </a:lnTo>
                      <a:cubicBezTo>
                        <a:pt x="142" y="107"/>
                        <a:pt x="142" y="112"/>
                        <a:pt x="139" y="115"/>
                      </a:cubicBezTo>
                      <a:cubicBezTo>
                        <a:pt x="135" y="118"/>
                        <a:pt x="130" y="118"/>
                        <a:pt x="128" y="115"/>
                      </a:cubicBezTo>
                      <a:lnTo>
                        <a:pt x="106" y="91"/>
                      </a:lnTo>
                      <a:cubicBezTo>
                        <a:pt x="103" y="87"/>
                        <a:pt x="104" y="82"/>
                        <a:pt x="107" y="79"/>
                      </a:cubicBezTo>
                      <a:cubicBezTo>
                        <a:pt x="110" y="76"/>
                        <a:pt x="116" y="77"/>
                        <a:pt x="118" y="80"/>
                      </a:cubicBezTo>
                      <a:close/>
                      <a:moveTo>
                        <a:pt x="161" y="128"/>
                      </a:moveTo>
                      <a:lnTo>
                        <a:pt x="182" y="152"/>
                      </a:lnTo>
                      <a:cubicBezTo>
                        <a:pt x="185" y="155"/>
                        <a:pt x="184" y="160"/>
                        <a:pt x="181" y="163"/>
                      </a:cubicBezTo>
                      <a:cubicBezTo>
                        <a:pt x="178" y="166"/>
                        <a:pt x="173" y="166"/>
                        <a:pt x="170" y="163"/>
                      </a:cubicBezTo>
                      <a:lnTo>
                        <a:pt x="149" y="139"/>
                      </a:lnTo>
                      <a:cubicBezTo>
                        <a:pt x="146" y="135"/>
                        <a:pt x="146" y="130"/>
                        <a:pt x="149" y="127"/>
                      </a:cubicBezTo>
                      <a:cubicBezTo>
                        <a:pt x="153" y="124"/>
                        <a:pt x="158" y="125"/>
                        <a:pt x="161" y="128"/>
                      </a:cubicBezTo>
                      <a:close/>
                      <a:moveTo>
                        <a:pt x="203" y="176"/>
                      </a:moveTo>
                      <a:lnTo>
                        <a:pt x="211" y="186"/>
                      </a:lnTo>
                      <a:lnTo>
                        <a:pt x="209" y="184"/>
                      </a:lnTo>
                      <a:lnTo>
                        <a:pt x="226" y="194"/>
                      </a:lnTo>
                      <a:cubicBezTo>
                        <a:pt x="230" y="196"/>
                        <a:pt x="231" y="201"/>
                        <a:pt x="229" y="205"/>
                      </a:cubicBezTo>
                      <a:cubicBezTo>
                        <a:pt x="226" y="209"/>
                        <a:pt x="221" y="210"/>
                        <a:pt x="218" y="208"/>
                      </a:cubicBezTo>
                      <a:lnTo>
                        <a:pt x="201" y="198"/>
                      </a:lnTo>
                      <a:cubicBezTo>
                        <a:pt x="200" y="197"/>
                        <a:pt x="200" y="197"/>
                        <a:pt x="199" y="196"/>
                      </a:cubicBezTo>
                      <a:lnTo>
                        <a:pt x="191" y="187"/>
                      </a:lnTo>
                      <a:cubicBezTo>
                        <a:pt x="188" y="183"/>
                        <a:pt x="188" y="178"/>
                        <a:pt x="192" y="175"/>
                      </a:cubicBezTo>
                      <a:cubicBezTo>
                        <a:pt x="195" y="173"/>
                        <a:pt x="200" y="173"/>
                        <a:pt x="203" y="176"/>
                      </a:cubicBezTo>
                      <a:close/>
                      <a:moveTo>
                        <a:pt x="253" y="211"/>
                      </a:moveTo>
                      <a:lnTo>
                        <a:pt x="281" y="227"/>
                      </a:lnTo>
                      <a:cubicBezTo>
                        <a:pt x="285" y="229"/>
                        <a:pt x="286" y="234"/>
                        <a:pt x="284" y="238"/>
                      </a:cubicBezTo>
                      <a:cubicBezTo>
                        <a:pt x="281" y="242"/>
                        <a:pt x="276" y="243"/>
                        <a:pt x="273" y="241"/>
                      </a:cubicBezTo>
                      <a:lnTo>
                        <a:pt x="245" y="224"/>
                      </a:lnTo>
                      <a:cubicBezTo>
                        <a:pt x="241" y="222"/>
                        <a:pt x="240" y="217"/>
                        <a:pt x="242" y="213"/>
                      </a:cubicBezTo>
                      <a:cubicBezTo>
                        <a:pt x="245" y="209"/>
                        <a:pt x="250" y="208"/>
                        <a:pt x="253" y="211"/>
                      </a:cubicBezTo>
                      <a:close/>
                      <a:moveTo>
                        <a:pt x="308" y="243"/>
                      </a:moveTo>
                      <a:lnTo>
                        <a:pt x="336" y="260"/>
                      </a:lnTo>
                      <a:cubicBezTo>
                        <a:pt x="339" y="262"/>
                        <a:pt x="341" y="267"/>
                        <a:pt x="338" y="271"/>
                      </a:cubicBezTo>
                      <a:cubicBezTo>
                        <a:pt x="336" y="275"/>
                        <a:pt x="331" y="276"/>
                        <a:pt x="327" y="274"/>
                      </a:cubicBezTo>
                      <a:lnTo>
                        <a:pt x="300" y="257"/>
                      </a:lnTo>
                      <a:cubicBezTo>
                        <a:pt x="296" y="255"/>
                        <a:pt x="295" y="250"/>
                        <a:pt x="297" y="246"/>
                      </a:cubicBezTo>
                      <a:cubicBezTo>
                        <a:pt x="300" y="242"/>
                        <a:pt x="304" y="241"/>
                        <a:pt x="308" y="243"/>
                      </a:cubicBezTo>
                      <a:close/>
                      <a:moveTo>
                        <a:pt x="363" y="276"/>
                      </a:moveTo>
                      <a:lnTo>
                        <a:pt x="391" y="291"/>
                      </a:lnTo>
                      <a:cubicBezTo>
                        <a:pt x="395" y="293"/>
                        <a:pt x="396" y="298"/>
                        <a:pt x="394" y="302"/>
                      </a:cubicBezTo>
                      <a:cubicBezTo>
                        <a:pt x="392" y="306"/>
                        <a:pt x="387" y="307"/>
                        <a:pt x="383" y="305"/>
                      </a:cubicBezTo>
                      <a:lnTo>
                        <a:pt x="355" y="290"/>
                      </a:lnTo>
                      <a:cubicBezTo>
                        <a:pt x="352" y="288"/>
                        <a:pt x="350" y="283"/>
                        <a:pt x="352" y="279"/>
                      </a:cubicBezTo>
                      <a:cubicBezTo>
                        <a:pt x="354" y="275"/>
                        <a:pt x="359" y="274"/>
                        <a:pt x="363" y="276"/>
                      </a:cubicBezTo>
                      <a:close/>
                      <a:moveTo>
                        <a:pt x="419" y="307"/>
                      </a:moveTo>
                      <a:lnTo>
                        <a:pt x="447" y="322"/>
                      </a:lnTo>
                      <a:cubicBezTo>
                        <a:pt x="451" y="325"/>
                        <a:pt x="452" y="330"/>
                        <a:pt x="450" y="333"/>
                      </a:cubicBezTo>
                      <a:cubicBezTo>
                        <a:pt x="448" y="337"/>
                        <a:pt x="443" y="339"/>
                        <a:pt x="439" y="336"/>
                      </a:cubicBezTo>
                      <a:lnTo>
                        <a:pt x="411" y="321"/>
                      </a:lnTo>
                      <a:cubicBezTo>
                        <a:pt x="407" y="319"/>
                        <a:pt x="406" y="314"/>
                        <a:pt x="408" y="310"/>
                      </a:cubicBezTo>
                      <a:cubicBezTo>
                        <a:pt x="410" y="306"/>
                        <a:pt x="415" y="305"/>
                        <a:pt x="419" y="307"/>
                      </a:cubicBezTo>
                      <a:close/>
                      <a:moveTo>
                        <a:pt x="475" y="338"/>
                      </a:moveTo>
                      <a:lnTo>
                        <a:pt x="502" y="353"/>
                      </a:lnTo>
                      <a:cubicBezTo>
                        <a:pt x="503" y="354"/>
                        <a:pt x="504" y="354"/>
                        <a:pt x="504" y="355"/>
                      </a:cubicBezTo>
                      <a:lnTo>
                        <a:pt x="505" y="355"/>
                      </a:lnTo>
                      <a:cubicBezTo>
                        <a:pt x="508" y="358"/>
                        <a:pt x="508" y="363"/>
                        <a:pt x="505" y="366"/>
                      </a:cubicBezTo>
                      <a:cubicBezTo>
                        <a:pt x="501" y="370"/>
                        <a:pt x="496" y="370"/>
                        <a:pt x="493" y="366"/>
                      </a:cubicBezTo>
                      <a:lnTo>
                        <a:pt x="493" y="366"/>
                      </a:lnTo>
                      <a:lnTo>
                        <a:pt x="495" y="367"/>
                      </a:lnTo>
                      <a:lnTo>
                        <a:pt x="467" y="352"/>
                      </a:lnTo>
                      <a:cubicBezTo>
                        <a:pt x="463" y="350"/>
                        <a:pt x="462" y="345"/>
                        <a:pt x="464" y="341"/>
                      </a:cubicBezTo>
                      <a:cubicBezTo>
                        <a:pt x="466" y="337"/>
                        <a:pt x="471" y="336"/>
                        <a:pt x="475" y="338"/>
                      </a:cubicBezTo>
                      <a:close/>
                      <a:moveTo>
                        <a:pt x="527" y="378"/>
                      </a:moveTo>
                      <a:lnTo>
                        <a:pt x="550" y="400"/>
                      </a:lnTo>
                      <a:cubicBezTo>
                        <a:pt x="553" y="404"/>
                        <a:pt x="553" y="409"/>
                        <a:pt x="550" y="412"/>
                      </a:cubicBezTo>
                      <a:cubicBezTo>
                        <a:pt x="547" y="415"/>
                        <a:pt x="542" y="415"/>
                        <a:pt x="539" y="412"/>
                      </a:cubicBezTo>
                      <a:lnTo>
                        <a:pt x="516" y="389"/>
                      </a:lnTo>
                      <a:cubicBezTo>
                        <a:pt x="513" y="386"/>
                        <a:pt x="513" y="381"/>
                        <a:pt x="516" y="378"/>
                      </a:cubicBezTo>
                      <a:cubicBezTo>
                        <a:pt x="519" y="375"/>
                        <a:pt x="524" y="375"/>
                        <a:pt x="527" y="378"/>
                      </a:cubicBezTo>
                      <a:close/>
                      <a:moveTo>
                        <a:pt x="572" y="423"/>
                      </a:moveTo>
                      <a:lnTo>
                        <a:pt x="588" y="438"/>
                      </a:lnTo>
                      <a:lnTo>
                        <a:pt x="595" y="446"/>
                      </a:lnTo>
                      <a:cubicBezTo>
                        <a:pt x="598" y="449"/>
                        <a:pt x="598" y="454"/>
                        <a:pt x="595" y="457"/>
                      </a:cubicBezTo>
                      <a:cubicBezTo>
                        <a:pt x="592" y="460"/>
                        <a:pt x="587" y="460"/>
                        <a:pt x="584" y="457"/>
                      </a:cubicBezTo>
                      <a:lnTo>
                        <a:pt x="577" y="450"/>
                      </a:lnTo>
                      <a:lnTo>
                        <a:pt x="561" y="434"/>
                      </a:lnTo>
                      <a:cubicBezTo>
                        <a:pt x="558" y="431"/>
                        <a:pt x="558" y="426"/>
                        <a:pt x="561" y="423"/>
                      </a:cubicBezTo>
                      <a:cubicBezTo>
                        <a:pt x="564" y="420"/>
                        <a:pt x="569" y="420"/>
                        <a:pt x="572" y="423"/>
                      </a:cubicBezTo>
                      <a:close/>
                      <a:moveTo>
                        <a:pt x="618" y="469"/>
                      </a:moveTo>
                      <a:lnTo>
                        <a:pt x="640" y="491"/>
                      </a:lnTo>
                      <a:cubicBezTo>
                        <a:pt x="643" y="494"/>
                        <a:pt x="643" y="500"/>
                        <a:pt x="640" y="503"/>
                      </a:cubicBezTo>
                      <a:cubicBezTo>
                        <a:pt x="637" y="506"/>
                        <a:pt x="632" y="506"/>
                        <a:pt x="629" y="503"/>
                      </a:cubicBezTo>
                      <a:lnTo>
                        <a:pt x="606" y="480"/>
                      </a:lnTo>
                      <a:cubicBezTo>
                        <a:pt x="603" y="477"/>
                        <a:pt x="603" y="472"/>
                        <a:pt x="606" y="468"/>
                      </a:cubicBezTo>
                      <a:cubicBezTo>
                        <a:pt x="609" y="465"/>
                        <a:pt x="614" y="465"/>
                        <a:pt x="618" y="469"/>
                      </a:cubicBezTo>
                      <a:close/>
                      <a:moveTo>
                        <a:pt x="662" y="514"/>
                      </a:moveTo>
                      <a:lnTo>
                        <a:pt x="684" y="536"/>
                      </a:lnTo>
                      <a:lnTo>
                        <a:pt x="684" y="536"/>
                      </a:lnTo>
                      <a:lnTo>
                        <a:pt x="684" y="536"/>
                      </a:lnTo>
                      <a:cubicBezTo>
                        <a:pt x="688" y="539"/>
                        <a:pt x="688" y="544"/>
                        <a:pt x="686" y="547"/>
                      </a:cubicBezTo>
                      <a:cubicBezTo>
                        <a:pt x="683" y="551"/>
                        <a:pt x="678" y="551"/>
                        <a:pt x="674" y="549"/>
                      </a:cubicBezTo>
                      <a:lnTo>
                        <a:pt x="673" y="548"/>
                      </a:lnTo>
                      <a:lnTo>
                        <a:pt x="651" y="525"/>
                      </a:lnTo>
                      <a:cubicBezTo>
                        <a:pt x="648" y="522"/>
                        <a:pt x="648" y="517"/>
                        <a:pt x="651" y="514"/>
                      </a:cubicBezTo>
                      <a:cubicBezTo>
                        <a:pt x="654" y="511"/>
                        <a:pt x="659" y="511"/>
                        <a:pt x="662" y="514"/>
                      </a:cubicBezTo>
                      <a:close/>
                      <a:moveTo>
                        <a:pt x="709" y="556"/>
                      </a:moveTo>
                      <a:lnTo>
                        <a:pt x="734" y="576"/>
                      </a:lnTo>
                      <a:cubicBezTo>
                        <a:pt x="738" y="579"/>
                        <a:pt x="738" y="584"/>
                        <a:pt x="735" y="588"/>
                      </a:cubicBezTo>
                      <a:cubicBezTo>
                        <a:pt x="733" y="591"/>
                        <a:pt x="728" y="592"/>
                        <a:pt x="724" y="589"/>
                      </a:cubicBezTo>
                      <a:lnTo>
                        <a:pt x="699" y="569"/>
                      </a:lnTo>
                      <a:cubicBezTo>
                        <a:pt x="696" y="566"/>
                        <a:pt x="695" y="561"/>
                        <a:pt x="698" y="557"/>
                      </a:cubicBezTo>
                      <a:cubicBezTo>
                        <a:pt x="701" y="554"/>
                        <a:pt x="706" y="554"/>
                        <a:pt x="709" y="556"/>
                      </a:cubicBezTo>
                      <a:close/>
                      <a:moveTo>
                        <a:pt x="759" y="597"/>
                      </a:moveTo>
                      <a:lnTo>
                        <a:pt x="784" y="617"/>
                      </a:lnTo>
                      <a:cubicBezTo>
                        <a:pt x="787" y="619"/>
                        <a:pt x="788" y="624"/>
                        <a:pt x="785" y="628"/>
                      </a:cubicBezTo>
                      <a:cubicBezTo>
                        <a:pt x="782" y="631"/>
                        <a:pt x="777" y="632"/>
                        <a:pt x="774" y="629"/>
                      </a:cubicBezTo>
                      <a:lnTo>
                        <a:pt x="749" y="609"/>
                      </a:lnTo>
                      <a:cubicBezTo>
                        <a:pt x="746" y="606"/>
                        <a:pt x="745" y="601"/>
                        <a:pt x="748" y="598"/>
                      </a:cubicBezTo>
                      <a:cubicBezTo>
                        <a:pt x="751" y="594"/>
                        <a:pt x="756" y="594"/>
                        <a:pt x="759" y="597"/>
                      </a:cubicBezTo>
                      <a:close/>
                      <a:moveTo>
                        <a:pt x="809" y="637"/>
                      </a:moveTo>
                      <a:lnTo>
                        <a:pt x="823" y="649"/>
                      </a:lnTo>
                      <a:lnTo>
                        <a:pt x="834" y="657"/>
                      </a:lnTo>
                      <a:cubicBezTo>
                        <a:pt x="837" y="659"/>
                        <a:pt x="838" y="665"/>
                        <a:pt x="835" y="668"/>
                      </a:cubicBezTo>
                      <a:cubicBezTo>
                        <a:pt x="832" y="671"/>
                        <a:pt x="827" y="672"/>
                        <a:pt x="824" y="669"/>
                      </a:cubicBezTo>
                      <a:lnTo>
                        <a:pt x="813" y="661"/>
                      </a:lnTo>
                      <a:lnTo>
                        <a:pt x="799" y="649"/>
                      </a:lnTo>
                      <a:cubicBezTo>
                        <a:pt x="795" y="646"/>
                        <a:pt x="795" y="641"/>
                        <a:pt x="798" y="638"/>
                      </a:cubicBezTo>
                      <a:cubicBezTo>
                        <a:pt x="800" y="634"/>
                        <a:pt x="805" y="634"/>
                        <a:pt x="809" y="637"/>
                      </a:cubicBezTo>
                      <a:close/>
                      <a:moveTo>
                        <a:pt x="859" y="677"/>
                      </a:moveTo>
                      <a:lnTo>
                        <a:pt x="884" y="697"/>
                      </a:lnTo>
                      <a:cubicBezTo>
                        <a:pt x="887" y="699"/>
                        <a:pt x="888" y="704"/>
                        <a:pt x="885" y="708"/>
                      </a:cubicBezTo>
                      <a:cubicBezTo>
                        <a:pt x="882" y="711"/>
                        <a:pt x="877" y="712"/>
                        <a:pt x="874" y="709"/>
                      </a:cubicBezTo>
                      <a:lnTo>
                        <a:pt x="849" y="689"/>
                      </a:lnTo>
                      <a:cubicBezTo>
                        <a:pt x="845" y="686"/>
                        <a:pt x="845" y="681"/>
                        <a:pt x="848" y="678"/>
                      </a:cubicBezTo>
                      <a:cubicBezTo>
                        <a:pt x="850" y="674"/>
                        <a:pt x="855" y="674"/>
                        <a:pt x="859" y="677"/>
                      </a:cubicBezTo>
                      <a:close/>
                      <a:moveTo>
                        <a:pt x="909" y="716"/>
                      </a:moveTo>
                      <a:lnTo>
                        <a:pt x="934" y="736"/>
                      </a:lnTo>
                      <a:cubicBezTo>
                        <a:pt x="937" y="739"/>
                        <a:pt x="938" y="744"/>
                        <a:pt x="935" y="748"/>
                      </a:cubicBezTo>
                      <a:cubicBezTo>
                        <a:pt x="932" y="751"/>
                        <a:pt x="927" y="752"/>
                        <a:pt x="924" y="749"/>
                      </a:cubicBezTo>
                      <a:lnTo>
                        <a:pt x="899" y="729"/>
                      </a:lnTo>
                      <a:cubicBezTo>
                        <a:pt x="895" y="726"/>
                        <a:pt x="895" y="721"/>
                        <a:pt x="898" y="718"/>
                      </a:cubicBezTo>
                      <a:cubicBezTo>
                        <a:pt x="900" y="714"/>
                        <a:pt x="905" y="714"/>
                        <a:pt x="909" y="716"/>
                      </a:cubicBezTo>
                      <a:close/>
                      <a:moveTo>
                        <a:pt x="959" y="756"/>
                      </a:moveTo>
                      <a:lnTo>
                        <a:pt x="963" y="760"/>
                      </a:lnTo>
                      <a:lnTo>
                        <a:pt x="983" y="778"/>
                      </a:lnTo>
                      <a:cubicBezTo>
                        <a:pt x="987" y="781"/>
                        <a:pt x="987" y="786"/>
                        <a:pt x="984" y="789"/>
                      </a:cubicBezTo>
                      <a:cubicBezTo>
                        <a:pt x="981" y="792"/>
                        <a:pt x="976" y="793"/>
                        <a:pt x="972" y="790"/>
                      </a:cubicBezTo>
                      <a:lnTo>
                        <a:pt x="953" y="772"/>
                      </a:lnTo>
                      <a:lnTo>
                        <a:pt x="949" y="769"/>
                      </a:lnTo>
                      <a:cubicBezTo>
                        <a:pt x="946" y="766"/>
                        <a:pt x="945" y="761"/>
                        <a:pt x="948" y="758"/>
                      </a:cubicBezTo>
                      <a:cubicBezTo>
                        <a:pt x="950" y="754"/>
                        <a:pt x="956" y="754"/>
                        <a:pt x="959" y="756"/>
                      </a:cubicBezTo>
                      <a:close/>
                      <a:moveTo>
                        <a:pt x="1007" y="800"/>
                      </a:moveTo>
                      <a:lnTo>
                        <a:pt x="1030" y="821"/>
                      </a:lnTo>
                      <a:cubicBezTo>
                        <a:pt x="1034" y="824"/>
                        <a:pt x="1034" y="829"/>
                        <a:pt x="1031" y="832"/>
                      </a:cubicBezTo>
                      <a:cubicBezTo>
                        <a:pt x="1028" y="836"/>
                        <a:pt x="1023" y="836"/>
                        <a:pt x="1020" y="833"/>
                      </a:cubicBezTo>
                      <a:lnTo>
                        <a:pt x="996" y="811"/>
                      </a:lnTo>
                      <a:cubicBezTo>
                        <a:pt x="993" y="808"/>
                        <a:pt x="993" y="803"/>
                        <a:pt x="996" y="800"/>
                      </a:cubicBezTo>
                      <a:cubicBezTo>
                        <a:pt x="999" y="797"/>
                        <a:pt x="1004" y="797"/>
                        <a:pt x="1007" y="800"/>
                      </a:cubicBezTo>
                      <a:close/>
                      <a:moveTo>
                        <a:pt x="1054" y="843"/>
                      </a:moveTo>
                      <a:lnTo>
                        <a:pt x="1078" y="864"/>
                      </a:lnTo>
                      <a:cubicBezTo>
                        <a:pt x="1081" y="867"/>
                        <a:pt x="1081" y="872"/>
                        <a:pt x="1078" y="876"/>
                      </a:cubicBezTo>
                      <a:cubicBezTo>
                        <a:pt x="1075" y="879"/>
                        <a:pt x="1070" y="879"/>
                        <a:pt x="1067" y="876"/>
                      </a:cubicBezTo>
                      <a:lnTo>
                        <a:pt x="1043" y="855"/>
                      </a:lnTo>
                      <a:cubicBezTo>
                        <a:pt x="1040" y="852"/>
                        <a:pt x="1040" y="846"/>
                        <a:pt x="1043" y="843"/>
                      </a:cubicBezTo>
                      <a:cubicBezTo>
                        <a:pt x="1046" y="840"/>
                        <a:pt x="1051" y="840"/>
                        <a:pt x="1054" y="843"/>
                      </a:cubicBezTo>
                      <a:close/>
                      <a:moveTo>
                        <a:pt x="1101" y="886"/>
                      </a:moveTo>
                      <a:lnTo>
                        <a:pt x="1102" y="887"/>
                      </a:lnTo>
                      <a:lnTo>
                        <a:pt x="1126" y="906"/>
                      </a:lnTo>
                      <a:cubicBezTo>
                        <a:pt x="1129" y="909"/>
                        <a:pt x="1130" y="914"/>
                        <a:pt x="1127" y="917"/>
                      </a:cubicBezTo>
                      <a:cubicBezTo>
                        <a:pt x="1124" y="921"/>
                        <a:pt x="1119" y="921"/>
                        <a:pt x="1116" y="918"/>
                      </a:cubicBezTo>
                      <a:lnTo>
                        <a:pt x="1092" y="899"/>
                      </a:lnTo>
                      <a:lnTo>
                        <a:pt x="1091" y="898"/>
                      </a:lnTo>
                      <a:cubicBezTo>
                        <a:pt x="1087" y="895"/>
                        <a:pt x="1087" y="890"/>
                        <a:pt x="1090" y="886"/>
                      </a:cubicBezTo>
                      <a:cubicBezTo>
                        <a:pt x="1093" y="883"/>
                        <a:pt x="1098" y="883"/>
                        <a:pt x="1101" y="886"/>
                      </a:cubicBezTo>
                      <a:close/>
                      <a:moveTo>
                        <a:pt x="1151" y="926"/>
                      </a:moveTo>
                      <a:lnTo>
                        <a:pt x="1175" y="946"/>
                      </a:lnTo>
                      <a:cubicBezTo>
                        <a:pt x="1179" y="949"/>
                        <a:pt x="1179" y="954"/>
                        <a:pt x="1177" y="958"/>
                      </a:cubicBezTo>
                      <a:cubicBezTo>
                        <a:pt x="1174" y="961"/>
                        <a:pt x="1169" y="961"/>
                        <a:pt x="1165" y="959"/>
                      </a:cubicBezTo>
                      <a:lnTo>
                        <a:pt x="1140" y="938"/>
                      </a:lnTo>
                      <a:cubicBezTo>
                        <a:pt x="1137" y="936"/>
                        <a:pt x="1137" y="931"/>
                        <a:pt x="1139" y="927"/>
                      </a:cubicBezTo>
                      <a:cubicBezTo>
                        <a:pt x="1142" y="924"/>
                        <a:pt x="1147" y="923"/>
                        <a:pt x="1151" y="926"/>
                      </a:cubicBezTo>
                      <a:close/>
                      <a:moveTo>
                        <a:pt x="1200" y="966"/>
                      </a:moveTo>
                      <a:lnTo>
                        <a:pt x="1225" y="987"/>
                      </a:lnTo>
                      <a:cubicBezTo>
                        <a:pt x="1228" y="989"/>
                        <a:pt x="1229" y="994"/>
                        <a:pt x="1226" y="998"/>
                      </a:cubicBezTo>
                      <a:cubicBezTo>
                        <a:pt x="1223" y="1001"/>
                        <a:pt x="1218" y="1002"/>
                        <a:pt x="1215" y="999"/>
                      </a:cubicBezTo>
                      <a:lnTo>
                        <a:pt x="1190" y="979"/>
                      </a:lnTo>
                      <a:cubicBezTo>
                        <a:pt x="1187" y="976"/>
                        <a:pt x="1186" y="971"/>
                        <a:pt x="1189" y="968"/>
                      </a:cubicBezTo>
                      <a:cubicBezTo>
                        <a:pt x="1192" y="964"/>
                        <a:pt x="1197" y="964"/>
                        <a:pt x="1200" y="966"/>
                      </a:cubicBezTo>
                      <a:close/>
                      <a:moveTo>
                        <a:pt x="1249" y="1009"/>
                      </a:moveTo>
                      <a:lnTo>
                        <a:pt x="1270" y="1033"/>
                      </a:lnTo>
                      <a:cubicBezTo>
                        <a:pt x="1273" y="1037"/>
                        <a:pt x="1273" y="1042"/>
                        <a:pt x="1270" y="1045"/>
                      </a:cubicBezTo>
                      <a:cubicBezTo>
                        <a:pt x="1266" y="1048"/>
                        <a:pt x="1261" y="1047"/>
                        <a:pt x="1258" y="1044"/>
                      </a:cubicBezTo>
                      <a:lnTo>
                        <a:pt x="1237" y="1020"/>
                      </a:lnTo>
                      <a:cubicBezTo>
                        <a:pt x="1234" y="1016"/>
                        <a:pt x="1235" y="1011"/>
                        <a:pt x="1238" y="1008"/>
                      </a:cubicBezTo>
                      <a:cubicBezTo>
                        <a:pt x="1242" y="1006"/>
                        <a:pt x="1247" y="1006"/>
                        <a:pt x="1249" y="1009"/>
                      </a:cubicBezTo>
                      <a:close/>
                      <a:moveTo>
                        <a:pt x="1291" y="1058"/>
                      </a:moveTo>
                      <a:lnTo>
                        <a:pt x="1312" y="1082"/>
                      </a:lnTo>
                      <a:cubicBezTo>
                        <a:pt x="1315" y="1085"/>
                        <a:pt x="1315" y="1090"/>
                        <a:pt x="1311" y="1093"/>
                      </a:cubicBezTo>
                      <a:cubicBezTo>
                        <a:pt x="1308" y="1096"/>
                        <a:pt x="1303" y="1096"/>
                        <a:pt x="1300" y="1092"/>
                      </a:cubicBezTo>
                      <a:lnTo>
                        <a:pt x="1279" y="1068"/>
                      </a:lnTo>
                      <a:cubicBezTo>
                        <a:pt x="1276" y="1065"/>
                        <a:pt x="1277" y="1060"/>
                        <a:pt x="1280" y="1057"/>
                      </a:cubicBezTo>
                      <a:cubicBezTo>
                        <a:pt x="1283" y="1054"/>
                        <a:pt x="1288" y="1054"/>
                        <a:pt x="1291" y="1058"/>
                      </a:cubicBezTo>
                      <a:close/>
                      <a:moveTo>
                        <a:pt x="1333" y="1104"/>
                      </a:moveTo>
                      <a:lnTo>
                        <a:pt x="1357" y="1125"/>
                      </a:lnTo>
                      <a:cubicBezTo>
                        <a:pt x="1361" y="1128"/>
                        <a:pt x="1361" y="1133"/>
                        <a:pt x="1358" y="1137"/>
                      </a:cubicBezTo>
                      <a:cubicBezTo>
                        <a:pt x="1355" y="1140"/>
                        <a:pt x="1350" y="1140"/>
                        <a:pt x="1347" y="1137"/>
                      </a:cubicBezTo>
                      <a:lnTo>
                        <a:pt x="1323" y="1116"/>
                      </a:lnTo>
                      <a:cubicBezTo>
                        <a:pt x="1320" y="1113"/>
                        <a:pt x="1319" y="1108"/>
                        <a:pt x="1322" y="1105"/>
                      </a:cubicBezTo>
                      <a:cubicBezTo>
                        <a:pt x="1325" y="1102"/>
                        <a:pt x="1330" y="1101"/>
                        <a:pt x="1333" y="1104"/>
                      </a:cubicBezTo>
                      <a:close/>
                      <a:moveTo>
                        <a:pt x="1382" y="1146"/>
                      </a:moveTo>
                      <a:lnTo>
                        <a:pt x="1406" y="1167"/>
                      </a:lnTo>
                      <a:cubicBezTo>
                        <a:pt x="1409" y="1170"/>
                        <a:pt x="1409" y="1175"/>
                        <a:pt x="1406" y="1179"/>
                      </a:cubicBezTo>
                      <a:cubicBezTo>
                        <a:pt x="1404" y="1182"/>
                        <a:pt x="1399" y="1182"/>
                        <a:pt x="1395" y="1179"/>
                      </a:cubicBezTo>
                      <a:lnTo>
                        <a:pt x="1371" y="1158"/>
                      </a:lnTo>
                      <a:cubicBezTo>
                        <a:pt x="1368" y="1156"/>
                        <a:pt x="1367" y="1150"/>
                        <a:pt x="1370" y="1147"/>
                      </a:cubicBezTo>
                      <a:cubicBezTo>
                        <a:pt x="1373" y="1144"/>
                        <a:pt x="1378" y="1143"/>
                        <a:pt x="1382" y="1146"/>
                      </a:cubicBezTo>
                      <a:close/>
                      <a:moveTo>
                        <a:pt x="1430" y="1188"/>
                      </a:moveTo>
                      <a:lnTo>
                        <a:pt x="1438" y="1195"/>
                      </a:lnTo>
                      <a:lnTo>
                        <a:pt x="1455" y="1207"/>
                      </a:lnTo>
                      <a:cubicBezTo>
                        <a:pt x="1458" y="1209"/>
                        <a:pt x="1459" y="1214"/>
                        <a:pt x="1457" y="1218"/>
                      </a:cubicBezTo>
                      <a:cubicBezTo>
                        <a:pt x="1454" y="1222"/>
                        <a:pt x="1449" y="1223"/>
                        <a:pt x="1446" y="1220"/>
                      </a:cubicBezTo>
                      <a:lnTo>
                        <a:pt x="1427" y="1207"/>
                      </a:lnTo>
                      <a:lnTo>
                        <a:pt x="1419" y="1200"/>
                      </a:lnTo>
                      <a:cubicBezTo>
                        <a:pt x="1416" y="1198"/>
                        <a:pt x="1416" y="1193"/>
                        <a:pt x="1419" y="1189"/>
                      </a:cubicBezTo>
                      <a:cubicBezTo>
                        <a:pt x="1421" y="1186"/>
                        <a:pt x="1427" y="1186"/>
                        <a:pt x="1430" y="1188"/>
                      </a:cubicBezTo>
                      <a:close/>
                      <a:moveTo>
                        <a:pt x="1481" y="1225"/>
                      </a:moveTo>
                      <a:lnTo>
                        <a:pt x="1508" y="1243"/>
                      </a:lnTo>
                      <a:cubicBezTo>
                        <a:pt x="1511" y="1245"/>
                        <a:pt x="1512" y="1250"/>
                        <a:pt x="1510" y="1254"/>
                      </a:cubicBezTo>
                      <a:cubicBezTo>
                        <a:pt x="1507" y="1257"/>
                        <a:pt x="1502" y="1258"/>
                        <a:pt x="1499" y="1256"/>
                      </a:cubicBezTo>
                      <a:lnTo>
                        <a:pt x="1472" y="1238"/>
                      </a:lnTo>
                      <a:cubicBezTo>
                        <a:pt x="1469" y="1236"/>
                        <a:pt x="1468" y="1231"/>
                        <a:pt x="1470" y="1227"/>
                      </a:cubicBezTo>
                      <a:cubicBezTo>
                        <a:pt x="1473" y="1223"/>
                        <a:pt x="1478" y="1222"/>
                        <a:pt x="1481" y="1225"/>
                      </a:cubicBezTo>
                      <a:close/>
                      <a:moveTo>
                        <a:pt x="1534" y="1261"/>
                      </a:moveTo>
                      <a:lnTo>
                        <a:pt x="1561" y="1279"/>
                      </a:lnTo>
                      <a:cubicBezTo>
                        <a:pt x="1564" y="1281"/>
                        <a:pt x="1565" y="1286"/>
                        <a:pt x="1563" y="1290"/>
                      </a:cubicBezTo>
                      <a:cubicBezTo>
                        <a:pt x="1560" y="1293"/>
                        <a:pt x="1555" y="1294"/>
                        <a:pt x="1552" y="1292"/>
                      </a:cubicBezTo>
                      <a:lnTo>
                        <a:pt x="1525" y="1274"/>
                      </a:lnTo>
                      <a:cubicBezTo>
                        <a:pt x="1522" y="1271"/>
                        <a:pt x="1521" y="1266"/>
                        <a:pt x="1523" y="1263"/>
                      </a:cubicBezTo>
                      <a:cubicBezTo>
                        <a:pt x="1526" y="1259"/>
                        <a:pt x="1531" y="1258"/>
                        <a:pt x="1534" y="1261"/>
                      </a:cubicBezTo>
                      <a:close/>
                      <a:moveTo>
                        <a:pt x="1580" y="1308"/>
                      </a:moveTo>
                      <a:lnTo>
                        <a:pt x="1597" y="1335"/>
                      </a:lnTo>
                      <a:cubicBezTo>
                        <a:pt x="1600" y="1339"/>
                        <a:pt x="1599" y="1343"/>
                        <a:pt x="1595" y="1346"/>
                      </a:cubicBezTo>
                      <a:cubicBezTo>
                        <a:pt x="1591" y="1348"/>
                        <a:pt x="1586" y="1347"/>
                        <a:pt x="1584" y="1343"/>
                      </a:cubicBezTo>
                      <a:lnTo>
                        <a:pt x="1567" y="1316"/>
                      </a:lnTo>
                      <a:cubicBezTo>
                        <a:pt x="1565" y="1312"/>
                        <a:pt x="1566" y="1307"/>
                        <a:pt x="1569" y="1305"/>
                      </a:cubicBezTo>
                      <a:cubicBezTo>
                        <a:pt x="1573" y="1303"/>
                        <a:pt x="1578" y="1304"/>
                        <a:pt x="1580" y="1308"/>
                      </a:cubicBezTo>
                      <a:close/>
                      <a:moveTo>
                        <a:pt x="1614" y="1362"/>
                      </a:moveTo>
                      <a:lnTo>
                        <a:pt x="1631" y="1389"/>
                      </a:lnTo>
                      <a:cubicBezTo>
                        <a:pt x="1634" y="1393"/>
                        <a:pt x="1632" y="1398"/>
                        <a:pt x="1629" y="1400"/>
                      </a:cubicBezTo>
                      <a:cubicBezTo>
                        <a:pt x="1625" y="1402"/>
                        <a:pt x="1620" y="1401"/>
                        <a:pt x="1618" y="1398"/>
                      </a:cubicBezTo>
                      <a:lnTo>
                        <a:pt x="1601" y="1370"/>
                      </a:lnTo>
                      <a:cubicBezTo>
                        <a:pt x="1598" y="1367"/>
                        <a:pt x="1600" y="1362"/>
                        <a:pt x="1603" y="1359"/>
                      </a:cubicBezTo>
                      <a:cubicBezTo>
                        <a:pt x="1607" y="1357"/>
                        <a:pt x="1612" y="1358"/>
                        <a:pt x="1614" y="1362"/>
                      </a:cubicBezTo>
                      <a:close/>
                      <a:moveTo>
                        <a:pt x="1648" y="1416"/>
                      </a:moveTo>
                      <a:lnTo>
                        <a:pt x="1665" y="1443"/>
                      </a:lnTo>
                      <a:cubicBezTo>
                        <a:pt x="1668" y="1447"/>
                        <a:pt x="1666" y="1452"/>
                        <a:pt x="1663" y="1454"/>
                      </a:cubicBezTo>
                      <a:cubicBezTo>
                        <a:pt x="1659" y="1457"/>
                        <a:pt x="1654" y="1456"/>
                        <a:pt x="1652" y="1452"/>
                      </a:cubicBezTo>
                      <a:lnTo>
                        <a:pt x="1635" y="1425"/>
                      </a:lnTo>
                      <a:cubicBezTo>
                        <a:pt x="1632" y="1421"/>
                        <a:pt x="1633" y="1416"/>
                        <a:pt x="1637" y="1414"/>
                      </a:cubicBezTo>
                      <a:cubicBezTo>
                        <a:pt x="1641" y="1411"/>
                        <a:pt x="1646" y="1412"/>
                        <a:pt x="1648" y="1416"/>
                      </a:cubicBezTo>
                      <a:close/>
                      <a:moveTo>
                        <a:pt x="1682" y="1471"/>
                      </a:moveTo>
                      <a:lnTo>
                        <a:pt x="1699" y="1498"/>
                      </a:lnTo>
                      <a:cubicBezTo>
                        <a:pt x="1701" y="1501"/>
                        <a:pt x="1700" y="1506"/>
                        <a:pt x="1697" y="1509"/>
                      </a:cubicBezTo>
                      <a:cubicBezTo>
                        <a:pt x="1693" y="1511"/>
                        <a:pt x="1688" y="1510"/>
                        <a:pt x="1685" y="1506"/>
                      </a:cubicBezTo>
                      <a:lnTo>
                        <a:pt x="1669" y="1479"/>
                      </a:lnTo>
                      <a:cubicBezTo>
                        <a:pt x="1666" y="1475"/>
                        <a:pt x="1667" y="1470"/>
                        <a:pt x="1671" y="1468"/>
                      </a:cubicBezTo>
                      <a:cubicBezTo>
                        <a:pt x="1675" y="1466"/>
                        <a:pt x="1680" y="1467"/>
                        <a:pt x="1682" y="1471"/>
                      </a:cubicBezTo>
                      <a:close/>
                      <a:moveTo>
                        <a:pt x="1718" y="1521"/>
                      </a:moveTo>
                      <a:lnTo>
                        <a:pt x="1740" y="1545"/>
                      </a:lnTo>
                      <a:cubicBezTo>
                        <a:pt x="1743" y="1548"/>
                        <a:pt x="1743" y="1553"/>
                        <a:pt x="1739" y="1556"/>
                      </a:cubicBezTo>
                      <a:cubicBezTo>
                        <a:pt x="1736" y="1559"/>
                        <a:pt x="1731" y="1559"/>
                        <a:pt x="1728" y="1556"/>
                      </a:cubicBezTo>
                      <a:lnTo>
                        <a:pt x="1707" y="1532"/>
                      </a:lnTo>
                      <a:cubicBezTo>
                        <a:pt x="1704" y="1529"/>
                        <a:pt x="1704" y="1524"/>
                        <a:pt x="1707" y="1521"/>
                      </a:cubicBezTo>
                      <a:cubicBezTo>
                        <a:pt x="1710" y="1518"/>
                        <a:pt x="1715" y="1518"/>
                        <a:pt x="1718" y="1521"/>
                      </a:cubicBezTo>
                      <a:close/>
                      <a:moveTo>
                        <a:pt x="1762" y="1569"/>
                      </a:moveTo>
                      <a:lnTo>
                        <a:pt x="1783" y="1592"/>
                      </a:lnTo>
                      <a:cubicBezTo>
                        <a:pt x="1786" y="1595"/>
                        <a:pt x="1786" y="1600"/>
                        <a:pt x="1783" y="1603"/>
                      </a:cubicBezTo>
                      <a:cubicBezTo>
                        <a:pt x="1779" y="1606"/>
                        <a:pt x="1774" y="1606"/>
                        <a:pt x="1771" y="1603"/>
                      </a:cubicBezTo>
                      <a:lnTo>
                        <a:pt x="1750" y="1579"/>
                      </a:lnTo>
                      <a:cubicBezTo>
                        <a:pt x="1747" y="1576"/>
                        <a:pt x="1747" y="1571"/>
                        <a:pt x="1750" y="1568"/>
                      </a:cubicBezTo>
                      <a:cubicBezTo>
                        <a:pt x="1753" y="1565"/>
                        <a:pt x="1759" y="1565"/>
                        <a:pt x="1762" y="1569"/>
                      </a:cubicBezTo>
                      <a:close/>
                      <a:moveTo>
                        <a:pt x="1805" y="1616"/>
                      </a:moveTo>
                      <a:lnTo>
                        <a:pt x="1826" y="1639"/>
                      </a:lnTo>
                      <a:cubicBezTo>
                        <a:pt x="1829" y="1643"/>
                        <a:pt x="1829" y="1648"/>
                        <a:pt x="1826" y="1651"/>
                      </a:cubicBezTo>
                      <a:cubicBezTo>
                        <a:pt x="1822" y="1654"/>
                        <a:pt x="1817" y="1653"/>
                        <a:pt x="1814" y="1650"/>
                      </a:cubicBezTo>
                      <a:lnTo>
                        <a:pt x="1793" y="1627"/>
                      </a:lnTo>
                      <a:cubicBezTo>
                        <a:pt x="1790" y="1623"/>
                        <a:pt x="1790" y="1618"/>
                        <a:pt x="1793" y="1615"/>
                      </a:cubicBezTo>
                      <a:cubicBezTo>
                        <a:pt x="1797" y="1612"/>
                        <a:pt x="1802" y="1613"/>
                        <a:pt x="1805" y="1616"/>
                      </a:cubicBezTo>
                      <a:close/>
                      <a:moveTo>
                        <a:pt x="1848" y="1663"/>
                      </a:moveTo>
                      <a:lnTo>
                        <a:pt x="1869" y="1687"/>
                      </a:lnTo>
                      <a:cubicBezTo>
                        <a:pt x="1872" y="1690"/>
                        <a:pt x="1872" y="1695"/>
                        <a:pt x="1869" y="1698"/>
                      </a:cubicBezTo>
                      <a:cubicBezTo>
                        <a:pt x="1866" y="1701"/>
                        <a:pt x="1860" y="1701"/>
                        <a:pt x="1858" y="1697"/>
                      </a:cubicBezTo>
                      <a:lnTo>
                        <a:pt x="1836" y="1674"/>
                      </a:lnTo>
                      <a:cubicBezTo>
                        <a:pt x="1833" y="1671"/>
                        <a:pt x="1833" y="1666"/>
                        <a:pt x="1836" y="1663"/>
                      </a:cubicBezTo>
                      <a:cubicBezTo>
                        <a:pt x="1840" y="1660"/>
                        <a:pt x="1845" y="1660"/>
                        <a:pt x="1848" y="1663"/>
                      </a:cubicBezTo>
                      <a:close/>
                      <a:moveTo>
                        <a:pt x="1895" y="1701"/>
                      </a:moveTo>
                      <a:lnTo>
                        <a:pt x="1923" y="1716"/>
                      </a:lnTo>
                      <a:cubicBezTo>
                        <a:pt x="1927" y="1718"/>
                        <a:pt x="1928" y="1723"/>
                        <a:pt x="1926" y="1727"/>
                      </a:cubicBezTo>
                      <a:cubicBezTo>
                        <a:pt x="1924" y="1731"/>
                        <a:pt x="1919" y="1732"/>
                        <a:pt x="1915" y="1730"/>
                      </a:cubicBezTo>
                      <a:lnTo>
                        <a:pt x="1887" y="1715"/>
                      </a:lnTo>
                      <a:cubicBezTo>
                        <a:pt x="1883" y="1713"/>
                        <a:pt x="1882" y="1708"/>
                        <a:pt x="1884" y="1704"/>
                      </a:cubicBezTo>
                      <a:cubicBezTo>
                        <a:pt x="1886" y="1700"/>
                        <a:pt x="1891" y="1699"/>
                        <a:pt x="1895" y="1701"/>
                      </a:cubicBezTo>
                      <a:close/>
                      <a:moveTo>
                        <a:pt x="1951" y="1731"/>
                      </a:moveTo>
                      <a:lnTo>
                        <a:pt x="1979" y="1747"/>
                      </a:lnTo>
                      <a:cubicBezTo>
                        <a:pt x="1983" y="1749"/>
                        <a:pt x="1985" y="1754"/>
                        <a:pt x="1983" y="1757"/>
                      </a:cubicBezTo>
                      <a:cubicBezTo>
                        <a:pt x="1981" y="1761"/>
                        <a:pt x="1976" y="1763"/>
                        <a:pt x="1972" y="1761"/>
                      </a:cubicBezTo>
                      <a:lnTo>
                        <a:pt x="1944" y="1745"/>
                      </a:lnTo>
                      <a:cubicBezTo>
                        <a:pt x="1940" y="1743"/>
                        <a:pt x="1938" y="1738"/>
                        <a:pt x="1940" y="1735"/>
                      </a:cubicBezTo>
                      <a:cubicBezTo>
                        <a:pt x="1943" y="1731"/>
                        <a:pt x="1947" y="1729"/>
                        <a:pt x="1951" y="1731"/>
                      </a:cubicBezTo>
                      <a:close/>
                      <a:moveTo>
                        <a:pt x="2008" y="1762"/>
                      </a:moveTo>
                      <a:lnTo>
                        <a:pt x="2023" y="1770"/>
                      </a:lnTo>
                      <a:lnTo>
                        <a:pt x="2019" y="1769"/>
                      </a:lnTo>
                      <a:lnTo>
                        <a:pt x="2034" y="1769"/>
                      </a:lnTo>
                      <a:cubicBezTo>
                        <a:pt x="2038" y="1769"/>
                        <a:pt x="2042" y="1773"/>
                        <a:pt x="2042" y="1777"/>
                      </a:cubicBezTo>
                      <a:cubicBezTo>
                        <a:pt x="2042" y="1782"/>
                        <a:pt x="2038" y="1785"/>
                        <a:pt x="2034" y="1785"/>
                      </a:cubicBezTo>
                      <a:lnTo>
                        <a:pt x="2019" y="1785"/>
                      </a:lnTo>
                      <a:cubicBezTo>
                        <a:pt x="2018" y="1785"/>
                        <a:pt x="2016" y="1785"/>
                        <a:pt x="2015" y="1784"/>
                      </a:cubicBezTo>
                      <a:lnTo>
                        <a:pt x="2000" y="1776"/>
                      </a:lnTo>
                      <a:cubicBezTo>
                        <a:pt x="1996" y="1774"/>
                        <a:pt x="1995" y="1769"/>
                        <a:pt x="1997" y="1765"/>
                      </a:cubicBezTo>
                      <a:cubicBezTo>
                        <a:pt x="1999" y="1761"/>
                        <a:pt x="2004" y="1760"/>
                        <a:pt x="2008" y="1762"/>
                      </a:cubicBezTo>
                      <a:close/>
                      <a:moveTo>
                        <a:pt x="2066" y="1769"/>
                      </a:moveTo>
                      <a:lnTo>
                        <a:pt x="2098" y="1769"/>
                      </a:lnTo>
                      <a:cubicBezTo>
                        <a:pt x="2102" y="1769"/>
                        <a:pt x="2106" y="1773"/>
                        <a:pt x="2106" y="1777"/>
                      </a:cubicBezTo>
                      <a:cubicBezTo>
                        <a:pt x="2106" y="1782"/>
                        <a:pt x="2102" y="1785"/>
                        <a:pt x="2098" y="1785"/>
                      </a:cubicBezTo>
                      <a:lnTo>
                        <a:pt x="2066" y="1785"/>
                      </a:lnTo>
                      <a:cubicBezTo>
                        <a:pt x="2061" y="1785"/>
                        <a:pt x="2058" y="1782"/>
                        <a:pt x="2058" y="1777"/>
                      </a:cubicBezTo>
                      <a:cubicBezTo>
                        <a:pt x="2058" y="1773"/>
                        <a:pt x="2061" y="1769"/>
                        <a:pt x="2066" y="1769"/>
                      </a:cubicBezTo>
                      <a:close/>
                      <a:moveTo>
                        <a:pt x="2130" y="1773"/>
                      </a:moveTo>
                      <a:lnTo>
                        <a:pt x="2162" y="1778"/>
                      </a:lnTo>
                      <a:cubicBezTo>
                        <a:pt x="2166" y="1779"/>
                        <a:pt x="2170" y="1783"/>
                        <a:pt x="2169" y="1787"/>
                      </a:cubicBezTo>
                      <a:cubicBezTo>
                        <a:pt x="2168" y="1791"/>
                        <a:pt x="2164" y="1794"/>
                        <a:pt x="2160" y="1794"/>
                      </a:cubicBezTo>
                      <a:lnTo>
                        <a:pt x="2128" y="1789"/>
                      </a:lnTo>
                      <a:cubicBezTo>
                        <a:pt x="2124" y="1788"/>
                        <a:pt x="2121" y="1784"/>
                        <a:pt x="2121" y="1780"/>
                      </a:cubicBezTo>
                      <a:cubicBezTo>
                        <a:pt x="2122" y="1776"/>
                        <a:pt x="2126" y="1773"/>
                        <a:pt x="2130" y="1773"/>
                      </a:cubicBezTo>
                      <a:close/>
                      <a:moveTo>
                        <a:pt x="2194" y="1783"/>
                      </a:moveTo>
                      <a:lnTo>
                        <a:pt x="2200" y="1783"/>
                      </a:lnTo>
                      <a:lnTo>
                        <a:pt x="2197" y="1783"/>
                      </a:lnTo>
                      <a:lnTo>
                        <a:pt x="2223" y="1779"/>
                      </a:lnTo>
                      <a:cubicBezTo>
                        <a:pt x="2227" y="1778"/>
                        <a:pt x="2231" y="1781"/>
                        <a:pt x="2232" y="1785"/>
                      </a:cubicBezTo>
                      <a:cubicBezTo>
                        <a:pt x="2233" y="1790"/>
                        <a:pt x="2230" y="1794"/>
                        <a:pt x="2226" y="1794"/>
                      </a:cubicBezTo>
                      <a:lnTo>
                        <a:pt x="2200" y="1799"/>
                      </a:lnTo>
                      <a:cubicBezTo>
                        <a:pt x="2199" y="1799"/>
                        <a:pt x="2198" y="1799"/>
                        <a:pt x="2197" y="1799"/>
                      </a:cubicBezTo>
                      <a:lnTo>
                        <a:pt x="2191" y="1798"/>
                      </a:lnTo>
                      <a:cubicBezTo>
                        <a:pt x="2187" y="1798"/>
                        <a:pt x="2184" y="1794"/>
                        <a:pt x="2185" y="1789"/>
                      </a:cubicBezTo>
                      <a:cubicBezTo>
                        <a:pt x="2185" y="1785"/>
                        <a:pt x="2189" y="1782"/>
                        <a:pt x="2194" y="1783"/>
                      </a:cubicBezTo>
                      <a:close/>
                      <a:moveTo>
                        <a:pt x="2254" y="1773"/>
                      </a:moveTo>
                      <a:lnTo>
                        <a:pt x="2286" y="1767"/>
                      </a:lnTo>
                      <a:cubicBezTo>
                        <a:pt x="2290" y="1766"/>
                        <a:pt x="2294" y="1769"/>
                        <a:pt x="2295" y="1774"/>
                      </a:cubicBezTo>
                      <a:cubicBezTo>
                        <a:pt x="2296" y="1778"/>
                        <a:pt x="2293" y="1782"/>
                        <a:pt x="2289" y="1783"/>
                      </a:cubicBezTo>
                      <a:lnTo>
                        <a:pt x="2257" y="1789"/>
                      </a:lnTo>
                      <a:cubicBezTo>
                        <a:pt x="2253" y="1790"/>
                        <a:pt x="2249" y="1787"/>
                        <a:pt x="2248" y="1782"/>
                      </a:cubicBezTo>
                      <a:cubicBezTo>
                        <a:pt x="2247" y="1778"/>
                        <a:pt x="2250" y="1774"/>
                        <a:pt x="2254" y="1773"/>
                      </a:cubicBezTo>
                      <a:close/>
                      <a:moveTo>
                        <a:pt x="2317" y="1762"/>
                      </a:moveTo>
                      <a:lnTo>
                        <a:pt x="2349" y="1756"/>
                      </a:lnTo>
                      <a:cubicBezTo>
                        <a:pt x="2353" y="1755"/>
                        <a:pt x="2357" y="1758"/>
                        <a:pt x="2358" y="1762"/>
                      </a:cubicBezTo>
                      <a:cubicBezTo>
                        <a:pt x="2359" y="1767"/>
                        <a:pt x="2356" y="1771"/>
                        <a:pt x="2352" y="1772"/>
                      </a:cubicBezTo>
                      <a:lnTo>
                        <a:pt x="2320" y="1777"/>
                      </a:lnTo>
                      <a:cubicBezTo>
                        <a:pt x="2316" y="1778"/>
                        <a:pt x="2312" y="1775"/>
                        <a:pt x="2311" y="1771"/>
                      </a:cubicBezTo>
                      <a:cubicBezTo>
                        <a:pt x="2310" y="1767"/>
                        <a:pt x="2313" y="1762"/>
                        <a:pt x="2317" y="1762"/>
                      </a:cubicBezTo>
                      <a:close/>
                      <a:moveTo>
                        <a:pt x="2373" y="1785"/>
                      </a:moveTo>
                      <a:lnTo>
                        <a:pt x="2388" y="1814"/>
                      </a:lnTo>
                      <a:cubicBezTo>
                        <a:pt x="2390" y="1818"/>
                        <a:pt x="2388" y="1822"/>
                        <a:pt x="2384" y="1824"/>
                      </a:cubicBezTo>
                      <a:cubicBezTo>
                        <a:pt x="2380" y="1826"/>
                        <a:pt x="2375" y="1825"/>
                        <a:pt x="2373" y="1821"/>
                      </a:cubicBezTo>
                      <a:lnTo>
                        <a:pt x="2359" y="1792"/>
                      </a:lnTo>
                      <a:cubicBezTo>
                        <a:pt x="2357" y="1788"/>
                        <a:pt x="2359" y="1783"/>
                        <a:pt x="2363" y="1781"/>
                      </a:cubicBezTo>
                      <a:cubicBezTo>
                        <a:pt x="2367" y="1779"/>
                        <a:pt x="2371" y="1781"/>
                        <a:pt x="2373" y="1785"/>
                      </a:cubicBezTo>
                      <a:close/>
                      <a:moveTo>
                        <a:pt x="2402" y="1842"/>
                      </a:moveTo>
                      <a:lnTo>
                        <a:pt x="2416" y="1871"/>
                      </a:lnTo>
                      <a:cubicBezTo>
                        <a:pt x="2418" y="1875"/>
                        <a:pt x="2416" y="1880"/>
                        <a:pt x="2412" y="1882"/>
                      </a:cubicBezTo>
                      <a:cubicBezTo>
                        <a:pt x="2408" y="1884"/>
                        <a:pt x="2404" y="1882"/>
                        <a:pt x="2402" y="1878"/>
                      </a:cubicBezTo>
                      <a:lnTo>
                        <a:pt x="2388" y="1849"/>
                      </a:lnTo>
                      <a:cubicBezTo>
                        <a:pt x="2386" y="1845"/>
                        <a:pt x="2387" y="1841"/>
                        <a:pt x="2391" y="1839"/>
                      </a:cubicBezTo>
                      <a:cubicBezTo>
                        <a:pt x="2395" y="1837"/>
                        <a:pt x="2400" y="1838"/>
                        <a:pt x="2402" y="1842"/>
                      </a:cubicBezTo>
                      <a:close/>
                      <a:moveTo>
                        <a:pt x="2423" y="1894"/>
                      </a:moveTo>
                      <a:lnTo>
                        <a:pt x="2454" y="1890"/>
                      </a:lnTo>
                      <a:cubicBezTo>
                        <a:pt x="2459" y="1890"/>
                        <a:pt x="2463" y="1893"/>
                        <a:pt x="2463" y="1897"/>
                      </a:cubicBezTo>
                      <a:cubicBezTo>
                        <a:pt x="2464" y="1902"/>
                        <a:pt x="2461" y="1906"/>
                        <a:pt x="2456" y="1906"/>
                      </a:cubicBezTo>
                      <a:lnTo>
                        <a:pt x="2425" y="1910"/>
                      </a:lnTo>
                      <a:cubicBezTo>
                        <a:pt x="2420" y="1911"/>
                        <a:pt x="2416" y="1908"/>
                        <a:pt x="2416" y="1903"/>
                      </a:cubicBezTo>
                      <a:cubicBezTo>
                        <a:pt x="2415" y="1899"/>
                        <a:pt x="2418" y="1895"/>
                        <a:pt x="2423" y="1894"/>
                      </a:cubicBezTo>
                      <a:close/>
                      <a:moveTo>
                        <a:pt x="2486" y="1887"/>
                      </a:moveTo>
                      <a:lnTo>
                        <a:pt x="2518" y="1883"/>
                      </a:lnTo>
                      <a:cubicBezTo>
                        <a:pt x="2522" y="1882"/>
                        <a:pt x="2526" y="1886"/>
                        <a:pt x="2527" y="1890"/>
                      </a:cubicBezTo>
                      <a:cubicBezTo>
                        <a:pt x="2527" y="1894"/>
                        <a:pt x="2524" y="1898"/>
                        <a:pt x="2520" y="1899"/>
                      </a:cubicBezTo>
                      <a:lnTo>
                        <a:pt x="2488" y="1903"/>
                      </a:lnTo>
                      <a:cubicBezTo>
                        <a:pt x="2484" y="1903"/>
                        <a:pt x="2480" y="1900"/>
                        <a:pt x="2479" y="1896"/>
                      </a:cubicBezTo>
                      <a:cubicBezTo>
                        <a:pt x="2479" y="1891"/>
                        <a:pt x="2482" y="1887"/>
                        <a:pt x="2486" y="1887"/>
                      </a:cubicBezTo>
                      <a:close/>
                      <a:moveTo>
                        <a:pt x="2548" y="1877"/>
                      </a:moveTo>
                      <a:lnTo>
                        <a:pt x="2579" y="1869"/>
                      </a:lnTo>
                      <a:cubicBezTo>
                        <a:pt x="2584" y="1868"/>
                        <a:pt x="2588" y="1871"/>
                        <a:pt x="2589" y="1875"/>
                      </a:cubicBezTo>
                      <a:cubicBezTo>
                        <a:pt x="2590" y="1880"/>
                        <a:pt x="2588" y="1884"/>
                        <a:pt x="2583" y="1885"/>
                      </a:cubicBezTo>
                      <a:lnTo>
                        <a:pt x="2552" y="1893"/>
                      </a:lnTo>
                      <a:cubicBezTo>
                        <a:pt x="2548" y="1894"/>
                        <a:pt x="2544" y="1891"/>
                        <a:pt x="2543" y="1887"/>
                      </a:cubicBezTo>
                      <a:cubicBezTo>
                        <a:pt x="2541" y="1883"/>
                        <a:pt x="2544" y="1878"/>
                        <a:pt x="2548" y="1877"/>
                      </a:cubicBezTo>
                      <a:close/>
                      <a:moveTo>
                        <a:pt x="2610" y="1862"/>
                      </a:moveTo>
                      <a:lnTo>
                        <a:pt x="2641" y="1854"/>
                      </a:lnTo>
                      <a:cubicBezTo>
                        <a:pt x="2646" y="1853"/>
                        <a:pt x="2650" y="1855"/>
                        <a:pt x="2651" y="1860"/>
                      </a:cubicBezTo>
                      <a:cubicBezTo>
                        <a:pt x="2652" y="1864"/>
                        <a:pt x="2650" y="1868"/>
                        <a:pt x="2645" y="1869"/>
                      </a:cubicBezTo>
                      <a:lnTo>
                        <a:pt x="2614" y="1877"/>
                      </a:lnTo>
                      <a:cubicBezTo>
                        <a:pt x="2610" y="1878"/>
                        <a:pt x="2606" y="1876"/>
                        <a:pt x="2605" y="1871"/>
                      </a:cubicBezTo>
                      <a:cubicBezTo>
                        <a:pt x="2604" y="1867"/>
                        <a:pt x="2606" y="1863"/>
                        <a:pt x="2610" y="1862"/>
                      </a:cubicBezTo>
                      <a:close/>
                      <a:moveTo>
                        <a:pt x="2674" y="1849"/>
                      </a:moveTo>
                      <a:lnTo>
                        <a:pt x="2706" y="1846"/>
                      </a:lnTo>
                      <a:cubicBezTo>
                        <a:pt x="2710" y="1845"/>
                        <a:pt x="2714" y="1848"/>
                        <a:pt x="2715" y="1853"/>
                      </a:cubicBezTo>
                      <a:cubicBezTo>
                        <a:pt x="2715" y="1857"/>
                        <a:pt x="2712" y="1861"/>
                        <a:pt x="2708" y="1862"/>
                      </a:cubicBezTo>
                      <a:lnTo>
                        <a:pt x="2676" y="1865"/>
                      </a:lnTo>
                      <a:cubicBezTo>
                        <a:pt x="2672" y="1866"/>
                        <a:pt x="2668" y="1863"/>
                        <a:pt x="2667" y="1858"/>
                      </a:cubicBezTo>
                      <a:cubicBezTo>
                        <a:pt x="2667" y="1854"/>
                        <a:pt x="2670" y="1850"/>
                        <a:pt x="2674" y="1849"/>
                      </a:cubicBezTo>
                      <a:close/>
                      <a:moveTo>
                        <a:pt x="2738" y="1842"/>
                      </a:moveTo>
                      <a:lnTo>
                        <a:pt x="2755" y="1840"/>
                      </a:lnTo>
                      <a:cubicBezTo>
                        <a:pt x="2758" y="1839"/>
                        <a:pt x="2761" y="1841"/>
                        <a:pt x="2763" y="1843"/>
                      </a:cubicBezTo>
                      <a:lnTo>
                        <a:pt x="2771" y="1855"/>
                      </a:lnTo>
                      <a:cubicBezTo>
                        <a:pt x="2773" y="1859"/>
                        <a:pt x="2772" y="1864"/>
                        <a:pt x="2768" y="1866"/>
                      </a:cubicBezTo>
                      <a:cubicBezTo>
                        <a:pt x="2764" y="1869"/>
                        <a:pt x="2760" y="1868"/>
                        <a:pt x="2757" y="1864"/>
                      </a:cubicBezTo>
                      <a:lnTo>
                        <a:pt x="2750" y="1852"/>
                      </a:lnTo>
                      <a:lnTo>
                        <a:pt x="2757" y="1856"/>
                      </a:lnTo>
                      <a:lnTo>
                        <a:pt x="2740" y="1858"/>
                      </a:lnTo>
                      <a:cubicBezTo>
                        <a:pt x="2735" y="1858"/>
                        <a:pt x="2731" y="1855"/>
                        <a:pt x="2731" y="1851"/>
                      </a:cubicBezTo>
                      <a:cubicBezTo>
                        <a:pt x="2730" y="1846"/>
                        <a:pt x="2733" y="1842"/>
                        <a:pt x="2738" y="1842"/>
                      </a:cubicBezTo>
                      <a:close/>
                      <a:moveTo>
                        <a:pt x="2788" y="1883"/>
                      </a:moveTo>
                      <a:lnTo>
                        <a:pt x="2805" y="1910"/>
                      </a:lnTo>
                      <a:cubicBezTo>
                        <a:pt x="2807" y="1913"/>
                        <a:pt x="2806" y="1918"/>
                        <a:pt x="2802" y="1921"/>
                      </a:cubicBezTo>
                      <a:cubicBezTo>
                        <a:pt x="2799" y="1923"/>
                        <a:pt x="2794" y="1922"/>
                        <a:pt x="2791" y="1918"/>
                      </a:cubicBezTo>
                      <a:lnTo>
                        <a:pt x="2774" y="1891"/>
                      </a:lnTo>
                      <a:cubicBezTo>
                        <a:pt x="2772" y="1887"/>
                        <a:pt x="2773" y="1882"/>
                        <a:pt x="2777" y="1880"/>
                      </a:cubicBezTo>
                      <a:cubicBezTo>
                        <a:pt x="2780" y="1878"/>
                        <a:pt x="2785" y="1879"/>
                        <a:pt x="2788" y="1883"/>
                      </a:cubicBezTo>
                      <a:close/>
                      <a:moveTo>
                        <a:pt x="2822" y="1937"/>
                      </a:moveTo>
                      <a:lnTo>
                        <a:pt x="2839" y="1964"/>
                      </a:lnTo>
                      <a:cubicBezTo>
                        <a:pt x="2841" y="1967"/>
                        <a:pt x="2840" y="1972"/>
                        <a:pt x="2837" y="1975"/>
                      </a:cubicBezTo>
                      <a:cubicBezTo>
                        <a:pt x="2833" y="1977"/>
                        <a:pt x="2828" y="1976"/>
                        <a:pt x="2826" y="1972"/>
                      </a:cubicBezTo>
                      <a:lnTo>
                        <a:pt x="2808" y="1945"/>
                      </a:lnTo>
                      <a:cubicBezTo>
                        <a:pt x="2806" y="1941"/>
                        <a:pt x="2807" y="1936"/>
                        <a:pt x="2811" y="1934"/>
                      </a:cubicBezTo>
                      <a:cubicBezTo>
                        <a:pt x="2815" y="1932"/>
                        <a:pt x="2820" y="1933"/>
                        <a:pt x="2822" y="1937"/>
                      </a:cubicBezTo>
                      <a:close/>
                      <a:moveTo>
                        <a:pt x="2856" y="1991"/>
                      </a:moveTo>
                      <a:lnTo>
                        <a:pt x="2861" y="1998"/>
                      </a:lnTo>
                      <a:lnTo>
                        <a:pt x="2872" y="2020"/>
                      </a:lnTo>
                      <a:cubicBezTo>
                        <a:pt x="2874" y="2024"/>
                        <a:pt x="2872" y="2028"/>
                        <a:pt x="2868" y="2030"/>
                      </a:cubicBezTo>
                      <a:cubicBezTo>
                        <a:pt x="2864" y="2032"/>
                        <a:pt x="2859" y="2031"/>
                        <a:pt x="2857" y="2027"/>
                      </a:cubicBezTo>
                      <a:lnTo>
                        <a:pt x="2847" y="2006"/>
                      </a:lnTo>
                      <a:lnTo>
                        <a:pt x="2843" y="1999"/>
                      </a:lnTo>
                      <a:cubicBezTo>
                        <a:pt x="2840" y="1996"/>
                        <a:pt x="2841" y="1991"/>
                        <a:pt x="2845" y="1988"/>
                      </a:cubicBezTo>
                      <a:cubicBezTo>
                        <a:pt x="2849" y="1986"/>
                        <a:pt x="2854" y="1987"/>
                        <a:pt x="2856" y="1991"/>
                      </a:cubicBezTo>
                      <a:close/>
                      <a:moveTo>
                        <a:pt x="2886" y="2048"/>
                      </a:moveTo>
                      <a:lnTo>
                        <a:pt x="2900" y="2077"/>
                      </a:lnTo>
                      <a:cubicBezTo>
                        <a:pt x="2902" y="2081"/>
                        <a:pt x="2901" y="2086"/>
                        <a:pt x="2897" y="2088"/>
                      </a:cubicBezTo>
                      <a:cubicBezTo>
                        <a:pt x="2893" y="2090"/>
                        <a:pt x="2888" y="2088"/>
                        <a:pt x="2886" y="2084"/>
                      </a:cubicBezTo>
                      <a:lnTo>
                        <a:pt x="2872" y="2055"/>
                      </a:lnTo>
                      <a:cubicBezTo>
                        <a:pt x="2870" y="2051"/>
                        <a:pt x="2871" y="2047"/>
                        <a:pt x="2875" y="2045"/>
                      </a:cubicBezTo>
                      <a:cubicBezTo>
                        <a:pt x="2879" y="2043"/>
                        <a:pt x="2884" y="2044"/>
                        <a:pt x="2886" y="2048"/>
                      </a:cubicBezTo>
                      <a:close/>
                      <a:moveTo>
                        <a:pt x="2914" y="2106"/>
                      </a:moveTo>
                      <a:lnTo>
                        <a:pt x="2929" y="2134"/>
                      </a:lnTo>
                      <a:cubicBezTo>
                        <a:pt x="2931" y="2138"/>
                        <a:pt x="2929" y="2143"/>
                        <a:pt x="2925" y="2145"/>
                      </a:cubicBezTo>
                      <a:cubicBezTo>
                        <a:pt x="2921" y="2147"/>
                        <a:pt x="2916" y="2145"/>
                        <a:pt x="2914" y="2141"/>
                      </a:cubicBezTo>
                      <a:lnTo>
                        <a:pt x="2900" y="2113"/>
                      </a:lnTo>
                      <a:cubicBezTo>
                        <a:pt x="2898" y="2109"/>
                        <a:pt x="2900" y="2104"/>
                        <a:pt x="2904" y="2102"/>
                      </a:cubicBezTo>
                      <a:cubicBezTo>
                        <a:pt x="2908" y="2100"/>
                        <a:pt x="2912" y="2102"/>
                        <a:pt x="2914" y="2106"/>
                      </a:cubicBezTo>
                      <a:close/>
                      <a:moveTo>
                        <a:pt x="2943" y="2163"/>
                      </a:moveTo>
                      <a:lnTo>
                        <a:pt x="2945" y="2166"/>
                      </a:lnTo>
                      <a:cubicBezTo>
                        <a:pt x="2947" y="2170"/>
                        <a:pt x="2945" y="2175"/>
                        <a:pt x="2941" y="2177"/>
                      </a:cubicBezTo>
                      <a:cubicBezTo>
                        <a:pt x="2937" y="2179"/>
                        <a:pt x="2932" y="2177"/>
                        <a:pt x="2930" y="2173"/>
                      </a:cubicBezTo>
                      <a:lnTo>
                        <a:pt x="2929" y="2170"/>
                      </a:lnTo>
                      <a:cubicBezTo>
                        <a:pt x="2927" y="2166"/>
                        <a:pt x="2928" y="2161"/>
                        <a:pt x="2932" y="2159"/>
                      </a:cubicBezTo>
                      <a:cubicBezTo>
                        <a:pt x="2936" y="2157"/>
                        <a:pt x="2941" y="2159"/>
                        <a:pt x="2943" y="2163"/>
                      </a:cubicBezTo>
                      <a:close/>
                    </a:path>
                  </a:pathLst>
                </a:custGeom>
                <a:solidFill>
                  <a:srgbClr val="000000"/>
                </a:solidFill>
                <a:ln w="7938" cap="flat">
                  <a:solidFill>
                    <a:srgbClr val="000000"/>
                  </a:solidFill>
                  <a:prstDash val="solid"/>
                  <a:bevel/>
                  <a:headEnd/>
                  <a:tailEnd/>
                </a:ln>
              </p:spPr>
              <p:txBody>
                <a:bodyPr/>
                <a:lstStyle/>
                <a:p>
                  <a:endParaRPr lang="en-US"/>
                </a:p>
              </p:txBody>
            </p:sp>
            <p:sp>
              <p:nvSpPr>
                <p:cNvPr id="160545" name="Freeform 3873"/>
                <p:cNvSpPr>
                  <a:spLocks noEditPoints="1"/>
                </p:cNvSpPr>
                <p:nvPr/>
              </p:nvSpPr>
              <p:spPr bwMode="auto">
                <a:xfrm>
                  <a:off x="5035" y="2419"/>
                  <a:ext cx="250" cy="654"/>
                </a:xfrm>
                <a:custGeom>
                  <a:avLst/>
                  <a:gdLst/>
                  <a:ahLst/>
                  <a:cxnLst>
                    <a:cxn ang="0">
                      <a:pos x="734" y="29"/>
                    </a:cxn>
                    <a:cxn ang="0">
                      <a:pos x="726" y="64"/>
                    </a:cxn>
                    <a:cxn ang="0">
                      <a:pos x="714" y="54"/>
                    </a:cxn>
                    <a:cxn ang="0">
                      <a:pos x="666" y="139"/>
                    </a:cxn>
                    <a:cxn ang="0">
                      <a:pos x="685" y="103"/>
                    </a:cxn>
                    <a:cxn ang="0">
                      <a:pos x="616" y="191"/>
                    </a:cxn>
                    <a:cxn ang="0">
                      <a:pos x="646" y="164"/>
                    </a:cxn>
                    <a:cxn ang="0">
                      <a:pos x="577" y="232"/>
                    </a:cxn>
                    <a:cxn ang="0">
                      <a:pos x="571" y="267"/>
                    </a:cxn>
                    <a:cxn ang="0">
                      <a:pos x="558" y="258"/>
                    </a:cxn>
                    <a:cxn ang="0">
                      <a:pos x="513" y="344"/>
                    </a:cxn>
                    <a:cxn ang="0">
                      <a:pos x="531" y="308"/>
                    </a:cxn>
                    <a:cxn ang="0">
                      <a:pos x="482" y="383"/>
                    </a:cxn>
                    <a:cxn ang="0">
                      <a:pos x="472" y="370"/>
                    </a:cxn>
                    <a:cxn ang="0">
                      <a:pos x="493" y="369"/>
                    </a:cxn>
                    <a:cxn ang="0">
                      <a:pos x="407" y="416"/>
                    </a:cxn>
                    <a:cxn ang="0">
                      <a:pos x="390" y="448"/>
                    </a:cxn>
                    <a:cxn ang="0">
                      <a:pos x="361" y="472"/>
                    </a:cxn>
                    <a:cxn ang="0">
                      <a:pos x="381" y="435"/>
                    </a:cxn>
                    <a:cxn ang="0">
                      <a:pos x="337" y="524"/>
                    </a:cxn>
                    <a:cxn ang="0">
                      <a:pos x="352" y="486"/>
                    </a:cxn>
                    <a:cxn ang="0">
                      <a:pos x="292" y="580"/>
                    </a:cxn>
                    <a:cxn ang="0">
                      <a:pos x="320" y="550"/>
                    </a:cxn>
                    <a:cxn ang="0">
                      <a:pos x="282" y="632"/>
                    </a:cxn>
                    <a:cxn ang="0">
                      <a:pos x="271" y="597"/>
                    </a:cxn>
                    <a:cxn ang="0">
                      <a:pos x="279" y="664"/>
                    </a:cxn>
                    <a:cxn ang="0">
                      <a:pos x="263" y="662"/>
                    </a:cxn>
                    <a:cxn ang="0">
                      <a:pos x="272" y="729"/>
                    </a:cxn>
                    <a:cxn ang="0">
                      <a:pos x="256" y="727"/>
                    </a:cxn>
                    <a:cxn ang="0">
                      <a:pos x="256" y="791"/>
                    </a:cxn>
                    <a:cxn ang="0">
                      <a:pos x="241" y="787"/>
                    </a:cxn>
                    <a:cxn ang="0">
                      <a:pos x="233" y="884"/>
                    </a:cxn>
                    <a:cxn ang="0">
                      <a:pos x="235" y="843"/>
                    </a:cxn>
                    <a:cxn ang="0">
                      <a:pos x="176" y="930"/>
                    </a:cxn>
                    <a:cxn ang="0">
                      <a:pos x="213" y="914"/>
                    </a:cxn>
                    <a:cxn ang="0">
                      <a:pos x="125" y="955"/>
                    </a:cxn>
                    <a:cxn ang="0">
                      <a:pos x="109" y="987"/>
                    </a:cxn>
                    <a:cxn ang="0">
                      <a:pos x="99" y="974"/>
                    </a:cxn>
                    <a:cxn ang="0">
                      <a:pos x="32" y="1045"/>
                    </a:cxn>
                    <a:cxn ang="0">
                      <a:pos x="59" y="1014"/>
                    </a:cxn>
                    <a:cxn ang="0">
                      <a:pos x="8" y="1101"/>
                    </a:cxn>
                    <a:cxn ang="0">
                      <a:pos x="16" y="1061"/>
                    </a:cxn>
                    <a:cxn ang="0">
                      <a:pos x="0" y="1157"/>
                    </a:cxn>
                    <a:cxn ang="0">
                      <a:pos x="18" y="1188"/>
                    </a:cxn>
                    <a:cxn ang="0">
                      <a:pos x="2" y="1190"/>
                    </a:cxn>
                    <a:cxn ang="0">
                      <a:pos x="31" y="1283"/>
                    </a:cxn>
                    <a:cxn ang="0">
                      <a:pos x="18" y="1244"/>
                    </a:cxn>
                    <a:cxn ang="0">
                      <a:pos x="33" y="1355"/>
                    </a:cxn>
                    <a:cxn ang="0">
                      <a:pos x="35" y="1315"/>
                    </a:cxn>
                    <a:cxn ang="0">
                      <a:pos x="33" y="1412"/>
                    </a:cxn>
                    <a:cxn ang="0">
                      <a:pos x="53" y="1441"/>
                    </a:cxn>
                    <a:cxn ang="0">
                      <a:pos x="37" y="1444"/>
                    </a:cxn>
                    <a:cxn ang="0">
                      <a:pos x="67" y="1536"/>
                    </a:cxn>
                    <a:cxn ang="0">
                      <a:pos x="53" y="1498"/>
                    </a:cxn>
                    <a:cxn ang="0">
                      <a:pos x="69" y="1609"/>
                    </a:cxn>
                    <a:cxn ang="0">
                      <a:pos x="71" y="1568"/>
                    </a:cxn>
                    <a:cxn ang="0">
                      <a:pos x="69" y="1665"/>
                    </a:cxn>
                    <a:cxn ang="0">
                      <a:pos x="89" y="1695"/>
                    </a:cxn>
                    <a:cxn ang="0">
                      <a:pos x="74" y="1697"/>
                    </a:cxn>
                    <a:cxn ang="0">
                      <a:pos x="102" y="1784"/>
                    </a:cxn>
                    <a:cxn ang="0">
                      <a:pos x="90" y="1751"/>
                    </a:cxn>
                  </a:cxnLst>
                  <a:rect l="0" t="0" r="r" b="b"/>
                  <a:pathLst>
                    <a:path w="769" h="1794">
                      <a:moveTo>
                        <a:pt x="767" y="15"/>
                      </a:moveTo>
                      <a:lnTo>
                        <a:pt x="747" y="39"/>
                      </a:lnTo>
                      <a:cubicBezTo>
                        <a:pt x="744" y="43"/>
                        <a:pt x="739" y="43"/>
                        <a:pt x="735" y="41"/>
                      </a:cubicBezTo>
                      <a:cubicBezTo>
                        <a:pt x="732" y="38"/>
                        <a:pt x="731" y="33"/>
                        <a:pt x="734" y="29"/>
                      </a:cubicBezTo>
                      <a:lnTo>
                        <a:pt x="754" y="4"/>
                      </a:lnTo>
                      <a:cubicBezTo>
                        <a:pt x="757" y="1"/>
                        <a:pt x="762" y="0"/>
                        <a:pt x="766" y="3"/>
                      </a:cubicBezTo>
                      <a:cubicBezTo>
                        <a:pt x="769" y="6"/>
                        <a:pt x="769" y="11"/>
                        <a:pt x="767" y="15"/>
                      </a:cubicBezTo>
                      <a:close/>
                      <a:moveTo>
                        <a:pt x="726" y="64"/>
                      </a:moveTo>
                      <a:lnTo>
                        <a:pt x="706" y="89"/>
                      </a:lnTo>
                      <a:cubicBezTo>
                        <a:pt x="703" y="93"/>
                        <a:pt x="698" y="93"/>
                        <a:pt x="695" y="90"/>
                      </a:cubicBezTo>
                      <a:cubicBezTo>
                        <a:pt x="692" y="87"/>
                        <a:pt x="691" y="82"/>
                        <a:pt x="694" y="79"/>
                      </a:cubicBezTo>
                      <a:lnTo>
                        <a:pt x="714" y="54"/>
                      </a:lnTo>
                      <a:cubicBezTo>
                        <a:pt x="717" y="51"/>
                        <a:pt x="722" y="50"/>
                        <a:pt x="725" y="53"/>
                      </a:cubicBezTo>
                      <a:cubicBezTo>
                        <a:pt x="729" y="56"/>
                        <a:pt x="729" y="61"/>
                        <a:pt x="726" y="64"/>
                      </a:cubicBezTo>
                      <a:close/>
                      <a:moveTo>
                        <a:pt x="686" y="114"/>
                      </a:moveTo>
                      <a:lnTo>
                        <a:pt x="666" y="139"/>
                      </a:lnTo>
                      <a:cubicBezTo>
                        <a:pt x="663" y="142"/>
                        <a:pt x="658" y="143"/>
                        <a:pt x="655" y="140"/>
                      </a:cubicBezTo>
                      <a:cubicBezTo>
                        <a:pt x="651" y="137"/>
                        <a:pt x="651" y="132"/>
                        <a:pt x="654" y="129"/>
                      </a:cubicBezTo>
                      <a:lnTo>
                        <a:pt x="674" y="104"/>
                      </a:lnTo>
                      <a:cubicBezTo>
                        <a:pt x="676" y="100"/>
                        <a:pt x="681" y="100"/>
                        <a:pt x="685" y="103"/>
                      </a:cubicBezTo>
                      <a:cubicBezTo>
                        <a:pt x="688" y="105"/>
                        <a:pt x="689" y="111"/>
                        <a:pt x="686" y="114"/>
                      </a:cubicBezTo>
                      <a:close/>
                      <a:moveTo>
                        <a:pt x="646" y="164"/>
                      </a:moveTo>
                      <a:lnTo>
                        <a:pt x="628" y="190"/>
                      </a:lnTo>
                      <a:cubicBezTo>
                        <a:pt x="625" y="193"/>
                        <a:pt x="620" y="194"/>
                        <a:pt x="616" y="191"/>
                      </a:cubicBezTo>
                      <a:cubicBezTo>
                        <a:pt x="613" y="189"/>
                        <a:pt x="612" y="184"/>
                        <a:pt x="615" y="180"/>
                      </a:cubicBezTo>
                      <a:lnTo>
                        <a:pt x="634" y="154"/>
                      </a:lnTo>
                      <a:cubicBezTo>
                        <a:pt x="636" y="151"/>
                        <a:pt x="641" y="150"/>
                        <a:pt x="645" y="153"/>
                      </a:cubicBezTo>
                      <a:cubicBezTo>
                        <a:pt x="648" y="155"/>
                        <a:pt x="649" y="160"/>
                        <a:pt x="646" y="164"/>
                      </a:cubicBezTo>
                      <a:close/>
                      <a:moveTo>
                        <a:pt x="609" y="215"/>
                      </a:moveTo>
                      <a:lnTo>
                        <a:pt x="590" y="241"/>
                      </a:lnTo>
                      <a:cubicBezTo>
                        <a:pt x="587" y="245"/>
                        <a:pt x="582" y="246"/>
                        <a:pt x="579" y="243"/>
                      </a:cubicBezTo>
                      <a:cubicBezTo>
                        <a:pt x="575" y="240"/>
                        <a:pt x="574" y="235"/>
                        <a:pt x="577" y="232"/>
                      </a:cubicBezTo>
                      <a:lnTo>
                        <a:pt x="596" y="206"/>
                      </a:lnTo>
                      <a:cubicBezTo>
                        <a:pt x="598" y="202"/>
                        <a:pt x="603" y="202"/>
                        <a:pt x="607" y="204"/>
                      </a:cubicBezTo>
                      <a:cubicBezTo>
                        <a:pt x="611" y="207"/>
                        <a:pt x="611" y="212"/>
                        <a:pt x="609" y="215"/>
                      </a:cubicBezTo>
                      <a:close/>
                      <a:moveTo>
                        <a:pt x="571" y="267"/>
                      </a:moveTo>
                      <a:lnTo>
                        <a:pt x="552" y="293"/>
                      </a:lnTo>
                      <a:cubicBezTo>
                        <a:pt x="550" y="296"/>
                        <a:pt x="545" y="297"/>
                        <a:pt x="541" y="295"/>
                      </a:cubicBezTo>
                      <a:cubicBezTo>
                        <a:pt x="537" y="292"/>
                        <a:pt x="537" y="287"/>
                        <a:pt x="539" y="283"/>
                      </a:cubicBezTo>
                      <a:lnTo>
                        <a:pt x="558" y="258"/>
                      </a:lnTo>
                      <a:cubicBezTo>
                        <a:pt x="561" y="254"/>
                        <a:pt x="566" y="253"/>
                        <a:pt x="569" y="256"/>
                      </a:cubicBezTo>
                      <a:cubicBezTo>
                        <a:pt x="573" y="258"/>
                        <a:pt x="574" y="264"/>
                        <a:pt x="571" y="267"/>
                      </a:cubicBezTo>
                      <a:close/>
                      <a:moveTo>
                        <a:pt x="533" y="319"/>
                      </a:moveTo>
                      <a:lnTo>
                        <a:pt x="513" y="344"/>
                      </a:lnTo>
                      <a:cubicBezTo>
                        <a:pt x="510" y="347"/>
                        <a:pt x="505" y="348"/>
                        <a:pt x="502" y="345"/>
                      </a:cubicBezTo>
                      <a:cubicBezTo>
                        <a:pt x="498" y="342"/>
                        <a:pt x="498" y="337"/>
                        <a:pt x="500" y="334"/>
                      </a:cubicBezTo>
                      <a:lnTo>
                        <a:pt x="520" y="309"/>
                      </a:lnTo>
                      <a:cubicBezTo>
                        <a:pt x="523" y="305"/>
                        <a:pt x="528" y="305"/>
                        <a:pt x="531" y="308"/>
                      </a:cubicBezTo>
                      <a:cubicBezTo>
                        <a:pt x="535" y="310"/>
                        <a:pt x="535" y="315"/>
                        <a:pt x="533" y="319"/>
                      </a:cubicBezTo>
                      <a:close/>
                      <a:moveTo>
                        <a:pt x="493" y="369"/>
                      </a:moveTo>
                      <a:lnTo>
                        <a:pt x="483" y="381"/>
                      </a:lnTo>
                      <a:cubicBezTo>
                        <a:pt x="483" y="382"/>
                        <a:pt x="482" y="382"/>
                        <a:pt x="482" y="383"/>
                      </a:cubicBezTo>
                      <a:lnTo>
                        <a:pt x="468" y="392"/>
                      </a:lnTo>
                      <a:cubicBezTo>
                        <a:pt x="465" y="395"/>
                        <a:pt x="460" y="394"/>
                        <a:pt x="457" y="390"/>
                      </a:cubicBezTo>
                      <a:cubicBezTo>
                        <a:pt x="455" y="387"/>
                        <a:pt x="455" y="382"/>
                        <a:pt x="459" y="379"/>
                      </a:cubicBezTo>
                      <a:lnTo>
                        <a:pt x="472" y="370"/>
                      </a:lnTo>
                      <a:lnTo>
                        <a:pt x="471" y="371"/>
                      </a:lnTo>
                      <a:lnTo>
                        <a:pt x="480" y="359"/>
                      </a:lnTo>
                      <a:cubicBezTo>
                        <a:pt x="483" y="356"/>
                        <a:pt x="488" y="355"/>
                        <a:pt x="492" y="358"/>
                      </a:cubicBezTo>
                      <a:cubicBezTo>
                        <a:pt x="495" y="360"/>
                        <a:pt x="496" y="365"/>
                        <a:pt x="493" y="369"/>
                      </a:cubicBezTo>
                      <a:close/>
                      <a:moveTo>
                        <a:pt x="442" y="411"/>
                      </a:moveTo>
                      <a:lnTo>
                        <a:pt x="416" y="429"/>
                      </a:lnTo>
                      <a:cubicBezTo>
                        <a:pt x="412" y="432"/>
                        <a:pt x="407" y="431"/>
                        <a:pt x="405" y="427"/>
                      </a:cubicBezTo>
                      <a:cubicBezTo>
                        <a:pt x="402" y="424"/>
                        <a:pt x="403" y="419"/>
                        <a:pt x="407" y="416"/>
                      </a:cubicBezTo>
                      <a:lnTo>
                        <a:pt x="433" y="398"/>
                      </a:lnTo>
                      <a:cubicBezTo>
                        <a:pt x="437" y="395"/>
                        <a:pt x="442" y="396"/>
                        <a:pt x="444" y="400"/>
                      </a:cubicBezTo>
                      <a:cubicBezTo>
                        <a:pt x="447" y="403"/>
                        <a:pt x="446" y="408"/>
                        <a:pt x="442" y="411"/>
                      </a:cubicBezTo>
                      <a:close/>
                      <a:moveTo>
                        <a:pt x="390" y="448"/>
                      </a:moveTo>
                      <a:lnTo>
                        <a:pt x="382" y="454"/>
                      </a:lnTo>
                      <a:lnTo>
                        <a:pt x="384" y="451"/>
                      </a:lnTo>
                      <a:lnTo>
                        <a:pt x="372" y="470"/>
                      </a:lnTo>
                      <a:cubicBezTo>
                        <a:pt x="370" y="473"/>
                        <a:pt x="365" y="475"/>
                        <a:pt x="361" y="472"/>
                      </a:cubicBezTo>
                      <a:cubicBezTo>
                        <a:pt x="357" y="470"/>
                        <a:pt x="356" y="465"/>
                        <a:pt x="358" y="461"/>
                      </a:cubicBezTo>
                      <a:lnTo>
                        <a:pt x="370" y="443"/>
                      </a:lnTo>
                      <a:cubicBezTo>
                        <a:pt x="371" y="442"/>
                        <a:pt x="372" y="441"/>
                        <a:pt x="372" y="441"/>
                      </a:cubicBezTo>
                      <a:lnTo>
                        <a:pt x="381" y="435"/>
                      </a:lnTo>
                      <a:cubicBezTo>
                        <a:pt x="384" y="432"/>
                        <a:pt x="389" y="433"/>
                        <a:pt x="392" y="437"/>
                      </a:cubicBezTo>
                      <a:cubicBezTo>
                        <a:pt x="394" y="440"/>
                        <a:pt x="394" y="445"/>
                        <a:pt x="390" y="448"/>
                      </a:cubicBezTo>
                      <a:close/>
                      <a:moveTo>
                        <a:pt x="355" y="497"/>
                      </a:moveTo>
                      <a:lnTo>
                        <a:pt x="337" y="524"/>
                      </a:lnTo>
                      <a:cubicBezTo>
                        <a:pt x="335" y="527"/>
                        <a:pt x="330" y="528"/>
                        <a:pt x="326" y="526"/>
                      </a:cubicBezTo>
                      <a:cubicBezTo>
                        <a:pt x="323" y="524"/>
                        <a:pt x="321" y="519"/>
                        <a:pt x="324" y="515"/>
                      </a:cubicBezTo>
                      <a:lnTo>
                        <a:pt x="341" y="488"/>
                      </a:lnTo>
                      <a:cubicBezTo>
                        <a:pt x="344" y="484"/>
                        <a:pt x="349" y="483"/>
                        <a:pt x="352" y="486"/>
                      </a:cubicBezTo>
                      <a:cubicBezTo>
                        <a:pt x="356" y="488"/>
                        <a:pt x="357" y="493"/>
                        <a:pt x="355" y="497"/>
                      </a:cubicBezTo>
                      <a:close/>
                      <a:moveTo>
                        <a:pt x="320" y="550"/>
                      </a:moveTo>
                      <a:lnTo>
                        <a:pt x="303" y="577"/>
                      </a:lnTo>
                      <a:cubicBezTo>
                        <a:pt x="300" y="581"/>
                        <a:pt x="295" y="582"/>
                        <a:pt x="292" y="580"/>
                      </a:cubicBezTo>
                      <a:cubicBezTo>
                        <a:pt x="288" y="577"/>
                        <a:pt x="287" y="572"/>
                        <a:pt x="289" y="569"/>
                      </a:cubicBezTo>
                      <a:lnTo>
                        <a:pt x="307" y="542"/>
                      </a:lnTo>
                      <a:cubicBezTo>
                        <a:pt x="309" y="538"/>
                        <a:pt x="314" y="537"/>
                        <a:pt x="318" y="539"/>
                      </a:cubicBezTo>
                      <a:cubicBezTo>
                        <a:pt x="321" y="542"/>
                        <a:pt x="322" y="547"/>
                        <a:pt x="320" y="550"/>
                      </a:cubicBezTo>
                      <a:close/>
                      <a:moveTo>
                        <a:pt x="285" y="604"/>
                      </a:moveTo>
                      <a:lnTo>
                        <a:pt x="285" y="605"/>
                      </a:lnTo>
                      <a:lnTo>
                        <a:pt x="286" y="602"/>
                      </a:lnTo>
                      <a:lnTo>
                        <a:pt x="282" y="632"/>
                      </a:lnTo>
                      <a:cubicBezTo>
                        <a:pt x="282" y="637"/>
                        <a:pt x="278" y="640"/>
                        <a:pt x="274" y="639"/>
                      </a:cubicBezTo>
                      <a:cubicBezTo>
                        <a:pt x="269" y="639"/>
                        <a:pt x="266" y="635"/>
                        <a:pt x="267" y="631"/>
                      </a:cubicBezTo>
                      <a:lnTo>
                        <a:pt x="270" y="600"/>
                      </a:lnTo>
                      <a:cubicBezTo>
                        <a:pt x="270" y="599"/>
                        <a:pt x="270" y="598"/>
                        <a:pt x="271" y="597"/>
                      </a:cubicBezTo>
                      <a:lnTo>
                        <a:pt x="272" y="596"/>
                      </a:lnTo>
                      <a:cubicBezTo>
                        <a:pt x="274" y="592"/>
                        <a:pt x="279" y="591"/>
                        <a:pt x="283" y="593"/>
                      </a:cubicBezTo>
                      <a:cubicBezTo>
                        <a:pt x="287" y="596"/>
                        <a:pt x="288" y="601"/>
                        <a:pt x="285" y="604"/>
                      </a:cubicBezTo>
                      <a:close/>
                      <a:moveTo>
                        <a:pt x="279" y="664"/>
                      </a:moveTo>
                      <a:lnTo>
                        <a:pt x="275" y="696"/>
                      </a:lnTo>
                      <a:cubicBezTo>
                        <a:pt x="275" y="700"/>
                        <a:pt x="271" y="704"/>
                        <a:pt x="267" y="703"/>
                      </a:cubicBezTo>
                      <a:cubicBezTo>
                        <a:pt x="262" y="703"/>
                        <a:pt x="259" y="699"/>
                        <a:pt x="259" y="694"/>
                      </a:cubicBezTo>
                      <a:lnTo>
                        <a:pt x="263" y="662"/>
                      </a:lnTo>
                      <a:cubicBezTo>
                        <a:pt x="263" y="658"/>
                        <a:pt x="267" y="655"/>
                        <a:pt x="272" y="655"/>
                      </a:cubicBezTo>
                      <a:cubicBezTo>
                        <a:pt x="276" y="656"/>
                        <a:pt x="279" y="660"/>
                        <a:pt x="279" y="664"/>
                      </a:cubicBezTo>
                      <a:close/>
                      <a:moveTo>
                        <a:pt x="272" y="728"/>
                      </a:moveTo>
                      <a:lnTo>
                        <a:pt x="272" y="729"/>
                      </a:lnTo>
                      <a:lnTo>
                        <a:pt x="264" y="760"/>
                      </a:lnTo>
                      <a:cubicBezTo>
                        <a:pt x="263" y="764"/>
                        <a:pt x="259" y="767"/>
                        <a:pt x="254" y="766"/>
                      </a:cubicBezTo>
                      <a:cubicBezTo>
                        <a:pt x="250" y="765"/>
                        <a:pt x="248" y="760"/>
                        <a:pt x="249" y="756"/>
                      </a:cubicBezTo>
                      <a:lnTo>
                        <a:pt x="256" y="727"/>
                      </a:lnTo>
                      <a:lnTo>
                        <a:pt x="256" y="726"/>
                      </a:lnTo>
                      <a:cubicBezTo>
                        <a:pt x="256" y="722"/>
                        <a:pt x="260" y="718"/>
                        <a:pt x="265" y="719"/>
                      </a:cubicBezTo>
                      <a:cubicBezTo>
                        <a:pt x="269" y="719"/>
                        <a:pt x="272" y="723"/>
                        <a:pt x="272" y="728"/>
                      </a:cubicBezTo>
                      <a:close/>
                      <a:moveTo>
                        <a:pt x="256" y="791"/>
                      </a:moveTo>
                      <a:lnTo>
                        <a:pt x="249" y="822"/>
                      </a:lnTo>
                      <a:cubicBezTo>
                        <a:pt x="248" y="826"/>
                        <a:pt x="243" y="829"/>
                        <a:pt x="239" y="828"/>
                      </a:cubicBezTo>
                      <a:cubicBezTo>
                        <a:pt x="235" y="827"/>
                        <a:pt x="232" y="823"/>
                        <a:pt x="233" y="818"/>
                      </a:cubicBezTo>
                      <a:lnTo>
                        <a:pt x="241" y="787"/>
                      </a:lnTo>
                      <a:cubicBezTo>
                        <a:pt x="242" y="783"/>
                        <a:pt x="246" y="780"/>
                        <a:pt x="251" y="781"/>
                      </a:cubicBezTo>
                      <a:cubicBezTo>
                        <a:pt x="255" y="782"/>
                        <a:pt x="257" y="787"/>
                        <a:pt x="256" y="791"/>
                      </a:cubicBezTo>
                      <a:close/>
                      <a:moveTo>
                        <a:pt x="241" y="853"/>
                      </a:moveTo>
                      <a:lnTo>
                        <a:pt x="233" y="884"/>
                      </a:lnTo>
                      <a:cubicBezTo>
                        <a:pt x="232" y="888"/>
                        <a:pt x="228" y="891"/>
                        <a:pt x="224" y="890"/>
                      </a:cubicBezTo>
                      <a:cubicBezTo>
                        <a:pt x="219" y="889"/>
                        <a:pt x="217" y="885"/>
                        <a:pt x="218" y="880"/>
                      </a:cubicBezTo>
                      <a:lnTo>
                        <a:pt x="226" y="849"/>
                      </a:lnTo>
                      <a:cubicBezTo>
                        <a:pt x="227" y="845"/>
                        <a:pt x="231" y="842"/>
                        <a:pt x="235" y="843"/>
                      </a:cubicBezTo>
                      <a:cubicBezTo>
                        <a:pt x="239" y="845"/>
                        <a:pt x="242" y="849"/>
                        <a:pt x="241" y="853"/>
                      </a:cubicBezTo>
                      <a:close/>
                      <a:moveTo>
                        <a:pt x="213" y="914"/>
                      </a:moveTo>
                      <a:lnTo>
                        <a:pt x="187" y="932"/>
                      </a:lnTo>
                      <a:cubicBezTo>
                        <a:pt x="183" y="934"/>
                        <a:pt x="178" y="933"/>
                        <a:pt x="176" y="930"/>
                      </a:cubicBezTo>
                      <a:cubicBezTo>
                        <a:pt x="173" y="926"/>
                        <a:pt x="174" y="921"/>
                        <a:pt x="178" y="919"/>
                      </a:cubicBezTo>
                      <a:lnTo>
                        <a:pt x="204" y="900"/>
                      </a:lnTo>
                      <a:cubicBezTo>
                        <a:pt x="208" y="898"/>
                        <a:pt x="213" y="899"/>
                        <a:pt x="215" y="902"/>
                      </a:cubicBezTo>
                      <a:cubicBezTo>
                        <a:pt x="218" y="906"/>
                        <a:pt x="217" y="911"/>
                        <a:pt x="213" y="914"/>
                      </a:cubicBezTo>
                      <a:close/>
                      <a:moveTo>
                        <a:pt x="161" y="950"/>
                      </a:moveTo>
                      <a:lnTo>
                        <a:pt x="134" y="968"/>
                      </a:lnTo>
                      <a:cubicBezTo>
                        <a:pt x="131" y="971"/>
                        <a:pt x="126" y="970"/>
                        <a:pt x="123" y="966"/>
                      </a:cubicBezTo>
                      <a:cubicBezTo>
                        <a:pt x="121" y="963"/>
                        <a:pt x="122" y="958"/>
                        <a:pt x="125" y="955"/>
                      </a:cubicBezTo>
                      <a:lnTo>
                        <a:pt x="152" y="937"/>
                      </a:lnTo>
                      <a:cubicBezTo>
                        <a:pt x="155" y="934"/>
                        <a:pt x="160" y="935"/>
                        <a:pt x="163" y="939"/>
                      </a:cubicBezTo>
                      <a:cubicBezTo>
                        <a:pt x="165" y="942"/>
                        <a:pt x="164" y="947"/>
                        <a:pt x="161" y="950"/>
                      </a:cubicBezTo>
                      <a:close/>
                      <a:moveTo>
                        <a:pt x="109" y="987"/>
                      </a:moveTo>
                      <a:lnTo>
                        <a:pt x="83" y="1006"/>
                      </a:lnTo>
                      <a:cubicBezTo>
                        <a:pt x="80" y="1009"/>
                        <a:pt x="75" y="1008"/>
                        <a:pt x="72" y="1005"/>
                      </a:cubicBezTo>
                      <a:cubicBezTo>
                        <a:pt x="69" y="1001"/>
                        <a:pt x="70" y="996"/>
                        <a:pt x="74" y="994"/>
                      </a:cubicBezTo>
                      <a:lnTo>
                        <a:pt x="99" y="974"/>
                      </a:lnTo>
                      <a:cubicBezTo>
                        <a:pt x="103" y="972"/>
                        <a:pt x="108" y="972"/>
                        <a:pt x="110" y="976"/>
                      </a:cubicBezTo>
                      <a:cubicBezTo>
                        <a:pt x="113" y="979"/>
                        <a:pt x="112" y="984"/>
                        <a:pt x="109" y="987"/>
                      </a:cubicBezTo>
                      <a:close/>
                      <a:moveTo>
                        <a:pt x="58" y="1026"/>
                      </a:moveTo>
                      <a:lnTo>
                        <a:pt x="32" y="1045"/>
                      </a:lnTo>
                      <a:cubicBezTo>
                        <a:pt x="29" y="1048"/>
                        <a:pt x="24" y="1047"/>
                        <a:pt x="21" y="1043"/>
                      </a:cubicBezTo>
                      <a:cubicBezTo>
                        <a:pt x="18" y="1040"/>
                        <a:pt x="19" y="1035"/>
                        <a:pt x="23" y="1032"/>
                      </a:cubicBezTo>
                      <a:lnTo>
                        <a:pt x="48" y="1013"/>
                      </a:lnTo>
                      <a:cubicBezTo>
                        <a:pt x="52" y="1010"/>
                        <a:pt x="57" y="1011"/>
                        <a:pt x="59" y="1014"/>
                      </a:cubicBezTo>
                      <a:cubicBezTo>
                        <a:pt x="62" y="1018"/>
                        <a:pt x="61" y="1023"/>
                        <a:pt x="58" y="1026"/>
                      </a:cubicBezTo>
                      <a:close/>
                      <a:moveTo>
                        <a:pt x="16" y="1061"/>
                      </a:moveTo>
                      <a:lnTo>
                        <a:pt x="16" y="1093"/>
                      </a:lnTo>
                      <a:cubicBezTo>
                        <a:pt x="16" y="1098"/>
                        <a:pt x="13" y="1101"/>
                        <a:pt x="8" y="1101"/>
                      </a:cubicBezTo>
                      <a:cubicBezTo>
                        <a:pt x="4" y="1101"/>
                        <a:pt x="0" y="1098"/>
                        <a:pt x="0" y="1093"/>
                      </a:cubicBezTo>
                      <a:lnTo>
                        <a:pt x="0" y="1061"/>
                      </a:lnTo>
                      <a:cubicBezTo>
                        <a:pt x="0" y="1057"/>
                        <a:pt x="4" y="1053"/>
                        <a:pt x="8" y="1053"/>
                      </a:cubicBezTo>
                      <a:cubicBezTo>
                        <a:pt x="13" y="1053"/>
                        <a:pt x="16" y="1057"/>
                        <a:pt x="16" y="1061"/>
                      </a:cubicBezTo>
                      <a:close/>
                      <a:moveTo>
                        <a:pt x="16" y="1125"/>
                      </a:moveTo>
                      <a:lnTo>
                        <a:pt x="16" y="1157"/>
                      </a:lnTo>
                      <a:cubicBezTo>
                        <a:pt x="16" y="1162"/>
                        <a:pt x="13" y="1165"/>
                        <a:pt x="8" y="1165"/>
                      </a:cubicBezTo>
                      <a:cubicBezTo>
                        <a:pt x="4" y="1165"/>
                        <a:pt x="0" y="1162"/>
                        <a:pt x="0" y="1157"/>
                      </a:cubicBezTo>
                      <a:lnTo>
                        <a:pt x="0" y="1125"/>
                      </a:lnTo>
                      <a:cubicBezTo>
                        <a:pt x="0" y="1121"/>
                        <a:pt x="4" y="1117"/>
                        <a:pt x="8" y="1117"/>
                      </a:cubicBezTo>
                      <a:cubicBezTo>
                        <a:pt x="13" y="1117"/>
                        <a:pt x="16" y="1121"/>
                        <a:pt x="16" y="1125"/>
                      </a:cubicBezTo>
                      <a:close/>
                      <a:moveTo>
                        <a:pt x="18" y="1188"/>
                      </a:moveTo>
                      <a:lnTo>
                        <a:pt x="22" y="1220"/>
                      </a:lnTo>
                      <a:cubicBezTo>
                        <a:pt x="23" y="1224"/>
                        <a:pt x="20" y="1228"/>
                        <a:pt x="15" y="1229"/>
                      </a:cubicBezTo>
                      <a:cubicBezTo>
                        <a:pt x="11" y="1229"/>
                        <a:pt x="7" y="1226"/>
                        <a:pt x="6" y="1222"/>
                      </a:cubicBezTo>
                      <a:lnTo>
                        <a:pt x="2" y="1190"/>
                      </a:lnTo>
                      <a:cubicBezTo>
                        <a:pt x="1" y="1186"/>
                        <a:pt x="4" y="1182"/>
                        <a:pt x="9" y="1181"/>
                      </a:cubicBezTo>
                      <a:cubicBezTo>
                        <a:pt x="13" y="1180"/>
                        <a:pt x="17" y="1184"/>
                        <a:pt x="18" y="1188"/>
                      </a:cubicBezTo>
                      <a:close/>
                      <a:moveTo>
                        <a:pt x="27" y="1251"/>
                      </a:moveTo>
                      <a:lnTo>
                        <a:pt x="31" y="1283"/>
                      </a:lnTo>
                      <a:cubicBezTo>
                        <a:pt x="32" y="1287"/>
                        <a:pt x="29" y="1291"/>
                        <a:pt x="24" y="1292"/>
                      </a:cubicBezTo>
                      <a:cubicBezTo>
                        <a:pt x="20" y="1293"/>
                        <a:pt x="16" y="1290"/>
                        <a:pt x="15" y="1285"/>
                      </a:cubicBezTo>
                      <a:lnTo>
                        <a:pt x="11" y="1254"/>
                      </a:lnTo>
                      <a:cubicBezTo>
                        <a:pt x="10" y="1249"/>
                        <a:pt x="13" y="1245"/>
                        <a:pt x="18" y="1244"/>
                      </a:cubicBezTo>
                      <a:cubicBezTo>
                        <a:pt x="22" y="1244"/>
                        <a:pt x="26" y="1247"/>
                        <a:pt x="27" y="1251"/>
                      </a:cubicBezTo>
                      <a:close/>
                      <a:moveTo>
                        <a:pt x="35" y="1315"/>
                      </a:moveTo>
                      <a:lnTo>
                        <a:pt x="40" y="1346"/>
                      </a:lnTo>
                      <a:cubicBezTo>
                        <a:pt x="40" y="1351"/>
                        <a:pt x="37" y="1355"/>
                        <a:pt x="33" y="1355"/>
                      </a:cubicBezTo>
                      <a:cubicBezTo>
                        <a:pt x="29" y="1356"/>
                        <a:pt x="25" y="1353"/>
                        <a:pt x="24" y="1349"/>
                      </a:cubicBezTo>
                      <a:lnTo>
                        <a:pt x="20" y="1317"/>
                      </a:lnTo>
                      <a:cubicBezTo>
                        <a:pt x="19" y="1313"/>
                        <a:pt x="22" y="1308"/>
                        <a:pt x="26" y="1308"/>
                      </a:cubicBezTo>
                      <a:cubicBezTo>
                        <a:pt x="31" y="1307"/>
                        <a:pt x="35" y="1310"/>
                        <a:pt x="35" y="1315"/>
                      </a:cubicBezTo>
                      <a:close/>
                      <a:moveTo>
                        <a:pt x="44" y="1378"/>
                      </a:moveTo>
                      <a:lnTo>
                        <a:pt x="49" y="1410"/>
                      </a:lnTo>
                      <a:cubicBezTo>
                        <a:pt x="49" y="1414"/>
                        <a:pt x="46" y="1418"/>
                        <a:pt x="42" y="1419"/>
                      </a:cubicBezTo>
                      <a:cubicBezTo>
                        <a:pt x="37" y="1419"/>
                        <a:pt x="33" y="1416"/>
                        <a:pt x="33" y="1412"/>
                      </a:cubicBezTo>
                      <a:lnTo>
                        <a:pt x="28" y="1380"/>
                      </a:lnTo>
                      <a:cubicBezTo>
                        <a:pt x="28" y="1376"/>
                        <a:pt x="31" y="1372"/>
                        <a:pt x="35" y="1371"/>
                      </a:cubicBezTo>
                      <a:cubicBezTo>
                        <a:pt x="40" y="1371"/>
                        <a:pt x="44" y="1374"/>
                        <a:pt x="44" y="1378"/>
                      </a:cubicBezTo>
                      <a:close/>
                      <a:moveTo>
                        <a:pt x="53" y="1441"/>
                      </a:moveTo>
                      <a:lnTo>
                        <a:pt x="57" y="1473"/>
                      </a:lnTo>
                      <a:cubicBezTo>
                        <a:pt x="58" y="1478"/>
                        <a:pt x="55" y="1482"/>
                        <a:pt x="51" y="1482"/>
                      </a:cubicBezTo>
                      <a:cubicBezTo>
                        <a:pt x="46" y="1483"/>
                        <a:pt x="42" y="1480"/>
                        <a:pt x="42" y="1475"/>
                      </a:cubicBezTo>
                      <a:lnTo>
                        <a:pt x="37" y="1444"/>
                      </a:lnTo>
                      <a:cubicBezTo>
                        <a:pt x="37" y="1439"/>
                        <a:pt x="40" y="1435"/>
                        <a:pt x="44" y="1435"/>
                      </a:cubicBezTo>
                      <a:cubicBezTo>
                        <a:pt x="48" y="1434"/>
                        <a:pt x="52" y="1437"/>
                        <a:pt x="53" y="1441"/>
                      </a:cubicBezTo>
                      <a:close/>
                      <a:moveTo>
                        <a:pt x="62" y="1505"/>
                      </a:moveTo>
                      <a:lnTo>
                        <a:pt x="67" y="1536"/>
                      </a:lnTo>
                      <a:cubicBezTo>
                        <a:pt x="67" y="1541"/>
                        <a:pt x="64" y="1545"/>
                        <a:pt x="60" y="1546"/>
                      </a:cubicBezTo>
                      <a:cubicBezTo>
                        <a:pt x="55" y="1546"/>
                        <a:pt x="51" y="1543"/>
                        <a:pt x="51" y="1539"/>
                      </a:cubicBezTo>
                      <a:lnTo>
                        <a:pt x="46" y="1507"/>
                      </a:lnTo>
                      <a:cubicBezTo>
                        <a:pt x="45" y="1503"/>
                        <a:pt x="48" y="1499"/>
                        <a:pt x="53" y="1498"/>
                      </a:cubicBezTo>
                      <a:cubicBezTo>
                        <a:pt x="57" y="1497"/>
                        <a:pt x="61" y="1500"/>
                        <a:pt x="62" y="1505"/>
                      </a:cubicBezTo>
                      <a:close/>
                      <a:moveTo>
                        <a:pt x="71" y="1568"/>
                      </a:moveTo>
                      <a:lnTo>
                        <a:pt x="76" y="1600"/>
                      </a:lnTo>
                      <a:cubicBezTo>
                        <a:pt x="76" y="1604"/>
                        <a:pt x="73" y="1608"/>
                        <a:pt x="69" y="1609"/>
                      </a:cubicBezTo>
                      <a:cubicBezTo>
                        <a:pt x="65" y="1610"/>
                        <a:pt x="60" y="1606"/>
                        <a:pt x="60" y="1602"/>
                      </a:cubicBezTo>
                      <a:lnTo>
                        <a:pt x="55" y="1570"/>
                      </a:lnTo>
                      <a:cubicBezTo>
                        <a:pt x="55" y="1566"/>
                        <a:pt x="58" y="1562"/>
                        <a:pt x="62" y="1561"/>
                      </a:cubicBezTo>
                      <a:cubicBezTo>
                        <a:pt x="66" y="1561"/>
                        <a:pt x="70" y="1564"/>
                        <a:pt x="71" y="1568"/>
                      </a:cubicBezTo>
                      <a:close/>
                      <a:moveTo>
                        <a:pt x="80" y="1631"/>
                      </a:moveTo>
                      <a:lnTo>
                        <a:pt x="85" y="1663"/>
                      </a:lnTo>
                      <a:cubicBezTo>
                        <a:pt x="86" y="1668"/>
                        <a:pt x="82" y="1672"/>
                        <a:pt x="78" y="1672"/>
                      </a:cubicBezTo>
                      <a:cubicBezTo>
                        <a:pt x="74" y="1673"/>
                        <a:pt x="70" y="1670"/>
                        <a:pt x="69" y="1665"/>
                      </a:cubicBezTo>
                      <a:lnTo>
                        <a:pt x="64" y="1634"/>
                      </a:lnTo>
                      <a:cubicBezTo>
                        <a:pt x="64" y="1629"/>
                        <a:pt x="67" y="1625"/>
                        <a:pt x="71" y="1625"/>
                      </a:cubicBezTo>
                      <a:cubicBezTo>
                        <a:pt x="76" y="1624"/>
                        <a:pt x="80" y="1627"/>
                        <a:pt x="80" y="1631"/>
                      </a:cubicBezTo>
                      <a:close/>
                      <a:moveTo>
                        <a:pt x="89" y="1695"/>
                      </a:moveTo>
                      <a:lnTo>
                        <a:pt x="94" y="1726"/>
                      </a:lnTo>
                      <a:cubicBezTo>
                        <a:pt x="95" y="1731"/>
                        <a:pt x="92" y="1735"/>
                        <a:pt x="87" y="1736"/>
                      </a:cubicBezTo>
                      <a:cubicBezTo>
                        <a:pt x="83" y="1736"/>
                        <a:pt x="79" y="1733"/>
                        <a:pt x="78" y="1729"/>
                      </a:cubicBezTo>
                      <a:lnTo>
                        <a:pt x="74" y="1697"/>
                      </a:lnTo>
                      <a:cubicBezTo>
                        <a:pt x="73" y="1693"/>
                        <a:pt x="76" y="1689"/>
                        <a:pt x="80" y="1688"/>
                      </a:cubicBezTo>
                      <a:cubicBezTo>
                        <a:pt x="85" y="1687"/>
                        <a:pt x="89" y="1690"/>
                        <a:pt x="89" y="1695"/>
                      </a:cubicBezTo>
                      <a:close/>
                      <a:moveTo>
                        <a:pt x="99" y="1758"/>
                      </a:moveTo>
                      <a:lnTo>
                        <a:pt x="102" y="1784"/>
                      </a:lnTo>
                      <a:cubicBezTo>
                        <a:pt x="103" y="1789"/>
                        <a:pt x="100" y="1793"/>
                        <a:pt x="96" y="1793"/>
                      </a:cubicBezTo>
                      <a:cubicBezTo>
                        <a:pt x="91" y="1794"/>
                        <a:pt x="87" y="1791"/>
                        <a:pt x="87" y="1787"/>
                      </a:cubicBezTo>
                      <a:lnTo>
                        <a:pt x="83" y="1760"/>
                      </a:lnTo>
                      <a:cubicBezTo>
                        <a:pt x="82" y="1756"/>
                        <a:pt x="85" y="1752"/>
                        <a:pt x="90" y="1751"/>
                      </a:cubicBezTo>
                      <a:cubicBezTo>
                        <a:pt x="94" y="1751"/>
                        <a:pt x="98" y="1754"/>
                        <a:pt x="99" y="1758"/>
                      </a:cubicBezTo>
                      <a:close/>
                    </a:path>
                  </a:pathLst>
                </a:custGeom>
                <a:solidFill>
                  <a:srgbClr val="000000"/>
                </a:solidFill>
                <a:ln w="7938" cap="flat">
                  <a:solidFill>
                    <a:srgbClr val="000000"/>
                  </a:solidFill>
                  <a:prstDash val="solid"/>
                  <a:bevel/>
                  <a:headEnd/>
                  <a:tailEnd/>
                </a:ln>
              </p:spPr>
              <p:txBody>
                <a:bodyPr/>
                <a:lstStyle/>
                <a:p>
                  <a:endParaRPr lang="en-US"/>
                </a:p>
              </p:txBody>
            </p:sp>
            <p:sp>
              <p:nvSpPr>
                <p:cNvPr id="160546" name="Freeform 3874"/>
                <p:cNvSpPr>
                  <a:spLocks/>
                </p:cNvSpPr>
                <p:nvPr/>
              </p:nvSpPr>
              <p:spPr bwMode="auto">
                <a:xfrm>
                  <a:off x="2931" y="3216"/>
                  <a:ext cx="1373" cy="892"/>
                </a:xfrm>
                <a:custGeom>
                  <a:avLst/>
                  <a:gdLst/>
                  <a:ahLst/>
                  <a:cxnLst>
                    <a:cxn ang="0">
                      <a:pos x="1373" y="892"/>
                    </a:cxn>
                    <a:cxn ang="0">
                      <a:pos x="1373" y="779"/>
                    </a:cxn>
                    <a:cxn ang="0">
                      <a:pos x="1373" y="666"/>
                    </a:cxn>
                    <a:cxn ang="0">
                      <a:pos x="1373" y="553"/>
                    </a:cxn>
                    <a:cxn ang="0">
                      <a:pos x="1373" y="446"/>
                    </a:cxn>
                    <a:cxn ang="0">
                      <a:pos x="1373" y="333"/>
                    </a:cxn>
                    <a:cxn ang="0">
                      <a:pos x="1373" y="220"/>
                    </a:cxn>
                    <a:cxn ang="0">
                      <a:pos x="1373" y="108"/>
                    </a:cxn>
                    <a:cxn ang="0">
                      <a:pos x="1373" y="0"/>
                    </a:cxn>
                    <a:cxn ang="0">
                      <a:pos x="1319" y="0"/>
                    </a:cxn>
                    <a:cxn ang="0">
                      <a:pos x="1264" y="0"/>
                    </a:cxn>
                    <a:cxn ang="0">
                      <a:pos x="1214" y="0"/>
                    </a:cxn>
                    <a:cxn ang="0">
                      <a:pos x="1160" y="0"/>
                    </a:cxn>
                    <a:cxn ang="0">
                      <a:pos x="1109" y="0"/>
                    </a:cxn>
                    <a:cxn ang="0">
                      <a:pos x="1059" y="0"/>
                    </a:cxn>
                    <a:cxn ang="0">
                      <a:pos x="1005" y="0"/>
                    </a:cxn>
                    <a:cxn ang="0">
                      <a:pos x="955" y="0"/>
                    </a:cxn>
                    <a:cxn ang="0">
                      <a:pos x="905" y="0"/>
                    </a:cxn>
                    <a:cxn ang="0">
                      <a:pos x="850" y="0"/>
                    </a:cxn>
                    <a:cxn ang="0">
                      <a:pos x="800" y="0"/>
                    </a:cxn>
                    <a:cxn ang="0">
                      <a:pos x="750" y="0"/>
                    </a:cxn>
                    <a:cxn ang="0">
                      <a:pos x="696" y="0"/>
                    </a:cxn>
                    <a:cxn ang="0">
                      <a:pos x="646" y="0"/>
                    </a:cxn>
                    <a:cxn ang="0">
                      <a:pos x="595" y="0"/>
                    </a:cxn>
                    <a:cxn ang="0">
                      <a:pos x="541" y="0"/>
                    </a:cxn>
                    <a:cxn ang="0">
                      <a:pos x="491" y="0"/>
                    </a:cxn>
                    <a:cxn ang="0">
                      <a:pos x="441" y="0"/>
                    </a:cxn>
                    <a:cxn ang="0">
                      <a:pos x="387" y="0"/>
                    </a:cxn>
                    <a:cxn ang="0">
                      <a:pos x="336" y="0"/>
                    </a:cxn>
                    <a:cxn ang="0">
                      <a:pos x="286" y="0"/>
                    </a:cxn>
                    <a:cxn ang="0">
                      <a:pos x="231" y="0"/>
                    </a:cxn>
                    <a:cxn ang="0">
                      <a:pos x="181" y="0"/>
                    </a:cxn>
                    <a:cxn ang="0">
                      <a:pos x="131" y="0"/>
                    </a:cxn>
                    <a:cxn ang="0">
                      <a:pos x="77" y="0"/>
                    </a:cxn>
                    <a:cxn ang="0">
                      <a:pos x="27" y="0"/>
                    </a:cxn>
                    <a:cxn ang="0">
                      <a:pos x="0" y="0"/>
                    </a:cxn>
                    <a:cxn ang="0">
                      <a:pos x="0" y="892"/>
                    </a:cxn>
                    <a:cxn ang="0">
                      <a:pos x="1373" y="892"/>
                    </a:cxn>
                  </a:cxnLst>
                  <a:rect l="0" t="0" r="r" b="b"/>
                  <a:pathLst>
                    <a:path w="1373" h="892">
                      <a:moveTo>
                        <a:pt x="1373" y="892"/>
                      </a:moveTo>
                      <a:lnTo>
                        <a:pt x="1373" y="779"/>
                      </a:lnTo>
                      <a:lnTo>
                        <a:pt x="1373" y="666"/>
                      </a:lnTo>
                      <a:lnTo>
                        <a:pt x="1373" y="553"/>
                      </a:lnTo>
                      <a:lnTo>
                        <a:pt x="1373" y="446"/>
                      </a:lnTo>
                      <a:lnTo>
                        <a:pt x="1373" y="333"/>
                      </a:lnTo>
                      <a:lnTo>
                        <a:pt x="1373" y="220"/>
                      </a:lnTo>
                      <a:lnTo>
                        <a:pt x="1373" y="108"/>
                      </a:lnTo>
                      <a:lnTo>
                        <a:pt x="1373" y="0"/>
                      </a:lnTo>
                      <a:lnTo>
                        <a:pt x="1319" y="0"/>
                      </a:lnTo>
                      <a:lnTo>
                        <a:pt x="1264" y="0"/>
                      </a:lnTo>
                      <a:lnTo>
                        <a:pt x="1214" y="0"/>
                      </a:lnTo>
                      <a:lnTo>
                        <a:pt x="1160" y="0"/>
                      </a:lnTo>
                      <a:lnTo>
                        <a:pt x="1109" y="0"/>
                      </a:lnTo>
                      <a:lnTo>
                        <a:pt x="1059" y="0"/>
                      </a:lnTo>
                      <a:lnTo>
                        <a:pt x="1005" y="0"/>
                      </a:lnTo>
                      <a:lnTo>
                        <a:pt x="955" y="0"/>
                      </a:lnTo>
                      <a:lnTo>
                        <a:pt x="905" y="0"/>
                      </a:lnTo>
                      <a:lnTo>
                        <a:pt x="850" y="0"/>
                      </a:lnTo>
                      <a:lnTo>
                        <a:pt x="800" y="0"/>
                      </a:lnTo>
                      <a:lnTo>
                        <a:pt x="750" y="0"/>
                      </a:lnTo>
                      <a:lnTo>
                        <a:pt x="696" y="0"/>
                      </a:lnTo>
                      <a:lnTo>
                        <a:pt x="646" y="0"/>
                      </a:lnTo>
                      <a:lnTo>
                        <a:pt x="595" y="0"/>
                      </a:lnTo>
                      <a:lnTo>
                        <a:pt x="541" y="0"/>
                      </a:lnTo>
                      <a:lnTo>
                        <a:pt x="491" y="0"/>
                      </a:lnTo>
                      <a:lnTo>
                        <a:pt x="441" y="0"/>
                      </a:lnTo>
                      <a:lnTo>
                        <a:pt x="387" y="0"/>
                      </a:lnTo>
                      <a:lnTo>
                        <a:pt x="336" y="0"/>
                      </a:lnTo>
                      <a:lnTo>
                        <a:pt x="286" y="0"/>
                      </a:lnTo>
                      <a:lnTo>
                        <a:pt x="231" y="0"/>
                      </a:lnTo>
                      <a:lnTo>
                        <a:pt x="181" y="0"/>
                      </a:lnTo>
                      <a:lnTo>
                        <a:pt x="131" y="0"/>
                      </a:lnTo>
                      <a:lnTo>
                        <a:pt x="77" y="0"/>
                      </a:lnTo>
                      <a:lnTo>
                        <a:pt x="27" y="0"/>
                      </a:lnTo>
                      <a:lnTo>
                        <a:pt x="0" y="0"/>
                      </a:lnTo>
                      <a:lnTo>
                        <a:pt x="0" y="892"/>
                      </a:lnTo>
                      <a:lnTo>
                        <a:pt x="1373" y="892"/>
                      </a:lnTo>
                      <a:close/>
                    </a:path>
                  </a:pathLst>
                </a:custGeom>
                <a:solidFill>
                  <a:srgbClr val="FFFFC2"/>
                </a:solidFill>
                <a:ln w="9525">
                  <a:noFill/>
                  <a:round/>
                  <a:headEnd/>
                  <a:tailEnd/>
                </a:ln>
              </p:spPr>
              <p:txBody>
                <a:bodyPr/>
                <a:lstStyle/>
                <a:p>
                  <a:endParaRPr lang="en-US"/>
                </a:p>
              </p:txBody>
            </p:sp>
            <p:sp>
              <p:nvSpPr>
                <p:cNvPr id="160547" name="Line 3875"/>
                <p:cNvSpPr>
                  <a:spLocks noChangeShapeType="1"/>
                </p:cNvSpPr>
                <p:nvPr/>
              </p:nvSpPr>
              <p:spPr bwMode="auto">
                <a:xfrm flipH="1">
                  <a:off x="2931" y="3874"/>
                  <a:ext cx="5" cy="12"/>
                </a:xfrm>
                <a:prstGeom prst="line">
                  <a:avLst/>
                </a:prstGeom>
                <a:noFill/>
                <a:ln w="7938" cap="rnd">
                  <a:solidFill>
                    <a:srgbClr val="000000"/>
                  </a:solidFill>
                  <a:round/>
                  <a:headEnd/>
                  <a:tailEnd/>
                </a:ln>
              </p:spPr>
              <p:txBody>
                <a:bodyPr/>
                <a:lstStyle/>
                <a:p>
                  <a:endParaRPr lang="en-US"/>
                </a:p>
              </p:txBody>
            </p:sp>
            <p:sp>
              <p:nvSpPr>
                <p:cNvPr id="160548" name="Line 3876"/>
                <p:cNvSpPr>
                  <a:spLocks noChangeShapeType="1"/>
                </p:cNvSpPr>
                <p:nvPr/>
              </p:nvSpPr>
              <p:spPr bwMode="auto">
                <a:xfrm flipH="1">
                  <a:off x="2946" y="3880"/>
                  <a:ext cx="5" cy="12"/>
                </a:xfrm>
                <a:prstGeom prst="line">
                  <a:avLst/>
                </a:prstGeom>
                <a:noFill/>
                <a:ln w="7938" cap="rnd">
                  <a:solidFill>
                    <a:srgbClr val="000000"/>
                  </a:solidFill>
                  <a:round/>
                  <a:headEnd/>
                  <a:tailEnd/>
                </a:ln>
              </p:spPr>
              <p:txBody>
                <a:bodyPr/>
                <a:lstStyle/>
                <a:p>
                  <a:endParaRPr lang="en-US"/>
                </a:p>
              </p:txBody>
            </p:sp>
            <p:sp>
              <p:nvSpPr>
                <p:cNvPr id="160549" name="Line 3877"/>
                <p:cNvSpPr>
                  <a:spLocks noChangeShapeType="1"/>
                </p:cNvSpPr>
                <p:nvPr/>
              </p:nvSpPr>
              <p:spPr bwMode="auto">
                <a:xfrm flipH="1">
                  <a:off x="2957" y="3880"/>
                  <a:ext cx="5" cy="12"/>
                </a:xfrm>
                <a:prstGeom prst="line">
                  <a:avLst/>
                </a:prstGeom>
                <a:noFill/>
                <a:ln w="7938" cap="rnd">
                  <a:solidFill>
                    <a:srgbClr val="000000"/>
                  </a:solidFill>
                  <a:round/>
                  <a:headEnd/>
                  <a:tailEnd/>
                </a:ln>
              </p:spPr>
              <p:txBody>
                <a:bodyPr/>
                <a:lstStyle/>
                <a:p>
                  <a:endParaRPr lang="en-US"/>
                </a:p>
              </p:txBody>
            </p:sp>
            <p:sp>
              <p:nvSpPr>
                <p:cNvPr id="160550" name="Line 3878"/>
                <p:cNvSpPr>
                  <a:spLocks noChangeShapeType="1"/>
                </p:cNvSpPr>
                <p:nvPr/>
              </p:nvSpPr>
              <p:spPr bwMode="auto">
                <a:xfrm flipH="1">
                  <a:off x="2962" y="3904"/>
                  <a:ext cx="10" cy="5"/>
                </a:xfrm>
                <a:prstGeom prst="line">
                  <a:avLst/>
                </a:prstGeom>
                <a:noFill/>
                <a:ln w="7938" cap="rnd">
                  <a:solidFill>
                    <a:srgbClr val="000000"/>
                  </a:solidFill>
                  <a:round/>
                  <a:headEnd/>
                  <a:tailEnd/>
                </a:ln>
              </p:spPr>
              <p:txBody>
                <a:bodyPr/>
                <a:lstStyle/>
                <a:p>
                  <a:endParaRPr lang="en-US"/>
                </a:p>
              </p:txBody>
            </p:sp>
            <p:sp>
              <p:nvSpPr>
                <p:cNvPr id="160551" name="Line 3879"/>
                <p:cNvSpPr>
                  <a:spLocks noChangeShapeType="1"/>
                </p:cNvSpPr>
                <p:nvPr/>
              </p:nvSpPr>
              <p:spPr bwMode="auto">
                <a:xfrm flipH="1">
                  <a:off x="2967" y="3915"/>
                  <a:ext cx="10" cy="6"/>
                </a:xfrm>
                <a:prstGeom prst="line">
                  <a:avLst/>
                </a:prstGeom>
                <a:noFill/>
                <a:ln w="7938" cap="rnd">
                  <a:solidFill>
                    <a:srgbClr val="000000"/>
                  </a:solidFill>
                  <a:round/>
                  <a:headEnd/>
                  <a:tailEnd/>
                </a:ln>
              </p:spPr>
              <p:txBody>
                <a:bodyPr/>
                <a:lstStyle/>
                <a:p>
                  <a:endParaRPr lang="en-US"/>
                </a:p>
              </p:txBody>
            </p:sp>
            <p:sp>
              <p:nvSpPr>
                <p:cNvPr id="160552" name="Line 3880"/>
                <p:cNvSpPr>
                  <a:spLocks noChangeShapeType="1"/>
                </p:cNvSpPr>
                <p:nvPr/>
              </p:nvSpPr>
              <p:spPr bwMode="auto">
                <a:xfrm flipH="1" flipV="1">
                  <a:off x="2962" y="3921"/>
                  <a:ext cx="5" cy="12"/>
                </a:xfrm>
                <a:prstGeom prst="line">
                  <a:avLst/>
                </a:prstGeom>
                <a:noFill/>
                <a:ln w="7938" cap="rnd">
                  <a:solidFill>
                    <a:srgbClr val="000000"/>
                  </a:solidFill>
                  <a:round/>
                  <a:headEnd/>
                  <a:tailEnd/>
                </a:ln>
              </p:spPr>
              <p:txBody>
                <a:bodyPr/>
                <a:lstStyle/>
                <a:p>
                  <a:endParaRPr lang="en-US"/>
                </a:p>
              </p:txBody>
            </p:sp>
            <p:sp>
              <p:nvSpPr>
                <p:cNvPr id="160553" name="Line 3881"/>
                <p:cNvSpPr>
                  <a:spLocks noChangeShapeType="1"/>
                </p:cNvSpPr>
                <p:nvPr/>
              </p:nvSpPr>
              <p:spPr bwMode="auto">
                <a:xfrm flipH="1" flipV="1">
                  <a:off x="2946" y="3921"/>
                  <a:ext cx="5" cy="18"/>
                </a:xfrm>
                <a:prstGeom prst="line">
                  <a:avLst/>
                </a:prstGeom>
                <a:noFill/>
                <a:ln w="7938" cap="rnd">
                  <a:solidFill>
                    <a:srgbClr val="000000"/>
                  </a:solidFill>
                  <a:round/>
                  <a:headEnd/>
                  <a:tailEnd/>
                </a:ln>
              </p:spPr>
              <p:txBody>
                <a:bodyPr/>
                <a:lstStyle/>
                <a:p>
                  <a:endParaRPr lang="en-US"/>
                </a:p>
              </p:txBody>
            </p:sp>
            <p:sp>
              <p:nvSpPr>
                <p:cNvPr id="160554" name="Line 3882"/>
                <p:cNvSpPr>
                  <a:spLocks noChangeShapeType="1"/>
                </p:cNvSpPr>
                <p:nvPr/>
              </p:nvSpPr>
              <p:spPr bwMode="auto">
                <a:xfrm flipH="1" flipV="1">
                  <a:off x="2936" y="3927"/>
                  <a:ext cx="5" cy="17"/>
                </a:xfrm>
                <a:prstGeom prst="line">
                  <a:avLst/>
                </a:prstGeom>
                <a:noFill/>
                <a:ln w="7938" cap="rnd">
                  <a:solidFill>
                    <a:srgbClr val="000000"/>
                  </a:solidFill>
                  <a:round/>
                  <a:headEnd/>
                  <a:tailEnd/>
                </a:ln>
              </p:spPr>
              <p:txBody>
                <a:bodyPr/>
                <a:lstStyle/>
                <a:p>
                  <a:endParaRPr lang="en-US"/>
                </a:p>
              </p:txBody>
            </p:sp>
            <p:sp>
              <p:nvSpPr>
                <p:cNvPr id="160555" name="Line 3883"/>
                <p:cNvSpPr>
                  <a:spLocks noChangeShapeType="1"/>
                </p:cNvSpPr>
                <p:nvPr/>
              </p:nvSpPr>
              <p:spPr bwMode="auto">
                <a:xfrm>
                  <a:off x="3914" y="3694"/>
                  <a:ext cx="15" cy="0"/>
                </a:xfrm>
                <a:prstGeom prst="line">
                  <a:avLst/>
                </a:prstGeom>
                <a:noFill/>
                <a:ln w="7938" cap="rnd">
                  <a:solidFill>
                    <a:srgbClr val="000000"/>
                  </a:solidFill>
                  <a:round/>
                  <a:headEnd/>
                  <a:tailEnd/>
                </a:ln>
              </p:spPr>
              <p:txBody>
                <a:bodyPr/>
                <a:lstStyle/>
                <a:p>
                  <a:endParaRPr lang="en-US"/>
                </a:p>
              </p:txBody>
            </p:sp>
            <p:sp>
              <p:nvSpPr>
                <p:cNvPr id="160556" name="Line 3884"/>
                <p:cNvSpPr>
                  <a:spLocks noChangeShapeType="1"/>
                </p:cNvSpPr>
                <p:nvPr/>
              </p:nvSpPr>
              <p:spPr bwMode="auto">
                <a:xfrm>
                  <a:off x="3914" y="3676"/>
                  <a:ext cx="15" cy="0"/>
                </a:xfrm>
                <a:prstGeom prst="line">
                  <a:avLst/>
                </a:prstGeom>
                <a:noFill/>
                <a:ln w="7938" cap="rnd">
                  <a:solidFill>
                    <a:srgbClr val="000000"/>
                  </a:solidFill>
                  <a:round/>
                  <a:headEnd/>
                  <a:tailEnd/>
                </a:ln>
              </p:spPr>
              <p:txBody>
                <a:bodyPr/>
                <a:lstStyle/>
                <a:p>
                  <a:endParaRPr lang="en-US"/>
                </a:p>
              </p:txBody>
            </p:sp>
            <p:sp>
              <p:nvSpPr>
                <p:cNvPr id="160557" name="Line 3885"/>
                <p:cNvSpPr>
                  <a:spLocks noChangeShapeType="1"/>
                </p:cNvSpPr>
                <p:nvPr/>
              </p:nvSpPr>
              <p:spPr bwMode="auto">
                <a:xfrm>
                  <a:off x="3909" y="3665"/>
                  <a:ext cx="15" cy="0"/>
                </a:xfrm>
                <a:prstGeom prst="line">
                  <a:avLst/>
                </a:prstGeom>
                <a:noFill/>
                <a:ln w="7938" cap="rnd">
                  <a:solidFill>
                    <a:srgbClr val="000000"/>
                  </a:solidFill>
                  <a:round/>
                  <a:headEnd/>
                  <a:tailEnd/>
                </a:ln>
              </p:spPr>
              <p:txBody>
                <a:bodyPr/>
                <a:lstStyle/>
                <a:p>
                  <a:endParaRPr lang="en-US"/>
                </a:p>
              </p:txBody>
            </p:sp>
            <p:sp>
              <p:nvSpPr>
                <p:cNvPr id="160558" name="Line 3886"/>
                <p:cNvSpPr>
                  <a:spLocks noChangeShapeType="1"/>
                </p:cNvSpPr>
                <p:nvPr/>
              </p:nvSpPr>
              <p:spPr bwMode="auto">
                <a:xfrm>
                  <a:off x="3903" y="3647"/>
                  <a:ext cx="16" cy="0"/>
                </a:xfrm>
                <a:prstGeom prst="line">
                  <a:avLst/>
                </a:prstGeom>
                <a:noFill/>
                <a:ln w="7938" cap="rnd">
                  <a:solidFill>
                    <a:srgbClr val="000000"/>
                  </a:solidFill>
                  <a:round/>
                  <a:headEnd/>
                  <a:tailEnd/>
                </a:ln>
              </p:spPr>
              <p:txBody>
                <a:bodyPr/>
                <a:lstStyle/>
                <a:p>
                  <a:endParaRPr lang="en-US"/>
                </a:p>
              </p:txBody>
            </p:sp>
            <p:sp>
              <p:nvSpPr>
                <p:cNvPr id="160559" name="Line 3887"/>
                <p:cNvSpPr>
                  <a:spLocks noChangeShapeType="1"/>
                </p:cNvSpPr>
                <p:nvPr/>
              </p:nvSpPr>
              <p:spPr bwMode="auto">
                <a:xfrm>
                  <a:off x="3903" y="3630"/>
                  <a:ext cx="16" cy="0"/>
                </a:xfrm>
                <a:prstGeom prst="line">
                  <a:avLst/>
                </a:prstGeom>
                <a:noFill/>
                <a:ln w="7938" cap="rnd">
                  <a:solidFill>
                    <a:srgbClr val="000000"/>
                  </a:solidFill>
                  <a:round/>
                  <a:headEnd/>
                  <a:tailEnd/>
                </a:ln>
              </p:spPr>
              <p:txBody>
                <a:bodyPr/>
                <a:lstStyle/>
                <a:p>
                  <a:endParaRPr lang="en-US"/>
                </a:p>
              </p:txBody>
            </p:sp>
            <p:sp>
              <p:nvSpPr>
                <p:cNvPr id="160560" name="Line 3888"/>
                <p:cNvSpPr>
                  <a:spLocks noChangeShapeType="1"/>
                </p:cNvSpPr>
                <p:nvPr/>
              </p:nvSpPr>
              <p:spPr bwMode="auto">
                <a:xfrm>
                  <a:off x="3898" y="3624"/>
                  <a:ext cx="16" cy="0"/>
                </a:xfrm>
                <a:prstGeom prst="line">
                  <a:avLst/>
                </a:prstGeom>
                <a:noFill/>
                <a:ln w="7938" cap="rnd">
                  <a:solidFill>
                    <a:srgbClr val="000000"/>
                  </a:solidFill>
                  <a:round/>
                  <a:headEnd/>
                  <a:tailEnd/>
                </a:ln>
              </p:spPr>
              <p:txBody>
                <a:bodyPr/>
                <a:lstStyle/>
                <a:p>
                  <a:endParaRPr lang="en-US"/>
                </a:p>
              </p:txBody>
            </p:sp>
            <p:sp>
              <p:nvSpPr>
                <p:cNvPr id="160561" name="Line 3889"/>
                <p:cNvSpPr>
                  <a:spLocks noChangeShapeType="1"/>
                </p:cNvSpPr>
                <p:nvPr/>
              </p:nvSpPr>
              <p:spPr bwMode="auto">
                <a:xfrm>
                  <a:off x="3893" y="3606"/>
                  <a:ext cx="16" cy="0"/>
                </a:xfrm>
                <a:prstGeom prst="line">
                  <a:avLst/>
                </a:prstGeom>
                <a:noFill/>
                <a:ln w="7938" cap="rnd">
                  <a:solidFill>
                    <a:srgbClr val="000000"/>
                  </a:solidFill>
                  <a:round/>
                  <a:headEnd/>
                  <a:tailEnd/>
                </a:ln>
              </p:spPr>
              <p:txBody>
                <a:bodyPr/>
                <a:lstStyle/>
                <a:p>
                  <a:endParaRPr lang="en-US"/>
                </a:p>
              </p:txBody>
            </p:sp>
            <p:sp>
              <p:nvSpPr>
                <p:cNvPr id="160562" name="Line 3890"/>
                <p:cNvSpPr>
                  <a:spLocks noChangeShapeType="1"/>
                </p:cNvSpPr>
                <p:nvPr/>
              </p:nvSpPr>
              <p:spPr bwMode="auto">
                <a:xfrm>
                  <a:off x="3893" y="3589"/>
                  <a:ext cx="16" cy="0"/>
                </a:xfrm>
                <a:prstGeom prst="line">
                  <a:avLst/>
                </a:prstGeom>
                <a:noFill/>
                <a:ln w="7938" cap="rnd">
                  <a:solidFill>
                    <a:srgbClr val="000000"/>
                  </a:solidFill>
                  <a:round/>
                  <a:headEnd/>
                  <a:tailEnd/>
                </a:ln>
              </p:spPr>
              <p:txBody>
                <a:bodyPr/>
                <a:lstStyle/>
                <a:p>
                  <a:endParaRPr lang="en-US"/>
                </a:p>
              </p:txBody>
            </p:sp>
            <p:sp>
              <p:nvSpPr>
                <p:cNvPr id="160563" name="Line 3891"/>
                <p:cNvSpPr>
                  <a:spLocks noChangeShapeType="1"/>
                </p:cNvSpPr>
                <p:nvPr/>
              </p:nvSpPr>
              <p:spPr bwMode="auto">
                <a:xfrm>
                  <a:off x="3893" y="3577"/>
                  <a:ext cx="10" cy="0"/>
                </a:xfrm>
                <a:prstGeom prst="line">
                  <a:avLst/>
                </a:prstGeom>
                <a:noFill/>
                <a:ln w="7938" cap="rnd">
                  <a:solidFill>
                    <a:srgbClr val="000000"/>
                  </a:solidFill>
                  <a:round/>
                  <a:headEnd/>
                  <a:tailEnd/>
                </a:ln>
              </p:spPr>
              <p:txBody>
                <a:bodyPr/>
                <a:lstStyle/>
                <a:p>
                  <a:endParaRPr lang="en-US"/>
                </a:p>
              </p:txBody>
            </p:sp>
            <p:sp>
              <p:nvSpPr>
                <p:cNvPr id="160564" name="Line 3892"/>
                <p:cNvSpPr>
                  <a:spLocks noChangeShapeType="1"/>
                </p:cNvSpPr>
                <p:nvPr/>
              </p:nvSpPr>
              <p:spPr bwMode="auto">
                <a:xfrm>
                  <a:off x="3888" y="3560"/>
                  <a:ext cx="10" cy="0"/>
                </a:xfrm>
                <a:prstGeom prst="line">
                  <a:avLst/>
                </a:prstGeom>
                <a:noFill/>
                <a:ln w="7938" cap="rnd">
                  <a:solidFill>
                    <a:srgbClr val="000000"/>
                  </a:solidFill>
                  <a:round/>
                  <a:headEnd/>
                  <a:tailEnd/>
                </a:ln>
              </p:spPr>
              <p:txBody>
                <a:bodyPr/>
                <a:lstStyle/>
                <a:p>
                  <a:endParaRPr lang="en-US"/>
                </a:p>
              </p:txBody>
            </p:sp>
            <p:sp>
              <p:nvSpPr>
                <p:cNvPr id="160565" name="Line 3893"/>
                <p:cNvSpPr>
                  <a:spLocks noChangeShapeType="1"/>
                </p:cNvSpPr>
                <p:nvPr/>
              </p:nvSpPr>
              <p:spPr bwMode="auto">
                <a:xfrm>
                  <a:off x="3888" y="3548"/>
                  <a:ext cx="10" cy="0"/>
                </a:xfrm>
                <a:prstGeom prst="line">
                  <a:avLst/>
                </a:prstGeom>
                <a:noFill/>
                <a:ln w="7938" cap="rnd">
                  <a:solidFill>
                    <a:srgbClr val="000000"/>
                  </a:solidFill>
                  <a:round/>
                  <a:headEnd/>
                  <a:tailEnd/>
                </a:ln>
              </p:spPr>
              <p:txBody>
                <a:bodyPr/>
                <a:lstStyle/>
                <a:p>
                  <a:endParaRPr lang="en-US"/>
                </a:p>
              </p:txBody>
            </p:sp>
            <p:sp>
              <p:nvSpPr>
                <p:cNvPr id="160566" name="Line 3894"/>
                <p:cNvSpPr>
                  <a:spLocks noChangeShapeType="1"/>
                </p:cNvSpPr>
                <p:nvPr/>
              </p:nvSpPr>
              <p:spPr bwMode="auto">
                <a:xfrm>
                  <a:off x="3888" y="3530"/>
                  <a:ext cx="10" cy="0"/>
                </a:xfrm>
                <a:prstGeom prst="line">
                  <a:avLst/>
                </a:prstGeom>
                <a:noFill/>
                <a:ln w="7938" cap="rnd">
                  <a:solidFill>
                    <a:srgbClr val="000000"/>
                  </a:solidFill>
                  <a:round/>
                  <a:headEnd/>
                  <a:tailEnd/>
                </a:ln>
              </p:spPr>
              <p:txBody>
                <a:bodyPr/>
                <a:lstStyle/>
                <a:p>
                  <a:endParaRPr lang="en-US"/>
                </a:p>
              </p:txBody>
            </p:sp>
            <p:sp>
              <p:nvSpPr>
                <p:cNvPr id="160567" name="Line 3895"/>
                <p:cNvSpPr>
                  <a:spLocks noChangeShapeType="1"/>
                </p:cNvSpPr>
                <p:nvPr/>
              </p:nvSpPr>
              <p:spPr bwMode="auto">
                <a:xfrm>
                  <a:off x="3888" y="3513"/>
                  <a:ext cx="10" cy="0"/>
                </a:xfrm>
                <a:prstGeom prst="line">
                  <a:avLst/>
                </a:prstGeom>
                <a:noFill/>
                <a:ln w="7938" cap="rnd">
                  <a:solidFill>
                    <a:srgbClr val="000000"/>
                  </a:solidFill>
                  <a:round/>
                  <a:headEnd/>
                  <a:tailEnd/>
                </a:ln>
              </p:spPr>
              <p:txBody>
                <a:bodyPr/>
                <a:lstStyle/>
                <a:p>
                  <a:endParaRPr lang="en-US"/>
                </a:p>
              </p:txBody>
            </p:sp>
            <p:sp>
              <p:nvSpPr>
                <p:cNvPr id="160568" name="Line 3896"/>
                <p:cNvSpPr>
                  <a:spLocks noChangeShapeType="1"/>
                </p:cNvSpPr>
                <p:nvPr/>
              </p:nvSpPr>
              <p:spPr bwMode="auto">
                <a:xfrm>
                  <a:off x="3888" y="3501"/>
                  <a:ext cx="10" cy="0"/>
                </a:xfrm>
                <a:prstGeom prst="line">
                  <a:avLst/>
                </a:prstGeom>
                <a:noFill/>
                <a:ln w="7938" cap="rnd">
                  <a:solidFill>
                    <a:srgbClr val="000000"/>
                  </a:solidFill>
                  <a:round/>
                  <a:headEnd/>
                  <a:tailEnd/>
                </a:ln>
              </p:spPr>
              <p:txBody>
                <a:bodyPr/>
                <a:lstStyle/>
                <a:p>
                  <a:endParaRPr lang="en-US"/>
                </a:p>
              </p:txBody>
            </p:sp>
            <p:sp>
              <p:nvSpPr>
                <p:cNvPr id="160569" name="Line 3897"/>
                <p:cNvSpPr>
                  <a:spLocks noChangeShapeType="1"/>
                </p:cNvSpPr>
                <p:nvPr/>
              </p:nvSpPr>
              <p:spPr bwMode="auto">
                <a:xfrm>
                  <a:off x="3883" y="3484"/>
                  <a:ext cx="10" cy="0"/>
                </a:xfrm>
                <a:prstGeom prst="line">
                  <a:avLst/>
                </a:prstGeom>
                <a:noFill/>
                <a:ln w="7938" cap="rnd">
                  <a:solidFill>
                    <a:srgbClr val="000000"/>
                  </a:solidFill>
                  <a:round/>
                  <a:headEnd/>
                  <a:tailEnd/>
                </a:ln>
              </p:spPr>
              <p:txBody>
                <a:bodyPr/>
                <a:lstStyle/>
                <a:p>
                  <a:endParaRPr lang="en-US"/>
                </a:p>
              </p:txBody>
            </p:sp>
            <p:sp>
              <p:nvSpPr>
                <p:cNvPr id="160570" name="Line 3898"/>
                <p:cNvSpPr>
                  <a:spLocks noChangeShapeType="1"/>
                </p:cNvSpPr>
                <p:nvPr/>
              </p:nvSpPr>
              <p:spPr bwMode="auto">
                <a:xfrm>
                  <a:off x="3883" y="3466"/>
                  <a:ext cx="10" cy="0"/>
                </a:xfrm>
                <a:prstGeom prst="line">
                  <a:avLst/>
                </a:prstGeom>
                <a:noFill/>
                <a:ln w="7938" cap="rnd">
                  <a:solidFill>
                    <a:srgbClr val="000000"/>
                  </a:solidFill>
                  <a:round/>
                  <a:headEnd/>
                  <a:tailEnd/>
                </a:ln>
              </p:spPr>
              <p:txBody>
                <a:bodyPr/>
                <a:lstStyle/>
                <a:p>
                  <a:endParaRPr lang="en-US"/>
                </a:p>
              </p:txBody>
            </p:sp>
            <p:sp>
              <p:nvSpPr>
                <p:cNvPr id="160571" name="Line 3899"/>
                <p:cNvSpPr>
                  <a:spLocks noChangeShapeType="1"/>
                </p:cNvSpPr>
                <p:nvPr/>
              </p:nvSpPr>
              <p:spPr bwMode="auto">
                <a:xfrm>
                  <a:off x="3883" y="3455"/>
                  <a:ext cx="10" cy="0"/>
                </a:xfrm>
                <a:prstGeom prst="line">
                  <a:avLst/>
                </a:prstGeom>
                <a:noFill/>
                <a:ln w="7938" cap="rnd">
                  <a:solidFill>
                    <a:srgbClr val="000000"/>
                  </a:solidFill>
                  <a:round/>
                  <a:headEnd/>
                  <a:tailEnd/>
                </a:ln>
              </p:spPr>
              <p:txBody>
                <a:bodyPr/>
                <a:lstStyle/>
                <a:p>
                  <a:endParaRPr lang="en-US"/>
                </a:p>
              </p:txBody>
            </p:sp>
            <p:sp>
              <p:nvSpPr>
                <p:cNvPr id="160572" name="Line 3900"/>
                <p:cNvSpPr>
                  <a:spLocks noChangeShapeType="1"/>
                </p:cNvSpPr>
                <p:nvPr/>
              </p:nvSpPr>
              <p:spPr bwMode="auto">
                <a:xfrm>
                  <a:off x="3883" y="3437"/>
                  <a:ext cx="10" cy="0"/>
                </a:xfrm>
                <a:prstGeom prst="line">
                  <a:avLst/>
                </a:prstGeom>
                <a:noFill/>
                <a:ln w="7938" cap="rnd">
                  <a:solidFill>
                    <a:srgbClr val="000000"/>
                  </a:solidFill>
                  <a:round/>
                  <a:headEnd/>
                  <a:tailEnd/>
                </a:ln>
              </p:spPr>
              <p:txBody>
                <a:bodyPr/>
                <a:lstStyle/>
                <a:p>
                  <a:endParaRPr lang="en-US"/>
                </a:p>
              </p:txBody>
            </p:sp>
            <p:sp>
              <p:nvSpPr>
                <p:cNvPr id="160573" name="Line 3901"/>
                <p:cNvSpPr>
                  <a:spLocks noChangeShapeType="1"/>
                </p:cNvSpPr>
                <p:nvPr/>
              </p:nvSpPr>
              <p:spPr bwMode="auto">
                <a:xfrm>
                  <a:off x="3883" y="3420"/>
                  <a:ext cx="10" cy="0"/>
                </a:xfrm>
                <a:prstGeom prst="line">
                  <a:avLst/>
                </a:prstGeom>
                <a:noFill/>
                <a:ln w="7938" cap="rnd">
                  <a:solidFill>
                    <a:srgbClr val="000000"/>
                  </a:solidFill>
                  <a:round/>
                  <a:headEnd/>
                  <a:tailEnd/>
                </a:ln>
              </p:spPr>
              <p:txBody>
                <a:bodyPr/>
                <a:lstStyle/>
                <a:p>
                  <a:endParaRPr lang="en-US"/>
                </a:p>
              </p:txBody>
            </p:sp>
            <p:sp>
              <p:nvSpPr>
                <p:cNvPr id="160574" name="Line 3902"/>
                <p:cNvSpPr>
                  <a:spLocks noChangeShapeType="1"/>
                </p:cNvSpPr>
                <p:nvPr/>
              </p:nvSpPr>
              <p:spPr bwMode="auto">
                <a:xfrm flipV="1">
                  <a:off x="3883" y="3402"/>
                  <a:ext cx="10" cy="6"/>
                </a:xfrm>
                <a:prstGeom prst="line">
                  <a:avLst/>
                </a:prstGeom>
                <a:noFill/>
                <a:ln w="7938" cap="rnd">
                  <a:solidFill>
                    <a:srgbClr val="000000"/>
                  </a:solidFill>
                  <a:round/>
                  <a:headEnd/>
                  <a:tailEnd/>
                </a:ln>
              </p:spPr>
              <p:txBody>
                <a:bodyPr/>
                <a:lstStyle/>
                <a:p>
                  <a:endParaRPr lang="en-US"/>
                </a:p>
              </p:txBody>
            </p:sp>
            <p:sp>
              <p:nvSpPr>
                <p:cNvPr id="160575" name="Line 3903"/>
                <p:cNvSpPr>
                  <a:spLocks noChangeShapeType="1"/>
                </p:cNvSpPr>
                <p:nvPr/>
              </p:nvSpPr>
              <p:spPr bwMode="auto">
                <a:xfrm flipV="1">
                  <a:off x="3877" y="3391"/>
                  <a:ext cx="16" cy="5"/>
                </a:xfrm>
                <a:prstGeom prst="line">
                  <a:avLst/>
                </a:prstGeom>
                <a:noFill/>
                <a:ln w="7938" cap="rnd">
                  <a:solidFill>
                    <a:srgbClr val="000000"/>
                  </a:solidFill>
                  <a:round/>
                  <a:headEnd/>
                  <a:tailEnd/>
                </a:ln>
              </p:spPr>
              <p:txBody>
                <a:bodyPr/>
                <a:lstStyle/>
                <a:p>
                  <a:endParaRPr lang="en-US"/>
                </a:p>
              </p:txBody>
            </p:sp>
            <p:sp>
              <p:nvSpPr>
                <p:cNvPr id="160576" name="Line 3904"/>
                <p:cNvSpPr>
                  <a:spLocks noChangeShapeType="1"/>
                </p:cNvSpPr>
                <p:nvPr/>
              </p:nvSpPr>
              <p:spPr bwMode="auto">
                <a:xfrm>
                  <a:off x="3872" y="3379"/>
                  <a:ext cx="16" cy="0"/>
                </a:xfrm>
                <a:prstGeom prst="line">
                  <a:avLst/>
                </a:prstGeom>
                <a:noFill/>
                <a:ln w="7938" cap="rnd">
                  <a:solidFill>
                    <a:srgbClr val="000000"/>
                  </a:solidFill>
                  <a:round/>
                  <a:headEnd/>
                  <a:tailEnd/>
                </a:ln>
              </p:spPr>
              <p:txBody>
                <a:bodyPr/>
                <a:lstStyle/>
                <a:p>
                  <a:endParaRPr lang="en-US"/>
                </a:p>
              </p:txBody>
            </p:sp>
            <p:sp>
              <p:nvSpPr>
                <p:cNvPr id="160577" name="Line 3905"/>
                <p:cNvSpPr>
                  <a:spLocks noChangeShapeType="1"/>
                </p:cNvSpPr>
                <p:nvPr/>
              </p:nvSpPr>
              <p:spPr bwMode="auto">
                <a:xfrm flipV="1">
                  <a:off x="3867" y="3361"/>
                  <a:ext cx="16" cy="6"/>
                </a:xfrm>
                <a:prstGeom prst="line">
                  <a:avLst/>
                </a:prstGeom>
                <a:noFill/>
                <a:ln w="7938" cap="rnd">
                  <a:solidFill>
                    <a:srgbClr val="000000"/>
                  </a:solidFill>
                  <a:round/>
                  <a:headEnd/>
                  <a:tailEnd/>
                </a:ln>
              </p:spPr>
              <p:txBody>
                <a:bodyPr/>
                <a:lstStyle/>
                <a:p>
                  <a:endParaRPr lang="en-US"/>
                </a:p>
              </p:txBody>
            </p:sp>
            <p:sp>
              <p:nvSpPr>
                <p:cNvPr id="160578" name="Line 3906"/>
                <p:cNvSpPr>
                  <a:spLocks noChangeShapeType="1"/>
                </p:cNvSpPr>
                <p:nvPr/>
              </p:nvSpPr>
              <p:spPr bwMode="auto">
                <a:xfrm flipV="1">
                  <a:off x="3872" y="3344"/>
                  <a:ext cx="0" cy="17"/>
                </a:xfrm>
                <a:prstGeom prst="line">
                  <a:avLst/>
                </a:prstGeom>
                <a:noFill/>
                <a:ln w="7938" cap="rnd">
                  <a:solidFill>
                    <a:srgbClr val="000000"/>
                  </a:solidFill>
                  <a:round/>
                  <a:headEnd/>
                  <a:tailEnd/>
                </a:ln>
              </p:spPr>
              <p:txBody>
                <a:bodyPr/>
                <a:lstStyle/>
                <a:p>
                  <a:endParaRPr lang="en-US"/>
                </a:p>
              </p:txBody>
            </p:sp>
            <p:sp>
              <p:nvSpPr>
                <p:cNvPr id="160579" name="Line 3907"/>
                <p:cNvSpPr>
                  <a:spLocks noChangeShapeType="1"/>
                </p:cNvSpPr>
                <p:nvPr/>
              </p:nvSpPr>
              <p:spPr bwMode="auto">
                <a:xfrm flipV="1">
                  <a:off x="3857" y="3344"/>
                  <a:ext cx="0" cy="17"/>
                </a:xfrm>
                <a:prstGeom prst="line">
                  <a:avLst/>
                </a:prstGeom>
                <a:noFill/>
                <a:ln w="7938" cap="rnd">
                  <a:solidFill>
                    <a:srgbClr val="000000"/>
                  </a:solidFill>
                  <a:round/>
                  <a:headEnd/>
                  <a:tailEnd/>
                </a:ln>
              </p:spPr>
              <p:txBody>
                <a:bodyPr/>
                <a:lstStyle/>
                <a:p>
                  <a:endParaRPr lang="en-US"/>
                </a:p>
              </p:txBody>
            </p:sp>
            <p:sp>
              <p:nvSpPr>
                <p:cNvPr id="160580" name="Line 3908"/>
                <p:cNvSpPr>
                  <a:spLocks noChangeShapeType="1"/>
                </p:cNvSpPr>
                <p:nvPr/>
              </p:nvSpPr>
              <p:spPr bwMode="auto">
                <a:xfrm flipV="1">
                  <a:off x="3846" y="3344"/>
                  <a:ext cx="0" cy="17"/>
                </a:xfrm>
                <a:prstGeom prst="line">
                  <a:avLst/>
                </a:prstGeom>
                <a:noFill/>
                <a:ln w="7938" cap="rnd">
                  <a:solidFill>
                    <a:srgbClr val="000000"/>
                  </a:solidFill>
                  <a:round/>
                  <a:headEnd/>
                  <a:tailEnd/>
                </a:ln>
              </p:spPr>
              <p:txBody>
                <a:bodyPr/>
                <a:lstStyle/>
                <a:p>
                  <a:endParaRPr lang="en-US"/>
                </a:p>
              </p:txBody>
            </p:sp>
            <p:sp>
              <p:nvSpPr>
                <p:cNvPr id="160581" name="Line 3909"/>
                <p:cNvSpPr>
                  <a:spLocks noChangeShapeType="1"/>
                </p:cNvSpPr>
                <p:nvPr/>
              </p:nvSpPr>
              <p:spPr bwMode="auto">
                <a:xfrm flipV="1">
                  <a:off x="3831" y="3344"/>
                  <a:ext cx="0" cy="17"/>
                </a:xfrm>
                <a:prstGeom prst="line">
                  <a:avLst/>
                </a:prstGeom>
                <a:noFill/>
                <a:ln w="7938" cap="rnd">
                  <a:solidFill>
                    <a:srgbClr val="000000"/>
                  </a:solidFill>
                  <a:round/>
                  <a:headEnd/>
                  <a:tailEnd/>
                </a:ln>
              </p:spPr>
              <p:txBody>
                <a:bodyPr/>
                <a:lstStyle/>
                <a:p>
                  <a:endParaRPr lang="en-US"/>
                </a:p>
              </p:txBody>
            </p:sp>
            <p:sp>
              <p:nvSpPr>
                <p:cNvPr id="160582" name="Line 3910"/>
                <p:cNvSpPr>
                  <a:spLocks noChangeShapeType="1"/>
                </p:cNvSpPr>
                <p:nvPr/>
              </p:nvSpPr>
              <p:spPr bwMode="auto">
                <a:xfrm flipV="1">
                  <a:off x="3815" y="3344"/>
                  <a:ext cx="0" cy="17"/>
                </a:xfrm>
                <a:prstGeom prst="line">
                  <a:avLst/>
                </a:prstGeom>
                <a:noFill/>
                <a:ln w="7938" cap="rnd">
                  <a:solidFill>
                    <a:srgbClr val="000000"/>
                  </a:solidFill>
                  <a:round/>
                  <a:headEnd/>
                  <a:tailEnd/>
                </a:ln>
              </p:spPr>
              <p:txBody>
                <a:bodyPr/>
                <a:lstStyle/>
                <a:p>
                  <a:endParaRPr lang="en-US"/>
                </a:p>
              </p:txBody>
            </p:sp>
            <p:sp>
              <p:nvSpPr>
                <p:cNvPr id="160583" name="Line 3911"/>
                <p:cNvSpPr>
                  <a:spLocks noChangeShapeType="1"/>
                </p:cNvSpPr>
                <p:nvPr/>
              </p:nvSpPr>
              <p:spPr bwMode="auto">
                <a:xfrm flipV="1">
                  <a:off x="3805" y="3344"/>
                  <a:ext cx="10" cy="6"/>
                </a:xfrm>
                <a:prstGeom prst="line">
                  <a:avLst/>
                </a:prstGeom>
                <a:noFill/>
                <a:ln w="7938" cap="rnd">
                  <a:solidFill>
                    <a:srgbClr val="000000"/>
                  </a:solidFill>
                  <a:round/>
                  <a:headEnd/>
                  <a:tailEnd/>
                </a:ln>
              </p:spPr>
              <p:txBody>
                <a:bodyPr/>
                <a:lstStyle/>
                <a:p>
                  <a:endParaRPr lang="en-US"/>
                </a:p>
              </p:txBody>
            </p:sp>
            <p:sp>
              <p:nvSpPr>
                <p:cNvPr id="160584" name="Line 3912"/>
                <p:cNvSpPr>
                  <a:spLocks noChangeShapeType="1"/>
                </p:cNvSpPr>
                <p:nvPr/>
              </p:nvSpPr>
              <p:spPr bwMode="auto">
                <a:xfrm flipV="1">
                  <a:off x="3799" y="3332"/>
                  <a:ext cx="16" cy="6"/>
                </a:xfrm>
                <a:prstGeom prst="line">
                  <a:avLst/>
                </a:prstGeom>
                <a:noFill/>
                <a:ln w="7938" cap="rnd">
                  <a:solidFill>
                    <a:srgbClr val="000000"/>
                  </a:solidFill>
                  <a:round/>
                  <a:headEnd/>
                  <a:tailEnd/>
                </a:ln>
              </p:spPr>
              <p:txBody>
                <a:bodyPr/>
                <a:lstStyle/>
                <a:p>
                  <a:endParaRPr lang="en-US"/>
                </a:p>
              </p:txBody>
            </p:sp>
            <p:sp>
              <p:nvSpPr>
                <p:cNvPr id="160585" name="Line 3913"/>
                <p:cNvSpPr>
                  <a:spLocks noChangeShapeType="1"/>
                </p:cNvSpPr>
                <p:nvPr/>
              </p:nvSpPr>
              <p:spPr bwMode="auto">
                <a:xfrm flipV="1">
                  <a:off x="3789" y="3321"/>
                  <a:ext cx="16" cy="5"/>
                </a:xfrm>
                <a:prstGeom prst="line">
                  <a:avLst/>
                </a:prstGeom>
                <a:noFill/>
                <a:ln w="7938" cap="rnd">
                  <a:solidFill>
                    <a:srgbClr val="000000"/>
                  </a:solidFill>
                  <a:round/>
                  <a:headEnd/>
                  <a:tailEnd/>
                </a:ln>
              </p:spPr>
              <p:txBody>
                <a:bodyPr/>
                <a:lstStyle/>
                <a:p>
                  <a:endParaRPr lang="en-US"/>
                </a:p>
              </p:txBody>
            </p:sp>
            <p:sp>
              <p:nvSpPr>
                <p:cNvPr id="160586" name="Line 3914"/>
                <p:cNvSpPr>
                  <a:spLocks noChangeShapeType="1"/>
                </p:cNvSpPr>
                <p:nvPr/>
              </p:nvSpPr>
              <p:spPr bwMode="auto">
                <a:xfrm flipV="1">
                  <a:off x="3784" y="3303"/>
                  <a:ext cx="15" cy="6"/>
                </a:xfrm>
                <a:prstGeom prst="line">
                  <a:avLst/>
                </a:prstGeom>
                <a:noFill/>
                <a:ln w="7938" cap="rnd">
                  <a:solidFill>
                    <a:srgbClr val="000000"/>
                  </a:solidFill>
                  <a:round/>
                  <a:headEnd/>
                  <a:tailEnd/>
                </a:ln>
              </p:spPr>
              <p:txBody>
                <a:bodyPr/>
                <a:lstStyle/>
                <a:p>
                  <a:endParaRPr lang="en-US"/>
                </a:p>
              </p:txBody>
            </p:sp>
            <p:sp>
              <p:nvSpPr>
                <p:cNvPr id="160587" name="Line 3915"/>
                <p:cNvSpPr>
                  <a:spLocks noChangeShapeType="1"/>
                </p:cNvSpPr>
                <p:nvPr/>
              </p:nvSpPr>
              <p:spPr bwMode="auto">
                <a:xfrm flipV="1">
                  <a:off x="3773" y="3291"/>
                  <a:ext cx="16" cy="6"/>
                </a:xfrm>
                <a:prstGeom prst="line">
                  <a:avLst/>
                </a:prstGeom>
                <a:noFill/>
                <a:ln w="7938" cap="rnd">
                  <a:solidFill>
                    <a:srgbClr val="000000"/>
                  </a:solidFill>
                  <a:round/>
                  <a:headEnd/>
                  <a:tailEnd/>
                </a:ln>
              </p:spPr>
              <p:txBody>
                <a:bodyPr/>
                <a:lstStyle/>
                <a:p>
                  <a:endParaRPr lang="en-US"/>
                </a:p>
              </p:txBody>
            </p:sp>
            <p:sp>
              <p:nvSpPr>
                <p:cNvPr id="160588" name="Line 3916"/>
                <p:cNvSpPr>
                  <a:spLocks noChangeShapeType="1"/>
                </p:cNvSpPr>
                <p:nvPr/>
              </p:nvSpPr>
              <p:spPr bwMode="auto">
                <a:xfrm flipV="1">
                  <a:off x="3768" y="3280"/>
                  <a:ext cx="16" cy="6"/>
                </a:xfrm>
                <a:prstGeom prst="line">
                  <a:avLst/>
                </a:prstGeom>
                <a:noFill/>
                <a:ln w="7938" cap="rnd">
                  <a:solidFill>
                    <a:srgbClr val="000000"/>
                  </a:solidFill>
                  <a:round/>
                  <a:headEnd/>
                  <a:tailEnd/>
                </a:ln>
              </p:spPr>
              <p:txBody>
                <a:bodyPr/>
                <a:lstStyle/>
                <a:p>
                  <a:endParaRPr lang="en-US"/>
                </a:p>
              </p:txBody>
            </p:sp>
            <p:sp>
              <p:nvSpPr>
                <p:cNvPr id="160589" name="Line 3917"/>
                <p:cNvSpPr>
                  <a:spLocks noChangeShapeType="1"/>
                </p:cNvSpPr>
                <p:nvPr/>
              </p:nvSpPr>
              <p:spPr bwMode="auto">
                <a:xfrm flipH="1" flipV="1">
                  <a:off x="3758" y="3268"/>
                  <a:ext cx="5" cy="18"/>
                </a:xfrm>
                <a:prstGeom prst="line">
                  <a:avLst/>
                </a:prstGeom>
                <a:noFill/>
                <a:ln w="7938" cap="rnd">
                  <a:solidFill>
                    <a:srgbClr val="000000"/>
                  </a:solidFill>
                  <a:round/>
                  <a:headEnd/>
                  <a:tailEnd/>
                </a:ln>
              </p:spPr>
              <p:txBody>
                <a:bodyPr/>
                <a:lstStyle/>
                <a:p>
                  <a:endParaRPr lang="en-US"/>
                </a:p>
              </p:txBody>
            </p:sp>
            <p:sp>
              <p:nvSpPr>
                <p:cNvPr id="160590" name="Line 3918"/>
                <p:cNvSpPr>
                  <a:spLocks noChangeShapeType="1"/>
                </p:cNvSpPr>
                <p:nvPr/>
              </p:nvSpPr>
              <p:spPr bwMode="auto">
                <a:xfrm flipH="1" flipV="1">
                  <a:off x="3747" y="3280"/>
                  <a:ext cx="6" cy="17"/>
                </a:xfrm>
                <a:prstGeom prst="line">
                  <a:avLst/>
                </a:prstGeom>
                <a:noFill/>
                <a:ln w="7938" cap="rnd">
                  <a:solidFill>
                    <a:srgbClr val="000000"/>
                  </a:solidFill>
                  <a:round/>
                  <a:headEnd/>
                  <a:tailEnd/>
                </a:ln>
              </p:spPr>
              <p:txBody>
                <a:bodyPr/>
                <a:lstStyle/>
                <a:p>
                  <a:endParaRPr lang="en-US"/>
                </a:p>
              </p:txBody>
            </p:sp>
            <p:sp>
              <p:nvSpPr>
                <p:cNvPr id="160591" name="Line 3919"/>
                <p:cNvSpPr>
                  <a:spLocks noChangeShapeType="1"/>
                </p:cNvSpPr>
                <p:nvPr/>
              </p:nvSpPr>
              <p:spPr bwMode="auto">
                <a:xfrm flipH="1" flipV="1">
                  <a:off x="3737" y="3286"/>
                  <a:ext cx="5" cy="11"/>
                </a:xfrm>
                <a:prstGeom prst="line">
                  <a:avLst/>
                </a:prstGeom>
                <a:noFill/>
                <a:ln w="7938" cap="rnd">
                  <a:solidFill>
                    <a:srgbClr val="000000"/>
                  </a:solidFill>
                  <a:round/>
                  <a:headEnd/>
                  <a:tailEnd/>
                </a:ln>
              </p:spPr>
              <p:txBody>
                <a:bodyPr/>
                <a:lstStyle/>
                <a:p>
                  <a:endParaRPr lang="en-US"/>
                </a:p>
              </p:txBody>
            </p:sp>
            <p:sp>
              <p:nvSpPr>
                <p:cNvPr id="160592" name="Line 3920"/>
                <p:cNvSpPr>
                  <a:spLocks noChangeShapeType="1"/>
                </p:cNvSpPr>
                <p:nvPr/>
              </p:nvSpPr>
              <p:spPr bwMode="auto">
                <a:xfrm flipV="1">
                  <a:off x="3727" y="3291"/>
                  <a:ext cx="0" cy="12"/>
                </a:xfrm>
                <a:prstGeom prst="line">
                  <a:avLst/>
                </a:prstGeom>
                <a:noFill/>
                <a:ln w="7938" cap="rnd">
                  <a:solidFill>
                    <a:srgbClr val="000000"/>
                  </a:solidFill>
                  <a:round/>
                  <a:headEnd/>
                  <a:tailEnd/>
                </a:ln>
              </p:spPr>
              <p:txBody>
                <a:bodyPr/>
                <a:lstStyle/>
                <a:p>
                  <a:endParaRPr lang="en-US"/>
                </a:p>
              </p:txBody>
            </p:sp>
            <p:sp>
              <p:nvSpPr>
                <p:cNvPr id="160593" name="Line 3921"/>
                <p:cNvSpPr>
                  <a:spLocks noChangeShapeType="1"/>
                </p:cNvSpPr>
                <p:nvPr/>
              </p:nvSpPr>
              <p:spPr bwMode="auto">
                <a:xfrm flipH="1" flipV="1">
                  <a:off x="3711" y="3297"/>
                  <a:ext cx="5" cy="12"/>
                </a:xfrm>
                <a:prstGeom prst="line">
                  <a:avLst/>
                </a:prstGeom>
                <a:noFill/>
                <a:ln w="7938" cap="rnd">
                  <a:solidFill>
                    <a:srgbClr val="000000"/>
                  </a:solidFill>
                  <a:round/>
                  <a:headEnd/>
                  <a:tailEnd/>
                </a:ln>
              </p:spPr>
              <p:txBody>
                <a:bodyPr/>
                <a:lstStyle/>
                <a:p>
                  <a:endParaRPr lang="en-US"/>
                </a:p>
              </p:txBody>
            </p:sp>
            <p:sp>
              <p:nvSpPr>
                <p:cNvPr id="160594" name="Line 3922"/>
                <p:cNvSpPr>
                  <a:spLocks noChangeShapeType="1"/>
                </p:cNvSpPr>
                <p:nvPr/>
              </p:nvSpPr>
              <p:spPr bwMode="auto">
                <a:xfrm flipH="1" flipV="1">
                  <a:off x="3695" y="3297"/>
                  <a:ext cx="5" cy="18"/>
                </a:xfrm>
                <a:prstGeom prst="line">
                  <a:avLst/>
                </a:prstGeom>
                <a:noFill/>
                <a:ln w="7938" cap="rnd">
                  <a:solidFill>
                    <a:srgbClr val="000000"/>
                  </a:solidFill>
                  <a:round/>
                  <a:headEnd/>
                  <a:tailEnd/>
                </a:ln>
              </p:spPr>
              <p:txBody>
                <a:bodyPr/>
                <a:lstStyle/>
                <a:p>
                  <a:endParaRPr lang="en-US"/>
                </a:p>
              </p:txBody>
            </p:sp>
            <p:sp>
              <p:nvSpPr>
                <p:cNvPr id="160595" name="Line 3923"/>
                <p:cNvSpPr>
                  <a:spLocks noChangeShapeType="1"/>
                </p:cNvSpPr>
                <p:nvPr/>
              </p:nvSpPr>
              <p:spPr bwMode="auto">
                <a:xfrm flipH="1" flipV="1">
                  <a:off x="3685" y="3303"/>
                  <a:ext cx="5" cy="18"/>
                </a:xfrm>
                <a:prstGeom prst="line">
                  <a:avLst/>
                </a:prstGeom>
                <a:noFill/>
                <a:ln w="7938" cap="rnd">
                  <a:solidFill>
                    <a:srgbClr val="000000"/>
                  </a:solidFill>
                  <a:round/>
                  <a:headEnd/>
                  <a:tailEnd/>
                </a:ln>
              </p:spPr>
              <p:txBody>
                <a:bodyPr/>
                <a:lstStyle/>
                <a:p>
                  <a:endParaRPr lang="en-US"/>
                </a:p>
              </p:txBody>
            </p:sp>
            <p:sp>
              <p:nvSpPr>
                <p:cNvPr id="160596" name="Line 3924"/>
                <p:cNvSpPr>
                  <a:spLocks noChangeShapeType="1"/>
                </p:cNvSpPr>
                <p:nvPr/>
              </p:nvSpPr>
              <p:spPr bwMode="auto">
                <a:xfrm flipH="1" flipV="1">
                  <a:off x="3674" y="3309"/>
                  <a:ext cx="11" cy="12"/>
                </a:xfrm>
                <a:prstGeom prst="line">
                  <a:avLst/>
                </a:prstGeom>
                <a:noFill/>
                <a:ln w="7938" cap="rnd">
                  <a:solidFill>
                    <a:srgbClr val="000000"/>
                  </a:solidFill>
                  <a:round/>
                  <a:headEnd/>
                  <a:tailEnd/>
                </a:ln>
              </p:spPr>
              <p:txBody>
                <a:bodyPr/>
                <a:lstStyle/>
                <a:p>
                  <a:endParaRPr lang="en-US"/>
                </a:p>
              </p:txBody>
            </p:sp>
            <p:sp>
              <p:nvSpPr>
                <p:cNvPr id="160597" name="Line 3925"/>
                <p:cNvSpPr>
                  <a:spLocks noChangeShapeType="1"/>
                </p:cNvSpPr>
                <p:nvPr/>
              </p:nvSpPr>
              <p:spPr bwMode="auto">
                <a:xfrm flipH="1" flipV="1">
                  <a:off x="3664" y="3321"/>
                  <a:ext cx="10" cy="11"/>
                </a:xfrm>
                <a:prstGeom prst="line">
                  <a:avLst/>
                </a:prstGeom>
                <a:noFill/>
                <a:ln w="7938" cap="rnd">
                  <a:solidFill>
                    <a:srgbClr val="000000"/>
                  </a:solidFill>
                  <a:round/>
                  <a:headEnd/>
                  <a:tailEnd/>
                </a:ln>
              </p:spPr>
              <p:txBody>
                <a:bodyPr/>
                <a:lstStyle/>
                <a:p>
                  <a:endParaRPr lang="en-US"/>
                </a:p>
              </p:txBody>
            </p:sp>
            <p:sp>
              <p:nvSpPr>
                <p:cNvPr id="160598" name="Line 3926"/>
                <p:cNvSpPr>
                  <a:spLocks noChangeShapeType="1"/>
                </p:cNvSpPr>
                <p:nvPr/>
              </p:nvSpPr>
              <p:spPr bwMode="auto">
                <a:xfrm flipH="1" flipV="1">
                  <a:off x="3654" y="3332"/>
                  <a:ext cx="10" cy="6"/>
                </a:xfrm>
                <a:prstGeom prst="line">
                  <a:avLst/>
                </a:prstGeom>
                <a:noFill/>
                <a:ln w="7938" cap="rnd">
                  <a:solidFill>
                    <a:srgbClr val="000000"/>
                  </a:solidFill>
                  <a:round/>
                  <a:headEnd/>
                  <a:tailEnd/>
                </a:ln>
              </p:spPr>
              <p:txBody>
                <a:bodyPr/>
                <a:lstStyle/>
                <a:p>
                  <a:endParaRPr lang="en-US"/>
                </a:p>
              </p:txBody>
            </p:sp>
            <p:sp>
              <p:nvSpPr>
                <p:cNvPr id="160599" name="Line 3927"/>
                <p:cNvSpPr>
                  <a:spLocks noChangeShapeType="1"/>
                </p:cNvSpPr>
                <p:nvPr/>
              </p:nvSpPr>
              <p:spPr bwMode="auto">
                <a:xfrm flipH="1" flipV="1">
                  <a:off x="3643" y="3344"/>
                  <a:ext cx="11" cy="12"/>
                </a:xfrm>
                <a:prstGeom prst="line">
                  <a:avLst/>
                </a:prstGeom>
                <a:noFill/>
                <a:ln w="7938" cap="rnd">
                  <a:solidFill>
                    <a:srgbClr val="000000"/>
                  </a:solidFill>
                  <a:round/>
                  <a:headEnd/>
                  <a:tailEnd/>
                </a:ln>
              </p:spPr>
              <p:txBody>
                <a:bodyPr/>
                <a:lstStyle/>
                <a:p>
                  <a:endParaRPr lang="en-US"/>
                </a:p>
              </p:txBody>
            </p:sp>
            <p:sp>
              <p:nvSpPr>
                <p:cNvPr id="160600" name="Line 3928"/>
                <p:cNvSpPr>
                  <a:spLocks noChangeShapeType="1"/>
                </p:cNvSpPr>
                <p:nvPr/>
              </p:nvSpPr>
              <p:spPr bwMode="auto">
                <a:xfrm flipH="1" flipV="1">
                  <a:off x="3638" y="3356"/>
                  <a:ext cx="5" cy="11"/>
                </a:xfrm>
                <a:prstGeom prst="line">
                  <a:avLst/>
                </a:prstGeom>
                <a:noFill/>
                <a:ln w="7938" cap="rnd">
                  <a:solidFill>
                    <a:srgbClr val="000000"/>
                  </a:solidFill>
                  <a:round/>
                  <a:headEnd/>
                  <a:tailEnd/>
                </a:ln>
              </p:spPr>
              <p:txBody>
                <a:bodyPr/>
                <a:lstStyle/>
                <a:p>
                  <a:endParaRPr lang="en-US"/>
                </a:p>
              </p:txBody>
            </p:sp>
            <p:sp>
              <p:nvSpPr>
                <p:cNvPr id="160601" name="Line 3929"/>
                <p:cNvSpPr>
                  <a:spLocks noChangeShapeType="1"/>
                </p:cNvSpPr>
                <p:nvPr/>
              </p:nvSpPr>
              <p:spPr bwMode="auto">
                <a:xfrm flipH="1" flipV="1">
                  <a:off x="3633" y="3373"/>
                  <a:ext cx="10" cy="6"/>
                </a:xfrm>
                <a:prstGeom prst="line">
                  <a:avLst/>
                </a:prstGeom>
                <a:noFill/>
                <a:ln w="7938" cap="rnd">
                  <a:solidFill>
                    <a:srgbClr val="000000"/>
                  </a:solidFill>
                  <a:round/>
                  <a:headEnd/>
                  <a:tailEnd/>
                </a:ln>
              </p:spPr>
              <p:txBody>
                <a:bodyPr/>
                <a:lstStyle/>
                <a:p>
                  <a:endParaRPr lang="en-US"/>
                </a:p>
              </p:txBody>
            </p:sp>
            <p:sp>
              <p:nvSpPr>
                <p:cNvPr id="160602" name="Line 3930"/>
                <p:cNvSpPr>
                  <a:spLocks noChangeShapeType="1"/>
                </p:cNvSpPr>
                <p:nvPr/>
              </p:nvSpPr>
              <p:spPr bwMode="auto">
                <a:xfrm flipH="1" flipV="1">
                  <a:off x="3628" y="3379"/>
                  <a:ext cx="15" cy="6"/>
                </a:xfrm>
                <a:prstGeom prst="line">
                  <a:avLst/>
                </a:prstGeom>
                <a:noFill/>
                <a:ln w="7938" cap="rnd">
                  <a:solidFill>
                    <a:srgbClr val="000000"/>
                  </a:solidFill>
                  <a:round/>
                  <a:headEnd/>
                  <a:tailEnd/>
                </a:ln>
              </p:spPr>
              <p:txBody>
                <a:bodyPr/>
                <a:lstStyle/>
                <a:p>
                  <a:endParaRPr lang="en-US"/>
                </a:p>
              </p:txBody>
            </p:sp>
            <p:sp>
              <p:nvSpPr>
                <p:cNvPr id="160603" name="Line 3931"/>
                <p:cNvSpPr>
                  <a:spLocks noChangeShapeType="1"/>
                </p:cNvSpPr>
                <p:nvPr/>
              </p:nvSpPr>
              <p:spPr bwMode="auto">
                <a:xfrm flipH="1" flipV="1">
                  <a:off x="3622" y="3396"/>
                  <a:ext cx="16" cy="6"/>
                </a:xfrm>
                <a:prstGeom prst="line">
                  <a:avLst/>
                </a:prstGeom>
                <a:noFill/>
                <a:ln w="7938" cap="rnd">
                  <a:solidFill>
                    <a:srgbClr val="000000"/>
                  </a:solidFill>
                  <a:round/>
                  <a:headEnd/>
                  <a:tailEnd/>
                </a:ln>
              </p:spPr>
              <p:txBody>
                <a:bodyPr/>
                <a:lstStyle/>
                <a:p>
                  <a:endParaRPr lang="en-US"/>
                </a:p>
              </p:txBody>
            </p:sp>
            <p:sp>
              <p:nvSpPr>
                <p:cNvPr id="160604" name="Line 3932"/>
                <p:cNvSpPr>
                  <a:spLocks noChangeShapeType="1"/>
                </p:cNvSpPr>
                <p:nvPr/>
              </p:nvSpPr>
              <p:spPr bwMode="auto">
                <a:xfrm flipH="1" flipV="1">
                  <a:off x="3617" y="3414"/>
                  <a:ext cx="16" cy="6"/>
                </a:xfrm>
                <a:prstGeom prst="line">
                  <a:avLst/>
                </a:prstGeom>
                <a:noFill/>
                <a:ln w="7938" cap="rnd">
                  <a:solidFill>
                    <a:srgbClr val="000000"/>
                  </a:solidFill>
                  <a:round/>
                  <a:headEnd/>
                  <a:tailEnd/>
                </a:ln>
              </p:spPr>
              <p:txBody>
                <a:bodyPr/>
                <a:lstStyle/>
                <a:p>
                  <a:endParaRPr lang="en-US"/>
                </a:p>
              </p:txBody>
            </p:sp>
            <p:sp>
              <p:nvSpPr>
                <p:cNvPr id="160605" name="Line 3933"/>
                <p:cNvSpPr>
                  <a:spLocks noChangeShapeType="1"/>
                </p:cNvSpPr>
                <p:nvPr/>
              </p:nvSpPr>
              <p:spPr bwMode="auto">
                <a:xfrm flipH="1" flipV="1">
                  <a:off x="3612" y="3425"/>
                  <a:ext cx="16" cy="6"/>
                </a:xfrm>
                <a:prstGeom prst="line">
                  <a:avLst/>
                </a:prstGeom>
                <a:noFill/>
                <a:ln w="7938" cap="rnd">
                  <a:solidFill>
                    <a:srgbClr val="000000"/>
                  </a:solidFill>
                  <a:round/>
                  <a:headEnd/>
                  <a:tailEnd/>
                </a:ln>
              </p:spPr>
              <p:txBody>
                <a:bodyPr/>
                <a:lstStyle/>
                <a:p>
                  <a:endParaRPr lang="en-US"/>
                </a:p>
              </p:txBody>
            </p:sp>
            <p:sp>
              <p:nvSpPr>
                <p:cNvPr id="160606" name="Line 3934"/>
                <p:cNvSpPr>
                  <a:spLocks noChangeShapeType="1"/>
                </p:cNvSpPr>
                <p:nvPr/>
              </p:nvSpPr>
              <p:spPr bwMode="auto">
                <a:xfrm flipH="1" flipV="1">
                  <a:off x="3607" y="3437"/>
                  <a:ext cx="15" cy="6"/>
                </a:xfrm>
                <a:prstGeom prst="line">
                  <a:avLst/>
                </a:prstGeom>
                <a:noFill/>
                <a:ln w="7938" cap="rnd">
                  <a:solidFill>
                    <a:srgbClr val="000000"/>
                  </a:solidFill>
                  <a:round/>
                  <a:headEnd/>
                  <a:tailEnd/>
                </a:ln>
              </p:spPr>
              <p:txBody>
                <a:bodyPr/>
                <a:lstStyle/>
                <a:p>
                  <a:endParaRPr lang="en-US"/>
                </a:p>
              </p:txBody>
            </p:sp>
            <p:sp>
              <p:nvSpPr>
                <p:cNvPr id="160607" name="Line 3935"/>
                <p:cNvSpPr>
                  <a:spLocks noChangeShapeType="1"/>
                </p:cNvSpPr>
                <p:nvPr/>
              </p:nvSpPr>
              <p:spPr bwMode="auto">
                <a:xfrm flipH="1">
                  <a:off x="3607" y="3460"/>
                  <a:ext cx="15" cy="6"/>
                </a:xfrm>
                <a:prstGeom prst="line">
                  <a:avLst/>
                </a:prstGeom>
                <a:noFill/>
                <a:ln w="7938" cap="rnd">
                  <a:solidFill>
                    <a:srgbClr val="000000"/>
                  </a:solidFill>
                  <a:round/>
                  <a:headEnd/>
                  <a:tailEnd/>
                </a:ln>
              </p:spPr>
              <p:txBody>
                <a:bodyPr/>
                <a:lstStyle/>
                <a:p>
                  <a:endParaRPr lang="en-US"/>
                </a:p>
              </p:txBody>
            </p:sp>
            <p:sp>
              <p:nvSpPr>
                <p:cNvPr id="160608" name="Line 3936"/>
                <p:cNvSpPr>
                  <a:spLocks noChangeShapeType="1"/>
                </p:cNvSpPr>
                <p:nvPr/>
              </p:nvSpPr>
              <p:spPr bwMode="auto">
                <a:xfrm flipH="1">
                  <a:off x="3612" y="3472"/>
                  <a:ext cx="16" cy="6"/>
                </a:xfrm>
                <a:prstGeom prst="line">
                  <a:avLst/>
                </a:prstGeom>
                <a:noFill/>
                <a:ln w="7938" cap="rnd">
                  <a:solidFill>
                    <a:srgbClr val="000000"/>
                  </a:solidFill>
                  <a:round/>
                  <a:headEnd/>
                  <a:tailEnd/>
                </a:ln>
              </p:spPr>
              <p:txBody>
                <a:bodyPr/>
                <a:lstStyle/>
                <a:p>
                  <a:endParaRPr lang="en-US"/>
                </a:p>
              </p:txBody>
            </p:sp>
            <p:sp>
              <p:nvSpPr>
                <p:cNvPr id="160609" name="Line 3937"/>
                <p:cNvSpPr>
                  <a:spLocks noChangeShapeType="1"/>
                </p:cNvSpPr>
                <p:nvPr/>
              </p:nvSpPr>
              <p:spPr bwMode="auto">
                <a:xfrm flipH="1">
                  <a:off x="3617" y="3490"/>
                  <a:ext cx="16" cy="5"/>
                </a:xfrm>
                <a:prstGeom prst="line">
                  <a:avLst/>
                </a:prstGeom>
                <a:noFill/>
                <a:ln w="7938" cap="rnd">
                  <a:solidFill>
                    <a:srgbClr val="000000"/>
                  </a:solidFill>
                  <a:round/>
                  <a:headEnd/>
                  <a:tailEnd/>
                </a:ln>
              </p:spPr>
              <p:txBody>
                <a:bodyPr/>
                <a:lstStyle/>
                <a:p>
                  <a:endParaRPr lang="en-US"/>
                </a:p>
              </p:txBody>
            </p:sp>
            <p:sp>
              <p:nvSpPr>
                <p:cNvPr id="160610" name="Line 3938"/>
                <p:cNvSpPr>
                  <a:spLocks noChangeShapeType="1"/>
                </p:cNvSpPr>
                <p:nvPr/>
              </p:nvSpPr>
              <p:spPr bwMode="auto">
                <a:xfrm flipH="1">
                  <a:off x="3622" y="3501"/>
                  <a:ext cx="16" cy="0"/>
                </a:xfrm>
                <a:prstGeom prst="line">
                  <a:avLst/>
                </a:prstGeom>
                <a:noFill/>
                <a:ln w="7938" cap="rnd">
                  <a:solidFill>
                    <a:srgbClr val="000000"/>
                  </a:solidFill>
                  <a:round/>
                  <a:headEnd/>
                  <a:tailEnd/>
                </a:ln>
              </p:spPr>
              <p:txBody>
                <a:bodyPr/>
                <a:lstStyle/>
                <a:p>
                  <a:endParaRPr lang="en-US"/>
                </a:p>
              </p:txBody>
            </p:sp>
            <p:sp>
              <p:nvSpPr>
                <p:cNvPr id="160611" name="Line 3939"/>
                <p:cNvSpPr>
                  <a:spLocks noChangeShapeType="1"/>
                </p:cNvSpPr>
                <p:nvPr/>
              </p:nvSpPr>
              <p:spPr bwMode="auto">
                <a:xfrm flipH="1">
                  <a:off x="3628" y="3513"/>
                  <a:ext cx="15" cy="6"/>
                </a:xfrm>
                <a:prstGeom prst="line">
                  <a:avLst/>
                </a:prstGeom>
                <a:noFill/>
                <a:ln w="7938" cap="rnd">
                  <a:solidFill>
                    <a:srgbClr val="000000"/>
                  </a:solidFill>
                  <a:round/>
                  <a:headEnd/>
                  <a:tailEnd/>
                </a:ln>
              </p:spPr>
              <p:txBody>
                <a:bodyPr/>
                <a:lstStyle/>
                <a:p>
                  <a:endParaRPr lang="en-US"/>
                </a:p>
              </p:txBody>
            </p:sp>
            <p:sp>
              <p:nvSpPr>
                <p:cNvPr id="160612" name="Line 3940"/>
                <p:cNvSpPr>
                  <a:spLocks noChangeShapeType="1"/>
                </p:cNvSpPr>
                <p:nvPr/>
              </p:nvSpPr>
              <p:spPr bwMode="auto">
                <a:xfrm flipH="1">
                  <a:off x="3633" y="3530"/>
                  <a:ext cx="10" cy="6"/>
                </a:xfrm>
                <a:prstGeom prst="line">
                  <a:avLst/>
                </a:prstGeom>
                <a:noFill/>
                <a:ln w="7938" cap="rnd">
                  <a:solidFill>
                    <a:srgbClr val="000000"/>
                  </a:solidFill>
                  <a:round/>
                  <a:headEnd/>
                  <a:tailEnd/>
                </a:ln>
              </p:spPr>
              <p:txBody>
                <a:bodyPr/>
                <a:lstStyle/>
                <a:p>
                  <a:endParaRPr lang="en-US"/>
                </a:p>
              </p:txBody>
            </p:sp>
            <p:sp>
              <p:nvSpPr>
                <p:cNvPr id="160613" name="Line 3941"/>
                <p:cNvSpPr>
                  <a:spLocks noChangeShapeType="1"/>
                </p:cNvSpPr>
                <p:nvPr/>
              </p:nvSpPr>
              <p:spPr bwMode="auto">
                <a:xfrm flipH="1">
                  <a:off x="3643" y="3536"/>
                  <a:ext cx="5" cy="12"/>
                </a:xfrm>
                <a:prstGeom prst="line">
                  <a:avLst/>
                </a:prstGeom>
                <a:noFill/>
                <a:ln w="7938" cap="rnd">
                  <a:solidFill>
                    <a:srgbClr val="000000"/>
                  </a:solidFill>
                  <a:round/>
                  <a:headEnd/>
                  <a:tailEnd/>
                </a:ln>
              </p:spPr>
              <p:txBody>
                <a:bodyPr/>
                <a:lstStyle/>
                <a:p>
                  <a:endParaRPr lang="en-US"/>
                </a:p>
              </p:txBody>
            </p:sp>
            <p:sp>
              <p:nvSpPr>
                <p:cNvPr id="160614" name="Line 3942"/>
                <p:cNvSpPr>
                  <a:spLocks noChangeShapeType="1"/>
                </p:cNvSpPr>
                <p:nvPr/>
              </p:nvSpPr>
              <p:spPr bwMode="auto">
                <a:xfrm flipH="1">
                  <a:off x="3648" y="3548"/>
                  <a:ext cx="11" cy="6"/>
                </a:xfrm>
                <a:prstGeom prst="line">
                  <a:avLst/>
                </a:prstGeom>
                <a:noFill/>
                <a:ln w="7938" cap="rnd">
                  <a:solidFill>
                    <a:srgbClr val="000000"/>
                  </a:solidFill>
                  <a:round/>
                  <a:headEnd/>
                  <a:tailEnd/>
                </a:ln>
              </p:spPr>
              <p:txBody>
                <a:bodyPr/>
                <a:lstStyle/>
                <a:p>
                  <a:endParaRPr lang="en-US"/>
                </a:p>
              </p:txBody>
            </p:sp>
            <p:sp>
              <p:nvSpPr>
                <p:cNvPr id="160615" name="Line 3943"/>
                <p:cNvSpPr>
                  <a:spLocks noChangeShapeType="1"/>
                </p:cNvSpPr>
                <p:nvPr/>
              </p:nvSpPr>
              <p:spPr bwMode="auto">
                <a:xfrm flipH="1">
                  <a:off x="3659" y="3554"/>
                  <a:ext cx="10" cy="11"/>
                </a:xfrm>
                <a:prstGeom prst="line">
                  <a:avLst/>
                </a:prstGeom>
                <a:noFill/>
                <a:ln w="7938" cap="rnd">
                  <a:solidFill>
                    <a:srgbClr val="000000"/>
                  </a:solidFill>
                  <a:round/>
                  <a:headEnd/>
                  <a:tailEnd/>
                </a:ln>
              </p:spPr>
              <p:txBody>
                <a:bodyPr/>
                <a:lstStyle/>
                <a:p>
                  <a:endParaRPr lang="en-US"/>
                </a:p>
              </p:txBody>
            </p:sp>
            <p:sp>
              <p:nvSpPr>
                <p:cNvPr id="160616" name="Line 3944"/>
                <p:cNvSpPr>
                  <a:spLocks noChangeShapeType="1"/>
                </p:cNvSpPr>
                <p:nvPr/>
              </p:nvSpPr>
              <p:spPr bwMode="auto">
                <a:xfrm flipH="1">
                  <a:off x="3669" y="3565"/>
                  <a:ext cx="11" cy="12"/>
                </a:xfrm>
                <a:prstGeom prst="line">
                  <a:avLst/>
                </a:prstGeom>
                <a:noFill/>
                <a:ln w="7938" cap="rnd">
                  <a:solidFill>
                    <a:srgbClr val="000000"/>
                  </a:solidFill>
                  <a:round/>
                  <a:headEnd/>
                  <a:tailEnd/>
                </a:ln>
              </p:spPr>
              <p:txBody>
                <a:bodyPr/>
                <a:lstStyle/>
                <a:p>
                  <a:endParaRPr lang="en-US"/>
                </a:p>
              </p:txBody>
            </p:sp>
            <p:sp>
              <p:nvSpPr>
                <p:cNvPr id="160617" name="Line 3945"/>
                <p:cNvSpPr>
                  <a:spLocks noChangeShapeType="1"/>
                </p:cNvSpPr>
                <p:nvPr/>
              </p:nvSpPr>
              <p:spPr bwMode="auto">
                <a:xfrm flipH="1">
                  <a:off x="3685" y="3577"/>
                  <a:ext cx="5" cy="12"/>
                </a:xfrm>
                <a:prstGeom prst="line">
                  <a:avLst/>
                </a:prstGeom>
                <a:noFill/>
                <a:ln w="7938" cap="rnd">
                  <a:solidFill>
                    <a:srgbClr val="000000"/>
                  </a:solidFill>
                  <a:round/>
                  <a:headEnd/>
                  <a:tailEnd/>
                </a:ln>
              </p:spPr>
              <p:txBody>
                <a:bodyPr/>
                <a:lstStyle/>
                <a:p>
                  <a:endParaRPr lang="en-US"/>
                </a:p>
              </p:txBody>
            </p:sp>
            <p:sp>
              <p:nvSpPr>
                <p:cNvPr id="160618" name="Line 3946"/>
                <p:cNvSpPr>
                  <a:spLocks noChangeShapeType="1"/>
                </p:cNvSpPr>
                <p:nvPr/>
              </p:nvSpPr>
              <p:spPr bwMode="auto">
                <a:xfrm flipH="1">
                  <a:off x="3690" y="3589"/>
                  <a:ext cx="10" cy="6"/>
                </a:xfrm>
                <a:prstGeom prst="line">
                  <a:avLst/>
                </a:prstGeom>
                <a:noFill/>
                <a:ln w="7938" cap="rnd">
                  <a:solidFill>
                    <a:srgbClr val="000000"/>
                  </a:solidFill>
                  <a:round/>
                  <a:headEnd/>
                  <a:tailEnd/>
                </a:ln>
              </p:spPr>
              <p:txBody>
                <a:bodyPr/>
                <a:lstStyle/>
                <a:p>
                  <a:endParaRPr lang="en-US"/>
                </a:p>
              </p:txBody>
            </p:sp>
            <p:sp>
              <p:nvSpPr>
                <p:cNvPr id="160619" name="Line 3947"/>
                <p:cNvSpPr>
                  <a:spLocks noChangeShapeType="1"/>
                </p:cNvSpPr>
                <p:nvPr/>
              </p:nvSpPr>
              <p:spPr bwMode="auto">
                <a:xfrm flipH="1">
                  <a:off x="3700" y="3595"/>
                  <a:ext cx="11" cy="11"/>
                </a:xfrm>
                <a:prstGeom prst="line">
                  <a:avLst/>
                </a:prstGeom>
                <a:noFill/>
                <a:ln w="7938" cap="rnd">
                  <a:solidFill>
                    <a:srgbClr val="000000"/>
                  </a:solidFill>
                  <a:round/>
                  <a:headEnd/>
                  <a:tailEnd/>
                </a:ln>
              </p:spPr>
              <p:txBody>
                <a:bodyPr/>
                <a:lstStyle/>
                <a:p>
                  <a:endParaRPr lang="en-US"/>
                </a:p>
              </p:txBody>
            </p:sp>
            <p:sp>
              <p:nvSpPr>
                <p:cNvPr id="160620" name="Line 3948"/>
                <p:cNvSpPr>
                  <a:spLocks noChangeShapeType="1"/>
                </p:cNvSpPr>
                <p:nvPr/>
              </p:nvSpPr>
              <p:spPr bwMode="auto">
                <a:xfrm flipH="1">
                  <a:off x="3716" y="3606"/>
                  <a:ext cx="11" cy="12"/>
                </a:xfrm>
                <a:prstGeom prst="line">
                  <a:avLst/>
                </a:prstGeom>
                <a:noFill/>
                <a:ln w="7938" cap="rnd">
                  <a:solidFill>
                    <a:srgbClr val="000000"/>
                  </a:solidFill>
                  <a:round/>
                  <a:headEnd/>
                  <a:tailEnd/>
                </a:ln>
              </p:spPr>
              <p:txBody>
                <a:bodyPr/>
                <a:lstStyle/>
                <a:p>
                  <a:endParaRPr lang="en-US"/>
                </a:p>
              </p:txBody>
            </p:sp>
            <p:sp>
              <p:nvSpPr>
                <p:cNvPr id="160621" name="Line 3949"/>
                <p:cNvSpPr>
                  <a:spLocks noChangeShapeType="1"/>
                </p:cNvSpPr>
                <p:nvPr/>
              </p:nvSpPr>
              <p:spPr bwMode="auto">
                <a:xfrm flipH="1">
                  <a:off x="3727" y="3612"/>
                  <a:ext cx="5" cy="12"/>
                </a:xfrm>
                <a:prstGeom prst="line">
                  <a:avLst/>
                </a:prstGeom>
                <a:noFill/>
                <a:ln w="7938" cap="rnd">
                  <a:solidFill>
                    <a:srgbClr val="000000"/>
                  </a:solidFill>
                  <a:round/>
                  <a:headEnd/>
                  <a:tailEnd/>
                </a:ln>
              </p:spPr>
              <p:txBody>
                <a:bodyPr/>
                <a:lstStyle/>
                <a:p>
                  <a:endParaRPr lang="en-US"/>
                </a:p>
              </p:txBody>
            </p:sp>
            <p:sp>
              <p:nvSpPr>
                <p:cNvPr id="160622" name="Line 3950"/>
                <p:cNvSpPr>
                  <a:spLocks noChangeShapeType="1"/>
                </p:cNvSpPr>
                <p:nvPr/>
              </p:nvSpPr>
              <p:spPr bwMode="auto">
                <a:xfrm flipH="1">
                  <a:off x="3732" y="3624"/>
                  <a:ext cx="10" cy="6"/>
                </a:xfrm>
                <a:prstGeom prst="line">
                  <a:avLst/>
                </a:prstGeom>
                <a:noFill/>
                <a:ln w="7938" cap="rnd">
                  <a:solidFill>
                    <a:srgbClr val="000000"/>
                  </a:solidFill>
                  <a:round/>
                  <a:headEnd/>
                  <a:tailEnd/>
                </a:ln>
              </p:spPr>
              <p:txBody>
                <a:bodyPr/>
                <a:lstStyle/>
                <a:p>
                  <a:endParaRPr lang="en-US"/>
                </a:p>
              </p:txBody>
            </p:sp>
            <p:sp>
              <p:nvSpPr>
                <p:cNvPr id="160623" name="Line 3951"/>
                <p:cNvSpPr>
                  <a:spLocks noChangeShapeType="1"/>
                </p:cNvSpPr>
                <p:nvPr/>
              </p:nvSpPr>
              <p:spPr bwMode="auto">
                <a:xfrm flipH="1">
                  <a:off x="3742" y="3630"/>
                  <a:ext cx="11" cy="11"/>
                </a:xfrm>
                <a:prstGeom prst="line">
                  <a:avLst/>
                </a:prstGeom>
                <a:noFill/>
                <a:ln w="7938" cap="rnd">
                  <a:solidFill>
                    <a:srgbClr val="000000"/>
                  </a:solidFill>
                  <a:round/>
                  <a:headEnd/>
                  <a:tailEnd/>
                </a:ln>
              </p:spPr>
              <p:txBody>
                <a:bodyPr/>
                <a:lstStyle/>
                <a:p>
                  <a:endParaRPr lang="en-US"/>
                </a:p>
              </p:txBody>
            </p:sp>
            <p:sp>
              <p:nvSpPr>
                <p:cNvPr id="160624" name="Line 3952"/>
                <p:cNvSpPr>
                  <a:spLocks noChangeShapeType="1"/>
                </p:cNvSpPr>
                <p:nvPr/>
              </p:nvSpPr>
              <p:spPr bwMode="auto">
                <a:xfrm>
                  <a:off x="3758" y="3635"/>
                  <a:ext cx="0" cy="18"/>
                </a:xfrm>
                <a:prstGeom prst="line">
                  <a:avLst/>
                </a:prstGeom>
                <a:noFill/>
                <a:ln w="7938" cap="rnd">
                  <a:solidFill>
                    <a:srgbClr val="000000"/>
                  </a:solidFill>
                  <a:round/>
                  <a:headEnd/>
                  <a:tailEnd/>
                </a:ln>
              </p:spPr>
              <p:txBody>
                <a:bodyPr/>
                <a:lstStyle/>
                <a:p>
                  <a:endParaRPr lang="en-US"/>
                </a:p>
              </p:txBody>
            </p:sp>
            <p:sp>
              <p:nvSpPr>
                <p:cNvPr id="160625" name="Line 3953"/>
                <p:cNvSpPr>
                  <a:spLocks noChangeShapeType="1"/>
                </p:cNvSpPr>
                <p:nvPr/>
              </p:nvSpPr>
              <p:spPr bwMode="auto">
                <a:xfrm>
                  <a:off x="3768" y="3635"/>
                  <a:ext cx="0" cy="18"/>
                </a:xfrm>
                <a:prstGeom prst="line">
                  <a:avLst/>
                </a:prstGeom>
                <a:noFill/>
                <a:ln w="7938" cap="rnd">
                  <a:solidFill>
                    <a:srgbClr val="000000"/>
                  </a:solidFill>
                  <a:round/>
                  <a:headEnd/>
                  <a:tailEnd/>
                </a:ln>
              </p:spPr>
              <p:txBody>
                <a:bodyPr/>
                <a:lstStyle/>
                <a:p>
                  <a:endParaRPr lang="en-US"/>
                </a:p>
              </p:txBody>
            </p:sp>
            <p:sp>
              <p:nvSpPr>
                <p:cNvPr id="160626" name="Line 3954"/>
                <p:cNvSpPr>
                  <a:spLocks noChangeShapeType="1"/>
                </p:cNvSpPr>
                <p:nvPr/>
              </p:nvSpPr>
              <p:spPr bwMode="auto">
                <a:xfrm>
                  <a:off x="3784" y="3641"/>
                  <a:ext cx="0" cy="18"/>
                </a:xfrm>
                <a:prstGeom prst="line">
                  <a:avLst/>
                </a:prstGeom>
                <a:noFill/>
                <a:ln w="7938" cap="rnd">
                  <a:solidFill>
                    <a:srgbClr val="000000"/>
                  </a:solidFill>
                  <a:round/>
                  <a:headEnd/>
                  <a:tailEnd/>
                </a:ln>
              </p:spPr>
              <p:txBody>
                <a:bodyPr/>
                <a:lstStyle/>
                <a:p>
                  <a:endParaRPr lang="en-US"/>
                </a:p>
              </p:txBody>
            </p:sp>
            <p:sp>
              <p:nvSpPr>
                <p:cNvPr id="160627" name="Line 3955"/>
                <p:cNvSpPr>
                  <a:spLocks noChangeShapeType="1"/>
                </p:cNvSpPr>
                <p:nvPr/>
              </p:nvSpPr>
              <p:spPr bwMode="auto">
                <a:xfrm flipH="1">
                  <a:off x="3789" y="3647"/>
                  <a:ext cx="5" cy="18"/>
                </a:xfrm>
                <a:prstGeom prst="line">
                  <a:avLst/>
                </a:prstGeom>
                <a:noFill/>
                <a:ln w="7938" cap="rnd">
                  <a:solidFill>
                    <a:srgbClr val="000000"/>
                  </a:solidFill>
                  <a:round/>
                  <a:headEnd/>
                  <a:tailEnd/>
                </a:ln>
              </p:spPr>
              <p:txBody>
                <a:bodyPr/>
                <a:lstStyle/>
                <a:p>
                  <a:endParaRPr lang="en-US"/>
                </a:p>
              </p:txBody>
            </p:sp>
            <p:sp>
              <p:nvSpPr>
                <p:cNvPr id="160628" name="Line 3956"/>
                <p:cNvSpPr>
                  <a:spLocks noChangeShapeType="1"/>
                </p:cNvSpPr>
                <p:nvPr/>
              </p:nvSpPr>
              <p:spPr bwMode="auto">
                <a:xfrm flipH="1">
                  <a:off x="3805" y="3653"/>
                  <a:ext cx="5" cy="17"/>
                </a:xfrm>
                <a:prstGeom prst="line">
                  <a:avLst/>
                </a:prstGeom>
                <a:noFill/>
                <a:ln w="7938" cap="rnd">
                  <a:solidFill>
                    <a:srgbClr val="000000"/>
                  </a:solidFill>
                  <a:round/>
                  <a:headEnd/>
                  <a:tailEnd/>
                </a:ln>
              </p:spPr>
              <p:txBody>
                <a:bodyPr/>
                <a:lstStyle/>
                <a:p>
                  <a:endParaRPr lang="en-US"/>
                </a:p>
              </p:txBody>
            </p:sp>
            <p:sp>
              <p:nvSpPr>
                <p:cNvPr id="160629" name="Line 3957"/>
                <p:cNvSpPr>
                  <a:spLocks noChangeShapeType="1"/>
                </p:cNvSpPr>
                <p:nvPr/>
              </p:nvSpPr>
              <p:spPr bwMode="auto">
                <a:xfrm flipH="1">
                  <a:off x="3815" y="3653"/>
                  <a:ext cx="5" cy="17"/>
                </a:xfrm>
                <a:prstGeom prst="line">
                  <a:avLst/>
                </a:prstGeom>
                <a:noFill/>
                <a:ln w="7938" cap="rnd">
                  <a:solidFill>
                    <a:srgbClr val="000000"/>
                  </a:solidFill>
                  <a:round/>
                  <a:headEnd/>
                  <a:tailEnd/>
                </a:ln>
              </p:spPr>
              <p:txBody>
                <a:bodyPr/>
                <a:lstStyle/>
                <a:p>
                  <a:endParaRPr lang="en-US"/>
                </a:p>
              </p:txBody>
            </p:sp>
            <p:sp>
              <p:nvSpPr>
                <p:cNvPr id="160630" name="Line 3958"/>
                <p:cNvSpPr>
                  <a:spLocks noChangeShapeType="1"/>
                </p:cNvSpPr>
                <p:nvPr/>
              </p:nvSpPr>
              <p:spPr bwMode="auto">
                <a:xfrm flipH="1">
                  <a:off x="3831" y="3659"/>
                  <a:ext cx="5" cy="11"/>
                </a:xfrm>
                <a:prstGeom prst="line">
                  <a:avLst/>
                </a:prstGeom>
                <a:noFill/>
                <a:ln w="7938" cap="rnd">
                  <a:solidFill>
                    <a:srgbClr val="000000"/>
                  </a:solidFill>
                  <a:round/>
                  <a:headEnd/>
                  <a:tailEnd/>
                </a:ln>
              </p:spPr>
              <p:txBody>
                <a:bodyPr/>
                <a:lstStyle/>
                <a:p>
                  <a:endParaRPr lang="en-US"/>
                </a:p>
              </p:txBody>
            </p:sp>
            <p:sp>
              <p:nvSpPr>
                <p:cNvPr id="160631" name="Line 3959"/>
                <p:cNvSpPr>
                  <a:spLocks noChangeShapeType="1"/>
                </p:cNvSpPr>
                <p:nvPr/>
              </p:nvSpPr>
              <p:spPr bwMode="auto">
                <a:xfrm>
                  <a:off x="3851" y="3665"/>
                  <a:ext cx="0" cy="11"/>
                </a:xfrm>
                <a:prstGeom prst="line">
                  <a:avLst/>
                </a:prstGeom>
                <a:noFill/>
                <a:ln w="7938" cap="rnd">
                  <a:solidFill>
                    <a:srgbClr val="000000"/>
                  </a:solidFill>
                  <a:round/>
                  <a:headEnd/>
                  <a:tailEnd/>
                </a:ln>
              </p:spPr>
              <p:txBody>
                <a:bodyPr/>
                <a:lstStyle/>
                <a:p>
                  <a:endParaRPr lang="en-US"/>
                </a:p>
              </p:txBody>
            </p:sp>
            <p:sp>
              <p:nvSpPr>
                <p:cNvPr id="160632" name="Line 3960"/>
                <p:cNvSpPr>
                  <a:spLocks noChangeShapeType="1"/>
                </p:cNvSpPr>
                <p:nvPr/>
              </p:nvSpPr>
              <p:spPr bwMode="auto">
                <a:xfrm>
                  <a:off x="3862" y="3670"/>
                  <a:ext cx="0" cy="12"/>
                </a:xfrm>
                <a:prstGeom prst="line">
                  <a:avLst/>
                </a:prstGeom>
                <a:noFill/>
                <a:ln w="7938" cap="rnd">
                  <a:solidFill>
                    <a:srgbClr val="000000"/>
                  </a:solidFill>
                  <a:round/>
                  <a:headEnd/>
                  <a:tailEnd/>
                </a:ln>
              </p:spPr>
              <p:txBody>
                <a:bodyPr/>
                <a:lstStyle/>
                <a:p>
                  <a:endParaRPr lang="en-US"/>
                </a:p>
              </p:txBody>
            </p:sp>
            <p:sp>
              <p:nvSpPr>
                <p:cNvPr id="160633" name="Line 3961"/>
                <p:cNvSpPr>
                  <a:spLocks noChangeShapeType="1"/>
                </p:cNvSpPr>
                <p:nvPr/>
              </p:nvSpPr>
              <p:spPr bwMode="auto">
                <a:xfrm>
                  <a:off x="3877" y="3670"/>
                  <a:ext cx="0" cy="12"/>
                </a:xfrm>
                <a:prstGeom prst="line">
                  <a:avLst/>
                </a:prstGeom>
                <a:noFill/>
                <a:ln w="7938" cap="rnd">
                  <a:solidFill>
                    <a:srgbClr val="000000"/>
                  </a:solidFill>
                  <a:round/>
                  <a:headEnd/>
                  <a:tailEnd/>
                </a:ln>
              </p:spPr>
              <p:txBody>
                <a:bodyPr/>
                <a:lstStyle/>
                <a:p>
                  <a:endParaRPr lang="en-US"/>
                </a:p>
              </p:txBody>
            </p:sp>
            <p:sp>
              <p:nvSpPr>
                <p:cNvPr id="160634" name="Line 3962"/>
                <p:cNvSpPr>
                  <a:spLocks noChangeShapeType="1"/>
                </p:cNvSpPr>
                <p:nvPr/>
              </p:nvSpPr>
              <p:spPr bwMode="auto">
                <a:xfrm flipH="1">
                  <a:off x="3883" y="3670"/>
                  <a:ext cx="5" cy="18"/>
                </a:xfrm>
                <a:prstGeom prst="line">
                  <a:avLst/>
                </a:prstGeom>
                <a:noFill/>
                <a:ln w="7938" cap="rnd">
                  <a:solidFill>
                    <a:srgbClr val="000000"/>
                  </a:solidFill>
                  <a:round/>
                  <a:headEnd/>
                  <a:tailEnd/>
                </a:ln>
              </p:spPr>
              <p:txBody>
                <a:bodyPr/>
                <a:lstStyle/>
                <a:p>
                  <a:endParaRPr lang="en-US"/>
                </a:p>
              </p:txBody>
            </p:sp>
            <p:sp>
              <p:nvSpPr>
                <p:cNvPr id="160635" name="Line 3963"/>
                <p:cNvSpPr>
                  <a:spLocks noChangeShapeType="1"/>
                </p:cNvSpPr>
                <p:nvPr/>
              </p:nvSpPr>
              <p:spPr bwMode="auto">
                <a:xfrm flipH="1">
                  <a:off x="3893" y="3676"/>
                  <a:ext cx="5" cy="18"/>
                </a:xfrm>
                <a:prstGeom prst="line">
                  <a:avLst/>
                </a:prstGeom>
                <a:noFill/>
                <a:ln w="7938" cap="rnd">
                  <a:solidFill>
                    <a:srgbClr val="000000"/>
                  </a:solidFill>
                  <a:round/>
                  <a:headEnd/>
                  <a:tailEnd/>
                </a:ln>
              </p:spPr>
              <p:txBody>
                <a:bodyPr/>
                <a:lstStyle/>
                <a:p>
                  <a:endParaRPr lang="en-US"/>
                </a:p>
              </p:txBody>
            </p:sp>
            <p:sp>
              <p:nvSpPr>
                <p:cNvPr id="160636" name="Line 3964"/>
                <p:cNvSpPr>
                  <a:spLocks noChangeShapeType="1"/>
                </p:cNvSpPr>
                <p:nvPr/>
              </p:nvSpPr>
              <p:spPr bwMode="auto">
                <a:xfrm flipH="1">
                  <a:off x="3909" y="3682"/>
                  <a:ext cx="5" cy="18"/>
                </a:xfrm>
                <a:prstGeom prst="line">
                  <a:avLst/>
                </a:prstGeom>
                <a:noFill/>
                <a:ln w="7938" cap="rnd">
                  <a:solidFill>
                    <a:srgbClr val="000000"/>
                  </a:solidFill>
                  <a:round/>
                  <a:headEnd/>
                  <a:tailEnd/>
                </a:ln>
              </p:spPr>
              <p:txBody>
                <a:bodyPr/>
                <a:lstStyle/>
                <a:p>
                  <a:endParaRPr lang="en-US"/>
                </a:p>
              </p:txBody>
            </p:sp>
            <p:sp>
              <p:nvSpPr>
                <p:cNvPr id="160637" name="Line 3965"/>
                <p:cNvSpPr>
                  <a:spLocks noChangeShapeType="1"/>
                </p:cNvSpPr>
                <p:nvPr/>
              </p:nvSpPr>
              <p:spPr bwMode="auto">
                <a:xfrm flipH="1" flipV="1">
                  <a:off x="4293" y="3495"/>
                  <a:ext cx="11" cy="12"/>
                </a:xfrm>
                <a:prstGeom prst="line">
                  <a:avLst/>
                </a:prstGeom>
                <a:noFill/>
                <a:ln w="7938" cap="rnd">
                  <a:solidFill>
                    <a:srgbClr val="000000"/>
                  </a:solidFill>
                  <a:round/>
                  <a:headEnd/>
                  <a:tailEnd/>
                </a:ln>
              </p:spPr>
              <p:txBody>
                <a:bodyPr/>
                <a:lstStyle/>
                <a:p>
                  <a:endParaRPr lang="en-US"/>
                </a:p>
              </p:txBody>
            </p:sp>
            <p:sp>
              <p:nvSpPr>
                <p:cNvPr id="160638" name="Line 3966"/>
                <p:cNvSpPr>
                  <a:spLocks noChangeShapeType="1"/>
                </p:cNvSpPr>
                <p:nvPr/>
              </p:nvSpPr>
              <p:spPr bwMode="auto">
                <a:xfrm flipH="1" flipV="1">
                  <a:off x="4283" y="3501"/>
                  <a:ext cx="10" cy="18"/>
                </a:xfrm>
                <a:prstGeom prst="line">
                  <a:avLst/>
                </a:prstGeom>
                <a:noFill/>
                <a:ln w="7938" cap="rnd">
                  <a:solidFill>
                    <a:srgbClr val="000000"/>
                  </a:solidFill>
                  <a:round/>
                  <a:headEnd/>
                  <a:tailEnd/>
                </a:ln>
              </p:spPr>
              <p:txBody>
                <a:bodyPr/>
                <a:lstStyle/>
                <a:p>
                  <a:endParaRPr lang="en-US"/>
                </a:p>
              </p:txBody>
            </p:sp>
            <p:sp>
              <p:nvSpPr>
                <p:cNvPr id="160639" name="Line 3967"/>
                <p:cNvSpPr>
                  <a:spLocks noChangeShapeType="1"/>
                </p:cNvSpPr>
                <p:nvPr/>
              </p:nvSpPr>
              <p:spPr bwMode="auto">
                <a:xfrm flipH="1" flipV="1">
                  <a:off x="4273" y="3513"/>
                  <a:ext cx="10" cy="17"/>
                </a:xfrm>
                <a:prstGeom prst="line">
                  <a:avLst/>
                </a:prstGeom>
                <a:noFill/>
                <a:ln w="7938" cap="rnd">
                  <a:solidFill>
                    <a:srgbClr val="000000"/>
                  </a:solidFill>
                  <a:round/>
                  <a:headEnd/>
                  <a:tailEnd/>
                </a:ln>
              </p:spPr>
              <p:txBody>
                <a:bodyPr/>
                <a:lstStyle/>
                <a:p>
                  <a:endParaRPr lang="en-US"/>
                </a:p>
              </p:txBody>
            </p:sp>
            <p:sp>
              <p:nvSpPr>
                <p:cNvPr id="160640" name="Line 3968"/>
                <p:cNvSpPr>
                  <a:spLocks noChangeShapeType="1"/>
                </p:cNvSpPr>
                <p:nvPr/>
              </p:nvSpPr>
              <p:spPr bwMode="auto">
                <a:xfrm flipH="1" flipV="1">
                  <a:off x="4262" y="3525"/>
                  <a:ext cx="11" cy="17"/>
                </a:xfrm>
                <a:prstGeom prst="line">
                  <a:avLst/>
                </a:prstGeom>
                <a:noFill/>
                <a:ln w="7938" cap="rnd">
                  <a:solidFill>
                    <a:srgbClr val="000000"/>
                  </a:solidFill>
                  <a:round/>
                  <a:headEnd/>
                  <a:tailEnd/>
                </a:ln>
              </p:spPr>
              <p:txBody>
                <a:bodyPr/>
                <a:lstStyle/>
                <a:p>
                  <a:endParaRPr lang="en-US"/>
                </a:p>
              </p:txBody>
            </p:sp>
            <p:sp>
              <p:nvSpPr>
                <p:cNvPr id="160641" name="Line 3969"/>
                <p:cNvSpPr>
                  <a:spLocks noChangeShapeType="1"/>
                </p:cNvSpPr>
                <p:nvPr/>
              </p:nvSpPr>
              <p:spPr bwMode="auto">
                <a:xfrm flipH="1" flipV="1">
                  <a:off x="4252" y="3530"/>
                  <a:ext cx="10" cy="18"/>
                </a:xfrm>
                <a:prstGeom prst="line">
                  <a:avLst/>
                </a:prstGeom>
                <a:noFill/>
                <a:ln w="7938" cap="rnd">
                  <a:solidFill>
                    <a:srgbClr val="000000"/>
                  </a:solidFill>
                  <a:round/>
                  <a:headEnd/>
                  <a:tailEnd/>
                </a:ln>
              </p:spPr>
              <p:txBody>
                <a:bodyPr/>
                <a:lstStyle/>
                <a:p>
                  <a:endParaRPr lang="en-US"/>
                </a:p>
              </p:txBody>
            </p:sp>
            <p:sp>
              <p:nvSpPr>
                <p:cNvPr id="160642" name="Line 3970"/>
                <p:cNvSpPr>
                  <a:spLocks noChangeShapeType="1"/>
                </p:cNvSpPr>
                <p:nvPr/>
              </p:nvSpPr>
              <p:spPr bwMode="auto">
                <a:xfrm flipH="1" flipV="1">
                  <a:off x="4236" y="3548"/>
                  <a:ext cx="11" cy="6"/>
                </a:xfrm>
                <a:prstGeom prst="line">
                  <a:avLst/>
                </a:prstGeom>
                <a:noFill/>
                <a:ln w="7938" cap="rnd">
                  <a:solidFill>
                    <a:srgbClr val="000000"/>
                  </a:solidFill>
                  <a:round/>
                  <a:headEnd/>
                  <a:tailEnd/>
                </a:ln>
              </p:spPr>
              <p:txBody>
                <a:bodyPr/>
                <a:lstStyle/>
                <a:p>
                  <a:endParaRPr lang="en-US"/>
                </a:p>
              </p:txBody>
            </p:sp>
            <p:sp>
              <p:nvSpPr>
                <p:cNvPr id="160643" name="Line 3971"/>
                <p:cNvSpPr>
                  <a:spLocks noChangeShapeType="1"/>
                </p:cNvSpPr>
                <p:nvPr/>
              </p:nvSpPr>
              <p:spPr bwMode="auto">
                <a:xfrm flipH="1" flipV="1">
                  <a:off x="4231" y="3554"/>
                  <a:ext cx="5" cy="11"/>
                </a:xfrm>
                <a:prstGeom prst="line">
                  <a:avLst/>
                </a:prstGeom>
                <a:noFill/>
                <a:ln w="7938" cap="rnd">
                  <a:solidFill>
                    <a:srgbClr val="000000"/>
                  </a:solidFill>
                  <a:round/>
                  <a:headEnd/>
                  <a:tailEnd/>
                </a:ln>
              </p:spPr>
              <p:txBody>
                <a:bodyPr/>
                <a:lstStyle/>
                <a:p>
                  <a:endParaRPr lang="en-US"/>
                </a:p>
              </p:txBody>
            </p:sp>
            <p:sp>
              <p:nvSpPr>
                <p:cNvPr id="160644" name="Line 3972"/>
                <p:cNvSpPr>
                  <a:spLocks noChangeShapeType="1"/>
                </p:cNvSpPr>
                <p:nvPr/>
              </p:nvSpPr>
              <p:spPr bwMode="auto">
                <a:xfrm flipH="1" flipV="1">
                  <a:off x="4226" y="3565"/>
                  <a:ext cx="5" cy="12"/>
                </a:xfrm>
                <a:prstGeom prst="line">
                  <a:avLst/>
                </a:prstGeom>
                <a:noFill/>
                <a:ln w="7938" cap="rnd">
                  <a:solidFill>
                    <a:srgbClr val="000000"/>
                  </a:solidFill>
                  <a:round/>
                  <a:headEnd/>
                  <a:tailEnd/>
                </a:ln>
              </p:spPr>
              <p:txBody>
                <a:bodyPr/>
                <a:lstStyle/>
                <a:p>
                  <a:endParaRPr lang="en-US"/>
                </a:p>
              </p:txBody>
            </p:sp>
            <p:sp>
              <p:nvSpPr>
                <p:cNvPr id="160645" name="Line 3973"/>
                <p:cNvSpPr>
                  <a:spLocks noChangeShapeType="1"/>
                </p:cNvSpPr>
                <p:nvPr/>
              </p:nvSpPr>
              <p:spPr bwMode="auto">
                <a:xfrm flipH="1" flipV="1">
                  <a:off x="4215" y="3577"/>
                  <a:ext cx="11" cy="12"/>
                </a:xfrm>
                <a:prstGeom prst="line">
                  <a:avLst/>
                </a:prstGeom>
                <a:noFill/>
                <a:ln w="7938" cap="rnd">
                  <a:solidFill>
                    <a:srgbClr val="000000"/>
                  </a:solidFill>
                  <a:round/>
                  <a:headEnd/>
                  <a:tailEnd/>
                </a:ln>
              </p:spPr>
              <p:txBody>
                <a:bodyPr/>
                <a:lstStyle/>
                <a:p>
                  <a:endParaRPr lang="en-US"/>
                </a:p>
              </p:txBody>
            </p:sp>
            <p:sp>
              <p:nvSpPr>
                <p:cNvPr id="160646" name="Line 3974"/>
                <p:cNvSpPr>
                  <a:spLocks noChangeShapeType="1"/>
                </p:cNvSpPr>
                <p:nvPr/>
              </p:nvSpPr>
              <p:spPr bwMode="auto">
                <a:xfrm flipV="1">
                  <a:off x="4205" y="3589"/>
                  <a:ext cx="0" cy="11"/>
                </a:xfrm>
                <a:prstGeom prst="line">
                  <a:avLst/>
                </a:prstGeom>
                <a:noFill/>
                <a:ln w="7938" cap="rnd">
                  <a:solidFill>
                    <a:srgbClr val="000000"/>
                  </a:solidFill>
                  <a:round/>
                  <a:headEnd/>
                  <a:tailEnd/>
                </a:ln>
              </p:spPr>
              <p:txBody>
                <a:bodyPr/>
                <a:lstStyle/>
                <a:p>
                  <a:endParaRPr lang="en-US"/>
                </a:p>
              </p:txBody>
            </p:sp>
            <p:sp>
              <p:nvSpPr>
                <p:cNvPr id="160647" name="Line 3975"/>
                <p:cNvSpPr>
                  <a:spLocks noChangeShapeType="1"/>
                </p:cNvSpPr>
                <p:nvPr/>
              </p:nvSpPr>
              <p:spPr bwMode="auto">
                <a:xfrm flipV="1">
                  <a:off x="4195" y="3589"/>
                  <a:ext cx="0" cy="11"/>
                </a:xfrm>
                <a:prstGeom prst="line">
                  <a:avLst/>
                </a:prstGeom>
                <a:noFill/>
                <a:ln w="7938" cap="rnd">
                  <a:solidFill>
                    <a:srgbClr val="000000"/>
                  </a:solidFill>
                  <a:round/>
                  <a:headEnd/>
                  <a:tailEnd/>
                </a:ln>
              </p:spPr>
              <p:txBody>
                <a:bodyPr/>
                <a:lstStyle/>
                <a:p>
                  <a:endParaRPr lang="en-US"/>
                </a:p>
              </p:txBody>
            </p:sp>
            <p:sp>
              <p:nvSpPr>
                <p:cNvPr id="160648" name="Line 3976"/>
                <p:cNvSpPr>
                  <a:spLocks noChangeShapeType="1"/>
                </p:cNvSpPr>
                <p:nvPr/>
              </p:nvSpPr>
              <p:spPr bwMode="auto">
                <a:xfrm flipV="1">
                  <a:off x="4179" y="3589"/>
                  <a:ext cx="0" cy="11"/>
                </a:xfrm>
                <a:prstGeom prst="line">
                  <a:avLst/>
                </a:prstGeom>
                <a:noFill/>
                <a:ln w="7938" cap="rnd">
                  <a:solidFill>
                    <a:srgbClr val="000000"/>
                  </a:solidFill>
                  <a:round/>
                  <a:headEnd/>
                  <a:tailEnd/>
                </a:ln>
              </p:spPr>
              <p:txBody>
                <a:bodyPr/>
                <a:lstStyle/>
                <a:p>
                  <a:endParaRPr lang="en-US"/>
                </a:p>
              </p:txBody>
            </p:sp>
            <p:sp>
              <p:nvSpPr>
                <p:cNvPr id="160649" name="Line 3977"/>
                <p:cNvSpPr>
                  <a:spLocks noChangeShapeType="1"/>
                </p:cNvSpPr>
                <p:nvPr/>
              </p:nvSpPr>
              <p:spPr bwMode="auto">
                <a:xfrm flipV="1">
                  <a:off x="4163" y="3589"/>
                  <a:ext cx="0" cy="11"/>
                </a:xfrm>
                <a:prstGeom prst="line">
                  <a:avLst/>
                </a:prstGeom>
                <a:noFill/>
                <a:ln w="7938" cap="rnd">
                  <a:solidFill>
                    <a:srgbClr val="000000"/>
                  </a:solidFill>
                  <a:round/>
                  <a:headEnd/>
                  <a:tailEnd/>
                </a:ln>
              </p:spPr>
              <p:txBody>
                <a:bodyPr/>
                <a:lstStyle/>
                <a:p>
                  <a:endParaRPr lang="en-US"/>
                </a:p>
              </p:txBody>
            </p:sp>
            <p:sp>
              <p:nvSpPr>
                <p:cNvPr id="160650" name="Line 3978"/>
                <p:cNvSpPr>
                  <a:spLocks noChangeShapeType="1"/>
                </p:cNvSpPr>
                <p:nvPr/>
              </p:nvSpPr>
              <p:spPr bwMode="auto">
                <a:xfrm flipV="1">
                  <a:off x="4148" y="3589"/>
                  <a:ext cx="0" cy="11"/>
                </a:xfrm>
                <a:prstGeom prst="line">
                  <a:avLst/>
                </a:prstGeom>
                <a:noFill/>
                <a:ln w="7938" cap="rnd">
                  <a:solidFill>
                    <a:srgbClr val="000000"/>
                  </a:solidFill>
                  <a:round/>
                  <a:headEnd/>
                  <a:tailEnd/>
                </a:ln>
              </p:spPr>
              <p:txBody>
                <a:bodyPr/>
                <a:lstStyle/>
                <a:p>
                  <a:endParaRPr lang="en-US"/>
                </a:p>
              </p:txBody>
            </p:sp>
            <p:sp>
              <p:nvSpPr>
                <p:cNvPr id="160651" name="Line 3979"/>
                <p:cNvSpPr>
                  <a:spLocks noChangeShapeType="1"/>
                </p:cNvSpPr>
                <p:nvPr/>
              </p:nvSpPr>
              <p:spPr bwMode="auto">
                <a:xfrm>
                  <a:off x="4137" y="3589"/>
                  <a:ext cx="11" cy="0"/>
                </a:xfrm>
                <a:prstGeom prst="line">
                  <a:avLst/>
                </a:prstGeom>
                <a:noFill/>
                <a:ln w="7938" cap="rnd">
                  <a:solidFill>
                    <a:srgbClr val="000000"/>
                  </a:solidFill>
                  <a:round/>
                  <a:headEnd/>
                  <a:tailEnd/>
                </a:ln>
              </p:spPr>
              <p:txBody>
                <a:bodyPr/>
                <a:lstStyle/>
                <a:p>
                  <a:endParaRPr lang="en-US"/>
                </a:p>
              </p:txBody>
            </p:sp>
            <p:sp>
              <p:nvSpPr>
                <p:cNvPr id="160652" name="Line 3980"/>
                <p:cNvSpPr>
                  <a:spLocks noChangeShapeType="1"/>
                </p:cNvSpPr>
                <p:nvPr/>
              </p:nvSpPr>
              <p:spPr bwMode="auto">
                <a:xfrm flipV="1">
                  <a:off x="4127" y="3571"/>
                  <a:ext cx="16" cy="6"/>
                </a:xfrm>
                <a:prstGeom prst="line">
                  <a:avLst/>
                </a:prstGeom>
                <a:noFill/>
                <a:ln w="7938" cap="rnd">
                  <a:solidFill>
                    <a:srgbClr val="000000"/>
                  </a:solidFill>
                  <a:round/>
                  <a:headEnd/>
                  <a:tailEnd/>
                </a:ln>
              </p:spPr>
              <p:txBody>
                <a:bodyPr/>
                <a:lstStyle/>
                <a:p>
                  <a:endParaRPr lang="en-US"/>
                </a:p>
              </p:txBody>
            </p:sp>
            <p:sp>
              <p:nvSpPr>
                <p:cNvPr id="160653" name="Line 3981"/>
                <p:cNvSpPr>
                  <a:spLocks noChangeShapeType="1"/>
                </p:cNvSpPr>
                <p:nvPr/>
              </p:nvSpPr>
              <p:spPr bwMode="auto">
                <a:xfrm flipV="1">
                  <a:off x="4122" y="3554"/>
                  <a:ext cx="15" cy="6"/>
                </a:xfrm>
                <a:prstGeom prst="line">
                  <a:avLst/>
                </a:prstGeom>
                <a:noFill/>
                <a:ln w="7938" cap="rnd">
                  <a:solidFill>
                    <a:srgbClr val="000000"/>
                  </a:solidFill>
                  <a:round/>
                  <a:headEnd/>
                  <a:tailEnd/>
                </a:ln>
              </p:spPr>
              <p:txBody>
                <a:bodyPr/>
                <a:lstStyle/>
                <a:p>
                  <a:endParaRPr lang="en-US"/>
                </a:p>
              </p:txBody>
            </p:sp>
            <p:sp>
              <p:nvSpPr>
                <p:cNvPr id="160654" name="Line 3982"/>
                <p:cNvSpPr>
                  <a:spLocks noChangeShapeType="1"/>
                </p:cNvSpPr>
                <p:nvPr/>
              </p:nvSpPr>
              <p:spPr bwMode="auto">
                <a:xfrm>
                  <a:off x="4117" y="3548"/>
                  <a:ext cx="15" cy="0"/>
                </a:xfrm>
                <a:prstGeom prst="line">
                  <a:avLst/>
                </a:prstGeom>
                <a:noFill/>
                <a:ln w="7938" cap="rnd">
                  <a:solidFill>
                    <a:srgbClr val="000000"/>
                  </a:solidFill>
                  <a:round/>
                  <a:headEnd/>
                  <a:tailEnd/>
                </a:ln>
              </p:spPr>
              <p:txBody>
                <a:bodyPr/>
                <a:lstStyle/>
                <a:p>
                  <a:endParaRPr lang="en-US"/>
                </a:p>
              </p:txBody>
            </p:sp>
            <p:sp>
              <p:nvSpPr>
                <p:cNvPr id="160655" name="Line 3983"/>
                <p:cNvSpPr>
                  <a:spLocks noChangeShapeType="1"/>
                </p:cNvSpPr>
                <p:nvPr/>
              </p:nvSpPr>
              <p:spPr bwMode="auto">
                <a:xfrm flipV="1">
                  <a:off x="4106" y="3530"/>
                  <a:ext cx="16" cy="6"/>
                </a:xfrm>
                <a:prstGeom prst="line">
                  <a:avLst/>
                </a:prstGeom>
                <a:noFill/>
                <a:ln w="7938" cap="rnd">
                  <a:solidFill>
                    <a:srgbClr val="000000"/>
                  </a:solidFill>
                  <a:round/>
                  <a:headEnd/>
                  <a:tailEnd/>
                </a:ln>
              </p:spPr>
              <p:txBody>
                <a:bodyPr/>
                <a:lstStyle/>
                <a:p>
                  <a:endParaRPr lang="en-US"/>
                </a:p>
              </p:txBody>
            </p:sp>
            <p:sp>
              <p:nvSpPr>
                <p:cNvPr id="160656" name="Line 3984"/>
                <p:cNvSpPr>
                  <a:spLocks noChangeShapeType="1"/>
                </p:cNvSpPr>
                <p:nvPr/>
              </p:nvSpPr>
              <p:spPr bwMode="auto">
                <a:xfrm flipV="1">
                  <a:off x="4106" y="3513"/>
                  <a:ext cx="11" cy="6"/>
                </a:xfrm>
                <a:prstGeom prst="line">
                  <a:avLst/>
                </a:prstGeom>
                <a:noFill/>
                <a:ln w="7938" cap="rnd">
                  <a:solidFill>
                    <a:srgbClr val="000000"/>
                  </a:solidFill>
                  <a:round/>
                  <a:headEnd/>
                  <a:tailEnd/>
                </a:ln>
              </p:spPr>
              <p:txBody>
                <a:bodyPr/>
                <a:lstStyle/>
                <a:p>
                  <a:endParaRPr lang="en-US"/>
                </a:p>
              </p:txBody>
            </p:sp>
            <p:sp>
              <p:nvSpPr>
                <p:cNvPr id="160657" name="Line 3985"/>
                <p:cNvSpPr>
                  <a:spLocks noChangeShapeType="1"/>
                </p:cNvSpPr>
                <p:nvPr/>
              </p:nvSpPr>
              <p:spPr bwMode="auto">
                <a:xfrm flipV="1">
                  <a:off x="4101" y="3501"/>
                  <a:ext cx="10" cy="6"/>
                </a:xfrm>
                <a:prstGeom prst="line">
                  <a:avLst/>
                </a:prstGeom>
                <a:noFill/>
                <a:ln w="7938" cap="rnd">
                  <a:solidFill>
                    <a:srgbClr val="000000"/>
                  </a:solidFill>
                  <a:round/>
                  <a:headEnd/>
                  <a:tailEnd/>
                </a:ln>
              </p:spPr>
              <p:txBody>
                <a:bodyPr/>
                <a:lstStyle/>
                <a:p>
                  <a:endParaRPr lang="en-US"/>
                </a:p>
              </p:txBody>
            </p:sp>
            <p:sp>
              <p:nvSpPr>
                <p:cNvPr id="160658" name="Line 3986"/>
                <p:cNvSpPr>
                  <a:spLocks noChangeShapeType="1"/>
                </p:cNvSpPr>
                <p:nvPr/>
              </p:nvSpPr>
              <p:spPr bwMode="auto">
                <a:xfrm flipV="1">
                  <a:off x="4091" y="3490"/>
                  <a:ext cx="15" cy="5"/>
                </a:xfrm>
                <a:prstGeom prst="line">
                  <a:avLst/>
                </a:prstGeom>
                <a:noFill/>
                <a:ln w="7938" cap="rnd">
                  <a:solidFill>
                    <a:srgbClr val="000000"/>
                  </a:solidFill>
                  <a:round/>
                  <a:headEnd/>
                  <a:tailEnd/>
                </a:ln>
              </p:spPr>
              <p:txBody>
                <a:bodyPr/>
                <a:lstStyle/>
                <a:p>
                  <a:endParaRPr lang="en-US"/>
                </a:p>
              </p:txBody>
            </p:sp>
            <p:sp>
              <p:nvSpPr>
                <p:cNvPr id="160659" name="Line 3987"/>
                <p:cNvSpPr>
                  <a:spLocks noChangeShapeType="1"/>
                </p:cNvSpPr>
                <p:nvPr/>
              </p:nvSpPr>
              <p:spPr bwMode="auto">
                <a:xfrm flipV="1">
                  <a:off x="4085" y="3478"/>
                  <a:ext cx="16" cy="6"/>
                </a:xfrm>
                <a:prstGeom prst="line">
                  <a:avLst/>
                </a:prstGeom>
                <a:noFill/>
                <a:ln w="7938" cap="rnd">
                  <a:solidFill>
                    <a:srgbClr val="000000"/>
                  </a:solidFill>
                  <a:round/>
                  <a:headEnd/>
                  <a:tailEnd/>
                </a:ln>
              </p:spPr>
              <p:txBody>
                <a:bodyPr/>
                <a:lstStyle/>
                <a:p>
                  <a:endParaRPr lang="en-US"/>
                </a:p>
              </p:txBody>
            </p:sp>
            <p:sp>
              <p:nvSpPr>
                <p:cNvPr id="160660" name="Line 3988"/>
                <p:cNvSpPr>
                  <a:spLocks noChangeShapeType="1"/>
                </p:cNvSpPr>
                <p:nvPr/>
              </p:nvSpPr>
              <p:spPr bwMode="auto">
                <a:xfrm flipV="1">
                  <a:off x="4080" y="3460"/>
                  <a:ext cx="11" cy="6"/>
                </a:xfrm>
                <a:prstGeom prst="line">
                  <a:avLst/>
                </a:prstGeom>
                <a:noFill/>
                <a:ln w="7938" cap="rnd">
                  <a:solidFill>
                    <a:srgbClr val="000000"/>
                  </a:solidFill>
                  <a:round/>
                  <a:headEnd/>
                  <a:tailEnd/>
                </a:ln>
              </p:spPr>
              <p:txBody>
                <a:bodyPr/>
                <a:lstStyle/>
                <a:p>
                  <a:endParaRPr lang="en-US"/>
                </a:p>
              </p:txBody>
            </p:sp>
            <p:sp>
              <p:nvSpPr>
                <p:cNvPr id="160661" name="Line 3989"/>
                <p:cNvSpPr>
                  <a:spLocks noChangeShapeType="1"/>
                </p:cNvSpPr>
                <p:nvPr/>
              </p:nvSpPr>
              <p:spPr bwMode="auto">
                <a:xfrm flipV="1">
                  <a:off x="4070" y="3455"/>
                  <a:ext cx="10" cy="11"/>
                </a:xfrm>
                <a:prstGeom prst="line">
                  <a:avLst/>
                </a:prstGeom>
                <a:noFill/>
                <a:ln w="7938" cap="rnd">
                  <a:solidFill>
                    <a:srgbClr val="000000"/>
                  </a:solidFill>
                  <a:round/>
                  <a:headEnd/>
                  <a:tailEnd/>
                </a:ln>
              </p:spPr>
              <p:txBody>
                <a:bodyPr/>
                <a:lstStyle/>
                <a:p>
                  <a:endParaRPr lang="en-US"/>
                </a:p>
              </p:txBody>
            </p:sp>
            <p:sp>
              <p:nvSpPr>
                <p:cNvPr id="160662" name="Line 3990"/>
                <p:cNvSpPr>
                  <a:spLocks noChangeShapeType="1"/>
                </p:cNvSpPr>
                <p:nvPr/>
              </p:nvSpPr>
              <p:spPr bwMode="auto">
                <a:xfrm flipV="1">
                  <a:off x="4059" y="3443"/>
                  <a:ext cx="6" cy="12"/>
                </a:xfrm>
                <a:prstGeom prst="line">
                  <a:avLst/>
                </a:prstGeom>
                <a:noFill/>
                <a:ln w="7938" cap="rnd">
                  <a:solidFill>
                    <a:srgbClr val="000000"/>
                  </a:solidFill>
                  <a:round/>
                  <a:headEnd/>
                  <a:tailEnd/>
                </a:ln>
              </p:spPr>
              <p:txBody>
                <a:bodyPr/>
                <a:lstStyle/>
                <a:p>
                  <a:endParaRPr lang="en-US"/>
                </a:p>
              </p:txBody>
            </p:sp>
            <p:sp>
              <p:nvSpPr>
                <p:cNvPr id="160663" name="Line 3991"/>
                <p:cNvSpPr>
                  <a:spLocks noChangeShapeType="1"/>
                </p:cNvSpPr>
                <p:nvPr/>
              </p:nvSpPr>
              <p:spPr bwMode="auto">
                <a:xfrm flipV="1">
                  <a:off x="4049" y="3431"/>
                  <a:ext cx="10" cy="12"/>
                </a:xfrm>
                <a:prstGeom prst="line">
                  <a:avLst/>
                </a:prstGeom>
                <a:noFill/>
                <a:ln w="7938" cap="rnd">
                  <a:solidFill>
                    <a:srgbClr val="000000"/>
                  </a:solidFill>
                  <a:round/>
                  <a:headEnd/>
                  <a:tailEnd/>
                </a:ln>
              </p:spPr>
              <p:txBody>
                <a:bodyPr/>
                <a:lstStyle/>
                <a:p>
                  <a:endParaRPr lang="en-US"/>
                </a:p>
              </p:txBody>
            </p:sp>
            <p:sp>
              <p:nvSpPr>
                <p:cNvPr id="160664" name="Line 3992"/>
                <p:cNvSpPr>
                  <a:spLocks noChangeShapeType="1"/>
                </p:cNvSpPr>
                <p:nvPr/>
              </p:nvSpPr>
              <p:spPr bwMode="auto">
                <a:xfrm flipV="1">
                  <a:off x="4039" y="3425"/>
                  <a:ext cx="0" cy="18"/>
                </a:xfrm>
                <a:prstGeom prst="line">
                  <a:avLst/>
                </a:prstGeom>
                <a:noFill/>
                <a:ln w="7938" cap="rnd">
                  <a:solidFill>
                    <a:srgbClr val="000000"/>
                  </a:solidFill>
                  <a:round/>
                  <a:headEnd/>
                  <a:tailEnd/>
                </a:ln>
              </p:spPr>
              <p:txBody>
                <a:bodyPr/>
                <a:lstStyle/>
                <a:p>
                  <a:endParaRPr lang="en-US"/>
                </a:p>
              </p:txBody>
            </p:sp>
            <p:sp>
              <p:nvSpPr>
                <p:cNvPr id="160665" name="Line 3993"/>
                <p:cNvSpPr>
                  <a:spLocks noChangeShapeType="1"/>
                </p:cNvSpPr>
                <p:nvPr/>
              </p:nvSpPr>
              <p:spPr bwMode="auto">
                <a:xfrm flipV="1">
                  <a:off x="4023" y="3425"/>
                  <a:ext cx="0" cy="18"/>
                </a:xfrm>
                <a:prstGeom prst="line">
                  <a:avLst/>
                </a:prstGeom>
                <a:noFill/>
                <a:ln w="7938" cap="rnd">
                  <a:solidFill>
                    <a:srgbClr val="000000"/>
                  </a:solidFill>
                  <a:round/>
                  <a:headEnd/>
                  <a:tailEnd/>
                </a:ln>
              </p:spPr>
              <p:txBody>
                <a:bodyPr/>
                <a:lstStyle/>
                <a:p>
                  <a:endParaRPr lang="en-US"/>
                </a:p>
              </p:txBody>
            </p:sp>
            <p:sp>
              <p:nvSpPr>
                <p:cNvPr id="160666" name="Line 3994"/>
                <p:cNvSpPr>
                  <a:spLocks noChangeShapeType="1"/>
                </p:cNvSpPr>
                <p:nvPr/>
              </p:nvSpPr>
              <p:spPr bwMode="auto">
                <a:xfrm flipH="1">
                  <a:off x="4018" y="3443"/>
                  <a:ext cx="10" cy="0"/>
                </a:xfrm>
                <a:prstGeom prst="line">
                  <a:avLst/>
                </a:prstGeom>
                <a:noFill/>
                <a:ln w="7938" cap="rnd">
                  <a:solidFill>
                    <a:srgbClr val="000000"/>
                  </a:solidFill>
                  <a:round/>
                  <a:headEnd/>
                  <a:tailEnd/>
                </a:ln>
              </p:spPr>
              <p:txBody>
                <a:bodyPr/>
                <a:lstStyle/>
                <a:p>
                  <a:endParaRPr lang="en-US"/>
                </a:p>
              </p:txBody>
            </p:sp>
            <p:sp>
              <p:nvSpPr>
                <p:cNvPr id="160667" name="Line 3995"/>
                <p:cNvSpPr>
                  <a:spLocks noChangeShapeType="1"/>
                </p:cNvSpPr>
                <p:nvPr/>
              </p:nvSpPr>
              <p:spPr bwMode="auto">
                <a:xfrm flipH="1">
                  <a:off x="4018" y="3460"/>
                  <a:ext cx="10" cy="0"/>
                </a:xfrm>
                <a:prstGeom prst="line">
                  <a:avLst/>
                </a:prstGeom>
                <a:noFill/>
                <a:ln w="7938" cap="rnd">
                  <a:solidFill>
                    <a:srgbClr val="000000"/>
                  </a:solidFill>
                  <a:round/>
                  <a:headEnd/>
                  <a:tailEnd/>
                </a:ln>
              </p:spPr>
              <p:txBody>
                <a:bodyPr/>
                <a:lstStyle/>
                <a:p>
                  <a:endParaRPr lang="en-US"/>
                </a:p>
              </p:txBody>
            </p:sp>
            <p:sp>
              <p:nvSpPr>
                <p:cNvPr id="160668" name="Line 3996"/>
                <p:cNvSpPr>
                  <a:spLocks noChangeShapeType="1"/>
                </p:cNvSpPr>
                <p:nvPr/>
              </p:nvSpPr>
              <p:spPr bwMode="auto">
                <a:xfrm flipH="1">
                  <a:off x="4018" y="3472"/>
                  <a:ext cx="10" cy="0"/>
                </a:xfrm>
                <a:prstGeom prst="line">
                  <a:avLst/>
                </a:prstGeom>
                <a:noFill/>
                <a:ln w="7938" cap="rnd">
                  <a:solidFill>
                    <a:srgbClr val="000000"/>
                  </a:solidFill>
                  <a:round/>
                  <a:headEnd/>
                  <a:tailEnd/>
                </a:ln>
              </p:spPr>
              <p:txBody>
                <a:bodyPr/>
                <a:lstStyle/>
                <a:p>
                  <a:endParaRPr lang="en-US"/>
                </a:p>
              </p:txBody>
            </p:sp>
            <p:sp>
              <p:nvSpPr>
                <p:cNvPr id="160669" name="Line 3997"/>
                <p:cNvSpPr>
                  <a:spLocks noChangeShapeType="1"/>
                </p:cNvSpPr>
                <p:nvPr/>
              </p:nvSpPr>
              <p:spPr bwMode="auto">
                <a:xfrm flipH="1">
                  <a:off x="4018" y="3490"/>
                  <a:ext cx="10" cy="0"/>
                </a:xfrm>
                <a:prstGeom prst="line">
                  <a:avLst/>
                </a:prstGeom>
                <a:noFill/>
                <a:ln w="7938" cap="rnd">
                  <a:solidFill>
                    <a:srgbClr val="000000"/>
                  </a:solidFill>
                  <a:round/>
                  <a:headEnd/>
                  <a:tailEnd/>
                </a:ln>
              </p:spPr>
              <p:txBody>
                <a:bodyPr/>
                <a:lstStyle/>
                <a:p>
                  <a:endParaRPr lang="en-US"/>
                </a:p>
              </p:txBody>
            </p:sp>
            <p:sp>
              <p:nvSpPr>
                <p:cNvPr id="160670" name="Line 3998"/>
                <p:cNvSpPr>
                  <a:spLocks noChangeShapeType="1"/>
                </p:cNvSpPr>
                <p:nvPr/>
              </p:nvSpPr>
              <p:spPr bwMode="auto">
                <a:xfrm flipH="1">
                  <a:off x="4018" y="3501"/>
                  <a:ext cx="10" cy="0"/>
                </a:xfrm>
                <a:prstGeom prst="line">
                  <a:avLst/>
                </a:prstGeom>
                <a:noFill/>
                <a:ln w="7938" cap="rnd">
                  <a:solidFill>
                    <a:srgbClr val="000000"/>
                  </a:solidFill>
                  <a:round/>
                  <a:headEnd/>
                  <a:tailEnd/>
                </a:ln>
              </p:spPr>
              <p:txBody>
                <a:bodyPr/>
                <a:lstStyle/>
                <a:p>
                  <a:endParaRPr lang="en-US"/>
                </a:p>
              </p:txBody>
            </p:sp>
            <p:sp>
              <p:nvSpPr>
                <p:cNvPr id="160671" name="Line 3999"/>
                <p:cNvSpPr>
                  <a:spLocks noChangeShapeType="1"/>
                </p:cNvSpPr>
                <p:nvPr/>
              </p:nvSpPr>
              <p:spPr bwMode="auto">
                <a:xfrm flipH="1">
                  <a:off x="4018" y="3519"/>
                  <a:ext cx="10" cy="0"/>
                </a:xfrm>
                <a:prstGeom prst="line">
                  <a:avLst/>
                </a:prstGeom>
                <a:noFill/>
                <a:ln w="7938" cap="rnd">
                  <a:solidFill>
                    <a:srgbClr val="000000"/>
                  </a:solidFill>
                  <a:round/>
                  <a:headEnd/>
                  <a:tailEnd/>
                </a:ln>
              </p:spPr>
              <p:txBody>
                <a:bodyPr/>
                <a:lstStyle/>
                <a:p>
                  <a:endParaRPr lang="en-US"/>
                </a:p>
              </p:txBody>
            </p:sp>
            <p:sp>
              <p:nvSpPr>
                <p:cNvPr id="160672" name="Line 4000"/>
                <p:cNvSpPr>
                  <a:spLocks noChangeShapeType="1"/>
                </p:cNvSpPr>
                <p:nvPr/>
              </p:nvSpPr>
              <p:spPr bwMode="auto">
                <a:xfrm flipH="1">
                  <a:off x="4023" y="3530"/>
                  <a:ext cx="5" cy="12"/>
                </a:xfrm>
                <a:prstGeom prst="line">
                  <a:avLst/>
                </a:prstGeom>
                <a:noFill/>
                <a:ln w="7938" cap="rnd">
                  <a:solidFill>
                    <a:srgbClr val="000000"/>
                  </a:solidFill>
                  <a:round/>
                  <a:headEnd/>
                  <a:tailEnd/>
                </a:ln>
              </p:spPr>
              <p:txBody>
                <a:bodyPr/>
                <a:lstStyle/>
                <a:p>
                  <a:endParaRPr lang="en-US"/>
                </a:p>
              </p:txBody>
            </p:sp>
            <p:sp>
              <p:nvSpPr>
                <p:cNvPr id="160673" name="Line 4001"/>
                <p:cNvSpPr>
                  <a:spLocks noChangeShapeType="1"/>
                </p:cNvSpPr>
                <p:nvPr/>
              </p:nvSpPr>
              <p:spPr bwMode="auto">
                <a:xfrm flipH="1">
                  <a:off x="4028" y="3542"/>
                  <a:ext cx="11" cy="6"/>
                </a:xfrm>
                <a:prstGeom prst="line">
                  <a:avLst/>
                </a:prstGeom>
                <a:noFill/>
                <a:ln w="7938" cap="rnd">
                  <a:solidFill>
                    <a:srgbClr val="000000"/>
                  </a:solidFill>
                  <a:round/>
                  <a:headEnd/>
                  <a:tailEnd/>
                </a:ln>
              </p:spPr>
              <p:txBody>
                <a:bodyPr/>
                <a:lstStyle/>
                <a:p>
                  <a:endParaRPr lang="en-US"/>
                </a:p>
              </p:txBody>
            </p:sp>
            <p:sp>
              <p:nvSpPr>
                <p:cNvPr id="160674" name="Line 4002"/>
                <p:cNvSpPr>
                  <a:spLocks noChangeShapeType="1"/>
                </p:cNvSpPr>
                <p:nvPr/>
              </p:nvSpPr>
              <p:spPr bwMode="auto">
                <a:xfrm flipH="1">
                  <a:off x="4039" y="3548"/>
                  <a:ext cx="10" cy="12"/>
                </a:xfrm>
                <a:prstGeom prst="line">
                  <a:avLst/>
                </a:prstGeom>
                <a:noFill/>
                <a:ln w="7938" cap="rnd">
                  <a:solidFill>
                    <a:srgbClr val="000000"/>
                  </a:solidFill>
                  <a:round/>
                  <a:headEnd/>
                  <a:tailEnd/>
                </a:ln>
              </p:spPr>
              <p:txBody>
                <a:bodyPr/>
                <a:lstStyle/>
                <a:p>
                  <a:endParaRPr lang="en-US"/>
                </a:p>
              </p:txBody>
            </p:sp>
            <p:sp>
              <p:nvSpPr>
                <p:cNvPr id="160675" name="Line 4003"/>
                <p:cNvSpPr>
                  <a:spLocks noChangeShapeType="1"/>
                </p:cNvSpPr>
                <p:nvPr/>
              </p:nvSpPr>
              <p:spPr bwMode="auto">
                <a:xfrm flipH="1">
                  <a:off x="4049" y="3560"/>
                  <a:ext cx="10" cy="11"/>
                </a:xfrm>
                <a:prstGeom prst="line">
                  <a:avLst/>
                </a:prstGeom>
                <a:noFill/>
                <a:ln w="7938" cap="rnd">
                  <a:solidFill>
                    <a:srgbClr val="000000"/>
                  </a:solidFill>
                  <a:round/>
                  <a:headEnd/>
                  <a:tailEnd/>
                </a:ln>
              </p:spPr>
              <p:txBody>
                <a:bodyPr/>
                <a:lstStyle/>
                <a:p>
                  <a:endParaRPr lang="en-US"/>
                </a:p>
              </p:txBody>
            </p:sp>
            <p:sp>
              <p:nvSpPr>
                <p:cNvPr id="160676" name="Line 4004"/>
                <p:cNvSpPr>
                  <a:spLocks noChangeShapeType="1"/>
                </p:cNvSpPr>
                <p:nvPr/>
              </p:nvSpPr>
              <p:spPr bwMode="auto">
                <a:xfrm flipH="1">
                  <a:off x="4059" y="3577"/>
                  <a:ext cx="6" cy="12"/>
                </a:xfrm>
                <a:prstGeom prst="line">
                  <a:avLst/>
                </a:prstGeom>
                <a:noFill/>
                <a:ln w="7938" cap="rnd">
                  <a:solidFill>
                    <a:srgbClr val="000000"/>
                  </a:solidFill>
                  <a:round/>
                  <a:headEnd/>
                  <a:tailEnd/>
                </a:ln>
              </p:spPr>
              <p:txBody>
                <a:bodyPr/>
                <a:lstStyle/>
                <a:p>
                  <a:endParaRPr lang="en-US"/>
                </a:p>
              </p:txBody>
            </p:sp>
            <p:sp>
              <p:nvSpPr>
                <p:cNvPr id="160677" name="Line 4005"/>
                <p:cNvSpPr>
                  <a:spLocks noChangeShapeType="1"/>
                </p:cNvSpPr>
                <p:nvPr/>
              </p:nvSpPr>
              <p:spPr bwMode="auto">
                <a:xfrm flipH="1">
                  <a:off x="4065" y="3589"/>
                  <a:ext cx="10" cy="6"/>
                </a:xfrm>
                <a:prstGeom prst="line">
                  <a:avLst/>
                </a:prstGeom>
                <a:noFill/>
                <a:ln w="7938" cap="rnd">
                  <a:solidFill>
                    <a:srgbClr val="000000"/>
                  </a:solidFill>
                  <a:round/>
                  <a:headEnd/>
                  <a:tailEnd/>
                </a:ln>
              </p:spPr>
              <p:txBody>
                <a:bodyPr/>
                <a:lstStyle/>
                <a:p>
                  <a:endParaRPr lang="en-US"/>
                </a:p>
              </p:txBody>
            </p:sp>
            <p:sp>
              <p:nvSpPr>
                <p:cNvPr id="160678" name="Line 4006"/>
                <p:cNvSpPr>
                  <a:spLocks noChangeShapeType="1"/>
                </p:cNvSpPr>
                <p:nvPr/>
              </p:nvSpPr>
              <p:spPr bwMode="auto">
                <a:xfrm flipH="1">
                  <a:off x="4075" y="3595"/>
                  <a:ext cx="10" cy="11"/>
                </a:xfrm>
                <a:prstGeom prst="line">
                  <a:avLst/>
                </a:prstGeom>
                <a:noFill/>
                <a:ln w="7938" cap="rnd">
                  <a:solidFill>
                    <a:srgbClr val="000000"/>
                  </a:solidFill>
                  <a:round/>
                  <a:headEnd/>
                  <a:tailEnd/>
                </a:ln>
              </p:spPr>
              <p:txBody>
                <a:bodyPr/>
                <a:lstStyle/>
                <a:p>
                  <a:endParaRPr lang="en-US"/>
                </a:p>
              </p:txBody>
            </p:sp>
            <p:sp>
              <p:nvSpPr>
                <p:cNvPr id="160679" name="Line 4007"/>
                <p:cNvSpPr>
                  <a:spLocks noChangeShapeType="1"/>
                </p:cNvSpPr>
                <p:nvPr/>
              </p:nvSpPr>
              <p:spPr bwMode="auto">
                <a:xfrm flipH="1">
                  <a:off x="4085" y="3606"/>
                  <a:ext cx="11" cy="12"/>
                </a:xfrm>
                <a:prstGeom prst="line">
                  <a:avLst/>
                </a:prstGeom>
                <a:noFill/>
                <a:ln w="7938" cap="rnd">
                  <a:solidFill>
                    <a:srgbClr val="000000"/>
                  </a:solidFill>
                  <a:round/>
                  <a:headEnd/>
                  <a:tailEnd/>
                </a:ln>
              </p:spPr>
              <p:txBody>
                <a:bodyPr/>
                <a:lstStyle/>
                <a:p>
                  <a:endParaRPr lang="en-US"/>
                </a:p>
              </p:txBody>
            </p:sp>
            <p:sp>
              <p:nvSpPr>
                <p:cNvPr id="160680" name="Line 4008"/>
                <p:cNvSpPr>
                  <a:spLocks noChangeShapeType="1"/>
                </p:cNvSpPr>
                <p:nvPr/>
              </p:nvSpPr>
              <p:spPr bwMode="auto">
                <a:xfrm flipH="1">
                  <a:off x="4096" y="3624"/>
                  <a:ext cx="10" cy="6"/>
                </a:xfrm>
                <a:prstGeom prst="line">
                  <a:avLst/>
                </a:prstGeom>
                <a:noFill/>
                <a:ln w="7938" cap="rnd">
                  <a:solidFill>
                    <a:srgbClr val="000000"/>
                  </a:solidFill>
                  <a:round/>
                  <a:headEnd/>
                  <a:tailEnd/>
                </a:ln>
              </p:spPr>
              <p:txBody>
                <a:bodyPr/>
                <a:lstStyle/>
                <a:p>
                  <a:endParaRPr lang="en-US"/>
                </a:p>
              </p:txBody>
            </p:sp>
            <p:sp>
              <p:nvSpPr>
                <p:cNvPr id="160681" name="Line 4009"/>
                <p:cNvSpPr>
                  <a:spLocks noChangeShapeType="1"/>
                </p:cNvSpPr>
                <p:nvPr/>
              </p:nvSpPr>
              <p:spPr bwMode="auto">
                <a:xfrm>
                  <a:off x="4106" y="3624"/>
                  <a:ext cx="0" cy="11"/>
                </a:xfrm>
                <a:prstGeom prst="line">
                  <a:avLst/>
                </a:prstGeom>
                <a:noFill/>
                <a:ln w="7938" cap="rnd">
                  <a:solidFill>
                    <a:srgbClr val="000000"/>
                  </a:solidFill>
                  <a:round/>
                  <a:headEnd/>
                  <a:tailEnd/>
                </a:ln>
              </p:spPr>
              <p:txBody>
                <a:bodyPr/>
                <a:lstStyle/>
                <a:p>
                  <a:endParaRPr lang="en-US"/>
                </a:p>
              </p:txBody>
            </p:sp>
            <p:sp>
              <p:nvSpPr>
                <p:cNvPr id="160682" name="Line 4010"/>
                <p:cNvSpPr>
                  <a:spLocks noChangeShapeType="1"/>
                </p:cNvSpPr>
                <p:nvPr/>
              </p:nvSpPr>
              <p:spPr bwMode="auto">
                <a:xfrm>
                  <a:off x="4122" y="3624"/>
                  <a:ext cx="0" cy="11"/>
                </a:xfrm>
                <a:prstGeom prst="line">
                  <a:avLst/>
                </a:prstGeom>
                <a:noFill/>
                <a:ln w="7938" cap="rnd">
                  <a:solidFill>
                    <a:srgbClr val="000000"/>
                  </a:solidFill>
                  <a:round/>
                  <a:headEnd/>
                  <a:tailEnd/>
                </a:ln>
              </p:spPr>
              <p:txBody>
                <a:bodyPr/>
                <a:lstStyle/>
                <a:p>
                  <a:endParaRPr lang="en-US"/>
                </a:p>
              </p:txBody>
            </p:sp>
            <p:sp>
              <p:nvSpPr>
                <p:cNvPr id="160683" name="Line 4011"/>
                <p:cNvSpPr>
                  <a:spLocks noChangeShapeType="1"/>
                </p:cNvSpPr>
                <p:nvPr/>
              </p:nvSpPr>
              <p:spPr bwMode="auto">
                <a:xfrm>
                  <a:off x="4137" y="3624"/>
                  <a:ext cx="0" cy="11"/>
                </a:xfrm>
                <a:prstGeom prst="line">
                  <a:avLst/>
                </a:prstGeom>
                <a:noFill/>
                <a:ln w="7938" cap="rnd">
                  <a:solidFill>
                    <a:srgbClr val="000000"/>
                  </a:solidFill>
                  <a:round/>
                  <a:headEnd/>
                  <a:tailEnd/>
                </a:ln>
              </p:spPr>
              <p:txBody>
                <a:bodyPr/>
                <a:lstStyle/>
                <a:p>
                  <a:endParaRPr lang="en-US"/>
                </a:p>
              </p:txBody>
            </p:sp>
            <p:sp>
              <p:nvSpPr>
                <p:cNvPr id="160684" name="Line 4012"/>
                <p:cNvSpPr>
                  <a:spLocks noChangeShapeType="1"/>
                </p:cNvSpPr>
                <p:nvPr/>
              </p:nvSpPr>
              <p:spPr bwMode="auto">
                <a:xfrm>
                  <a:off x="4148" y="3630"/>
                  <a:ext cx="0" cy="11"/>
                </a:xfrm>
                <a:prstGeom prst="line">
                  <a:avLst/>
                </a:prstGeom>
                <a:noFill/>
                <a:ln w="7938" cap="rnd">
                  <a:solidFill>
                    <a:srgbClr val="000000"/>
                  </a:solidFill>
                  <a:round/>
                  <a:headEnd/>
                  <a:tailEnd/>
                </a:ln>
              </p:spPr>
              <p:txBody>
                <a:bodyPr/>
                <a:lstStyle/>
                <a:p>
                  <a:endParaRPr lang="en-US"/>
                </a:p>
              </p:txBody>
            </p:sp>
            <p:sp>
              <p:nvSpPr>
                <p:cNvPr id="160685" name="Line 4013"/>
                <p:cNvSpPr>
                  <a:spLocks noChangeShapeType="1"/>
                </p:cNvSpPr>
                <p:nvPr/>
              </p:nvSpPr>
              <p:spPr bwMode="auto">
                <a:xfrm>
                  <a:off x="4163" y="3630"/>
                  <a:ext cx="0" cy="11"/>
                </a:xfrm>
                <a:prstGeom prst="line">
                  <a:avLst/>
                </a:prstGeom>
                <a:noFill/>
                <a:ln w="7938" cap="rnd">
                  <a:solidFill>
                    <a:srgbClr val="000000"/>
                  </a:solidFill>
                  <a:round/>
                  <a:headEnd/>
                  <a:tailEnd/>
                </a:ln>
              </p:spPr>
              <p:txBody>
                <a:bodyPr/>
                <a:lstStyle/>
                <a:p>
                  <a:endParaRPr lang="en-US"/>
                </a:p>
              </p:txBody>
            </p:sp>
            <p:sp>
              <p:nvSpPr>
                <p:cNvPr id="160686" name="Line 4014"/>
                <p:cNvSpPr>
                  <a:spLocks noChangeShapeType="1"/>
                </p:cNvSpPr>
                <p:nvPr/>
              </p:nvSpPr>
              <p:spPr bwMode="auto">
                <a:xfrm>
                  <a:off x="4179" y="3630"/>
                  <a:ext cx="0" cy="17"/>
                </a:xfrm>
                <a:prstGeom prst="line">
                  <a:avLst/>
                </a:prstGeom>
                <a:noFill/>
                <a:ln w="7938" cap="rnd">
                  <a:solidFill>
                    <a:srgbClr val="000000"/>
                  </a:solidFill>
                  <a:round/>
                  <a:headEnd/>
                  <a:tailEnd/>
                </a:ln>
              </p:spPr>
              <p:txBody>
                <a:bodyPr/>
                <a:lstStyle/>
                <a:p>
                  <a:endParaRPr lang="en-US"/>
                </a:p>
              </p:txBody>
            </p:sp>
            <p:sp>
              <p:nvSpPr>
                <p:cNvPr id="160687" name="Line 4015"/>
                <p:cNvSpPr>
                  <a:spLocks noChangeShapeType="1"/>
                </p:cNvSpPr>
                <p:nvPr/>
              </p:nvSpPr>
              <p:spPr bwMode="auto">
                <a:xfrm>
                  <a:off x="4195" y="3630"/>
                  <a:ext cx="0" cy="17"/>
                </a:xfrm>
                <a:prstGeom prst="line">
                  <a:avLst/>
                </a:prstGeom>
                <a:noFill/>
                <a:ln w="7938" cap="rnd">
                  <a:solidFill>
                    <a:srgbClr val="000000"/>
                  </a:solidFill>
                  <a:round/>
                  <a:headEnd/>
                  <a:tailEnd/>
                </a:ln>
              </p:spPr>
              <p:txBody>
                <a:bodyPr/>
                <a:lstStyle/>
                <a:p>
                  <a:endParaRPr lang="en-US"/>
                </a:p>
              </p:txBody>
            </p:sp>
            <p:sp>
              <p:nvSpPr>
                <p:cNvPr id="160688" name="Line 4016"/>
                <p:cNvSpPr>
                  <a:spLocks noChangeShapeType="1"/>
                </p:cNvSpPr>
                <p:nvPr/>
              </p:nvSpPr>
              <p:spPr bwMode="auto">
                <a:xfrm>
                  <a:off x="4205" y="3635"/>
                  <a:ext cx="0" cy="18"/>
                </a:xfrm>
                <a:prstGeom prst="line">
                  <a:avLst/>
                </a:prstGeom>
                <a:noFill/>
                <a:ln w="7938" cap="rnd">
                  <a:solidFill>
                    <a:srgbClr val="000000"/>
                  </a:solidFill>
                  <a:round/>
                  <a:headEnd/>
                  <a:tailEnd/>
                </a:ln>
              </p:spPr>
              <p:txBody>
                <a:bodyPr/>
                <a:lstStyle/>
                <a:p>
                  <a:endParaRPr lang="en-US"/>
                </a:p>
              </p:txBody>
            </p:sp>
            <p:sp>
              <p:nvSpPr>
                <p:cNvPr id="160689" name="Line 4017"/>
                <p:cNvSpPr>
                  <a:spLocks noChangeShapeType="1"/>
                </p:cNvSpPr>
                <p:nvPr/>
              </p:nvSpPr>
              <p:spPr bwMode="auto">
                <a:xfrm>
                  <a:off x="4215" y="3635"/>
                  <a:ext cx="0" cy="18"/>
                </a:xfrm>
                <a:prstGeom prst="line">
                  <a:avLst/>
                </a:prstGeom>
                <a:noFill/>
                <a:ln w="7938" cap="rnd">
                  <a:solidFill>
                    <a:srgbClr val="000000"/>
                  </a:solidFill>
                  <a:round/>
                  <a:headEnd/>
                  <a:tailEnd/>
                </a:ln>
              </p:spPr>
              <p:txBody>
                <a:bodyPr/>
                <a:lstStyle/>
                <a:p>
                  <a:endParaRPr lang="en-US"/>
                </a:p>
              </p:txBody>
            </p:sp>
            <p:sp>
              <p:nvSpPr>
                <p:cNvPr id="160690" name="Line 4018"/>
                <p:cNvSpPr>
                  <a:spLocks noChangeShapeType="1"/>
                </p:cNvSpPr>
                <p:nvPr/>
              </p:nvSpPr>
              <p:spPr bwMode="auto">
                <a:xfrm>
                  <a:off x="4226" y="3635"/>
                  <a:ext cx="0" cy="18"/>
                </a:xfrm>
                <a:prstGeom prst="line">
                  <a:avLst/>
                </a:prstGeom>
                <a:noFill/>
                <a:ln w="7938" cap="rnd">
                  <a:solidFill>
                    <a:srgbClr val="000000"/>
                  </a:solidFill>
                  <a:round/>
                  <a:headEnd/>
                  <a:tailEnd/>
                </a:ln>
              </p:spPr>
              <p:txBody>
                <a:bodyPr/>
                <a:lstStyle/>
                <a:p>
                  <a:endParaRPr lang="en-US"/>
                </a:p>
              </p:txBody>
            </p:sp>
            <p:sp>
              <p:nvSpPr>
                <p:cNvPr id="160691" name="Line 4019"/>
                <p:cNvSpPr>
                  <a:spLocks noChangeShapeType="1"/>
                </p:cNvSpPr>
                <p:nvPr/>
              </p:nvSpPr>
              <p:spPr bwMode="auto">
                <a:xfrm>
                  <a:off x="4236" y="3635"/>
                  <a:ext cx="0" cy="18"/>
                </a:xfrm>
                <a:prstGeom prst="line">
                  <a:avLst/>
                </a:prstGeom>
                <a:noFill/>
                <a:ln w="7938" cap="rnd">
                  <a:solidFill>
                    <a:srgbClr val="000000"/>
                  </a:solidFill>
                  <a:round/>
                  <a:headEnd/>
                  <a:tailEnd/>
                </a:ln>
              </p:spPr>
              <p:txBody>
                <a:bodyPr/>
                <a:lstStyle/>
                <a:p>
                  <a:endParaRPr lang="en-US"/>
                </a:p>
              </p:txBody>
            </p:sp>
            <p:sp>
              <p:nvSpPr>
                <p:cNvPr id="160692" name="Line 4020"/>
                <p:cNvSpPr>
                  <a:spLocks noChangeShapeType="1"/>
                </p:cNvSpPr>
                <p:nvPr/>
              </p:nvSpPr>
              <p:spPr bwMode="auto">
                <a:xfrm>
                  <a:off x="4252" y="3641"/>
                  <a:ext cx="0" cy="18"/>
                </a:xfrm>
                <a:prstGeom prst="line">
                  <a:avLst/>
                </a:prstGeom>
                <a:noFill/>
                <a:ln w="7938" cap="rnd">
                  <a:solidFill>
                    <a:srgbClr val="000000"/>
                  </a:solidFill>
                  <a:round/>
                  <a:headEnd/>
                  <a:tailEnd/>
                </a:ln>
              </p:spPr>
              <p:txBody>
                <a:bodyPr/>
                <a:lstStyle/>
                <a:p>
                  <a:endParaRPr lang="en-US"/>
                </a:p>
              </p:txBody>
            </p:sp>
            <p:sp>
              <p:nvSpPr>
                <p:cNvPr id="160693" name="Line 4021"/>
                <p:cNvSpPr>
                  <a:spLocks noChangeShapeType="1"/>
                </p:cNvSpPr>
                <p:nvPr/>
              </p:nvSpPr>
              <p:spPr bwMode="auto">
                <a:xfrm>
                  <a:off x="4267" y="3641"/>
                  <a:ext cx="0" cy="18"/>
                </a:xfrm>
                <a:prstGeom prst="line">
                  <a:avLst/>
                </a:prstGeom>
                <a:noFill/>
                <a:ln w="7938" cap="rnd">
                  <a:solidFill>
                    <a:srgbClr val="000000"/>
                  </a:solidFill>
                  <a:round/>
                  <a:headEnd/>
                  <a:tailEnd/>
                </a:ln>
              </p:spPr>
              <p:txBody>
                <a:bodyPr/>
                <a:lstStyle/>
                <a:p>
                  <a:endParaRPr lang="en-US"/>
                </a:p>
              </p:txBody>
            </p:sp>
            <p:sp>
              <p:nvSpPr>
                <p:cNvPr id="160694" name="Line 4022"/>
                <p:cNvSpPr>
                  <a:spLocks noChangeShapeType="1"/>
                </p:cNvSpPr>
                <p:nvPr/>
              </p:nvSpPr>
              <p:spPr bwMode="auto">
                <a:xfrm>
                  <a:off x="4278" y="3647"/>
                  <a:ext cx="0" cy="18"/>
                </a:xfrm>
                <a:prstGeom prst="line">
                  <a:avLst/>
                </a:prstGeom>
                <a:noFill/>
                <a:ln w="7938" cap="rnd">
                  <a:solidFill>
                    <a:srgbClr val="000000"/>
                  </a:solidFill>
                  <a:round/>
                  <a:headEnd/>
                  <a:tailEnd/>
                </a:ln>
              </p:spPr>
              <p:txBody>
                <a:bodyPr/>
                <a:lstStyle/>
                <a:p>
                  <a:endParaRPr lang="en-US"/>
                </a:p>
              </p:txBody>
            </p:sp>
            <p:sp>
              <p:nvSpPr>
                <p:cNvPr id="160695" name="Line 4023"/>
                <p:cNvSpPr>
                  <a:spLocks noChangeShapeType="1"/>
                </p:cNvSpPr>
                <p:nvPr/>
              </p:nvSpPr>
              <p:spPr bwMode="auto">
                <a:xfrm>
                  <a:off x="4293" y="3647"/>
                  <a:ext cx="0" cy="18"/>
                </a:xfrm>
                <a:prstGeom prst="line">
                  <a:avLst/>
                </a:prstGeom>
                <a:noFill/>
                <a:ln w="7938" cap="rnd">
                  <a:solidFill>
                    <a:srgbClr val="000000"/>
                  </a:solidFill>
                  <a:round/>
                  <a:headEnd/>
                  <a:tailEnd/>
                </a:ln>
              </p:spPr>
              <p:txBody>
                <a:bodyPr/>
                <a:lstStyle/>
                <a:p>
                  <a:endParaRPr lang="en-US"/>
                </a:p>
              </p:txBody>
            </p:sp>
            <p:sp>
              <p:nvSpPr>
                <p:cNvPr id="160696" name="Line 4024"/>
                <p:cNvSpPr>
                  <a:spLocks noChangeShapeType="1"/>
                </p:cNvSpPr>
                <p:nvPr/>
              </p:nvSpPr>
              <p:spPr bwMode="auto">
                <a:xfrm>
                  <a:off x="3836" y="3606"/>
                  <a:ext cx="15" cy="0"/>
                </a:xfrm>
                <a:prstGeom prst="line">
                  <a:avLst/>
                </a:prstGeom>
                <a:noFill/>
                <a:ln w="7938" cap="rnd">
                  <a:solidFill>
                    <a:srgbClr val="000000"/>
                  </a:solidFill>
                  <a:round/>
                  <a:headEnd/>
                  <a:tailEnd/>
                </a:ln>
              </p:spPr>
              <p:txBody>
                <a:bodyPr/>
                <a:lstStyle/>
                <a:p>
                  <a:endParaRPr lang="en-US"/>
                </a:p>
              </p:txBody>
            </p:sp>
            <p:sp>
              <p:nvSpPr>
                <p:cNvPr id="160697" name="Line 4025"/>
                <p:cNvSpPr>
                  <a:spLocks noChangeShapeType="1"/>
                </p:cNvSpPr>
                <p:nvPr/>
              </p:nvSpPr>
              <p:spPr bwMode="auto">
                <a:xfrm>
                  <a:off x="3836" y="3589"/>
                  <a:ext cx="15" cy="0"/>
                </a:xfrm>
                <a:prstGeom prst="line">
                  <a:avLst/>
                </a:prstGeom>
                <a:noFill/>
                <a:ln w="7938" cap="rnd">
                  <a:solidFill>
                    <a:srgbClr val="000000"/>
                  </a:solidFill>
                  <a:round/>
                  <a:headEnd/>
                  <a:tailEnd/>
                </a:ln>
              </p:spPr>
              <p:txBody>
                <a:bodyPr/>
                <a:lstStyle/>
                <a:p>
                  <a:endParaRPr lang="en-US"/>
                </a:p>
              </p:txBody>
            </p:sp>
            <p:sp>
              <p:nvSpPr>
                <p:cNvPr id="160698" name="Line 4026"/>
                <p:cNvSpPr>
                  <a:spLocks noChangeShapeType="1"/>
                </p:cNvSpPr>
                <p:nvPr/>
              </p:nvSpPr>
              <p:spPr bwMode="auto">
                <a:xfrm>
                  <a:off x="3831" y="3577"/>
                  <a:ext cx="15" cy="0"/>
                </a:xfrm>
                <a:prstGeom prst="line">
                  <a:avLst/>
                </a:prstGeom>
                <a:noFill/>
                <a:ln w="7938" cap="rnd">
                  <a:solidFill>
                    <a:srgbClr val="000000"/>
                  </a:solidFill>
                  <a:round/>
                  <a:headEnd/>
                  <a:tailEnd/>
                </a:ln>
              </p:spPr>
              <p:txBody>
                <a:bodyPr/>
                <a:lstStyle/>
                <a:p>
                  <a:endParaRPr lang="en-US"/>
                </a:p>
              </p:txBody>
            </p:sp>
            <p:sp>
              <p:nvSpPr>
                <p:cNvPr id="160699" name="Line 4027"/>
                <p:cNvSpPr>
                  <a:spLocks noChangeShapeType="1"/>
                </p:cNvSpPr>
                <p:nvPr/>
              </p:nvSpPr>
              <p:spPr bwMode="auto">
                <a:xfrm>
                  <a:off x="3825" y="3560"/>
                  <a:ext cx="16" cy="0"/>
                </a:xfrm>
                <a:prstGeom prst="line">
                  <a:avLst/>
                </a:prstGeom>
                <a:noFill/>
                <a:ln w="7938" cap="rnd">
                  <a:solidFill>
                    <a:srgbClr val="000000"/>
                  </a:solidFill>
                  <a:round/>
                  <a:headEnd/>
                  <a:tailEnd/>
                </a:ln>
              </p:spPr>
              <p:txBody>
                <a:bodyPr/>
                <a:lstStyle/>
                <a:p>
                  <a:endParaRPr lang="en-US"/>
                </a:p>
              </p:txBody>
            </p:sp>
            <p:sp>
              <p:nvSpPr>
                <p:cNvPr id="160700" name="Line 4028"/>
                <p:cNvSpPr>
                  <a:spLocks noChangeShapeType="1"/>
                </p:cNvSpPr>
                <p:nvPr/>
              </p:nvSpPr>
              <p:spPr bwMode="auto">
                <a:xfrm>
                  <a:off x="3825" y="3548"/>
                  <a:ext cx="16" cy="0"/>
                </a:xfrm>
                <a:prstGeom prst="line">
                  <a:avLst/>
                </a:prstGeom>
                <a:noFill/>
                <a:ln w="7938" cap="rnd">
                  <a:solidFill>
                    <a:srgbClr val="000000"/>
                  </a:solidFill>
                  <a:round/>
                  <a:headEnd/>
                  <a:tailEnd/>
                </a:ln>
              </p:spPr>
              <p:txBody>
                <a:bodyPr/>
                <a:lstStyle/>
                <a:p>
                  <a:endParaRPr lang="en-US"/>
                </a:p>
              </p:txBody>
            </p:sp>
            <p:sp>
              <p:nvSpPr>
                <p:cNvPr id="160701" name="Line 4029"/>
                <p:cNvSpPr>
                  <a:spLocks noChangeShapeType="1"/>
                </p:cNvSpPr>
                <p:nvPr/>
              </p:nvSpPr>
              <p:spPr bwMode="auto">
                <a:xfrm>
                  <a:off x="3820" y="3536"/>
                  <a:ext cx="16" cy="0"/>
                </a:xfrm>
                <a:prstGeom prst="line">
                  <a:avLst/>
                </a:prstGeom>
                <a:noFill/>
                <a:ln w="7938" cap="rnd">
                  <a:solidFill>
                    <a:srgbClr val="000000"/>
                  </a:solidFill>
                  <a:round/>
                  <a:headEnd/>
                  <a:tailEnd/>
                </a:ln>
              </p:spPr>
              <p:txBody>
                <a:bodyPr/>
                <a:lstStyle/>
                <a:p>
                  <a:endParaRPr lang="en-US"/>
                </a:p>
              </p:txBody>
            </p:sp>
            <p:sp>
              <p:nvSpPr>
                <p:cNvPr id="160702" name="Line 4030"/>
                <p:cNvSpPr>
                  <a:spLocks noChangeShapeType="1"/>
                </p:cNvSpPr>
                <p:nvPr/>
              </p:nvSpPr>
              <p:spPr bwMode="auto">
                <a:xfrm>
                  <a:off x="3825" y="3519"/>
                  <a:ext cx="16" cy="0"/>
                </a:xfrm>
                <a:prstGeom prst="line">
                  <a:avLst/>
                </a:prstGeom>
                <a:noFill/>
                <a:ln w="7938" cap="rnd">
                  <a:solidFill>
                    <a:srgbClr val="000000"/>
                  </a:solidFill>
                  <a:round/>
                  <a:headEnd/>
                  <a:tailEnd/>
                </a:ln>
              </p:spPr>
              <p:txBody>
                <a:bodyPr/>
                <a:lstStyle/>
                <a:p>
                  <a:endParaRPr lang="en-US"/>
                </a:p>
              </p:txBody>
            </p:sp>
            <p:sp>
              <p:nvSpPr>
                <p:cNvPr id="160703" name="Line 4031"/>
                <p:cNvSpPr>
                  <a:spLocks noChangeShapeType="1"/>
                </p:cNvSpPr>
                <p:nvPr/>
              </p:nvSpPr>
              <p:spPr bwMode="auto">
                <a:xfrm>
                  <a:off x="3825" y="3501"/>
                  <a:ext cx="16" cy="0"/>
                </a:xfrm>
                <a:prstGeom prst="line">
                  <a:avLst/>
                </a:prstGeom>
                <a:noFill/>
                <a:ln w="7938" cap="rnd">
                  <a:solidFill>
                    <a:srgbClr val="000000"/>
                  </a:solidFill>
                  <a:round/>
                  <a:headEnd/>
                  <a:tailEnd/>
                </a:ln>
              </p:spPr>
              <p:txBody>
                <a:bodyPr/>
                <a:lstStyle/>
                <a:p>
                  <a:endParaRPr lang="en-US"/>
                </a:p>
              </p:txBody>
            </p:sp>
            <p:sp>
              <p:nvSpPr>
                <p:cNvPr id="160704" name="Line 4032"/>
                <p:cNvSpPr>
                  <a:spLocks noChangeShapeType="1"/>
                </p:cNvSpPr>
                <p:nvPr/>
              </p:nvSpPr>
              <p:spPr bwMode="auto">
                <a:xfrm>
                  <a:off x="3831" y="3490"/>
                  <a:ext cx="15" cy="0"/>
                </a:xfrm>
                <a:prstGeom prst="line">
                  <a:avLst/>
                </a:prstGeom>
                <a:noFill/>
                <a:ln w="7938" cap="rnd">
                  <a:solidFill>
                    <a:srgbClr val="000000"/>
                  </a:solidFill>
                  <a:round/>
                  <a:headEnd/>
                  <a:tailEnd/>
                </a:ln>
              </p:spPr>
              <p:txBody>
                <a:bodyPr/>
                <a:lstStyle/>
                <a:p>
                  <a:endParaRPr lang="en-US"/>
                </a:p>
              </p:txBody>
            </p:sp>
            <p:sp>
              <p:nvSpPr>
                <p:cNvPr id="160705" name="Line 4033"/>
                <p:cNvSpPr>
                  <a:spLocks noChangeShapeType="1"/>
                </p:cNvSpPr>
                <p:nvPr/>
              </p:nvSpPr>
              <p:spPr bwMode="auto">
                <a:xfrm>
                  <a:off x="3836" y="3472"/>
                  <a:ext cx="15" cy="0"/>
                </a:xfrm>
                <a:prstGeom prst="line">
                  <a:avLst/>
                </a:prstGeom>
                <a:noFill/>
                <a:ln w="7938" cap="rnd">
                  <a:solidFill>
                    <a:srgbClr val="000000"/>
                  </a:solidFill>
                  <a:round/>
                  <a:headEnd/>
                  <a:tailEnd/>
                </a:ln>
              </p:spPr>
              <p:txBody>
                <a:bodyPr/>
                <a:lstStyle/>
                <a:p>
                  <a:endParaRPr lang="en-US"/>
                </a:p>
              </p:txBody>
            </p:sp>
            <p:sp>
              <p:nvSpPr>
                <p:cNvPr id="160706" name="Line 4034"/>
                <p:cNvSpPr>
                  <a:spLocks noChangeShapeType="1"/>
                </p:cNvSpPr>
                <p:nvPr/>
              </p:nvSpPr>
              <p:spPr bwMode="auto">
                <a:xfrm flipV="1">
                  <a:off x="3851" y="3455"/>
                  <a:ext cx="0" cy="11"/>
                </a:xfrm>
                <a:prstGeom prst="line">
                  <a:avLst/>
                </a:prstGeom>
                <a:noFill/>
                <a:ln w="7938" cap="rnd">
                  <a:solidFill>
                    <a:srgbClr val="000000"/>
                  </a:solidFill>
                  <a:round/>
                  <a:headEnd/>
                  <a:tailEnd/>
                </a:ln>
              </p:spPr>
              <p:txBody>
                <a:bodyPr/>
                <a:lstStyle/>
                <a:p>
                  <a:endParaRPr lang="en-US"/>
                </a:p>
              </p:txBody>
            </p:sp>
            <p:sp>
              <p:nvSpPr>
                <p:cNvPr id="160707" name="Line 4035"/>
                <p:cNvSpPr>
                  <a:spLocks noChangeShapeType="1"/>
                </p:cNvSpPr>
                <p:nvPr/>
              </p:nvSpPr>
              <p:spPr bwMode="auto">
                <a:xfrm flipV="1">
                  <a:off x="3836" y="3455"/>
                  <a:ext cx="0" cy="11"/>
                </a:xfrm>
                <a:prstGeom prst="line">
                  <a:avLst/>
                </a:prstGeom>
                <a:noFill/>
                <a:ln w="7938" cap="rnd">
                  <a:solidFill>
                    <a:srgbClr val="000000"/>
                  </a:solidFill>
                  <a:round/>
                  <a:headEnd/>
                  <a:tailEnd/>
                </a:ln>
              </p:spPr>
              <p:txBody>
                <a:bodyPr/>
                <a:lstStyle/>
                <a:p>
                  <a:endParaRPr lang="en-US"/>
                </a:p>
              </p:txBody>
            </p:sp>
            <p:sp>
              <p:nvSpPr>
                <p:cNvPr id="160708" name="Line 4036"/>
                <p:cNvSpPr>
                  <a:spLocks noChangeShapeType="1"/>
                </p:cNvSpPr>
                <p:nvPr/>
              </p:nvSpPr>
              <p:spPr bwMode="auto">
                <a:xfrm flipV="1">
                  <a:off x="3820" y="3449"/>
                  <a:ext cx="0" cy="17"/>
                </a:xfrm>
                <a:prstGeom prst="line">
                  <a:avLst/>
                </a:prstGeom>
                <a:noFill/>
                <a:ln w="7938" cap="rnd">
                  <a:solidFill>
                    <a:srgbClr val="000000"/>
                  </a:solidFill>
                  <a:round/>
                  <a:headEnd/>
                  <a:tailEnd/>
                </a:ln>
              </p:spPr>
              <p:txBody>
                <a:bodyPr/>
                <a:lstStyle/>
                <a:p>
                  <a:endParaRPr lang="en-US"/>
                </a:p>
              </p:txBody>
            </p:sp>
            <p:sp>
              <p:nvSpPr>
                <p:cNvPr id="160709" name="Line 4037"/>
                <p:cNvSpPr>
                  <a:spLocks noChangeShapeType="1"/>
                </p:cNvSpPr>
                <p:nvPr/>
              </p:nvSpPr>
              <p:spPr bwMode="auto">
                <a:xfrm flipV="1">
                  <a:off x="3810" y="3443"/>
                  <a:ext cx="0" cy="17"/>
                </a:xfrm>
                <a:prstGeom prst="line">
                  <a:avLst/>
                </a:prstGeom>
                <a:noFill/>
                <a:ln w="7938" cap="rnd">
                  <a:solidFill>
                    <a:srgbClr val="000000"/>
                  </a:solidFill>
                  <a:round/>
                  <a:headEnd/>
                  <a:tailEnd/>
                </a:ln>
              </p:spPr>
              <p:txBody>
                <a:bodyPr/>
                <a:lstStyle/>
                <a:p>
                  <a:endParaRPr lang="en-US"/>
                </a:p>
              </p:txBody>
            </p:sp>
            <p:sp>
              <p:nvSpPr>
                <p:cNvPr id="160710" name="Line 4038"/>
                <p:cNvSpPr>
                  <a:spLocks noChangeShapeType="1"/>
                </p:cNvSpPr>
                <p:nvPr/>
              </p:nvSpPr>
              <p:spPr bwMode="auto">
                <a:xfrm flipV="1">
                  <a:off x="3794" y="3443"/>
                  <a:ext cx="0" cy="17"/>
                </a:xfrm>
                <a:prstGeom prst="line">
                  <a:avLst/>
                </a:prstGeom>
                <a:noFill/>
                <a:ln w="7938" cap="rnd">
                  <a:solidFill>
                    <a:srgbClr val="000000"/>
                  </a:solidFill>
                  <a:round/>
                  <a:headEnd/>
                  <a:tailEnd/>
                </a:ln>
              </p:spPr>
              <p:txBody>
                <a:bodyPr/>
                <a:lstStyle/>
                <a:p>
                  <a:endParaRPr lang="en-US"/>
                </a:p>
              </p:txBody>
            </p:sp>
            <p:sp>
              <p:nvSpPr>
                <p:cNvPr id="160711" name="Line 4039"/>
                <p:cNvSpPr>
                  <a:spLocks noChangeShapeType="1"/>
                </p:cNvSpPr>
                <p:nvPr/>
              </p:nvSpPr>
              <p:spPr bwMode="auto">
                <a:xfrm flipV="1">
                  <a:off x="3784" y="3437"/>
                  <a:ext cx="0" cy="18"/>
                </a:xfrm>
                <a:prstGeom prst="line">
                  <a:avLst/>
                </a:prstGeom>
                <a:noFill/>
                <a:ln w="7938" cap="rnd">
                  <a:solidFill>
                    <a:srgbClr val="000000"/>
                  </a:solidFill>
                  <a:round/>
                  <a:headEnd/>
                  <a:tailEnd/>
                </a:ln>
              </p:spPr>
              <p:txBody>
                <a:bodyPr/>
                <a:lstStyle/>
                <a:p>
                  <a:endParaRPr lang="en-US"/>
                </a:p>
              </p:txBody>
            </p:sp>
            <p:sp>
              <p:nvSpPr>
                <p:cNvPr id="160712" name="Line 4040"/>
                <p:cNvSpPr>
                  <a:spLocks noChangeShapeType="1"/>
                </p:cNvSpPr>
                <p:nvPr/>
              </p:nvSpPr>
              <p:spPr bwMode="auto">
                <a:xfrm flipV="1">
                  <a:off x="3763" y="3431"/>
                  <a:ext cx="10" cy="6"/>
                </a:xfrm>
                <a:prstGeom prst="line">
                  <a:avLst/>
                </a:prstGeom>
                <a:noFill/>
                <a:ln w="7938" cap="rnd">
                  <a:solidFill>
                    <a:srgbClr val="000000"/>
                  </a:solidFill>
                  <a:round/>
                  <a:headEnd/>
                  <a:tailEnd/>
                </a:ln>
              </p:spPr>
              <p:txBody>
                <a:bodyPr/>
                <a:lstStyle/>
                <a:p>
                  <a:endParaRPr lang="en-US"/>
                </a:p>
              </p:txBody>
            </p:sp>
            <p:sp>
              <p:nvSpPr>
                <p:cNvPr id="160713" name="Line 4041"/>
                <p:cNvSpPr>
                  <a:spLocks noChangeShapeType="1"/>
                </p:cNvSpPr>
                <p:nvPr/>
              </p:nvSpPr>
              <p:spPr bwMode="auto">
                <a:xfrm>
                  <a:off x="3758" y="3420"/>
                  <a:ext cx="10" cy="0"/>
                </a:xfrm>
                <a:prstGeom prst="line">
                  <a:avLst/>
                </a:prstGeom>
                <a:noFill/>
                <a:ln w="7938" cap="rnd">
                  <a:solidFill>
                    <a:srgbClr val="000000"/>
                  </a:solidFill>
                  <a:round/>
                  <a:headEnd/>
                  <a:tailEnd/>
                </a:ln>
              </p:spPr>
              <p:txBody>
                <a:bodyPr/>
                <a:lstStyle/>
                <a:p>
                  <a:endParaRPr lang="en-US"/>
                </a:p>
              </p:txBody>
            </p:sp>
            <p:sp>
              <p:nvSpPr>
                <p:cNvPr id="160714" name="Line 4042"/>
                <p:cNvSpPr>
                  <a:spLocks noChangeShapeType="1"/>
                </p:cNvSpPr>
                <p:nvPr/>
              </p:nvSpPr>
              <p:spPr bwMode="auto">
                <a:xfrm flipV="1">
                  <a:off x="3753" y="3402"/>
                  <a:ext cx="15" cy="6"/>
                </a:xfrm>
                <a:prstGeom prst="line">
                  <a:avLst/>
                </a:prstGeom>
                <a:noFill/>
                <a:ln w="7938" cap="rnd">
                  <a:solidFill>
                    <a:srgbClr val="000000"/>
                  </a:solidFill>
                  <a:round/>
                  <a:headEnd/>
                  <a:tailEnd/>
                </a:ln>
              </p:spPr>
              <p:txBody>
                <a:bodyPr/>
                <a:lstStyle/>
                <a:p>
                  <a:endParaRPr lang="en-US"/>
                </a:p>
              </p:txBody>
            </p:sp>
            <p:sp>
              <p:nvSpPr>
                <p:cNvPr id="160715" name="Line 4043"/>
                <p:cNvSpPr>
                  <a:spLocks noChangeShapeType="1"/>
                </p:cNvSpPr>
                <p:nvPr/>
              </p:nvSpPr>
              <p:spPr bwMode="auto">
                <a:xfrm flipV="1">
                  <a:off x="3753" y="3385"/>
                  <a:ext cx="10" cy="6"/>
                </a:xfrm>
                <a:prstGeom prst="line">
                  <a:avLst/>
                </a:prstGeom>
                <a:noFill/>
                <a:ln w="7938" cap="rnd">
                  <a:solidFill>
                    <a:srgbClr val="000000"/>
                  </a:solidFill>
                  <a:round/>
                  <a:headEnd/>
                  <a:tailEnd/>
                </a:ln>
              </p:spPr>
              <p:txBody>
                <a:bodyPr/>
                <a:lstStyle/>
                <a:p>
                  <a:endParaRPr lang="en-US"/>
                </a:p>
              </p:txBody>
            </p:sp>
            <p:sp>
              <p:nvSpPr>
                <p:cNvPr id="160716" name="Line 4044"/>
                <p:cNvSpPr>
                  <a:spLocks noChangeShapeType="1"/>
                </p:cNvSpPr>
                <p:nvPr/>
              </p:nvSpPr>
              <p:spPr bwMode="auto">
                <a:xfrm>
                  <a:off x="3747" y="3379"/>
                  <a:ext cx="11" cy="0"/>
                </a:xfrm>
                <a:prstGeom prst="line">
                  <a:avLst/>
                </a:prstGeom>
                <a:noFill/>
                <a:ln w="7938" cap="rnd">
                  <a:solidFill>
                    <a:srgbClr val="000000"/>
                  </a:solidFill>
                  <a:round/>
                  <a:headEnd/>
                  <a:tailEnd/>
                </a:ln>
              </p:spPr>
              <p:txBody>
                <a:bodyPr/>
                <a:lstStyle/>
                <a:p>
                  <a:endParaRPr lang="en-US"/>
                </a:p>
              </p:txBody>
            </p:sp>
            <p:sp>
              <p:nvSpPr>
                <p:cNvPr id="160717" name="Line 4045"/>
                <p:cNvSpPr>
                  <a:spLocks noChangeShapeType="1"/>
                </p:cNvSpPr>
                <p:nvPr/>
              </p:nvSpPr>
              <p:spPr bwMode="auto">
                <a:xfrm flipH="1" flipV="1">
                  <a:off x="3742" y="3361"/>
                  <a:ext cx="11" cy="18"/>
                </a:xfrm>
                <a:prstGeom prst="line">
                  <a:avLst/>
                </a:prstGeom>
                <a:noFill/>
                <a:ln w="7938" cap="rnd">
                  <a:solidFill>
                    <a:srgbClr val="000000"/>
                  </a:solidFill>
                  <a:round/>
                  <a:headEnd/>
                  <a:tailEnd/>
                </a:ln>
              </p:spPr>
              <p:txBody>
                <a:bodyPr/>
                <a:lstStyle/>
                <a:p>
                  <a:endParaRPr lang="en-US"/>
                </a:p>
              </p:txBody>
            </p:sp>
            <p:sp>
              <p:nvSpPr>
                <p:cNvPr id="160718" name="Line 4046"/>
                <p:cNvSpPr>
                  <a:spLocks noChangeShapeType="1"/>
                </p:cNvSpPr>
                <p:nvPr/>
              </p:nvSpPr>
              <p:spPr bwMode="auto">
                <a:xfrm flipH="1" flipV="1">
                  <a:off x="3727" y="3373"/>
                  <a:ext cx="10" cy="12"/>
                </a:xfrm>
                <a:prstGeom prst="line">
                  <a:avLst/>
                </a:prstGeom>
                <a:noFill/>
                <a:ln w="7938" cap="rnd">
                  <a:solidFill>
                    <a:srgbClr val="000000"/>
                  </a:solidFill>
                  <a:round/>
                  <a:headEnd/>
                  <a:tailEnd/>
                </a:ln>
              </p:spPr>
              <p:txBody>
                <a:bodyPr/>
                <a:lstStyle/>
                <a:p>
                  <a:endParaRPr lang="en-US"/>
                </a:p>
              </p:txBody>
            </p:sp>
            <p:sp>
              <p:nvSpPr>
                <p:cNvPr id="160719" name="Line 4047"/>
                <p:cNvSpPr>
                  <a:spLocks noChangeShapeType="1"/>
                </p:cNvSpPr>
                <p:nvPr/>
              </p:nvSpPr>
              <p:spPr bwMode="auto">
                <a:xfrm flipH="1" flipV="1">
                  <a:off x="3721" y="3379"/>
                  <a:ext cx="6" cy="17"/>
                </a:xfrm>
                <a:prstGeom prst="line">
                  <a:avLst/>
                </a:prstGeom>
                <a:noFill/>
                <a:ln w="7938" cap="rnd">
                  <a:solidFill>
                    <a:srgbClr val="000000"/>
                  </a:solidFill>
                  <a:round/>
                  <a:headEnd/>
                  <a:tailEnd/>
                </a:ln>
              </p:spPr>
              <p:txBody>
                <a:bodyPr/>
                <a:lstStyle/>
                <a:p>
                  <a:endParaRPr lang="en-US"/>
                </a:p>
              </p:txBody>
            </p:sp>
            <p:sp>
              <p:nvSpPr>
                <p:cNvPr id="160720" name="Line 4048"/>
                <p:cNvSpPr>
                  <a:spLocks noChangeShapeType="1"/>
                </p:cNvSpPr>
                <p:nvPr/>
              </p:nvSpPr>
              <p:spPr bwMode="auto">
                <a:xfrm flipH="1" flipV="1">
                  <a:off x="3706" y="3385"/>
                  <a:ext cx="10" cy="17"/>
                </a:xfrm>
                <a:prstGeom prst="line">
                  <a:avLst/>
                </a:prstGeom>
                <a:noFill/>
                <a:ln w="7938" cap="rnd">
                  <a:solidFill>
                    <a:srgbClr val="000000"/>
                  </a:solidFill>
                  <a:round/>
                  <a:headEnd/>
                  <a:tailEnd/>
                </a:ln>
              </p:spPr>
              <p:txBody>
                <a:bodyPr/>
                <a:lstStyle/>
                <a:p>
                  <a:endParaRPr lang="en-US"/>
                </a:p>
              </p:txBody>
            </p:sp>
            <p:sp>
              <p:nvSpPr>
                <p:cNvPr id="160721" name="Line 4049"/>
                <p:cNvSpPr>
                  <a:spLocks noChangeShapeType="1"/>
                </p:cNvSpPr>
                <p:nvPr/>
              </p:nvSpPr>
              <p:spPr bwMode="auto">
                <a:xfrm flipH="1" flipV="1">
                  <a:off x="3700" y="3396"/>
                  <a:ext cx="6" cy="18"/>
                </a:xfrm>
                <a:prstGeom prst="line">
                  <a:avLst/>
                </a:prstGeom>
                <a:noFill/>
                <a:ln w="7938" cap="rnd">
                  <a:solidFill>
                    <a:srgbClr val="000000"/>
                  </a:solidFill>
                  <a:round/>
                  <a:headEnd/>
                  <a:tailEnd/>
                </a:ln>
              </p:spPr>
              <p:txBody>
                <a:bodyPr/>
                <a:lstStyle/>
                <a:p>
                  <a:endParaRPr lang="en-US"/>
                </a:p>
              </p:txBody>
            </p:sp>
            <p:sp>
              <p:nvSpPr>
                <p:cNvPr id="160722" name="Line 4050"/>
                <p:cNvSpPr>
                  <a:spLocks noChangeShapeType="1"/>
                </p:cNvSpPr>
                <p:nvPr/>
              </p:nvSpPr>
              <p:spPr bwMode="auto">
                <a:xfrm flipH="1" flipV="1">
                  <a:off x="3685" y="3402"/>
                  <a:ext cx="5" cy="18"/>
                </a:xfrm>
                <a:prstGeom prst="line">
                  <a:avLst/>
                </a:prstGeom>
                <a:noFill/>
                <a:ln w="7938" cap="rnd">
                  <a:solidFill>
                    <a:srgbClr val="000000"/>
                  </a:solidFill>
                  <a:round/>
                  <a:headEnd/>
                  <a:tailEnd/>
                </a:ln>
              </p:spPr>
              <p:txBody>
                <a:bodyPr/>
                <a:lstStyle/>
                <a:p>
                  <a:endParaRPr lang="en-US"/>
                </a:p>
              </p:txBody>
            </p:sp>
            <p:sp>
              <p:nvSpPr>
                <p:cNvPr id="160723" name="Line 4051"/>
                <p:cNvSpPr>
                  <a:spLocks noChangeShapeType="1"/>
                </p:cNvSpPr>
                <p:nvPr/>
              </p:nvSpPr>
              <p:spPr bwMode="auto">
                <a:xfrm flipH="1" flipV="1">
                  <a:off x="3680" y="3414"/>
                  <a:ext cx="5" cy="11"/>
                </a:xfrm>
                <a:prstGeom prst="line">
                  <a:avLst/>
                </a:prstGeom>
                <a:noFill/>
                <a:ln w="7938" cap="rnd">
                  <a:solidFill>
                    <a:srgbClr val="000000"/>
                  </a:solidFill>
                  <a:round/>
                  <a:headEnd/>
                  <a:tailEnd/>
                </a:ln>
              </p:spPr>
              <p:txBody>
                <a:bodyPr/>
                <a:lstStyle/>
                <a:p>
                  <a:endParaRPr lang="en-US"/>
                </a:p>
              </p:txBody>
            </p:sp>
            <p:sp>
              <p:nvSpPr>
                <p:cNvPr id="160724" name="Line 4052"/>
                <p:cNvSpPr>
                  <a:spLocks noChangeShapeType="1"/>
                </p:cNvSpPr>
                <p:nvPr/>
              </p:nvSpPr>
              <p:spPr bwMode="auto">
                <a:xfrm flipH="1" flipV="1">
                  <a:off x="3664" y="3420"/>
                  <a:ext cx="5" cy="11"/>
                </a:xfrm>
                <a:prstGeom prst="line">
                  <a:avLst/>
                </a:prstGeom>
                <a:noFill/>
                <a:ln w="7938" cap="rnd">
                  <a:solidFill>
                    <a:srgbClr val="000000"/>
                  </a:solidFill>
                  <a:round/>
                  <a:headEnd/>
                  <a:tailEnd/>
                </a:ln>
              </p:spPr>
              <p:txBody>
                <a:bodyPr/>
                <a:lstStyle/>
                <a:p>
                  <a:endParaRPr lang="en-US"/>
                </a:p>
              </p:txBody>
            </p:sp>
            <p:sp>
              <p:nvSpPr>
                <p:cNvPr id="160725" name="Line 4053"/>
                <p:cNvSpPr>
                  <a:spLocks noChangeShapeType="1"/>
                </p:cNvSpPr>
                <p:nvPr/>
              </p:nvSpPr>
              <p:spPr bwMode="auto">
                <a:xfrm flipH="1">
                  <a:off x="3648" y="3437"/>
                  <a:ext cx="16" cy="0"/>
                </a:xfrm>
                <a:prstGeom prst="line">
                  <a:avLst/>
                </a:prstGeom>
                <a:noFill/>
                <a:ln w="7938" cap="rnd">
                  <a:solidFill>
                    <a:srgbClr val="000000"/>
                  </a:solidFill>
                  <a:round/>
                  <a:headEnd/>
                  <a:tailEnd/>
                </a:ln>
              </p:spPr>
              <p:txBody>
                <a:bodyPr/>
                <a:lstStyle/>
                <a:p>
                  <a:endParaRPr lang="en-US"/>
                </a:p>
              </p:txBody>
            </p:sp>
            <p:sp>
              <p:nvSpPr>
                <p:cNvPr id="160726" name="Line 4054"/>
                <p:cNvSpPr>
                  <a:spLocks noChangeShapeType="1"/>
                </p:cNvSpPr>
                <p:nvPr/>
              </p:nvSpPr>
              <p:spPr bwMode="auto">
                <a:xfrm flipH="1">
                  <a:off x="3648" y="3455"/>
                  <a:ext cx="16" cy="0"/>
                </a:xfrm>
                <a:prstGeom prst="line">
                  <a:avLst/>
                </a:prstGeom>
                <a:noFill/>
                <a:ln w="7938" cap="rnd">
                  <a:solidFill>
                    <a:srgbClr val="000000"/>
                  </a:solidFill>
                  <a:round/>
                  <a:headEnd/>
                  <a:tailEnd/>
                </a:ln>
              </p:spPr>
              <p:txBody>
                <a:bodyPr/>
                <a:lstStyle/>
                <a:p>
                  <a:endParaRPr lang="en-US"/>
                </a:p>
              </p:txBody>
            </p:sp>
            <p:sp>
              <p:nvSpPr>
                <p:cNvPr id="160727" name="Line 4055"/>
                <p:cNvSpPr>
                  <a:spLocks noChangeShapeType="1"/>
                </p:cNvSpPr>
                <p:nvPr/>
              </p:nvSpPr>
              <p:spPr bwMode="auto">
                <a:xfrm flipH="1">
                  <a:off x="3654" y="3466"/>
                  <a:ext cx="15" cy="0"/>
                </a:xfrm>
                <a:prstGeom prst="line">
                  <a:avLst/>
                </a:prstGeom>
                <a:noFill/>
                <a:ln w="7938" cap="rnd">
                  <a:solidFill>
                    <a:srgbClr val="000000"/>
                  </a:solidFill>
                  <a:round/>
                  <a:headEnd/>
                  <a:tailEnd/>
                </a:ln>
              </p:spPr>
              <p:txBody>
                <a:bodyPr/>
                <a:lstStyle/>
                <a:p>
                  <a:endParaRPr lang="en-US"/>
                </a:p>
              </p:txBody>
            </p:sp>
            <p:sp>
              <p:nvSpPr>
                <p:cNvPr id="160728" name="Line 4056"/>
                <p:cNvSpPr>
                  <a:spLocks noChangeShapeType="1"/>
                </p:cNvSpPr>
                <p:nvPr/>
              </p:nvSpPr>
              <p:spPr bwMode="auto">
                <a:xfrm flipH="1">
                  <a:off x="3659" y="3484"/>
                  <a:ext cx="15" cy="0"/>
                </a:xfrm>
                <a:prstGeom prst="line">
                  <a:avLst/>
                </a:prstGeom>
                <a:noFill/>
                <a:ln w="7938" cap="rnd">
                  <a:solidFill>
                    <a:srgbClr val="000000"/>
                  </a:solidFill>
                  <a:round/>
                  <a:headEnd/>
                  <a:tailEnd/>
                </a:ln>
              </p:spPr>
              <p:txBody>
                <a:bodyPr/>
                <a:lstStyle/>
                <a:p>
                  <a:endParaRPr lang="en-US"/>
                </a:p>
              </p:txBody>
            </p:sp>
            <p:sp>
              <p:nvSpPr>
                <p:cNvPr id="160729" name="Line 4057"/>
                <p:cNvSpPr>
                  <a:spLocks noChangeShapeType="1"/>
                </p:cNvSpPr>
                <p:nvPr/>
              </p:nvSpPr>
              <p:spPr bwMode="auto">
                <a:xfrm flipH="1">
                  <a:off x="3659" y="3501"/>
                  <a:ext cx="15" cy="0"/>
                </a:xfrm>
                <a:prstGeom prst="line">
                  <a:avLst/>
                </a:prstGeom>
                <a:noFill/>
                <a:ln w="7938" cap="rnd">
                  <a:solidFill>
                    <a:srgbClr val="000000"/>
                  </a:solidFill>
                  <a:round/>
                  <a:headEnd/>
                  <a:tailEnd/>
                </a:ln>
              </p:spPr>
              <p:txBody>
                <a:bodyPr/>
                <a:lstStyle/>
                <a:p>
                  <a:endParaRPr lang="en-US"/>
                </a:p>
              </p:txBody>
            </p:sp>
            <p:sp>
              <p:nvSpPr>
                <p:cNvPr id="160730" name="Line 4058"/>
                <p:cNvSpPr>
                  <a:spLocks noChangeShapeType="1"/>
                </p:cNvSpPr>
                <p:nvPr/>
              </p:nvSpPr>
              <p:spPr bwMode="auto">
                <a:xfrm flipH="1">
                  <a:off x="3669" y="3501"/>
                  <a:ext cx="11" cy="12"/>
                </a:xfrm>
                <a:prstGeom prst="line">
                  <a:avLst/>
                </a:prstGeom>
                <a:noFill/>
                <a:ln w="7938" cap="rnd">
                  <a:solidFill>
                    <a:srgbClr val="000000"/>
                  </a:solidFill>
                  <a:round/>
                  <a:headEnd/>
                  <a:tailEnd/>
                </a:ln>
              </p:spPr>
              <p:txBody>
                <a:bodyPr/>
                <a:lstStyle/>
                <a:p>
                  <a:endParaRPr lang="en-US"/>
                </a:p>
              </p:txBody>
            </p:sp>
            <p:sp>
              <p:nvSpPr>
                <p:cNvPr id="160731" name="Line 4059"/>
                <p:cNvSpPr>
                  <a:spLocks noChangeShapeType="1"/>
                </p:cNvSpPr>
                <p:nvPr/>
              </p:nvSpPr>
              <p:spPr bwMode="auto">
                <a:xfrm flipH="1">
                  <a:off x="3680" y="3513"/>
                  <a:ext cx="5" cy="12"/>
                </a:xfrm>
                <a:prstGeom prst="line">
                  <a:avLst/>
                </a:prstGeom>
                <a:noFill/>
                <a:ln w="7938" cap="rnd">
                  <a:solidFill>
                    <a:srgbClr val="000000"/>
                  </a:solidFill>
                  <a:round/>
                  <a:headEnd/>
                  <a:tailEnd/>
                </a:ln>
              </p:spPr>
              <p:txBody>
                <a:bodyPr/>
                <a:lstStyle/>
                <a:p>
                  <a:endParaRPr lang="en-US"/>
                </a:p>
              </p:txBody>
            </p:sp>
            <p:sp>
              <p:nvSpPr>
                <p:cNvPr id="160732" name="Line 4060"/>
                <p:cNvSpPr>
                  <a:spLocks noChangeShapeType="1"/>
                </p:cNvSpPr>
                <p:nvPr/>
              </p:nvSpPr>
              <p:spPr bwMode="auto">
                <a:xfrm flipH="1">
                  <a:off x="3685" y="3525"/>
                  <a:ext cx="10" cy="11"/>
                </a:xfrm>
                <a:prstGeom prst="line">
                  <a:avLst/>
                </a:prstGeom>
                <a:noFill/>
                <a:ln w="7938" cap="rnd">
                  <a:solidFill>
                    <a:srgbClr val="000000"/>
                  </a:solidFill>
                  <a:round/>
                  <a:headEnd/>
                  <a:tailEnd/>
                </a:ln>
              </p:spPr>
              <p:txBody>
                <a:bodyPr/>
                <a:lstStyle/>
                <a:p>
                  <a:endParaRPr lang="en-US"/>
                </a:p>
              </p:txBody>
            </p:sp>
            <p:sp>
              <p:nvSpPr>
                <p:cNvPr id="160733" name="Line 4061"/>
                <p:cNvSpPr>
                  <a:spLocks noChangeShapeType="1"/>
                </p:cNvSpPr>
                <p:nvPr/>
              </p:nvSpPr>
              <p:spPr bwMode="auto">
                <a:xfrm flipH="1">
                  <a:off x="3695" y="3536"/>
                  <a:ext cx="11" cy="12"/>
                </a:xfrm>
                <a:prstGeom prst="line">
                  <a:avLst/>
                </a:prstGeom>
                <a:noFill/>
                <a:ln w="7938" cap="rnd">
                  <a:solidFill>
                    <a:srgbClr val="000000"/>
                  </a:solidFill>
                  <a:round/>
                  <a:headEnd/>
                  <a:tailEnd/>
                </a:ln>
              </p:spPr>
              <p:txBody>
                <a:bodyPr/>
                <a:lstStyle/>
                <a:p>
                  <a:endParaRPr lang="en-US"/>
                </a:p>
              </p:txBody>
            </p:sp>
            <p:sp>
              <p:nvSpPr>
                <p:cNvPr id="160734" name="Line 4062"/>
                <p:cNvSpPr>
                  <a:spLocks noChangeShapeType="1"/>
                </p:cNvSpPr>
                <p:nvPr/>
              </p:nvSpPr>
              <p:spPr bwMode="auto">
                <a:xfrm>
                  <a:off x="3716" y="3536"/>
                  <a:ext cx="0" cy="12"/>
                </a:xfrm>
                <a:prstGeom prst="line">
                  <a:avLst/>
                </a:prstGeom>
                <a:noFill/>
                <a:ln w="7938" cap="rnd">
                  <a:solidFill>
                    <a:srgbClr val="000000"/>
                  </a:solidFill>
                  <a:round/>
                  <a:headEnd/>
                  <a:tailEnd/>
                </a:ln>
              </p:spPr>
              <p:txBody>
                <a:bodyPr/>
                <a:lstStyle/>
                <a:p>
                  <a:endParaRPr lang="en-US"/>
                </a:p>
              </p:txBody>
            </p:sp>
            <p:sp>
              <p:nvSpPr>
                <p:cNvPr id="160735" name="Line 4063"/>
                <p:cNvSpPr>
                  <a:spLocks noChangeShapeType="1"/>
                </p:cNvSpPr>
                <p:nvPr/>
              </p:nvSpPr>
              <p:spPr bwMode="auto">
                <a:xfrm>
                  <a:off x="3727" y="3542"/>
                  <a:ext cx="0" cy="12"/>
                </a:xfrm>
                <a:prstGeom prst="line">
                  <a:avLst/>
                </a:prstGeom>
                <a:noFill/>
                <a:ln w="7938" cap="rnd">
                  <a:solidFill>
                    <a:srgbClr val="000000"/>
                  </a:solidFill>
                  <a:round/>
                  <a:headEnd/>
                  <a:tailEnd/>
                </a:ln>
              </p:spPr>
              <p:txBody>
                <a:bodyPr/>
                <a:lstStyle/>
                <a:p>
                  <a:endParaRPr lang="en-US"/>
                </a:p>
              </p:txBody>
            </p:sp>
            <p:sp>
              <p:nvSpPr>
                <p:cNvPr id="160736" name="Line 4064"/>
                <p:cNvSpPr>
                  <a:spLocks noChangeShapeType="1"/>
                </p:cNvSpPr>
                <p:nvPr/>
              </p:nvSpPr>
              <p:spPr bwMode="auto">
                <a:xfrm>
                  <a:off x="3742" y="3542"/>
                  <a:ext cx="0" cy="12"/>
                </a:xfrm>
                <a:prstGeom prst="line">
                  <a:avLst/>
                </a:prstGeom>
                <a:noFill/>
                <a:ln w="7938" cap="rnd">
                  <a:solidFill>
                    <a:srgbClr val="000000"/>
                  </a:solidFill>
                  <a:round/>
                  <a:headEnd/>
                  <a:tailEnd/>
                </a:ln>
              </p:spPr>
              <p:txBody>
                <a:bodyPr/>
                <a:lstStyle/>
                <a:p>
                  <a:endParaRPr lang="en-US"/>
                </a:p>
              </p:txBody>
            </p:sp>
            <p:sp>
              <p:nvSpPr>
                <p:cNvPr id="160737" name="Line 4065"/>
                <p:cNvSpPr>
                  <a:spLocks noChangeShapeType="1"/>
                </p:cNvSpPr>
                <p:nvPr/>
              </p:nvSpPr>
              <p:spPr bwMode="auto">
                <a:xfrm flipH="1">
                  <a:off x="3753" y="3548"/>
                  <a:ext cx="5" cy="12"/>
                </a:xfrm>
                <a:prstGeom prst="line">
                  <a:avLst/>
                </a:prstGeom>
                <a:noFill/>
                <a:ln w="7938" cap="rnd">
                  <a:solidFill>
                    <a:srgbClr val="000000"/>
                  </a:solidFill>
                  <a:round/>
                  <a:headEnd/>
                  <a:tailEnd/>
                </a:ln>
              </p:spPr>
              <p:txBody>
                <a:bodyPr/>
                <a:lstStyle/>
                <a:p>
                  <a:endParaRPr lang="en-US"/>
                </a:p>
              </p:txBody>
            </p:sp>
          </p:grpSp>
          <p:grpSp>
            <p:nvGrpSpPr>
              <p:cNvPr id="160939" name="Group 4267"/>
              <p:cNvGrpSpPr>
                <a:grpSpLocks/>
              </p:cNvGrpSpPr>
              <p:nvPr/>
            </p:nvGrpSpPr>
            <p:grpSpPr bwMode="auto">
              <a:xfrm>
                <a:off x="2931" y="3210"/>
                <a:ext cx="2720" cy="898"/>
                <a:chOff x="2931" y="3210"/>
                <a:chExt cx="2720" cy="898"/>
              </a:xfrm>
            </p:grpSpPr>
            <p:sp>
              <p:nvSpPr>
                <p:cNvPr id="160739" name="Line 4067"/>
                <p:cNvSpPr>
                  <a:spLocks noChangeShapeType="1"/>
                </p:cNvSpPr>
                <p:nvPr/>
              </p:nvSpPr>
              <p:spPr bwMode="auto">
                <a:xfrm>
                  <a:off x="3768" y="3548"/>
                  <a:ext cx="0" cy="17"/>
                </a:xfrm>
                <a:prstGeom prst="line">
                  <a:avLst/>
                </a:prstGeom>
                <a:noFill/>
                <a:ln w="7938" cap="rnd">
                  <a:solidFill>
                    <a:srgbClr val="000000"/>
                  </a:solidFill>
                  <a:round/>
                  <a:headEnd/>
                  <a:tailEnd/>
                </a:ln>
              </p:spPr>
              <p:txBody>
                <a:bodyPr/>
                <a:lstStyle/>
                <a:p>
                  <a:endParaRPr lang="en-US"/>
                </a:p>
              </p:txBody>
            </p:sp>
            <p:sp>
              <p:nvSpPr>
                <p:cNvPr id="160740" name="Line 4068"/>
                <p:cNvSpPr>
                  <a:spLocks noChangeShapeType="1"/>
                </p:cNvSpPr>
                <p:nvPr/>
              </p:nvSpPr>
              <p:spPr bwMode="auto">
                <a:xfrm flipH="1">
                  <a:off x="3773" y="3554"/>
                  <a:ext cx="6" cy="17"/>
                </a:xfrm>
                <a:prstGeom prst="line">
                  <a:avLst/>
                </a:prstGeom>
                <a:noFill/>
                <a:ln w="7938" cap="rnd">
                  <a:solidFill>
                    <a:srgbClr val="000000"/>
                  </a:solidFill>
                  <a:round/>
                  <a:headEnd/>
                  <a:tailEnd/>
                </a:ln>
              </p:spPr>
              <p:txBody>
                <a:bodyPr/>
                <a:lstStyle/>
                <a:p>
                  <a:endParaRPr lang="en-US"/>
                </a:p>
              </p:txBody>
            </p:sp>
            <p:sp>
              <p:nvSpPr>
                <p:cNvPr id="160741" name="Line 4069"/>
                <p:cNvSpPr>
                  <a:spLocks noChangeShapeType="1"/>
                </p:cNvSpPr>
                <p:nvPr/>
              </p:nvSpPr>
              <p:spPr bwMode="auto">
                <a:xfrm flipH="1">
                  <a:off x="3789" y="3565"/>
                  <a:ext cx="5" cy="18"/>
                </a:xfrm>
                <a:prstGeom prst="line">
                  <a:avLst/>
                </a:prstGeom>
                <a:noFill/>
                <a:ln w="7938" cap="rnd">
                  <a:solidFill>
                    <a:srgbClr val="000000"/>
                  </a:solidFill>
                  <a:round/>
                  <a:headEnd/>
                  <a:tailEnd/>
                </a:ln>
              </p:spPr>
              <p:txBody>
                <a:bodyPr/>
                <a:lstStyle/>
                <a:p>
                  <a:endParaRPr lang="en-US"/>
                </a:p>
              </p:txBody>
            </p:sp>
            <p:sp>
              <p:nvSpPr>
                <p:cNvPr id="160742" name="Line 4070"/>
                <p:cNvSpPr>
                  <a:spLocks noChangeShapeType="1"/>
                </p:cNvSpPr>
                <p:nvPr/>
              </p:nvSpPr>
              <p:spPr bwMode="auto">
                <a:xfrm flipH="1">
                  <a:off x="3805" y="3577"/>
                  <a:ext cx="5" cy="12"/>
                </a:xfrm>
                <a:prstGeom prst="line">
                  <a:avLst/>
                </a:prstGeom>
                <a:noFill/>
                <a:ln w="7938" cap="rnd">
                  <a:solidFill>
                    <a:srgbClr val="000000"/>
                  </a:solidFill>
                  <a:round/>
                  <a:headEnd/>
                  <a:tailEnd/>
                </a:ln>
              </p:spPr>
              <p:txBody>
                <a:bodyPr/>
                <a:lstStyle/>
                <a:p>
                  <a:endParaRPr lang="en-US"/>
                </a:p>
              </p:txBody>
            </p:sp>
            <p:sp>
              <p:nvSpPr>
                <p:cNvPr id="160743" name="Line 4071"/>
                <p:cNvSpPr>
                  <a:spLocks noChangeShapeType="1"/>
                </p:cNvSpPr>
                <p:nvPr/>
              </p:nvSpPr>
              <p:spPr bwMode="auto">
                <a:xfrm>
                  <a:off x="3815" y="3589"/>
                  <a:ext cx="0" cy="11"/>
                </a:xfrm>
                <a:prstGeom prst="line">
                  <a:avLst/>
                </a:prstGeom>
                <a:noFill/>
                <a:ln w="7938" cap="rnd">
                  <a:solidFill>
                    <a:srgbClr val="000000"/>
                  </a:solidFill>
                  <a:round/>
                  <a:headEnd/>
                  <a:tailEnd/>
                </a:ln>
              </p:spPr>
              <p:txBody>
                <a:bodyPr/>
                <a:lstStyle/>
                <a:p>
                  <a:endParaRPr lang="en-US"/>
                </a:p>
              </p:txBody>
            </p:sp>
            <p:sp>
              <p:nvSpPr>
                <p:cNvPr id="160744" name="Line 4072"/>
                <p:cNvSpPr>
                  <a:spLocks noChangeShapeType="1"/>
                </p:cNvSpPr>
                <p:nvPr/>
              </p:nvSpPr>
              <p:spPr bwMode="auto">
                <a:xfrm flipH="1">
                  <a:off x="3825" y="3589"/>
                  <a:ext cx="6" cy="17"/>
                </a:xfrm>
                <a:prstGeom prst="line">
                  <a:avLst/>
                </a:prstGeom>
                <a:noFill/>
                <a:ln w="7938" cap="rnd">
                  <a:solidFill>
                    <a:srgbClr val="000000"/>
                  </a:solidFill>
                  <a:round/>
                  <a:headEnd/>
                  <a:tailEnd/>
                </a:ln>
              </p:spPr>
              <p:txBody>
                <a:bodyPr/>
                <a:lstStyle/>
                <a:p>
                  <a:endParaRPr lang="en-US"/>
                </a:p>
              </p:txBody>
            </p:sp>
            <p:sp>
              <p:nvSpPr>
                <p:cNvPr id="160745" name="Line 4073"/>
                <p:cNvSpPr>
                  <a:spLocks noChangeShapeType="1"/>
                </p:cNvSpPr>
                <p:nvPr/>
              </p:nvSpPr>
              <p:spPr bwMode="auto">
                <a:xfrm flipH="1">
                  <a:off x="3836" y="3600"/>
                  <a:ext cx="5" cy="18"/>
                </a:xfrm>
                <a:prstGeom prst="line">
                  <a:avLst/>
                </a:prstGeom>
                <a:noFill/>
                <a:ln w="7938" cap="rnd">
                  <a:solidFill>
                    <a:srgbClr val="000000"/>
                  </a:solidFill>
                  <a:round/>
                  <a:headEnd/>
                  <a:tailEnd/>
                </a:ln>
              </p:spPr>
              <p:txBody>
                <a:bodyPr/>
                <a:lstStyle/>
                <a:p>
                  <a:endParaRPr lang="en-US"/>
                </a:p>
              </p:txBody>
            </p:sp>
            <p:sp>
              <p:nvSpPr>
                <p:cNvPr id="160746" name="Line 4074"/>
                <p:cNvSpPr>
                  <a:spLocks noChangeShapeType="1"/>
                </p:cNvSpPr>
                <p:nvPr/>
              </p:nvSpPr>
              <p:spPr bwMode="auto">
                <a:xfrm>
                  <a:off x="3373" y="3210"/>
                  <a:ext cx="0" cy="11"/>
                </a:xfrm>
                <a:prstGeom prst="line">
                  <a:avLst/>
                </a:prstGeom>
                <a:noFill/>
                <a:ln w="7938" cap="rnd">
                  <a:solidFill>
                    <a:srgbClr val="000000"/>
                  </a:solidFill>
                  <a:round/>
                  <a:headEnd/>
                  <a:tailEnd/>
                </a:ln>
              </p:spPr>
              <p:txBody>
                <a:bodyPr/>
                <a:lstStyle/>
                <a:p>
                  <a:endParaRPr lang="en-US"/>
                </a:p>
              </p:txBody>
            </p:sp>
            <p:sp>
              <p:nvSpPr>
                <p:cNvPr id="160747" name="Line 4075"/>
                <p:cNvSpPr>
                  <a:spLocks noChangeShapeType="1"/>
                </p:cNvSpPr>
                <p:nvPr/>
              </p:nvSpPr>
              <p:spPr bwMode="auto">
                <a:xfrm>
                  <a:off x="3383" y="3210"/>
                  <a:ext cx="0" cy="11"/>
                </a:xfrm>
                <a:prstGeom prst="line">
                  <a:avLst/>
                </a:prstGeom>
                <a:noFill/>
                <a:ln w="7938" cap="rnd">
                  <a:solidFill>
                    <a:srgbClr val="000000"/>
                  </a:solidFill>
                  <a:round/>
                  <a:headEnd/>
                  <a:tailEnd/>
                </a:ln>
              </p:spPr>
              <p:txBody>
                <a:bodyPr/>
                <a:lstStyle/>
                <a:p>
                  <a:endParaRPr lang="en-US"/>
                </a:p>
              </p:txBody>
            </p:sp>
            <p:sp>
              <p:nvSpPr>
                <p:cNvPr id="160748" name="Line 4076"/>
                <p:cNvSpPr>
                  <a:spLocks noChangeShapeType="1"/>
                </p:cNvSpPr>
                <p:nvPr/>
              </p:nvSpPr>
              <p:spPr bwMode="auto">
                <a:xfrm flipH="1" flipV="1">
                  <a:off x="4179" y="3221"/>
                  <a:ext cx="10" cy="6"/>
                </a:xfrm>
                <a:prstGeom prst="line">
                  <a:avLst/>
                </a:prstGeom>
                <a:noFill/>
                <a:ln w="7938" cap="rnd">
                  <a:solidFill>
                    <a:srgbClr val="000000"/>
                  </a:solidFill>
                  <a:round/>
                  <a:headEnd/>
                  <a:tailEnd/>
                </a:ln>
              </p:spPr>
              <p:txBody>
                <a:bodyPr/>
                <a:lstStyle/>
                <a:p>
                  <a:endParaRPr lang="en-US"/>
                </a:p>
              </p:txBody>
            </p:sp>
            <p:sp>
              <p:nvSpPr>
                <p:cNvPr id="160749" name="Line 4077"/>
                <p:cNvSpPr>
                  <a:spLocks noChangeShapeType="1"/>
                </p:cNvSpPr>
                <p:nvPr/>
              </p:nvSpPr>
              <p:spPr bwMode="auto">
                <a:xfrm flipH="1" flipV="1">
                  <a:off x="4179" y="3233"/>
                  <a:ext cx="10" cy="6"/>
                </a:xfrm>
                <a:prstGeom prst="line">
                  <a:avLst/>
                </a:prstGeom>
                <a:noFill/>
                <a:ln w="7938" cap="rnd">
                  <a:solidFill>
                    <a:srgbClr val="000000"/>
                  </a:solidFill>
                  <a:round/>
                  <a:headEnd/>
                  <a:tailEnd/>
                </a:ln>
              </p:spPr>
              <p:txBody>
                <a:bodyPr/>
                <a:lstStyle/>
                <a:p>
                  <a:endParaRPr lang="en-US"/>
                </a:p>
              </p:txBody>
            </p:sp>
            <p:sp>
              <p:nvSpPr>
                <p:cNvPr id="160750" name="Line 4078"/>
                <p:cNvSpPr>
                  <a:spLocks noChangeShapeType="1"/>
                </p:cNvSpPr>
                <p:nvPr/>
              </p:nvSpPr>
              <p:spPr bwMode="auto">
                <a:xfrm flipH="1">
                  <a:off x="4174" y="3251"/>
                  <a:ext cx="10" cy="0"/>
                </a:xfrm>
                <a:prstGeom prst="line">
                  <a:avLst/>
                </a:prstGeom>
                <a:noFill/>
                <a:ln w="7938" cap="rnd">
                  <a:solidFill>
                    <a:srgbClr val="000000"/>
                  </a:solidFill>
                  <a:round/>
                  <a:headEnd/>
                  <a:tailEnd/>
                </a:ln>
              </p:spPr>
              <p:txBody>
                <a:bodyPr/>
                <a:lstStyle/>
                <a:p>
                  <a:endParaRPr lang="en-US"/>
                </a:p>
              </p:txBody>
            </p:sp>
            <p:sp>
              <p:nvSpPr>
                <p:cNvPr id="160751" name="Line 4079"/>
                <p:cNvSpPr>
                  <a:spLocks noChangeShapeType="1"/>
                </p:cNvSpPr>
                <p:nvPr/>
              </p:nvSpPr>
              <p:spPr bwMode="auto">
                <a:xfrm flipH="1">
                  <a:off x="4179" y="3262"/>
                  <a:ext cx="10" cy="0"/>
                </a:xfrm>
                <a:prstGeom prst="line">
                  <a:avLst/>
                </a:prstGeom>
                <a:noFill/>
                <a:ln w="7938" cap="rnd">
                  <a:solidFill>
                    <a:srgbClr val="000000"/>
                  </a:solidFill>
                  <a:round/>
                  <a:headEnd/>
                  <a:tailEnd/>
                </a:ln>
              </p:spPr>
              <p:txBody>
                <a:bodyPr/>
                <a:lstStyle/>
                <a:p>
                  <a:endParaRPr lang="en-US"/>
                </a:p>
              </p:txBody>
            </p:sp>
            <p:sp>
              <p:nvSpPr>
                <p:cNvPr id="160752" name="Line 4080"/>
                <p:cNvSpPr>
                  <a:spLocks noChangeShapeType="1"/>
                </p:cNvSpPr>
                <p:nvPr/>
              </p:nvSpPr>
              <p:spPr bwMode="auto">
                <a:xfrm flipH="1">
                  <a:off x="4179" y="3280"/>
                  <a:ext cx="10" cy="0"/>
                </a:xfrm>
                <a:prstGeom prst="line">
                  <a:avLst/>
                </a:prstGeom>
                <a:noFill/>
                <a:ln w="7938" cap="rnd">
                  <a:solidFill>
                    <a:srgbClr val="000000"/>
                  </a:solidFill>
                  <a:round/>
                  <a:headEnd/>
                  <a:tailEnd/>
                </a:ln>
              </p:spPr>
              <p:txBody>
                <a:bodyPr/>
                <a:lstStyle/>
                <a:p>
                  <a:endParaRPr lang="en-US"/>
                </a:p>
              </p:txBody>
            </p:sp>
            <p:sp>
              <p:nvSpPr>
                <p:cNvPr id="160753" name="Line 4081"/>
                <p:cNvSpPr>
                  <a:spLocks noChangeShapeType="1"/>
                </p:cNvSpPr>
                <p:nvPr/>
              </p:nvSpPr>
              <p:spPr bwMode="auto">
                <a:xfrm flipH="1">
                  <a:off x="4179" y="3297"/>
                  <a:ext cx="10" cy="0"/>
                </a:xfrm>
                <a:prstGeom prst="line">
                  <a:avLst/>
                </a:prstGeom>
                <a:noFill/>
                <a:ln w="7938" cap="rnd">
                  <a:solidFill>
                    <a:srgbClr val="000000"/>
                  </a:solidFill>
                  <a:round/>
                  <a:headEnd/>
                  <a:tailEnd/>
                </a:ln>
              </p:spPr>
              <p:txBody>
                <a:bodyPr/>
                <a:lstStyle/>
                <a:p>
                  <a:endParaRPr lang="en-US"/>
                </a:p>
              </p:txBody>
            </p:sp>
            <p:sp>
              <p:nvSpPr>
                <p:cNvPr id="160754" name="Line 4082"/>
                <p:cNvSpPr>
                  <a:spLocks noChangeShapeType="1"/>
                </p:cNvSpPr>
                <p:nvPr/>
              </p:nvSpPr>
              <p:spPr bwMode="auto">
                <a:xfrm flipH="1">
                  <a:off x="4184" y="3309"/>
                  <a:ext cx="11" cy="0"/>
                </a:xfrm>
                <a:prstGeom prst="line">
                  <a:avLst/>
                </a:prstGeom>
                <a:noFill/>
                <a:ln w="7938" cap="rnd">
                  <a:solidFill>
                    <a:srgbClr val="000000"/>
                  </a:solidFill>
                  <a:round/>
                  <a:headEnd/>
                  <a:tailEnd/>
                </a:ln>
              </p:spPr>
              <p:txBody>
                <a:bodyPr/>
                <a:lstStyle/>
                <a:p>
                  <a:endParaRPr lang="en-US"/>
                </a:p>
              </p:txBody>
            </p:sp>
            <p:sp>
              <p:nvSpPr>
                <p:cNvPr id="160755" name="Line 4083"/>
                <p:cNvSpPr>
                  <a:spLocks noChangeShapeType="1"/>
                </p:cNvSpPr>
                <p:nvPr/>
              </p:nvSpPr>
              <p:spPr bwMode="auto">
                <a:xfrm flipH="1">
                  <a:off x="4189" y="3326"/>
                  <a:ext cx="11" cy="0"/>
                </a:xfrm>
                <a:prstGeom prst="line">
                  <a:avLst/>
                </a:prstGeom>
                <a:noFill/>
                <a:ln w="7938" cap="rnd">
                  <a:solidFill>
                    <a:srgbClr val="000000"/>
                  </a:solidFill>
                  <a:round/>
                  <a:headEnd/>
                  <a:tailEnd/>
                </a:ln>
              </p:spPr>
              <p:txBody>
                <a:bodyPr/>
                <a:lstStyle/>
                <a:p>
                  <a:endParaRPr lang="en-US"/>
                </a:p>
              </p:txBody>
            </p:sp>
            <p:sp>
              <p:nvSpPr>
                <p:cNvPr id="160756" name="Line 4084"/>
                <p:cNvSpPr>
                  <a:spLocks noChangeShapeType="1"/>
                </p:cNvSpPr>
                <p:nvPr/>
              </p:nvSpPr>
              <p:spPr bwMode="auto">
                <a:xfrm flipH="1">
                  <a:off x="4189" y="3338"/>
                  <a:ext cx="11" cy="0"/>
                </a:xfrm>
                <a:prstGeom prst="line">
                  <a:avLst/>
                </a:prstGeom>
                <a:noFill/>
                <a:ln w="7938" cap="rnd">
                  <a:solidFill>
                    <a:srgbClr val="000000"/>
                  </a:solidFill>
                  <a:round/>
                  <a:headEnd/>
                  <a:tailEnd/>
                </a:ln>
              </p:spPr>
              <p:txBody>
                <a:bodyPr/>
                <a:lstStyle/>
                <a:p>
                  <a:endParaRPr lang="en-US"/>
                </a:p>
              </p:txBody>
            </p:sp>
            <p:sp>
              <p:nvSpPr>
                <p:cNvPr id="160757" name="Line 4085"/>
                <p:cNvSpPr>
                  <a:spLocks noChangeShapeType="1"/>
                </p:cNvSpPr>
                <p:nvPr/>
              </p:nvSpPr>
              <p:spPr bwMode="auto">
                <a:xfrm flipH="1">
                  <a:off x="4189" y="3356"/>
                  <a:ext cx="16" cy="0"/>
                </a:xfrm>
                <a:prstGeom prst="line">
                  <a:avLst/>
                </a:prstGeom>
                <a:noFill/>
                <a:ln w="7938" cap="rnd">
                  <a:solidFill>
                    <a:srgbClr val="000000"/>
                  </a:solidFill>
                  <a:round/>
                  <a:headEnd/>
                  <a:tailEnd/>
                </a:ln>
              </p:spPr>
              <p:txBody>
                <a:bodyPr/>
                <a:lstStyle/>
                <a:p>
                  <a:endParaRPr lang="en-US"/>
                </a:p>
              </p:txBody>
            </p:sp>
            <p:sp>
              <p:nvSpPr>
                <p:cNvPr id="160758" name="Line 4086"/>
                <p:cNvSpPr>
                  <a:spLocks noChangeShapeType="1"/>
                </p:cNvSpPr>
                <p:nvPr/>
              </p:nvSpPr>
              <p:spPr bwMode="auto">
                <a:xfrm flipH="1">
                  <a:off x="4189" y="3373"/>
                  <a:ext cx="16" cy="0"/>
                </a:xfrm>
                <a:prstGeom prst="line">
                  <a:avLst/>
                </a:prstGeom>
                <a:noFill/>
                <a:ln w="7938" cap="rnd">
                  <a:solidFill>
                    <a:srgbClr val="000000"/>
                  </a:solidFill>
                  <a:round/>
                  <a:headEnd/>
                  <a:tailEnd/>
                </a:ln>
              </p:spPr>
              <p:txBody>
                <a:bodyPr/>
                <a:lstStyle/>
                <a:p>
                  <a:endParaRPr lang="en-US"/>
                </a:p>
              </p:txBody>
            </p:sp>
            <p:sp>
              <p:nvSpPr>
                <p:cNvPr id="160759" name="Line 4087"/>
                <p:cNvSpPr>
                  <a:spLocks noChangeShapeType="1"/>
                </p:cNvSpPr>
                <p:nvPr/>
              </p:nvSpPr>
              <p:spPr bwMode="auto">
                <a:xfrm flipH="1">
                  <a:off x="4195" y="3385"/>
                  <a:ext cx="15" cy="0"/>
                </a:xfrm>
                <a:prstGeom prst="line">
                  <a:avLst/>
                </a:prstGeom>
                <a:noFill/>
                <a:ln w="7938" cap="rnd">
                  <a:solidFill>
                    <a:srgbClr val="000000"/>
                  </a:solidFill>
                  <a:round/>
                  <a:headEnd/>
                  <a:tailEnd/>
                </a:ln>
              </p:spPr>
              <p:txBody>
                <a:bodyPr/>
                <a:lstStyle/>
                <a:p>
                  <a:endParaRPr lang="en-US"/>
                </a:p>
              </p:txBody>
            </p:sp>
            <p:sp>
              <p:nvSpPr>
                <p:cNvPr id="160760" name="Line 4088"/>
                <p:cNvSpPr>
                  <a:spLocks noChangeShapeType="1"/>
                </p:cNvSpPr>
                <p:nvPr/>
              </p:nvSpPr>
              <p:spPr bwMode="auto">
                <a:xfrm flipH="1">
                  <a:off x="4195" y="3396"/>
                  <a:ext cx="15" cy="0"/>
                </a:xfrm>
                <a:prstGeom prst="line">
                  <a:avLst/>
                </a:prstGeom>
                <a:noFill/>
                <a:ln w="7938" cap="rnd">
                  <a:solidFill>
                    <a:srgbClr val="000000"/>
                  </a:solidFill>
                  <a:round/>
                  <a:headEnd/>
                  <a:tailEnd/>
                </a:ln>
              </p:spPr>
              <p:txBody>
                <a:bodyPr/>
                <a:lstStyle/>
                <a:p>
                  <a:endParaRPr lang="en-US"/>
                </a:p>
              </p:txBody>
            </p:sp>
            <p:sp>
              <p:nvSpPr>
                <p:cNvPr id="160761" name="Line 4089"/>
                <p:cNvSpPr>
                  <a:spLocks noChangeShapeType="1"/>
                </p:cNvSpPr>
                <p:nvPr/>
              </p:nvSpPr>
              <p:spPr bwMode="auto">
                <a:xfrm flipH="1" flipV="1">
                  <a:off x="4189" y="3408"/>
                  <a:ext cx="16" cy="12"/>
                </a:xfrm>
                <a:prstGeom prst="line">
                  <a:avLst/>
                </a:prstGeom>
                <a:noFill/>
                <a:ln w="7938" cap="rnd">
                  <a:solidFill>
                    <a:srgbClr val="000000"/>
                  </a:solidFill>
                  <a:round/>
                  <a:headEnd/>
                  <a:tailEnd/>
                </a:ln>
              </p:spPr>
              <p:txBody>
                <a:bodyPr/>
                <a:lstStyle/>
                <a:p>
                  <a:endParaRPr lang="en-US"/>
                </a:p>
              </p:txBody>
            </p:sp>
            <p:sp>
              <p:nvSpPr>
                <p:cNvPr id="160762" name="Line 4090"/>
                <p:cNvSpPr>
                  <a:spLocks noChangeShapeType="1"/>
                </p:cNvSpPr>
                <p:nvPr/>
              </p:nvSpPr>
              <p:spPr bwMode="auto">
                <a:xfrm flipH="1" flipV="1">
                  <a:off x="4184" y="3420"/>
                  <a:ext cx="11" cy="5"/>
                </a:xfrm>
                <a:prstGeom prst="line">
                  <a:avLst/>
                </a:prstGeom>
                <a:noFill/>
                <a:ln w="7938" cap="rnd">
                  <a:solidFill>
                    <a:srgbClr val="000000"/>
                  </a:solidFill>
                  <a:round/>
                  <a:headEnd/>
                  <a:tailEnd/>
                </a:ln>
              </p:spPr>
              <p:txBody>
                <a:bodyPr/>
                <a:lstStyle/>
                <a:p>
                  <a:endParaRPr lang="en-US"/>
                </a:p>
              </p:txBody>
            </p:sp>
            <p:sp>
              <p:nvSpPr>
                <p:cNvPr id="160763" name="Line 4091"/>
                <p:cNvSpPr>
                  <a:spLocks noChangeShapeType="1"/>
                </p:cNvSpPr>
                <p:nvPr/>
              </p:nvSpPr>
              <p:spPr bwMode="auto">
                <a:xfrm flipH="1" flipV="1">
                  <a:off x="4179" y="3431"/>
                  <a:ext cx="10" cy="12"/>
                </a:xfrm>
                <a:prstGeom prst="line">
                  <a:avLst/>
                </a:prstGeom>
                <a:noFill/>
                <a:ln w="7938" cap="rnd">
                  <a:solidFill>
                    <a:srgbClr val="000000"/>
                  </a:solidFill>
                  <a:round/>
                  <a:headEnd/>
                  <a:tailEnd/>
                </a:ln>
              </p:spPr>
              <p:txBody>
                <a:bodyPr/>
                <a:lstStyle/>
                <a:p>
                  <a:endParaRPr lang="en-US"/>
                </a:p>
              </p:txBody>
            </p:sp>
            <p:sp>
              <p:nvSpPr>
                <p:cNvPr id="160764" name="Line 4092"/>
                <p:cNvSpPr>
                  <a:spLocks noChangeShapeType="1"/>
                </p:cNvSpPr>
                <p:nvPr/>
              </p:nvSpPr>
              <p:spPr bwMode="auto">
                <a:xfrm flipV="1">
                  <a:off x="4179" y="3443"/>
                  <a:ext cx="5" cy="12"/>
                </a:xfrm>
                <a:prstGeom prst="line">
                  <a:avLst/>
                </a:prstGeom>
                <a:noFill/>
                <a:ln w="7938" cap="rnd">
                  <a:solidFill>
                    <a:srgbClr val="000000"/>
                  </a:solidFill>
                  <a:round/>
                  <a:headEnd/>
                  <a:tailEnd/>
                </a:ln>
              </p:spPr>
              <p:txBody>
                <a:bodyPr/>
                <a:lstStyle/>
                <a:p>
                  <a:endParaRPr lang="en-US"/>
                </a:p>
              </p:txBody>
            </p:sp>
            <p:sp>
              <p:nvSpPr>
                <p:cNvPr id="160765" name="Line 4093"/>
                <p:cNvSpPr>
                  <a:spLocks noChangeShapeType="1"/>
                </p:cNvSpPr>
                <p:nvPr/>
              </p:nvSpPr>
              <p:spPr bwMode="auto">
                <a:xfrm flipV="1">
                  <a:off x="4169" y="3425"/>
                  <a:ext cx="10" cy="12"/>
                </a:xfrm>
                <a:prstGeom prst="line">
                  <a:avLst/>
                </a:prstGeom>
                <a:noFill/>
                <a:ln w="7938" cap="rnd">
                  <a:solidFill>
                    <a:srgbClr val="000000"/>
                  </a:solidFill>
                  <a:round/>
                  <a:headEnd/>
                  <a:tailEnd/>
                </a:ln>
              </p:spPr>
              <p:txBody>
                <a:bodyPr/>
                <a:lstStyle/>
                <a:p>
                  <a:endParaRPr lang="en-US"/>
                </a:p>
              </p:txBody>
            </p:sp>
            <p:sp>
              <p:nvSpPr>
                <p:cNvPr id="160766" name="Line 4094"/>
                <p:cNvSpPr>
                  <a:spLocks noChangeShapeType="1"/>
                </p:cNvSpPr>
                <p:nvPr/>
              </p:nvSpPr>
              <p:spPr bwMode="auto">
                <a:xfrm flipV="1">
                  <a:off x="4158" y="3420"/>
                  <a:ext cx="11" cy="5"/>
                </a:xfrm>
                <a:prstGeom prst="line">
                  <a:avLst/>
                </a:prstGeom>
                <a:noFill/>
                <a:ln w="7938" cap="rnd">
                  <a:solidFill>
                    <a:srgbClr val="000000"/>
                  </a:solidFill>
                  <a:round/>
                  <a:headEnd/>
                  <a:tailEnd/>
                </a:ln>
              </p:spPr>
              <p:txBody>
                <a:bodyPr/>
                <a:lstStyle/>
                <a:p>
                  <a:endParaRPr lang="en-US"/>
                </a:p>
              </p:txBody>
            </p:sp>
            <p:sp>
              <p:nvSpPr>
                <p:cNvPr id="160767" name="Line 4095"/>
                <p:cNvSpPr>
                  <a:spLocks noChangeShapeType="1"/>
                </p:cNvSpPr>
                <p:nvPr/>
              </p:nvSpPr>
              <p:spPr bwMode="auto">
                <a:xfrm flipV="1">
                  <a:off x="4148" y="3408"/>
                  <a:ext cx="10" cy="12"/>
                </a:xfrm>
                <a:prstGeom prst="line">
                  <a:avLst/>
                </a:prstGeom>
                <a:noFill/>
                <a:ln w="7938" cap="rnd">
                  <a:solidFill>
                    <a:srgbClr val="000000"/>
                  </a:solidFill>
                  <a:round/>
                  <a:headEnd/>
                  <a:tailEnd/>
                </a:ln>
              </p:spPr>
              <p:txBody>
                <a:bodyPr/>
                <a:lstStyle/>
                <a:p>
                  <a:endParaRPr lang="en-US"/>
                </a:p>
              </p:txBody>
            </p:sp>
            <p:sp>
              <p:nvSpPr>
                <p:cNvPr id="160768" name="Line 4096"/>
                <p:cNvSpPr>
                  <a:spLocks noChangeShapeType="1"/>
                </p:cNvSpPr>
                <p:nvPr/>
              </p:nvSpPr>
              <p:spPr bwMode="auto">
                <a:xfrm flipV="1">
                  <a:off x="4143" y="3391"/>
                  <a:ext cx="5" cy="11"/>
                </a:xfrm>
                <a:prstGeom prst="line">
                  <a:avLst/>
                </a:prstGeom>
                <a:noFill/>
                <a:ln w="7938" cap="rnd">
                  <a:solidFill>
                    <a:srgbClr val="000000"/>
                  </a:solidFill>
                  <a:round/>
                  <a:headEnd/>
                  <a:tailEnd/>
                </a:ln>
              </p:spPr>
              <p:txBody>
                <a:bodyPr/>
                <a:lstStyle/>
                <a:p>
                  <a:endParaRPr lang="en-US"/>
                </a:p>
              </p:txBody>
            </p:sp>
            <p:sp>
              <p:nvSpPr>
                <p:cNvPr id="160769" name="Line 4097"/>
                <p:cNvSpPr>
                  <a:spLocks noChangeShapeType="1"/>
                </p:cNvSpPr>
                <p:nvPr/>
              </p:nvSpPr>
              <p:spPr bwMode="auto">
                <a:xfrm flipV="1">
                  <a:off x="4132" y="3379"/>
                  <a:ext cx="11" cy="12"/>
                </a:xfrm>
                <a:prstGeom prst="line">
                  <a:avLst/>
                </a:prstGeom>
                <a:noFill/>
                <a:ln w="7938" cap="rnd">
                  <a:solidFill>
                    <a:srgbClr val="000000"/>
                  </a:solidFill>
                  <a:round/>
                  <a:headEnd/>
                  <a:tailEnd/>
                </a:ln>
              </p:spPr>
              <p:txBody>
                <a:bodyPr/>
                <a:lstStyle/>
                <a:p>
                  <a:endParaRPr lang="en-US"/>
                </a:p>
              </p:txBody>
            </p:sp>
            <p:sp>
              <p:nvSpPr>
                <p:cNvPr id="160770" name="Line 4098"/>
                <p:cNvSpPr>
                  <a:spLocks noChangeShapeType="1"/>
                </p:cNvSpPr>
                <p:nvPr/>
              </p:nvSpPr>
              <p:spPr bwMode="auto">
                <a:xfrm flipV="1">
                  <a:off x="4122" y="3373"/>
                  <a:ext cx="10" cy="6"/>
                </a:xfrm>
                <a:prstGeom prst="line">
                  <a:avLst/>
                </a:prstGeom>
                <a:noFill/>
                <a:ln w="7938" cap="rnd">
                  <a:solidFill>
                    <a:srgbClr val="000000"/>
                  </a:solidFill>
                  <a:round/>
                  <a:headEnd/>
                  <a:tailEnd/>
                </a:ln>
              </p:spPr>
              <p:txBody>
                <a:bodyPr/>
                <a:lstStyle/>
                <a:p>
                  <a:endParaRPr lang="en-US"/>
                </a:p>
              </p:txBody>
            </p:sp>
            <p:sp>
              <p:nvSpPr>
                <p:cNvPr id="160771" name="Line 4099"/>
                <p:cNvSpPr>
                  <a:spLocks noChangeShapeType="1"/>
                </p:cNvSpPr>
                <p:nvPr/>
              </p:nvSpPr>
              <p:spPr bwMode="auto">
                <a:xfrm flipV="1">
                  <a:off x="4111" y="3361"/>
                  <a:ext cx="11" cy="12"/>
                </a:xfrm>
                <a:prstGeom prst="line">
                  <a:avLst/>
                </a:prstGeom>
                <a:noFill/>
                <a:ln w="7938" cap="rnd">
                  <a:solidFill>
                    <a:srgbClr val="000000"/>
                  </a:solidFill>
                  <a:round/>
                  <a:headEnd/>
                  <a:tailEnd/>
                </a:ln>
              </p:spPr>
              <p:txBody>
                <a:bodyPr/>
                <a:lstStyle/>
                <a:p>
                  <a:endParaRPr lang="en-US"/>
                </a:p>
              </p:txBody>
            </p:sp>
            <p:sp>
              <p:nvSpPr>
                <p:cNvPr id="160772" name="Line 4100"/>
                <p:cNvSpPr>
                  <a:spLocks noChangeShapeType="1"/>
                </p:cNvSpPr>
                <p:nvPr/>
              </p:nvSpPr>
              <p:spPr bwMode="auto">
                <a:xfrm flipV="1">
                  <a:off x="4106" y="3350"/>
                  <a:ext cx="11" cy="11"/>
                </a:xfrm>
                <a:prstGeom prst="line">
                  <a:avLst/>
                </a:prstGeom>
                <a:noFill/>
                <a:ln w="7938" cap="rnd">
                  <a:solidFill>
                    <a:srgbClr val="000000"/>
                  </a:solidFill>
                  <a:round/>
                  <a:headEnd/>
                  <a:tailEnd/>
                </a:ln>
              </p:spPr>
              <p:txBody>
                <a:bodyPr/>
                <a:lstStyle/>
                <a:p>
                  <a:endParaRPr lang="en-US"/>
                </a:p>
              </p:txBody>
            </p:sp>
            <p:sp>
              <p:nvSpPr>
                <p:cNvPr id="160773" name="Line 4101"/>
                <p:cNvSpPr>
                  <a:spLocks noChangeShapeType="1"/>
                </p:cNvSpPr>
                <p:nvPr/>
              </p:nvSpPr>
              <p:spPr bwMode="auto">
                <a:xfrm flipV="1">
                  <a:off x="4101" y="3338"/>
                  <a:ext cx="5" cy="6"/>
                </a:xfrm>
                <a:prstGeom prst="line">
                  <a:avLst/>
                </a:prstGeom>
                <a:noFill/>
                <a:ln w="7938" cap="rnd">
                  <a:solidFill>
                    <a:srgbClr val="000000"/>
                  </a:solidFill>
                  <a:round/>
                  <a:headEnd/>
                  <a:tailEnd/>
                </a:ln>
              </p:spPr>
              <p:txBody>
                <a:bodyPr/>
                <a:lstStyle/>
                <a:p>
                  <a:endParaRPr lang="en-US"/>
                </a:p>
              </p:txBody>
            </p:sp>
            <p:sp>
              <p:nvSpPr>
                <p:cNvPr id="160774" name="Line 4102"/>
                <p:cNvSpPr>
                  <a:spLocks noChangeShapeType="1"/>
                </p:cNvSpPr>
                <p:nvPr/>
              </p:nvSpPr>
              <p:spPr bwMode="auto">
                <a:xfrm flipV="1">
                  <a:off x="4091" y="3326"/>
                  <a:ext cx="10" cy="12"/>
                </a:xfrm>
                <a:prstGeom prst="line">
                  <a:avLst/>
                </a:prstGeom>
                <a:noFill/>
                <a:ln w="7938" cap="rnd">
                  <a:solidFill>
                    <a:srgbClr val="000000"/>
                  </a:solidFill>
                  <a:round/>
                  <a:headEnd/>
                  <a:tailEnd/>
                </a:ln>
              </p:spPr>
              <p:txBody>
                <a:bodyPr/>
                <a:lstStyle/>
                <a:p>
                  <a:endParaRPr lang="en-US"/>
                </a:p>
              </p:txBody>
            </p:sp>
            <p:sp>
              <p:nvSpPr>
                <p:cNvPr id="160775" name="Line 4103"/>
                <p:cNvSpPr>
                  <a:spLocks noChangeShapeType="1"/>
                </p:cNvSpPr>
                <p:nvPr/>
              </p:nvSpPr>
              <p:spPr bwMode="auto">
                <a:xfrm flipV="1">
                  <a:off x="4080" y="3315"/>
                  <a:ext cx="11" cy="11"/>
                </a:xfrm>
                <a:prstGeom prst="line">
                  <a:avLst/>
                </a:prstGeom>
                <a:noFill/>
                <a:ln w="7938" cap="rnd">
                  <a:solidFill>
                    <a:srgbClr val="000000"/>
                  </a:solidFill>
                  <a:round/>
                  <a:headEnd/>
                  <a:tailEnd/>
                </a:ln>
              </p:spPr>
              <p:txBody>
                <a:bodyPr/>
                <a:lstStyle/>
                <a:p>
                  <a:endParaRPr lang="en-US"/>
                </a:p>
              </p:txBody>
            </p:sp>
            <p:sp>
              <p:nvSpPr>
                <p:cNvPr id="160776" name="Line 4104"/>
                <p:cNvSpPr>
                  <a:spLocks noChangeShapeType="1"/>
                </p:cNvSpPr>
                <p:nvPr/>
              </p:nvSpPr>
              <p:spPr bwMode="auto">
                <a:xfrm flipV="1">
                  <a:off x="4070" y="3297"/>
                  <a:ext cx="10" cy="12"/>
                </a:xfrm>
                <a:prstGeom prst="line">
                  <a:avLst/>
                </a:prstGeom>
                <a:noFill/>
                <a:ln w="7938" cap="rnd">
                  <a:solidFill>
                    <a:srgbClr val="000000"/>
                  </a:solidFill>
                  <a:round/>
                  <a:headEnd/>
                  <a:tailEnd/>
                </a:ln>
              </p:spPr>
              <p:txBody>
                <a:bodyPr/>
                <a:lstStyle/>
                <a:p>
                  <a:endParaRPr lang="en-US"/>
                </a:p>
              </p:txBody>
            </p:sp>
            <p:sp>
              <p:nvSpPr>
                <p:cNvPr id="160777" name="Line 4105"/>
                <p:cNvSpPr>
                  <a:spLocks noChangeShapeType="1"/>
                </p:cNvSpPr>
                <p:nvPr/>
              </p:nvSpPr>
              <p:spPr bwMode="auto">
                <a:xfrm flipV="1">
                  <a:off x="4065" y="3297"/>
                  <a:ext cx="0" cy="12"/>
                </a:xfrm>
                <a:prstGeom prst="line">
                  <a:avLst/>
                </a:prstGeom>
                <a:noFill/>
                <a:ln w="7938" cap="rnd">
                  <a:solidFill>
                    <a:srgbClr val="000000"/>
                  </a:solidFill>
                  <a:round/>
                  <a:headEnd/>
                  <a:tailEnd/>
                </a:ln>
              </p:spPr>
              <p:txBody>
                <a:bodyPr/>
                <a:lstStyle/>
                <a:p>
                  <a:endParaRPr lang="en-US"/>
                </a:p>
              </p:txBody>
            </p:sp>
            <p:sp>
              <p:nvSpPr>
                <p:cNvPr id="160778" name="Line 4106"/>
                <p:cNvSpPr>
                  <a:spLocks noChangeShapeType="1"/>
                </p:cNvSpPr>
                <p:nvPr/>
              </p:nvSpPr>
              <p:spPr bwMode="auto">
                <a:xfrm flipV="1">
                  <a:off x="4049" y="3297"/>
                  <a:ext cx="0" cy="12"/>
                </a:xfrm>
                <a:prstGeom prst="line">
                  <a:avLst/>
                </a:prstGeom>
                <a:noFill/>
                <a:ln w="7938" cap="rnd">
                  <a:solidFill>
                    <a:srgbClr val="000000"/>
                  </a:solidFill>
                  <a:round/>
                  <a:headEnd/>
                  <a:tailEnd/>
                </a:ln>
              </p:spPr>
              <p:txBody>
                <a:bodyPr/>
                <a:lstStyle/>
                <a:p>
                  <a:endParaRPr lang="en-US"/>
                </a:p>
              </p:txBody>
            </p:sp>
            <p:sp>
              <p:nvSpPr>
                <p:cNvPr id="160779" name="Line 4107"/>
                <p:cNvSpPr>
                  <a:spLocks noChangeShapeType="1"/>
                </p:cNvSpPr>
                <p:nvPr/>
              </p:nvSpPr>
              <p:spPr bwMode="auto">
                <a:xfrm flipV="1">
                  <a:off x="4039" y="3297"/>
                  <a:ext cx="0" cy="12"/>
                </a:xfrm>
                <a:prstGeom prst="line">
                  <a:avLst/>
                </a:prstGeom>
                <a:noFill/>
                <a:ln w="7938" cap="rnd">
                  <a:solidFill>
                    <a:srgbClr val="000000"/>
                  </a:solidFill>
                  <a:round/>
                  <a:headEnd/>
                  <a:tailEnd/>
                </a:ln>
              </p:spPr>
              <p:txBody>
                <a:bodyPr/>
                <a:lstStyle/>
                <a:p>
                  <a:endParaRPr lang="en-US"/>
                </a:p>
              </p:txBody>
            </p:sp>
            <p:sp>
              <p:nvSpPr>
                <p:cNvPr id="160780" name="Line 4108"/>
                <p:cNvSpPr>
                  <a:spLocks noChangeShapeType="1"/>
                </p:cNvSpPr>
                <p:nvPr/>
              </p:nvSpPr>
              <p:spPr bwMode="auto">
                <a:xfrm flipV="1">
                  <a:off x="4023" y="3297"/>
                  <a:ext cx="0" cy="12"/>
                </a:xfrm>
                <a:prstGeom prst="line">
                  <a:avLst/>
                </a:prstGeom>
                <a:noFill/>
                <a:ln w="7938" cap="rnd">
                  <a:solidFill>
                    <a:srgbClr val="000000"/>
                  </a:solidFill>
                  <a:round/>
                  <a:headEnd/>
                  <a:tailEnd/>
                </a:ln>
              </p:spPr>
              <p:txBody>
                <a:bodyPr/>
                <a:lstStyle/>
                <a:p>
                  <a:endParaRPr lang="en-US"/>
                </a:p>
              </p:txBody>
            </p:sp>
            <p:sp>
              <p:nvSpPr>
                <p:cNvPr id="160781" name="Line 4109"/>
                <p:cNvSpPr>
                  <a:spLocks noChangeShapeType="1"/>
                </p:cNvSpPr>
                <p:nvPr/>
              </p:nvSpPr>
              <p:spPr bwMode="auto">
                <a:xfrm flipV="1">
                  <a:off x="4013" y="3297"/>
                  <a:ext cx="0" cy="12"/>
                </a:xfrm>
                <a:prstGeom prst="line">
                  <a:avLst/>
                </a:prstGeom>
                <a:noFill/>
                <a:ln w="7938" cap="rnd">
                  <a:solidFill>
                    <a:srgbClr val="000000"/>
                  </a:solidFill>
                  <a:round/>
                  <a:headEnd/>
                  <a:tailEnd/>
                </a:ln>
              </p:spPr>
              <p:txBody>
                <a:bodyPr/>
                <a:lstStyle/>
                <a:p>
                  <a:endParaRPr lang="en-US"/>
                </a:p>
              </p:txBody>
            </p:sp>
            <p:sp>
              <p:nvSpPr>
                <p:cNvPr id="160782" name="Line 4110"/>
                <p:cNvSpPr>
                  <a:spLocks noChangeShapeType="1"/>
                </p:cNvSpPr>
                <p:nvPr/>
              </p:nvSpPr>
              <p:spPr bwMode="auto">
                <a:xfrm flipV="1">
                  <a:off x="3997" y="3297"/>
                  <a:ext cx="0" cy="12"/>
                </a:xfrm>
                <a:prstGeom prst="line">
                  <a:avLst/>
                </a:prstGeom>
                <a:noFill/>
                <a:ln w="7938" cap="rnd">
                  <a:solidFill>
                    <a:srgbClr val="000000"/>
                  </a:solidFill>
                  <a:round/>
                  <a:headEnd/>
                  <a:tailEnd/>
                </a:ln>
              </p:spPr>
              <p:txBody>
                <a:bodyPr/>
                <a:lstStyle/>
                <a:p>
                  <a:endParaRPr lang="en-US"/>
                </a:p>
              </p:txBody>
            </p:sp>
            <p:sp>
              <p:nvSpPr>
                <p:cNvPr id="160783" name="Line 4111"/>
                <p:cNvSpPr>
                  <a:spLocks noChangeShapeType="1"/>
                </p:cNvSpPr>
                <p:nvPr/>
              </p:nvSpPr>
              <p:spPr bwMode="auto">
                <a:xfrm flipV="1">
                  <a:off x="3981" y="3297"/>
                  <a:ext cx="0" cy="12"/>
                </a:xfrm>
                <a:prstGeom prst="line">
                  <a:avLst/>
                </a:prstGeom>
                <a:noFill/>
                <a:ln w="7938" cap="rnd">
                  <a:solidFill>
                    <a:srgbClr val="000000"/>
                  </a:solidFill>
                  <a:round/>
                  <a:headEnd/>
                  <a:tailEnd/>
                </a:ln>
              </p:spPr>
              <p:txBody>
                <a:bodyPr/>
                <a:lstStyle/>
                <a:p>
                  <a:endParaRPr lang="en-US"/>
                </a:p>
              </p:txBody>
            </p:sp>
            <p:sp>
              <p:nvSpPr>
                <p:cNvPr id="160784" name="Line 4112"/>
                <p:cNvSpPr>
                  <a:spLocks noChangeShapeType="1"/>
                </p:cNvSpPr>
                <p:nvPr/>
              </p:nvSpPr>
              <p:spPr bwMode="auto">
                <a:xfrm flipH="1" flipV="1">
                  <a:off x="3966" y="3297"/>
                  <a:ext cx="10" cy="12"/>
                </a:xfrm>
                <a:prstGeom prst="line">
                  <a:avLst/>
                </a:prstGeom>
                <a:noFill/>
                <a:ln w="7938" cap="rnd">
                  <a:solidFill>
                    <a:srgbClr val="000000"/>
                  </a:solidFill>
                  <a:round/>
                  <a:headEnd/>
                  <a:tailEnd/>
                </a:ln>
              </p:spPr>
              <p:txBody>
                <a:bodyPr/>
                <a:lstStyle/>
                <a:p>
                  <a:endParaRPr lang="en-US"/>
                </a:p>
              </p:txBody>
            </p:sp>
            <p:sp>
              <p:nvSpPr>
                <p:cNvPr id="160785" name="Line 4113"/>
                <p:cNvSpPr>
                  <a:spLocks noChangeShapeType="1"/>
                </p:cNvSpPr>
                <p:nvPr/>
              </p:nvSpPr>
              <p:spPr bwMode="auto">
                <a:xfrm flipH="1">
                  <a:off x="3955" y="3315"/>
                  <a:ext cx="16" cy="0"/>
                </a:xfrm>
                <a:prstGeom prst="line">
                  <a:avLst/>
                </a:prstGeom>
                <a:noFill/>
                <a:ln w="7938" cap="rnd">
                  <a:solidFill>
                    <a:srgbClr val="000000"/>
                  </a:solidFill>
                  <a:round/>
                  <a:headEnd/>
                  <a:tailEnd/>
                </a:ln>
              </p:spPr>
              <p:txBody>
                <a:bodyPr/>
                <a:lstStyle/>
                <a:p>
                  <a:endParaRPr lang="en-US"/>
                </a:p>
              </p:txBody>
            </p:sp>
            <p:sp>
              <p:nvSpPr>
                <p:cNvPr id="160786" name="Line 4114"/>
                <p:cNvSpPr>
                  <a:spLocks noChangeShapeType="1"/>
                </p:cNvSpPr>
                <p:nvPr/>
              </p:nvSpPr>
              <p:spPr bwMode="auto">
                <a:xfrm flipH="1">
                  <a:off x="3955" y="3332"/>
                  <a:ext cx="16" cy="0"/>
                </a:xfrm>
                <a:prstGeom prst="line">
                  <a:avLst/>
                </a:prstGeom>
                <a:noFill/>
                <a:ln w="7938" cap="rnd">
                  <a:solidFill>
                    <a:srgbClr val="000000"/>
                  </a:solidFill>
                  <a:round/>
                  <a:headEnd/>
                  <a:tailEnd/>
                </a:ln>
              </p:spPr>
              <p:txBody>
                <a:bodyPr/>
                <a:lstStyle/>
                <a:p>
                  <a:endParaRPr lang="en-US"/>
                </a:p>
              </p:txBody>
            </p:sp>
            <p:sp>
              <p:nvSpPr>
                <p:cNvPr id="160787" name="Line 4115"/>
                <p:cNvSpPr>
                  <a:spLocks noChangeShapeType="1"/>
                </p:cNvSpPr>
                <p:nvPr/>
              </p:nvSpPr>
              <p:spPr bwMode="auto">
                <a:xfrm flipH="1">
                  <a:off x="3950" y="3344"/>
                  <a:ext cx="16" cy="0"/>
                </a:xfrm>
                <a:prstGeom prst="line">
                  <a:avLst/>
                </a:prstGeom>
                <a:noFill/>
                <a:ln w="7938" cap="rnd">
                  <a:solidFill>
                    <a:srgbClr val="000000"/>
                  </a:solidFill>
                  <a:round/>
                  <a:headEnd/>
                  <a:tailEnd/>
                </a:ln>
              </p:spPr>
              <p:txBody>
                <a:bodyPr/>
                <a:lstStyle/>
                <a:p>
                  <a:endParaRPr lang="en-US"/>
                </a:p>
              </p:txBody>
            </p:sp>
            <p:sp>
              <p:nvSpPr>
                <p:cNvPr id="160788" name="Line 4116"/>
                <p:cNvSpPr>
                  <a:spLocks noChangeShapeType="1"/>
                </p:cNvSpPr>
                <p:nvPr/>
              </p:nvSpPr>
              <p:spPr bwMode="auto">
                <a:xfrm flipH="1">
                  <a:off x="3950" y="3361"/>
                  <a:ext cx="11" cy="0"/>
                </a:xfrm>
                <a:prstGeom prst="line">
                  <a:avLst/>
                </a:prstGeom>
                <a:noFill/>
                <a:ln w="7938" cap="rnd">
                  <a:solidFill>
                    <a:srgbClr val="000000"/>
                  </a:solidFill>
                  <a:round/>
                  <a:headEnd/>
                  <a:tailEnd/>
                </a:ln>
              </p:spPr>
              <p:txBody>
                <a:bodyPr/>
                <a:lstStyle/>
                <a:p>
                  <a:endParaRPr lang="en-US"/>
                </a:p>
              </p:txBody>
            </p:sp>
            <p:sp>
              <p:nvSpPr>
                <p:cNvPr id="160789" name="Line 4117"/>
                <p:cNvSpPr>
                  <a:spLocks noChangeShapeType="1"/>
                </p:cNvSpPr>
                <p:nvPr/>
              </p:nvSpPr>
              <p:spPr bwMode="auto">
                <a:xfrm flipH="1">
                  <a:off x="3950" y="3379"/>
                  <a:ext cx="11" cy="0"/>
                </a:xfrm>
                <a:prstGeom prst="line">
                  <a:avLst/>
                </a:prstGeom>
                <a:noFill/>
                <a:ln w="7938" cap="rnd">
                  <a:solidFill>
                    <a:srgbClr val="000000"/>
                  </a:solidFill>
                  <a:round/>
                  <a:headEnd/>
                  <a:tailEnd/>
                </a:ln>
              </p:spPr>
              <p:txBody>
                <a:bodyPr/>
                <a:lstStyle/>
                <a:p>
                  <a:endParaRPr lang="en-US"/>
                </a:p>
              </p:txBody>
            </p:sp>
            <p:sp>
              <p:nvSpPr>
                <p:cNvPr id="160790" name="Line 4118"/>
                <p:cNvSpPr>
                  <a:spLocks noChangeShapeType="1"/>
                </p:cNvSpPr>
                <p:nvPr/>
              </p:nvSpPr>
              <p:spPr bwMode="auto">
                <a:xfrm flipH="1">
                  <a:off x="3945" y="3391"/>
                  <a:ext cx="10" cy="0"/>
                </a:xfrm>
                <a:prstGeom prst="line">
                  <a:avLst/>
                </a:prstGeom>
                <a:noFill/>
                <a:ln w="7938" cap="rnd">
                  <a:solidFill>
                    <a:srgbClr val="000000"/>
                  </a:solidFill>
                  <a:round/>
                  <a:headEnd/>
                  <a:tailEnd/>
                </a:ln>
              </p:spPr>
              <p:txBody>
                <a:bodyPr/>
                <a:lstStyle/>
                <a:p>
                  <a:endParaRPr lang="en-US"/>
                </a:p>
              </p:txBody>
            </p:sp>
            <p:sp>
              <p:nvSpPr>
                <p:cNvPr id="160791" name="Line 4119"/>
                <p:cNvSpPr>
                  <a:spLocks noChangeShapeType="1"/>
                </p:cNvSpPr>
                <p:nvPr/>
              </p:nvSpPr>
              <p:spPr bwMode="auto">
                <a:xfrm flipH="1">
                  <a:off x="3940" y="3402"/>
                  <a:ext cx="10" cy="0"/>
                </a:xfrm>
                <a:prstGeom prst="line">
                  <a:avLst/>
                </a:prstGeom>
                <a:noFill/>
                <a:ln w="7938" cap="rnd">
                  <a:solidFill>
                    <a:srgbClr val="000000"/>
                  </a:solidFill>
                  <a:round/>
                  <a:headEnd/>
                  <a:tailEnd/>
                </a:ln>
              </p:spPr>
              <p:txBody>
                <a:bodyPr/>
                <a:lstStyle/>
                <a:p>
                  <a:endParaRPr lang="en-US"/>
                </a:p>
              </p:txBody>
            </p:sp>
            <p:sp>
              <p:nvSpPr>
                <p:cNvPr id="160792" name="Line 4120"/>
                <p:cNvSpPr>
                  <a:spLocks noChangeShapeType="1"/>
                </p:cNvSpPr>
                <p:nvPr/>
              </p:nvSpPr>
              <p:spPr bwMode="auto">
                <a:xfrm flipH="1">
                  <a:off x="3940" y="3420"/>
                  <a:ext cx="10" cy="0"/>
                </a:xfrm>
                <a:prstGeom prst="line">
                  <a:avLst/>
                </a:prstGeom>
                <a:noFill/>
                <a:ln w="7938" cap="rnd">
                  <a:solidFill>
                    <a:srgbClr val="000000"/>
                  </a:solidFill>
                  <a:round/>
                  <a:headEnd/>
                  <a:tailEnd/>
                </a:ln>
              </p:spPr>
              <p:txBody>
                <a:bodyPr/>
                <a:lstStyle/>
                <a:p>
                  <a:endParaRPr lang="en-US"/>
                </a:p>
              </p:txBody>
            </p:sp>
            <p:sp>
              <p:nvSpPr>
                <p:cNvPr id="160793" name="Line 4121"/>
                <p:cNvSpPr>
                  <a:spLocks noChangeShapeType="1"/>
                </p:cNvSpPr>
                <p:nvPr/>
              </p:nvSpPr>
              <p:spPr bwMode="auto">
                <a:xfrm flipH="1">
                  <a:off x="3940" y="3431"/>
                  <a:ext cx="10" cy="0"/>
                </a:xfrm>
                <a:prstGeom prst="line">
                  <a:avLst/>
                </a:prstGeom>
                <a:noFill/>
                <a:ln w="7938" cap="rnd">
                  <a:solidFill>
                    <a:srgbClr val="000000"/>
                  </a:solidFill>
                  <a:round/>
                  <a:headEnd/>
                  <a:tailEnd/>
                </a:ln>
              </p:spPr>
              <p:txBody>
                <a:bodyPr/>
                <a:lstStyle/>
                <a:p>
                  <a:endParaRPr lang="en-US"/>
                </a:p>
              </p:txBody>
            </p:sp>
            <p:sp>
              <p:nvSpPr>
                <p:cNvPr id="160794" name="Line 4122"/>
                <p:cNvSpPr>
                  <a:spLocks noChangeShapeType="1"/>
                </p:cNvSpPr>
                <p:nvPr/>
              </p:nvSpPr>
              <p:spPr bwMode="auto">
                <a:xfrm flipH="1">
                  <a:off x="3940" y="3449"/>
                  <a:ext cx="10" cy="0"/>
                </a:xfrm>
                <a:prstGeom prst="line">
                  <a:avLst/>
                </a:prstGeom>
                <a:noFill/>
                <a:ln w="7938" cap="rnd">
                  <a:solidFill>
                    <a:srgbClr val="000000"/>
                  </a:solidFill>
                  <a:round/>
                  <a:headEnd/>
                  <a:tailEnd/>
                </a:ln>
              </p:spPr>
              <p:txBody>
                <a:bodyPr/>
                <a:lstStyle/>
                <a:p>
                  <a:endParaRPr lang="en-US"/>
                </a:p>
              </p:txBody>
            </p:sp>
            <p:sp>
              <p:nvSpPr>
                <p:cNvPr id="160795" name="Line 4123"/>
                <p:cNvSpPr>
                  <a:spLocks noChangeShapeType="1"/>
                </p:cNvSpPr>
                <p:nvPr/>
              </p:nvSpPr>
              <p:spPr bwMode="auto">
                <a:xfrm flipH="1">
                  <a:off x="3935" y="3466"/>
                  <a:ext cx="10" cy="0"/>
                </a:xfrm>
                <a:prstGeom prst="line">
                  <a:avLst/>
                </a:prstGeom>
                <a:noFill/>
                <a:ln w="7938" cap="rnd">
                  <a:solidFill>
                    <a:srgbClr val="000000"/>
                  </a:solidFill>
                  <a:round/>
                  <a:headEnd/>
                  <a:tailEnd/>
                </a:ln>
              </p:spPr>
              <p:txBody>
                <a:bodyPr/>
                <a:lstStyle/>
                <a:p>
                  <a:endParaRPr lang="en-US"/>
                </a:p>
              </p:txBody>
            </p:sp>
            <p:sp>
              <p:nvSpPr>
                <p:cNvPr id="160796" name="Line 4124"/>
                <p:cNvSpPr>
                  <a:spLocks noChangeShapeType="1"/>
                </p:cNvSpPr>
                <p:nvPr/>
              </p:nvSpPr>
              <p:spPr bwMode="auto">
                <a:xfrm flipH="1">
                  <a:off x="3935" y="3478"/>
                  <a:ext cx="10" cy="0"/>
                </a:xfrm>
                <a:prstGeom prst="line">
                  <a:avLst/>
                </a:prstGeom>
                <a:noFill/>
                <a:ln w="7938" cap="rnd">
                  <a:solidFill>
                    <a:srgbClr val="000000"/>
                  </a:solidFill>
                  <a:round/>
                  <a:headEnd/>
                  <a:tailEnd/>
                </a:ln>
              </p:spPr>
              <p:txBody>
                <a:bodyPr/>
                <a:lstStyle/>
                <a:p>
                  <a:endParaRPr lang="en-US"/>
                </a:p>
              </p:txBody>
            </p:sp>
            <p:sp>
              <p:nvSpPr>
                <p:cNvPr id="160797" name="Line 4125"/>
                <p:cNvSpPr>
                  <a:spLocks noChangeShapeType="1"/>
                </p:cNvSpPr>
                <p:nvPr/>
              </p:nvSpPr>
              <p:spPr bwMode="auto">
                <a:xfrm flipH="1">
                  <a:off x="3924" y="3490"/>
                  <a:ext cx="16" cy="5"/>
                </a:xfrm>
                <a:prstGeom prst="line">
                  <a:avLst/>
                </a:prstGeom>
                <a:noFill/>
                <a:ln w="7938" cap="rnd">
                  <a:solidFill>
                    <a:srgbClr val="000000"/>
                  </a:solidFill>
                  <a:round/>
                  <a:headEnd/>
                  <a:tailEnd/>
                </a:ln>
              </p:spPr>
              <p:txBody>
                <a:bodyPr/>
                <a:lstStyle/>
                <a:p>
                  <a:endParaRPr lang="en-US"/>
                </a:p>
              </p:txBody>
            </p:sp>
            <p:sp>
              <p:nvSpPr>
                <p:cNvPr id="160798" name="Line 4126"/>
                <p:cNvSpPr>
                  <a:spLocks noChangeShapeType="1"/>
                </p:cNvSpPr>
                <p:nvPr/>
              </p:nvSpPr>
              <p:spPr bwMode="auto">
                <a:xfrm flipH="1">
                  <a:off x="3935" y="3501"/>
                  <a:ext cx="10" cy="6"/>
                </a:xfrm>
                <a:prstGeom prst="line">
                  <a:avLst/>
                </a:prstGeom>
                <a:noFill/>
                <a:ln w="7938" cap="rnd">
                  <a:solidFill>
                    <a:srgbClr val="000000"/>
                  </a:solidFill>
                  <a:round/>
                  <a:headEnd/>
                  <a:tailEnd/>
                </a:ln>
              </p:spPr>
              <p:txBody>
                <a:bodyPr/>
                <a:lstStyle/>
                <a:p>
                  <a:endParaRPr lang="en-US"/>
                </a:p>
              </p:txBody>
            </p:sp>
            <p:sp>
              <p:nvSpPr>
                <p:cNvPr id="160799" name="Line 4127"/>
                <p:cNvSpPr>
                  <a:spLocks noChangeShapeType="1"/>
                </p:cNvSpPr>
                <p:nvPr/>
              </p:nvSpPr>
              <p:spPr bwMode="auto">
                <a:xfrm flipH="1">
                  <a:off x="3940" y="3513"/>
                  <a:ext cx="10" cy="6"/>
                </a:xfrm>
                <a:prstGeom prst="line">
                  <a:avLst/>
                </a:prstGeom>
                <a:noFill/>
                <a:ln w="7938" cap="rnd">
                  <a:solidFill>
                    <a:srgbClr val="000000"/>
                  </a:solidFill>
                  <a:round/>
                  <a:headEnd/>
                  <a:tailEnd/>
                </a:ln>
              </p:spPr>
              <p:txBody>
                <a:bodyPr/>
                <a:lstStyle/>
                <a:p>
                  <a:endParaRPr lang="en-US"/>
                </a:p>
              </p:txBody>
            </p:sp>
            <p:sp>
              <p:nvSpPr>
                <p:cNvPr id="160800" name="Line 4128"/>
                <p:cNvSpPr>
                  <a:spLocks noChangeShapeType="1"/>
                </p:cNvSpPr>
                <p:nvPr/>
              </p:nvSpPr>
              <p:spPr bwMode="auto">
                <a:xfrm flipH="1">
                  <a:off x="3940" y="3530"/>
                  <a:ext cx="10" cy="6"/>
                </a:xfrm>
                <a:prstGeom prst="line">
                  <a:avLst/>
                </a:prstGeom>
                <a:noFill/>
                <a:ln w="7938" cap="rnd">
                  <a:solidFill>
                    <a:srgbClr val="000000"/>
                  </a:solidFill>
                  <a:round/>
                  <a:headEnd/>
                  <a:tailEnd/>
                </a:ln>
              </p:spPr>
              <p:txBody>
                <a:bodyPr/>
                <a:lstStyle/>
                <a:p>
                  <a:endParaRPr lang="en-US"/>
                </a:p>
              </p:txBody>
            </p:sp>
            <p:sp>
              <p:nvSpPr>
                <p:cNvPr id="160801" name="Line 4129"/>
                <p:cNvSpPr>
                  <a:spLocks noChangeShapeType="1"/>
                </p:cNvSpPr>
                <p:nvPr/>
              </p:nvSpPr>
              <p:spPr bwMode="auto">
                <a:xfrm flipH="1">
                  <a:off x="3950" y="3542"/>
                  <a:ext cx="11" cy="6"/>
                </a:xfrm>
                <a:prstGeom prst="line">
                  <a:avLst/>
                </a:prstGeom>
                <a:noFill/>
                <a:ln w="7938" cap="rnd">
                  <a:solidFill>
                    <a:srgbClr val="000000"/>
                  </a:solidFill>
                  <a:round/>
                  <a:headEnd/>
                  <a:tailEnd/>
                </a:ln>
              </p:spPr>
              <p:txBody>
                <a:bodyPr/>
                <a:lstStyle/>
                <a:p>
                  <a:endParaRPr lang="en-US"/>
                </a:p>
              </p:txBody>
            </p:sp>
            <p:sp>
              <p:nvSpPr>
                <p:cNvPr id="160802" name="Line 4130"/>
                <p:cNvSpPr>
                  <a:spLocks noChangeShapeType="1"/>
                </p:cNvSpPr>
                <p:nvPr/>
              </p:nvSpPr>
              <p:spPr bwMode="auto">
                <a:xfrm flipH="1">
                  <a:off x="3950" y="3554"/>
                  <a:ext cx="16" cy="6"/>
                </a:xfrm>
                <a:prstGeom prst="line">
                  <a:avLst/>
                </a:prstGeom>
                <a:noFill/>
                <a:ln w="7938" cap="rnd">
                  <a:solidFill>
                    <a:srgbClr val="000000"/>
                  </a:solidFill>
                  <a:round/>
                  <a:headEnd/>
                  <a:tailEnd/>
                </a:ln>
              </p:spPr>
              <p:txBody>
                <a:bodyPr/>
                <a:lstStyle/>
                <a:p>
                  <a:endParaRPr lang="en-US"/>
                </a:p>
              </p:txBody>
            </p:sp>
            <p:sp>
              <p:nvSpPr>
                <p:cNvPr id="160803" name="Line 4131"/>
                <p:cNvSpPr>
                  <a:spLocks noChangeShapeType="1"/>
                </p:cNvSpPr>
                <p:nvPr/>
              </p:nvSpPr>
              <p:spPr bwMode="auto">
                <a:xfrm flipH="1">
                  <a:off x="3961" y="3571"/>
                  <a:ext cx="15" cy="6"/>
                </a:xfrm>
                <a:prstGeom prst="line">
                  <a:avLst/>
                </a:prstGeom>
                <a:noFill/>
                <a:ln w="7938" cap="rnd">
                  <a:solidFill>
                    <a:srgbClr val="000000"/>
                  </a:solidFill>
                  <a:round/>
                  <a:headEnd/>
                  <a:tailEnd/>
                </a:ln>
              </p:spPr>
              <p:txBody>
                <a:bodyPr/>
                <a:lstStyle/>
                <a:p>
                  <a:endParaRPr lang="en-US"/>
                </a:p>
              </p:txBody>
            </p:sp>
            <p:sp>
              <p:nvSpPr>
                <p:cNvPr id="160804" name="Line 4132"/>
                <p:cNvSpPr>
                  <a:spLocks noChangeShapeType="1"/>
                </p:cNvSpPr>
                <p:nvPr/>
              </p:nvSpPr>
              <p:spPr bwMode="auto">
                <a:xfrm flipH="1">
                  <a:off x="3966" y="3583"/>
                  <a:ext cx="10" cy="6"/>
                </a:xfrm>
                <a:prstGeom prst="line">
                  <a:avLst/>
                </a:prstGeom>
                <a:noFill/>
                <a:ln w="7938" cap="rnd">
                  <a:solidFill>
                    <a:srgbClr val="000000"/>
                  </a:solidFill>
                  <a:round/>
                  <a:headEnd/>
                  <a:tailEnd/>
                </a:ln>
              </p:spPr>
              <p:txBody>
                <a:bodyPr/>
                <a:lstStyle/>
                <a:p>
                  <a:endParaRPr lang="en-US"/>
                </a:p>
              </p:txBody>
            </p:sp>
            <p:sp>
              <p:nvSpPr>
                <p:cNvPr id="160805" name="Line 4133"/>
                <p:cNvSpPr>
                  <a:spLocks noChangeShapeType="1"/>
                </p:cNvSpPr>
                <p:nvPr/>
              </p:nvSpPr>
              <p:spPr bwMode="auto">
                <a:xfrm flipH="1">
                  <a:off x="3976" y="3595"/>
                  <a:ext cx="11" cy="5"/>
                </a:xfrm>
                <a:prstGeom prst="line">
                  <a:avLst/>
                </a:prstGeom>
                <a:noFill/>
                <a:ln w="7938" cap="rnd">
                  <a:solidFill>
                    <a:srgbClr val="000000"/>
                  </a:solidFill>
                  <a:round/>
                  <a:headEnd/>
                  <a:tailEnd/>
                </a:ln>
              </p:spPr>
              <p:txBody>
                <a:bodyPr/>
                <a:lstStyle/>
                <a:p>
                  <a:endParaRPr lang="en-US"/>
                </a:p>
              </p:txBody>
            </p:sp>
            <p:sp>
              <p:nvSpPr>
                <p:cNvPr id="160806" name="Line 4134"/>
                <p:cNvSpPr>
                  <a:spLocks noChangeShapeType="1"/>
                </p:cNvSpPr>
                <p:nvPr/>
              </p:nvSpPr>
              <p:spPr bwMode="auto">
                <a:xfrm flipH="1">
                  <a:off x="3976" y="3606"/>
                  <a:ext cx="16" cy="6"/>
                </a:xfrm>
                <a:prstGeom prst="line">
                  <a:avLst/>
                </a:prstGeom>
                <a:noFill/>
                <a:ln w="7938" cap="rnd">
                  <a:solidFill>
                    <a:srgbClr val="000000"/>
                  </a:solidFill>
                  <a:round/>
                  <a:headEnd/>
                  <a:tailEnd/>
                </a:ln>
              </p:spPr>
              <p:txBody>
                <a:bodyPr/>
                <a:lstStyle/>
                <a:p>
                  <a:endParaRPr lang="en-US"/>
                </a:p>
              </p:txBody>
            </p:sp>
            <p:sp>
              <p:nvSpPr>
                <p:cNvPr id="160807" name="Line 4135"/>
                <p:cNvSpPr>
                  <a:spLocks noChangeShapeType="1"/>
                </p:cNvSpPr>
                <p:nvPr/>
              </p:nvSpPr>
              <p:spPr bwMode="auto">
                <a:xfrm flipH="1">
                  <a:off x="3992" y="3624"/>
                  <a:ext cx="10" cy="6"/>
                </a:xfrm>
                <a:prstGeom prst="line">
                  <a:avLst/>
                </a:prstGeom>
                <a:noFill/>
                <a:ln w="7938" cap="rnd">
                  <a:solidFill>
                    <a:srgbClr val="000000"/>
                  </a:solidFill>
                  <a:round/>
                  <a:headEnd/>
                  <a:tailEnd/>
                </a:ln>
              </p:spPr>
              <p:txBody>
                <a:bodyPr/>
                <a:lstStyle/>
                <a:p>
                  <a:endParaRPr lang="en-US"/>
                </a:p>
              </p:txBody>
            </p:sp>
            <p:sp>
              <p:nvSpPr>
                <p:cNvPr id="160808" name="Line 4136"/>
                <p:cNvSpPr>
                  <a:spLocks noChangeShapeType="1"/>
                </p:cNvSpPr>
                <p:nvPr/>
              </p:nvSpPr>
              <p:spPr bwMode="auto">
                <a:xfrm flipH="1">
                  <a:off x="4002" y="3630"/>
                  <a:ext cx="11" cy="11"/>
                </a:xfrm>
                <a:prstGeom prst="line">
                  <a:avLst/>
                </a:prstGeom>
                <a:noFill/>
                <a:ln w="7938" cap="rnd">
                  <a:solidFill>
                    <a:srgbClr val="000000"/>
                  </a:solidFill>
                  <a:round/>
                  <a:headEnd/>
                  <a:tailEnd/>
                </a:ln>
              </p:spPr>
              <p:txBody>
                <a:bodyPr/>
                <a:lstStyle/>
                <a:p>
                  <a:endParaRPr lang="en-US"/>
                </a:p>
              </p:txBody>
            </p:sp>
            <p:sp>
              <p:nvSpPr>
                <p:cNvPr id="160809" name="Line 4137"/>
                <p:cNvSpPr>
                  <a:spLocks noChangeShapeType="1"/>
                </p:cNvSpPr>
                <p:nvPr/>
              </p:nvSpPr>
              <p:spPr bwMode="auto">
                <a:xfrm flipH="1">
                  <a:off x="4013" y="3641"/>
                  <a:ext cx="10" cy="12"/>
                </a:xfrm>
                <a:prstGeom prst="line">
                  <a:avLst/>
                </a:prstGeom>
                <a:noFill/>
                <a:ln w="7938" cap="rnd">
                  <a:solidFill>
                    <a:srgbClr val="000000"/>
                  </a:solidFill>
                  <a:round/>
                  <a:headEnd/>
                  <a:tailEnd/>
                </a:ln>
              </p:spPr>
              <p:txBody>
                <a:bodyPr/>
                <a:lstStyle/>
                <a:p>
                  <a:endParaRPr lang="en-US"/>
                </a:p>
              </p:txBody>
            </p:sp>
            <p:sp>
              <p:nvSpPr>
                <p:cNvPr id="160810" name="Line 4138"/>
                <p:cNvSpPr>
                  <a:spLocks noChangeShapeType="1"/>
                </p:cNvSpPr>
                <p:nvPr/>
              </p:nvSpPr>
              <p:spPr bwMode="auto">
                <a:xfrm flipH="1">
                  <a:off x="4023" y="3659"/>
                  <a:ext cx="5" cy="11"/>
                </a:xfrm>
                <a:prstGeom prst="line">
                  <a:avLst/>
                </a:prstGeom>
                <a:noFill/>
                <a:ln w="7938" cap="rnd">
                  <a:solidFill>
                    <a:srgbClr val="000000"/>
                  </a:solidFill>
                  <a:round/>
                  <a:headEnd/>
                  <a:tailEnd/>
                </a:ln>
              </p:spPr>
              <p:txBody>
                <a:bodyPr/>
                <a:lstStyle/>
                <a:p>
                  <a:endParaRPr lang="en-US"/>
                </a:p>
              </p:txBody>
            </p:sp>
            <p:sp>
              <p:nvSpPr>
                <p:cNvPr id="160811" name="Line 4139"/>
                <p:cNvSpPr>
                  <a:spLocks noChangeShapeType="1"/>
                </p:cNvSpPr>
                <p:nvPr/>
              </p:nvSpPr>
              <p:spPr bwMode="auto">
                <a:xfrm flipH="1">
                  <a:off x="4023" y="3670"/>
                  <a:ext cx="10" cy="6"/>
                </a:xfrm>
                <a:prstGeom prst="line">
                  <a:avLst/>
                </a:prstGeom>
                <a:noFill/>
                <a:ln w="7938" cap="rnd">
                  <a:solidFill>
                    <a:srgbClr val="000000"/>
                  </a:solidFill>
                  <a:round/>
                  <a:headEnd/>
                  <a:tailEnd/>
                </a:ln>
              </p:spPr>
              <p:txBody>
                <a:bodyPr/>
                <a:lstStyle/>
                <a:p>
                  <a:endParaRPr lang="en-US"/>
                </a:p>
              </p:txBody>
            </p:sp>
            <p:sp>
              <p:nvSpPr>
                <p:cNvPr id="160812" name="Line 4140"/>
                <p:cNvSpPr>
                  <a:spLocks noChangeShapeType="1"/>
                </p:cNvSpPr>
                <p:nvPr/>
              </p:nvSpPr>
              <p:spPr bwMode="auto">
                <a:xfrm flipH="1">
                  <a:off x="4033" y="3676"/>
                  <a:ext cx="11" cy="12"/>
                </a:xfrm>
                <a:prstGeom prst="line">
                  <a:avLst/>
                </a:prstGeom>
                <a:noFill/>
                <a:ln w="7938" cap="rnd">
                  <a:solidFill>
                    <a:srgbClr val="000000"/>
                  </a:solidFill>
                  <a:round/>
                  <a:headEnd/>
                  <a:tailEnd/>
                </a:ln>
              </p:spPr>
              <p:txBody>
                <a:bodyPr/>
                <a:lstStyle/>
                <a:p>
                  <a:endParaRPr lang="en-US"/>
                </a:p>
              </p:txBody>
            </p:sp>
            <p:sp>
              <p:nvSpPr>
                <p:cNvPr id="160813" name="Line 4141"/>
                <p:cNvSpPr>
                  <a:spLocks noChangeShapeType="1"/>
                </p:cNvSpPr>
                <p:nvPr/>
              </p:nvSpPr>
              <p:spPr bwMode="auto">
                <a:xfrm flipH="1">
                  <a:off x="4044" y="3694"/>
                  <a:ext cx="10" cy="11"/>
                </a:xfrm>
                <a:prstGeom prst="line">
                  <a:avLst/>
                </a:prstGeom>
                <a:noFill/>
                <a:ln w="7938" cap="rnd">
                  <a:solidFill>
                    <a:srgbClr val="000000"/>
                  </a:solidFill>
                  <a:round/>
                  <a:headEnd/>
                  <a:tailEnd/>
                </a:ln>
              </p:spPr>
              <p:txBody>
                <a:bodyPr/>
                <a:lstStyle/>
                <a:p>
                  <a:endParaRPr lang="en-US"/>
                </a:p>
              </p:txBody>
            </p:sp>
            <p:sp>
              <p:nvSpPr>
                <p:cNvPr id="160814" name="Line 4142"/>
                <p:cNvSpPr>
                  <a:spLocks noChangeShapeType="1"/>
                </p:cNvSpPr>
                <p:nvPr/>
              </p:nvSpPr>
              <p:spPr bwMode="auto">
                <a:xfrm flipH="1">
                  <a:off x="4054" y="3705"/>
                  <a:ext cx="11" cy="12"/>
                </a:xfrm>
                <a:prstGeom prst="line">
                  <a:avLst/>
                </a:prstGeom>
                <a:noFill/>
                <a:ln w="7938" cap="rnd">
                  <a:solidFill>
                    <a:srgbClr val="000000"/>
                  </a:solidFill>
                  <a:round/>
                  <a:headEnd/>
                  <a:tailEnd/>
                </a:ln>
              </p:spPr>
              <p:txBody>
                <a:bodyPr/>
                <a:lstStyle/>
                <a:p>
                  <a:endParaRPr lang="en-US"/>
                </a:p>
              </p:txBody>
            </p:sp>
            <p:sp>
              <p:nvSpPr>
                <p:cNvPr id="160815" name="Line 4143"/>
                <p:cNvSpPr>
                  <a:spLocks noChangeShapeType="1"/>
                </p:cNvSpPr>
                <p:nvPr/>
              </p:nvSpPr>
              <p:spPr bwMode="auto">
                <a:xfrm flipH="1">
                  <a:off x="4065" y="3711"/>
                  <a:ext cx="10" cy="12"/>
                </a:xfrm>
                <a:prstGeom prst="line">
                  <a:avLst/>
                </a:prstGeom>
                <a:noFill/>
                <a:ln w="7938" cap="rnd">
                  <a:solidFill>
                    <a:srgbClr val="000000"/>
                  </a:solidFill>
                  <a:round/>
                  <a:headEnd/>
                  <a:tailEnd/>
                </a:ln>
              </p:spPr>
              <p:txBody>
                <a:bodyPr/>
                <a:lstStyle/>
                <a:p>
                  <a:endParaRPr lang="en-US"/>
                </a:p>
              </p:txBody>
            </p:sp>
            <p:sp>
              <p:nvSpPr>
                <p:cNvPr id="160816" name="Line 4144"/>
                <p:cNvSpPr>
                  <a:spLocks noChangeShapeType="1"/>
                </p:cNvSpPr>
                <p:nvPr/>
              </p:nvSpPr>
              <p:spPr bwMode="auto">
                <a:xfrm flipH="1">
                  <a:off x="4075" y="3717"/>
                  <a:ext cx="10" cy="18"/>
                </a:xfrm>
                <a:prstGeom prst="line">
                  <a:avLst/>
                </a:prstGeom>
                <a:noFill/>
                <a:ln w="7938" cap="rnd">
                  <a:solidFill>
                    <a:srgbClr val="000000"/>
                  </a:solidFill>
                  <a:round/>
                  <a:headEnd/>
                  <a:tailEnd/>
                </a:ln>
              </p:spPr>
              <p:txBody>
                <a:bodyPr/>
                <a:lstStyle/>
                <a:p>
                  <a:endParaRPr lang="en-US"/>
                </a:p>
              </p:txBody>
            </p:sp>
            <p:sp>
              <p:nvSpPr>
                <p:cNvPr id="160817" name="Line 4145"/>
                <p:cNvSpPr>
                  <a:spLocks noChangeShapeType="1"/>
                </p:cNvSpPr>
                <p:nvPr/>
              </p:nvSpPr>
              <p:spPr bwMode="auto">
                <a:xfrm flipH="1">
                  <a:off x="4091" y="3723"/>
                  <a:ext cx="10" cy="17"/>
                </a:xfrm>
                <a:prstGeom prst="line">
                  <a:avLst/>
                </a:prstGeom>
                <a:noFill/>
                <a:ln w="7938" cap="rnd">
                  <a:solidFill>
                    <a:srgbClr val="000000"/>
                  </a:solidFill>
                  <a:round/>
                  <a:headEnd/>
                  <a:tailEnd/>
                </a:ln>
              </p:spPr>
              <p:txBody>
                <a:bodyPr/>
                <a:lstStyle/>
                <a:p>
                  <a:endParaRPr lang="en-US"/>
                </a:p>
              </p:txBody>
            </p:sp>
            <p:sp>
              <p:nvSpPr>
                <p:cNvPr id="160818" name="Line 4146"/>
                <p:cNvSpPr>
                  <a:spLocks noChangeShapeType="1"/>
                </p:cNvSpPr>
                <p:nvPr/>
              </p:nvSpPr>
              <p:spPr bwMode="auto">
                <a:xfrm>
                  <a:off x="4106" y="3729"/>
                  <a:ext cx="0" cy="17"/>
                </a:xfrm>
                <a:prstGeom prst="line">
                  <a:avLst/>
                </a:prstGeom>
                <a:noFill/>
                <a:ln w="7938" cap="rnd">
                  <a:solidFill>
                    <a:srgbClr val="000000"/>
                  </a:solidFill>
                  <a:round/>
                  <a:headEnd/>
                  <a:tailEnd/>
                </a:ln>
              </p:spPr>
              <p:txBody>
                <a:bodyPr/>
                <a:lstStyle/>
                <a:p>
                  <a:endParaRPr lang="en-US"/>
                </a:p>
              </p:txBody>
            </p:sp>
            <p:sp>
              <p:nvSpPr>
                <p:cNvPr id="160819" name="Line 4147"/>
                <p:cNvSpPr>
                  <a:spLocks noChangeShapeType="1"/>
                </p:cNvSpPr>
                <p:nvPr/>
              </p:nvSpPr>
              <p:spPr bwMode="auto">
                <a:xfrm>
                  <a:off x="4117" y="3729"/>
                  <a:ext cx="0" cy="17"/>
                </a:xfrm>
                <a:prstGeom prst="line">
                  <a:avLst/>
                </a:prstGeom>
                <a:noFill/>
                <a:ln w="7938" cap="rnd">
                  <a:solidFill>
                    <a:srgbClr val="000000"/>
                  </a:solidFill>
                  <a:round/>
                  <a:headEnd/>
                  <a:tailEnd/>
                </a:ln>
              </p:spPr>
              <p:txBody>
                <a:bodyPr/>
                <a:lstStyle/>
                <a:p>
                  <a:endParaRPr lang="en-US"/>
                </a:p>
              </p:txBody>
            </p:sp>
            <p:sp>
              <p:nvSpPr>
                <p:cNvPr id="160820" name="Line 4148"/>
                <p:cNvSpPr>
                  <a:spLocks noChangeShapeType="1"/>
                </p:cNvSpPr>
                <p:nvPr/>
              </p:nvSpPr>
              <p:spPr bwMode="auto">
                <a:xfrm>
                  <a:off x="4132" y="3729"/>
                  <a:ext cx="0" cy="17"/>
                </a:xfrm>
                <a:prstGeom prst="line">
                  <a:avLst/>
                </a:prstGeom>
                <a:noFill/>
                <a:ln w="7938" cap="rnd">
                  <a:solidFill>
                    <a:srgbClr val="000000"/>
                  </a:solidFill>
                  <a:round/>
                  <a:headEnd/>
                  <a:tailEnd/>
                </a:ln>
              </p:spPr>
              <p:txBody>
                <a:bodyPr/>
                <a:lstStyle/>
                <a:p>
                  <a:endParaRPr lang="en-US"/>
                </a:p>
              </p:txBody>
            </p:sp>
            <p:sp>
              <p:nvSpPr>
                <p:cNvPr id="160821" name="Line 4149"/>
                <p:cNvSpPr>
                  <a:spLocks noChangeShapeType="1"/>
                </p:cNvSpPr>
                <p:nvPr/>
              </p:nvSpPr>
              <p:spPr bwMode="auto">
                <a:xfrm>
                  <a:off x="4148" y="3729"/>
                  <a:ext cx="0" cy="17"/>
                </a:xfrm>
                <a:prstGeom prst="line">
                  <a:avLst/>
                </a:prstGeom>
                <a:noFill/>
                <a:ln w="7938" cap="rnd">
                  <a:solidFill>
                    <a:srgbClr val="000000"/>
                  </a:solidFill>
                  <a:round/>
                  <a:headEnd/>
                  <a:tailEnd/>
                </a:ln>
              </p:spPr>
              <p:txBody>
                <a:bodyPr/>
                <a:lstStyle/>
                <a:p>
                  <a:endParaRPr lang="en-US"/>
                </a:p>
              </p:txBody>
            </p:sp>
            <p:sp>
              <p:nvSpPr>
                <p:cNvPr id="160822" name="Line 4150"/>
                <p:cNvSpPr>
                  <a:spLocks noChangeShapeType="1"/>
                </p:cNvSpPr>
                <p:nvPr/>
              </p:nvSpPr>
              <p:spPr bwMode="auto">
                <a:xfrm>
                  <a:off x="4158" y="3729"/>
                  <a:ext cx="0" cy="17"/>
                </a:xfrm>
                <a:prstGeom prst="line">
                  <a:avLst/>
                </a:prstGeom>
                <a:noFill/>
                <a:ln w="7938" cap="rnd">
                  <a:solidFill>
                    <a:srgbClr val="000000"/>
                  </a:solidFill>
                  <a:round/>
                  <a:headEnd/>
                  <a:tailEnd/>
                </a:ln>
              </p:spPr>
              <p:txBody>
                <a:bodyPr/>
                <a:lstStyle/>
                <a:p>
                  <a:endParaRPr lang="en-US"/>
                </a:p>
              </p:txBody>
            </p:sp>
            <p:sp>
              <p:nvSpPr>
                <p:cNvPr id="160823" name="Line 4151"/>
                <p:cNvSpPr>
                  <a:spLocks noChangeShapeType="1"/>
                </p:cNvSpPr>
                <p:nvPr/>
              </p:nvSpPr>
              <p:spPr bwMode="auto">
                <a:xfrm>
                  <a:off x="4174" y="3729"/>
                  <a:ext cx="0" cy="17"/>
                </a:xfrm>
                <a:prstGeom prst="line">
                  <a:avLst/>
                </a:prstGeom>
                <a:noFill/>
                <a:ln w="7938" cap="rnd">
                  <a:solidFill>
                    <a:srgbClr val="000000"/>
                  </a:solidFill>
                  <a:round/>
                  <a:headEnd/>
                  <a:tailEnd/>
                </a:ln>
              </p:spPr>
              <p:txBody>
                <a:bodyPr/>
                <a:lstStyle/>
                <a:p>
                  <a:endParaRPr lang="en-US"/>
                </a:p>
              </p:txBody>
            </p:sp>
            <p:sp>
              <p:nvSpPr>
                <p:cNvPr id="160824" name="Line 4152"/>
                <p:cNvSpPr>
                  <a:spLocks noChangeShapeType="1"/>
                </p:cNvSpPr>
                <p:nvPr/>
              </p:nvSpPr>
              <p:spPr bwMode="auto">
                <a:xfrm>
                  <a:off x="4184" y="3729"/>
                  <a:ext cx="0" cy="17"/>
                </a:xfrm>
                <a:prstGeom prst="line">
                  <a:avLst/>
                </a:prstGeom>
                <a:noFill/>
                <a:ln w="7938" cap="rnd">
                  <a:solidFill>
                    <a:srgbClr val="000000"/>
                  </a:solidFill>
                  <a:round/>
                  <a:headEnd/>
                  <a:tailEnd/>
                </a:ln>
              </p:spPr>
              <p:txBody>
                <a:bodyPr/>
                <a:lstStyle/>
                <a:p>
                  <a:endParaRPr lang="en-US"/>
                </a:p>
              </p:txBody>
            </p:sp>
            <p:sp>
              <p:nvSpPr>
                <p:cNvPr id="160825" name="Line 4153"/>
                <p:cNvSpPr>
                  <a:spLocks noChangeShapeType="1"/>
                </p:cNvSpPr>
                <p:nvPr/>
              </p:nvSpPr>
              <p:spPr bwMode="auto">
                <a:xfrm>
                  <a:off x="4195" y="3723"/>
                  <a:ext cx="0" cy="17"/>
                </a:xfrm>
                <a:prstGeom prst="line">
                  <a:avLst/>
                </a:prstGeom>
                <a:noFill/>
                <a:ln w="7938" cap="rnd">
                  <a:solidFill>
                    <a:srgbClr val="000000"/>
                  </a:solidFill>
                  <a:round/>
                  <a:headEnd/>
                  <a:tailEnd/>
                </a:ln>
              </p:spPr>
              <p:txBody>
                <a:bodyPr/>
                <a:lstStyle/>
                <a:p>
                  <a:endParaRPr lang="en-US"/>
                </a:p>
              </p:txBody>
            </p:sp>
            <p:sp>
              <p:nvSpPr>
                <p:cNvPr id="160826" name="Line 4154"/>
                <p:cNvSpPr>
                  <a:spLocks noChangeShapeType="1"/>
                </p:cNvSpPr>
                <p:nvPr/>
              </p:nvSpPr>
              <p:spPr bwMode="auto">
                <a:xfrm>
                  <a:off x="4210" y="3723"/>
                  <a:ext cx="0" cy="17"/>
                </a:xfrm>
                <a:prstGeom prst="line">
                  <a:avLst/>
                </a:prstGeom>
                <a:noFill/>
                <a:ln w="7938" cap="rnd">
                  <a:solidFill>
                    <a:srgbClr val="000000"/>
                  </a:solidFill>
                  <a:round/>
                  <a:headEnd/>
                  <a:tailEnd/>
                </a:ln>
              </p:spPr>
              <p:txBody>
                <a:bodyPr/>
                <a:lstStyle/>
                <a:p>
                  <a:endParaRPr lang="en-US"/>
                </a:p>
              </p:txBody>
            </p:sp>
            <p:sp>
              <p:nvSpPr>
                <p:cNvPr id="160827" name="Line 4155"/>
                <p:cNvSpPr>
                  <a:spLocks noChangeShapeType="1"/>
                </p:cNvSpPr>
                <p:nvPr/>
              </p:nvSpPr>
              <p:spPr bwMode="auto">
                <a:xfrm>
                  <a:off x="4226" y="3723"/>
                  <a:ext cx="0" cy="17"/>
                </a:xfrm>
                <a:prstGeom prst="line">
                  <a:avLst/>
                </a:prstGeom>
                <a:noFill/>
                <a:ln w="7938" cap="rnd">
                  <a:solidFill>
                    <a:srgbClr val="000000"/>
                  </a:solidFill>
                  <a:round/>
                  <a:headEnd/>
                  <a:tailEnd/>
                </a:ln>
              </p:spPr>
              <p:txBody>
                <a:bodyPr/>
                <a:lstStyle/>
                <a:p>
                  <a:endParaRPr lang="en-US"/>
                </a:p>
              </p:txBody>
            </p:sp>
            <p:sp>
              <p:nvSpPr>
                <p:cNvPr id="160828" name="Line 4156"/>
                <p:cNvSpPr>
                  <a:spLocks noChangeShapeType="1"/>
                </p:cNvSpPr>
                <p:nvPr/>
              </p:nvSpPr>
              <p:spPr bwMode="auto">
                <a:xfrm>
                  <a:off x="4236" y="3723"/>
                  <a:ext cx="0" cy="17"/>
                </a:xfrm>
                <a:prstGeom prst="line">
                  <a:avLst/>
                </a:prstGeom>
                <a:noFill/>
                <a:ln w="7938" cap="rnd">
                  <a:solidFill>
                    <a:srgbClr val="000000"/>
                  </a:solidFill>
                  <a:round/>
                  <a:headEnd/>
                  <a:tailEnd/>
                </a:ln>
              </p:spPr>
              <p:txBody>
                <a:bodyPr/>
                <a:lstStyle/>
                <a:p>
                  <a:endParaRPr lang="en-US"/>
                </a:p>
              </p:txBody>
            </p:sp>
            <p:sp>
              <p:nvSpPr>
                <p:cNvPr id="160829" name="Line 4157"/>
                <p:cNvSpPr>
                  <a:spLocks noChangeShapeType="1"/>
                </p:cNvSpPr>
                <p:nvPr/>
              </p:nvSpPr>
              <p:spPr bwMode="auto">
                <a:xfrm>
                  <a:off x="4252" y="3723"/>
                  <a:ext cx="0" cy="17"/>
                </a:xfrm>
                <a:prstGeom prst="line">
                  <a:avLst/>
                </a:prstGeom>
                <a:noFill/>
                <a:ln w="7938" cap="rnd">
                  <a:solidFill>
                    <a:srgbClr val="000000"/>
                  </a:solidFill>
                  <a:round/>
                  <a:headEnd/>
                  <a:tailEnd/>
                </a:ln>
              </p:spPr>
              <p:txBody>
                <a:bodyPr/>
                <a:lstStyle/>
                <a:p>
                  <a:endParaRPr lang="en-US"/>
                </a:p>
              </p:txBody>
            </p:sp>
            <p:sp>
              <p:nvSpPr>
                <p:cNvPr id="160830" name="Line 4158"/>
                <p:cNvSpPr>
                  <a:spLocks noChangeShapeType="1"/>
                </p:cNvSpPr>
                <p:nvPr/>
              </p:nvSpPr>
              <p:spPr bwMode="auto">
                <a:xfrm>
                  <a:off x="4267" y="3723"/>
                  <a:ext cx="0" cy="17"/>
                </a:xfrm>
                <a:prstGeom prst="line">
                  <a:avLst/>
                </a:prstGeom>
                <a:noFill/>
                <a:ln w="7938" cap="rnd">
                  <a:solidFill>
                    <a:srgbClr val="000000"/>
                  </a:solidFill>
                  <a:round/>
                  <a:headEnd/>
                  <a:tailEnd/>
                </a:ln>
              </p:spPr>
              <p:txBody>
                <a:bodyPr/>
                <a:lstStyle/>
                <a:p>
                  <a:endParaRPr lang="en-US"/>
                </a:p>
              </p:txBody>
            </p:sp>
            <p:sp>
              <p:nvSpPr>
                <p:cNvPr id="160831" name="Line 4159"/>
                <p:cNvSpPr>
                  <a:spLocks noChangeShapeType="1"/>
                </p:cNvSpPr>
                <p:nvPr/>
              </p:nvSpPr>
              <p:spPr bwMode="auto">
                <a:xfrm>
                  <a:off x="4278" y="3723"/>
                  <a:ext cx="0" cy="17"/>
                </a:xfrm>
                <a:prstGeom prst="line">
                  <a:avLst/>
                </a:prstGeom>
                <a:noFill/>
                <a:ln w="7938" cap="rnd">
                  <a:solidFill>
                    <a:srgbClr val="000000"/>
                  </a:solidFill>
                  <a:round/>
                  <a:headEnd/>
                  <a:tailEnd/>
                </a:ln>
              </p:spPr>
              <p:txBody>
                <a:bodyPr/>
                <a:lstStyle/>
                <a:p>
                  <a:endParaRPr lang="en-US"/>
                </a:p>
              </p:txBody>
            </p:sp>
            <p:sp>
              <p:nvSpPr>
                <p:cNvPr id="160832" name="Line 4160"/>
                <p:cNvSpPr>
                  <a:spLocks noChangeShapeType="1"/>
                </p:cNvSpPr>
                <p:nvPr/>
              </p:nvSpPr>
              <p:spPr bwMode="auto">
                <a:xfrm>
                  <a:off x="4293" y="3723"/>
                  <a:ext cx="0" cy="17"/>
                </a:xfrm>
                <a:prstGeom prst="line">
                  <a:avLst/>
                </a:prstGeom>
                <a:noFill/>
                <a:ln w="7938" cap="rnd">
                  <a:solidFill>
                    <a:srgbClr val="000000"/>
                  </a:solidFill>
                  <a:round/>
                  <a:headEnd/>
                  <a:tailEnd/>
                </a:ln>
              </p:spPr>
              <p:txBody>
                <a:bodyPr/>
                <a:lstStyle/>
                <a:p>
                  <a:endParaRPr lang="en-US"/>
                </a:p>
              </p:txBody>
            </p:sp>
            <p:sp>
              <p:nvSpPr>
                <p:cNvPr id="160833" name="Freeform 4161"/>
                <p:cNvSpPr>
                  <a:spLocks/>
                </p:cNvSpPr>
                <p:nvPr/>
              </p:nvSpPr>
              <p:spPr bwMode="auto">
                <a:xfrm>
                  <a:off x="2931" y="3216"/>
                  <a:ext cx="1373" cy="892"/>
                </a:xfrm>
                <a:custGeom>
                  <a:avLst/>
                  <a:gdLst/>
                  <a:ahLst/>
                  <a:cxnLst>
                    <a:cxn ang="0">
                      <a:pos x="27" y="0"/>
                    </a:cxn>
                    <a:cxn ang="0">
                      <a:pos x="131" y="0"/>
                    </a:cxn>
                    <a:cxn ang="0">
                      <a:pos x="236" y="0"/>
                    </a:cxn>
                    <a:cxn ang="0">
                      <a:pos x="341" y="0"/>
                    </a:cxn>
                    <a:cxn ang="0">
                      <a:pos x="414" y="77"/>
                    </a:cxn>
                    <a:cxn ang="0">
                      <a:pos x="500" y="108"/>
                    </a:cxn>
                    <a:cxn ang="0">
                      <a:pos x="586" y="215"/>
                    </a:cxn>
                    <a:cxn ang="0">
                      <a:pos x="677" y="390"/>
                    </a:cxn>
                    <a:cxn ang="0">
                      <a:pos x="764" y="538"/>
                    </a:cxn>
                    <a:cxn ang="0">
                      <a:pos x="850" y="569"/>
                    </a:cxn>
                    <a:cxn ang="0">
                      <a:pos x="941" y="590"/>
                    </a:cxn>
                    <a:cxn ang="0">
                      <a:pos x="977" y="574"/>
                    </a:cxn>
                    <a:cxn ang="0">
                      <a:pos x="1018" y="595"/>
                    </a:cxn>
                    <a:cxn ang="0">
                      <a:pos x="1046" y="579"/>
                    </a:cxn>
                    <a:cxn ang="0">
                      <a:pos x="1077" y="605"/>
                    </a:cxn>
                    <a:cxn ang="0">
                      <a:pos x="1137" y="615"/>
                    </a:cxn>
                    <a:cxn ang="0">
                      <a:pos x="1209" y="625"/>
                    </a:cxn>
                    <a:cxn ang="0">
                      <a:pos x="1228" y="676"/>
                    </a:cxn>
                    <a:cxn ang="0">
                      <a:pos x="1264" y="702"/>
                    </a:cxn>
                    <a:cxn ang="0">
                      <a:pos x="1337" y="676"/>
                    </a:cxn>
                    <a:cxn ang="0">
                      <a:pos x="1373" y="764"/>
                    </a:cxn>
                    <a:cxn ang="0">
                      <a:pos x="1373" y="892"/>
                    </a:cxn>
                    <a:cxn ang="0">
                      <a:pos x="327" y="881"/>
                    </a:cxn>
                    <a:cxn ang="0">
                      <a:pos x="286" y="861"/>
                    </a:cxn>
                    <a:cxn ang="0">
                      <a:pos x="227" y="881"/>
                    </a:cxn>
                    <a:cxn ang="0">
                      <a:pos x="0" y="892"/>
                    </a:cxn>
                    <a:cxn ang="0">
                      <a:pos x="36" y="810"/>
                    </a:cxn>
                    <a:cxn ang="0">
                      <a:pos x="113" y="774"/>
                    </a:cxn>
                    <a:cxn ang="0">
                      <a:pos x="177" y="753"/>
                    </a:cxn>
                    <a:cxn ang="0">
                      <a:pos x="258" y="681"/>
                    </a:cxn>
                    <a:cxn ang="0">
                      <a:pos x="277" y="635"/>
                    </a:cxn>
                    <a:cxn ang="0">
                      <a:pos x="181" y="569"/>
                    </a:cxn>
                    <a:cxn ang="0">
                      <a:pos x="86" y="523"/>
                    </a:cxn>
                    <a:cxn ang="0">
                      <a:pos x="109" y="487"/>
                    </a:cxn>
                    <a:cxn ang="0">
                      <a:pos x="27" y="364"/>
                    </a:cxn>
                    <a:cxn ang="0">
                      <a:pos x="0" y="0"/>
                    </a:cxn>
                  </a:cxnLst>
                  <a:rect l="0" t="0" r="r" b="b"/>
                  <a:pathLst>
                    <a:path w="1373" h="892">
                      <a:moveTo>
                        <a:pt x="0" y="0"/>
                      </a:moveTo>
                      <a:lnTo>
                        <a:pt x="27" y="0"/>
                      </a:lnTo>
                      <a:lnTo>
                        <a:pt x="77" y="0"/>
                      </a:lnTo>
                      <a:lnTo>
                        <a:pt x="131" y="0"/>
                      </a:lnTo>
                      <a:lnTo>
                        <a:pt x="181" y="0"/>
                      </a:lnTo>
                      <a:lnTo>
                        <a:pt x="236" y="0"/>
                      </a:lnTo>
                      <a:lnTo>
                        <a:pt x="286" y="0"/>
                      </a:lnTo>
                      <a:lnTo>
                        <a:pt x="341" y="0"/>
                      </a:lnTo>
                      <a:lnTo>
                        <a:pt x="377" y="36"/>
                      </a:lnTo>
                      <a:lnTo>
                        <a:pt x="414" y="77"/>
                      </a:lnTo>
                      <a:lnTo>
                        <a:pt x="464" y="82"/>
                      </a:lnTo>
                      <a:lnTo>
                        <a:pt x="500" y="108"/>
                      </a:lnTo>
                      <a:lnTo>
                        <a:pt x="541" y="143"/>
                      </a:lnTo>
                      <a:lnTo>
                        <a:pt x="586" y="215"/>
                      </a:lnTo>
                      <a:lnTo>
                        <a:pt x="632" y="293"/>
                      </a:lnTo>
                      <a:lnTo>
                        <a:pt x="677" y="390"/>
                      </a:lnTo>
                      <a:lnTo>
                        <a:pt x="727" y="487"/>
                      </a:lnTo>
                      <a:lnTo>
                        <a:pt x="764" y="538"/>
                      </a:lnTo>
                      <a:lnTo>
                        <a:pt x="814" y="564"/>
                      </a:lnTo>
                      <a:lnTo>
                        <a:pt x="850" y="569"/>
                      </a:lnTo>
                      <a:lnTo>
                        <a:pt x="887" y="574"/>
                      </a:lnTo>
                      <a:lnTo>
                        <a:pt x="941" y="590"/>
                      </a:lnTo>
                      <a:lnTo>
                        <a:pt x="973" y="595"/>
                      </a:lnTo>
                      <a:lnTo>
                        <a:pt x="977" y="574"/>
                      </a:lnTo>
                      <a:lnTo>
                        <a:pt x="1005" y="595"/>
                      </a:lnTo>
                      <a:lnTo>
                        <a:pt x="1018" y="595"/>
                      </a:lnTo>
                      <a:lnTo>
                        <a:pt x="1032" y="579"/>
                      </a:lnTo>
                      <a:lnTo>
                        <a:pt x="1046" y="579"/>
                      </a:lnTo>
                      <a:lnTo>
                        <a:pt x="1059" y="590"/>
                      </a:lnTo>
                      <a:lnTo>
                        <a:pt x="1077" y="605"/>
                      </a:lnTo>
                      <a:lnTo>
                        <a:pt x="1100" y="615"/>
                      </a:lnTo>
                      <a:lnTo>
                        <a:pt x="1137" y="615"/>
                      </a:lnTo>
                      <a:lnTo>
                        <a:pt x="1187" y="615"/>
                      </a:lnTo>
                      <a:lnTo>
                        <a:pt x="1209" y="625"/>
                      </a:lnTo>
                      <a:lnTo>
                        <a:pt x="1228" y="651"/>
                      </a:lnTo>
                      <a:lnTo>
                        <a:pt x="1228" y="676"/>
                      </a:lnTo>
                      <a:lnTo>
                        <a:pt x="1228" y="717"/>
                      </a:lnTo>
                      <a:lnTo>
                        <a:pt x="1264" y="702"/>
                      </a:lnTo>
                      <a:lnTo>
                        <a:pt x="1309" y="687"/>
                      </a:lnTo>
                      <a:lnTo>
                        <a:pt x="1337" y="676"/>
                      </a:lnTo>
                      <a:lnTo>
                        <a:pt x="1373" y="662"/>
                      </a:lnTo>
                      <a:lnTo>
                        <a:pt x="1373" y="764"/>
                      </a:lnTo>
                      <a:lnTo>
                        <a:pt x="1373" y="871"/>
                      </a:lnTo>
                      <a:lnTo>
                        <a:pt x="1373" y="892"/>
                      </a:lnTo>
                      <a:lnTo>
                        <a:pt x="341" y="892"/>
                      </a:lnTo>
                      <a:lnTo>
                        <a:pt x="327" y="881"/>
                      </a:lnTo>
                      <a:lnTo>
                        <a:pt x="295" y="856"/>
                      </a:lnTo>
                      <a:lnTo>
                        <a:pt x="286" y="861"/>
                      </a:lnTo>
                      <a:lnTo>
                        <a:pt x="258" y="871"/>
                      </a:lnTo>
                      <a:lnTo>
                        <a:pt x="227" y="881"/>
                      </a:lnTo>
                      <a:lnTo>
                        <a:pt x="196" y="892"/>
                      </a:lnTo>
                      <a:lnTo>
                        <a:pt x="0" y="892"/>
                      </a:lnTo>
                      <a:lnTo>
                        <a:pt x="0" y="830"/>
                      </a:lnTo>
                      <a:lnTo>
                        <a:pt x="36" y="810"/>
                      </a:lnTo>
                      <a:lnTo>
                        <a:pt x="77" y="794"/>
                      </a:lnTo>
                      <a:lnTo>
                        <a:pt x="113" y="774"/>
                      </a:lnTo>
                      <a:lnTo>
                        <a:pt x="145" y="764"/>
                      </a:lnTo>
                      <a:lnTo>
                        <a:pt x="177" y="753"/>
                      </a:lnTo>
                      <a:lnTo>
                        <a:pt x="227" y="733"/>
                      </a:lnTo>
                      <a:lnTo>
                        <a:pt x="258" y="681"/>
                      </a:lnTo>
                      <a:lnTo>
                        <a:pt x="273" y="656"/>
                      </a:lnTo>
                      <a:lnTo>
                        <a:pt x="277" y="635"/>
                      </a:lnTo>
                      <a:lnTo>
                        <a:pt x="227" y="584"/>
                      </a:lnTo>
                      <a:lnTo>
                        <a:pt x="181" y="569"/>
                      </a:lnTo>
                      <a:lnTo>
                        <a:pt x="131" y="548"/>
                      </a:lnTo>
                      <a:lnTo>
                        <a:pt x="86" y="523"/>
                      </a:lnTo>
                      <a:lnTo>
                        <a:pt x="81" y="497"/>
                      </a:lnTo>
                      <a:lnTo>
                        <a:pt x="109" y="487"/>
                      </a:lnTo>
                      <a:lnTo>
                        <a:pt x="63" y="410"/>
                      </a:lnTo>
                      <a:lnTo>
                        <a:pt x="27" y="364"/>
                      </a:lnTo>
                      <a:lnTo>
                        <a:pt x="0" y="323"/>
                      </a:lnTo>
                      <a:lnTo>
                        <a:pt x="0" y="0"/>
                      </a:lnTo>
                      <a:close/>
                    </a:path>
                  </a:pathLst>
                </a:custGeom>
                <a:solidFill>
                  <a:srgbClr val="FFFFFF"/>
                </a:solidFill>
                <a:ln w="9525">
                  <a:noFill/>
                  <a:round/>
                  <a:headEnd/>
                  <a:tailEnd/>
                </a:ln>
              </p:spPr>
              <p:txBody>
                <a:bodyPr/>
                <a:lstStyle/>
                <a:p>
                  <a:endParaRPr lang="en-US"/>
                </a:p>
              </p:txBody>
            </p:sp>
            <p:sp>
              <p:nvSpPr>
                <p:cNvPr id="160834" name="Freeform 4162"/>
                <p:cNvSpPr>
                  <a:spLocks/>
                </p:cNvSpPr>
                <p:nvPr/>
              </p:nvSpPr>
              <p:spPr bwMode="auto">
                <a:xfrm>
                  <a:off x="3269" y="3216"/>
                  <a:ext cx="1035" cy="717"/>
                </a:xfrm>
                <a:custGeom>
                  <a:avLst/>
                  <a:gdLst/>
                  <a:ahLst/>
                  <a:cxnLst>
                    <a:cxn ang="0">
                      <a:pos x="0" y="0"/>
                    </a:cxn>
                    <a:cxn ang="0">
                      <a:pos x="37" y="36"/>
                    </a:cxn>
                    <a:cxn ang="0">
                      <a:pos x="73" y="77"/>
                    </a:cxn>
                    <a:cxn ang="0">
                      <a:pos x="123" y="82"/>
                    </a:cxn>
                    <a:cxn ang="0">
                      <a:pos x="159" y="107"/>
                    </a:cxn>
                    <a:cxn ang="0">
                      <a:pos x="201" y="143"/>
                    </a:cxn>
                    <a:cxn ang="0">
                      <a:pos x="247" y="215"/>
                    </a:cxn>
                    <a:cxn ang="0">
                      <a:pos x="292" y="293"/>
                    </a:cxn>
                    <a:cxn ang="0">
                      <a:pos x="338" y="390"/>
                    </a:cxn>
                    <a:cxn ang="0">
                      <a:pos x="387" y="487"/>
                    </a:cxn>
                    <a:cxn ang="0">
                      <a:pos x="424" y="538"/>
                    </a:cxn>
                    <a:cxn ang="0">
                      <a:pos x="474" y="563"/>
                    </a:cxn>
                    <a:cxn ang="0">
                      <a:pos x="510" y="568"/>
                    </a:cxn>
                    <a:cxn ang="0">
                      <a:pos x="547" y="574"/>
                    </a:cxn>
                    <a:cxn ang="0">
                      <a:pos x="602" y="589"/>
                    </a:cxn>
                    <a:cxn ang="0">
                      <a:pos x="634" y="594"/>
                    </a:cxn>
                    <a:cxn ang="0">
                      <a:pos x="638" y="574"/>
                    </a:cxn>
                    <a:cxn ang="0">
                      <a:pos x="666" y="594"/>
                    </a:cxn>
                    <a:cxn ang="0">
                      <a:pos x="679" y="594"/>
                    </a:cxn>
                    <a:cxn ang="0">
                      <a:pos x="693" y="579"/>
                    </a:cxn>
                    <a:cxn ang="0">
                      <a:pos x="707" y="579"/>
                    </a:cxn>
                    <a:cxn ang="0">
                      <a:pos x="721" y="589"/>
                    </a:cxn>
                    <a:cxn ang="0">
                      <a:pos x="739" y="604"/>
                    </a:cxn>
                    <a:cxn ang="0">
                      <a:pos x="761" y="615"/>
                    </a:cxn>
                    <a:cxn ang="0">
                      <a:pos x="798" y="615"/>
                    </a:cxn>
                    <a:cxn ang="0">
                      <a:pos x="848" y="615"/>
                    </a:cxn>
                    <a:cxn ang="0">
                      <a:pos x="871" y="625"/>
                    </a:cxn>
                    <a:cxn ang="0">
                      <a:pos x="889" y="651"/>
                    </a:cxn>
                    <a:cxn ang="0">
                      <a:pos x="889" y="676"/>
                    </a:cxn>
                    <a:cxn ang="0">
                      <a:pos x="889" y="717"/>
                    </a:cxn>
                    <a:cxn ang="0">
                      <a:pos x="926" y="702"/>
                    </a:cxn>
                    <a:cxn ang="0">
                      <a:pos x="971" y="686"/>
                    </a:cxn>
                    <a:cxn ang="0">
                      <a:pos x="999" y="676"/>
                    </a:cxn>
                    <a:cxn ang="0">
                      <a:pos x="1035" y="661"/>
                    </a:cxn>
                  </a:cxnLst>
                  <a:rect l="0" t="0" r="r" b="b"/>
                  <a:pathLst>
                    <a:path w="1035" h="717">
                      <a:moveTo>
                        <a:pt x="0" y="0"/>
                      </a:moveTo>
                      <a:lnTo>
                        <a:pt x="37" y="36"/>
                      </a:lnTo>
                      <a:lnTo>
                        <a:pt x="73" y="77"/>
                      </a:lnTo>
                      <a:lnTo>
                        <a:pt x="123" y="82"/>
                      </a:lnTo>
                      <a:lnTo>
                        <a:pt x="159" y="107"/>
                      </a:lnTo>
                      <a:lnTo>
                        <a:pt x="201" y="143"/>
                      </a:lnTo>
                      <a:lnTo>
                        <a:pt x="247" y="215"/>
                      </a:lnTo>
                      <a:lnTo>
                        <a:pt x="292" y="293"/>
                      </a:lnTo>
                      <a:lnTo>
                        <a:pt x="338" y="390"/>
                      </a:lnTo>
                      <a:lnTo>
                        <a:pt x="387" y="487"/>
                      </a:lnTo>
                      <a:lnTo>
                        <a:pt x="424" y="538"/>
                      </a:lnTo>
                      <a:lnTo>
                        <a:pt x="474" y="563"/>
                      </a:lnTo>
                      <a:lnTo>
                        <a:pt x="510" y="568"/>
                      </a:lnTo>
                      <a:lnTo>
                        <a:pt x="547" y="574"/>
                      </a:lnTo>
                      <a:lnTo>
                        <a:pt x="602" y="589"/>
                      </a:lnTo>
                      <a:lnTo>
                        <a:pt x="634" y="594"/>
                      </a:lnTo>
                      <a:lnTo>
                        <a:pt x="638" y="574"/>
                      </a:lnTo>
                      <a:lnTo>
                        <a:pt x="666" y="594"/>
                      </a:lnTo>
                      <a:lnTo>
                        <a:pt x="679" y="594"/>
                      </a:lnTo>
                      <a:lnTo>
                        <a:pt x="693" y="579"/>
                      </a:lnTo>
                      <a:lnTo>
                        <a:pt x="707" y="579"/>
                      </a:lnTo>
                      <a:lnTo>
                        <a:pt x="721" y="589"/>
                      </a:lnTo>
                      <a:lnTo>
                        <a:pt x="739" y="604"/>
                      </a:lnTo>
                      <a:lnTo>
                        <a:pt x="761" y="615"/>
                      </a:lnTo>
                      <a:lnTo>
                        <a:pt x="798" y="615"/>
                      </a:lnTo>
                      <a:lnTo>
                        <a:pt x="848" y="615"/>
                      </a:lnTo>
                      <a:lnTo>
                        <a:pt x="871" y="625"/>
                      </a:lnTo>
                      <a:lnTo>
                        <a:pt x="889" y="651"/>
                      </a:lnTo>
                      <a:lnTo>
                        <a:pt x="889" y="676"/>
                      </a:lnTo>
                      <a:lnTo>
                        <a:pt x="889" y="717"/>
                      </a:lnTo>
                      <a:lnTo>
                        <a:pt x="926" y="702"/>
                      </a:lnTo>
                      <a:lnTo>
                        <a:pt x="971" y="686"/>
                      </a:lnTo>
                      <a:lnTo>
                        <a:pt x="999" y="676"/>
                      </a:lnTo>
                      <a:lnTo>
                        <a:pt x="1035" y="661"/>
                      </a:lnTo>
                    </a:path>
                  </a:pathLst>
                </a:custGeom>
                <a:noFill/>
                <a:ln w="7938" cap="rnd">
                  <a:solidFill>
                    <a:srgbClr val="000000"/>
                  </a:solidFill>
                  <a:prstDash val="solid"/>
                  <a:round/>
                  <a:headEnd/>
                  <a:tailEnd/>
                </a:ln>
              </p:spPr>
              <p:txBody>
                <a:bodyPr/>
                <a:lstStyle/>
                <a:p>
                  <a:endParaRPr lang="en-US"/>
                </a:p>
              </p:txBody>
            </p:sp>
            <p:sp>
              <p:nvSpPr>
                <p:cNvPr id="160835" name="Freeform 4163"/>
                <p:cNvSpPr>
                  <a:spLocks/>
                </p:cNvSpPr>
                <p:nvPr/>
              </p:nvSpPr>
              <p:spPr bwMode="auto">
                <a:xfrm>
                  <a:off x="2931" y="3542"/>
                  <a:ext cx="338" cy="566"/>
                </a:xfrm>
                <a:custGeom>
                  <a:avLst/>
                  <a:gdLst/>
                  <a:ahLst/>
                  <a:cxnLst>
                    <a:cxn ang="0">
                      <a:pos x="338" y="566"/>
                    </a:cxn>
                    <a:cxn ang="0">
                      <a:pos x="324" y="555"/>
                    </a:cxn>
                    <a:cxn ang="0">
                      <a:pos x="293" y="530"/>
                    </a:cxn>
                    <a:cxn ang="0">
                      <a:pos x="284" y="535"/>
                    </a:cxn>
                    <a:cxn ang="0">
                      <a:pos x="257" y="545"/>
                    </a:cxn>
                    <a:cxn ang="0">
                      <a:pos x="226" y="555"/>
                    </a:cxn>
                    <a:cxn ang="0">
                      <a:pos x="194" y="566"/>
                    </a:cxn>
                    <a:cxn ang="0">
                      <a:pos x="0" y="566"/>
                    </a:cxn>
                    <a:cxn ang="0">
                      <a:pos x="0" y="504"/>
                    </a:cxn>
                    <a:cxn ang="0">
                      <a:pos x="36" y="484"/>
                    </a:cxn>
                    <a:cxn ang="0">
                      <a:pos x="76" y="469"/>
                    </a:cxn>
                    <a:cxn ang="0">
                      <a:pos x="112" y="449"/>
                    </a:cxn>
                    <a:cxn ang="0">
                      <a:pos x="144" y="438"/>
                    </a:cxn>
                    <a:cxn ang="0">
                      <a:pos x="176" y="428"/>
                    </a:cxn>
                    <a:cxn ang="0">
                      <a:pos x="226" y="408"/>
                    </a:cxn>
                    <a:cxn ang="0">
                      <a:pos x="257" y="357"/>
                    </a:cxn>
                    <a:cxn ang="0">
                      <a:pos x="270" y="331"/>
                    </a:cxn>
                    <a:cxn ang="0">
                      <a:pos x="275" y="311"/>
                    </a:cxn>
                    <a:cxn ang="0">
                      <a:pos x="226" y="261"/>
                    </a:cxn>
                    <a:cxn ang="0">
                      <a:pos x="180" y="245"/>
                    </a:cxn>
                    <a:cxn ang="0">
                      <a:pos x="130" y="225"/>
                    </a:cxn>
                    <a:cxn ang="0">
                      <a:pos x="86" y="199"/>
                    </a:cxn>
                    <a:cxn ang="0">
                      <a:pos x="81" y="174"/>
                    </a:cxn>
                    <a:cxn ang="0">
                      <a:pos x="108" y="163"/>
                    </a:cxn>
                    <a:cxn ang="0">
                      <a:pos x="63" y="87"/>
                    </a:cxn>
                    <a:cxn ang="0">
                      <a:pos x="27" y="41"/>
                    </a:cxn>
                    <a:cxn ang="0">
                      <a:pos x="0" y="0"/>
                    </a:cxn>
                  </a:cxnLst>
                  <a:rect l="0" t="0" r="r" b="b"/>
                  <a:pathLst>
                    <a:path w="338" h="566">
                      <a:moveTo>
                        <a:pt x="338" y="566"/>
                      </a:moveTo>
                      <a:lnTo>
                        <a:pt x="324" y="555"/>
                      </a:lnTo>
                      <a:lnTo>
                        <a:pt x="293" y="530"/>
                      </a:lnTo>
                      <a:lnTo>
                        <a:pt x="284" y="535"/>
                      </a:lnTo>
                      <a:lnTo>
                        <a:pt x="257" y="545"/>
                      </a:lnTo>
                      <a:lnTo>
                        <a:pt x="226" y="555"/>
                      </a:lnTo>
                      <a:lnTo>
                        <a:pt x="194" y="566"/>
                      </a:lnTo>
                      <a:lnTo>
                        <a:pt x="0" y="566"/>
                      </a:lnTo>
                      <a:lnTo>
                        <a:pt x="0" y="504"/>
                      </a:lnTo>
                      <a:lnTo>
                        <a:pt x="36" y="484"/>
                      </a:lnTo>
                      <a:lnTo>
                        <a:pt x="76" y="469"/>
                      </a:lnTo>
                      <a:lnTo>
                        <a:pt x="112" y="449"/>
                      </a:lnTo>
                      <a:lnTo>
                        <a:pt x="144" y="438"/>
                      </a:lnTo>
                      <a:lnTo>
                        <a:pt x="176" y="428"/>
                      </a:lnTo>
                      <a:lnTo>
                        <a:pt x="226" y="408"/>
                      </a:lnTo>
                      <a:lnTo>
                        <a:pt x="257" y="357"/>
                      </a:lnTo>
                      <a:lnTo>
                        <a:pt x="270" y="331"/>
                      </a:lnTo>
                      <a:lnTo>
                        <a:pt x="275" y="311"/>
                      </a:lnTo>
                      <a:lnTo>
                        <a:pt x="226" y="261"/>
                      </a:lnTo>
                      <a:lnTo>
                        <a:pt x="180" y="245"/>
                      </a:lnTo>
                      <a:lnTo>
                        <a:pt x="130" y="225"/>
                      </a:lnTo>
                      <a:lnTo>
                        <a:pt x="86" y="199"/>
                      </a:lnTo>
                      <a:lnTo>
                        <a:pt x="81" y="174"/>
                      </a:lnTo>
                      <a:lnTo>
                        <a:pt x="108" y="163"/>
                      </a:lnTo>
                      <a:lnTo>
                        <a:pt x="63" y="87"/>
                      </a:lnTo>
                      <a:lnTo>
                        <a:pt x="27" y="41"/>
                      </a:lnTo>
                      <a:lnTo>
                        <a:pt x="0" y="0"/>
                      </a:lnTo>
                    </a:path>
                  </a:pathLst>
                </a:custGeom>
                <a:noFill/>
                <a:ln w="7938" cap="rnd">
                  <a:solidFill>
                    <a:srgbClr val="000000"/>
                  </a:solidFill>
                  <a:prstDash val="solid"/>
                  <a:round/>
                  <a:headEnd/>
                  <a:tailEnd/>
                </a:ln>
              </p:spPr>
              <p:txBody>
                <a:bodyPr/>
                <a:lstStyle/>
                <a:p>
                  <a:endParaRPr lang="en-US"/>
                </a:p>
              </p:txBody>
            </p:sp>
            <p:sp>
              <p:nvSpPr>
                <p:cNvPr id="160836" name="Freeform 4164"/>
                <p:cNvSpPr>
                  <a:spLocks/>
                </p:cNvSpPr>
                <p:nvPr/>
              </p:nvSpPr>
              <p:spPr bwMode="auto">
                <a:xfrm>
                  <a:off x="3550" y="3216"/>
                  <a:ext cx="265" cy="58"/>
                </a:xfrm>
                <a:custGeom>
                  <a:avLst/>
                  <a:gdLst/>
                  <a:ahLst/>
                  <a:cxnLst>
                    <a:cxn ang="0">
                      <a:pos x="9" y="0"/>
                    </a:cxn>
                    <a:cxn ang="0">
                      <a:pos x="63" y="0"/>
                    </a:cxn>
                    <a:cxn ang="0">
                      <a:pos x="112" y="0"/>
                    </a:cxn>
                    <a:cxn ang="0">
                      <a:pos x="162" y="0"/>
                    </a:cxn>
                    <a:cxn ang="0">
                      <a:pos x="216" y="0"/>
                    </a:cxn>
                    <a:cxn ang="0">
                      <a:pos x="265" y="0"/>
                    </a:cxn>
                    <a:cxn ang="0">
                      <a:pos x="256" y="0"/>
                    </a:cxn>
                    <a:cxn ang="0">
                      <a:pos x="229" y="5"/>
                    </a:cxn>
                    <a:cxn ang="0">
                      <a:pos x="198" y="15"/>
                    </a:cxn>
                    <a:cxn ang="0">
                      <a:pos x="166" y="26"/>
                    </a:cxn>
                    <a:cxn ang="0">
                      <a:pos x="135" y="42"/>
                    </a:cxn>
                    <a:cxn ang="0">
                      <a:pos x="94" y="47"/>
                    </a:cxn>
                    <a:cxn ang="0">
                      <a:pos x="72" y="58"/>
                    </a:cxn>
                    <a:cxn ang="0">
                      <a:pos x="53" y="58"/>
                    </a:cxn>
                    <a:cxn ang="0">
                      <a:pos x="36" y="37"/>
                    </a:cxn>
                    <a:cxn ang="0">
                      <a:pos x="23" y="21"/>
                    </a:cxn>
                    <a:cxn ang="0">
                      <a:pos x="0" y="15"/>
                    </a:cxn>
                    <a:cxn ang="0">
                      <a:pos x="9" y="0"/>
                    </a:cxn>
                  </a:cxnLst>
                  <a:rect l="0" t="0" r="r" b="b"/>
                  <a:pathLst>
                    <a:path w="265" h="58">
                      <a:moveTo>
                        <a:pt x="9" y="0"/>
                      </a:moveTo>
                      <a:lnTo>
                        <a:pt x="63" y="0"/>
                      </a:lnTo>
                      <a:lnTo>
                        <a:pt x="112" y="0"/>
                      </a:lnTo>
                      <a:lnTo>
                        <a:pt x="162" y="0"/>
                      </a:lnTo>
                      <a:lnTo>
                        <a:pt x="216" y="0"/>
                      </a:lnTo>
                      <a:lnTo>
                        <a:pt x="265" y="0"/>
                      </a:lnTo>
                      <a:lnTo>
                        <a:pt x="256" y="0"/>
                      </a:lnTo>
                      <a:lnTo>
                        <a:pt x="229" y="5"/>
                      </a:lnTo>
                      <a:lnTo>
                        <a:pt x="198" y="15"/>
                      </a:lnTo>
                      <a:lnTo>
                        <a:pt x="166" y="26"/>
                      </a:lnTo>
                      <a:lnTo>
                        <a:pt x="135" y="42"/>
                      </a:lnTo>
                      <a:lnTo>
                        <a:pt x="94" y="47"/>
                      </a:lnTo>
                      <a:lnTo>
                        <a:pt x="72" y="58"/>
                      </a:lnTo>
                      <a:lnTo>
                        <a:pt x="53" y="58"/>
                      </a:lnTo>
                      <a:lnTo>
                        <a:pt x="36" y="37"/>
                      </a:lnTo>
                      <a:lnTo>
                        <a:pt x="23" y="21"/>
                      </a:lnTo>
                      <a:lnTo>
                        <a:pt x="0" y="15"/>
                      </a:lnTo>
                      <a:lnTo>
                        <a:pt x="9" y="0"/>
                      </a:lnTo>
                      <a:close/>
                    </a:path>
                  </a:pathLst>
                </a:custGeom>
                <a:solidFill>
                  <a:srgbClr val="FFFFFF"/>
                </a:solidFill>
                <a:ln w="9525">
                  <a:noFill/>
                  <a:round/>
                  <a:headEnd/>
                  <a:tailEnd/>
                </a:ln>
              </p:spPr>
              <p:txBody>
                <a:bodyPr/>
                <a:lstStyle/>
                <a:p>
                  <a:endParaRPr lang="en-US"/>
                </a:p>
              </p:txBody>
            </p:sp>
            <p:sp>
              <p:nvSpPr>
                <p:cNvPr id="160837" name="Freeform 4165"/>
                <p:cNvSpPr>
                  <a:spLocks/>
                </p:cNvSpPr>
                <p:nvPr/>
              </p:nvSpPr>
              <p:spPr bwMode="auto">
                <a:xfrm>
                  <a:off x="3550" y="3216"/>
                  <a:ext cx="260" cy="58"/>
                </a:xfrm>
                <a:custGeom>
                  <a:avLst/>
                  <a:gdLst/>
                  <a:ahLst/>
                  <a:cxnLst>
                    <a:cxn ang="0">
                      <a:pos x="260" y="0"/>
                    </a:cxn>
                    <a:cxn ang="0">
                      <a:pos x="232" y="5"/>
                    </a:cxn>
                    <a:cxn ang="0">
                      <a:pos x="201" y="15"/>
                    </a:cxn>
                    <a:cxn ang="0">
                      <a:pos x="169" y="26"/>
                    </a:cxn>
                    <a:cxn ang="0">
                      <a:pos x="137" y="42"/>
                    </a:cxn>
                    <a:cxn ang="0">
                      <a:pos x="96" y="47"/>
                    </a:cxn>
                    <a:cxn ang="0">
                      <a:pos x="73" y="58"/>
                    </a:cxn>
                    <a:cxn ang="0">
                      <a:pos x="54" y="58"/>
                    </a:cxn>
                    <a:cxn ang="0">
                      <a:pos x="36" y="37"/>
                    </a:cxn>
                    <a:cxn ang="0">
                      <a:pos x="23" y="21"/>
                    </a:cxn>
                    <a:cxn ang="0">
                      <a:pos x="0" y="15"/>
                    </a:cxn>
                    <a:cxn ang="0">
                      <a:pos x="9" y="0"/>
                    </a:cxn>
                  </a:cxnLst>
                  <a:rect l="0" t="0" r="r" b="b"/>
                  <a:pathLst>
                    <a:path w="260" h="58">
                      <a:moveTo>
                        <a:pt x="260" y="0"/>
                      </a:moveTo>
                      <a:lnTo>
                        <a:pt x="232" y="5"/>
                      </a:lnTo>
                      <a:lnTo>
                        <a:pt x="201" y="15"/>
                      </a:lnTo>
                      <a:lnTo>
                        <a:pt x="169" y="26"/>
                      </a:lnTo>
                      <a:lnTo>
                        <a:pt x="137" y="42"/>
                      </a:lnTo>
                      <a:lnTo>
                        <a:pt x="96" y="47"/>
                      </a:lnTo>
                      <a:lnTo>
                        <a:pt x="73" y="58"/>
                      </a:lnTo>
                      <a:lnTo>
                        <a:pt x="54" y="58"/>
                      </a:lnTo>
                      <a:lnTo>
                        <a:pt x="36" y="37"/>
                      </a:lnTo>
                      <a:lnTo>
                        <a:pt x="23" y="21"/>
                      </a:lnTo>
                      <a:lnTo>
                        <a:pt x="0" y="15"/>
                      </a:lnTo>
                      <a:lnTo>
                        <a:pt x="9" y="0"/>
                      </a:lnTo>
                    </a:path>
                  </a:pathLst>
                </a:custGeom>
                <a:noFill/>
                <a:ln w="7938" cap="rnd">
                  <a:solidFill>
                    <a:srgbClr val="000000"/>
                  </a:solidFill>
                  <a:prstDash val="solid"/>
                  <a:round/>
                  <a:headEnd/>
                  <a:tailEnd/>
                </a:ln>
              </p:spPr>
              <p:txBody>
                <a:bodyPr/>
                <a:lstStyle/>
                <a:p>
                  <a:endParaRPr lang="en-US"/>
                </a:p>
              </p:txBody>
            </p:sp>
            <p:sp>
              <p:nvSpPr>
                <p:cNvPr id="160838" name="Freeform 4166"/>
                <p:cNvSpPr>
                  <a:spLocks/>
                </p:cNvSpPr>
                <p:nvPr/>
              </p:nvSpPr>
              <p:spPr bwMode="auto">
                <a:xfrm>
                  <a:off x="4304" y="3216"/>
                  <a:ext cx="1347" cy="892"/>
                </a:xfrm>
                <a:custGeom>
                  <a:avLst/>
                  <a:gdLst/>
                  <a:ahLst/>
                  <a:cxnLst>
                    <a:cxn ang="0">
                      <a:pos x="1347" y="0"/>
                    </a:cxn>
                    <a:cxn ang="0">
                      <a:pos x="1338" y="0"/>
                    </a:cxn>
                    <a:cxn ang="0">
                      <a:pos x="1288" y="0"/>
                    </a:cxn>
                    <a:cxn ang="0">
                      <a:pos x="1234" y="0"/>
                    </a:cxn>
                    <a:cxn ang="0">
                      <a:pos x="1184" y="0"/>
                    </a:cxn>
                    <a:cxn ang="0">
                      <a:pos x="1134" y="0"/>
                    </a:cxn>
                    <a:cxn ang="0">
                      <a:pos x="1079" y="0"/>
                    </a:cxn>
                    <a:cxn ang="0">
                      <a:pos x="1030" y="0"/>
                    </a:cxn>
                    <a:cxn ang="0">
                      <a:pos x="979" y="0"/>
                    </a:cxn>
                    <a:cxn ang="0">
                      <a:pos x="925" y="0"/>
                    </a:cxn>
                    <a:cxn ang="0">
                      <a:pos x="875" y="0"/>
                    </a:cxn>
                    <a:cxn ang="0">
                      <a:pos x="826" y="0"/>
                    </a:cxn>
                    <a:cxn ang="0">
                      <a:pos x="771" y="0"/>
                    </a:cxn>
                    <a:cxn ang="0">
                      <a:pos x="722" y="0"/>
                    </a:cxn>
                    <a:cxn ang="0">
                      <a:pos x="672" y="0"/>
                    </a:cxn>
                    <a:cxn ang="0">
                      <a:pos x="617" y="0"/>
                    </a:cxn>
                    <a:cxn ang="0">
                      <a:pos x="567" y="0"/>
                    </a:cxn>
                    <a:cxn ang="0">
                      <a:pos x="517" y="0"/>
                    </a:cxn>
                    <a:cxn ang="0">
                      <a:pos x="463" y="0"/>
                    </a:cxn>
                    <a:cxn ang="0">
                      <a:pos x="413" y="0"/>
                    </a:cxn>
                    <a:cxn ang="0">
                      <a:pos x="363" y="0"/>
                    </a:cxn>
                    <a:cxn ang="0">
                      <a:pos x="309" y="0"/>
                    </a:cxn>
                    <a:cxn ang="0">
                      <a:pos x="259" y="0"/>
                    </a:cxn>
                    <a:cxn ang="0">
                      <a:pos x="209" y="0"/>
                    </a:cxn>
                    <a:cxn ang="0">
                      <a:pos x="154" y="0"/>
                    </a:cxn>
                    <a:cxn ang="0">
                      <a:pos x="105" y="0"/>
                    </a:cxn>
                    <a:cxn ang="0">
                      <a:pos x="50" y="0"/>
                    </a:cxn>
                    <a:cxn ang="0">
                      <a:pos x="0" y="0"/>
                    </a:cxn>
                    <a:cxn ang="0">
                      <a:pos x="0" y="108"/>
                    </a:cxn>
                    <a:cxn ang="0">
                      <a:pos x="0" y="215"/>
                    </a:cxn>
                    <a:cxn ang="0">
                      <a:pos x="0" y="323"/>
                    </a:cxn>
                    <a:cxn ang="0">
                      <a:pos x="0" y="430"/>
                    </a:cxn>
                    <a:cxn ang="0">
                      <a:pos x="0" y="538"/>
                    </a:cxn>
                    <a:cxn ang="0">
                      <a:pos x="0" y="646"/>
                    </a:cxn>
                    <a:cxn ang="0">
                      <a:pos x="0" y="753"/>
                    </a:cxn>
                    <a:cxn ang="0">
                      <a:pos x="0" y="861"/>
                    </a:cxn>
                    <a:cxn ang="0">
                      <a:pos x="0" y="892"/>
                    </a:cxn>
                    <a:cxn ang="0">
                      <a:pos x="1347" y="892"/>
                    </a:cxn>
                    <a:cxn ang="0">
                      <a:pos x="1347" y="0"/>
                    </a:cxn>
                  </a:cxnLst>
                  <a:rect l="0" t="0" r="r" b="b"/>
                  <a:pathLst>
                    <a:path w="1347" h="892">
                      <a:moveTo>
                        <a:pt x="1347" y="0"/>
                      </a:moveTo>
                      <a:lnTo>
                        <a:pt x="1338" y="0"/>
                      </a:lnTo>
                      <a:lnTo>
                        <a:pt x="1288" y="0"/>
                      </a:lnTo>
                      <a:lnTo>
                        <a:pt x="1234" y="0"/>
                      </a:lnTo>
                      <a:lnTo>
                        <a:pt x="1184" y="0"/>
                      </a:lnTo>
                      <a:lnTo>
                        <a:pt x="1134" y="0"/>
                      </a:lnTo>
                      <a:lnTo>
                        <a:pt x="1079" y="0"/>
                      </a:lnTo>
                      <a:lnTo>
                        <a:pt x="1030" y="0"/>
                      </a:lnTo>
                      <a:lnTo>
                        <a:pt x="979" y="0"/>
                      </a:lnTo>
                      <a:lnTo>
                        <a:pt x="925" y="0"/>
                      </a:lnTo>
                      <a:lnTo>
                        <a:pt x="875" y="0"/>
                      </a:lnTo>
                      <a:lnTo>
                        <a:pt x="826" y="0"/>
                      </a:lnTo>
                      <a:lnTo>
                        <a:pt x="771" y="0"/>
                      </a:lnTo>
                      <a:lnTo>
                        <a:pt x="722" y="0"/>
                      </a:lnTo>
                      <a:lnTo>
                        <a:pt x="672" y="0"/>
                      </a:lnTo>
                      <a:lnTo>
                        <a:pt x="617" y="0"/>
                      </a:lnTo>
                      <a:lnTo>
                        <a:pt x="567" y="0"/>
                      </a:lnTo>
                      <a:lnTo>
                        <a:pt x="517" y="0"/>
                      </a:lnTo>
                      <a:lnTo>
                        <a:pt x="463" y="0"/>
                      </a:lnTo>
                      <a:lnTo>
                        <a:pt x="413" y="0"/>
                      </a:lnTo>
                      <a:lnTo>
                        <a:pt x="363" y="0"/>
                      </a:lnTo>
                      <a:lnTo>
                        <a:pt x="309" y="0"/>
                      </a:lnTo>
                      <a:lnTo>
                        <a:pt x="259" y="0"/>
                      </a:lnTo>
                      <a:lnTo>
                        <a:pt x="209" y="0"/>
                      </a:lnTo>
                      <a:lnTo>
                        <a:pt x="154" y="0"/>
                      </a:lnTo>
                      <a:lnTo>
                        <a:pt x="105" y="0"/>
                      </a:lnTo>
                      <a:lnTo>
                        <a:pt x="50" y="0"/>
                      </a:lnTo>
                      <a:lnTo>
                        <a:pt x="0" y="0"/>
                      </a:lnTo>
                      <a:lnTo>
                        <a:pt x="0" y="108"/>
                      </a:lnTo>
                      <a:lnTo>
                        <a:pt x="0" y="215"/>
                      </a:lnTo>
                      <a:lnTo>
                        <a:pt x="0" y="323"/>
                      </a:lnTo>
                      <a:lnTo>
                        <a:pt x="0" y="430"/>
                      </a:lnTo>
                      <a:lnTo>
                        <a:pt x="0" y="538"/>
                      </a:lnTo>
                      <a:lnTo>
                        <a:pt x="0" y="646"/>
                      </a:lnTo>
                      <a:lnTo>
                        <a:pt x="0" y="753"/>
                      </a:lnTo>
                      <a:lnTo>
                        <a:pt x="0" y="861"/>
                      </a:lnTo>
                      <a:lnTo>
                        <a:pt x="0" y="892"/>
                      </a:lnTo>
                      <a:lnTo>
                        <a:pt x="1347" y="892"/>
                      </a:lnTo>
                      <a:lnTo>
                        <a:pt x="1347" y="0"/>
                      </a:lnTo>
                      <a:close/>
                    </a:path>
                  </a:pathLst>
                </a:custGeom>
                <a:solidFill>
                  <a:srgbClr val="FFFFC2"/>
                </a:solidFill>
                <a:ln w="9525">
                  <a:noFill/>
                  <a:round/>
                  <a:headEnd/>
                  <a:tailEnd/>
                </a:ln>
              </p:spPr>
              <p:txBody>
                <a:bodyPr/>
                <a:lstStyle/>
                <a:p>
                  <a:endParaRPr lang="en-US"/>
                </a:p>
              </p:txBody>
            </p:sp>
            <p:sp>
              <p:nvSpPr>
                <p:cNvPr id="160839" name="Line 4167"/>
                <p:cNvSpPr>
                  <a:spLocks noChangeShapeType="1"/>
                </p:cNvSpPr>
                <p:nvPr/>
              </p:nvSpPr>
              <p:spPr bwMode="auto">
                <a:xfrm flipH="1">
                  <a:off x="5245" y="3216"/>
                  <a:ext cx="16" cy="5"/>
                </a:xfrm>
                <a:prstGeom prst="line">
                  <a:avLst/>
                </a:prstGeom>
                <a:noFill/>
                <a:ln w="7938" cap="rnd">
                  <a:solidFill>
                    <a:srgbClr val="000000"/>
                  </a:solidFill>
                  <a:round/>
                  <a:headEnd/>
                  <a:tailEnd/>
                </a:ln>
              </p:spPr>
              <p:txBody>
                <a:bodyPr/>
                <a:lstStyle/>
                <a:p>
                  <a:endParaRPr lang="en-US"/>
                </a:p>
              </p:txBody>
            </p:sp>
            <p:sp>
              <p:nvSpPr>
                <p:cNvPr id="160840" name="Line 4168"/>
                <p:cNvSpPr>
                  <a:spLocks noChangeShapeType="1"/>
                </p:cNvSpPr>
                <p:nvPr/>
              </p:nvSpPr>
              <p:spPr bwMode="auto">
                <a:xfrm flipH="1">
                  <a:off x="5256" y="3227"/>
                  <a:ext cx="15" cy="6"/>
                </a:xfrm>
                <a:prstGeom prst="line">
                  <a:avLst/>
                </a:prstGeom>
                <a:noFill/>
                <a:ln w="7938" cap="rnd">
                  <a:solidFill>
                    <a:srgbClr val="000000"/>
                  </a:solidFill>
                  <a:round/>
                  <a:headEnd/>
                  <a:tailEnd/>
                </a:ln>
              </p:spPr>
              <p:txBody>
                <a:bodyPr/>
                <a:lstStyle/>
                <a:p>
                  <a:endParaRPr lang="en-US"/>
                </a:p>
              </p:txBody>
            </p:sp>
            <p:sp>
              <p:nvSpPr>
                <p:cNvPr id="160841" name="Line 4169"/>
                <p:cNvSpPr>
                  <a:spLocks noChangeShapeType="1"/>
                </p:cNvSpPr>
                <p:nvPr/>
              </p:nvSpPr>
              <p:spPr bwMode="auto">
                <a:xfrm flipH="1">
                  <a:off x="5261" y="3245"/>
                  <a:ext cx="16" cy="6"/>
                </a:xfrm>
                <a:prstGeom prst="line">
                  <a:avLst/>
                </a:prstGeom>
                <a:noFill/>
                <a:ln w="7938" cap="rnd">
                  <a:solidFill>
                    <a:srgbClr val="000000"/>
                  </a:solidFill>
                  <a:round/>
                  <a:headEnd/>
                  <a:tailEnd/>
                </a:ln>
              </p:spPr>
              <p:txBody>
                <a:bodyPr/>
                <a:lstStyle/>
                <a:p>
                  <a:endParaRPr lang="en-US"/>
                </a:p>
              </p:txBody>
            </p:sp>
            <p:sp>
              <p:nvSpPr>
                <p:cNvPr id="160842" name="Line 4170"/>
                <p:cNvSpPr>
                  <a:spLocks noChangeShapeType="1"/>
                </p:cNvSpPr>
                <p:nvPr/>
              </p:nvSpPr>
              <p:spPr bwMode="auto">
                <a:xfrm flipH="1">
                  <a:off x="5266" y="3256"/>
                  <a:ext cx="16" cy="0"/>
                </a:xfrm>
                <a:prstGeom prst="line">
                  <a:avLst/>
                </a:prstGeom>
                <a:noFill/>
                <a:ln w="7938" cap="rnd">
                  <a:solidFill>
                    <a:srgbClr val="000000"/>
                  </a:solidFill>
                  <a:round/>
                  <a:headEnd/>
                  <a:tailEnd/>
                </a:ln>
              </p:spPr>
              <p:txBody>
                <a:bodyPr/>
                <a:lstStyle/>
                <a:p>
                  <a:endParaRPr lang="en-US"/>
                </a:p>
              </p:txBody>
            </p:sp>
            <p:sp>
              <p:nvSpPr>
                <p:cNvPr id="160843" name="Line 4171"/>
                <p:cNvSpPr>
                  <a:spLocks noChangeShapeType="1"/>
                </p:cNvSpPr>
                <p:nvPr/>
              </p:nvSpPr>
              <p:spPr bwMode="auto">
                <a:xfrm flipH="1">
                  <a:off x="5277" y="3268"/>
                  <a:ext cx="10" cy="6"/>
                </a:xfrm>
                <a:prstGeom prst="line">
                  <a:avLst/>
                </a:prstGeom>
                <a:noFill/>
                <a:ln w="7938" cap="rnd">
                  <a:solidFill>
                    <a:srgbClr val="000000"/>
                  </a:solidFill>
                  <a:round/>
                  <a:headEnd/>
                  <a:tailEnd/>
                </a:ln>
              </p:spPr>
              <p:txBody>
                <a:bodyPr/>
                <a:lstStyle/>
                <a:p>
                  <a:endParaRPr lang="en-US"/>
                </a:p>
              </p:txBody>
            </p:sp>
            <p:sp>
              <p:nvSpPr>
                <p:cNvPr id="160844" name="Line 4172"/>
                <p:cNvSpPr>
                  <a:spLocks noChangeShapeType="1"/>
                </p:cNvSpPr>
                <p:nvPr/>
              </p:nvSpPr>
              <p:spPr bwMode="auto">
                <a:xfrm flipH="1">
                  <a:off x="5282" y="3280"/>
                  <a:ext cx="10" cy="6"/>
                </a:xfrm>
                <a:prstGeom prst="line">
                  <a:avLst/>
                </a:prstGeom>
                <a:noFill/>
                <a:ln w="7938" cap="rnd">
                  <a:solidFill>
                    <a:srgbClr val="000000"/>
                  </a:solidFill>
                  <a:round/>
                  <a:headEnd/>
                  <a:tailEnd/>
                </a:ln>
              </p:spPr>
              <p:txBody>
                <a:bodyPr/>
                <a:lstStyle/>
                <a:p>
                  <a:endParaRPr lang="en-US"/>
                </a:p>
              </p:txBody>
            </p:sp>
            <p:sp>
              <p:nvSpPr>
                <p:cNvPr id="160845" name="Line 4173"/>
                <p:cNvSpPr>
                  <a:spLocks noChangeShapeType="1"/>
                </p:cNvSpPr>
                <p:nvPr/>
              </p:nvSpPr>
              <p:spPr bwMode="auto">
                <a:xfrm flipH="1">
                  <a:off x="5287" y="3297"/>
                  <a:ext cx="16" cy="0"/>
                </a:xfrm>
                <a:prstGeom prst="line">
                  <a:avLst/>
                </a:prstGeom>
                <a:noFill/>
                <a:ln w="7938" cap="rnd">
                  <a:solidFill>
                    <a:srgbClr val="000000"/>
                  </a:solidFill>
                  <a:round/>
                  <a:headEnd/>
                  <a:tailEnd/>
                </a:ln>
              </p:spPr>
              <p:txBody>
                <a:bodyPr/>
                <a:lstStyle/>
                <a:p>
                  <a:endParaRPr lang="en-US"/>
                </a:p>
              </p:txBody>
            </p:sp>
            <p:sp>
              <p:nvSpPr>
                <p:cNvPr id="160846" name="Line 4174"/>
                <p:cNvSpPr>
                  <a:spLocks noChangeShapeType="1"/>
                </p:cNvSpPr>
                <p:nvPr/>
              </p:nvSpPr>
              <p:spPr bwMode="auto">
                <a:xfrm flipH="1">
                  <a:off x="5292" y="3303"/>
                  <a:ext cx="16" cy="6"/>
                </a:xfrm>
                <a:prstGeom prst="line">
                  <a:avLst/>
                </a:prstGeom>
                <a:noFill/>
                <a:ln w="7938" cap="rnd">
                  <a:solidFill>
                    <a:srgbClr val="000000"/>
                  </a:solidFill>
                  <a:round/>
                  <a:headEnd/>
                  <a:tailEnd/>
                </a:ln>
              </p:spPr>
              <p:txBody>
                <a:bodyPr/>
                <a:lstStyle/>
                <a:p>
                  <a:endParaRPr lang="en-US"/>
                </a:p>
              </p:txBody>
            </p:sp>
            <p:sp>
              <p:nvSpPr>
                <p:cNvPr id="160847" name="Line 4175"/>
                <p:cNvSpPr>
                  <a:spLocks noChangeShapeType="1"/>
                </p:cNvSpPr>
                <p:nvPr/>
              </p:nvSpPr>
              <p:spPr bwMode="auto">
                <a:xfrm flipH="1">
                  <a:off x="5297" y="3321"/>
                  <a:ext cx="16" cy="5"/>
                </a:xfrm>
                <a:prstGeom prst="line">
                  <a:avLst/>
                </a:prstGeom>
                <a:noFill/>
                <a:ln w="7938" cap="rnd">
                  <a:solidFill>
                    <a:srgbClr val="000000"/>
                  </a:solidFill>
                  <a:round/>
                  <a:headEnd/>
                  <a:tailEnd/>
                </a:ln>
              </p:spPr>
              <p:txBody>
                <a:bodyPr/>
                <a:lstStyle/>
                <a:p>
                  <a:endParaRPr lang="en-US"/>
                </a:p>
              </p:txBody>
            </p:sp>
            <p:sp>
              <p:nvSpPr>
                <p:cNvPr id="160848" name="Line 4176"/>
                <p:cNvSpPr>
                  <a:spLocks noChangeShapeType="1"/>
                </p:cNvSpPr>
                <p:nvPr/>
              </p:nvSpPr>
              <p:spPr bwMode="auto">
                <a:xfrm flipH="1">
                  <a:off x="5308" y="3332"/>
                  <a:ext cx="10" cy="6"/>
                </a:xfrm>
                <a:prstGeom prst="line">
                  <a:avLst/>
                </a:prstGeom>
                <a:noFill/>
                <a:ln w="7938" cap="rnd">
                  <a:solidFill>
                    <a:srgbClr val="000000"/>
                  </a:solidFill>
                  <a:round/>
                  <a:headEnd/>
                  <a:tailEnd/>
                </a:ln>
              </p:spPr>
              <p:txBody>
                <a:bodyPr/>
                <a:lstStyle/>
                <a:p>
                  <a:endParaRPr lang="en-US"/>
                </a:p>
              </p:txBody>
            </p:sp>
            <p:sp>
              <p:nvSpPr>
                <p:cNvPr id="160849" name="Line 4177"/>
                <p:cNvSpPr>
                  <a:spLocks noChangeShapeType="1"/>
                </p:cNvSpPr>
                <p:nvPr/>
              </p:nvSpPr>
              <p:spPr bwMode="auto">
                <a:xfrm flipH="1">
                  <a:off x="5313" y="3344"/>
                  <a:ext cx="10" cy="6"/>
                </a:xfrm>
                <a:prstGeom prst="line">
                  <a:avLst/>
                </a:prstGeom>
                <a:noFill/>
                <a:ln w="7938" cap="rnd">
                  <a:solidFill>
                    <a:srgbClr val="000000"/>
                  </a:solidFill>
                  <a:round/>
                  <a:headEnd/>
                  <a:tailEnd/>
                </a:ln>
              </p:spPr>
              <p:txBody>
                <a:bodyPr/>
                <a:lstStyle/>
                <a:p>
                  <a:endParaRPr lang="en-US"/>
                </a:p>
              </p:txBody>
            </p:sp>
            <p:sp>
              <p:nvSpPr>
                <p:cNvPr id="160850" name="Line 4178"/>
                <p:cNvSpPr>
                  <a:spLocks noChangeShapeType="1"/>
                </p:cNvSpPr>
                <p:nvPr/>
              </p:nvSpPr>
              <p:spPr bwMode="auto">
                <a:xfrm flipH="1">
                  <a:off x="5313" y="3356"/>
                  <a:ext cx="16" cy="5"/>
                </a:xfrm>
                <a:prstGeom prst="line">
                  <a:avLst/>
                </a:prstGeom>
                <a:noFill/>
                <a:ln w="7938" cap="rnd">
                  <a:solidFill>
                    <a:srgbClr val="000000"/>
                  </a:solidFill>
                  <a:round/>
                  <a:headEnd/>
                  <a:tailEnd/>
                </a:ln>
              </p:spPr>
              <p:txBody>
                <a:bodyPr/>
                <a:lstStyle/>
                <a:p>
                  <a:endParaRPr lang="en-US"/>
                </a:p>
              </p:txBody>
            </p:sp>
            <p:sp>
              <p:nvSpPr>
                <p:cNvPr id="160851" name="Line 4179"/>
                <p:cNvSpPr>
                  <a:spLocks noChangeShapeType="1"/>
                </p:cNvSpPr>
                <p:nvPr/>
              </p:nvSpPr>
              <p:spPr bwMode="auto">
                <a:xfrm>
                  <a:off x="5329" y="3356"/>
                  <a:ext cx="5" cy="11"/>
                </a:xfrm>
                <a:prstGeom prst="line">
                  <a:avLst/>
                </a:prstGeom>
                <a:noFill/>
                <a:ln w="7938" cap="rnd">
                  <a:solidFill>
                    <a:srgbClr val="000000"/>
                  </a:solidFill>
                  <a:round/>
                  <a:headEnd/>
                  <a:tailEnd/>
                </a:ln>
              </p:spPr>
              <p:txBody>
                <a:bodyPr/>
                <a:lstStyle/>
                <a:p>
                  <a:endParaRPr lang="en-US"/>
                </a:p>
              </p:txBody>
            </p:sp>
            <p:sp>
              <p:nvSpPr>
                <p:cNvPr id="160852" name="Line 4180"/>
                <p:cNvSpPr>
                  <a:spLocks noChangeShapeType="1"/>
                </p:cNvSpPr>
                <p:nvPr/>
              </p:nvSpPr>
              <p:spPr bwMode="auto">
                <a:xfrm>
                  <a:off x="5339" y="3338"/>
                  <a:ext cx="10" cy="12"/>
                </a:xfrm>
                <a:prstGeom prst="line">
                  <a:avLst/>
                </a:prstGeom>
                <a:noFill/>
                <a:ln w="7938" cap="rnd">
                  <a:solidFill>
                    <a:srgbClr val="000000"/>
                  </a:solidFill>
                  <a:round/>
                  <a:headEnd/>
                  <a:tailEnd/>
                </a:ln>
              </p:spPr>
              <p:txBody>
                <a:bodyPr/>
                <a:lstStyle/>
                <a:p>
                  <a:endParaRPr lang="en-US"/>
                </a:p>
              </p:txBody>
            </p:sp>
            <p:sp>
              <p:nvSpPr>
                <p:cNvPr id="160853" name="Line 4181"/>
                <p:cNvSpPr>
                  <a:spLocks noChangeShapeType="1"/>
                </p:cNvSpPr>
                <p:nvPr/>
              </p:nvSpPr>
              <p:spPr bwMode="auto">
                <a:xfrm>
                  <a:off x="5349" y="3332"/>
                  <a:ext cx="11" cy="6"/>
                </a:xfrm>
                <a:prstGeom prst="line">
                  <a:avLst/>
                </a:prstGeom>
                <a:noFill/>
                <a:ln w="7938" cap="rnd">
                  <a:solidFill>
                    <a:srgbClr val="000000"/>
                  </a:solidFill>
                  <a:round/>
                  <a:headEnd/>
                  <a:tailEnd/>
                </a:ln>
              </p:spPr>
              <p:txBody>
                <a:bodyPr/>
                <a:lstStyle/>
                <a:p>
                  <a:endParaRPr lang="en-US"/>
                </a:p>
              </p:txBody>
            </p:sp>
            <p:sp>
              <p:nvSpPr>
                <p:cNvPr id="160854" name="Line 4182"/>
                <p:cNvSpPr>
                  <a:spLocks noChangeShapeType="1"/>
                </p:cNvSpPr>
                <p:nvPr/>
              </p:nvSpPr>
              <p:spPr bwMode="auto">
                <a:xfrm flipV="1">
                  <a:off x="5355" y="3326"/>
                  <a:ext cx="15" cy="6"/>
                </a:xfrm>
                <a:prstGeom prst="line">
                  <a:avLst/>
                </a:prstGeom>
                <a:noFill/>
                <a:ln w="7938" cap="rnd">
                  <a:solidFill>
                    <a:srgbClr val="000000"/>
                  </a:solidFill>
                  <a:round/>
                  <a:headEnd/>
                  <a:tailEnd/>
                </a:ln>
              </p:spPr>
              <p:txBody>
                <a:bodyPr/>
                <a:lstStyle/>
                <a:p>
                  <a:endParaRPr lang="en-US"/>
                </a:p>
              </p:txBody>
            </p:sp>
            <p:sp>
              <p:nvSpPr>
                <p:cNvPr id="160855" name="Line 4183"/>
                <p:cNvSpPr>
                  <a:spLocks noChangeShapeType="1"/>
                </p:cNvSpPr>
                <p:nvPr/>
              </p:nvSpPr>
              <p:spPr bwMode="auto">
                <a:xfrm flipV="1">
                  <a:off x="5344" y="3315"/>
                  <a:ext cx="16" cy="6"/>
                </a:xfrm>
                <a:prstGeom prst="line">
                  <a:avLst/>
                </a:prstGeom>
                <a:noFill/>
                <a:ln w="7938" cap="rnd">
                  <a:solidFill>
                    <a:srgbClr val="000000"/>
                  </a:solidFill>
                  <a:round/>
                  <a:headEnd/>
                  <a:tailEnd/>
                </a:ln>
              </p:spPr>
              <p:txBody>
                <a:bodyPr/>
                <a:lstStyle/>
                <a:p>
                  <a:endParaRPr lang="en-US"/>
                </a:p>
              </p:txBody>
            </p:sp>
            <p:sp>
              <p:nvSpPr>
                <p:cNvPr id="160856" name="Line 4184"/>
                <p:cNvSpPr>
                  <a:spLocks noChangeShapeType="1"/>
                </p:cNvSpPr>
                <p:nvPr/>
              </p:nvSpPr>
              <p:spPr bwMode="auto">
                <a:xfrm flipV="1">
                  <a:off x="5339" y="3297"/>
                  <a:ext cx="16" cy="6"/>
                </a:xfrm>
                <a:prstGeom prst="line">
                  <a:avLst/>
                </a:prstGeom>
                <a:noFill/>
                <a:ln w="7938" cap="rnd">
                  <a:solidFill>
                    <a:srgbClr val="000000"/>
                  </a:solidFill>
                  <a:round/>
                  <a:headEnd/>
                  <a:tailEnd/>
                </a:ln>
              </p:spPr>
              <p:txBody>
                <a:bodyPr/>
                <a:lstStyle/>
                <a:p>
                  <a:endParaRPr lang="en-US"/>
                </a:p>
              </p:txBody>
            </p:sp>
            <p:sp>
              <p:nvSpPr>
                <p:cNvPr id="160857" name="Line 4185"/>
                <p:cNvSpPr>
                  <a:spLocks noChangeShapeType="1"/>
                </p:cNvSpPr>
                <p:nvPr/>
              </p:nvSpPr>
              <p:spPr bwMode="auto">
                <a:xfrm>
                  <a:off x="5329" y="3286"/>
                  <a:ext cx="15" cy="0"/>
                </a:xfrm>
                <a:prstGeom prst="line">
                  <a:avLst/>
                </a:prstGeom>
                <a:noFill/>
                <a:ln w="7938" cap="rnd">
                  <a:solidFill>
                    <a:srgbClr val="000000"/>
                  </a:solidFill>
                  <a:round/>
                  <a:headEnd/>
                  <a:tailEnd/>
                </a:ln>
              </p:spPr>
              <p:txBody>
                <a:bodyPr/>
                <a:lstStyle/>
                <a:p>
                  <a:endParaRPr lang="en-US"/>
                </a:p>
              </p:txBody>
            </p:sp>
            <p:sp>
              <p:nvSpPr>
                <p:cNvPr id="160858" name="Line 4186"/>
                <p:cNvSpPr>
                  <a:spLocks noChangeShapeType="1"/>
                </p:cNvSpPr>
                <p:nvPr/>
              </p:nvSpPr>
              <p:spPr bwMode="auto">
                <a:xfrm>
                  <a:off x="5329" y="3274"/>
                  <a:ext cx="15" cy="0"/>
                </a:xfrm>
                <a:prstGeom prst="line">
                  <a:avLst/>
                </a:prstGeom>
                <a:noFill/>
                <a:ln w="7938" cap="rnd">
                  <a:solidFill>
                    <a:srgbClr val="000000"/>
                  </a:solidFill>
                  <a:round/>
                  <a:headEnd/>
                  <a:tailEnd/>
                </a:ln>
              </p:spPr>
              <p:txBody>
                <a:bodyPr/>
                <a:lstStyle/>
                <a:p>
                  <a:endParaRPr lang="en-US"/>
                </a:p>
              </p:txBody>
            </p:sp>
            <p:sp>
              <p:nvSpPr>
                <p:cNvPr id="160859" name="Line 4187"/>
                <p:cNvSpPr>
                  <a:spLocks noChangeShapeType="1"/>
                </p:cNvSpPr>
                <p:nvPr/>
              </p:nvSpPr>
              <p:spPr bwMode="auto">
                <a:xfrm>
                  <a:off x="5329" y="3256"/>
                  <a:ext cx="15" cy="0"/>
                </a:xfrm>
                <a:prstGeom prst="line">
                  <a:avLst/>
                </a:prstGeom>
                <a:noFill/>
                <a:ln w="7938" cap="rnd">
                  <a:solidFill>
                    <a:srgbClr val="000000"/>
                  </a:solidFill>
                  <a:round/>
                  <a:headEnd/>
                  <a:tailEnd/>
                </a:ln>
              </p:spPr>
              <p:txBody>
                <a:bodyPr/>
                <a:lstStyle/>
                <a:p>
                  <a:endParaRPr lang="en-US"/>
                </a:p>
              </p:txBody>
            </p:sp>
            <p:sp>
              <p:nvSpPr>
                <p:cNvPr id="160860" name="Line 4188"/>
                <p:cNvSpPr>
                  <a:spLocks noChangeShapeType="1"/>
                </p:cNvSpPr>
                <p:nvPr/>
              </p:nvSpPr>
              <p:spPr bwMode="auto">
                <a:xfrm>
                  <a:off x="5329" y="3245"/>
                  <a:ext cx="15" cy="0"/>
                </a:xfrm>
                <a:prstGeom prst="line">
                  <a:avLst/>
                </a:prstGeom>
                <a:noFill/>
                <a:ln w="7938" cap="rnd">
                  <a:solidFill>
                    <a:srgbClr val="000000"/>
                  </a:solidFill>
                  <a:round/>
                  <a:headEnd/>
                  <a:tailEnd/>
                </a:ln>
              </p:spPr>
              <p:txBody>
                <a:bodyPr/>
                <a:lstStyle/>
                <a:p>
                  <a:endParaRPr lang="en-US"/>
                </a:p>
              </p:txBody>
            </p:sp>
            <p:sp>
              <p:nvSpPr>
                <p:cNvPr id="160861" name="Line 4189"/>
                <p:cNvSpPr>
                  <a:spLocks noChangeShapeType="1"/>
                </p:cNvSpPr>
                <p:nvPr/>
              </p:nvSpPr>
              <p:spPr bwMode="auto">
                <a:xfrm>
                  <a:off x="5329" y="3227"/>
                  <a:ext cx="15" cy="0"/>
                </a:xfrm>
                <a:prstGeom prst="line">
                  <a:avLst/>
                </a:prstGeom>
                <a:noFill/>
                <a:ln w="7938" cap="rnd">
                  <a:solidFill>
                    <a:srgbClr val="000000"/>
                  </a:solidFill>
                  <a:round/>
                  <a:headEnd/>
                  <a:tailEnd/>
                </a:ln>
              </p:spPr>
              <p:txBody>
                <a:bodyPr/>
                <a:lstStyle/>
                <a:p>
                  <a:endParaRPr lang="en-US"/>
                </a:p>
              </p:txBody>
            </p:sp>
            <p:sp>
              <p:nvSpPr>
                <p:cNvPr id="160862" name="Line 4190"/>
                <p:cNvSpPr>
                  <a:spLocks noChangeShapeType="1"/>
                </p:cNvSpPr>
                <p:nvPr/>
              </p:nvSpPr>
              <p:spPr bwMode="auto">
                <a:xfrm>
                  <a:off x="4309" y="3653"/>
                  <a:ext cx="0" cy="17"/>
                </a:xfrm>
                <a:prstGeom prst="line">
                  <a:avLst/>
                </a:prstGeom>
                <a:noFill/>
                <a:ln w="7938" cap="rnd">
                  <a:solidFill>
                    <a:srgbClr val="000000"/>
                  </a:solidFill>
                  <a:round/>
                  <a:headEnd/>
                  <a:tailEnd/>
                </a:ln>
              </p:spPr>
              <p:txBody>
                <a:bodyPr/>
                <a:lstStyle/>
                <a:p>
                  <a:endParaRPr lang="en-US"/>
                </a:p>
              </p:txBody>
            </p:sp>
            <p:sp>
              <p:nvSpPr>
                <p:cNvPr id="160863" name="Line 4191"/>
                <p:cNvSpPr>
                  <a:spLocks noChangeShapeType="1"/>
                </p:cNvSpPr>
                <p:nvPr/>
              </p:nvSpPr>
              <p:spPr bwMode="auto">
                <a:xfrm>
                  <a:off x="4319" y="3653"/>
                  <a:ext cx="0" cy="17"/>
                </a:xfrm>
                <a:prstGeom prst="line">
                  <a:avLst/>
                </a:prstGeom>
                <a:noFill/>
                <a:ln w="7938" cap="rnd">
                  <a:solidFill>
                    <a:srgbClr val="000000"/>
                  </a:solidFill>
                  <a:round/>
                  <a:headEnd/>
                  <a:tailEnd/>
                </a:ln>
              </p:spPr>
              <p:txBody>
                <a:bodyPr/>
                <a:lstStyle/>
                <a:p>
                  <a:endParaRPr lang="en-US"/>
                </a:p>
              </p:txBody>
            </p:sp>
            <p:sp>
              <p:nvSpPr>
                <p:cNvPr id="160864" name="Line 4192"/>
                <p:cNvSpPr>
                  <a:spLocks noChangeShapeType="1"/>
                </p:cNvSpPr>
                <p:nvPr/>
              </p:nvSpPr>
              <p:spPr bwMode="auto">
                <a:xfrm>
                  <a:off x="4335" y="3653"/>
                  <a:ext cx="0" cy="17"/>
                </a:xfrm>
                <a:prstGeom prst="line">
                  <a:avLst/>
                </a:prstGeom>
                <a:noFill/>
                <a:ln w="7938" cap="rnd">
                  <a:solidFill>
                    <a:srgbClr val="000000"/>
                  </a:solidFill>
                  <a:round/>
                  <a:headEnd/>
                  <a:tailEnd/>
                </a:ln>
              </p:spPr>
              <p:txBody>
                <a:bodyPr/>
                <a:lstStyle/>
                <a:p>
                  <a:endParaRPr lang="en-US"/>
                </a:p>
              </p:txBody>
            </p:sp>
            <p:sp>
              <p:nvSpPr>
                <p:cNvPr id="160865" name="Line 4193"/>
                <p:cNvSpPr>
                  <a:spLocks noChangeShapeType="1"/>
                </p:cNvSpPr>
                <p:nvPr/>
              </p:nvSpPr>
              <p:spPr bwMode="auto">
                <a:xfrm>
                  <a:off x="4351" y="3653"/>
                  <a:ext cx="0" cy="17"/>
                </a:xfrm>
                <a:prstGeom prst="line">
                  <a:avLst/>
                </a:prstGeom>
                <a:noFill/>
                <a:ln w="7938" cap="rnd">
                  <a:solidFill>
                    <a:srgbClr val="000000"/>
                  </a:solidFill>
                  <a:round/>
                  <a:headEnd/>
                  <a:tailEnd/>
                </a:ln>
              </p:spPr>
              <p:txBody>
                <a:bodyPr/>
                <a:lstStyle/>
                <a:p>
                  <a:endParaRPr lang="en-US"/>
                </a:p>
              </p:txBody>
            </p:sp>
            <p:sp>
              <p:nvSpPr>
                <p:cNvPr id="160866" name="Line 4194"/>
                <p:cNvSpPr>
                  <a:spLocks noChangeShapeType="1"/>
                </p:cNvSpPr>
                <p:nvPr/>
              </p:nvSpPr>
              <p:spPr bwMode="auto">
                <a:xfrm>
                  <a:off x="4361" y="3653"/>
                  <a:ext cx="0" cy="17"/>
                </a:xfrm>
                <a:prstGeom prst="line">
                  <a:avLst/>
                </a:prstGeom>
                <a:noFill/>
                <a:ln w="7938" cap="rnd">
                  <a:solidFill>
                    <a:srgbClr val="000000"/>
                  </a:solidFill>
                  <a:round/>
                  <a:headEnd/>
                  <a:tailEnd/>
                </a:ln>
              </p:spPr>
              <p:txBody>
                <a:bodyPr/>
                <a:lstStyle/>
                <a:p>
                  <a:endParaRPr lang="en-US"/>
                </a:p>
              </p:txBody>
            </p:sp>
            <p:sp>
              <p:nvSpPr>
                <p:cNvPr id="160867" name="Line 4195"/>
                <p:cNvSpPr>
                  <a:spLocks noChangeShapeType="1"/>
                </p:cNvSpPr>
                <p:nvPr/>
              </p:nvSpPr>
              <p:spPr bwMode="auto">
                <a:xfrm>
                  <a:off x="4361" y="3659"/>
                  <a:ext cx="10" cy="0"/>
                </a:xfrm>
                <a:prstGeom prst="line">
                  <a:avLst/>
                </a:prstGeom>
                <a:noFill/>
                <a:ln w="7938" cap="rnd">
                  <a:solidFill>
                    <a:srgbClr val="000000"/>
                  </a:solidFill>
                  <a:round/>
                  <a:headEnd/>
                  <a:tailEnd/>
                </a:ln>
              </p:spPr>
              <p:txBody>
                <a:bodyPr/>
                <a:lstStyle/>
                <a:p>
                  <a:endParaRPr lang="en-US"/>
                </a:p>
              </p:txBody>
            </p:sp>
            <p:sp>
              <p:nvSpPr>
                <p:cNvPr id="160868" name="Line 4196"/>
                <p:cNvSpPr>
                  <a:spLocks noChangeShapeType="1"/>
                </p:cNvSpPr>
                <p:nvPr/>
              </p:nvSpPr>
              <p:spPr bwMode="auto">
                <a:xfrm>
                  <a:off x="4356" y="3641"/>
                  <a:ext cx="10" cy="0"/>
                </a:xfrm>
                <a:prstGeom prst="line">
                  <a:avLst/>
                </a:prstGeom>
                <a:noFill/>
                <a:ln w="7938" cap="rnd">
                  <a:solidFill>
                    <a:srgbClr val="000000"/>
                  </a:solidFill>
                  <a:round/>
                  <a:headEnd/>
                  <a:tailEnd/>
                </a:ln>
              </p:spPr>
              <p:txBody>
                <a:bodyPr/>
                <a:lstStyle/>
                <a:p>
                  <a:endParaRPr lang="en-US"/>
                </a:p>
              </p:txBody>
            </p:sp>
            <p:sp>
              <p:nvSpPr>
                <p:cNvPr id="160869" name="Line 4197"/>
                <p:cNvSpPr>
                  <a:spLocks noChangeShapeType="1"/>
                </p:cNvSpPr>
                <p:nvPr/>
              </p:nvSpPr>
              <p:spPr bwMode="auto">
                <a:xfrm>
                  <a:off x="4356" y="3630"/>
                  <a:ext cx="10" cy="0"/>
                </a:xfrm>
                <a:prstGeom prst="line">
                  <a:avLst/>
                </a:prstGeom>
                <a:noFill/>
                <a:ln w="7938" cap="rnd">
                  <a:solidFill>
                    <a:srgbClr val="000000"/>
                  </a:solidFill>
                  <a:round/>
                  <a:headEnd/>
                  <a:tailEnd/>
                </a:ln>
              </p:spPr>
              <p:txBody>
                <a:bodyPr/>
                <a:lstStyle/>
                <a:p>
                  <a:endParaRPr lang="en-US"/>
                </a:p>
              </p:txBody>
            </p:sp>
            <p:sp>
              <p:nvSpPr>
                <p:cNvPr id="160870" name="Line 4198"/>
                <p:cNvSpPr>
                  <a:spLocks noChangeShapeType="1"/>
                </p:cNvSpPr>
                <p:nvPr/>
              </p:nvSpPr>
              <p:spPr bwMode="auto">
                <a:xfrm flipV="1">
                  <a:off x="4356" y="3606"/>
                  <a:ext cx="5" cy="18"/>
                </a:xfrm>
                <a:prstGeom prst="line">
                  <a:avLst/>
                </a:prstGeom>
                <a:noFill/>
                <a:ln w="7938" cap="rnd">
                  <a:solidFill>
                    <a:srgbClr val="000000"/>
                  </a:solidFill>
                  <a:round/>
                  <a:headEnd/>
                  <a:tailEnd/>
                </a:ln>
              </p:spPr>
              <p:txBody>
                <a:bodyPr/>
                <a:lstStyle/>
                <a:p>
                  <a:endParaRPr lang="en-US"/>
                </a:p>
              </p:txBody>
            </p:sp>
            <p:sp>
              <p:nvSpPr>
                <p:cNvPr id="160871" name="Line 4199"/>
                <p:cNvSpPr>
                  <a:spLocks noChangeShapeType="1"/>
                </p:cNvSpPr>
                <p:nvPr/>
              </p:nvSpPr>
              <p:spPr bwMode="auto">
                <a:xfrm flipV="1">
                  <a:off x="4340" y="3595"/>
                  <a:ext cx="11" cy="17"/>
                </a:xfrm>
                <a:prstGeom prst="line">
                  <a:avLst/>
                </a:prstGeom>
                <a:noFill/>
                <a:ln w="7938" cap="rnd">
                  <a:solidFill>
                    <a:srgbClr val="000000"/>
                  </a:solidFill>
                  <a:round/>
                  <a:headEnd/>
                  <a:tailEnd/>
                </a:ln>
              </p:spPr>
              <p:txBody>
                <a:bodyPr/>
                <a:lstStyle/>
                <a:p>
                  <a:endParaRPr lang="en-US"/>
                </a:p>
              </p:txBody>
            </p:sp>
            <p:sp>
              <p:nvSpPr>
                <p:cNvPr id="160872" name="Line 4200"/>
                <p:cNvSpPr>
                  <a:spLocks noChangeShapeType="1"/>
                </p:cNvSpPr>
                <p:nvPr/>
              </p:nvSpPr>
              <p:spPr bwMode="auto">
                <a:xfrm flipV="1">
                  <a:off x="4330" y="3589"/>
                  <a:ext cx="10" cy="17"/>
                </a:xfrm>
                <a:prstGeom prst="line">
                  <a:avLst/>
                </a:prstGeom>
                <a:noFill/>
                <a:ln w="7938" cap="rnd">
                  <a:solidFill>
                    <a:srgbClr val="000000"/>
                  </a:solidFill>
                  <a:round/>
                  <a:headEnd/>
                  <a:tailEnd/>
                </a:ln>
              </p:spPr>
              <p:txBody>
                <a:bodyPr/>
                <a:lstStyle/>
                <a:p>
                  <a:endParaRPr lang="en-US"/>
                </a:p>
              </p:txBody>
            </p:sp>
            <p:sp>
              <p:nvSpPr>
                <p:cNvPr id="160873" name="Line 4201"/>
                <p:cNvSpPr>
                  <a:spLocks noChangeShapeType="1"/>
                </p:cNvSpPr>
                <p:nvPr/>
              </p:nvSpPr>
              <p:spPr bwMode="auto">
                <a:xfrm flipV="1">
                  <a:off x="4319" y="3583"/>
                  <a:ext cx="6" cy="12"/>
                </a:xfrm>
                <a:prstGeom prst="line">
                  <a:avLst/>
                </a:prstGeom>
                <a:noFill/>
                <a:ln w="7938" cap="rnd">
                  <a:solidFill>
                    <a:srgbClr val="000000"/>
                  </a:solidFill>
                  <a:round/>
                  <a:headEnd/>
                  <a:tailEnd/>
                </a:ln>
              </p:spPr>
              <p:txBody>
                <a:bodyPr/>
                <a:lstStyle/>
                <a:p>
                  <a:endParaRPr lang="en-US"/>
                </a:p>
              </p:txBody>
            </p:sp>
            <p:sp>
              <p:nvSpPr>
                <p:cNvPr id="160874" name="Line 4202"/>
                <p:cNvSpPr>
                  <a:spLocks noChangeShapeType="1"/>
                </p:cNvSpPr>
                <p:nvPr/>
              </p:nvSpPr>
              <p:spPr bwMode="auto">
                <a:xfrm>
                  <a:off x="4299" y="3583"/>
                  <a:ext cx="15" cy="6"/>
                </a:xfrm>
                <a:prstGeom prst="line">
                  <a:avLst/>
                </a:prstGeom>
                <a:noFill/>
                <a:ln w="7938" cap="rnd">
                  <a:solidFill>
                    <a:srgbClr val="000000"/>
                  </a:solidFill>
                  <a:round/>
                  <a:headEnd/>
                  <a:tailEnd/>
                </a:ln>
              </p:spPr>
              <p:txBody>
                <a:bodyPr/>
                <a:lstStyle/>
                <a:p>
                  <a:endParaRPr lang="en-US"/>
                </a:p>
              </p:txBody>
            </p:sp>
            <p:sp>
              <p:nvSpPr>
                <p:cNvPr id="160875" name="Line 4203"/>
                <p:cNvSpPr>
                  <a:spLocks noChangeShapeType="1"/>
                </p:cNvSpPr>
                <p:nvPr/>
              </p:nvSpPr>
              <p:spPr bwMode="auto">
                <a:xfrm>
                  <a:off x="4304" y="3571"/>
                  <a:ext cx="15" cy="6"/>
                </a:xfrm>
                <a:prstGeom prst="line">
                  <a:avLst/>
                </a:prstGeom>
                <a:noFill/>
                <a:ln w="7938" cap="rnd">
                  <a:solidFill>
                    <a:srgbClr val="000000"/>
                  </a:solidFill>
                  <a:round/>
                  <a:headEnd/>
                  <a:tailEnd/>
                </a:ln>
              </p:spPr>
              <p:txBody>
                <a:bodyPr/>
                <a:lstStyle/>
                <a:p>
                  <a:endParaRPr lang="en-US"/>
                </a:p>
              </p:txBody>
            </p:sp>
            <p:sp>
              <p:nvSpPr>
                <p:cNvPr id="160876" name="Line 4204"/>
                <p:cNvSpPr>
                  <a:spLocks noChangeShapeType="1"/>
                </p:cNvSpPr>
                <p:nvPr/>
              </p:nvSpPr>
              <p:spPr bwMode="auto">
                <a:xfrm>
                  <a:off x="4309" y="3554"/>
                  <a:ext cx="10" cy="6"/>
                </a:xfrm>
                <a:prstGeom prst="line">
                  <a:avLst/>
                </a:prstGeom>
                <a:noFill/>
                <a:ln w="7938" cap="rnd">
                  <a:solidFill>
                    <a:srgbClr val="000000"/>
                  </a:solidFill>
                  <a:round/>
                  <a:headEnd/>
                  <a:tailEnd/>
                </a:ln>
              </p:spPr>
              <p:txBody>
                <a:bodyPr/>
                <a:lstStyle/>
                <a:p>
                  <a:endParaRPr lang="en-US"/>
                </a:p>
              </p:txBody>
            </p:sp>
            <p:sp>
              <p:nvSpPr>
                <p:cNvPr id="160877" name="Line 4205"/>
                <p:cNvSpPr>
                  <a:spLocks noChangeShapeType="1"/>
                </p:cNvSpPr>
                <p:nvPr/>
              </p:nvSpPr>
              <p:spPr bwMode="auto">
                <a:xfrm>
                  <a:off x="4314" y="3542"/>
                  <a:ext cx="11" cy="6"/>
                </a:xfrm>
                <a:prstGeom prst="line">
                  <a:avLst/>
                </a:prstGeom>
                <a:noFill/>
                <a:ln w="7938" cap="rnd">
                  <a:solidFill>
                    <a:srgbClr val="000000"/>
                  </a:solidFill>
                  <a:round/>
                  <a:headEnd/>
                  <a:tailEnd/>
                </a:ln>
              </p:spPr>
              <p:txBody>
                <a:bodyPr/>
                <a:lstStyle/>
                <a:p>
                  <a:endParaRPr lang="en-US"/>
                </a:p>
              </p:txBody>
            </p:sp>
            <p:sp>
              <p:nvSpPr>
                <p:cNvPr id="160878" name="Line 4206"/>
                <p:cNvSpPr>
                  <a:spLocks noChangeShapeType="1"/>
                </p:cNvSpPr>
                <p:nvPr/>
              </p:nvSpPr>
              <p:spPr bwMode="auto">
                <a:xfrm>
                  <a:off x="4319" y="3530"/>
                  <a:ext cx="11" cy="6"/>
                </a:xfrm>
                <a:prstGeom prst="line">
                  <a:avLst/>
                </a:prstGeom>
                <a:noFill/>
                <a:ln w="7938" cap="rnd">
                  <a:solidFill>
                    <a:srgbClr val="000000"/>
                  </a:solidFill>
                  <a:round/>
                  <a:headEnd/>
                  <a:tailEnd/>
                </a:ln>
              </p:spPr>
              <p:txBody>
                <a:bodyPr/>
                <a:lstStyle/>
                <a:p>
                  <a:endParaRPr lang="en-US"/>
                </a:p>
              </p:txBody>
            </p:sp>
            <p:sp>
              <p:nvSpPr>
                <p:cNvPr id="160879" name="Line 4207"/>
                <p:cNvSpPr>
                  <a:spLocks noChangeShapeType="1"/>
                </p:cNvSpPr>
                <p:nvPr/>
              </p:nvSpPr>
              <p:spPr bwMode="auto">
                <a:xfrm flipV="1">
                  <a:off x="4319" y="3513"/>
                  <a:ext cx="11" cy="6"/>
                </a:xfrm>
                <a:prstGeom prst="line">
                  <a:avLst/>
                </a:prstGeom>
                <a:noFill/>
                <a:ln w="7938" cap="rnd">
                  <a:solidFill>
                    <a:srgbClr val="000000"/>
                  </a:solidFill>
                  <a:round/>
                  <a:headEnd/>
                  <a:tailEnd/>
                </a:ln>
              </p:spPr>
              <p:txBody>
                <a:bodyPr/>
                <a:lstStyle/>
                <a:p>
                  <a:endParaRPr lang="en-US"/>
                </a:p>
              </p:txBody>
            </p:sp>
            <p:sp>
              <p:nvSpPr>
                <p:cNvPr id="160880" name="Line 4208"/>
                <p:cNvSpPr>
                  <a:spLocks noChangeShapeType="1"/>
                </p:cNvSpPr>
                <p:nvPr/>
              </p:nvSpPr>
              <p:spPr bwMode="auto">
                <a:xfrm>
                  <a:off x="4314" y="3501"/>
                  <a:ext cx="11" cy="0"/>
                </a:xfrm>
                <a:prstGeom prst="line">
                  <a:avLst/>
                </a:prstGeom>
                <a:noFill/>
                <a:ln w="7938" cap="rnd">
                  <a:solidFill>
                    <a:srgbClr val="000000"/>
                  </a:solidFill>
                  <a:round/>
                  <a:headEnd/>
                  <a:tailEnd/>
                </a:ln>
              </p:spPr>
              <p:txBody>
                <a:bodyPr/>
                <a:lstStyle/>
                <a:p>
                  <a:endParaRPr lang="en-US"/>
                </a:p>
              </p:txBody>
            </p:sp>
            <p:sp>
              <p:nvSpPr>
                <p:cNvPr id="160881" name="Line 4209"/>
                <p:cNvSpPr>
                  <a:spLocks noChangeShapeType="1"/>
                </p:cNvSpPr>
                <p:nvPr/>
              </p:nvSpPr>
              <p:spPr bwMode="auto">
                <a:xfrm flipH="1" flipV="1">
                  <a:off x="4309" y="3490"/>
                  <a:ext cx="10" cy="11"/>
                </a:xfrm>
                <a:prstGeom prst="line">
                  <a:avLst/>
                </a:prstGeom>
                <a:noFill/>
                <a:ln w="7938" cap="rnd">
                  <a:solidFill>
                    <a:srgbClr val="000000"/>
                  </a:solidFill>
                  <a:round/>
                  <a:headEnd/>
                  <a:tailEnd/>
                </a:ln>
              </p:spPr>
              <p:txBody>
                <a:bodyPr/>
                <a:lstStyle/>
                <a:p>
                  <a:endParaRPr lang="en-US"/>
                </a:p>
              </p:txBody>
            </p:sp>
            <p:sp>
              <p:nvSpPr>
                <p:cNvPr id="160882" name="Line 4210"/>
                <p:cNvSpPr>
                  <a:spLocks noChangeShapeType="1"/>
                </p:cNvSpPr>
                <p:nvPr/>
              </p:nvSpPr>
              <p:spPr bwMode="auto">
                <a:xfrm flipH="1">
                  <a:off x="4325" y="3221"/>
                  <a:ext cx="15" cy="0"/>
                </a:xfrm>
                <a:prstGeom prst="line">
                  <a:avLst/>
                </a:prstGeom>
                <a:noFill/>
                <a:ln w="7938" cap="rnd">
                  <a:solidFill>
                    <a:srgbClr val="000000"/>
                  </a:solidFill>
                  <a:round/>
                  <a:headEnd/>
                  <a:tailEnd/>
                </a:ln>
              </p:spPr>
              <p:txBody>
                <a:bodyPr/>
                <a:lstStyle/>
                <a:p>
                  <a:endParaRPr lang="en-US"/>
                </a:p>
              </p:txBody>
            </p:sp>
            <p:sp>
              <p:nvSpPr>
                <p:cNvPr id="160883" name="Line 4211"/>
                <p:cNvSpPr>
                  <a:spLocks noChangeShapeType="1"/>
                </p:cNvSpPr>
                <p:nvPr/>
              </p:nvSpPr>
              <p:spPr bwMode="auto">
                <a:xfrm flipH="1">
                  <a:off x="4325" y="3239"/>
                  <a:ext cx="15" cy="0"/>
                </a:xfrm>
                <a:prstGeom prst="line">
                  <a:avLst/>
                </a:prstGeom>
                <a:noFill/>
                <a:ln w="7938" cap="rnd">
                  <a:solidFill>
                    <a:srgbClr val="000000"/>
                  </a:solidFill>
                  <a:round/>
                  <a:headEnd/>
                  <a:tailEnd/>
                </a:ln>
              </p:spPr>
              <p:txBody>
                <a:bodyPr/>
                <a:lstStyle/>
                <a:p>
                  <a:endParaRPr lang="en-US"/>
                </a:p>
              </p:txBody>
            </p:sp>
            <p:sp>
              <p:nvSpPr>
                <p:cNvPr id="160884" name="Line 4212"/>
                <p:cNvSpPr>
                  <a:spLocks noChangeShapeType="1"/>
                </p:cNvSpPr>
                <p:nvPr/>
              </p:nvSpPr>
              <p:spPr bwMode="auto">
                <a:xfrm flipH="1">
                  <a:off x="4325" y="3251"/>
                  <a:ext cx="15" cy="0"/>
                </a:xfrm>
                <a:prstGeom prst="line">
                  <a:avLst/>
                </a:prstGeom>
                <a:noFill/>
                <a:ln w="7938" cap="rnd">
                  <a:solidFill>
                    <a:srgbClr val="000000"/>
                  </a:solidFill>
                  <a:round/>
                  <a:headEnd/>
                  <a:tailEnd/>
                </a:ln>
              </p:spPr>
              <p:txBody>
                <a:bodyPr/>
                <a:lstStyle/>
                <a:p>
                  <a:endParaRPr lang="en-US"/>
                </a:p>
              </p:txBody>
            </p:sp>
            <p:sp>
              <p:nvSpPr>
                <p:cNvPr id="160885" name="Line 4213"/>
                <p:cNvSpPr>
                  <a:spLocks noChangeShapeType="1"/>
                </p:cNvSpPr>
                <p:nvPr/>
              </p:nvSpPr>
              <p:spPr bwMode="auto">
                <a:xfrm flipV="1">
                  <a:off x="4319" y="3245"/>
                  <a:ext cx="11" cy="11"/>
                </a:xfrm>
                <a:prstGeom prst="line">
                  <a:avLst/>
                </a:prstGeom>
                <a:noFill/>
                <a:ln w="7938" cap="rnd">
                  <a:solidFill>
                    <a:srgbClr val="000000"/>
                  </a:solidFill>
                  <a:round/>
                  <a:headEnd/>
                  <a:tailEnd/>
                </a:ln>
              </p:spPr>
              <p:txBody>
                <a:bodyPr/>
                <a:lstStyle/>
                <a:p>
                  <a:endParaRPr lang="en-US"/>
                </a:p>
              </p:txBody>
            </p:sp>
            <p:sp>
              <p:nvSpPr>
                <p:cNvPr id="160886" name="Line 4214"/>
                <p:cNvSpPr>
                  <a:spLocks noChangeShapeType="1"/>
                </p:cNvSpPr>
                <p:nvPr/>
              </p:nvSpPr>
              <p:spPr bwMode="auto">
                <a:xfrm flipV="1">
                  <a:off x="4314" y="3233"/>
                  <a:ext cx="5" cy="12"/>
                </a:xfrm>
                <a:prstGeom prst="line">
                  <a:avLst/>
                </a:prstGeom>
                <a:noFill/>
                <a:ln w="7938" cap="rnd">
                  <a:solidFill>
                    <a:srgbClr val="000000"/>
                  </a:solidFill>
                  <a:round/>
                  <a:headEnd/>
                  <a:tailEnd/>
                </a:ln>
              </p:spPr>
              <p:txBody>
                <a:bodyPr/>
                <a:lstStyle/>
                <a:p>
                  <a:endParaRPr lang="en-US"/>
                </a:p>
              </p:txBody>
            </p:sp>
            <p:sp>
              <p:nvSpPr>
                <p:cNvPr id="160887" name="Line 4215"/>
                <p:cNvSpPr>
                  <a:spLocks noChangeShapeType="1"/>
                </p:cNvSpPr>
                <p:nvPr/>
              </p:nvSpPr>
              <p:spPr bwMode="auto">
                <a:xfrm flipV="1">
                  <a:off x="4304" y="3221"/>
                  <a:ext cx="10" cy="12"/>
                </a:xfrm>
                <a:prstGeom prst="line">
                  <a:avLst/>
                </a:prstGeom>
                <a:noFill/>
                <a:ln w="7938" cap="rnd">
                  <a:solidFill>
                    <a:srgbClr val="000000"/>
                  </a:solidFill>
                  <a:round/>
                  <a:headEnd/>
                  <a:tailEnd/>
                </a:ln>
              </p:spPr>
              <p:txBody>
                <a:bodyPr/>
                <a:lstStyle/>
                <a:p>
                  <a:endParaRPr lang="en-US"/>
                </a:p>
              </p:txBody>
            </p:sp>
            <p:sp>
              <p:nvSpPr>
                <p:cNvPr id="160888" name="Line 4216"/>
                <p:cNvSpPr>
                  <a:spLocks noChangeShapeType="1"/>
                </p:cNvSpPr>
                <p:nvPr/>
              </p:nvSpPr>
              <p:spPr bwMode="auto">
                <a:xfrm flipH="1" flipV="1">
                  <a:off x="4543" y="3216"/>
                  <a:ext cx="16" cy="11"/>
                </a:xfrm>
                <a:prstGeom prst="line">
                  <a:avLst/>
                </a:prstGeom>
                <a:noFill/>
                <a:ln w="7938" cap="rnd">
                  <a:solidFill>
                    <a:srgbClr val="000000"/>
                  </a:solidFill>
                  <a:round/>
                  <a:headEnd/>
                  <a:tailEnd/>
                </a:ln>
              </p:spPr>
              <p:txBody>
                <a:bodyPr/>
                <a:lstStyle/>
                <a:p>
                  <a:endParaRPr lang="en-US"/>
                </a:p>
              </p:txBody>
            </p:sp>
            <p:sp>
              <p:nvSpPr>
                <p:cNvPr id="160889" name="Line 4217"/>
                <p:cNvSpPr>
                  <a:spLocks noChangeShapeType="1"/>
                </p:cNvSpPr>
                <p:nvPr/>
              </p:nvSpPr>
              <p:spPr bwMode="auto">
                <a:xfrm flipH="1" flipV="1">
                  <a:off x="4533" y="3227"/>
                  <a:ext cx="15" cy="12"/>
                </a:xfrm>
                <a:prstGeom prst="line">
                  <a:avLst/>
                </a:prstGeom>
                <a:noFill/>
                <a:ln w="7938" cap="rnd">
                  <a:solidFill>
                    <a:srgbClr val="000000"/>
                  </a:solidFill>
                  <a:round/>
                  <a:headEnd/>
                  <a:tailEnd/>
                </a:ln>
              </p:spPr>
              <p:txBody>
                <a:bodyPr/>
                <a:lstStyle/>
                <a:p>
                  <a:endParaRPr lang="en-US"/>
                </a:p>
              </p:txBody>
            </p:sp>
            <p:sp>
              <p:nvSpPr>
                <p:cNvPr id="160890" name="Line 4218"/>
                <p:cNvSpPr>
                  <a:spLocks noChangeShapeType="1"/>
                </p:cNvSpPr>
                <p:nvPr/>
              </p:nvSpPr>
              <p:spPr bwMode="auto">
                <a:xfrm flipH="1" flipV="1">
                  <a:off x="4528" y="3245"/>
                  <a:ext cx="15" cy="11"/>
                </a:xfrm>
                <a:prstGeom prst="line">
                  <a:avLst/>
                </a:prstGeom>
                <a:noFill/>
                <a:ln w="7938" cap="rnd">
                  <a:solidFill>
                    <a:srgbClr val="000000"/>
                  </a:solidFill>
                  <a:round/>
                  <a:headEnd/>
                  <a:tailEnd/>
                </a:ln>
              </p:spPr>
              <p:txBody>
                <a:bodyPr/>
                <a:lstStyle/>
                <a:p>
                  <a:endParaRPr lang="en-US"/>
                </a:p>
              </p:txBody>
            </p:sp>
            <p:sp>
              <p:nvSpPr>
                <p:cNvPr id="160891" name="Line 4219"/>
                <p:cNvSpPr>
                  <a:spLocks noChangeShapeType="1"/>
                </p:cNvSpPr>
                <p:nvPr/>
              </p:nvSpPr>
              <p:spPr bwMode="auto">
                <a:xfrm flipH="1" flipV="1">
                  <a:off x="4522" y="3256"/>
                  <a:ext cx="11" cy="6"/>
                </a:xfrm>
                <a:prstGeom prst="line">
                  <a:avLst/>
                </a:prstGeom>
                <a:noFill/>
                <a:ln w="7938" cap="rnd">
                  <a:solidFill>
                    <a:srgbClr val="000000"/>
                  </a:solidFill>
                  <a:round/>
                  <a:headEnd/>
                  <a:tailEnd/>
                </a:ln>
              </p:spPr>
              <p:txBody>
                <a:bodyPr/>
                <a:lstStyle/>
                <a:p>
                  <a:endParaRPr lang="en-US"/>
                </a:p>
              </p:txBody>
            </p:sp>
            <p:sp>
              <p:nvSpPr>
                <p:cNvPr id="160892" name="Line 4220"/>
                <p:cNvSpPr>
                  <a:spLocks noChangeShapeType="1"/>
                </p:cNvSpPr>
                <p:nvPr/>
              </p:nvSpPr>
              <p:spPr bwMode="auto">
                <a:xfrm flipH="1" flipV="1">
                  <a:off x="4512" y="3268"/>
                  <a:ext cx="16" cy="12"/>
                </a:xfrm>
                <a:prstGeom prst="line">
                  <a:avLst/>
                </a:prstGeom>
                <a:noFill/>
                <a:ln w="7938" cap="rnd">
                  <a:solidFill>
                    <a:srgbClr val="000000"/>
                  </a:solidFill>
                  <a:round/>
                  <a:headEnd/>
                  <a:tailEnd/>
                </a:ln>
              </p:spPr>
              <p:txBody>
                <a:bodyPr/>
                <a:lstStyle/>
                <a:p>
                  <a:endParaRPr lang="en-US"/>
                </a:p>
              </p:txBody>
            </p:sp>
            <p:sp>
              <p:nvSpPr>
                <p:cNvPr id="160893" name="Line 4221"/>
                <p:cNvSpPr>
                  <a:spLocks noChangeShapeType="1"/>
                </p:cNvSpPr>
                <p:nvPr/>
              </p:nvSpPr>
              <p:spPr bwMode="auto">
                <a:xfrm flipH="1" flipV="1">
                  <a:off x="4507" y="3280"/>
                  <a:ext cx="15" cy="11"/>
                </a:xfrm>
                <a:prstGeom prst="line">
                  <a:avLst/>
                </a:prstGeom>
                <a:noFill/>
                <a:ln w="7938" cap="rnd">
                  <a:solidFill>
                    <a:srgbClr val="000000"/>
                  </a:solidFill>
                  <a:round/>
                  <a:headEnd/>
                  <a:tailEnd/>
                </a:ln>
              </p:spPr>
              <p:txBody>
                <a:bodyPr/>
                <a:lstStyle/>
                <a:p>
                  <a:endParaRPr lang="en-US"/>
                </a:p>
              </p:txBody>
            </p:sp>
            <p:sp>
              <p:nvSpPr>
                <p:cNvPr id="160894" name="Line 4222"/>
                <p:cNvSpPr>
                  <a:spLocks noChangeShapeType="1"/>
                </p:cNvSpPr>
                <p:nvPr/>
              </p:nvSpPr>
              <p:spPr bwMode="auto">
                <a:xfrm flipH="1" flipV="1">
                  <a:off x="4496" y="3297"/>
                  <a:ext cx="16" cy="6"/>
                </a:xfrm>
                <a:prstGeom prst="line">
                  <a:avLst/>
                </a:prstGeom>
                <a:noFill/>
                <a:ln w="7938" cap="rnd">
                  <a:solidFill>
                    <a:srgbClr val="000000"/>
                  </a:solidFill>
                  <a:round/>
                  <a:headEnd/>
                  <a:tailEnd/>
                </a:ln>
              </p:spPr>
              <p:txBody>
                <a:bodyPr/>
                <a:lstStyle/>
                <a:p>
                  <a:endParaRPr lang="en-US"/>
                </a:p>
              </p:txBody>
            </p:sp>
            <p:sp>
              <p:nvSpPr>
                <p:cNvPr id="160895" name="Line 4223"/>
                <p:cNvSpPr>
                  <a:spLocks noChangeShapeType="1"/>
                </p:cNvSpPr>
                <p:nvPr/>
              </p:nvSpPr>
              <p:spPr bwMode="auto">
                <a:xfrm flipH="1" flipV="1">
                  <a:off x="4491" y="3303"/>
                  <a:ext cx="16" cy="12"/>
                </a:xfrm>
                <a:prstGeom prst="line">
                  <a:avLst/>
                </a:prstGeom>
                <a:noFill/>
                <a:ln w="7938" cap="rnd">
                  <a:solidFill>
                    <a:srgbClr val="000000"/>
                  </a:solidFill>
                  <a:round/>
                  <a:headEnd/>
                  <a:tailEnd/>
                </a:ln>
              </p:spPr>
              <p:txBody>
                <a:bodyPr/>
                <a:lstStyle/>
                <a:p>
                  <a:endParaRPr lang="en-US"/>
                </a:p>
              </p:txBody>
            </p:sp>
            <p:sp>
              <p:nvSpPr>
                <p:cNvPr id="160896" name="Line 4224"/>
                <p:cNvSpPr>
                  <a:spLocks noChangeShapeType="1"/>
                </p:cNvSpPr>
                <p:nvPr/>
              </p:nvSpPr>
              <p:spPr bwMode="auto">
                <a:xfrm flipH="1" flipV="1">
                  <a:off x="4486" y="3321"/>
                  <a:ext cx="10" cy="11"/>
                </a:xfrm>
                <a:prstGeom prst="line">
                  <a:avLst/>
                </a:prstGeom>
                <a:noFill/>
                <a:ln w="7938" cap="rnd">
                  <a:solidFill>
                    <a:srgbClr val="000000"/>
                  </a:solidFill>
                  <a:round/>
                  <a:headEnd/>
                  <a:tailEnd/>
                </a:ln>
              </p:spPr>
              <p:txBody>
                <a:bodyPr/>
                <a:lstStyle/>
                <a:p>
                  <a:endParaRPr lang="en-US"/>
                </a:p>
              </p:txBody>
            </p:sp>
            <p:sp>
              <p:nvSpPr>
                <p:cNvPr id="160897" name="Line 4225"/>
                <p:cNvSpPr>
                  <a:spLocks noChangeShapeType="1"/>
                </p:cNvSpPr>
                <p:nvPr/>
              </p:nvSpPr>
              <p:spPr bwMode="auto">
                <a:xfrm flipH="1" flipV="1">
                  <a:off x="4481" y="3332"/>
                  <a:ext cx="5" cy="6"/>
                </a:xfrm>
                <a:prstGeom prst="line">
                  <a:avLst/>
                </a:prstGeom>
                <a:noFill/>
                <a:ln w="7938" cap="rnd">
                  <a:solidFill>
                    <a:srgbClr val="000000"/>
                  </a:solidFill>
                  <a:round/>
                  <a:headEnd/>
                  <a:tailEnd/>
                </a:ln>
              </p:spPr>
              <p:txBody>
                <a:bodyPr/>
                <a:lstStyle/>
                <a:p>
                  <a:endParaRPr lang="en-US"/>
                </a:p>
              </p:txBody>
            </p:sp>
            <p:sp>
              <p:nvSpPr>
                <p:cNvPr id="160898" name="Line 4226"/>
                <p:cNvSpPr>
                  <a:spLocks noChangeShapeType="1"/>
                </p:cNvSpPr>
                <p:nvPr/>
              </p:nvSpPr>
              <p:spPr bwMode="auto">
                <a:xfrm flipH="1" flipV="1">
                  <a:off x="4470" y="3338"/>
                  <a:ext cx="11" cy="12"/>
                </a:xfrm>
                <a:prstGeom prst="line">
                  <a:avLst/>
                </a:prstGeom>
                <a:noFill/>
                <a:ln w="7938" cap="rnd">
                  <a:solidFill>
                    <a:srgbClr val="000000"/>
                  </a:solidFill>
                  <a:round/>
                  <a:headEnd/>
                  <a:tailEnd/>
                </a:ln>
              </p:spPr>
              <p:txBody>
                <a:bodyPr/>
                <a:lstStyle/>
                <a:p>
                  <a:endParaRPr lang="en-US"/>
                </a:p>
              </p:txBody>
            </p:sp>
            <p:sp>
              <p:nvSpPr>
                <p:cNvPr id="160899" name="Line 4227"/>
                <p:cNvSpPr>
                  <a:spLocks noChangeShapeType="1"/>
                </p:cNvSpPr>
                <p:nvPr/>
              </p:nvSpPr>
              <p:spPr bwMode="auto">
                <a:xfrm flipH="1" flipV="1">
                  <a:off x="4460" y="3350"/>
                  <a:ext cx="10" cy="11"/>
                </a:xfrm>
                <a:prstGeom prst="line">
                  <a:avLst/>
                </a:prstGeom>
                <a:noFill/>
                <a:ln w="7938" cap="rnd">
                  <a:solidFill>
                    <a:srgbClr val="000000"/>
                  </a:solidFill>
                  <a:round/>
                  <a:headEnd/>
                  <a:tailEnd/>
                </a:ln>
              </p:spPr>
              <p:txBody>
                <a:bodyPr/>
                <a:lstStyle/>
                <a:p>
                  <a:endParaRPr lang="en-US"/>
                </a:p>
              </p:txBody>
            </p:sp>
            <p:sp>
              <p:nvSpPr>
                <p:cNvPr id="160900" name="Line 4228"/>
                <p:cNvSpPr>
                  <a:spLocks noChangeShapeType="1"/>
                </p:cNvSpPr>
                <p:nvPr/>
              </p:nvSpPr>
              <p:spPr bwMode="auto">
                <a:xfrm flipH="1" flipV="1">
                  <a:off x="4444" y="3361"/>
                  <a:ext cx="11" cy="12"/>
                </a:xfrm>
                <a:prstGeom prst="line">
                  <a:avLst/>
                </a:prstGeom>
                <a:noFill/>
                <a:ln w="7938" cap="rnd">
                  <a:solidFill>
                    <a:srgbClr val="000000"/>
                  </a:solidFill>
                  <a:round/>
                  <a:headEnd/>
                  <a:tailEnd/>
                </a:ln>
              </p:spPr>
              <p:txBody>
                <a:bodyPr/>
                <a:lstStyle/>
                <a:p>
                  <a:endParaRPr lang="en-US"/>
                </a:p>
              </p:txBody>
            </p:sp>
            <p:sp>
              <p:nvSpPr>
                <p:cNvPr id="160901" name="Line 4229"/>
                <p:cNvSpPr>
                  <a:spLocks noChangeShapeType="1"/>
                </p:cNvSpPr>
                <p:nvPr/>
              </p:nvSpPr>
              <p:spPr bwMode="auto">
                <a:xfrm flipH="1" flipV="1">
                  <a:off x="4439" y="3373"/>
                  <a:ext cx="5" cy="6"/>
                </a:xfrm>
                <a:prstGeom prst="line">
                  <a:avLst/>
                </a:prstGeom>
                <a:noFill/>
                <a:ln w="7938" cap="rnd">
                  <a:solidFill>
                    <a:srgbClr val="000000"/>
                  </a:solidFill>
                  <a:round/>
                  <a:headEnd/>
                  <a:tailEnd/>
                </a:ln>
              </p:spPr>
              <p:txBody>
                <a:bodyPr/>
                <a:lstStyle/>
                <a:p>
                  <a:endParaRPr lang="en-US"/>
                </a:p>
              </p:txBody>
            </p:sp>
            <p:sp>
              <p:nvSpPr>
                <p:cNvPr id="160902" name="Line 4230"/>
                <p:cNvSpPr>
                  <a:spLocks noChangeShapeType="1"/>
                </p:cNvSpPr>
                <p:nvPr/>
              </p:nvSpPr>
              <p:spPr bwMode="auto">
                <a:xfrm flipH="1" flipV="1">
                  <a:off x="4429" y="3379"/>
                  <a:ext cx="10" cy="12"/>
                </a:xfrm>
                <a:prstGeom prst="line">
                  <a:avLst/>
                </a:prstGeom>
                <a:noFill/>
                <a:ln w="7938" cap="rnd">
                  <a:solidFill>
                    <a:srgbClr val="000000"/>
                  </a:solidFill>
                  <a:round/>
                  <a:headEnd/>
                  <a:tailEnd/>
                </a:ln>
              </p:spPr>
              <p:txBody>
                <a:bodyPr/>
                <a:lstStyle/>
                <a:p>
                  <a:endParaRPr lang="en-US"/>
                </a:p>
              </p:txBody>
            </p:sp>
            <p:sp>
              <p:nvSpPr>
                <p:cNvPr id="160903" name="Line 4231"/>
                <p:cNvSpPr>
                  <a:spLocks noChangeShapeType="1"/>
                </p:cNvSpPr>
                <p:nvPr/>
              </p:nvSpPr>
              <p:spPr bwMode="auto">
                <a:xfrm flipH="1" flipV="1">
                  <a:off x="4418" y="3391"/>
                  <a:ext cx="11" cy="11"/>
                </a:xfrm>
                <a:prstGeom prst="line">
                  <a:avLst/>
                </a:prstGeom>
                <a:noFill/>
                <a:ln w="7938" cap="rnd">
                  <a:solidFill>
                    <a:srgbClr val="000000"/>
                  </a:solidFill>
                  <a:round/>
                  <a:headEnd/>
                  <a:tailEnd/>
                </a:ln>
              </p:spPr>
              <p:txBody>
                <a:bodyPr/>
                <a:lstStyle/>
                <a:p>
                  <a:endParaRPr lang="en-US"/>
                </a:p>
              </p:txBody>
            </p:sp>
            <p:sp>
              <p:nvSpPr>
                <p:cNvPr id="160904" name="Line 4232"/>
                <p:cNvSpPr>
                  <a:spLocks noChangeShapeType="1"/>
                </p:cNvSpPr>
                <p:nvPr/>
              </p:nvSpPr>
              <p:spPr bwMode="auto">
                <a:xfrm flipH="1" flipV="1">
                  <a:off x="4408" y="3402"/>
                  <a:ext cx="10" cy="12"/>
                </a:xfrm>
                <a:prstGeom prst="line">
                  <a:avLst/>
                </a:prstGeom>
                <a:noFill/>
                <a:ln w="7938" cap="rnd">
                  <a:solidFill>
                    <a:srgbClr val="000000"/>
                  </a:solidFill>
                  <a:round/>
                  <a:headEnd/>
                  <a:tailEnd/>
                </a:ln>
              </p:spPr>
              <p:txBody>
                <a:bodyPr/>
                <a:lstStyle/>
                <a:p>
                  <a:endParaRPr lang="en-US"/>
                </a:p>
              </p:txBody>
            </p:sp>
            <p:sp>
              <p:nvSpPr>
                <p:cNvPr id="160905" name="Line 4233"/>
                <p:cNvSpPr>
                  <a:spLocks noChangeShapeType="1"/>
                </p:cNvSpPr>
                <p:nvPr/>
              </p:nvSpPr>
              <p:spPr bwMode="auto">
                <a:xfrm flipV="1">
                  <a:off x="4403" y="3414"/>
                  <a:ext cx="0" cy="6"/>
                </a:xfrm>
                <a:prstGeom prst="line">
                  <a:avLst/>
                </a:prstGeom>
                <a:noFill/>
                <a:ln w="7938" cap="rnd">
                  <a:solidFill>
                    <a:srgbClr val="000000"/>
                  </a:solidFill>
                  <a:round/>
                  <a:headEnd/>
                  <a:tailEnd/>
                </a:ln>
              </p:spPr>
              <p:txBody>
                <a:bodyPr/>
                <a:lstStyle/>
                <a:p>
                  <a:endParaRPr lang="en-US"/>
                </a:p>
              </p:txBody>
            </p:sp>
            <p:sp>
              <p:nvSpPr>
                <p:cNvPr id="160906" name="Line 4234"/>
                <p:cNvSpPr>
                  <a:spLocks noChangeShapeType="1"/>
                </p:cNvSpPr>
                <p:nvPr/>
              </p:nvSpPr>
              <p:spPr bwMode="auto">
                <a:xfrm flipV="1">
                  <a:off x="4392" y="3402"/>
                  <a:ext cx="11" cy="12"/>
                </a:xfrm>
                <a:prstGeom prst="line">
                  <a:avLst/>
                </a:prstGeom>
                <a:noFill/>
                <a:ln w="7938" cap="rnd">
                  <a:solidFill>
                    <a:srgbClr val="000000"/>
                  </a:solidFill>
                  <a:round/>
                  <a:headEnd/>
                  <a:tailEnd/>
                </a:ln>
              </p:spPr>
              <p:txBody>
                <a:bodyPr/>
                <a:lstStyle/>
                <a:p>
                  <a:endParaRPr lang="en-US"/>
                </a:p>
              </p:txBody>
            </p:sp>
            <p:sp>
              <p:nvSpPr>
                <p:cNvPr id="160907" name="Line 4235"/>
                <p:cNvSpPr>
                  <a:spLocks noChangeShapeType="1"/>
                </p:cNvSpPr>
                <p:nvPr/>
              </p:nvSpPr>
              <p:spPr bwMode="auto">
                <a:xfrm flipV="1">
                  <a:off x="4382" y="3391"/>
                  <a:ext cx="10" cy="11"/>
                </a:xfrm>
                <a:prstGeom prst="line">
                  <a:avLst/>
                </a:prstGeom>
                <a:noFill/>
                <a:ln w="7938" cap="rnd">
                  <a:solidFill>
                    <a:srgbClr val="000000"/>
                  </a:solidFill>
                  <a:round/>
                  <a:headEnd/>
                  <a:tailEnd/>
                </a:ln>
              </p:spPr>
              <p:txBody>
                <a:bodyPr/>
                <a:lstStyle/>
                <a:p>
                  <a:endParaRPr lang="en-US"/>
                </a:p>
              </p:txBody>
            </p:sp>
            <p:sp>
              <p:nvSpPr>
                <p:cNvPr id="160908" name="Line 4236"/>
                <p:cNvSpPr>
                  <a:spLocks noChangeShapeType="1"/>
                </p:cNvSpPr>
                <p:nvPr/>
              </p:nvSpPr>
              <p:spPr bwMode="auto">
                <a:xfrm flipV="1">
                  <a:off x="4371" y="3379"/>
                  <a:ext cx="11" cy="12"/>
                </a:xfrm>
                <a:prstGeom prst="line">
                  <a:avLst/>
                </a:prstGeom>
                <a:noFill/>
                <a:ln w="7938" cap="rnd">
                  <a:solidFill>
                    <a:srgbClr val="000000"/>
                  </a:solidFill>
                  <a:round/>
                  <a:headEnd/>
                  <a:tailEnd/>
                </a:ln>
              </p:spPr>
              <p:txBody>
                <a:bodyPr/>
                <a:lstStyle/>
                <a:p>
                  <a:endParaRPr lang="en-US"/>
                </a:p>
              </p:txBody>
            </p:sp>
            <p:sp>
              <p:nvSpPr>
                <p:cNvPr id="160909" name="Line 4237"/>
                <p:cNvSpPr>
                  <a:spLocks noChangeShapeType="1"/>
                </p:cNvSpPr>
                <p:nvPr/>
              </p:nvSpPr>
              <p:spPr bwMode="auto">
                <a:xfrm>
                  <a:off x="4361" y="3373"/>
                  <a:ext cx="16" cy="6"/>
                </a:xfrm>
                <a:prstGeom prst="line">
                  <a:avLst/>
                </a:prstGeom>
                <a:noFill/>
                <a:ln w="7938" cap="rnd">
                  <a:solidFill>
                    <a:srgbClr val="000000"/>
                  </a:solidFill>
                  <a:round/>
                  <a:headEnd/>
                  <a:tailEnd/>
                </a:ln>
              </p:spPr>
              <p:txBody>
                <a:bodyPr/>
                <a:lstStyle/>
                <a:p>
                  <a:endParaRPr lang="en-US"/>
                </a:p>
              </p:txBody>
            </p:sp>
            <p:sp>
              <p:nvSpPr>
                <p:cNvPr id="160910" name="Line 4238"/>
                <p:cNvSpPr>
                  <a:spLocks noChangeShapeType="1"/>
                </p:cNvSpPr>
                <p:nvPr/>
              </p:nvSpPr>
              <p:spPr bwMode="auto">
                <a:xfrm>
                  <a:off x="4371" y="3356"/>
                  <a:ext cx="16" cy="5"/>
                </a:xfrm>
                <a:prstGeom prst="line">
                  <a:avLst/>
                </a:prstGeom>
                <a:noFill/>
                <a:ln w="7938" cap="rnd">
                  <a:solidFill>
                    <a:srgbClr val="000000"/>
                  </a:solidFill>
                  <a:round/>
                  <a:headEnd/>
                  <a:tailEnd/>
                </a:ln>
              </p:spPr>
              <p:txBody>
                <a:bodyPr/>
                <a:lstStyle/>
                <a:p>
                  <a:endParaRPr lang="en-US"/>
                </a:p>
              </p:txBody>
            </p:sp>
            <p:sp>
              <p:nvSpPr>
                <p:cNvPr id="160911" name="Line 4239"/>
                <p:cNvSpPr>
                  <a:spLocks noChangeShapeType="1"/>
                </p:cNvSpPr>
                <p:nvPr/>
              </p:nvSpPr>
              <p:spPr bwMode="auto">
                <a:xfrm>
                  <a:off x="4377" y="3338"/>
                  <a:ext cx="15" cy="6"/>
                </a:xfrm>
                <a:prstGeom prst="line">
                  <a:avLst/>
                </a:prstGeom>
                <a:noFill/>
                <a:ln w="7938" cap="rnd">
                  <a:solidFill>
                    <a:srgbClr val="000000"/>
                  </a:solidFill>
                  <a:round/>
                  <a:headEnd/>
                  <a:tailEnd/>
                </a:ln>
              </p:spPr>
              <p:txBody>
                <a:bodyPr/>
                <a:lstStyle/>
                <a:p>
                  <a:endParaRPr lang="en-US"/>
                </a:p>
              </p:txBody>
            </p:sp>
            <p:sp>
              <p:nvSpPr>
                <p:cNvPr id="160912" name="Line 4240"/>
                <p:cNvSpPr>
                  <a:spLocks noChangeShapeType="1"/>
                </p:cNvSpPr>
                <p:nvPr/>
              </p:nvSpPr>
              <p:spPr bwMode="auto">
                <a:xfrm>
                  <a:off x="4382" y="3332"/>
                  <a:ext cx="15" cy="6"/>
                </a:xfrm>
                <a:prstGeom prst="line">
                  <a:avLst/>
                </a:prstGeom>
                <a:noFill/>
                <a:ln w="7938" cap="rnd">
                  <a:solidFill>
                    <a:srgbClr val="000000"/>
                  </a:solidFill>
                  <a:round/>
                  <a:headEnd/>
                  <a:tailEnd/>
                </a:ln>
              </p:spPr>
              <p:txBody>
                <a:bodyPr/>
                <a:lstStyle/>
                <a:p>
                  <a:endParaRPr lang="en-US"/>
                </a:p>
              </p:txBody>
            </p:sp>
            <p:sp>
              <p:nvSpPr>
                <p:cNvPr id="160913" name="Line 4241"/>
                <p:cNvSpPr>
                  <a:spLocks noChangeShapeType="1"/>
                </p:cNvSpPr>
                <p:nvPr/>
              </p:nvSpPr>
              <p:spPr bwMode="auto">
                <a:xfrm>
                  <a:off x="4392" y="3315"/>
                  <a:ext cx="11" cy="6"/>
                </a:xfrm>
                <a:prstGeom prst="line">
                  <a:avLst/>
                </a:prstGeom>
                <a:noFill/>
                <a:ln w="7938" cap="rnd">
                  <a:solidFill>
                    <a:srgbClr val="000000"/>
                  </a:solidFill>
                  <a:round/>
                  <a:headEnd/>
                  <a:tailEnd/>
                </a:ln>
              </p:spPr>
              <p:txBody>
                <a:bodyPr/>
                <a:lstStyle/>
                <a:p>
                  <a:endParaRPr lang="en-US"/>
                </a:p>
              </p:txBody>
            </p:sp>
            <p:sp>
              <p:nvSpPr>
                <p:cNvPr id="160914" name="Line 4242"/>
                <p:cNvSpPr>
                  <a:spLocks noChangeShapeType="1"/>
                </p:cNvSpPr>
                <p:nvPr/>
              </p:nvSpPr>
              <p:spPr bwMode="auto">
                <a:xfrm>
                  <a:off x="4397" y="3309"/>
                  <a:ext cx="6" cy="6"/>
                </a:xfrm>
                <a:prstGeom prst="line">
                  <a:avLst/>
                </a:prstGeom>
                <a:noFill/>
                <a:ln w="7938" cap="rnd">
                  <a:solidFill>
                    <a:srgbClr val="000000"/>
                  </a:solidFill>
                  <a:round/>
                  <a:headEnd/>
                  <a:tailEnd/>
                </a:ln>
              </p:spPr>
              <p:txBody>
                <a:bodyPr/>
                <a:lstStyle/>
                <a:p>
                  <a:endParaRPr lang="en-US"/>
                </a:p>
              </p:txBody>
            </p:sp>
            <p:sp>
              <p:nvSpPr>
                <p:cNvPr id="160915" name="Line 4243"/>
                <p:cNvSpPr>
                  <a:spLocks noChangeShapeType="1"/>
                </p:cNvSpPr>
                <p:nvPr/>
              </p:nvSpPr>
              <p:spPr bwMode="auto">
                <a:xfrm>
                  <a:off x="4403" y="3297"/>
                  <a:ext cx="5" cy="0"/>
                </a:xfrm>
                <a:prstGeom prst="line">
                  <a:avLst/>
                </a:prstGeom>
                <a:noFill/>
                <a:ln w="7938" cap="rnd">
                  <a:solidFill>
                    <a:srgbClr val="000000"/>
                  </a:solidFill>
                  <a:round/>
                  <a:headEnd/>
                  <a:tailEnd/>
                </a:ln>
              </p:spPr>
              <p:txBody>
                <a:bodyPr/>
                <a:lstStyle/>
                <a:p>
                  <a:endParaRPr lang="en-US"/>
                </a:p>
              </p:txBody>
            </p:sp>
            <p:sp>
              <p:nvSpPr>
                <p:cNvPr id="160916" name="Line 4244"/>
                <p:cNvSpPr>
                  <a:spLocks noChangeShapeType="1"/>
                </p:cNvSpPr>
                <p:nvPr/>
              </p:nvSpPr>
              <p:spPr bwMode="auto">
                <a:xfrm>
                  <a:off x="4403" y="3280"/>
                  <a:ext cx="10" cy="6"/>
                </a:xfrm>
                <a:prstGeom prst="line">
                  <a:avLst/>
                </a:prstGeom>
                <a:noFill/>
                <a:ln w="7938" cap="rnd">
                  <a:solidFill>
                    <a:srgbClr val="000000"/>
                  </a:solidFill>
                  <a:round/>
                  <a:headEnd/>
                  <a:tailEnd/>
                </a:ln>
              </p:spPr>
              <p:txBody>
                <a:bodyPr/>
                <a:lstStyle/>
                <a:p>
                  <a:endParaRPr lang="en-US"/>
                </a:p>
              </p:txBody>
            </p:sp>
            <p:sp>
              <p:nvSpPr>
                <p:cNvPr id="160917" name="Line 4245"/>
                <p:cNvSpPr>
                  <a:spLocks noChangeShapeType="1"/>
                </p:cNvSpPr>
                <p:nvPr/>
              </p:nvSpPr>
              <p:spPr bwMode="auto">
                <a:xfrm>
                  <a:off x="4403" y="3262"/>
                  <a:ext cx="15" cy="6"/>
                </a:xfrm>
                <a:prstGeom prst="line">
                  <a:avLst/>
                </a:prstGeom>
                <a:noFill/>
                <a:ln w="7938" cap="rnd">
                  <a:solidFill>
                    <a:srgbClr val="000000"/>
                  </a:solidFill>
                  <a:round/>
                  <a:headEnd/>
                  <a:tailEnd/>
                </a:ln>
              </p:spPr>
              <p:txBody>
                <a:bodyPr/>
                <a:lstStyle/>
                <a:p>
                  <a:endParaRPr lang="en-US"/>
                </a:p>
              </p:txBody>
            </p:sp>
            <p:sp>
              <p:nvSpPr>
                <p:cNvPr id="160918" name="Line 4246"/>
                <p:cNvSpPr>
                  <a:spLocks noChangeShapeType="1"/>
                </p:cNvSpPr>
                <p:nvPr/>
              </p:nvSpPr>
              <p:spPr bwMode="auto">
                <a:xfrm>
                  <a:off x="4413" y="3256"/>
                  <a:ext cx="16" cy="0"/>
                </a:xfrm>
                <a:prstGeom prst="line">
                  <a:avLst/>
                </a:prstGeom>
                <a:noFill/>
                <a:ln w="7938" cap="rnd">
                  <a:solidFill>
                    <a:srgbClr val="000000"/>
                  </a:solidFill>
                  <a:round/>
                  <a:headEnd/>
                  <a:tailEnd/>
                </a:ln>
              </p:spPr>
              <p:txBody>
                <a:bodyPr/>
                <a:lstStyle/>
                <a:p>
                  <a:endParaRPr lang="en-US"/>
                </a:p>
              </p:txBody>
            </p:sp>
            <p:sp>
              <p:nvSpPr>
                <p:cNvPr id="160919" name="Line 4247"/>
                <p:cNvSpPr>
                  <a:spLocks noChangeShapeType="1"/>
                </p:cNvSpPr>
                <p:nvPr/>
              </p:nvSpPr>
              <p:spPr bwMode="auto">
                <a:xfrm flipV="1">
                  <a:off x="4423" y="3233"/>
                  <a:ext cx="11" cy="12"/>
                </a:xfrm>
                <a:prstGeom prst="line">
                  <a:avLst/>
                </a:prstGeom>
                <a:noFill/>
                <a:ln w="7938" cap="rnd">
                  <a:solidFill>
                    <a:srgbClr val="000000"/>
                  </a:solidFill>
                  <a:round/>
                  <a:headEnd/>
                  <a:tailEnd/>
                </a:ln>
              </p:spPr>
              <p:txBody>
                <a:bodyPr/>
                <a:lstStyle/>
                <a:p>
                  <a:endParaRPr lang="en-US"/>
                </a:p>
              </p:txBody>
            </p:sp>
            <p:sp>
              <p:nvSpPr>
                <p:cNvPr id="160920" name="Line 4248"/>
                <p:cNvSpPr>
                  <a:spLocks noChangeShapeType="1"/>
                </p:cNvSpPr>
                <p:nvPr/>
              </p:nvSpPr>
              <p:spPr bwMode="auto">
                <a:xfrm flipV="1">
                  <a:off x="4413" y="3221"/>
                  <a:ext cx="10" cy="12"/>
                </a:xfrm>
                <a:prstGeom prst="line">
                  <a:avLst/>
                </a:prstGeom>
                <a:noFill/>
                <a:ln w="7938" cap="rnd">
                  <a:solidFill>
                    <a:srgbClr val="000000"/>
                  </a:solidFill>
                  <a:round/>
                  <a:headEnd/>
                  <a:tailEnd/>
                </a:ln>
              </p:spPr>
              <p:txBody>
                <a:bodyPr/>
                <a:lstStyle/>
                <a:p>
                  <a:endParaRPr lang="en-US"/>
                </a:p>
              </p:txBody>
            </p:sp>
            <p:sp>
              <p:nvSpPr>
                <p:cNvPr id="160921" name="Line 4249"/>
                <p:cNvSpPr>
                  <a:spLocks noChangeShapeType="1"/>
                </p:cNvSpPr>
                <p:nvPr/>
              </p:nvSpPr>
              <p:spPr bwMode="auto">
                <a:xfrm>
                  <a:off x="4309" y="3723"/>
                  <a:ext cx="0" cy="17"/>
                </a:xfrm>
                <a:prstGeom prst="line">
                  <a:avLst/>
                </a:prstGeom>
                <a:noFill/>
                <a:ln w="7938" cap="rnd">
                  <a:solidFill>
                    <a:srgbClr val="000000"/>
                  </a:solidFill>
                  <a:round/>
                  <a:headEnd/>
                  <a:tailEnd/>
                </a:ln>
              </p:spPr>
              <p:txBody>
                <a:bodyPr/>
                <a:lstStyle/>
                <a:p>
                  <a:endParaRPr lang="en-US"/>
                </a:p>
              </p:txBody>
            </p:sp>
            <p:sp>
              <p:nvSpPr>
                <p:cNvPr id="160922" name="Line 4250"/>
                <p:cNvSpPr>
                  <a:spLocks noChangeShapeType="1"/>
                </p:cNvSpPr>
                <p:nvPr/>
              </p:nvSpPr>
              <p:spPr bwMode="auto">
                <a:xfrm>
                  <a:off x="4319" y="3717"/>
                  <a:ext cx="0" cy="18"/>
                </a:xfrm>
                <a:prstGeom prst="line">
                  <a:avLst/>
                </a:prstGeom>
                <a:noFill/>
                <a:ln w="7938" cap="rnd">
                  <a:solidFill>
                    <a:srgbClr val="000000"/>
                  </a:solidFill>
                  <a:round/>
                  <a:headEnd/>
                  <a:tailEnd/>
                </a:ln>
              </p:spPr>
              <p:txBody>
                <a:bodyPr/>
                <a:lstStyle/>
                <a:p>
                  <a:endParaRPr lang="en-US"/>
                </a:p>
              </p:txBody>
            </p:sp>
            <p:sp>
              <p:nvSpPr>
                <p:cNvPr id="160923" name="Line 4251"/>
                <p:cNvSpPr>
                  <a:spLocks noChangeShapeType="1"/>
                </p:cNvSpPr>
                <p:nvPr/>
              </p:nvSpPr>
              <p:spPr bwMode="auto">
                <a:xfrm>
                  <a:off x="4335" y="3717"/>
                  <a:ext cx="0" cy="18"/>
                </a:xfrm>
                <a:prstGeom prst="line">
                  <a:avLst/>
                </a:prstGeom>
                <a:noFill/>
                <a:ln w="7938" cap="rnd">
                  <a:solidFill>
                    <a:srgbClr val="000000"/>
                  </a:solidFill>
                  <a:round/>
                  <a:headEnd/>
                  <a:tailEnd/>
                </a:ln>
              </p:spPr>
              <p:txBody>
                <a:bodyPr/>
                <a:lstStyle/>
                <a:p>
                  <a:endParaRPr lang="en-US"/>
                </a:p>
              </p:txBody>
            </p:sp>
            <p:sp>
              <p:nvSpPr>
                <p:cNvPr id="160924" name="Line 4252"/>
                <p:cNvSpPr>
                  <a:spLocks noChangeShapeType="1"/>
                </p:cNvSpPr>
                <p:nvPr/>
              </p:nvSpPr>
              <p:spPr bwMode="auto">
                <a:xfrm>
                  <a:off x="4351" y="3717"/>
                  <a:ext cx="0" cy="12"/>
                </a:xfrm>
                <a:prstGeom prst="line">
                  <a:avLst/>
                </a:prstGeom>
                <a:noFill/>
                <a:ln w="7938" cap="rnd">
                  <a:solidFill>
                    <a:srgbClr val="000000"/>
                  </a:solidFill>
                  <a:round/>
                  <a:headEnd/>
                  <a:tailEnd/>
                </a:ln>
              </p:spPr>
              <p:txBody>
                <a:bodyPr/>
                <a:lstStyle/>
                <a:p>
                  <a:endParaRPr lang="en-US"/>
                </a:p>
              </p:txBody>
            </p:sp>
            <p:sp>
              <p:nvSpPr>
                <p:cNvPr id="160925" name="Line 4253"/>
                <p:cNvSpPr>
                  <a:spLocks noChangeShapeType="1"/>
                </p:cNvSpPr>
                <p:nvPr/>
              </p:nvSpPr>
              <p:spPr bwMode="auto">
                <a:xfrm>
                  <a:off x="4361" y="3711"/>
                  <a:ext cx="0" cy="12"/>
                </a:xfrm>
                <a:prstGeom prst="line">
                  <a:avLst/>
                </a:prstGeom>
                <a:noFill/>
                <a:ln w="7938" cap="rnd">
                  <a:solidFill>
                    <a:srgbClr val="000000"/>
                  </a:solidFill>
                  <a:round/>
                  <a:headEnd/>
                  <a:tailEnd/>
                </a:ln>
              </p:spPr>
              <p:txBody>
                <a:bodyPr/>
                <a:lstStyle/>
                <a:p>
                  <a:endParaRPr lang="en-US"/>
                </a:p>
              </p:txBody>
            </p:sp>
            <p:sp>
              <p:nvSpPr>
                <p:cNvPr id="160926" name="Line 4254"/>
                <p:cNvSpPr>
                  <a:spLocks noChangeShapeType="1"/>
                </p:cNvSpPr>
                <p:nvPr/>
              </p:nvSpPr>
              <p:spPr bwMode="auto">
                <a:xfrm>
                  <a:off x="4377" y="3711"/>
                  <a:ext cx="0" cy="12"/>
                </a:xfrm>
                <a:prstGeom prst="line">
                  <a:avLst/>
                </a:prstGeom>
                <a:noFill/>
                <a:ln w="7938" cap="rnd">
                  <a:solidFill>
                    <a:srgbClr val="000000"/>
                  </a:solidFill>
                  <a:round/>
                  <a:headEnd/>
                  <a:tailEnd/>
                </a:ln>
              </p:spPr>
              <p:txBody>
                <a:bodyPr/>
                <a:lstStyle/>
                <a:p>
                  <a:endParaRPr lang="en-US"/>
                </a:p>
              </p:txBody>
            </p:sp>
            <p:sp>
              <p:nvSpPr>
                <p:cNvPr id="160927" name="Line 4255"/>
                <p:cNvSpPr>
                  <a:spLocks noChangeShapeType="1"/>
                </p:cNvSpPr>
                <p:nvPr/>
              </p:nvSpPr>
              <p:spPr bwMode="auto">
                <a:xfrm>
                  <a:off x="4387" y="3705"/>
                  <a:ext cx="5" cy="12"/>
                </a:xfrm>
                <a:prstGeom prst="line">
                  <a:avLst/>
                </a:prstGeom>
                <a:noFill/>
                <a:ln w="7938" cap="rnd">
                  <a:solidFill>
                    <a:srgbClr val="000000"/>
                  </a:solidFill>
                  <a:round/>
                  <a:headEnd/>
                  <a:tailEnd/>
                </a:ln>
              </p:spPr>
              <p:txBody>
                <a:bodyPr/>
                <a:lstStyle/>
                <a:p>
                  <a:endParaRPr lang="en-US"/>
                </a:p>
              </p:txBody>
            </p:sp>
            <p:sp>
              <p:nvSpPr>
                <p:cNvPr id="160928" name="Line 4256"/>
                <p:cNvSpPr>
                  <a:spLocks noChangeShapeType="1"/>
                </p:cNvSpPr>
                <p:nvPr/>
              </p:nvSpPr>
              <p:spPr bwMode="auto">
                <a:xfrm>
                  <a:off x="4403" y="3700"/>
                  <a:ext cx="0" cy="17"/>
                </a:xfrm>
                <a:prstGeom prst="line">
                  <a:avLst/>
                </a:prstGeom>
                <a:noFill/>
                <a:ln w="7938" cap="rnd">
                  <a:solidFill>
                    <a:srgbClr val="000000"/>
                  </a:solidFill>
                  <a:round/>
                  <a:headEnd/>
                  <a:tailEnd/>
                </a:ln>
              </p:spPr>
              <p:txBody>
                <a:bodyPr/>
                <a:lstStyle/>
                <a:p>
                  <a:endParaRPr lang="en-US"/>
                </a:p>
              </p:txBody>
            </p:sp>
            <p:sp>
              <p:nvSpPr>
                <p:cNvPr id="160929" name="Line 4257"/>
                <p:cNvSpPr>
                  <a:spLocks noChangeShapeType="1"/>
                </p:cNvSpPr>
                <p:nvPr/>
              </p:nvSpPr>
              <p:spPr bwMode="auto">
                <a:xfrm>
                  <a:off x="4408" y="3694"/>
                  <a:ext cx="5" cy="17"/>
                </a:xfrm>
                <a:prstGeom prst="line">
                  <a:avLst/>
                </a:prstGeom>
                <a:noFill/>
                <a:ln w="7938" cap="rnd">
                  <a:solidFill>
                    <a:srgbClr val="000000"/>
                  </a:solidFill>
                  <a:round/>
                  <a:headEnd/>
                  <a:tailEnd/>
                </a:ln>
              </p:spPr>
              <p:txBody>
                <a:bodyPr/>
                <a:lstStyle/>
                <a:p>
                  <a:endParaRPr lang="en-US"/>
                </a:p>
              </p:txBody>
            </p:sp>
            <p:sp>
              <p:nvSpPr>
                <p:cNvPr id="160930" name="Line 4258"/>
                <p:cNvSpPr>
                  <a:spLocks noChangeShapeType="1"/>
                </p:cNvSpPr>
                <p:nvPr/>
              </p:nvSpPr>
              <p:spPr bwMode="auto">
                <a:xfrm>
                  <a:off x="4423" y="3688"/>
                  <a:ext cx="0" cy="17"/>
                </a:xfrm>
                <a:prstGeom prst="line">
                  <a:avLst/>
                </a:prstGeom>
                <a:noFill/>
                <a:ln w="7938" cap="rnd">
                  <a:solidFill>
                    <a:srgbClr val="000000"/>
                  </a:solidFill>
                  <a:round/>
                  <a:headEnd/>
                  <a:tailEnd/>
                </a:ln>
              </p:spPr>
              <p:txBody>
                <a:bodyPr/>
                <a:lstStyle/>
                <a:p>
                  <a:endParaRPr lang="en-US"/>
                </a:p>
              </p:txBody>
            </p:sp>
            <p:sp>
              <p:nvSpPr>
                <p:cNvPr id="160931" name="Line 4259"/>
                <p:cNvSpPr>
                  <a:spLocks noChangeShapeType="1"/>
                </p:cNvSpPr>
                <p:nvPr/>
              </p:nvSpPr>
              <p:spPr bwMode="auto">
                <a:xfrm>
                  <a:off x="4439" y="3688"/>
                  <a:ext cx="0" cy="17"/>
                </a:xfrm>
                <a:prstGeom prst="line">
                  <a:avLst/>
                </a:prstGeom>
                <a:noFill/>
                <a:ln w="7938" cap="rnd">
                  <a:solidFill>
                    <a:srgbClr val="000000"/>
                  </a:solidFill>
                  <a:round/>
                  <a:headEnd/>
                  <a:tailEnd/>
                </a:ln>
              </p:spPr>
              <p:txBody>
                <a:bodyPr/>
                <a:lstStyle/>
                <a:p>
                  <a:endParaRPr lang="en-US"/>
                </a:p>
              </p:txBody>
            </p:sp>
            <p:sp>
              <p:nvSpPr>
                <p:cNvPr id="160932" name="Line 4260"/>
                <p:cNvSpPr>
                  <a:spLocks noChangeShapeType="1"/>
                </p:cNvSpPr>
                <p:nvPr/>
              </p:nvSpPr>
              <p:spPr bwMode="auto">
                <a:xfrm>
                  <a:off x="4450" y="3682"/>
                  <a:ext cx="0" cy="18"/>
                </a:xfrm>
                <a:prstGeom prst="line">
                  <a:avLst/>
                </a:prstGeom>
                <a:noFill/>
                <a:ln w="7938" cap="rnd">
                  <a:solidFill>
                    <a:srgbClr val="000000"/>
                  </a:solidFill>
                  <a:round/>
                  <a:headEnd/>
                  <a:tailEnd/>
                </a:ln>
              </p:spPr>
              <p:txBody>
                <a:bodyPr/>
                <a:lstStyle/>
                <a:p>
                  <a:endParaRPr lang="en-US"/>
                </a:p>
              </p:txBody>
            </p:sp>
            <p:sp>
              <p:nvSpPr>
                <p:cNvPr id="160933" name="Line 4261"/>
                <p:cNvSpPr>
                  <a:spLocks noChangeShapeType="1"/>
                </p:cNvSpPr>
                <p:nvPr/>
              </p:nvSpPr>
              <p:spPr bwMode="auto">
                <a:xfrm flipH="1">
                  <a:off x="4460" y="3676"/>
                  <a:ext cx="5" cy="18"/>
                </a:xfrm>
                <a:prstGeom prst="line">
                  <a:avLst/>
                </a:prstGeom>
                <a:noFill/>
                <a:ln w="7938" cap="rnd">
                  <a:solidFill>
                    <a:srgbClr val="000000"/>
                  </a:solidFill>
                  <a:round/>
                  <a:headEnd/>
                  <a:tailEnd/>
                </a:ln>
              </p:spPr>
              <p:txBody>
                <a:bodyPr/>
                <a:lstStyle/>
                <a:p>
                  <a:endParaRPr lang="en-US"/>
                </a:p>
              </p:txBody>
            </p:sp>
            <p:sp>
              <p:nvSpPr>
                <p:cNvPr id="160934" name="Line 4262"/>
                <p:cNvSpPr>
                  <a:spLocks noChangeShapeType="1"/>
                </p:cNvSpPr>
                <p:nvPr/>
              </p:nvSpPr>
              <p:spPr bwMode="auto">
                <a:xfrm flipH="1">
                  <a:off x="4476" y="3682"/>
                  <a:ext cx="5" cy="18"/>
                </a:xfrm>
                <a:prstGeom prst="line">
                  <a:avLst/>
                </a:prstGeom>
                <a:noFill/>
                <a:ln w="7938" cap="rnd">
                  <a:solidFill>
                    <a:srgbClr val="000000"/>
                  </a:solidFill>
                  <a:round/>
                  <a:headEnd/>
                  <a:tailEnd/>
                </a:ln>
              </p:spPr>
              <p:txBody>
                <a:bodyPr/>
                <a:lstStyle/>
                <a:p>
                  <a:endParaRPr lang="en-US"/>
                </a:p>
              </p:txBody>
            </p:sp>
            <p:sp>
              <p:nvSpPr>
                <p:cNvPr id="160935" name="Line 4263"/>
                <p:cNvSpPr>
                  <a:spLocks noChangeShapeType="1"/>
                </p:cNvSpPr>
                <p:nvPr/>
              </p:nvSpPr>
              <p:spPr bwMode="auto">
                <a:xfrm>
                  <a:off x="4486" y="3688"/>
                  <a:ext cx="0" cy="17"/>
                </a:xfrm>
                <a:prstGeom prst="line">
                  <a:avLst/>
                </a:prstGeom>
                <a:noFill/>
                <a:ln w="7938" cap="rnd">
                  <a:solidFill>
                    <a:srgbClr val="000000"/>
                  </a:solidFill>
                  <a:round/>
                  <a:headEnd/>
                  <a:tailEnd/>
                </a:ln>
              </p:spPr>
              <p:txBody>
                <a:bodyPr/>
                <a:lstStyle/>
                <a:p>
                  <a:endParaRPr lang="en-US"/>
                </a:p>
              </p:txBody>
            </p:sp>
            <p:sp>
              <p:nvSpPr>
                <p:cNvPr id="160936" name="Line 4264"/>
                <p:cNvSpPr>
                  <a:spLocks noChangeShapeType="1"/>
                </p:cNvSpPr>
                <p:nvPr/>
              </p:nvSpPr>
              <p:spPr bwMode="auto">
                <a:xfrm flipH="1">
                  <a:off x="4496" y="3694"/>
                  <a:ext cx="6" cy="17"/>
                </a:xfrm>
                <a:prstGeom prst="line">
                  <a:avLst/>
                </a:prstGeom>
                <a:noFill/>
                <a:ln w="7938" cap="rnd">
                  <a:solidFill>
                    <a:srgbClr val="000000"/>
                  </a:solidFill>
                  <a:round/>
                  <a:headEnd/>
                  <a:tailEnd/>
                </a:ln>
              </p:spPr>
              <p:txBody>
                <a:bodyPr/>
                <a:lstStyle/>
                <a:p>
                  <a:endParaRPr lang="en-US"/>
                </a:p>
              </p:txBody>
            </p:sp>
            <p:sp>
              <p:nvSpPr>
                <p:cNvPr id="160937" name="Line 4265"/>
                <p:cNvSpPr>
                  <a:spLocks noChangeShapeType="1"/>
                </p:cNvSpPr>
                <p:nvPr/>
              </p:nvSpPr>
              <p:spPr bwMode="auto">
                <a:xfrm flipH="1">
                  <a:off x="4512" y="3700"/>
                  <a:ext cx="5" cy="17"/>
                </a:xfrm>
                <a:prstGeom prst="line">
                  <a:avLst/>
                </a:prstGeom>
                <a:noFill/>
                <a:ln w="7938" cap="rnd">
                  <a:solidFill>
                    <a:srgbClr val="000000"/>
                  </a:solidFill>
                  <a:round/>
                  <a:headEnd/>
                  <a:tailEnd/>
                </a:ln>
              </p:spPr>
              <p:txBody>
                <a:bodyPr/>
                <a:lstStyle/>
                <a:p>
                  <a:endParaRPr lang="en-US"/>
                </a:p>
              </p:txBody>
            </p:sp>
            <p:sp>
              <p:nvSpPr>
                <p:cNvPr id="160938" name="Line 4266"/>
                <p:cNvSpPr>
                  <a:spLocks noChangeShapeType="1"/>
                </p:cNvSpPr>
                <p:nvPr/>
              </p:nvSpPr>
              <p:spPr bwMode="auto">
                <a:xfrm>
                  <a:off x="4528" y="3711"/>
                  <a:ext cx="0" cy="12"/>
                </a:xfrm>
                <a:prstGeom prst="line">
                  <a:avLst/>
                </a:prstGeom>
                <a:noFill/>
                <a:ln w="7938" cap="rnd">
                  <a:solidFill>
                    <a:srgbClr val="000000"/>
                  </a:solidFill>
                  <a:round/>
                  <a:headEnd/>
                  <a:tailEnd/>
                </a:ln>
              </p:spPr>
              <p:txBody>
                <a:bodyPr/>
                <a:lstStyle/>
                <a:p>
                  <a:endParaRPr lang="en-US"/>
                </a:p>
              </p:txBody>
            </p:sp>
          </p:grpSp>
          <p:sp>
            <p:nvSpPr>
              <p:cNvPr id="160940" name="Line 4268"/>
              <p:cNvSpPr>
                <a:spLocks noChangeShapeType="1"/>
              </p:cNvSpPr>
              <p:nvPr/>
            </p:nvSpPr>
            <p:spPr bwMode="auto">
              <a:xfrm flipH="1">
                <a:off x="4533" y="3717"/>
                <a:ext cx="5" cy="12"/>
              </a:xfrm>
              <a:prstGeom prst="line">
                <a:avLst/>
              </a:prstGeom>
              <a:noFill/>
              <a:ln w="7938" cap="rnd">
                <a:solidFill>
                  <a:srgbClr val="000000"/>
                </a:solidFill>
                <a:round/>
                <a:headEnd/>
                <a:tailEnd/>
              </a:ln>
            </p:spPr>
            <p:txBody>
              <a:bodyPr/>
              <a:lstStyle/>
              <a:p>
                <a:endParaRPr lang="en-US"/>
              </a:p>
            </p:txBody>
          </p:sp>
          <p:sp>
            <p:nvSpPr>
              <p:cNvPr id="160941" name="Line 4269"/>
              <p:cNvSpPr>
                <a:spLocks noChangeShapeType="1"/>
              </p:cNvSpPr>
              <p:nvPr/>
            </p:nvSpPr>
            <p:spPr bwMode="auto">
              <a:xfrm flipH="1">
                <a:off x="4548" y="3717"/>
                <a:ext cx="6" cy="18"/>
              </a:xfrm>
              <a:prstGeom prst="line">
                <a:avLst/>
              </a:prstGeom>
              <a:noFill/>
              <a:ln w="7938" cap="rnd">
                <a:solidFill>
                  <a:srgbClr val="000000"/>
                </a:solidFill>
                <a:round/>
                <a:headEnd/>
                <a:tailEnd/>
              </a:ln>
            </p:spPr>
            <p:txBody>
              <a:bodyPr/>
              <a:lstStyle/>
              <a:p>
                <a:endParaRPr lang="en-US"/>
              </a:p>
            </p:txBody>
          </p:sp>
          <p:sp>
            <p:nvSpPr>
              <p:cNvPr id="160942" name="Line 4270"/>
              <p:cNvSpPr>
                <a:spLocks noChangeShapeType="1"/>
              </p:cNvSpPr>
              <p:nvPr/>
            </p:nvSpPr>
            <p:spPr bwMode="auto">
              <a:xfrm flipH="1">
                <a:off x="4564" y="3723"/>
                <a:ext cx="5" cy="17"/>
              </a:xfrm>
              <a:prstGeom prst="line">
                <a:avLst/>
              </a:prstGeom>
              <a:noFill/>
              <a:ln w="7938" cap="rnd">
                <a:solidFill>
                  <a:srgbClr val="000000"/>
                </a:solidFill>
                <a:round/>
                <a:headEnd/>
                <a:tailEnd/>
              </a:ln>
            </p:spPr>
            <p:txBody>
              <a:bodyPr/>
              <a:lstStyle/>
              <a:p>
                <a:endParaRPr lang="en-US"/>
              </a:p>
            </p:txBody>
          </p:sp>
          <p:sp>
            <p:nvSpPr>
              <p:cNvPr id="160943" name="Line 4271"/>
              <p:cNvSpPr>
                <a:spLocks noChangeShapeType="1"/>
              </p:cNvSpPr>
              <p:nvPr/>
            </p:nvSpPr>
            <p:spPr bwMode="auto">
              <a:xfrm>
                <a:off x="4580" y="3729"/>
                <a:ext cx="0" cy="17"/>
              </a:xfrm>
              <a:prstGeom prst="line">
                <a:avLst/>
              </a:prstGeom>
              <a:noFill/>
              <a:ln w="7938" cap="rnd">
                <a:solidFill>
                  <a:srgbClr val="000000"/>
                </a:solidFill>
                <a:round/>
                <a:headEnd/>
                <a:tailEnd/>
              </a:ln>
            </p:spPr>
            <p:txBody>
              <a:bodyPr/>
              <a:lstStyle/>
              <a:p>
                <a:endParaRPr lang="en-US"/>
              </a:p>
            </p:txBody>
          </p:sp>
          <p:sp>
            <p:nvSpPr>
              <p:cNvPr id="160944" name="Line 4272"/>
              <p:cNvSpPr>
                <a:spLocks noChangeShapeType="1"/>
              </p:cNvSpPr>
              <p:nvPr/>
            </p:nvSpPr>
            <p:spPr bwMode="auto">
              <a:xfrm>
                <a:off x="4595" y="3729"/>
                <a:ext cx="0" cy="17"/>
              </a:xfrm>
              <a:prstGeom prst="line">
                <a:avLst/>
              </a:prstGeom>
              <a:noFill/>
              <a:ln w="7938" cap="rnd">
                <a:solidFill>
                  <a:srgbClr val="000000"/>
                </a:solidFill>
                <a:round/>
                <a:headEnd/>
                <a:tailEnd/>
              </a:ln>
            </p:spPr>
            <p:txBody>
              <a:bodyPr/>
              <a:lstStyle/>
              <a:p>
                <a:endParaRPr lang="en-US"/>
              </a:p>
            </p:txBody>
          </p:sp>
          <p:sp>
            <p:nvSpPr>
              <p:cNvPr id="160945" name="Line 4273"/>
              <p:cNvSpPr>
                <a:spLocks noChangeShapeType="1"/>
              </p:cNvSpPr>
              <p:nvPr/>
            </p:nvSpPr>
            <p:spPr bwMode="auto">
              <a:xfrm>
                <a:off x="4611" y="3729"/>
                <a:ext cx="0" cy="17"/>
              </a:xfrm>
              <a:prstGeom prst="line">
                <a:avLst/>
              </a:prstGeom>
              <a:noFill/>
              <a:ln w="7938" cap="rnd">
                <a:solidFill>
                  <a:srgbClr val="000000"/>
                </a:solidFill>
                <a:round/>
                <a:headEnd/>
                <a:tailEnd/>
              </a:ln>
            </p:spPr>
            <p:txBody>
              <a:bodyPr/>
              <a:lstStyle/>
              <a:p>
                <a:endParaRPr lang="en-US"/>
              </a:p>
            </p:txBody>
          </p:sp>
          <p:sp>
            <p:nvSpPr>
              <p:cNvPr id="160946" name="Line 4274"/>
              <p:cNvSpPr>
                <a:spLocks noChangeShapeType="1"/>
              </p:cNvSpPr>
              <p:nvPr/>
            </p:nvSpPr>
            <p:spPr bwMode="auto">
              <a:xfrm>
                <a:off x="4621" y="3729"/>
                <a:ext cx="0" cy="17"/>
              </a:xfrm>
              <a:prstGeom prst="line">
                <a:avLst/>
              </a:prstGeom>
              <a:noFill/>
              <a:ln w="7938" cap="rnd">
                <a:solidFill>
                  <a:srgbClr val="000000"/>
                </a:solidFill>
                <a:round/>
                <a:headEnd/>
                <a:tailEnd/>
              </a:ln>
            </p:spPr>
            <p:txBody>
              <a:bodyPr/>
              <a:lstStyle/>
              <a:p>
                <a:endParaRPr lang="en-US"/>
              </a:p>
            </p:txBody>
          </p:sp>
          <p:sp>
            <p:nvSpPr>
              <p:cNvPr id="160947" name="Line 4275"/>
              <p:cNvSpPr>
                <a:spLocks noChangeShapeType="1"/>
              </p:cNvSpPr>
              <p:nvPr/>
            </p:nvSpPr>
            <p:spPr bwMode="auto">
              <a:xfrm>
                <a:off x="4637" y="3735"/>
                <a:ext cx="0" cy="17"/>
              </a:xfrm>
              <a:prstGeom prst="line">
                <a:avLst/>
              </a:prstGeom>
              <a:noFill/>
              <a:ln w="7938" cap="rnd">
                <a:solidFill>
                  <a:srgbClr val="000000"/>
                </a:solidFill>
                <a:round/>
                <a:headEnd/>
                <a:tailEnd/>
              </a:ln>
            </p:spPr>
            <p:txBody>
              <a:bodyPr/>
              <a:lstStyle/>
              <a:p>
                <a:endParaRPr lang="en-US"/>
              </a:p>
            </p:txBody>
          </p:sp>
          <p:sp>
            <p:nvSpPr>
              <p:cNvPr id="160948" name="Line 4276"/>
              <p:cNvSpPr>
                <a:spLocks noChangeShapeType="1"/>
              </p:cNvSpPr>
              <p:nvPr/>
            </p:nvSpPr>
            <p:spPr bwMode="auto">
              <a:xfrm>
                <a:off x="4647" y="3735"/>
                <a:ext cx="0" cy="17"/>
              </a:xfrm>
              <a:prstGeom prst="line">
                <a:avLst/>
              </a:prstGeom>
              <a:noFill/>
              <a:ln w="7938" cap="rnd">
                <a:solidFill>
                  <a:srgbClr val="000000"/>
                </a:solidFill>
                <a:round/>
                <a:headEnd/>
                <a:tailEnd/>
              </a:ln>
            </p:spPr>
            <p:txBody>
              <a:bodyPr/>
              <a:lstStyle/>
              <a:p>
                <a:endParaRPr lang="en-US"/>
              </a:p>
            </p:txBody>
          </p:sp>
          <p:sp>
            <p:nvSpPr>
              <p:cNvPr id="160949" name="Line 4277"/>
              <p:cNvSpPr>
                <a:spLocks noChangeShapeType="1"/>
              </p:cNvSpPr>
              <p:nvPr/>
            </p:nvSpPr>
            <p:spPr bwMode="auto">
              <a:xfrm>
                <a:off x="4658" y="3735"/>
                <a:ext cx="0" cy="17"/>
              </a:xfrm>
              <a:prstGeom prst="line">
                <a:avLst/>
              </a:prstGeom>
              <a:noFill/>
              <a:ln w="7938" cap="rnd">
                <a:solidFill>
                  <a:srgbClr val="000000"/>
                </a:solidFill>
                <a:round/>
                <a:headEnd/>
                <a:tailEnd/>
              </a:ln>
            </p:spPr>
            <p:txBody>
              <a:bodyPr/>
              <a:lstStyle/>
              <a:p>
                <a:endParaRPr lang="en-US"/>
              </a:p>
            </p:txBody>
          </p:sp>
          <p:sp>
            <p:nvSpPr>
              <p:cNvPr id="160950" name="Line 4278"/>
              <p:cNvSpPr>
                <a:spLocks noChangeShapeType="1"/>
              </p:cNvSpPr>
              <p:nvPr/>
            </p:nvSpPr>
            <p:spPr bwMode="auto">
              <a:xfrm>
                <a:off x="4673" y="3740"/>
                <a:ext cx="0" cy="18"/>
              </a:xfrm>
              <a:prstGeom prst="line">
                <a:avLst/>
              </a:prstGeom>
              <a:noFill/>
              <a:ln w="7938" cap="rnd">
                <a:solidFill>
                  <a:srgbClr val="000000"/>
                </a:solidFill>
                <a:round/>
                <a:headEnd/>
                <a:tailEnd/>
              </a:ln>
            </p:spPr>
            <p:txBody>
              <a:bodyPr/>
              <a:lstStyle/>
              <a:p>
                <a:endParaRPr lang="en-US"/>
              </a:p>
            </p:txBody>
          </p:sp>
          <p:sp>
            <p:nvSpPr>
              <p:cNvPr id="160951" name="Line 4279"/>
              <p:cNvSpPr>
                <a:spLocks noChangeShapeType="1"/>
              </p:cNvSpPr>
              <p:nvPr/>
            </p:nvSpPr>
            <p:spPr bwMode="auto">
              <a:xfrm>
                <a:off x="4689" y="3740"/>
                <a:ext cx="0" cy="18"/>
              </a:xfrm>
              <a:prstGeom prst="line">
                <a:avLst/>
              </a:prstGeom>
              <a:noFill/>
              <a:ln w="7938" cap="rnd">
                <a:solidFill>
                  <a:srgbClr val="000000"/>
                </a:solidFill>
                <a:round/>
                <a:headEnd/>
                <a:tailEnd/>
              </a:ln>
            </p:spPr>
            <p:txBody>
              <a:bodyPr/>
              <a:lstStyle/>
              <a:p>
                <a:endParaRPr lang="en-US"/>
              </a:p>
            </p:txBody>
          </p:sp>
          <p:sp>
            <p:nvSpPr>
              <p:cNvPr id="160952" name="Line 4280"/>
              <p:cNvSpPr>
                <a:spLocks noChangeShapeType="1"/>
              </p:cNvSpPr>
              <p:nvPr/>
            </p:nvSpPr>
            <p:spPr bwMode="auto">
              <a:xfrm>
                <a:off x="4699" y="3740"/>
                <a:ext cx="0" cy="18"/>
              </a:xfrm>
              <a:prstGeom prst="line">
                <a:avLst/>
              </a:prstGeom>
              <a:noFill/>
              <a:ln w="7938" cap="rnd">
                <a:solidFill>
                  <a:srgbClr val="000000"/>
                </a:solidFill>
                <a:round/>
                <a:headEnd/>
                <a:tailEnd/>
              </a:ln>
            </p:spPr>
            <p:txBody>
              <a:bodyPr/>
              <a:lstStyle/>
              <a:p>
                <a:endParaRPr lang="en-US"/>
              </a:p>
            </p:txBody>
          </p:sp>
          <p:sp>
            <p:nvSpPr>
              <p:cNvPr id="160953" name="Line 4281"/>
              <p:cNvSpPr>
                <a:spLocks noChangeShapeType="1"/>
              </p:cNvSpPr>
              <p:nvPr/>
            </p:nvSpPr>
            <p:spPr bwMode="auto">
              <a:xfrm>
                <a:off x="4715" y="3740"/>
                <a:ext cx="0" cy="18"/>
              </a:xfrm>
              <a:prstGeom prst="line">
                <a:avLst/>
              </a:prstGeom>
              <a:noFill/>
              <a:ln w="7938" cap="rnd">
                <a:solidFill>
                  <a:srgbClr val="000000"/>
                </a:solidFill>
                <a:round/>
                <a:headEnd/>
                <a:tailEnd/>
              </a:ln>
            </p:spPr>
            <p:txBody>
              <a:bodyPr/>
              <a:lstStyle/>
              <a:p>
                <a:endParaRPr lang="en-US"/>
              </a:p>
            </p:txBody>
          </p:sp>
          <p:sp>
            <p:nvSpPr>
              <p:cNvPr id="160954" name="Line 4282"/>
              <p:cNvSpPr>
                <a:spLocks noChangeShapeType="1"/>
              </p:cNvSpPr>
              <p:nvPr/>
            </p:nvSpPr>
            <p:spPr bwMode="auto">
              <a:xfrm>
                <a:off x="4730" y="3740"/>
                <a:ext cx="0" cy="18"/>
              </a:xfrm>
              <a:prstGeom prst="line">
                <a:avLst/>
              </a:prstGeom>
              <a:noFill/>
              <a:ln w="7938" cap="rnd">
                <a:solidFill>
                  <a:srgbClr val="000000"/>
                </a:solidFill>
                <a:round/>
                <a:headEnd/>
                <a:tailEnd/>
              </a:ln>
            </p:spPr>
            <p:txBody>
              <a:bodyPr/>
              <a:lstStyle/>
              <a:p>
                <a:endParaRPr lang="en-US"/>
              </a:p>
            </p:txBody>
          </p:sp>
          <p:sp>
            <p:nvSpPr>
              <p:cNvPr id="160955" name="Line 4283"/>
              <p:cNvSpPr>
                <a:spLocks noChangeShapeType="1"/>
              </p:cNvSpPr>
              <p:nvPr/>
            </p:nvSpPr>
            <p:spPr bwMode="auto">
              <a:xfrm>
                <a:off x="4741" y="3740"/>
                <a:ext cx="0" cy="18"/>
              </a:xfrm>
              <a:prstGeom prst="line">
                <a:avLst/>
              </a:prstGeom>
              <a:noFill/>
              <a:ln w="7938" cap="rnd">
                <a:solidFill>
                  <a:srgbClr val="000000"/>
                </a:solidFill>
                <a:round/>
                <a:headEnd/>
                <a:tailEnd/>
              </a:ln>
            </p:spPr>
            <p:txBody>
              <a:bodyPr/>
              <a:lstStyle/>
              <a:p>
                <a:endParaRPr lang="en-US"/>
              </a:p>
            </p:txBody>
          </p:sp>
          <p:sp>
            <p:nvSpPr>
              <p:cNvPr id="160956" name="Line 4284"/>
              <p:cNvSpPr>
                <a:spLocks noChangeShapeType="1"/>
              </p:cNvSpPr>
              <p:nvPr/>
            </p:nvSpPr>
            <p:spPr bwMode="auto">
              <a:xfrm>
                <a:off x="4756" y="3746"/>
                <a:ext cx="0" cy="12"/>
              </a:xfrm>
              <a:prstGeom prst="line">
                <a:avLst/>
              </a:prstGeom>
              <a:noFill/>
              <a:ln w="7938" cap="rnd">
                <a:solidFill>
                  <a:srgbClr val="000000"/>
                </a:solidFill>
                <a:round/>
                <a:headEnd/>
                <a:tailEnd/>
              </a:ln>
            </p:spPr>
            <p:txBody>
              <a:bodyPr/>
              <a:lstStyle/>
              <a:p>
                <a:endParaRPr lang="en-US"/>
              </a:p>
            </p:txBody>
          </p:sp>
          <p:sp>
            <p:nvSpPr>
              <p:cNvPr id="160957" name="Line 4285"/>
              <p:cNvSpPr>
                <a:spLocks noChangeShapeType="1"/>
              </p:cNvSpPr>
              <p:nvPr/>
            </p:nvSpPr>
            <p:spPr bwMode="auto">
              <a:xfrm>
                <a:off x="4772" y="3746"/>
                <a:ext cx="0" cy="12"/>
              </a:xfrm>
              <a:prstGeom prst="line">
                <a:avLst/>
              </a:prstGeom>
              <a:noFill/>
              <a:ln w="7938" cap="rnd">
                <a:solidFill>
                  <a:srgbClr val="000000"/>
                </a:solidFill>
                <a:round/>
                <a:headEnd/>
                <a:tailEnd/>
              </a:ln>
            </p:spPr>
            <p:txBody>
              <a:bodyPr/>
              <a:lstStyle/>
              <a:p>
                <a:endParaRPr lang="en-US"/>
              </a:p>
            </p:txBody>
          </p:sp>
          <p:sp>
            <p:nvSpPr>
              <p:cNvPr id="160958" name="Line 4286"/>
              <p:cNvSpPr>
                <a:spLocks noChangeShapeType="1"/>
              </p:cNvSpPr>
              <p:nvPr/>
            </p:nvSpPr>
            <p:spPr bwMode="auto">
              <a:xfrm>
                <a:off x="4782" y="3746"/>
                <a:ext cx="0" cy="12"/>
              </a:xfrm>
              <a:prstGeom prst="line">
                <a:avLst/>
              </a:prstGeom>
              <a:noFill/>
              <a:ln w="7938" cap="rnd">
                <a:solidFill>
                  <a:srgbClr val="000000"/>
                </a:solidFill>
                <a:round/>
                <a:headEnd/>
                <a:tailEnd/>
              </a:ln>
            </p:spPr>
            <p:txBody>
              <a:bodyPr/>
              <a:lstStyle/>
              <a:p>
                <a:endParaRPr lang="en-US"/>
              </a:p>
            </p:txBody>
          </p:sp>
          <p:sp>
            <p:nvSpPr>
              <p:cNvPr id="160959" name="Line 4287"/>
              <p:cNvSpPr>
                <a:spLocks noChangeShapeType="1"/>
              </p:cNvSpPr>
              <p:nvPr/>
            </p:nvSpPr>
            <p:spPr bwMode="auto">
              <a:xfrm>
                <a:off x="4798" y="3746"/>
                <a:ext cx="0" cy="12"/>
              </a:xfrm>
              <a:prstGeom prst="line">
                <a:avLst/>
              </a:prstGeom>
              <a:noFill/>
              <a:ln w="7938" cap="rnd">
                <a:solidFill>
                  <a:srgbClr val="000000"/>
                </a:solidFill>
                <a:round/>
                <a:headEnd/>
                <a:tailEnd/>
              </a:ln>
            </p:spPr>
            <p:txBody>
              <a:bodyPr/>
              <a:lstStyle/>
              <a:p>
                <a:endParaRPr lang="en-US"/>
              </a:p>
            </p:txBody>
          </p:sp>
          <p:sp>
            <p:nvSpPr>
              <p:cNvPr id="160960" name="Line 4288"/>
              <p:cNvSpPr>
                <a:spLocks noChangeShapeType="1"/>
              </p:cNvSpPr>
              <p:nvPr/>
            </p:nvSpPr>
            <p:spPr bwMode="auto">
              <a:xfrm>
                <a:off x="4814" y="3752"/>
                <a:ext cx="0" cy="12"/>
              </a:xfrm>
              <a:prstGeom prst="line">
                <a:avLst/>
              </a:prstGeom>
              <a:noFill/>
              <a:ln w="7938" cap="rnd">
                <a:solidFill>
                  <a:srgbClr val="000000"/>
                </a:solidFill>
                <a:round/>
                <a:headEnd/>
                <a:tailEnd/>
              </a:ln>
            </p:spPr>
            <p:txBody>
              <a:bodyPr/>
              <a:lstStyle/>
              <a:p>
                <a:endParaRPr lang="en-US"/>
              </a:p>
            </p:txBody>
          </p:sp>
          <p:sp>
            <p:nvSpPr>
              <p:cNvPr id="160961" name="Line 4289"/>
              <p:cNvSpPr>
                <a:spLocks noChangeShapeType="1"/>
              </p:cNvSpPr>
              <p:nvPr/>
            </p:nvSpPr>
            <p:spPr bwMode="auto">
              <a:xfrm>
                <a:off x="4824" y="3752"/>
                <a:ext cx="0" cy="12"/>
              </a:xfrm>
              <a:prstGeom prst="line">
                <a:avLst/>
              </a:prstGeom>
              <a:noFill/>
              <a:ln w="7938" cap="rnd">
                <a:solidFill>
                  <a:srgbClr val="000000"/>
                </a:solidFill>
                <a:round/>
                <a:headEnd/>
                <a:tailEnd/>
              </a:ln>
            </p:spPr>
            <p:txBody>
              <a:bodyPr/>
              <a:lstStyle/>
              <a:p>
                <a:endParaRPr lang="en-US"/>
              </a:p>
            </p:txBody>
          </p:sp>
          <p:sp>
            <p:nvSpPr>
              <p:cNvPr id="160962" name="Line 4290"/>
              <p:cNvSpPr>
                <a:spLocks noChangeShapeType="1"/>
              </p:cNvSpPr>
              <p:nvPr/>
            </p:nvSpPr>
            <p:spPr bwMode="auto">
              <a:xfrm>
                <a:off x="4840" y="3752"/>
                <a:ext cx="0" cy="12"/>
              </a:xfrm>
              <a:prstGeom prst="line">
                <a:avLst/>
              </a:prstGeom>
              <a:noFill/>
              <a:ln w="7938" cap="rnd">
                <a:solidFill>
                  <a:srgbClr val="000000"/>
                </a:solidFill>
                <a:round/>
                <a:headEnd/>
                <a:tailEnd/>
              </a:ln>
            </p:spPr>
            <p:txBody>
              <a:bodyPr/>
              <a:lstStyle/>
              <a:p>
                <a:endParaRPr lang="en-US"/>
              </a:p>
            </p:txBody>
          </p:sp>
          <p:sp>
            <p:nvSpPr>
              <p:cNvPr id="160963" name="Line 4291"/>
              <p:cNvSpPr>
                <a:spLocks noChangeShapeType="1"/>
              </p:cNvSpPr>
              <p:nvPr/>
            </p:nvSpPr>
            <p:spPr bwMode="auto">
              <a:xfrm>
                <a:off x="4855" y="3752"/>
                <a:ext cx="0" cy="12"/>
              </a:xfrm>
              <a:prstGeom prst="line">
                <a:avLst/>
              </a:prstGeom>
              <a:noFill/>
              <a:ln w="7938" cap="rnd">
                <a:solidFill>
                  <a:srgbClr val="000000"/>
                </a:solidFill>
                <a:round/>
                <a:headEnd/>
                <a:tailEnd/>
              </a:ln>
            </p:spPr>
            <p:txBody>
              <a:bodyPr/>
              <a:lstStyle/>
              <a:p>
                <a:endParaRPr lang="en-US"/>
              </a:p>
            </p:txBody>
          </p:sp>
          <p:sp>
            <p:nvSpPr>
              <p:cNvPr id="160964" name="Line 4292"/>
              <p:cNvSpPr>
                <a:spLocks noChangeShapeType="1"/>
              </p:cNvSpPr>
              <p:nvPr/>
            </p:nvSpPr>
            <p:spPr bwMode="auto">
              <a:xfrm>
                <a:off x="4866" y="3752"/>
                <a:ext cx="0" cy="12"/>
              </a:xfrm>
              <a:prstGeom prst="line">
                <a:avLst/>
              </a:prstGeom>
              <a:noFill/>
              <a:ln w="7938" cap="rnd">
                <a:solidFill>
                  <a:srgbClr val="000000"/>
                </a:solidFill>
                <a:round/>
                <a:headEnd/>
                <a:tailEnd/>
              </a:ln>
            </p:spPr>
            <p:txBody>
              <a:bodyPr/>
              <a:lstStyle/>
              <a:p>
                <a:endParaRPr lang="en-US"/>
              </a:p>
            </p:txBody>
          </p:sp>
          <p:sp>
            <p:nvSpPr>
              <p:cNvPr id="160965" name="Line 4293"/>
              <p:cNvSpPr>
                <a:spLocks noChangeShapeType="1"/>
              </p:cNvSpPr>
              <p:nvPr/>
            </p:nvSpPr>
            <p:spPr bwMode="auto">
              <a:xfrm>
                <a:off x="4876" y="3746"/>
                <a:ext cx="0" cy="12"/>
              </a:xfrm>
              <a:prstGeom prst="line">
                <a:avLst/>
              </a:prstGeom>
              <a:noFill/>
              <a:ln w="7938" cap="rnd">
                <a:solidFill>
                  <a:srgbClr val="000000"/>
                </a:solidFill>
                <a:round/>
                <a:headEnd/>
                <a:tailEnd/>
              </a:ln>
            </p:spPr>
            <p:txBody>
              <a:bodyPr/>
              <a:lstStyle/>
              <a:p>
                <a:endParaRPr lang="en-US"/>
              </a:p>
            </p:txBody>
          </p:sp>
          <p:sp>
            <p:nvSpPr>
              <p:cNvPr id="160966" name="Line 4294"/>
              <p:cNvSpPr>
                <a:spLocks noChangeShapeType="1"/>
              </p:cNvSpPr>
              <p:nvPr/>
            </p:nvSpPr>
            <p:spPr bwMode="auto">
              <a:xfrm>
                <a:off x="4886" y="3746"/>
                <a:ext cx="0" cy="12"/>
              </a:xfrm>
              <a:prstGeom prst="line">
                <a:avLst/>
              </a:prstGeom>
              <a:noFill/>
              <a:ln w="7938" cap="rnd">
                <a:solidFill>
                  <a:srgbClr val="000000"/>
                </a:solidFill>
                <a:round/>
                <a:headEnd/>
                <a:tailEnd/>
              </a:ln>
            </p:spPr>
            <p:txBody>
              <a:bodyPr/>
              <a:lstStyle/>
              <a:p>
                <a:endParaRPr lang="en-US"/>
              </a:p>
            </p:txBody>
          </p:sp>
          <p:sp>
            <p:nvSpPr>
              <p:cNvPr id="160967" name="Line 4295"/>
              <p:cNvSpPr>
                <a:spLocks noChangeShapeType="1"/>
              </p:cNvSpPr>
              <p:nvPr/>
            </p:nvSpPr>
            <p:spPr bwMode="auto">
              <a:xfrm>
                <a:off x="4902" y="3746"/>
                <a:ext cx="0" cy="12"/>
              </a:xfrm>
              <a:prstGeom prst="line">
                <a:avLst/>
              </a:prstGeom>
              <a:noFill/>
              <a:ln w="7938" cap="rnd">
                <a:solidFill>
                  <a:srgbClr val="000000"/>
                </a:solidFill>
                <a:round/>
                <a:headEnd/>
                <a:tailEnd/>
              </a:ln>
            </p:spPr>
            <p:txBody>
              <a:bodyPr/>
              <a:lstStyle/>
              <a:p>
                <a:endParaRPr lang="en-US"/>
              </a:p>
            </p:txBody>
          </p:sp>
          <p:sp>
            <p:nvSpPr>
              <p:cNvPr id="160968" name="Line 4296"/>
              <p:cNvSpPr>
                <a:spLocks noChangeShapeType="1"/>
              </p:cNvSpPr>
              <p:nvPr/>
            </p:nvSpPr>
            <p:spPr bwMode="auto">
              <a:xfrm>
                <a:off x="4912" y="3740"/>
                <a:ext cx="0" cy="18"/>
              </a:xfrm>
              <a:prstGeom prst="line">
                <a:avLst/>
              </a:prstGeom>
              <a:noFill/>
              <a:ln w="7938" cap="rnd">
                <a:solidFill>
                  <a:srgbClr val="000000"/>
                </a:solidFill>
                <a:round/>
                <a:headEnd/>
                <a:tailEnd/>
              </a:ln>
            </p:spPr>
            <p:txBody>
              <a:bodyPr/>
              <a:lstStyle/>
              <a:p>
                <a:endParaRPr lang="en-US"/>
              </a:p>
            </p:txBody>
          </p:sp>
          <p:sp>
            <p:nvSpPr>
              <p:cNvPr id="160969" name="Line 4297"/>
              <p:cNvSpPr>
                <a:spLocks noChangeShapeType="1"/>
              </p:cNvSpPr>
              <p:nvPr/>
            </p:nvSpPr>
            <p:spPr bwMode="auto">
              <a:xfrm>
                <a:off x="4928" y="3740"/>
                <a:ext cx="0" cy="18"/>
              </a:xfrm>
              <a:prstGeom prst="line">
                <a:avLst/>
              </a:prstGeom>
              <a:noFill/>
              <a:ln w="7938" cap="rnd">
                <a:solidFill>
                  <a:srgbClr val="000000"/>
                </a:solidFill>
                <a:round/>
                <a:headEnd/>
                <a:tailEnd/>
              </a:ln>
            </p:spPr>
            <p:txBody>
              <a:bodyPr/>
              <a:lstStyle/>
              <a:p>
                <a:endParaRPr lang="en-US"/>
              </a:p>
            </p:txBody>
          </p:sp>
          <p:sp>
            <p:nvSpPr>
              <p:cNvPr id="160970" name="Line 4298"/>
              <p:cNvSpPr>
                <a:spLocks noChangeShapeType="1"/>
              </p:cNvSpPr>
              <p:nvPr/>
            </p:nvSpPr>
            <p:spPr bwMode="auto">
              <a:xfrm>
                <a:off x="4944" y="3740"/>
                <a:ext cx="0" cy="18"/>
              </a:xfrm>
              <a:prstGeom prst="line">
                <a:avLst/>
              </a:prstGeom>
              <a:noFill/>
              <a:ln w="7938" cap="rnd">
                <a:solidFill>
                  <a:srgbClr val="000000"/>
                </a:solidFill>
                <a:round/>
                <a:headEnd/>
                <a:tailEnd/>
              </a:ln>
            </p:spPr>
            <p:txBody>
              <a:bodyPr/>
              <a:lstStyle/>
              <a:p>
                <a:endParaRPr lang="en-US"/>
              </a:p>
            </p:txBody>
          </p:sp>
          <p:sp>
            <p:nvSpPr>
              <p:cNvPr id="160971" name="Line 4299"/>
              <p:cNvSpPr>
                <a:spLocks noChangeShapeType="1"/>
              </p:cNvSpPr>
              <p:nvPr/>
            </p:nvSpPr>
            <p:spPr bwMode="auto">
              <a:xfrm>
                <a:off x="4954" y="3740"/>
                <a:ext cx="0" cy="18"/>
              </a:xfrm>
              <a:prstGeom prst="line">
                <a:avLst/>
              </a:prstGeom>
              <a:noFill/>
              <a:ln w="7938" cap="rnd">
                <a:solidFill>
                  <a:srgbClr val="000000"/>
                </a:solidFill>
                <a:round/>
                <a:headEnd/>
                <a:tailEnd/>
              </a:ln>
            </p:spPr>
            <p:txBody>
              <a:bodyPr/>
              <a:lstStyle/>
              <a:p>
                <a:endParaRPr lang="en-US"/>
              </a:p>
            </p:txBody>
          </p:sp>
          <p:sp>
            <p:nvSpPr>
              <p:cNvPr id="160972" name="Line 4300"/>
              <p:cNvSpPr>
                <a:spLocks noChangeShapeType="1"/>
              </p:cNvSpPr>
              <p:nvPr/>
            </p:nvSpPr>
            <p:spPr bwMode="auto">
              <a:xfrm>
                <a:off x="4970" y="3740"/>
                <a:ext cx="0" cy="18"/>
              </a:xfrm>
              <a:prstGeom prst="line">
                <a:avLst/>
              </a:prstGeom>
              <a:noFill/>
              <a:ln w="7938" cap="rnd">
                <a:solidFill>
                  <a:srgbClr val="000000"/>
                </a:solidFill>
                <a:round/>
                <a:headEnd/>
                <a:tailEnd/>
              </a:ln>
            </p:spPr>
            <p:txBody>
              <a:bodyPr/>
              <a:lstStyle/>
              <a:p>
                <a:endParaRPr lang="en-US"/>
              </a:p>
            </p:txBody>
          </p:sp>
          <p:sp>
            <p:nvSpPr>
              <p:cNvPr id="160973" name="Line 4301"/>
              <p:cNvSpPr>
                <a:spLocks noChangeShapeType="1"/>
              </p:cNvSpPr>
              <p:nvPr/>
            </p:nvSpPr>
            <p:spPr bwMode="auto">
              <a:xfrm>
                <a:off x="4985" y="3735"/>
                <a:ext cx="0" cy="17"/>
              </a:xfrm>
              <a:prstGeom prst="line">
                <a:avLst/>
              </a:prstGeom>
              <a:noFill/>
              <a:ln w="7938" cap="rnd">
                <a:solidFill>
                  <a:srgbClr val="000000"/>
                </a:solidFill>
                <a:round/>
                <a:headEnd/>
                <a:tailEnd/>
              </a:ln>
            </p:spPr>
            <p:txBody>
              <a:bodyPr/>
              <a:lstStyle/>
              <a:p>
                <a:endParaRPr lang="en-US"/>
              </a:p>
            </p:txBody>
          </p:sp>
          <p:sp>
            <p:nvSpPr>
              <p:cNvPr id="160974" name="Line 4302"/>
              <p:cNvSpPr>
                <a:spLocks noChangeShapeType="1"/>
              </p:cNvSpPr>
              <p:nvPr/>
            </p:nvSpPr>
            <p:spPr bwMode="auto">
              <a:xfrm>
                <a:off x="4996" y="3735"/>
                <a:ext cx="0" cy="17"/>
              </a:xfrm>
              <a:prstGeom prst="line">
                <a:avLst/>
              </a:prstGeom>
              <a:noFill/>
              <a:ln w="7938" cap="rnd">
                <a:solidFill>
                  <a:srgbClr val="000000"/>
                </a:solidFill>
                <a:round/>
                <a:headEnd/>
                <a:tailEnd/>
              </a:ln>
            </p:spPr>
            <p:txBody>
              <a:bodyPr/>
              <a:lstStyle/>
              <a:p>
                <a:endParaRPr lang="en-US"/>
              </a:p>
            </p:txBody>
          </p:sp>
          <p:sp>
            <p:nvSpPr>
              <p:cNvPr id="160975" name="Line 4303"/>
              <p:cNvSpPr>
                <a:spLocks noChangeShapeType="1"/>
              </p:cNvSpPr>
              <p:nvPr/>
            </p:nvSpPr>
            <p:spPr bwMode="auto">
              <a:xfrm>
                <a:off x="5006" y="3735"/>
                <a:ext cx="5" cy="17"/>
              </a:xfrm>
              <a:prstGeom prst="line">
                <a:avLst/>
              </a:prstGeom>
              <a:noFill/>
              <a:ln w="7938" cap="rnd">
                <a:solidFill>
                  <a:srgbClr val="000000"/>
                </a:solidFill>
                <a:round/>
                <a:headEnd/>
                <a:tailEnd/>
              </a:ln>
            </p:spPr>
            <p:txBody>
              <a:bodyPr/>
              <a:lstStyle/>
              <a:p>
                <a:endParaRPr lang="en-US"/>
              </a:p>
            </p:txBody>
          </p:sp>
          <p:sp>
            <p:nvSpPr>
              <p:cNvPr id="160976" name="Line 4304"/>
              <p:cNvSpPr>
                <a:spLocks noChangeShapeType="1"/>
              </p:cNvSpPr>
              <p:nvPr/>
            </p:nvSpPr>
            <p:spPr bwMode="auto">
              <a:xfrm>
                <a:off x="5022" y="3729"/>
                <a:ext cx="5" cy="17"/>
              </a:xfrm>
              <a:prstGeom prst="line">
                <a:avLst/>
              </a:prstGeom>
              <a:noFill/>
              <a:ln w="7938" cap="rnd">
                <a:solidFill>
                  <a:srgbClr val="000000"/>
                </a:solidFill>
                <a:round/>
                <a:headEnd/>
                <a:tailEnd/>
              </a:ln>
            </p:spPr>
            <p:txBody>
              <a:bodyPr/>
              <a:lstStyle/>
              <a:p>
                <a:endParaRPr lang="en-US"/>
              </a:p>
            </p:txBody>
          </p:sp>
          <p:sp>
            <p:nvSpPr>
              <p:cNvPr id="160977" name="Line 4305"/>
              <p:cNvSpPr>
                <a:spLocks noChangeShapeType="1"/>
              </p:cNvSpPr>
              <p:nvPr/>
            </p:nvSpPr>
            <p:spPr bwMode="auto">
              <a:xfrm>
                <a:off x="5032" y="3717"/>
                <a:ext cx="5" cy="18"/>
              </a:xfrm>
              <a:prstGeom prst="line">
                <a:avLst/>
              </a:prstGeom>
              <a:noFill/>
              <a:ln w="7938" cap="rnd">
                <a:solidFill>
                  <a:srgbClr val="000000"/>
                </a:solidFill>
                <a:round/>
                <a:headEnd/>
                <a:tailEnd/>
              </a:ln>
            </p:spPr>
            <p:txBody>
              <a:bodyPr/>
              <a:lstStyle/>
              <a:p>
                <a:endParaRPr lang="en-US"/>
              </a:p>
            </p:txBody>
          </p:sp>
          <p:sp>
            <p:nvSpPr>
              <p:cNvPr id="160978" name="Line 4306"/>
              <p:cNvSpPr>
                <a:spLocks noChangeShapeType="1"/>
              </p:cNvSpPr>
              <p:nvPr/>
            </p:nvSpPr>
            <p:spPr bwMode="auto">
              <a:xfrm>
                <a:off x="5042" y="3711"/>
                <a:ext cx="11" cy="12"/>
              </a:xfrm>
              <a:prstGeom prst="line">
                <a:avLst/>
              </a:prstGeom>
              <a:noFill/>
              <a:ln w="7938" cap="rnd">
                <a:solidFill>
                  <a:srgbClr val="000000"/>
                </a:solidFill>
                <a:round/>
                <a:headEnd/>
                <a:tailEnd/>
              </a:ln>
            </p:spPr>
            <p:txBody>
              <a:bodyPr/>
              <a:lstStyle/>
              <a:p>
                <a:endParaRPr lang="en-US"/>
              </a:p>
            </p:txBody>
          </p:sp>
          <p:sp>
            <p:nvSpPr>
              <p:cNvPr id="160979" name="Line 4307"/>
              <p:cNvSpPr>
                <a:spLocks noChangeShapeType="1"/>
              </p:cNvSpPr>
              <p:nvPr/>
            </p:nvSpPr>
            <p:spPr bwMode="auto">
              <a:xfrm>
                <a:off x="5053" y="3705"/>
                <a:ext cx="10" cy="12"/>
              </a:xfrm>
              <a:prstGeom prst="line">
                <a:avLst/>
              </a:prstGeom>
              <a:noFill/>
              <a:ln w="7938" cap="rnd">
                <a:solidFill>
                  <a:srgbClr val="000000"/>
                </a:solidFill>
                <a:round/>
                <a:headEnd/>
                <a:tailEnd/>
              </a:ln>
            </p:spPr>
            <p:txBody>
              <a:bodyPr/>
              <a:lstStyle/>
              <a:p>
                <a:endParaRPr lang="en-US"/>
              </a:p>
            </p:txBody>
          </p:sp>
          <p:sp>
            <p:nvSpPr>
              <p:cNvPr id="160980" name="Line 4308"/>
              <p:cNvSpPr>
                <a:spLocks noChangeShapeType="1"/>
              </p:cNvSpPr>
              <p:nvPr/>
            </p:nvSpPr>
            <p:spPr bwMode="auto">
              <a:xfrm>
                <a:off x="5068" y="3694"/>
                <a:ext cx="6" cy="17"/>
              </a:xfrm>
              <a:prstGeom prst="line">
                <a:avLst/>
              </a:prstGeom>
              <a:noFill/>
              <a:ln w="7938" cap="rnd">
                <a:solidFill>
                  <a:srgbClr val="000000"/>
                </a:solidFill>
                <a:round/>
                <a:headEnd/>
                <a:tailEnd/>
              </a:ln>
            </p:spPr>
            <p:txBody>
              <a:bodyPr/>
              <a:lstStyle/>
              <a:p>
                <a:endParaRPr lang="en-US"/>
              </a:p>
            </p:txBody>
          </p:sp>
          <p:sp>
            <p:nvSpPr>
              <p:cNvPr id="160981" name="Line 4309"/>
              <p:cNvSpPr>
                <a:spLocks noChangeShapeType="1"/>
              </p:cNvSpPr>
              <p:nvPr/>
            </p:nvSpPr>
            <p:spPr bwMode="auto">
              <a:xfrm>
                <a:off x="5074" y="3688"/>
                <a:ext cx="10" cy="0"/>
              </a:xfrm>
              <a:prstGeom prst="line">
                <a:avLst/>
              </a:prstGeom>
              <a:noFill/>
              <a:ln w="7938" cap="rnd">
                <a:solidFill>
                  <a:srgbClr val="000000"/>
                </a:solidFill>
                <a:round/>
                <a:headEnd/>
                <a:tailEnd/>
              </a:ln>
            </p:spPr>
            <p:txBody>
              <a:bodyPr/>
              <a:lstStyle/>
              <a:p>
                <a:endParaRPr lang="en-US"/>
              </a:p>
            </p:txBody>
          </p:sp>
          <p:sp>
            <p:nvSpPr>
              <p:cNvPr id="160982" name="Line 4310"/>
              <p:cNvSpPr>
                <a:spLocks noChangeShapeType="1"/>
              </p:cNvSpPr>
              <p:nvPr/>
            </p:nvSpPr>
            <p:spPr bwMode="auto">
              <a:xfrm>
                <a:off x="5074" y="3670"/>
                <a:ext cx="10" cy="0"/>
              </a:xfrm>
              <a:prstGeom prst="line">
                <a:avLst/>
              </a:prstGeom>
              <a:noFill/>
              <a:ln w="7938" cap="rnd">
                <a:solidFill>
                  <a:srgbClr val="000000"/>
                </a:solidFill>
                <a:round/>
                <a:headEnd/>
                <a:tailEnd/>
              </a:ln>
            </p:spPr>
            <p:txBody>
              <a:bodyPr/>
              <a:lstStyle/>
              <a:p>
                <a:endParaRPr lang="en-US"/>
              </a:p>
            </p:txBody>
          </p:sp>
          <p:sp>
            <p:nvSpPr>
              <p:cNvPr id="160983" name="Line 4311"/>
              <p:cNvSpPr>
                <a:spLocks noChangeShapeType="1"/>
              </p:cNvSpPr>
              <p:nvPr/>
            </p:nvSpPr>
            <p:spPr bwMode="auto">
              <a:xfrm flipV="1">
                <a:off x="5068" y="3659"/>
                <a:ext cx="6" cy="11"/>
              </a:xfrm>
              <a:prstGeom prst="line">
                <a:avLst/>
              </a:prstGeom>
              <a:noFill/>
              <a:ln w="7938" cap="rnd">
                <a:solidFill>
                  <a:srgbClr val="000000"/>
                </a:solidFill>
                <a:round/>
                <a:headEnd/>
                <a:tailEnd/>
              </a:ln>
            </p:spPr>
            <p:txBody>
              <a:bodyPr/>
              <a:lstStyle/>
              <a:p>
                <a:endParaRPr lang="en-US"/>
              </a:p>
            </p:txBody>
          </p:sp>
          <p:sp>
            <p:nvSpPr>
              <p:cNvPr id="160984" name="Line 4312"/>
              <p:cNvSpPr>
                <a:spLocks noChangeShapeType="1"/>
              </p:cNvSpPr>
              <p:nvPr/>
            </p:nvSpPr>
            <p:spPr bwMode="auto">
              <a:xfrm flipV="1">
                <a:off x="5058" y="3647"/>
                <a:ext cx="10" cy="12"/>
              </a:xfrm>
              <a:prstGeom prst="line">
                <a:avLst/>
              </a:prstGeom>
              <a:noFill/>
              <a:ln w="7938" cap="rnd">
                <a:solidFill>
                  <a:srgbClr val="000000"/>
                </a:solidFill>
                <a:round/>
                <a:headEnd/>
                <a:tailEnd/>
              </a:ln>
            </p:spPr>
            <p:txBody>
              <a:bodyPr/>
              <a:lstStyle/>
              <a:p>
                <a:endParaRPr lang="en-US"/>
              </a:p>
            </p:txBody>
          </p:sp>
          <p:sp>
            <p:nvSpPr>
              <p:cNvPr id="160985" name="Line 4313"/>
              <p:cNvSpPr>
                <a:spLocks noChangeShapeType="1"/>
              </p:cNvSpPr>
              <p:nvPr/>
            </p:nvSpPr>
            <p:spPr bwMode="auto">
              <a:xfrm flipV="1">
                <a:off x="5048" y="3635"/>
                <a:ext cx="10" cy="12"/>
              </a:xfrm>
              <a:prstGeom prst="line">
                <a:avLst/>
              </a:prstGeom>
              <a:noFill/>
              <a:ln w="7938" cap="rnd">
                <a:solidFill>
                  <a:srgbClr val="000000"/>
                </a:solidFill>
                <a:round/>
                <a:headEnd/>
                <a:tailEnd/>
              </a:ln>
            </p:spPr>
            <p:txBody>
              <a:bodyPr/>
              <a:lstStyle/>
              <a:p>
                <a:endParaRPr lang="en-US"/>
              </a:p>
            </p:txBody>
          </p:sp>
          <p:sp>
            <p:nvSpPr>
              <p:cNvPr id="160986" name="Line 4314"/>
              <p:cNvSpPr>
                <a:spLocks noChangeShapeType="1"/>
              </p:cNvSpPr>
              <p:nvPr/>
            </p:nvSpPr>
            <p:spPr bwMode="auto">
              <a:xfrm flipV="1">
                <a:off x="5037" y="3630"/>
                <a:ext cx="11" cy="5"/>
              </a:xfrm>
              <a:prstGeom prst="line">
                <a:avLst/>
              </a:prstGeom>
              <a:noFill/>
              <a:ln w="7938" cap="rnd">
                <a:solidFill>
                  <a:srgbClr val="000000"/>
                </a:solidFill>
                <a:round/>
                <a:headEnd/>
                <a:tailEnd/>
              </a:ln>
            </p:spPr>
            <p:txBody>
              <a:bodyPr/>
              <a:lstStyle/>
              <a:p>
                <a:endParaRPr lang="en-US"/>
              </a:p>
            </p:txBody>
          </p:sp>
          <p:sp>
            <p:nvSpPr>
              <p:cNvPr id="160987" name="Line 4315"/>
              <p:cNvSpPr>
                <a:spLocks noChangeShapeType="1"/>
              </p:cNvSpPr>
              <p:nvPr/>
            </p:nvSpPr>
            <p:spPr bwMode="auto">
              <a:xfrm flipV="1">
                <a:off x="5027" y="3612"/>
                <a:ext cx="10" cy="18"/>
              </a:xfrm>
              <a:prstGeom prst="line">
                <a:avLst/>
              </a:prstGeom>
              <a:noFill/>
              <a:ln w="7938" cap="rnd">
                <a:solidFill>
                  <a:srgbClr val="000000"/>
                </a:solidFill>
                <a:round/>
                <a:headEnd/>
                <a:tailEnd/>
              </a:ln>
            </p:spPr>
            <p:txBody>
              <a:bodyPr/>
              <a:lstStyle/>
              <a:p>
                <a:endParaRPr lang="en-US"/>
              </a:p>
            </p:txBody>
          </p:sp>
          <p:sp>
            <p:nvSpPr>
              <p:cNvPr id="160988" name="Line 4316"/>
              <p:cNvSpPr>
                <a:spLocks noChangeShapeType="1"/>
              </p:cNvSpPr>
              <p:nvPr/>
            </p:nvSpPr>
            <p:spPr bwMode="auto">
              <a:xfrm flipV="1">
                <a:off x="5016" y="3600"/>
                <a:ext cx="11" cy="18"/>
              </a:xfrm>
              <a:prstGeom prst="line">
                <a:avLst/>
              </a:prstGeom>
              <a:noFill/>
              <a:ln w="7938" cap="rnd">
                <a:solidFill>
                  <a:srgbClr val="000000"/>
                </a:solidFill>
                <a:round/>
                <a:headEnd/>
                <a:tailEnd/>
              </a:ln>
            </p:spPr>
            <p:txBody>
              <a:bodyPr/>
              <a:lstStyle/>
              <a:p>
                <a:endParaRPr lang="en-US"/>
              </a:p>
            </p:txBody>
          </p:sp>
          <p:sp>
            <p:nvSpPr>
              <p:cNvPr id="160989" name="Line 4317"/>
              <p:cNvSpPr>
                <a:spLocks noChangeShapeType="1"/>
              </p:cNvSpPr>
              <p:nvPr/>
            </p:nvSpPr>
            <p:spPr bwMode="auto">
              <a:xfrm flipV="1">
                <a:off x="5001" y="3595"/>
                <a:ext cx="10" cy="17"/>
              </a:xfrm>
              <a:prstGeom prst="line">
                <a:avLst/>
              </a:prstGeom>
              <a:noFill/>
              <a:ln w="7938" cap="rnd">
                <a:solidFill>
                  <a:srgbClr val="000000"/>
                </a:solidFill>
                <a:round/>
                <a:headEnd/>
                <a:tailEnd/>
              </a:ln>
            </p:spPr>
            <p:txBody>
              <a:bodyPr/>
              <a:lstStyle/>
              <a:p>
                <a:endParaRPr lang="en-US"/>
              </a:p>
            </p:txBody>
          </p:sp>
          <p:sp>
            <p:nvSpPr>
              <p:cNvPr id="160990" name="Line 4318"/>
              <p:cNvSpPr>
                <a:spLocks noChangeShapeType="1"/>
              </p:cNvSpPr>
              <p:nvPr/>
            </p:nvSpPr>
            <p:spPr bwMode="auto">
              <a:xfrm flipV="1">
                <a:off x="4990" y="3589"/>
                <a:ext cx="11" cy="11"/>
              </a:xfrm>
              <a:prstGeom prst="line">
                <a:avLst/>
              </a:prstGeom>
              <a:noFill/>
              <a:ln w="7938" cap="rnd">
                <a:solidFill>
                  <a:srgbClr val="000000"/>
                </a:solidFill>
                <a:round/>
                <a:headEnd/>
                <a:tailEnd/>
              </a:ln>
            </p:spPr>
            <p:txBody>
              <a:bodyPr/>
              <a:lstStyle/>
              <a:p>
                <a:endParaRPr lang="en-US"/>
              </a:p>
            </p:txBody>
          </p:sp>
          <p:sp>
            <p:nvSpPr>
              <p:cNvPr id="160991" name="Line 4319"/>
              <p:cNvSpPr>
                <a:spLocks noChangeShapeType="1"/>
              </p:cNvSpPr>
              <p:nvPr/>
            </p:nvSpPr>
            <p:spPr bwMode="auto">
              <a:xfrm flipV="1">
                <a:off x="4985" y="3589"/>
                <a:ext cx="0" cy="11"/>
              </a:xfrm>
              <a:prstGeom prst="line">
                <a:avLst/>
              </a:prstGeom>
              <a:noFill/>
              <a:ln w="7938" cap="rnd">
                <a:solidFill>
                  <a:srgbClr val="000000"/>
                </a:solidFill>
                <a:round/>
                <a:headEnd/>
                <a:tailEnd/>
              </a:ln>
            </p:spPr>
            <p:txBody>
              <a:bodyPr/>
              <a:lstStyle/>
              <a:p>
                <a:endParaRPr lang="en-US"/>
              </a:p>
            </p:txBody>
          </p:sp>
          <p:sp>
            <p:nvSpPr>
              <p:cNvPr id="160992" name="Line 4320"/>
              <p:cNvSpPr>
                <a:spLocks noChangeShapeType="1"/>
              </p:cNvSpPr>
              <p:nvPr/>
            </p:nvSpPr>
            <p:spPr bwMode="auto">
              <a:xfrm flipV="1">
                <a:off x="4970" y="3589"/>
                <a:ext cx="0" cy="11"/>
              </a:xfrm>
              <a:prstGeom prst="line">
                <a:avLst/>
              </a:prstGeom>
              <a:noFill/>
              <a:ln w="7938" cap="rnd">
                <a:solidFill>
                  <a:srgbClr val="000000"/>
                </a:solidFill>
                <a:round/>
                <a:headEnd/>
                <a:tailEnd/>
              </a:ln>
            </p:spPr>
            <p:txBody>
              <a:bodyPr/>
              <a:lstStyle/>
              <a:p>
                <a:endParaRPr lang="en-US"/>
              </a:p>
            </p:txBody>
          </p:sp>
          <p:sp>
            <p:nvSpPr>
              <p:cNvPr id="160993" name="Line 4321"/>
              <p:cNvSpPr>
                <a:spLocks noChangeShapeType="1"/>
              </p:cNvSpPr>
              <p:nvPr/>
            </p:nvSpPr>
            <p:spPr bwMode="auto">
              <a:xfrm flipV="1">
                <a:off x="4954" y="3589"/>
                <a:ext cx="0" cy="11"/>
              </a:xfrm>
              <a:prstGeom prst="line">
                <a:avLst/>
              </a:prstGeom>
              <a:noFill/>
              <a:ln w="7938" cap="rnd">
                <a:solidFill>
                  <a:srgbClr val="000000"/>
                </a:solidFill>
                <a:round/>
                <a:headEnd/>
                <a:tailEnd/>
              </a:ln>
            </p:spPr>
            <p:txBody>
              <a:bodyPr/>
              <a:lstStyle/>
              <a:p>
                <a:endParaRPr lang="en-US"/>
              </a:p>
            </p:txBody>
          </p:sp>
          <p:sp>
            <p:nvSpPr>
              <p:cNvPr id="160994" name="Line 4322"/>
              <p:cNvSpPr>
                <a:spLocks noChangeShapeType="1"/>
              </p:cNvSpPr>
              <p:nvPr/>
            </p:nvSpPr>
            <p:spPr bwMode="auto">
              <a:xfrm flipV="1">
                <a:off x="4944" y="3589"/>
                <a:ext cx="0" cy="11"/>
              </a:xfrm>
              <a:prstGeom prst="line">
                <a:avLst/>
              </a:prstGeom>
              <a:noFill/>
              <a:ln w="7938" cap="rnd">
                <a:solidFill>
                  <a:srgbClr val="000000"/>
                </a:solidFill>
                <a:round/>
                <a:headEnd/>
                <a:tailEnd/>
              </a:ln>
            </p:spPr>
            <p:txBody>
              <a:bodyPr/>
              <a:lstStyle/>
              <a:p>
                <a:endParaRPr lang="en-US"/>
              </a:p>
            </p:txBody>
          </p:sp>
          <p:sp>
            <p:nvSpPr>
              <p:cNvPr id="160995" name="Line 4323"/>
              <p:cNvSpPr>
                <a:spLocks noChangeShapeType="1"/>
              </p:cNvSpPr>
              <p:nvPr/>
            </p:nvSpPr>
            <p:spPr bwMode="auto">
              <a:xfrm flipV="1">
                <a:off x="4928" y="3589"/>
                <a:ext cx="0" cy="11"/>
              </a:xfrm>
              <a:prstGeom prst="line">
                <a:avLst/>
              </a:prstGeom>
              <a:noFill/>
              <a:ln w="7938" cap="rnd">
                <a:solidFill>
                  <a:srgbClr val="000000"/>
                </a:solidFill>
                <a:round/>
                <a:headEnd/>
                <a:tailEnd/>
              </a:ln>
            </p:spPr>
            <p:txBody>
              <a:bodyPr/>
              <a:lstStyle/>
              <a:p>
                <a:endParaRPr lang="en-US"/>
              </a:p>
            </p:txBody>
          </p:sp>
          <p:sp>
            <p:nvSpPr>
              <p:cNvPr id="160996" name="Line 4324"/>
              <p:cNvSpPr>
                <a:spLocks noChangeShapeType="1"/>
              </p:cNvSpPr>
              <p:nvPr/>
            </p:nvSpPr>
            <p:spPr bwMode="auto">
              <a:xfrm flipV="1">
                <a:off x="4912" y="3583"/>
                <a:ext cx="16" cy="6"/>
              </a:xfrm>
              <a:prstGeom prst="line">
                <a:avLst/>
              </a:prstGeom>
              <a:noFill/>
              <a:ln w="7938" cap="rnd">
                <a:solidFill>
                  <a:srgbClr val="000000"/>
                </a:solidFill>
                <a:round/>
                <a:headEnd/>
                <a:tailEnd/>
              </a:ln>
            </p:spPr>
            <p:txBody>
              <a:bodyPr/>
              <a:lstStyle/>
              <a:p>
                <a:endParaRPr lang="en-US"/>
              </a:p>
            </p:txBody>
          </p:sp>
          <p:sp>
            <p:nvSpPr>
              <p:cNvPr id="160997" name="Line 4325"/>
              <p:cNvSpPr>
                <a:spLocks noChangeShapeType="1"/>
              </p:cNvSpPr>
              <p:nvPr/>
            </p:nvSpPr>
            <p:spPr bwMode="auto">
              <a:xfrm flipV="1">
                <a:off x="4907" y="3565"/>
                <a:ext cx="16" cy="12"/>
              </a:xfrm>
              <a:prstGeom prst="line">
                <a:avLst/>
              </a:prstGeom>
              <a:noFill/>
              <a:ln w="7938" cap="rnd">
                <a:solidFill>
                  <a:srgbClr val="000000"/>
                </a:solidFill>
                <a:round/>
                <a:headEnd/>
                <a:tailEnd/>
              </a:ln>
            </p:spPr>
            <p:txBody>
              <a:bodyPr/>
              <a:lstStyle/>
              <a:p>
                <a:endParaRPr lang="en-US"/>
              </a:p>
            </p:txBody>
          </p:sp>
          <p:sp>
            <p:nvSpPr>
              <p:cNvPr id="160998" name="Line 4326"/>
              <p:cNvSpPr>
                <a:spLocks noChangeShapeType="1"/>
              </p:cNvSpPr>
              <p:nvPr/>
            </p:nvSpPr>
            <p:spPr bwMode="auto">
              <a:xfrm flipV="1">
                <a:off x="4902" y="3554"/>
                <a:ext cx="10" cy="11"/>
              </a:xfrm>
              <a:prstGeom prst="line">
                <a:avLst/>
              </a:prstGeom>
              <a:noFill/>
              <a:ln w="7938" cap="rnd">
                <a:solidFill>
                  <a:srgbClr val="000000"/>
                </a:solidFill>
                <a:round/>
                <a:headEnd/>
                <a:tailEnd/>
              </a:ln>
            </p:spPr>
            <p:txBody>
              <a:bodyPr/>
              <a:lstStyle/>
              <a:p>
                <a:endParaRPr lang="en-US"/>
              </a:p>
            </p:txBody>
          </p:sp>
          <p:sp>
            <p:nvSpPr>
              <p:cNvPr id="160999" name="Line 4327"/>
              <p:cNvSpPr>
                <a:spLocks noChangeShapeType="1"/>
              </p:cNvSpPr>
              <p:nvPr/>
            </p:nvSpPr>
            <p:spPr bwMode="auto">
              <a:xfrm flipV="1">
                <a:off x="4892" y="3542"/>
                <a:ext cx="15" cy="6"/>
              </a:xfrm>
              <a:prstGeom prst="line">
                <a:avLst/>
              </a:prstGeom>
              <a:noFill/>
              <a:ln w="7938" cap="rnd">
                <a:solidFill>
                  <a:srgbClr val="000000"/>
                </a:solidFill>
                <a:round/>
                <a:headEnd/>
                <a:tailEnd/>
              </a:ln>
            </p:spPr>
            <p:txBody>
              <a:bodyPr/>
              <a:lstStyle/>
              <a:p>
                <a:endParaRPr lang="en-US"/>
              </a:p>
            </p:txBody>
          </p:sp>
          <p:sp>
            <p:nvSpPr>
              <p:cNvPr id="161000" name="Line 4328"/>
              <p:cNvSpPr>
                <a:spLocks noChangeShapeType="1"/>
              </p:cNvSpPr>
              <p:nvPr/>
            </p:nvSpPr>
            <p:spPr bwMode="auto">
              <a:xfrm flipV="1">
                <a:off x="4886" y="3530"/>
                <a:ext cx="16" cy="12"/>
              </a:xfrm>
              <a:prstGeom prst="line">
                <a:avLst/>
              </a:prstGeom>
              <a:noFill/>
              <a:ln w="7938" cap="rnd">
                <a:solidFill>
                  <a:srgbClr val="000000"/>
                </a:solidFill>
                <a:round/>
                <a:headEnd/>
                <a:tailEnd/>
              </a:ln>
            </p:spPr>
            <p:txBody>
              <a:bodyPr/>
              <a:lstStyle/>
              <a:p>
                <a:endParaRPr lang="en-US"/>
              </a:p>
            </p:txBody>
          </p:sp>
          <p:sp>
            <p:nvSpPr>
              <p:cNvPr id="161001" name="Line 4329"/>
              <p:cNvSpPr>
                <a:spLocks noChangeShapeType="1"/>
              </p:cNvSpPr>
              <p:nvPr/>
            </p:nvSpPr>
            <p:spPr bwMode="auto">
              <a:xfrm>
                <a:off x="4876" y="3519"/>
                <a:ext cx="16" cy="0"/>
              </a:xfrm>
              <a:prstGeom prst="line">
                <a:avLst/>
              </a:prstGeom>
              <a:noFill/>
              <a:ln w="7938" cap="rnd">
                <a:solidFill>
                  <a:srgbClr val="000000"/>
                </a:solidFill>
                <a:round/>
                <a:headEnd/>
                <a:tailEnd/>
              </a:ln>
            </p:spPr>
            <p:txBody>
              <a:bodyPr/>
              <a:lstStyle/>
              <a:p>
                <a:endParaRPr lang="en-US"/>
              </a:p>
            </p:txBody>
          </p:sp>
          <p:sp>
            <p:nvSpPr>
              <p:cNvPr id="161002" name="Line 4330"/>
              <p:cNvSpPr>
                <a:spLocks noChangeShapeType="1"/>
              </p:cNvSpPr>
              <p:nvPr/>
            </p:nvSpPr>
            <p:spPr bwMode="auto">
              <a:xfrm>
                <a:off x="4871" y="3501"/>
                <a:ext cx="15" cy="0"/>
              </a:xfrm>
              <a:prstGeom prst="line">
                <a:avLst/>
              </a:prstGeom>
              <a:noFill/>
              <a:ln w="7938" cap="rnd">
                <a:solidFill>
                  <a:srgbClr val="000000"/>
                </a:solidFill>
                <a:round/>
                <a:headEnd/>
                <a:tailEnd/>
              </a:ln>
            </p:spPr>
            <p:txBody>
              <a:bodyPr/>
              <a:lstStyle/>
              <a:p>
                <a:endParaRPr lang="en-US"/>
              </a:p>
            </p:txBody>
          </p:sp>
          <p:sp>
            <p:nvSpPr>
              <p:cNvPr id="161003" name="Line 4331"/>
              <p:cNvSpPr>
                <a:spLocks noChangeShapeType="1"/>
              </p:cNvSpPr>
              <p:nvPr/>
            </p:nvSpPr>
            <p:spPr bwMode="auto">
              <a:xfrm>
                <a:off x="4866" y="3490"/>
                <a:ext cx="15" cy="0"/>
              </a:xfrm>
              <a:prstGeom prst="line">
                <a:avLst/>
              </a:prstGeom>
              <a:noFill/>
              <a:ln w="7938" cap="rnd">
                <a:solidFill>
                  <a:srgbClr val="000000"/>
                </a:solidFill>
                <a:round/>
                <a:headEnd/>
                <a:tailEnd/>
              </a:ln>
            </p:spPr>
            <p:txBody>
              <a:bodyPr/>
              <a:lstStyle/>
              <a:p>
                <a:endParaRPr lang="en-US"/>
              </a:p>
            </p:txBody>
          </p:sp>
          <p:sp>
            <p:nvSpPr>
              <p:cNvPr id="161004" name="Line 4332"/>
              <p:cNvSpPr>
                <a:spLocks noChangeShapeType="1"/>
              </p:cNvSpPr>
              <p:nvPr/>
            </p:nvSpPr>
            <p:spPr bwMode="auto">
              <a:xfrm>
                <a:off x="4866" y="3472"/>
                <a:ext cx="15" cy="0"/>
              </a:xfrm>
              <a:prstGeom prst="line">
                <a:avLst/>
              </a:prstGeom>
              <a:noFill/>
              <a:ln w="7938" cap="rnd">
                <a:solidFill>
                  <a:srgbClr val="000000"/>
                </a:solidFill>
                <a:round/>
                <a:headEnd/>
                <a:tailEnd/>
              </a:ln>
            </p:spPr>
            <p:txBody>
              <a:bodyPr/>
              <a:lstStyle/>
              <a:p>
                <a:endParaRPr lang="en-US"/>
              </a:p>
            </p:txBody>
          </p:sp>
          <p:sp>
            <p:nvSpPr>
              <p:cNvPr id="161005" name="Line 4333"/>
              <p:cNvSpPr>
                <a:spLocks noChangeShapeType="1"/>
              </p:cNvSpPr>
              <p:nvPr/>
            </p:nvSpPr>
            <p:spPr bwMode="auto">
              <a:xfrm flipV="1">
                <a:off x="4866" y="3466"/>
                <a:ext cx="0" cy="12"/>
              </a:xfrm>
              <a:prstGeom prst="line">
                <a:avLst/>
              </a:prstGeom>
              <a:noFill/>
              <a:ln w="7938" cap="rnd">
                <a:solidFill>
                  <a:srgbClr val="000000"/>
                </a:solidFill>
                <a:round/>
                <a:headEnd/>
                <a:tailEnd/>
              </a:ln>
            </p:spPr>
            <p:txBody>
              <a:bodyPr/>
              <a:lstStyle/>
              <a:p>
                <a:endParaRPr lang="en-US"/>
              </a:p>
            </p:txBody>
          </p:sp>
          <p:sp>
            <p:nvSpPr>
              <p:cNvPr id="161006" name="Line 4334"/>
              <p:cNvSpPr>
                <a:spLocks noChangeShapeType="1"/>
              </p:cNvSpPr>
              <p:nvPr/>
            </p:nvSpPr>
            <p:spPr bwMode="auto">
              <a:xfrm flipV="1">
                <a:off x="4855" y="3466"/>
                <a:ext cx="0" cy="12"/>
              </a:xfrm>
              <a:prstGeom prst="line">
                <a:avLst/>
              </a:prstGeom>
              <a:noFill/>
              <a:ln w="7938" cap="rnd">
                <a:solidFill>
                  <a:srgbClr val="000000"/>
                </a:solidFill>
                <a:round/>
                <a:headEnd/>
                <a:tailEnd/>
              </a:ln>
            </p:spPr>
            <p:txBody>
              <a:bodyPr/>
              <a:lstStyle/>
              <a:p>
                <a:endParaRPr lang="en-US"/>
              </a:p>
            </p:txBody>
          </p:sp>
          <p:sp>
            <p:nvSpPr>
              <p:cNvPr id="161007" name="Line 4335"/>
              <p:cNvSpPr>
                <a:spLocks noChangeShapeType="1"/>
              </p:cNvSpPr>
              <p:nvPr/>
            </p:nvSpPr>
            <p:spPr bwMode="auto">
              <a:xfrm flipV="1">
                <a:off x="4840" y="3466"/>
                <a:ext cx="0" cy="12"/>
              </a:xfrm>
              <a:prstGeom prst="line">
                <a:avLst/>
              </a:prstGeom>
              <a:noFill/>
              <a:ln w="7938" cap="rnd">
                <a:solidFill>
                  <a:srgbClr val="000000"/>
                </a:solidFill>
                <a:round/>
                <a:headEnd/>
                <a:tailEnd/>
              </a:ln>
            </p:spPr>
            <p:txBody>
              <a:bodyPr/>
              <a:lstStyle/>
              <a:p>
                <a:endParaRPr lang="en-US"/>
              </a:p>
            </p:txBody>
          </p:sp>
          <p:sp>
            <p:nvSpPr>
              <p:cNvPr id="161008" name="Line 4336"/>
              <p:cNvSpPr>
                <a:spLocks noChangeShapeType="1"/>
              </p:cNvSpPr>
              <p:nvPr/>
            </p:nvSpPr>
            <p:spPr bwMode="auto">
              <a:xfrm flipH="1" flipV="1">
                <a:off x="4824" y="3484"/>
                <a:ext cx="10" cy="6"/>
              </a:xfrm>
              <a:prstGeom prst="line">
                <a:avLst/>
              </a:prstGeom>
              <a:noFill/>
              <a:ln w="7938" cap="rnd">
                <a:solidFill>
                  <a:srgbClr val="000000"/>
                </a:solidFill>
                <a:round/>
                <a:headEnd/>
                <a:tailEnd/>
              </a:ln>
            </p:spPr>
            <p:txBody>
              <a:bodyPr/>
              <a:lstStyle/>
              <a:p>
                <a:endParaRPr lang="en-US"/>
              </a:p>
            </p:txBody>
          </p:sp>
          <p:sp>
            <p:nvSpPr>
              <p:cNvPr id="161009" name="Line 4337"/>
              <p:cNvSpPr>
                <a:spLocks noChangeShapeType="1"/>
              </p:cNvSpPr>
              <p:nvPr/>
            </p:nvSpPr>
            <p:spPr bwMode="auto">
              <a:xfrm flipH="1" flipV="1">
                <a:off x="4819" y="3495"/>
                <a:ext cx="10" cy="6"/>
              </a:xfrm>
              <a:prstGeom prst="line">
                <a:avLst/>
              </a:prstGeom>
              <a:noFill/>
              <a:ln w="7938" cap="rnd">
                <a:solidFill>
                  <a:srgbClr val="000000"/>
                </a:solidFill>
                <a:round/>
                <a:headEnd/>
                <a:tailEnd/>
              </a:ln>
            </p:spPr>
            <p:txBody>
              <a:bodyPr/>
              <a:lstStyle/>
              <a:p>
                <a:endParaRPr lang="en-US"/>
              </a:p>
            </p:txBody>
          </p:sp>
          <p:sp>
            <p:nvSpPr>
              <p:cNvPr id="161010" name="Line 4338"/>
              <p:cNvSpPr>
                <a:spLocks noChangeShapeType="1"/>
              </p:cNvSpPr>
              <p:nvPr/>
            </p:nvSpPr>
            <p:spPr bwMode="auto">
              <a:xfrm flipH="1" flipV="1">
                <a:off x="4808" y="3507"/>
                <a:ext cx="16" cy="6"/>
              </a:xfrm>
              <a:prstGeom prst="line">
                <a:avLst/>
              </a:prstGeom>
              <a:noFill/>
              <a:ln w="7938" cap="rnd">
                <a:solidFill>
                  <a:srgbClr val="000000"/>
                </a:solidFill>
                <a:round/>
                <a:headEnd/>
                <a:tailEnd/>
              </a:ln>
            </p:spPr>
            <p:txBody>
              <a:bodyPr/>
              <a:lstStyle/>
              <a:p>
                <a:endParaRPr lang="en-US"/>
              </a:p>
            </p:txBody>
          </p:sp>
          <p:sp>
            <p:nvSpPr>
              <p:cNvPr id="161011" name="Line 4339"/>
              <p:cNvSpPr>
                <a:spLocks noChangeShapeType="1"/>
              </p:cNvSpPr>
              <p:nvPr/>
            </p:nvSpPr>
            <p:spPr bwMode="auto">
              <a:xfrm flipH="1" flipV="1">
                <a:off x="4803" y="3525"/>
                <a:ext cx="16" cy="5"/>
              </a:xfrm>
              <a:prstGeom prst="line">
                <a:avLst/>
              </a:prstGeom>
              <a:noFill/>
              <a:ln w="7938" cap="rnd">
                <a:solidFill>
                  <a:srgbClr val="000000"/>
                </a:solidFill>
                <a:round/>
                <a:headEnd/>
                <a:tailEnd/>
              </a:ln>
            </p:spPr>
            <p:txBody>
              <a:bodyPr/>
              <a:lstStyle/>
              <a:p>
                <a:endParaRPr lang="en-US"/>
              </a:p>
            </p:txBody>
          </p:sp>
          <p:sp>
            <p:nvSpPr>
              <p:cNvPr id="161012" name="Line 4340"/>
              <p:cNvSpPr>
                <a:spLocks noChangeShapeType="1"/>
              </p:cNvSpPr>
              <p:nvPr/>
            </p:nvSpPr>
            <p:spPr bwMode="auto">
              <a:xfrm flipH="1" flipV="1">
                <a:off x="4798" y="3536"/>
                <a:ext cx="16" cy="6"/>
              </a:xfrm>
              <a:prstGeom prst="line">
                <a:avLst/>
              </a:prstGeom>
              <a:noFill/>
              <a:ln w="7938" cap="rnd">
                <a:solidFill>
                  <a:srgbClr val="000000"/>
                </a:solidFill>
                <a:round/>
                <a:headEnd/>
                <a:tailEnd/>
              </a:ln>
            </p:spPr>
            <p:txBody>
              <a:bodyPr/>
              <a:lstStyle/>
              <a:p>
                <a:endParaRPr lang="en-US"/>
              </a:p>
            </p:txBody>
          </p:sp>
          <p:sp>
            <p:nvSpPr>
              <p:cNvPr id="161013" name="Line 4341"/>
              <p:cNvSpPr>
                <a:spLocks noChangeShapeType="1"/>
              </p:cNvSpPr>
              <p:nvPr/>
            </p:nvSpPr>
            <p:spPr bwMode="auto">
              <a:xfrm flipH="1" flipV="1">
                <a:off x="4788" y="3548"/>
                <a:ext cx="15" cy="6"/>
              </a:xfrm>
              <a:prstGeom prst="line">
                <a:avLst/>
              </a:prstGeom>
              <a:noFill/>
              <a:ln w="7938" cap="rnd">
                <a:solidFill>
                  <a:srgbClr val="000000"/>
                </a:solidFill>
                <a:round/>
                <a:headEnd/>
                <a:tailEnd/>
              </a:ln>
            </p:spPr>
            <p:txBody>
              <a:bodyPr/>
              <a:lstStyle/>
              <a:p>
                <a:endParaRPr lang="en-US"/>
              </a:p>
            </p:txBody>
          </p:sp>
          <p:sp>
            <p:nvSpPr>
              <p:cNvPr id="161014" name="Line 4342"/>
              <p:cNvSpPr>
                <a:spLocks noChangeShapeType="1"/>
              </p:cNvSpPr>
              <p:nvPr/>
            </p:nvSpPr>
            <p:spPr bwMode="auto">
              <a:xfrm flipH="1" flipV="1">
                <a:off x="4782" y="3560"/>
                <a:ext cx="16" cy="5"/>
              </a:xfrm>
              <a:prstGeom prst="line">
                <a:avLst/>
              </a:prstGeom>
              <a:noFill/>
              <a:ln w="7938" cap="rnd">
                <a:solidFill>
                  <a:srgbClr val="000000"/>
                </a:solidFill>
                <a:round/>
                <a:headEnd/>
                <a:tailEnd/>
              </a:ln>
            </p:spPr>
            <p:txBody>
              <a:bodyPr/>
              <a:lstStyle/>
              <a:p>
                <a:endParaRPr lang="en-US"/>
              </a:p>
            </p:txBody>
          </p:sp>
          <p:sp>
            <p:nvSpPr>
              <p:cNvPr id="161015" name="Line 4343"/>
              <p:cNvSpPr>
                <a:spLocks noChangeShapeType="1"/>
              </p:cNvSpPr>
              <p:nvPr/>
            </p:nvSpPr>
            <p:spPr bwMode="auto">
              <a:xfrm flipH="1" flipV="1">
                <a:off x="4777" y="3577"/>
                <a:ext cx="11" cy="6"/>
              </a:xfrm>
              <a:prstGeom prst="line">
                <a:avLst/>
              </a:prstGeom>
              <a:noFill/>
              <a:ln w="7938" cap="rnd">
                <a:solidFill>
                  <a:srgbClr val="000000"/>
                </a:solidFill>
                <a:round/>
                <a:headEnd/>
                <a:tailEnd/>
              </a:ln>
            </p:spPr>
            <p:txBody>
              <a:bodyPr/>
              <a:lstStyle/>
              <a:p>
                <a:endParaRPr lang="en-US"/>
              </a:p>
            </p:txBody>
          </p:sp>
          <p:sp>
            <p:nvSpPr>
              <p:cNvPr id="161016" name="Line 4344"/>
              <p:cNvSpPr>
                <a:spLocks noChangeShapeType="1"/>
              </p:cNvSpPr>
              <p:nvPr/>
            </p:nvSpPr>
            <p:spPr bwMode="auto">
              <a:xfrm flipH="1" flipV="1">
                <a:off x="4772" y="3589"/>
                <a:ext cx="10" cy="6"/>
              </a:xfrm>
              <a:prstGeom prst="line">
                <a:avLst/>
              </a:prstGeom>
              <a:noFill/>
              <a:ln w="7938" cap="rnd">
                <a:solidFill>
                  <a:srgbClr val="000000"/>
                </a:solidFill>
                <a:round/>
                <a:headEnd/>
                <a:tailEnd/>
              </a:ln>
            </p:spPr>
            <p:txBody>
              <a:bodyPr/>
              <a:lstStyle/>
              <a:p>
                <a:endParaRPr lang="en-US"/>
              </a:p>
            </p:txBody>
          </p:sp>
          <p:sp>
            <p:nvSpPr>
              <p:cNvPr id="161017" name="Line 4345"/>
              <p:cNvSpPr>
                <a:spLocks noChangeShapeType="1"/>
              </p:cNvSpPr>
              <p:nvPr/>
            </p:nvSpPr>
            <p:spPr bwMode="auto">
              <a:xfrm flipV="1">
                <a:off x="4767" y="3600"/>
                <a:ext cx="15" cy="6"/>
              </a:xfrm>
              <a:prstGeom prst="line">
                <a:avLst/>
              </a:prstGeom>
              <a:noFill/>
              <a:ln w="7938" cap="rnd">
                <a:solidFill>
                  <a:srgbClr val="000000"/>
                </a:solidFill>
                <a:round/>
                <a:headEnd/>
                <a:tailEnd/>
              </a:ln>
            </p:spPr>
            <p:txBody>
              <a:bodyPr/>
              <a:lstStyle/>
              <a:p>
                <a:endParaRPr lang="en-US"/>
              </a:p>
            </p:txBody>
          </p:sp>
          <p:sp>
            <p:nvSpPr>
              <p:cNvPr id="161018" name="Line 4346"/>
              <p:cNvSpPr>
                <a:spLocks noChangeShapeType="1"/>
              </p:cNvSpPr>
              <p:nvPr/>
            </p:nvSpPr>
            <p:spPr bwMode="auto">
              <a:xfrm>
                <a:off x="4762" y="3589"/>
                <a:ext cx="15" cy="0"/>
              </a:xfrm>
              <a:prstGeom prst="line">
                <a:avLst/>
              </a:prstGeom>
              <a:noFill/>
              <a:ln w="7938" cap="rnd">
                <a:solidFill>
                  <a:srgbClr val="000000"/>
                </a:solidFill>
                <a:round/>
                <a:headEnd/>
                <a:tailEnd/>
              </a:ln>
            </p:spPr>
            <p:txBody>
              <a:bodyPr/>
              <a:lstStyle/>
              <a:p>
                <a:endParaRPr lang="en-US"/>
              </a:p>
            </p:txBody>
          </p:sp>
          <p:sp>
            <p:nvSpPr>
              <p:cNvPr id="161019" name="Line 4347"/>
              <p:cNvSpPr>
                <a:spLocks noChangeShapeType="1"/>
              </p:cNvSpPr>
              <p:nvPr/>
            </p:nvSpPr>
            <p:spPr bwMode="auto">
              <a:xfrm flipV="1">
                <a:off x="4751" y="3571"/>
                <a:ext cx="16" cy="6"/>
              </a:xfrm>
              <a:prstGeom prst="line">
                <a:avLst/>
              </a:prstGeom>
              <a:noFill/>
              <a:ln w="7938" cap="rnd">
                <a:solidFill>
                  <a:srgbClr val="000000"/>
                </a:solidFill>
                <a:round/>
                <a:headEnd/>
                <a:tailEnd/>
              </a:ln>
            </p:spPr>
            <p:txBody>
              <a:bodyPr/>
              <a:lstStyle/>
              <a:p>
                <a:endParaRPr lang="en-US"/>
              </a:p>
            </p:txBody>
          </p:sp>
          <p:sp>
            <p:nvSpPr>
              <p:cNvPr id="161020" name="Line 4348"/>
              <p:cNvSpPr>
                <a:spLocks noChangeShapeType="1"/>
              </p:cNvSpPr>
              <p:nvPr/>
            </p:nvSpPr>
            <p:spPr bwMode="auto">
              <a:xfrm flipV="1">
                <a:off x="4746" y="3560"/>
                <a:ext cx="16" cy="5"/>
              </a:xfrm>
              <a:prstGeom prst="line">
                <a:avLst/>
              </a:prstGeom>
              <a:noFill/>
              <a:ln w="7938" cap="rnd">
                <a:solidFill>
                  <a:srgbClr val="000000"/>
                </a:solidFill>
                <a:round/>
                <a:headEnd/>
                <a:tailEnd/>
              </a:ln>
            </p:spPr>
            <p:txBody>
              <a:bodyPr/>
              <a:lstStyle/>
              <a:p>
                <a:endParaRPr lang="en-US"/>
              </a:p>
            </p:txBody>
          </p:sp>
          <p:sp>
            <p:nvSpPr>
              <p:cNvPr id="161021" name="Line 4349"/>
              <p:cNvSpPr>
                <a:spLocks noChangeShapeType="1"/>
              </p:cNvSpPr>
              <p:nvPr/>
            </p:nvSpPr>
            <p:spPr bwMode="auto">
              <a:xfrm>
                <a:off x="4741" y="3548"/>
                <a:ext cx="10" cy="0"/>
              </a:xfrm>
              <a:prstGeom prst="line">
                <a:avLst/>
              </a:prstGeom>
              <a:noFill/>
              <a:ln w="7938" cap="rnd">
                <a:solidFill>
                  <a:srgbClr val="000000"/>
                </a:solidFill>
                <a:round/>
                <a:headEnd/>
                <a:tailEnd/>
              </a:ln>
            </p:spPr>
            <p:txBody>
              <a:bodyPr/>
              <a:lstStyle/>
              <a:p>
                <a:endParaRPr lang="en-US"/>
              </a:p>
            </p:txBody>
          </p:sp>
          <p:sp>
            <p:nvSpPr>
              <p:cNvPr id="161022" name="Line 4350"/>
              <p:cNvSpPr>
                <a:spLocks noChangeShapeType="1"/>
              </p:cNvSpPr>
              <p:nvPr/>
            </p:nvSpPr>
            <p:spPr bwMode="auto">
              <a:xfrm flipV="1">
                <a:off x="4736" y="3536"/>
                <a:ext cx="10" cy="6"/>
              </a:xfrm>
              <a:prstGeom prst="line">
                <a:avLst/>
              </a:prstGeom>
              <a:noFill/>
              <a:ln w="7938" cap="rnd">
                <a:solidFill>
                  <a:srgbClr val="000000"/>
                </a:solidFill>
                <a:round/>
                <a:headEnd/>
                <a:tailEnd/>
              </a:ln>
            </p:spPr>
            <p:txBody>
              <a:bodyPr/>
              <a:lstStyle/>
              <a:p>
                <a:endParaRPr lang="en-US"/>
              </a:p>
            </p:txBody>
          </p:sp>
          <p:sp>
            <p:nvSpPr>
              <p:cNvPr id="161023" name="Line 4351"/>
              <p:cNvSpPr>
                <a:spLocks noChangeShapeType="1"/>
              </p:cNvSpPr>
              <p:nvPr/>
            </p:nvSpPr>
            <p:spPr bwMode="auto">
              <a:xfrm>
                <a:off x="4725" y="3513"/>
                <a:ext cx="16" cy="6"/>
              </a:xfrm>
              <a:prstGeom prst="line">
                <a:avLst/>
              </a:prstGeom>
              <a:noFill/>
              <a:ln w="7938" cap="rnd">
                <a:solidFill>
                  <a:srgbClr val="000000"/>
                </a:solidFill>
                <a:round/>
                <a:headEnd/>
                <a:tailEnd/>
              </a:ln>
            </p:spPr>
            <p:txBody>
              <a:bodyPr/>
              <a:lstStyle/>
              <a:p>
                <a:endParaRPr lang="en-US"/>
              </a:p>
            </p:txBody>
          </p:sp>
          <p:sp>
            <p:nvSpPr>
              <p:cNvPr id="161024" name="Line 4352"/>
              <p:cNvSpPr>
                <a:spLocks noChangeShapeType="1"/>
              </p:cNvSpPr>
              <p:nvPr/>
            </p:nvSpPr>
            <p:spPr bwMode="auto">
              <a:xfrm>
                <a:off x="4736" y="3501"/>
                <a:ext cx="10" cy="0"/>
              </a:xfrm>
              <a:prstGeom prst="line">
                <a:avLst/>
              </a:prstGeom>
              <a:noFill/>
              <a:ln w="7938" cap="rnd">
                <a:solidFill>
                  <a:srgbClr val="000000"/>
                </a:solidFill>
                <a:round/>
                <a:headEnd/>
                <a:tailEnd/>
              </a:ln>
            </p:spPr>
            <p:txBody>
              <a:bodyPr/>
              <a:lstStyle/>
              <a:p>
                <a:endParaRPr lang="en-US"/>
              </a:p>
            </p:txBody>
          </p:sp>
          <p:sp>
            <p:nvSpPr>
              <p:cNvPr id="161025" name="Line 4353"/>
              <p:cNvSpPr>
                <a:spLocks noChangeShapeType="1"/>
              </p:cNvSpPr>
              <p:nvPr/>
            </p:nvSpPr>
            <p:spPr bwMode="auto">
              <a:xfrm>
                <a:off x="4741" y="3490"/>
                <a:ext cx="10" cy="5"/>
              </a:xfrm>
              <a:prstGeom prst="line">
                <a:avLst/>
              </a:prstGeom>
              <a:noFill/>
              <a:ln w="7938" cap="rnd">
                <a:solidFill>
                  <a:srgbClr val="000000"/>
                </a:solidFill>
                <a:round/>
                <a:headEnd/>
                <a:tailEnd/>
              </a:ln>
            </p:spPr>
            <p:txBody>
              <a:bodyPr/>
              <a:lstStyle/>
              <a:p>
                <a:endParaRPr lang="en-US"/>
              </a:p>
            </p:txBody>
          </p:sp>
          <p:sp>
            <p:nvSpPr>
              <p:cNvPr id="161026" name="Line 4354"/>
              <p:cNvSpPr>
                <a:spLocks noChangeShapeType="1"/>
              </p:cNvSpPr>
              <p:nvPr/>
            </p:nvSpPr>
            <p:spPr bwMode="auto">
              <a:xfrm>
                <a:off x="4741" y="3472"/>
                <a:ext cx="15" cy="6"/>
              </a:xfrm>
              <a:prstGeom prst="line">
                <a:avLst/>
              </a:prstGeom>
              <a:noFill/>
              <a:ln w="7938" cap="rnd">
                <a:solidFill>
                  <a:srgbClr val="000000"/>
                </a:solidFill>
                <a:round/>
                <a:headEnd/>
                <a:tailEnd/>
              </a:ln>
            </p:spPr>
            <p:txBody>
              <a:bodyPr/>
              <a:lstStyle/>
              <a:p>
                <a:endParaRPr lang="en-US"/>
              </a:p>
            </p:txBody>
          </p:sp>
          <p:sp>
            <p:nvSpPr>
              <p:cNvPr id="161027" name="Line 4355"/>
              <p:cNvSpPr>
                <a:spLocks noChangeShapeType="1"/>
              </p:cNvSpPr>
              <p:nvPr/>
            </p:nvSpPr>
            <p:spPr bwMode="auto">
              <a:xfrm>
                <a:off x="4751" y="3466"/>
                <a:ext cx="16" cy="0"/>
              </a:xfrm>
              <a:prstGeom prst="line">
                <a:avLst/>
              </a:prstGeom>
              <a:noFill/>
              <a:ln w="7938" cap="rnd">
                <a:solidFill>
                  <a:srgbClr val="000000"/>
                </a:solidFill>
                <a:round/>
                <a:headEnd/>
                <a:tailEnd/>
              </a:ln>
            </p:spPr>
            <p:txBody>
              <a:bodyPr/>
              <a:lstStyle/>
              <a:p>
                <a:endParaRPr lang="en-US"/>
              </a:p>
            </p:txBody>
          </p:sp>
          <p:sp>
            <p:nvSpPr>
              <p:cNvPr id="161028" name="Line 4356"/>
              <p:cNvSpPr>
                <a:spLocks noChangeShapeType="1"/>
              </p:cNvSpPr>
              <p:nvPr/>
            </p:nvSpPr>
            <p:spPr bwMode="auto">
              <a:xfrm>
                <a:off x="4756" y="3449"/>
                <a:ext cx="16" cy="6"/>
              </a:xfrm>
              <a:prstGeom prst="line">
                <a:avLst/>
              </a:prstGeom>
              <a:noFill/>
              <a:ln w="7938" cap="rnd">
                <a:solidFill>
                  <a:srgbClr val="000000"/>
                </a:solidFill>
                <a:round/>
                <a:headEnd/>
                <a:tailEnd/>
              </a:ln>
            </p:spPr>
            <p:txBody>
              <a:bodyPr/>
              <a:lstStyle/>
              <a:p>
                <a:endParaRPr lang="en-US"/>
              </a:p>
            </p:txBody>
          </p:sp>
          <p:sp>
            <p:nvSpPr>
              <p:cNvPr id="161029" name="Line 4357"/>
              <p:cNvSpPr>
                <a:spLocks noChangeShapeType="1"/>
              </p:cNvSpPr>
              <p:nvPr/>
            </p:nvSpPr>
            <p:spPr bwMode="auto">
              <a:xfrm>
                <a:off x="4762" y="3437"/>
                <a:ext cx="15" cy="6"/>
              </a:xfrm>
              <a:prstGeom prst="line">
                <a:avLst/>
              </a:prstGeom>
              <a:noFill/>
              <a:ln w="7938" cap="rnd">
                <a:solidFill>
                  <a:srgbClr val="000000"/>
                </a:solidFill>
                <a:round/>
                <a:headEnd/>
                <a:tailEnd/>
              </a:ln>
            </p:spPr>
            <p:txBody>
              <a:bodyPr/>
              <a:lstStyle/>
              <a:p>
                <a:endParaRPr lang="en-US"/>
              </a:p>
            </p:txBody>
          </p:sp>
          <p:sp>
            <p:nvSpPr>
              <p:cNvPr id="161030" name="Line 4358"/>
              <p:cNvSpPr>
                <a:spLocks noChangeShapeType="1"/>
              </p:cNvSpPr>
              <p:nvPr/>
            </p:nvSpPr>
            <p:spPr bwMode="auto">
              <a:xfrm>
                <a:off x="4767" y="3420"/>
                <a:ext cx="15" cy="5"/>
              </a:xfrm>
              <a:prstGeom prst="line">
                <a:avLst/>
              </a:prstGeom>
              <a:noFill/>
              <a:ln w="7938" cap="rnd">
                <a:solidFill>
                  <a:srgbClr val="000000"/>
                </a:solidFill>
                <a:round/>
                <a:headEnd/>
                <a:tailEnd/>
              </a:ln>
            </p:spPr>
            <p:txBody>
              <a:bodyPr/>
              <a:lstStyle/>
              <a:p>
                <a:endParaRPr lang="en-US"/>
              </a:p>
            </p:txBody>
          </p:sp>
          <p:sp>
            <p:nvSpPr>
              <p:cNvPr id="161031" name="Line 4359"/>
              <p:cNvSpPr>
                <a:spLocks noChangeShapeType="1"/>
              </p:cNvSpPr>
              <p:nvPr/>
            </p:nvSpPr>
            <p:spPr bwMode="auto">
              <a:xfrm>
                <a:off x="4772" y="3408"/>
                <a:ext cx="10" cy="6"/>
              </a:xfrm>
              <a:prstGeom prst="line">
                <a:avLst/>
              </a:prstGeom>
              <a:noFill/>
              <a:ln w="7938" cap="rnd">
                <a:solidFill>
                  <a:srgbClr val="000000"/>
                </a:solidFill>
                <a:round/>
                <a:headEnd/>
                <a:tailEnd/>
              </a:ln>
            </p:spPr>
            <p:txBody>
              <a:bodyPr/>
              <a:lstStyle/>
              <a:p>
                <a:endParaRPr lang="en-US"/>
              </a:p>
            </p:txBody>
          </p:sp>
          <p:sp>
            <p:nvSpPr>
              <p:cNvPr id="161032" name="Line 4360"/>
              <p:cNvSpPr>
                <a:spLocks noChangeShapeType="1"/>
              </p:cNvSpPr>
              <p:nvPr/>
            </p:nvSpPr>
            <p:spPr bwMode="auto">
              <a:xfrm flipV="1">
                <a:off x="4777" y="3385"/>
                <a:ext cx="11" cy="6"/>
              </a:xfrm>
              <a:prstGeom prst="line">
                <a:avLst/>
              </a:prstGeom>
              <a:noFill/>
              <a:ln w="7938" cap="rnd">
                <a:solidFill>
                  <a:srgbClr val="000000"/>
                </a:solidFill>
                <a:round/>
                <a:headEnd/>
                <a:tailEnd/>
              </a:ln>
            </p:spPr>
            <p:txBody>
              <a:bodyPr/>
              <a:lstStyle/>
              <a:p>
                <a:endParaRPr lang="en-US"/>
              </a:p>
            </p:txBody>
          </p:sp>
          <p:sp>
            <p:nvSpPr>
              <p:cNvPr id="161033" name="Line 4361"/>
              <p:cNvSpPr>
                <a:spLocks noChangeShapeType="1"/>
              </p:cNvSpPr>
              <p:nvPr/>
            </p:nvSpPr>
            <p:spPr bwMode="auto">
              <a:xfrm flipV="1">
                <a:off x="4772" y="3373"/>
                <a:ext cx="10" cy="6"/>
              </a:xfrm>
              <a:prstGeom prst="line">
                <a:avLst/>
              </a:prstGeom>
              <a:noFill/>
              <a:ln w="7938" cap="rnd">
                <a:solidFill>
                  <a:srgbClr val="000000"/>
                </a:solidFill>
                <a:round/>
                <a:headEnd/>
                <a:tailEnd/>
              </a:ln>
            </p:spPr>
            <p:txBody>
              <a:bodyPr/>
              <a:lstStyle/>
              <a:p>
                <a:endParaRPr lang="en-US"/>
              </a:p>
            </p:txBody>
          </p:sp>
          <p:sp>
            <p:nvSpPr>
              <p:cNvPr id="161034" name="Line 4362"/>
              <p:cNvSpPr>
                <a:spLocks noChangeShapeType="1"/>
              </p:cNvSpPr>
              <p:nvPr/>
            </p:nvSpPr>
            <p:spPr bwMode="auto">
              <a:xfrm flipV="1">
                <a:off x="4767" y="3367"/>
                <a:ext cx="0" cy="12"/>
              </a:xfrm>
              <a:prstGeom prst="line">
                <a:avLst/>
              </a:prstGeom>
              <a:noFill/>
              <a:ln w="7938" cap="rnd">
                <a:solidFill>
                  <a:srgbClr val="000000"/>
                </a:solidFill>
                <a:round/>
                <a:headEnd/>
                <a:tailEnd/>
              </a:ln>
            </p:spPr>
            <p:txBody>
              <a:bodyPr/>
              <a:lstStyle/>
              <a:p>
                <a:endParaRPr lang="en-US"/>
              </a:p>
            </p:txBody>
          </p:sp>
          <p:sp>
            <p:nvSpPr>
              <p:cNvPr id="161035" name="Line 4363"/>
              <p:cNvSpPr>
                <a:spLocks noChangeShapeType="1"/>
              </p:cNvSpPr>
              <p:nvPr/>
            </p:nvSpPr>
            <p:spPr bwMode="auto">
              <a:xfrm flipH="1" flipV="1">
                <a:off x="4746" y="3367"/>
                <a:ext cx="10" cy="12"/>
              </a:xfrm>
              <a:prstGeom prst="line">
                <a:avLst/>
              </a:prstGeom>
              <a:noFill/>
              <a:ln w="7938" cap="rnd">
                <a:solidFill>
                  <a:srgbClr val="000000"/>
                </a:solidFill>
                <a:round/>
                <a:headEnd/>
                <a:tailEnd/>
              </a:ln>
            </p:spPr>
            <p:txBody>
              <a:bodyPr/>
              <a:lstStyle/>
              <a:p>
                <a:endParaRPr lang="en-US"/>
              </a:p>
            </p:txBody>
          </p:sp>
          <p:sp>
            <p:nvSpPr>
              <p:cNvPr id="161036" name="Line 4364"/>
              <p:cNvSpPr>
                <a:spLocks noChangeShapeType="1"/>
              </p:cNvSpPr>
              <p:nvPr/>
            </p:nvSpPr>
            <p:spPr bwMode="auto">
              <a:xfrm flipH="1" flipV="1">
                <a:off x="4741" y="3379"/>
                <a:ext cx="5" cy="6"/>
              </a:xfrm>
              <a:prstGeom prst="line">
                <a:avLst/>
              </a:prstGeom>
              <a:noFill/>
              <a:ln w="7938" cap="rnd">
                <a:solidFill>
                  <a:srgbClr val="000000"/>
                </a:solidFill>
                <a:round/>
                <a:headEnd/>
                <a:tailEnd/>
              </a:ln>
            </p:spPr>
            <p:txBody>
              <a:bodyPr/>
              <a:lstStyle/>
              <a:p>
                <a:endParaRPr lang="en-US"/>
              </a:p>
            </p:txBody>
          </p:sp>
          <p:sp>
            <p:nvSpPr>
              <p:cNvPr id="161037" name="Line 4365"/>
              <p:cNvSpPr>
                <a:spLocks noChangeShapeType="1"/>
              </p:cNvSpPr>
              <p:nvPr/>
            </p:nvSpPr>
            <p:spPr bwMode="auto">
              <a:xfrm flipH="1" flipV="1">
                <a:off x="4730" y="3385"/>
                <a:ext cx="11" cy="11"/>
              </a:xfrm>
              <a:prstGeom prst="line">
                <a:avLst/>
              </a:prstGeom>
              <a:noFill/>
              <a:ln w="7938" cap="rnd">
                <a:solidFill>
                  <a:srgbClr val="000000"/>
                </a:solidFill>
                <a:round/>
                <a:headEnd/>
                <a:tailEnd/>
              </a:ln>
            </p:spPr>
            <p:txBody>
              <a:bodyPr/>
              <a:lstStyle/>
              <a:p>
                <a:endParaRPr lang="en-US"/>
              </a:p>
            </p:txBody>
          </p:sp>
          <p:sp>
            <p:nvSpPr>
              <p:cNvPr id="161038" name="Line 4366"/>
              <p:cNvSpPr>
                <a:spLocks noChangeShapeType="1"/>
              </p:cNvSpPr>
              <p:nvPr/>
            </p:nvSpPr>
            <p:spPr bwMode="auto">
              <a:xfrm flipH="1" flipV="1">
                <a:off x="4720" y="3396"/>
                <a:ext cx="10" cy="12"/>
              </a:xfrm>
              <a:prstGeom prst="line">
                <a:avLst/>
              </a:prstGeom>
              <a:noFill/>
              <a:ln w="7938" cap="rnd">
                <a:solidFill>
                  <a:srgbClr val="000000"/>
                </a:solidFill>
                <a:round/>
                <a:headEnd/>
                <a:tailEnd/>
              </a:ln>
            </p:spPr>
            <p:txBody>
              <a:bodyPr/>
              <a:lstStyle/>
              <a:p>
                <a:endParaRPr lang="en-US"/>
              </a:p>
            </p:txBody>
          </p:sp>
          <p:sp>
            <p:nvSpPr>
              <p:cNvPr id="161039" name="Line 4367"/>
              <p:cNvSpPr>
                <a:spLocks noChangeShapeType="1"/>
              </p:cNvSpPr>
              <p:nvPr/>
            </p:nvSpPr>
            <p:spPr bwMode="auto">
              <a:xfrm flipH="1" flipV="1">
                <a:off x="4710" y="3408"/>
                <a:ext cx="10" cy="12"/>
              </a:xfrm>
              <a:prstGeom prst="line">
                <a:avLst/>
              </a:prstGeom>
              <a:noFill/>
              <a:ln w="7938" cap="rnd">
                <a:solidFill>
                  <a:srgbClr val="000000"/>
                </a:solidFill>
                <a:round/>
                <a:headEnd/>
                <a:tailEnd/>
              </a:ln>
            </p:spPr>
            <p:txBody>
              <a:bodyPr/>
              <a:lstStyle/>
              <a:p>
                <a:endParaRPr lang="en-US"/>
              </a:p>
            </p:txBody>
          </p:sp>
          <p:sp>
            <p:nvSpPr>
              <p:cNvPr id="161040" name="Line 4368"/>
              <p:cNvSpPr>
                <a:spLocks noChangeShapeType="1"/>
              </p:cNvSpPr>
              <p:nvPr/>
            </p:nvSpPr>
            <p:spPr bwMode="auto">
              <a:xfrm flipH="1" flipV="1">
                <a:off x="4699" y="3420"/>
                <a:ext cx="11" cy="11"/>
              </a:xfrm>
              <a:prstGeom prst="line">
                <a:avLst/>
              </a:prstGeom>
              <a:noFill/>
              <a:ln w="7938" cap="rnd">
                <a:solidFill>
                  <a:srgbClr val="000000"/>
                </a:solidFill>
                <a:round/>
                <a:headEnd/>
                <a:tailEnd/>
              </a:ln>
            </p:spPr>
            <p:txBody>
              <a:bodyPr/>
              <a:lstStyle/>
              <a:p>
                <a:endParaRPr lang="en-US"/>
              </a:p>
            </p:txBody>
          </p:sp>
          <p:sp>
            <p:nvSpPr>
              <p:cNvPr id="161041" name="Line 4369"/>
              <p:cNvSpPr>
                <a:spLocks noChangeShapeType="1"/>
              </p:cNvSpPr>
              <p:nvPr/>
            </p:nvSpPr>
            <p:spPr bwMode="auto">
              <a:xfrm flipH="1" flipV="1">
                <a:off x="4694" y="3431"/>
                <a:ext cx="5" cy="12"/>
              </a:xfrm>
              <a:prstGeom prst="line">
                <a:avLst/>
              </a:prstGeom>
              <a:noFill/>
              <a:ln w="7938" cap="rnd">
                <a:solidFill>
                  <a:srgbClr val="000000"/>
                </a:solidFill>
                <a:round/>
                <a:headEnd/>
                <a:tailEnd/>
              </a:ln>
            </p:spPr>
            <p:txBody>
              <a:bodyPr/>
              <a:lstStyle/>
              <a:p>
                <a:endParaRPr lang="en-US"/>
              </a:p>
            </p:txBody>
          </p:sp>
          <p:sp>
            <p:nvSpPr>
              <p:cNvPr id="161042" name="Line 4370"/>
              <p:cNvSpPr>
                <a:spLocks noChangeShapeType="1"/>
              </p:cNvSpPr>
              <p:nvPr/>
            </p:nvSpPr>
            <p:spPr bwMode="auto">
              <a:xfrm flipH="1" flipV="1">
                <a:off x="4684" y="3443"/>
                <a:ext cx="10" cy="12"/>
              </a:xfrm>
              <a:prstGeom prst="line">
                <a:avLst/>
              </a:prstGeom>
              <a:noFill/>
              <a:ln w="7938" cap="rnd">
                <a:solidFill>
                  <a:srgbClr val="000000"/>
                </a:solidFill>
                <a:round/>
                <a:headEnd/>
                <a:tailEnd/>
              </a:ln>
            </p:spPr>
            <p:txBody>
              <a:bodyPr/>
              <a:lstStyle/>
              <a:p>
                <a:endParaRPr lang="en-US"/>
              </a:p>
            </p:txBody>
          </p:sp>
          <p:sp>
            <p:nvSpPr>
              <p:cNvPr id="161043" name="Line 4371"/>
              <p:cNvSpPr>
                <a:spLocks noChangeShapeType="1"/>
              </p:cNvSpPr>
              <p:nvPr/>
            </p:nvSpPr>
            <p:spPr bwMode="auto">
              <a:xfrm flipH="1" flipV="1">
                <a:off x="4673" y="3455"/>
                <a:ext cx="11" cy="11"/>
              </a:xfrm>
              <a:prstGeom prst="line">
                <a:avLst/>
              </a:prstGeom>
              <a:noFill/>
              <a:ln w="7938" cap="rnd">
                <a:solidFill>
                  <a:srgbClr val="000000"/>
                </a:solidFill>
                <a:round/>
                <a:headEnd/>
                <a:tailEnd/>
              </a:ln>
            </p:spPr>
            <p:txBody>
              <a:bodyPr/>
              <a:lstStyle/>
              <a:p>
                <a:endParaRPr lang="en-US"/>
              </a:p>
            </p:txBody>
          </p:sp>
          <p:sp>
            <p:nvSpPr>
              <p:cNvPr id="161044" name="Line 4372"/>
              <p:cNvSpPr>
                <a:spLocks noChangeShapeType="1"/>
              </p:cNvSpPr>
              <p:nvPr/>
            </p:nvSpPr>
            <p:spPr bwMode="auto">
              <a:xfrm flipH="1" flipV="1">
                <a:off x="4663" y="3466"/>
                <a:ext cx="10" cy="6"/>
              </a:xfrm>
              <a:prstGeom prst="line">
                <a:avLst/>
              </a:prstGeom>
              <a:noFill/>
              <a:ln w="7938" cap="rnd">
                <a:solidFill>
                  <a:srgbClr val="000000"/>
                </a:solidFill>
                <a:round/>
                <a:headEnd/>
                <a:tailEnd/>
              </a:ln>
            </p:spPr>
            <p:txBody>
              <a:bodyPr/>
              <a:lstStyle/>
              <a:p>
                <a:endParaRPr lang="en-US"/>
              </a:p>
            </p:txBody>
          </p:sp>
          <p:sp>
            <p:nvSpPr>
              <p:cNvPr id="161045" name="Line 4373"/>
              <p:cNvSpPr>
                <a:spLocks noChangeShapeType="1"/>
              </p:cNvSpPr>
              <p:nvPr/>
            </p:nvSpPr>
            <p:spPr bwMode="auto">
              <a:xfrm flipH="1" flipV="1">
                <a:off x="4652" y="3472"/>
                <a:ext cx="11" cy="12"/>
              </a:xfrm>
              <a:prstGeom prst="line">
                <a:avLst/>
              </a:prstGeom>
              <a:noFill/>
              <a:ln w="7938" cap="rnd">
                <a:solidFill>
                  <a:srgbClr val="000000"/>
                </a:solidFill>
                <a:round/>
                <a:headEnd/>
                <a:tailEnd/>
              </a:ln>
            </p:spPr>
            <p:txBody>
              <a:bodyPr/>
              <a:lstStyle/>
              <a:p>
                <a:endParaRPr lang="en-US"/>
              </a:p>
            </p:txBody>
          </p:sp>
          <p:sp>
            <p:nvSpPr>
              <p:cNvPr id="161046" name="Line 4374"/>
              <p:cNvSpPr>
                <a:spLocks noChangeShapeType="1"/>
              </p:cNvSpPr>
              <p:nvPr/>
            </p:nvSpPr>
            <p:spPr bwMode="auto">
              <a:xfrm flipH="1" flipV="1">
                <a:off x="4647" y="3484"/>
                <a:ext cx="5" cy="11"/>
              </a:xfrm>
              <a:prstGeom prst="line">
                <a:avLst/>
              </a:prstGeom>
              <a:noFill/>
              <a:ln w="7938" cap="rnd">
                <a:solidFill>
                  <a:srgbClr val="000000"/>
                </a:solidFill>
                <a:round/>
                <a:headEnd/>
                <a:tailEnd/>
              </a:ln>
            </p:spPr>
            <p:txBody>
              <a:bodyPr/>
              <a:lstStyle/>
              <a:p>
                <a:endParaRPr lang="en-US"/>
              </a:p>
            </p:txBody>
          </p:sp>
          <p:sp>
            <p:nvSpPr>
              <p:cNvPr id="161047" name="Line 4375"/>
              <p:cNvSpPr>
                <a:spLocks noChangeShapeType="1"/>
              </p:cNvSpPr>
              <p:nvPr/>
            </p:nvSpPr>
            <p:spPr bwMode="auto">
              <a:xfrm flipH="1" flipV="1">
                <a:off x="4637" y="3495"/>
                <a:ext cx="10" cy="6"/>
              </a:xfrm>
              <a:prstGeom prst="line">
                <a:avLst/>
              </a:prstGeom>
              <a:noFill/>
              <a:ln w="7938" cap="rnd">
                <a:solidFill>
                  <a:srgbClr val="000000"/>
                </a:solidFill>
                <a:round/>
                <a:headEnd/>
                <a:tailEnd/>
              </a:ln>
            </p:spPr>
            <p:txBody>
              <a:bodyPr/>
              <a:lstStyle/>
              <a:p>
                <a:endParaRPr lang="en-US"/>
              </a:p>
            </p:txBody>
          </p:sp>
          <p:sp>
            <p:nvSpPr>
              <p:cNvPr id="161048" name="Line 4376"/>
              <p:cNvSpPr>
                <a:spLocks noChangeShapeType="1"/>
              </p:cNvSpPr>
              <p:nvPr/>
            </p:nvSpPr>
            <p:spPr bwMode="auto">
              <a:xfrm flipH="1" flipV="1">
                <a:off x="4626" y="3507"/>
                <a:ext cx="11" cy="12"/>
              </a:xfrm>
              <a:prstGeom prst="line">
                <a:avLst/>
              </a:prstGeom>
              <a:noFill/>
              <a:ln w="7938" cap="rnd">
                <a:solidFill>
                  <a:srgbClr val="000000"/>
                </a:solidFill>
                <a:round/>
                <a:headEnd/>
                <a:tailEnd/>
              </a:ln>
            </p:spPr>
            <p:txBody>
              <a:bodyPr/>
              <a:lstStyle/>
              <a:p>
                <a:endParaRPr lang="en-US"/>
              </a:p>
            </p:txBody>
          </p:sp>
          <p:sp>
            <p:nvSpPr>
              <p:cNvPr id="161049" name="Line 4377"/>
              <p:cNvSpPr>
                <a:spLocks noChangeShapeType="1"/>
              </p:cNvSpPr>
              <p:nvPr/>
            </p:nvSpPr>
            <p:spPr bwMode="auto">
              <a:xfrm flipH="1" flipV="1">
                <a:off x="4616" y="3519"/>
                <a:ext cx="10" cy="11"/>
              </a:xfrm>
              <a:prstGeom prst="line">
                <a:avLst/>
              </a:prstGeom>
              <a:noFill/>
              <a:ln w="7938" cap="rnd">
                <a:solidFill>
                  <a:srgbClr val="000000"/>
                </a:solidFill>
                <a:round/>
                <a:headEnd/>
                <a:tailEnd/>
              </a:ln>
            </p:spPr>
            <p:txBody>
              <a:bodyPr/>
              <a:lstStyle/>
              <a:p>
                <a:endParaRPr lang="en-US"/>
              </a:p>
            </p:txBody>
          </p:sp>
          <p:sp>
            <p:nvSpPr>
              <p:cNvPr id="161050" name="Line 4378"/>
              <p:cNvSpPr>
                <a:spLocks noChangeShapeType="1"/>
              </p:cNvSpPr>
              <p:nvPr/>
            </p:nvSpPr>
            <p:spPr bwMode="auto">
              <a:xfrm flipH="1" flipV="1">
                <a:off x="4611" y="3530"/>
                <a:ext cx="5" cy="12"/>
              </a:xfrm>
              <a:prstGeom prst="line">
                <a:avLst/>
              </a:prstGeom>
              <a:noFill/>
              <a:ln w="7938" cap="rnd">
                <a:solidFill>
                  <a:srgbClr val="000000"/>
                </a:solidFill>
                <a:round/>
                <a:headEnd/>
                <a:tailEnd/>
              </a:ln>
            </p:spPr>
            <p:txBody>
              <a:bodyPr/>
              <a:lstStyle/>
              <a:p>
                <a:endParaRPr lang="en-US"/>
              </a:p>
            </p:txBody>
          </p:sp>
          <p:sp>
            <p:nvSpPr>
              <p:cNvPr id="161051" name="Line 4379"/>
              <p:cNvSpPr>
                <a:spLocks noChangeShapeType="1"/>
              </p:cNvSpPr>
              <p:nvPr/>
            </p:nvSpPr>
            <p:spPr bwMode="auto">
              <a:xfrm flipH="1" flipV="1">
                <a:off x="4606" y="3536"/>
                <a:ext cx="5" cy="12"/>
              </a:xfrm>
              <a:prstGeom prst="line">
                <a:avLst/>
              </a:prstGeom>
              <a:noFill/>
              <a:ln w="7938" cap="rnd">
                <a:solidFill>
                  <a:srgbClr val="000000"/>
                </a:solidFill>
                <a:round/>
                <a:headEnd/>
                <a:tailEnd/>
              </a:ln>
            </p:spPr>
            <p:txBody>
              <a:bodyPr/>
              <a:lstStyle/>
              <a:p>
                <a:endParaRPr lang="en-US"/>
              </a:p>
            </p:txBody>
          </p:sp>
          <p:sp>
            <p:nvSpPr>
              <p:cNvPr id="161052" name="Line 4380"/>
              <p:cNvSpPr>
                <a:spLocks noChangeShapeType="1"/>
              </p:cNvSpPr>
              <p:nvPr/>
            </p:nvSpPr>
            <p:spPr bwMode="auto">
              <a:xfrm flipH="1" flipV="1">
                <a:off x="4590" y="3542"/>
                <a:ext cx="5" cy="12"/>
              </a:xfrm>
              <a:prstGeom prst="line">
                <a:avLst/>
              </a:prstGeom>
              <a:noFill/>
              <a:ln w="7938" cap="rnd">
                <a:solidFill>
                  <a:srgbClr val="000000"/>
                </a:solidFill>
                <a:round/>
                <a:headEnd/>
                <a:tailEnd/>
              </a:ln>
            </p:spPr>
            <p:txBody>
              <a:bodyPr/>
              <a:lstStyle/>
              <a:p>
                <a:endParaRPr lang="en-US"/>
              </a:p>
            </p:txBody>
          </p:sp>
          <p:sp>
            <p:nvSpPr>
              <p:cNvPr id="161053" name="Line 4381"/>
              <p:cNvSpPr>
                <a:spLocks noChangeShapeType="1"/>
              </p:cNvSpPr>
              <p:nvPr/>
            </p:nvSpPr>
            <p:spPr bwMode="auto">
              <a:xfrm flipH="1" flipV="1">
                <a:off x="4580" y="3548"/>
                <a:ext cx="5" cy="17"/>
              </a:xfrm>
              <a:prstGeom prst="line">
                <a:avLst/>
              </a:prstGeom>
              <a:noFill/>
              <a:ln w="7938" cap="rnd">
                <a:solidFill>
                  <a:srgbClr val="000000"/>
                </a:solidFill>
                <a:round/>
                <a:headEnd/>
                <a:tailEnd/>
              </a:ln>
            </p:spPr>
            <p:txBody>
              <a:bodyPr/>
              <a:lstStyle/>
              <a:p>
                <a:endParaRPr lang="en-US"/>
              </a:p>
            </p:txBody>
          </p:sp>
          <p:sp>
            <p:nvSpPr>
              <p:cNvPr id="161054" name="Line 4382"/>
              <p:cNvSpPr>
                <a:spLocks noChangeShapeType="1"/>
              </p:cNvSpPr>
              <p:nvPr/>
            </p:nvSpPr>
            <p:spPr bwMode="auto">
              <a:xfrm flipV="1">
                <a:off x="4569" y="3554"/>
                <a:ext cx="0" cy="17"/>
              </a:xfrm>
              <a:prstGeom prst="line">
                <a:avLst/>
              </a:prstGeom>
              <a:noFill/>
              <a:ln w="7938" cap="rnd">
                <a:solidFill>
                  <a:srgbClr val="000000"/>
                </a:solidFill>
                <a:round/>
                <a:headEnd/>
                <a:tailEnd/>
              </a:ln>
            </p:spPr>
            <p:txBody>
              <a:bodyPr/>
              <a:lstStyle/>
              <a:p>
                <a:endParaRPr lang="en-US"/>
              </a:p>
            </p:txBody>
          </p:sp>
          <p:sp>
            <p:nvSpPr>
              <p:cNvPr id="161055" name="Line 4383"/>
              <p:cNvSpPr>
                <a:spLocks noChangeShapeType="1"/>
              </p:cNvSpPr>
              <p:nvPr/>
            </p:nvSpPr>
            <p:spPr bwMode="auto">
              <a:xfrm flipV="1">
                <a:off x="4548" y="3571"/>
                <a:ext cx="11" cy="12"/>
              </a:xfrm>
              <a:prstGeom prst="line">
                <a:avLst/>
              </a:prstGeom>
              <a:noFill/>
              <a:ln w="7938" cap="rnd">
                <a:solidFill>
                  <a:srgbClr val="000000"/>
                </a:solidFill>
                <a:round/>
                <a:headEnd/>
                <a:tailEnd/>
              </a:ln>
            </p:spPr>
            <p:txBody>
              <a:bodyPr/>
              <a:lstStyle/>
              <a:p>
                <a:endParaRPr lang="en-US"/>
              </a:p>
            </p:txBody>
          </p:sp>
          <p:sp>
            <p:nvSpPr>
              <p:cNvPr id="161056" name="Line 4384"/>
              <p:cNvSpPr>
                <a:spLocks noChangeShapeType="1"/>
              </p:cNvSpPr>
              <p:nvPr/>
            </p:nvSpPr>
            <p:spPr bwMode="auto">
              <a:xfrm flipV="1">
                <a:off x="4543" y="3560"/>
                <a:ext cx="11" cy="11"/>
              </a:xfrm>
              <a:prstGeom prst="line">
                <a:avLst/>
              </a:prstGeom>
              <a:noFill/>
              <a:ln w="7938" cap="rnd">
                <a:solidFill>
                  <a:srgbClr val="000000"/>
                </a:solidFill>
                <a:round/>
                <a:headEnd/>
                <a:tailEnd/>
              </a:ln>
            </p:spPr>
            <p:txBody>
              <a:bodyPr/>
              <a:lstStyle/>
              <a:p>
                <a:endParaRPr lang="en-US"/>
              </a:p>
            </p:txBody>
          </p:sp>
          <p:sp>
            <p:nvSpPr>
              <p:cNvPr id="161057" name="Line 4385"/>
              <p:cNvSpPr>
                <a:spLocks noChangeShapeType="1"/>
              </p:cNvSpPr>
              <p:nvPr/>
            </p:nvSpPr>
            <p:spPr bwMode="auto">
              <a:xfrm flipV="1">
                <a:off x="4533" y="3548"/>
                <a:ext cx="10" cy="12"/>
              </a:xfrm>
              <a:prstGeom prst="line">
                <a:avLst/>
              </a:prstGeom>
              <a:noFill/>
              <a:ln w="7938" cap="rnd">
                <a:solidFill>
                  <a:srgbClr val="000000"/>
                </a:solidFill>
                <a:round/>
                <a:headEnd/>
                <a:tailEnd/>
              </a:ln>
            </p:spPr>
            <p:txBody>
              <a:bodyPr/>
              <a:lstStyle/>
              <a:p>
                <a:endParaRPr lang="en-US"/>
              </a:p>
            </p:txBody>
          </p:sp>
          <p:sp>
            <p:nvSpPr>
              <p:cNvPr id="161058" name="Line 4386"/>
              <p:cNvSpPr>
                <a:spLocks noChangeShapeType="1"/>
              </p:cNvSpPr>
              <p:nvPr/>
            </p:nvSpPr>
            <p:spPr bwMode="auto">
              <a:xfrm flipV="1">
                <a:off x="4528" y="3542"/>
                <a:ext cx="5" cy="6"/>
              </a:xfrm>
              <a:prstGeom prst="line">
                <a:avLst/>
              </a:prstGeom>
              <a:noFill/>
              <a:ln w="7938" cap="rnd">
                <a:solidFill>
                  <a:srgbClr val="000000"/>
                </a:solidFill>
                <a:round/>
                <a:headEnd/>
                <a:tailEnd/>
              </a:ln>
            </p:spPr>
            <p:txBody>
              <a:bodyPr/>
              <a:lstStyle/>
              <a:p>
                <a:endParaRPr lang="en-US"/>
              </a:p>
            </p:txBody>
          </p:sp>
          <p:sp>
            <p:nvSpPr>
              <p:cNvPr id="161059" name="Line 4387"/>
              <p:cNvSpPr>
                <a:spLocks noChangeShapeType="1"/>
              </p:cNvSpPr>
              <p:nvPr/>
            </p:nvSpPr>
            <p:spPr bwMode="auto">
              <a:xfrm>
                <a:off x="4528" y="3525"/>
                <a:ext cx="5" cy="11"/>
              </a:xfrm>
              <a:prstGeom prst="line">
                <a:avLst/>
              </a:prstGeom>
              <a:noFill/>
              <a:ln w="7938" cap="rnd">
                <a:solidFill>
                  <a:srgbClr val="000000"/>
                </a:solidFill>
                <a:round/>
                <a:headEnd/>
                <a:tailEnd/>
              </a:ln>
            </p:spPr>
            <p:txBody>
              <a:bodyPr/>
              <a:lstStyle/>
              <a:p>
                <a:endParaRPr lang="en-US"/>
              </a:p>
            </p:txBody>
          </p:sp>
          <p:sp>
            <p:nvSpPr>
              <p:cNvPr id="161060" name="Line 4388"/>
              <p:cNvSpPr>
                <a:spLocks noChangeShapeType="1"/>
              </p:cNvSpPr>
              <p:nvPr/>
            </p:nvSpPr>
            <p:spPr bwMode="auto">
              <a:xfrm>
                <a:off x="4533" y="3513"/>
                <a:ext cx="10" cy="12"/>
              </a:xfrm>
              <a:prstGeom prst="line">
                <a:avLst/>
              </a:prstGeom>
              <a:noFill/>
              <a:ln w="7938" cap="rnd">
                <a:solidFill>
                  <a:srgbClr val="000000"/>
                </a:solidFill>
                <a:round/>
                <a:headEnd/>
                <a:tailEnd/>
              </a:ln>
            </p:spPr>
            <p:txBody>
              <a:bodyPr/>
              <a:lstStyle/>
              <a:p>
                <a:endParaRPr lang="en-US"/>
              </a:p>
            </p:txBody>
          </p:sp>
          <p:sp>
            <p:nvSpPr>
              <p:cNvPr id="161061" name="Line 4389"/>
              <p:cNvSpPr>
                <a:spLocks noChangeShapeType="1"/>
              </p:cNvSpPr>
              <p:nvPr/>
            </p:nvSpPr>
            <p:spPr bwMode="auto">
              <a:xfrm>
                <a:off x="4543" y="3501"/>
                <a:ext cx="11" cy="6"/>
              </a:xfrm>
              <a:prstGeom prst="line">
                <a:avLst/>
              </a:prstGeom>
              <a:noFill/>
              <a:ln w="7938" cap="rnd">
                <a:solidFill>
                  <a:srgbClr val="000000"/>
                </a:solidFill>
                <a:round/>
                <a:headEnd/>
                <a:tailEnd/>
              </a:ln>
            </p:spPr>
            <p:txBody>
              <a:bodyPr/>
              <a:lstStyle/>
              <a:p>
                <a:endParaRPr lang="en-US"/>
              </a:p>
            </p:txBody>
          </p:sp>
          <p:sp>
            <p:nvSpPr>
              <p:cNvPr id="161062" name="Line 4390"/>
              <p:cNvSpPr>
                <a:spLocks noChangeShapeType="1"/>
              </p:cNvSpPr>
              <p:nvPr/>
            </p:nvSpPr>
            <p:spPr bwMode="auto">
              <a:xfrm>
                <a:off x="4554" y="3490"/>
                <a:ext cx="10" cy="11"/>
              </a:xfrm>
              <a:prstGeom prst="line">
                <a:avLst/>
              </a:prstGeom>
              <a:noFill/>
              <a:ln w="7938" cap="rnd">
                <a:solidFill>
                  <a:srgbClr val="000000"/>
                </a:solidFill>
                <a:round/>
                <a:headEnd/>
                <a:tailEnd/>
              </a:ln>
            </p:spPr>
            <p:txBody>
              <a:bodyPr/>
              <a:lstStyle/>
              <a:p>
                <a:endParaRPr lang="en-US"/>
              </a:p>
            </p:txBody>
          </p:sp>
          <p:sp>
            <p:nvSpPr>
              <p:cNvPr id="161063" name="Line 4391"/>
              <p:cNvSpPr>
                <a:spLocks noChangeShapeType="1"/>
              </p:cNvSpPr>
              <p:nvPr/>
            </p:nvSpPr>
            <p:spPr bwMode="auto">
              <a:xfrm>
                <a:off x="4559" y="3478"/>
                <a:ext cx="10" cy="12"/>
              </a:xfrm>
              <a:prstGeom prst="line">
                <a:avLst/>
              </a:prstGeom>
              <a:noFill/>
              <a:ln w="7938" cap="rnd">
                <a:solidFill>
                  <a:srgbClr val="000000"/>
                </a:solidFill>
                <a:round/>
                <a:headEnd/>
                <a:tailEnd/>
              </a:ln>
            </p:spPr>
            <p:txBody>
              <a:bodyPr/>
              <a:lstStyle/>
              <a:p>
                <a:endParaRPr lang="en-US"/>
              </a:p>
            </p:txBody>
          </p:sp>
          <p:sp>
            <p:nvSpPr>
              <p:cNvPr id="161064" name="Line 4392"/>
              <p:cNvSpPr>
                <a:spLocks noChangeShapeType="1"/>
              </p:cNvSpPr>
              <p:nvPr/>
            </p:nvSpPr>
            <p:spPr bwMode="auto">
              <a:xfrm>
                <a:off x="4569" y="3466"/>
                <a:ext cx="5" cy="6"/>
              </a:xfrm>
              <a:prstGeom prst="line">
                <a:avLst/>
              </a:prstGeom>
              <a:noFill/>
              <a:ln w="7938" cap="rnd">
                <a:solidFill>
                  <a:srgbClr val="000000"/>
                </a:solidFill>
                <a:round/>
                <a:headEnd/>
                <a:tailEnd/>
              </a:ln>
            </p:spPr>
            <p:txBody>
              <a:bodyPr/>
              <a:lstStyle/>
              <a:p>
                <a:endParaRPr lang="en-US"/>
              </a:p>
            </p:txBody>
          </p:sp>
          <p:sp>
            <p:nvSpPr>
              <p:cNvPr id="161065" name="Line 4393"/>
              <p:cNvSpPr>
                <a:spLocks noChangeShapeType="1"/>
              </p:cNvSpPr>
              <p:nvPr/>
            </p:nvSpPr>
            <p:spPr bwMode="auto">
              <a:xfrm>
                <a:off x="4569" y="3460"/>
                <a:ext cx="16" cy="0"/>
              </a:xfrm>
              <a:prstGeom prst="line">
                <a:avLst/>
              </a:prstGeom>
              <a:noFill/>
              <a:ln w="7938" cap="rnd">
                <a:solidFill>
                  <a:srgbClr val="000000"/>
                </a:solidFill>
                <a:round/>
                <a:headEnd/>
                <a:tailEnd/>
              </a:ln>
            </p:spPr>
            <p:txBody>
              <a:bodyPr/>
              <a:lstStyle/>
              <a:p>
                <a:endParaRPr lang="en-US"/>
              </a:p>
            </p:txBody>
          </p:sp>
          <p:sp>
            <p:nvSpPr>
              <p:cNvPr id="161066" name="Line 4394"/>
              <p:cNvSpPr>
                <a:spLocks noChangeShapeType="1"/>
              </p:cNvSpPr>
              <p:nvPr/>
            </p:nvSpPr>
            <p:spPr bwMode="auto">
              <a:xfrm>
                <a:off x="4569" y="3443"/>
                <a:ext cx="16" cy="0"/>
              </a:xfrm>
              <a:prstGeom prst="line">
                <a:avLst/>
              </a:prstGeom>
              <a:noFill/>
              <a:ln w="7938" cap="rnd">
                <a:solidFill>
                  <a:srgbClr val="000000"/>
                </a:solidFill>
                <a:round/>
                <a:headEnd/>
                <a:tailEnd/>
              </a:ln>
            </p:spPr>
            <p:txBody>
              <a:bodyPr/>
              <a:lstStyle/>
              <a:p>
                <a:endParaRPr lang="en-US"/>
              </a:p>
            </p:txBody>
          </p:sp>
          <p:sp>
            <p:nvSpPr>
              <p:cNvPr id="161067" name="Line 4395"/>
              <p:cNvSpPr>
                <a:spLocks noChangeShapeType="1"/>
              </p:cNvSpPr>
              <p:nvPr/>
            </p:nvSpPr>
            <p:spPr bwMode="auto">
              <a:xfrm>
                <a:off x="4569" y="3425"/>
                <a:ext cx="16" cy="0"/>
              </a:xfrm>
              <a:prstGeom prst="line">
                <a:avLst/>
              </a:prstGeom>
              <a:noFill/>
              <a:ln w="7938" cap="rnd">
                <a:solidFill>
                  <a:srgbClr val="000000"/>
                </a:solidFill>
                <a:round/>
                <a:headEnd/>
                <a:tailEnd/>
              </a:ln>
            </p:spPr>
            <p:txBody>
              <a:bodyPr/>
              <a:lstStyle/>
              <a:p>
                <a:endParaRPr lang="en-US"/>
              </a:p>
            </p:txBody>
          </p:sp>
          <p:sp>
            <p:nvSpPr>
              <p:cNvPr id="161068" name="Line 4396"/>
              <p:cNvSpPr>
                <a:spLocks noChangeShapeType="1"/>
              </p:cNvSpPr>
              <p:nvPr/>
            </p:nvSpPr>
            <p:spPr bwMode="auto">
              <a:xfrm>
                <a:off x="4569" y="3414"/>
                <a:ext cx="16" cy="0"/>
              </a:xfrm>
              <a:prstGeom prst="line">
                <a:avLst/>
              </a:prstGeom>
              <a:noFill/>
              <a:ln w="7938" cap="rnd">
                <a:solidFill>
                  <a:srgbClr val="000000"/>
                </a:solidFill>
                <a:round/>
                <a:headEnd/>
                <a:tailEnd/>
              </a:ln>
            </p:spPr>
            <p:txBody>
              <a:bodyPr/>
              <a:lstStyle/>
              <a:p>
                <a:endParaRPr lang="en-US"/>
              </a:p>
            </p:txBody>
          </p:sp>
          <p:sp>
            <p:nvSpPr>
              <p:cNvPr id="161069" name="Line 4397"/>
              <p:cNvSpPr>
                <a:spLocks noChangeShapeType="1"/>
              </p:cNvSpPr>
              <p:nvPr/>
            </p:nvSpPr>
            <p:spPr bwMode="auto">
              <a:xfrm>
                <a:off x="4569" y="3396"/>
                <a:ext cx="16" cy="0"/>
              </a:xfrm>
              <a:prstGeom prst="line">
                <a:avLst/>
              </a:prstGeom>
              <a:noFill/>
              <a:ln w="7938" cap="rnd">
                <a:solidFill>
                  <a:srgbClr val="000000"/>
                </a:solidFill>
                <a:round/>
                <a:headEnd/>
                <a:tailEnd/>
              </a:ln>
            </p:spPr>
            <p:txBody>
              <a:bodyPr/>
              <a:lstStyle/>
              <a:p>
                <a:endParaRPr lang="en-US"/>
              </a:p>
            </p:txBody>
          </p:sp>
          <p:sp>
            <p:nvSpPr>
              <p:cNvPr id="161070" name="Line 4398"/>
              <p:cNvSpPr>
                <a:spLocks noChangeShapeType="1"/>
              </p:cNvSpPr>
              <p:nvPr/>
            </p:nvSpPr>
            <p:spPr bwMode="auto">
              <a:xfrm>
                <a:off x="4569" y="3379"/>
                <a:ext cx="16" cy="0"/>
              </a:xfrm>
              <a:prstGeom prst="line">
                <a:avLst/>
              </a:prstGeom>
              <a:noFill/>
              <a:ln w="7938" cap="rnd">
                <a:solidFill>
                  <a:srgbClr val="000000"/>
                </a:solidFill>
                <a:round/>
                <a:headEnd/>
                <a:tailEnd/>
              </a:ln>
            </p:spPr>
            <p:txBody>
              <a:bodyPr/>
              <a:lstStyle/>
              <a:p>
                <a:endParaRPr lang="en-US"/>
              </a:p>
            </p:txBody>
          </p:sp>
          <p:sp>
            <p:nvSpPr>
              <p:cNvPr id="161071" name="Line 4399"/>
              <p:cNvSpPr>
                <a:spLocks noChangeShapeType="1"/>
              </p:cNvSpPr>
              <p:nvPr/>
            </p:nvSpPr>
            <p:spPr bwMode="auto">
              <a:xfrm>
                <a:off x="4574" y="3361"/>
                <a:ext cx="16" cy="6"/>
              </a:xfrm>
              <a:prstGeom prst="line">
                <a:avLst/>
              </a:prstGeom>
              <a:noFill/>
              <a:ln w="7938" cap="rnd">
                <a:solidFill>
                  <a:srgbClr val="000000"/>
                </a:solidFill>
                <a:round/>
                <a:headEnd/>
                <a:tailEnd/>
              </a:ln>
            </p:spPr>
            <p:txBody>
              <a:bodyPr/>
              <a:lstStyle/>
              <a:p>
                <a:endParaRPr lang="en-US"/>
              </a:p>
            </p:txBody>
          </p:sp>
          <p:sp>
            <p:nvSpPr>
              <p:cNvPr id="161072" name="Line 4400"/>
              <p:cNvSpPr>
                <a:spLocks noChangeShapeType="1"/>
              </p:cNvSpPr>
              <p:nvPr/>
            </p:nvSpPr>
            <p:spPr bwMode="auto">
              <a:xfrm>
                <a:off x="4585" y="3344"/>
                <a:ext cx="15" cy="6"/>
              </a:xfrm>
              <a:prstGeom prst="line">
                <a:avLst/>
              </a:prstGeom>
              <a:noFill/>
              <a:ln w="7938" cap="rnd">
                <a:solidFill>
                  <a:srgbClr val="000000"/>
                </a:solidFill>
                <a:round/>
                <a:headEnd/>
                <a:tailEnd/>
              </a:ln>
            </p:spPr>
            <p:txBody>
              <a:bodyPr/>
              <a:lstStyle/>
              <a:p>
                <a:endParaRPr lang="en-US"/>
              </a:p>
            </p:txBody>
          </p:sp>
          <p:sp>
            <p:nvSpPr>
              <p:cNvPr id="161073" name="Line 4401"/>
              <p:cNvSpPr>
                <a:spLocks noChangeShapeType="1"/>
              </p:cNvSpPr>
              <p:nvPr/>
            </p:nvSpPr>
            <p:spPr bwMode="auto">
              <a:xfrm>
                <a:off x="4590" y="3338"/>
                <a:ext cx="16" cy="0"/>
              </a:xfrm>
              <a:prstGeom prst="line">
                <a:avLst/>
              </a:prstGeom>
              <a:noFill/>
              <a:ln w="7938" cap="rnd">
                <a:solidFill>
                  <a:srgbClr val="000000"/>
                </a:solidFill>
                <a:round/>
                <a:headEnd/>
                <a:tailEnd/>
              </a:ln>
            </p:spPr>
            <p:txBody>
              <a:bodyPr/>
              <a:lstStyle/>
              <a:p>
                <a:endParaRPr lang="en-US"/>
              </a:p>
            </p:txBody>
          </p:sp>
          <p:sp>
            <p:nvSpPr>
              <p:cNvPr id="161074" name="Line 4402"/>
              <p:cNvSpPr>
                <a:spLocks noChangeShapeType="1"/>
              </p:cNvSpPr>
              <p:nvPr/>
            </p:nvSpPr>
            <p:spPr bwMode="auto">
              <a:xfrm>
                <a:off x="4600" y="3321"/>
                <a:ext cx="16" cy="5"/>
              </a:xfrm>
              <a:prstGeom prst="line">
                <a:avLst/>
              </a:prstGeom>
              <a:noFill/>
              <a:ln w="7938" cap="rnd">
                <a:solidFill>
                  <a:srgbClr val="000000"/>
                </a:solidFill>
                <a:round/>
                <a:headEnd/>
                <a:tailEnd/>
              </a:ln>
            </p:spPr>
            <p:txBody>
              <a:bodyPr/>
              <a:lstStyle/>
              <a:p>
                <a:endParaRPr lang="en-US"/>
              </a:p>
            </p:txBody>
          </p:sp>
          <p:sp>
            <p:nvSpPr>
              <p:cNvPr id="161075" name="Line 4403"/>
              <p:cNvSpPr>
                <a:spLocks noChangeShapeType="1"/>
              </p:cNvSpPr>
              <p:nvPr/>
            </p:nvSpPr>
            <p:spPr bwMode="auto">
              <a:xfrm>
                <a:off x="4606" y="3309"/>
                <a:ext cx="10" cy="6"/>
              </a:xfrm>
              <a:prstGeom prst="line">
                <a:avLst/>
              </a:prstGeom>
              <a:noFill/>
              <a:ln w="7938" cap="rnd">
                <a:solidFill>
                  <a:srgbClr val="000000"/>
                </a:solidFill>
                <a:round/>
                <a:headEnd/>
                <a:tailEnd/>
              </a:ln>
            </p:spPr>
            <p:txBody>
              <a:bodyPr/>
              <a:lstStyle/>
              <a:p>
                <a:endParaRPr lang="en-US"/>
              </a:p>
            </p:txBody>
          </p:sp>
          <p:sp>
            <p:nvSpPr>
              <p:cNvPr id="161076" name="Line 4404"/>
              <p:cNvSpPr>
                <a:spLocks noChangeShapeType="1"/>
              </p:cNvSpPr>
              <p:nvPr/>
            </p:nvSpPr>
            <p:spPr bwMode="auto">
              <a:xfrm>
                <a:off x="4616" y="3297"/>
                <a:ext cx="10" cy="0"/>
              </a:xfrm>
              <a:prstGeom prst="line">
                <a:avLst/>
              </a:prstGeom>
              <a:noFill/>
              <a:ln w="7938" cap="rnd">
                <a:solidFill>
                  <a:srgbClr val="000000"/>
                </a:solidFill>
                <a:round/>
                <a:headEnd/>
                <a:tailEnd/>
              </a:ln>
            </p:spPr>
            <p:txBody>
              <a:bodyPr/>
              <a:lstStyle/>
              <a:p>
                <a:endParaRPr lang="en-US"/>
              </a:p>
            </p:txBody>
          </p:sp>
          <p:sp>
            <p:nvSpPr>
              <p:cNvPr id="161077" name="Line 4405"/>
              <p:cNvSpPr>
                <a:spLocks noChangeShapeType="1"/>
              </p:cNvSpPr>
              <p:nvPr/>
            </p:nvSpPr>
            <p:spPr bwMode="auto">
              <a:xfrm>
                <a:off x="4616" y="3280"/>
                <a:ext cx="16" cy="6"/>
              </a:xfrm>
              <a:prstGeom prst="line">
                <a:avLst/>
              </a:prstGeom>
              <a:noFill/>
              <a:ln w="7938" cap="rnd">
                <a:solidFill>
                  <a:srgbClr val="000000"/>
                </a:solidFill>
                <a:round/>
                <a:headEnd/>
                <a:tailEnd/>
              </a:ln>
            </p:spPr>
            <p:txBody>
              <a:bodyPr/>
              <a:lstStyle/>
              <a:p>
                <a:endParaRPr lang="en-US"/>
              </a:p>
            </p:txBody>
          </p:sp>
          <p:sp>
            <p:nvSpPr>
              <p:cNvPr id="161078" name="Line 4406"/>
              <p:cNvSpPr>
                <a:spLocks noChangeShapeType="1"/>
              </p:cNvSpPr>
              <p:nvPr/>
            </p:nvSpPr>
            <p:spPr bwMode="auto">
              <a:xfrm>
                <a:off x="4626" y="3268"/>
                <a:ext cx="11" cy="6"/>
              </a:xfrm>
              <a:prstGeom prst="line">
                <a:avLst/>
              </a:prstGeom>
              <a:noFill/>
              <a:ln w="7938" cap="rnd">
                <a:solidFill>
                  <a:srgbClr val="000000"/>
                </a:solidFill>
                <a:round/>
                <a:headEnd/>
                <a:tailEnd/>
              </a:ln>
            </p:spPr>
            <p:txBody>
              <a:bodyPr/>
              <a:lstStyle/>
              <a:p>
                <a:endParaRPr lang="en-US"/>
              </a:p>
            </p:txBody>
          </p:sp>
          <p:sp>
            <p:nvSpPr>
              <p:cNvPr id="161079" name="Line 4407"/>
              <p:cNvSpPr>
                <a:spLocks noChangeShapeType="1"/>
              </p:cNvSpPr>
              <p:nvPr/>
            </p:nvSpPr>
            <p:spPr bwMode="auto">
              <a:xfrm>
                <a:off x="4626" y="3256"/>
                <a:ext cx="11" cy="0"/>
              </a:xfrm>
              <a:prstGeom prst="line">
                <a:avLst/>
              </a:prstGeom>
              <a:noFill/>
              <a:ln w="7938" cap="rnd">
                <a:solidFill>
                  <a:srgbClr val="000000"/>
                </a:solidFill>
                <a:round/>
                <a:headEnd/>
                <a:tailEnd/>
              </a:ln>
            </p:spPr>
            <p:txBody>
              <a:bodyPr/>
              <a:lstStyle/>
              <a:p>
                <a:endParaRPr lang="en-US"/>
              </a:p>
            </p:txBody>
          </p:sp>
          <p:sp>
            <p:nvSpPr>
              <p:cNvPr id="161080" name="Line 4408"/>
              <p:cNvSpPr>
                <a:spLocks noChangeShapeType="1"/>
              </p:cNvSpPr>
              <p:nvPr/>
            </p:nvSpPr>
            <p:spPr bwMode="auto">
              <a:xfrm>
                <a:off x="4626" y="3245"/>
                <a:ext cx="11" cy="0"/>
              </a:xfrm>
              <a:prstGeom prst="line">
                <a:avLst/>
              </a:prstGeom>
              <a:noFill/>
              <a:ln w="7938" cap="rnd">
                <a:solidFill>
                  <a:srgbClr val="000000"/>
                </a:solidFill>
                <a:round/>
                <a:headEnd/>
                <a:tailEnd/>
              </a:ln>
            </p:spPr>
            <p:txBody>
              <a:bodyPr/>
              <a:lstStyle/>
              <a:p>
                <a:endParaRPr lang="en-US"/>
              </a:p>
            </p:txBody>
          </p:sp>
          <p:sp>
            <p:nvSpPr>
              <p:cNvPr id="161081" name="Line 4409"/>
              <p:cNvSpPr>
                <a:spLocks noChangeShapeType="1"/>
              </p:cNvSpPr>
              <p:nvPr/>
            </p:nvSpPr>
            <p:spPr bwMode="auto">
              <a:xfrm>
                <a:off x="4626" y="3227"/>
                <a:ext cx="11" cy="0"/>
              </a:xfrm>
              <a:prstGeom prst="line">
                <a:avLst/>
              </a:prstGeom>
              <a:noFill/>
              <a:ln w="7938" cap="rnd">
                <a:solidFill>
                  <a:srgbClr val="000000"/>
                </a:solidFill>
                <a:round/>
                <a:headEnd/>
                <a:tailEnd/>
              </a:ln>
            </p:spPr>
            <p:txBody>
              <a:bodyPr/>
              <a:lstStyle/>
              <a:p>
                <a:endParaRPr lang="en-US"/>
              </a:p>
            </p:txBody>
          </p:sp>
          <p:sp>
            <p:nvSpPr>
              <p:cNvPr id="161082" name="Freeform 4410"/>
              <p:cNvSpPr>
                <a:spLocks/>
              </p:cNvSpPr>
              <p:nvPr/>
            </p:nvSpPr>
            <p:spPr bwMode="auto">
              <a:xfrm>
                <a:off x="4304" y="3216"/>
                <a:ext cx="1347" cy="892"/>
              </a:xfrm>
              <a:custGeom>
                <a:avLst/>
                <a:gdLst/>
                <a:ahLst/>
                <a:cxnLst>
                  <a:cxn ang="0">
                    <a:pos x="0" y="871"/>
                  </a:cxn>
                  <a:cxn ang="0">
                    <a:pos x="0" y="662"/>
                  </a:cxn>
                  <a:cxn ang="0">
                    <a:pos x="50" y="640"/>
                  </a:cxn>
                  <a:cxn ang="0">
                    <a:pos x="118" y="630"/>
                  </a:cxn>
                  <a:cxn ang="0">
                    <a:pos x="190" y="662"/>
                  </a:cxn>
                  <a:cxn ang="0">
                    <a:pos x="286" y="595"/>
                  </a:cxn>
                  <a:cxn ang="0">
                    <a:pos x="381" y="610"/>
                  </a:cxn>
                  <a:cxn ang="0">
                    <a:pos x="476" y="630"/>
                  </a:cxn>
                  <a:cxn ang="0">
                    <a:pos x="562" y="600"/>
                  </a:cxn>
                  <a:cxn ang="0">
                    <a:pos x="644" y="625"/>
                  </a:cxn>
                  <a:cxn ang="0">
                    <a:pos x="722" y="635"/>
                  </a:cxn>
                  <a:cxn ang="0">
                    <a:pos x="803" y="605"/>
                  </a:cxn>
                  <a:cxn ang="0">
                    <a:pos x="889" y="553"/>
                  </a:cxn>
                  <a:cxn ang="0">
                    <a:pos x="944" y="533"/>
                  </a:cxn>
                  <a:cxn ang="0">
                    <a:pos x="875" y="405"/>
                  </a:cxn>
                  <a:cxn ang="0">
                    <a:pos x="812" y="302"/>
                  </a:cxn>
                  <a:cxn ang="0">
                    <a:pos x="726" y="174"/>
                  </a:cxn>
                  <a:cxn ang="0">
                    <a:pos x="640" y="87"/>
                  </a:cxn>
                  <a:cxn ang="0">
                    <a:pos x="553" y="0"/>
                  </a:cxn>
                  <a:cxn ang="0">
                    <a:pos x="648" y="0"/>
                  </a:cxn>
                  <a:cxn ang="0">
                    <a:pos x="722" y="36"/>
                  </a:cxn>
                  <a:cxn ang="0">
                    <a:pos x="763" y="108"/>
                  </a:cxn>
                  <a:cxn ang="0">
                    <a:pos x="803" y="108"/>
                  </a:cxn>
                  <a:cxn ang="0">
                    <a:pos x="785" y="36"/>
                  </a:cxn>
                  <a:cxn ang="0">
                    <a:pos x="826" y="0"/>
                  </a:cxn>
                  <a:cxn ang="0">
                    <a:pos x="903" y="0"/>
                  </a:cxn>
                  <a:cxn ang="0">
                    <a:pos x="952" y="82"/>
                  </a:cxn>
                  <a:cxn ang="0">
                    <a:pos x="1030" y="215"/>
                  </a:cxn>
                  <a:cxn ang="0">
                    <a:pos x="1102" y="287"/>
                  </a:cxn>
                  <a:cxn ang="0">
                    <a:pos x="1157" y="302"/>
                  </a:cxn>
                  <a:cxn ang="0">
                    <a:pos x="1193" y="205"/>
                  </a:cxn>
                  <a:cxn ang="0">
                    <a:pos x="1175" y="21"/>
                  </a:cxn>
                  <a:cxn ang="0">
                    <a:pos x="1193" y="0"/>
                  </a:cxn>
                  <a:cxn ang="0">
                    <a:pos x="1247" y="56"/>
                  </a:cxn>
                  <a:cxn ang="0">
                    <a:pos x="1257" y="0"/>
                  </a:cxn>
                  <a:cxn ang="0">
                    <a:pos x="1347" y="0"/>
                  </a:cxn>
                  <a:cxn ang="0">
                    <a:pos x="0" y="892"/>
                  </a:cxn>
                </a:cxnLst>
                <a:rect l="0" t="0" r="r" b="b"/>
                <a:pathLst>
                  <a:path w="1347" h="892">
                    <a:moveTo>
                      <a:pt x="0" y="892"/>
                    </a:moveTo>
                    <a:lnTo>
                      <a:pt x="0" y="871"/>
                    </a:lnTo>
                    <a:lnTo>
                      <a:pt x="0" y="768"/>
                    </a:lnTo>
                    <a:lnTo>
                      <a:pt x="0" y="662"/>
                    </a:lnTo>
                    <a:lnTo>
                      <a:pt x="18" y="651"/>
                    </a:lnTo>
                    <a:lnTo>
                      <a:pt x="50" y="640"/>
                    </a:lnTo>
                    <a:lnTo>
                      <a:pt x="82" y="620"/>
                    </a:lnTo>
                    <a:lnTo>
                      <a:pt x="118" y="630"/>
                    </a:lnTo>
                    <a:lnTo>
                      <a:pt x="154" y="646"/>
                    </a:lnTo>
                    <a:lnTo>
                      <a:pt x="190" y="662"/>
                    </a:lnTo>
                    <a:lnTo>
                      <a:pt x="241" y="584"/>
                    </a:lnTo>
                    <a:lnTo>
                      <a:pt x="286" y="595"/>
                    </a:lnTo>
                    <a:lnTo>
                      <a:pt x="331" y="600"/>
                    </a:lnTo>
                    <a:lnTo>
                      <a:pt x="381" y="610"/>
                    </a:lnTo>
                    <a:lnTo>
                      <a:pt x="426" y="615"/>
                    </a:lnTo>
                    <a:lnTo>
                      <a:pt x="476" y="630"/>
                    </a:lnTo>
                    <a:lnTo>
                      <a:pt x="517" y="615"/>
                    </a:lnTo>
                    <a:lnTo>
                      <a:pt x="562" y="600"/>
                    </a:lnTo>
                    <a:lnTo>
                      <a:pt x="603" y="610"/>
                    </a:lnTo>
                    <a:lnTo>
                      <a:pt x="644" y="625"/>
                    </a:lnTo>
                    <a:lnTo>
                      <a:pt x="681" y="630"/>
                    </a:lnTo>
                    <a:lnTo>
                      <a:pt x="722" y="635"/>
                    </a:lnTo>
                    <a:lnTo>
                      <a:pt x="763" y="620"/>
                    </a:lnTo>
                    <a:lnTo>
                      <a:pt x="803" y="605"/>
                    </a:lnTo>
                    <a:lnTo>
                      <a:pt x="839" y="564"/>
                    </a:lnTo>
                    <a:lnTo>
                      <a:pt x="889" y="553"/>
                    </a:lnTo>
                    <a:lnTo>
                      <a:pt x="921" y="553"/>
                    </a:lnTo>
                    <a:lnTo>
                      <a:pt x="944" y="533"/>
                    </a:lnTo>
                    <a:lnTo>
                      <a:pt x="912" y="471"/>
                    </a:lnTo>
                    <a:lnTo>
                      <a:pt x="875" y="405"/>
                    </a:lnTo>
                    <a:lnTo>
                      <a:pt x="844" y="354"/>
                    </a:lnTo>
                    <a:lnTo>
                      <a:pt x="812" y="302"/>
                    </a:lnTo>
                    <a:lnTo>
                      <a:pt x="771" y="215"/>
                    </a:lnTo>
                    <a:lnTo>
                      <a:pt x="726" y="174"/>
                    </a:lnTo>
                    <a:lnTo>
                      <a:pt x="685" y="133"/>
                    </a:lnTo>
                    <a:lnTo>
                      <a:pt x="640" y="87"/>
                    </a:lnTo>
                    <a:lnTo>
                      <a:pt x="599" y="46"/>
                    </a:lnTo>
                    <a:lnTo>
                      <a:pt x="553" y="0"/>
                    </a:lnTo>
                    <a:lnTo>
                      <a:pt x="603" y="0"/>
                    </a:lnTo>
                    <a:lnTo>
                      <a:pt x="648" y="0"/>
                    </a:lnTo>
                    <a:lnTo>
                      <a:pt x="698" y="0"/>
                    </a:lnTo>
                    <a:lnTo>
                      <a:pt x="722" y="36"/>
                    </a:lnTo>
                    <a:lnTo>
                      <a:pt x="744" y="82"/>
                    </a:lnTo>
                    <a:lnTo>
                      <a:pt x="763" y="108"/>
                    </a:lnTo>
                    <a:lnTo>
                      <a:pt x="789" y="118"/>
                    </a:lnTo>
                    <a:lnTo>
                      <a:pt x="803" y="108"/>
                    </a:lnTo>
                    <a:lnTo>
                      <a:pt x="798" y="72"/>
                    </a:lnTo>
                    <a:lnTo>
                      <a:pt x="785" y="36"/>
                    </a:lnTo>
                    <a:lnTo>
                      <a:pt x="789" y="0"/>
                    </a:lnTo>
                    <a:lnTo>
                      <a:pt x="826" y="0"/>
                    </a:lnTo>
                    <a:lnTo>
                      <a:pt x="862" y="0"/>
                    </a:lnTo>
                    <a:lnTo>
                      <a:pt x="903" y="0"/>
                    </a:lnTo>
                    <a:lnTo>
                      <a:pt x="921" y="21"/>
                    </a:lnTo>
                    <a:lnTo>
                      <a:pt x="952" y="82"/>
                    </a:lnTo>
                    <a:lnTo>
                      <a:pt x="989" y="149"/>
                    </a:lnTo>
                    <a:lnTo>
                      <a:pt x="1030" y="215"/>
                    </a:lnTo>
                    <a:lnTo>
                      <a:pt x="1070" y="266"/>
                    </a:lnTo>
                    <a:lnTo>
                      <a:pt x="1102" y="287"/>
                    </a:lnTo>
                    <a:lnTo>
                      <a:pt x="1129" y="318"/>
                    </a:lnTo>
                    <a:lnTo>
                      <a:pt x="1157" y="302"/>
                    </a:lnTo>
                    <a:lnTo>
                      <a:pt x="1184" y="287"/>
                    </a:lnTo>
                    <a:lnTo>
                      <a:pt x="1193" y="205"/>
                    </a:lnTo>
                    <a:lnTo>
                      <a:pt x="1184" y="102"/>
                    </a:lnTo>
                    <a:lnTo>
                      <a:pt x="1175" y="21"/>
                    </a:lnTo>
                    <a:lnTo>
                      <a:pt x="1179" y="0"/>
                    </a:lnTo>
                    <a:lnTo>
                      <a:pt x="1193" y="0"/>
                    </a:lnTo>
                    <a:lnTo>
                      <a:pt x="1211" y="15"/>
                    </a:lnTo>
                    <a:lnTo>
                      <a:pt x="1247" y="56"/>
                    </a:lnTo>
                    <a:lnTo>
                      <a:pt x="1265" y="30"/>
                    </a:lnTo>
                    <a:lnTo>
                      <a:pt x="1257" y="0"/>
                    </a:lnTo>
                    <a:lnTo>
                      <a:pt x="1302" y="0"/>
                    </a:lnTo>
                    <a:lnTo>
                      <a:pt x="1347" y="0"/>
                    </a:lnTo>
                    <a:lnTo>
                      <a:pt x="1347" y="892"/>
                    </a:lnTo>
                    <a:lnTo>
                      <a:pt x="0" y="892"/>
                    </a:lnTo>
                    <a:close/>
                  </a:path>
                </a:pathLst>
              </a:custGeom>
              <a:solidFill>
                <a:srgbClr val="FFFFFF"/>
              </a:solidFill>
              <a:ln w="9525">
                <a:noFill/>
                <a:round/>
                <a:headEnd/>
                <a:tailEnd/>
              </a:ln>
            </p:spPr>
            <p:txBody>
              <a:bodyPr/>
              <a:lstStyle/>
              <a:p>
                <a:endParaRPr lang="en-US"/>
              </a:p>
            </p:txBody>
          </p:sp>
          <p:sp>
            <p:nvSpPr>
              <p:cNvPr id="161083" name="Freeform 4411"/>
              <p:cNvSpPr>
                <a:spLocks/>
              </p:cNvSpPr>
              <p:nvPr/>
            </p:nvSpPr>
            <p:spPr bwMode="auto">
              <a:xfrm>
                <a:off x="4304" y="3216"/>
                <a:ext cx="941" cy="664"/>
              </a:xfrm>
              <a:custGeom>
                <a:avLst/>
                <a:gdLst/>
                <a:ahLst/>
                <a:cxnLst>
                  <a:cxn ang="0">
                    <a:pos x="0" y="664"/>
                  </a:cxn>
                  <a:cxn ang="0">
                    <a:pos x="18" y="654"/>
                  </a:cxn>
                  <a:cxn ang="0">
                    <a:pos x="50" y="643"/>
                  </a:cxn>
                  <a:cxn ang="0">
                    <a:pos x="82" y="623"/>
                  </a:cxn>
                  <a:cxn ang="0">
                    <a:pos x="118" y="633"/>
                  </a:cxn>
                  <a:cxn ang="0">
                    <a:pos x="154" y="649"/>
                  </a:cxn>
                  <a:cxn ang="0">
                    <a:pos x="190" y="664"/>
                  </a:cxn>
                  <a:cxn ang="0">
                    <a:pos x="240" y="587"/>
                  </a:cxn>
                  <a:cxn ang="0">
                    <a:pos x="285" y="597"/>
                  </a:cxn>
                  <a:cxn ang="0">
                    <a:pos x="330" y="602"/>
                  </a:cxn>
                  <a:cxn ang="0">
                    <a:pos x="380" y="613"/>
                  </a:cxn>
                  <a:cxn ang="0">
                    <a:pos x="425" y="618"/>
                  </a:cxn>
                  <a:cxn ang="0">
                    <a:pos x="475" y="633"/>
                  </a:cxn>
                  <a:cxn ang="0">
                    <a:pos x="516" y="618"/>
                  </a:cxn>
                  <a:cxn ang="0">
                    <a:pos x="561" y="602"/>
                  </a:cxn>
                  <a:cxn ang="0">
                    <a:pos x="602" y="613"/>
                  </a:cxn>
                  <a:cxn ang="0">
                    <a:pos x="643" y="628"/>
                  </a:cxn>
                  <a:cxn ang="0">
                    <a:pos x="679" y="633"/>
                  </a:cxn>
                  <a:cxn ang="0">
                    <a:pos x="720" y="638"/>
                  </a:cxn>
                  <a:cxn ang="0">
                    <a:pos x="761" y="623"/>
                  </a:cxn>
                  <a:cxn ang="0">
                    <a:pos x="801" y="607"/>
                  </a:cxn>
                  <a:cxn ang="0">
                    <a:pos x="837" y="566"/>
                  </a:cxn>
                  <a:cxn ang="0">
                    <a:pos x="887" y="556"/>
                  </a:cxn>
                  <a:cxn ang="0">
                    <a:pos x="919" y="556"/>
                  </a:cxn>
                  <a:cxn ang="0">
                    <a:pos x="941" y="536"/>
                  </a:cxn>
                  <a:cxn ang="0">
                    <a:pos x="909" y="474"/>
                  </a:cxn>
                  <a:cxn ang="0">
                    <a:pos x="873" y="407"/>
                  </a:cxn>
                  <a:cxn ang="0">
                    <a:pos x="842" y="355"/>
                  </a:cxn>
                  <a:cxn ang="0">
                    <a:pos x="810" y="304"/>
                  </a:cxn>
                  <a:cxn ang="0">
                    <a:pos x="769" y="216"/>
                  </a:cxn>
                  <a:cxn ang="0">
                    <a:pos x="724" y="175"/>
                  </a:cxn>
                  <a:cxn ang="0">
                    <a:pos x="684" y="134"/>
                  </a:cxn>
                  <a:cxn ang="0">
                    <a:pos x="638" y="87"/>
                  </a:cxn>
                  <a:cxn ang="0">
                    <a:pos x="597" y="46"/>
                  </a:cxn>
                  <a:cxn ang="0">
                    <a:pos x="552" y="0"/>
                  </a:cxn>
                </a:cxnLst>
                <a:rect l="0" t="0" r="r" b="b"/>
                <a:pathLst>
                  <a:path w="941" h="664">
                    <a:moveTo>
                      <a:pt x="0" y="664"/>
                    </a:moveTo>
                    <a:lnTo>
                      <a:pt x="18" y="654"/>
                    </a:lnTo>
                    <a:lnTo>
                      <a:pt x="50" y="643"/>
                    </a:lnTo>
                    <a:lnTo>
                      <a:pt x="82" y="623"/>
                    </a:lnTo>
                    <a:lnTo>
                      <a:pt x="118" y="633"/>
                    </a:lnTo>
                    <a:lnTo>
                      <a:pt x="154" y="649"/>
                    </a:lnTo>
                    <a:lnTo>
                      <a:pt x="190" y="664"/>
                    </a:lnTo>
                    <a:lnTo>
                      <a:pt x="240" y="587"/>
                    </a:lnTo>
                    <a:lnTo>
                      <a:pt x="285" y="597"/>
                    </a:lnTo>
                    <a:lnTo>
                      <a:pt x="330" y="602"/>
                    </a:lnTo>
                    <a:lnTo>
                      <a:pt x="380" y="613"/>
                    </a:lnTo>
                    <a:lnTo>
                      <a:pt x="425" y="618"/>
                    </a:lnTo>
                    <a:lnTo>
                      <a:pt x="475" y="633"/>
                    </a:lnTo>
                    <a:lnTo>
                      <a:pt x="516" y="618"/>
                    </a:lnTo>
                    <a:lnTo>
                      <a:pt x="561" y="602"/>
                    </a:lnTo>
                    <a:lnTo>
                      <a:pt x="602" y="613"/>
                    </a:lnTo>
                    <a:lnTo>
                      <a:pt x="643" y="628"/>
                    </a:lnTo>
                    <a:lnTo>
                      <a:pt x="679" y="633"/>
                    </a:lnTo>
                    <a:lnTo>
                      <a:pt x="720" y="638"/>
                    </a:lnTo>
                    <a:lnTo>
                      <a:pt x="761" y="623"/>
                    </a:lnTo>
                    <a:lnTo>
                      <a:pt x="801" y="607"/>
                    </a:lnTo>
                    <a:lnTo>
                      <a:pt x="837" y="566"/>
                    </a:lnTo>
                    <a:lnTo>
                      <a:pt x="887" y="556"/>
                    </a:lnTo>
                    <a:lnTo>
                      <a:pt x="919" y="556"/>
                    </a:lnTo>
                    <a:lnTo>
                      <a:pt x="941" y="536"/>
                    </a:lnTo>
                    <a:lnTo>
                      <a:pt x="909" y="474"/>
                    </a:lnTo>
                    <a:lnTo>
                      <a:pt x="873" y="407"/>
                    </a:lnTo>
                    <a:lnTo>
                      <a:pt x="842" y="355"/>
                    </a:lnTo>
                    <a:lnTo>
                      <a:pt x="810" y="304"/>
                    </a:lnTo>
                    <a:lnTo>
                      <a:pt x="769" y="216"/>
                    </a:lnTo>
                    <a:lnTo>
                      <a:pt x="724" y="175"/>
                    </a:lnTo>
                    <a:lnTo>
                      <a:pt x="684" y="134"/>
                    </a:lnTo>
                    <a:lnTo>
                      <a:pt x="638" y="87"/>
                    </a:lnTo>
                    <a:lnTo>
                      <a:pt x="597" y="46"/>
                    </a:lnTo>
                    <a:lnTo>
                      <a:pt x="552" y="0"/>
                    </a:lnTo>
                  </a:path>
                </a:pathLst>
              </a:custGeom>
              <a:noFill/>
              <a:ln w="7938" cap="rnd">
                <a:solidFill>
                  <a:srgbClr val="000000"/>
                </a:solidFill>
                <a:prstDash val="solid"/>
                <a:round/>
                <a:headEnd/>
                <a:tailEnd/>
              </a:ln>
            </p:spPr>
            <p:txBody>
              <a:bodyPr/>
              <a:lstStyle/>
              <a:p>
                <a:endParaRPr lang="en-US"/>
              </a:p>
            </p:txBody>
          </p:sp>
          <p:sp>
            <p:nvSpPr>
              <p:cNvPr id="161084" name="Freeform 4412"/>
              <p:cNvSpPr>
                <a:spLocks/>
              </p:cNvSpPr>
              <p:nvPr/>
            </p:nvSpPr>
            <p:spPr bwMode="auto">
              <a:xfrm>
                <a:off x="5001" y="3216"/>
                <a:ext cx="104" cy="122"/>
              </a:xfrm>
              <a:custGeom>
                <a:avLst/>
                <a:gdLst/>
                <a:ahLst/>
                <a:cxnLst>
                  <a:cxn ang="0">
                    <a:pos x="0" y="0"/>
                  </a:cxn>
                  <a:cxn ang="0">
                    <a:pos x="23" y="37"/>
                  </a:cxn>
                  <a:cxn ang="0">
                    <a:pos x="45" y="85"/>
                  </a:cxn>
                  <a:cxn ang="0">
                    <a:pos x="64" y="111"/>
                  </a:cxn>
                  <a:cxn ang="0">
                    <a:pos x="90" y="122"/>
                  </a:cxn>
                  <a:cxn ang="0">
                    <a:pos x="104" y="111"/>
                  </a:cxn>
                  <a:cxn ang="0">
                    <a:pos x="99" y="75"/>
                  </a:cxn>
                  <a:cxn ang="0">
                    <a:pos x="86" y="37"/>
                  </a:cxn>
                  <a:cxn ang="0">
                    <a:pos x="90" y="0"/>
                  </a:cxn>
                </a:cxnLst>
                <a:rect l="0" t="0" r="r" b="b"/>
                <a:pathLst>
                  <a:path w="104" h="122">
                    <a:moveTo>
                      <a:pt x="0" y="0"/>
                    </a:moveTo>
                    <a:lnTo>
                      <a:pt x="23" y="37"/>
                    </a:lnTo>
                    <a:lnTo>
                      <a:pt x="45" y="85"/>
                    </a:lnTo>
                    <a:lnTo>
                      <a:pt x="64" y="111"/>
                    </a:lnTo>
                    <a:lnTo>
                      <a:pt x="90" y="122"/>
                    </a:lnTo>
                    <a:lnTo>
                      <a:pt x="104" y="111"/>
                    </a:lnTo>
                    <a:lnTo>
                      <a:pt x="99" y="75"/>
                    </a:lnTo>
                    <a:lnTo>
                      <a:pt x="86" y="37"/>
                    </a:lnTo>
                    <a:lnTo>
                      <a:pt x="90" y="0"/>
                    </a:lnTo>
                  </a:path>
                </a:pathLst>
              </a:custGeom>
              <a:noFill/>
              <a:ln w="7938" cap="rnd">
                <a:solidFill>
                  <a:srgbClr val="000000"/>
                </a:solidFill>
                <a:prstDash val="solid"/>
                <a:round/>
                <a:headEnd/>
                <a:tailEnd/>
              </a:ln>
            </p:spPr>
            <p:txBody>
              <a:bodyPr/>
              <a:lstStyle/>
              <a:p>
                <a:endParaRPr lang="en-US"/>
              </a:p>
            </p:txBody>
          </p:sp>
          <p:sp>
            <p:nvSpPr>
              <p:cNvPr id="161085" name="Freeform 4413"/>
              <p:cNvSpPr>
                <a:spLocks/>
              </p:cNvSpPr>
              <p:nvPr/>
            </p:nvSpPr>
            <p:spPr bwMode="auto">
              <a:xfrm>
                <a:off x="5204" y="3216"/>
                <a:ext cx="296" cy="320"/>
              </a:xfrm>
              <a:custGeom>
                <a:avLst/>
                <a:gdLst/>
                <a:ahLst/>
                <a:cxnLst>
                  <a:cxn ang="0">
                    <a:pos x="0" y="0"/>
                  </a:cxn>
                  <a:cxn ang="0">
                    <a:pos x="18" y="21"/>
                  </a:cxn>
                  <a:cxn ang="0">
                    <a:pos x="50" y="83"/>
                  </a:cxn>
                  <a:cxn ang="0">
                    <a:pos x="88" y="150"/>
                  </a:cxn>
                  <a:cxn ang="0">
                    <a:pos x="130" y="217"/>
                  </a:cxn>
                  <a:cxn ang="0">
                    <a:pos x="171" y="269"/>
                  </a:cxn>
                  <a:cxn ang="0">
                    <a:pos x="204" y="289"/>
                  </a:cxn>
                  <a:cxn ang="0">
                    <a:pos x="231" y="320"/>
                  </a:cxn>
                  <a:cxn ang="0">
                    <a:pos x="259" y="305"/>
                  </a:cxn>
                  <a:cxn ang="0">
                    <a:pos x="287" y="289"/>
                  </a:cxn>
                  <a:cxn ang="0">
                    <a:pos x="296" y="207"/>
                  </a:cxn>
                  <a:cxn ang="0">
                    <a:pos x="287" y="103"/>
                  </a:cxn>
                  <a:cxn ang="0">
                    <a:pos x="278" y="21"/>
                  </a:cxn>
                  <a:cxn ang="0">
                    <a:pos x="282" y="0"/>
                  </a:cxn>
                </a:cxnLst>
                <a:rect l="0" t="0" r="r" b="b"/>
                <a:pathLst>
                  <a:path w="296" h="320">
                    <a:moveTo>
                      <a:pt x="0" y="0"/>
                    </a:moveTo>
                    <a:lnTo>
                      <a:pt x="18" y="21"/>
                    </a:lnTo>
                    <a:lnTo>
                      <a:pt x="50" y="83"/>
                    </a:lnTo>
                    <a:lnTo>
                      <a:pt x="88" y="150"/>
                    </a:lnTo>
                    <a:lnTo>
                      <a:pt x="130" y="217"/>
                    </a:lnTo>
                    <a:lnTo>
                      <a:pt x="171" y="269"/>
                    </a:lnTo>
                    <a:lnTo>
                      <a:pt x="204" y="289"/>
                    </a:lnTo>
                    <a:lnTo>
                      <a:pt x="231" y="320"/>
                    </a:lnTo>
                    <a:lnTo>
                      <a:pt x="259" y="305"/>
                    </a:lnTo>
                    <a:lnTo>
                      <a:pt x="287" y="289"/>
                    </a:lnTo>
                    <a:lnTo>
                      <a:pt x="296" y="207"/>
                    </a:lnTo>
                    <a:lnTo>
                      <a:pt x="287" y="103"/>
                    </a:lnTo>
                    <a:lnTo>
                      <a:pt x="278" y="21"/>
                    </a:lnTo>
                    <a:lnTo>
                      <a:pt x="282" y="0"/>
                    </a:lnTo>
                  </a:path>
                </a:pathLst>
              </a:custGeom>
              <a:noFill/>
              <a:ln w="7938" cap="rnd">
                <a:solidFill>
                  <a:srgbClr val="000000"/>
                </a:solidFill>
                <a:prstDash val="solid"/>
                <a:round/>
                <a:headEnd/>
                <a:tailEnd/>
              </a:ln>
            </p:spPr>
            <p:txBody>
              <a:bodyPr/>
              <a:lstStyle/>
              <a:p>
                <a:endParaRPr lang="en-US"/>
              </a:p>
            </p:txBody>
          </p:sp>
          <p:sp>
            <p:nvSpPr>
              <p:cNvPr id="161086" name="Freeform 4414"/>
              <p:cNvSpPr>
                <a:spLocks/>
              </p:cNvSpPr>
              <p:nvPr/>
            </p:nvSpPr>
            <p:spPr bwMode="auto">
              <a:xfrm>
                <a:off x="5500" y="3216"/>
                <a:ext cx="68" cy="58"/>
              </a:xfrm>
              <a:custGeom>
                <a:avLst/>
                <a:gdLst/>
                <a:ahLst/>
                <a:cxnLst>
                  <a:cxn ang="0">
                    <a:pos x="0" y="0"/>
                  </a:cxn>
                  <a:cxn ang="0">
                    <a:pos x="17" y="15"/>
                  </a:cxn>
                  <a:cxn ang="0">
                    <a:pos x="51" y="58"/>
                  </a:cxn>
                  <a:cxn ang="0">
                    <a:pos x="68" y="31"/>
                  </a:cxn>
                  <a:cxn ang="0">
                    <a:pos x="60" y="0"/>
                  </a:cxn>
                </a:cxnLst>
                <a:rect l="0" t="0" r="r" b="b"/>
                <a:pathLst>
                  <a:path w="68" h="58">
                    <a:moveTo>
                      <a:pt x="0" y="0"/>
                    </a:moveTo>
                    <a:lnTo>
                      <a:pt x="17" y="15"/>
                    </a:lnTo>
                    <a:lnTo>
                      <a:pt x="51" y="58"/>
                    </a:lnTo>
                    <a:lnTo>
                      <a:pt x="68" y="31"/>
                    </a:lnTo>
                    <a:lnTo>
                      <a:pt x="60" y="0"/>
                    </a:lnTo>
                  </a:path>
                </a:pathLst>
              </a:custGeom>
              <a:noFill/>
              <a:ln w="7938" cap="rnd">
                <a:solidFill>
                  <a:srgbClr val="000000"/>
                </a:solidFill>
                <a:prstDash val="solid"/>
                <a:round/>
                <a:headEnd/>
                <a:tailEnd/>
              </a:ln>
            </p:spPr>
            <p:txBody>
              <a:bodyPr/>
              <a:lstStyle/>
              <a:p>
                <a:endParaRPr lang="en-US"/>
              </a:p>
            </p:txBody>
          </p:sp>
          <p:grpSp>
            <p:nvGrpSpPr>
              <p:cNvPr id="161089" name="Group 4417"/>
              <p:cNvGrpSpPr>
                <a:grpSpLocks/>
              </p:cNvGrpSpPr>
              <p:nvPr/>
            </p:nvGrpSpPr>
            <p:grpSpPr bwMode="auto">
              <a:xfrm>
                <a:off x="5204" y="4067"/>
                <a:ext cx="78" cy="41"/>
                <a:chOff x="5204" y="4067"/>
                <a:chExt cx="78" cy="41"/>
              </a:xfrm>
            </p:grpSpPr>
            <p:sp>
              <p:nvSpPr>
                <p:cNvPr id="161087" name="Freeform 4415"/>
                <p:cNvSpPr>
                  <a:spLocks/>
                </p:cNvSpPr>
                <p:nvPr/>
              </p:nvSpPr>
              <p:spPr bwMode="auto">
                <a:xfrm>
                  <a:off x="5204" y="4067"/>
                  <a:ext cx="78" cy="41"/>
                </a:xfrm>
                <a:custGeom>
                  <a:avLst/>
                  <a:gdLst/>
                  <a:ahLst/>
                  <a:cxnLst>
                    <a:cxn ang="0">
                      <a:pos x="0" y="41"/>
                    </a:cxn>
                    <a:cxn ang="0">
                      <a:pos x="4" y="36"/>
                    </a:cxn>
                    <a:cxn ang="0">
                      <a:pos x="19" y="15"/>
                    </a:cxn>
                    <a:cxn ang="0">
                      <a:pos x="41" y="0"/>
                    </a:cxn>
                    <a:cxn ang="0">
                      <a:pos x="60" y="15"/>
                    </a:cxn>
                    <a:cxn ang="0">
                      <a:pos x="74" y="30"/>
                    </a:cxn>
                    <a:cxn ang="0">
                      <a:pos x="78" y="41"/>
                    </a:cxn>
                    <a:cxn ang="0">
                      <a:pos x="0" y="41"/>
                    </a:cxn>
                  </a:cxnLst>
                  <a:rect l="0" t="0" r="r" b="b"/>
                  <a:pathLst>
                    <a:path w="78" h="41">
                      <a:moveTo>
                        <a:pt x="0" y="41"/>
                      </a:moveTo>
                      <a:lnTo>
                        <a:pt x="4" y="36"/>
                      </a:lnTo>
                      <a:lnTo>
                        <a:pt x="19" y="15"/>
                      </a:lnTo>
                      <a:lnTo>
                        <a:pt x="41" y="0"/>
                      </a:lnTo>
                      <a:lnTo>
                        <a:pt x="60" y="15"/>
                      </a:lnTo>
                      <a:lnTo>
                        <a:pt x="74" y="30"/>
                      </a:lnTo>
                      <a:lnTo>
                        <a:pt x="78" y="41"/>
                      </a:lnTo>
                      <a:lnTo>
                        <a:pt x="0" y="41"/>
                      </a:lnTo>
                      <a:close/>
                    </a:path>
                  </a:pathLst>
                </a:custGeom>
                <a:solidFill>
                  <a:srgbClr val="FFFFFF"/>
                </a:solidFill>
                <a:ln w="9525">
                  <a:noFill/>
                  <a:round/>
                  <a:headEnd/>
                  <a:tailEnd/>
                </a:ln>
              </p:spPr>
              <p:txBody>
                <a:bodyPr/>
                <a:lstStyle/>
                <a:p>
                  <a:endParaRPr lang="en-US"/>
                </a:p>
              </p:txBody>
            </p:sp>
            <p:sp>
              <p:nvSpPr>
                <p:cNvPr id="161088" name="Freeform 4416"/>
                <p:cNvSpPr>
                  <a:spLocks/>
                </p:cNvSpPr>
                <p:nvPr/>
              </p:nvSpPr>
              <p:spPr bwMode="auto">
                <a:xfrm>
                  <a:off x="5204" y="4067"/>
                  <a:ext cx="78" cy="41"/>
                </a:xfrm>
                <a:custGeom>
                  <a:avLst/>
                  <a:gdLst/>
                  <a:ahLst/>
                  <a:cxnLst>
                    <a:cxn ang="0">
                      <a:pos x="0" y="41"/>
                    </a:cxn>
                    <a:cxn ang="0">
                      <a:pos x="4" y="36"/>
                    </a:cxn>
                    <a:cxn ang="0">
                      <a:pos x="19" y="15"/>
                    </a:cxn>
                    <a:cxn ang="0">
                      <a:pos x="41" y="0"/>
                    </a:cxn>
                    <a:cxn ang="0">
                      <a:pos x="60" y="15"/>
                    </a:cxn>
                    <a:cxn ang="0">
                      <a:pos x="74" y="30"/>
                    </a:cxn>
                    <a:cxn ang="0">
                      <a:pos x="78" y="41"/>
                    </a:cxn>
                    <a:cxn ang="0">
                      <a:pos x="0" y="41"/>
                    </a:cxn>
                  </a:cxnLst>
                  <a:rect l="0" t="0" r="r" b="b"/>
                  <a:pathLst>
                    <a:path w="78" h="41">
                      <a:moveTo>
                        <a:pt x="0" y="41"/>
                      </a:moveTo>
                      <a:lnTo>
                        <a:pt x="4" y="36"/>
                      </a:lnTo>
                      <a:lnTo>
                        <a:pt x="19" y="15"/>
                      </a:lnTo>
                      <a:lnTo>
                        <a:pt x="41" y="0"/>
                      </a:lnTo>
                      <a:lnTo>
                        <a:pt x="60" y="15"/>
                      </a:lnTo>
                      <a:lnTo>
                        <a:pt x="74" y="30"/>
                      </a:lnTo>
                      <a:lnTo>
                        <a:pt x="78" y="41"/>
                      </a:lnTo>
                      <a:lnTo>
                        <a:pt x="0" y="41"/>
                      </a:lnTo>
                      <a:close/>
                    </a:path>
                  </a:pathLst>
                </a:custGeom>
                <a:noFill/>
                <a:ln w="7938" cap="rnd">
                  <a:solidFill>
                    <a:srgbClr val="000000"/>
                  </a:solidFill>
                  <a:prstDash val="solid"/>
                  <a:round/>
                  <a:headEnd/>
                  <a:tailEnd/>
                </a:ln>
              </p:spPr>
              <p:txBody>
                <a:bodyPr/>
                <a:lstStyle/>
                <a:p>
                  <a:endParaRPr lang="en-US"/>
                </a:p>
              </p:txBody>
            </p:sp>
          </p:grpSp>
          <p:sp>
            <p:nvSpPr>
              <p:cNvPr id="161090" name="Freeform 4418"/>
              <p:cNvSpPr>
                <a:spLocks noEditPoints="1"/>
              </p:cNvSpPr>
              <p:nvPr/>
            </p:nvSpPr>
            <p:spPr bwMode="auto">
              <a:xfrm>
                <a:off x="5253" y="3212"/>
                <a:ext cx="58" cy="94"/>
              </a:xfrm>
              <a:custGeom>
                <a:avLst/>
                <a:gdLst/>
                <a:ahLst/>
                <a:cxnLst>
                  <a:cxn ang="0">
                    <a:pos x="16" y="5"/>
                  </a:cxn>
                  <a:cxn ang="0">
                    <a:pos x="34" y="32"/>
                  </a:cxn>
                  <a:cxn ang="0">
                    <a:pos x="32" y="43"/>
                  </a:cxn>
                  <a:cxn ang="0">
                    <a:pos x="21" y="41"/>
                  </a:cxn>
                  <a:cxn ang="0">
                    <a:pos x="3" y="14"/>
                  </a:cxn>
                  <a:cxn ang="0">
                    <a:pos x="5" y="3"/>
                  </a:cxn>
                  <a:cxn ang="0">
                    <a:pos x="16" y="5"/>
                  </a:cxn>
                  <a:cxn ang="0">
                    <a:pos x="52" y="58"/>
                  </a:cxn>
                  <a:cxn ang="0">
                    <a:pos x="69" y="85"/>
                  </a:cxn>
                  <a:cxn ang="0">
                    <a:pos x="67" y="96"/>
                  </a:cxn>
                  <a:cxn ang="0">
                    <a:pos x="56" y="94"/>
                  </a:cxn>
                  <a:cxn ang="0">
                    <a:pos x="38" y="67"/>
                  </a:cxn>
                  <a:cxn ang="0">
                    <a:pos x="41" y="56"/>
                  </a:cxn>
                  <a:cxn ang="0">
                    <a:pos x="52" y="58"/>
                  </a:cxn>
                  <a:cxn ang="0">
                    <a:pos x="87" y="112"/>
                  </a:cxn>
                  <a:cxn ang="0">
                    <a:pos x="105" y="138"/>
                  </a:cxn>
                  <a:cxn ang="0">
                    <a:pos x="103" y="149"/>
                  </a:cxn>
                  <a:cxn ang="0">
                    <a:pos x="92" y="147"/>
                  </a:cxn>
                  <a:cxn ang="0">
                    <a:pos x="74" y="120"/>
                  </a:cxn>
                  <a:cxn ang="0">
                    <a:pos x="76" y="109"/>
                  </a:cxn>
                  <a:cxn ang="0">
                    <a:pos x="87" y="112"/>
                  </a:cxn>
                  <a:cxn ang="0">
                    <a:pos x="123" y="165"/>
                  </a:cxn>
                  <a:cxn ang="0">
                    <a:pos x="140" y="191"/>
                  </a:cxn>
                  <a:cxn ang="0">
                    <a:pos x="138" y="203"/>
                  </a:cxn>
                  <a:cxn ang="0">
                    <a:pos x="127" y="200"/>
                  </a:cxn>
                  <a:cxn ang="0">
                    <a:pos x="109" y="174"/>
                  </a:cxn>
                  <a:cxn ang="0">
                    <a:pos x="112" y="163"/>
                  </a:cxn>
                  <a:cxn ang="0">
                    <a:pos x="123" y="165"/>
                  </a:cxn>
                  <a:cxn ang="0">
                    <a:pos x="158" y="218"/>
                  </a:cxn>
                  <a:cxn ang="0">
                    <a:pos x="176" y="245"/>
                  </a:cxn>
                  <a:cxn ang="0">
                    <a:pos x="174" y="256"/>
                  </a:cxn>
                  <a:cxn ang="0">
                    <a:pos x="163" y="254"/>
                  </a:cxn>
                  <a:cxn ang="0">
                    <a:pos x="145" y="227"/>
                  </a:cxn>
                  <a:cxn ang="0">
                    <a:pos x="147" y="216"/>
                  </a:cxn>
                  <a:cxn ang="0">
                    <a:pos x="158" y="218"/>
                  </a:cxn>
                </a:cxnLst>
                <a:rect l="0" t="0" r="r" b="b"/>
                <a:pathLst>
                  <a:path w="178" h="258">
                    <a:moveTo>
                      <a:pt x="16" y="5"/>
                    </a:moveTo>
                    <a:lnTo>
                      <a:pt x="34" y="32"/>
                    </a:lnTo>
                    <a:cubicBezTo>
                      <a:pt x="36" y="35"/>
                      <a:pt x="35" y="40"/>
                      <a:pt x="32" y="43"/>
                    </a:cubicBezTo>
                    <a:cubicBezTo>
                      <a:pt x="28" y="45"/>
                      <a:pt x="23" y="44"/>
                      <a:pt x="21" y="41"/>
                    </a:cubicBezTo>
                    <a:lnTo>
                      <a:pt x="3" y="14"/>
                    </a:lnTo>
                    <a:cubicBezTo>
                      <a:pt x="0" y="10"/>
                      <a:pt x="1" y="5"/>
                      <a:pt x="5" y="3"/>
                    </a:cubicBezTo>
                    <a:cubicBezTo>
                      <a:pt x="9" y="0"/>
                      <a:pt x="14" y="1"/>
                      <a:pt x="16" y="5"/>
                    </a:cubicBezTo>
                    <a:close/>
                    <a:moveTo>
                      <a:pt x="52" y="58"/>
                    </a:moveTo>
                    <a:lnTo>
                      <a:pt x="69" y="85"/>
                    </a:lnTo>
                    <a:cubicBezTo>
                      <a:pt x="72" y="89"/>
                      <a:pt x="71" y="94"/>
                      <a:pt x="67" y="96"/>
                    </a:cubicBezTo>
                    <a:cubicBezTo>
                      <a:pt x="63" y="98"/>
                      <a:pt x="59" y="97"/>
                      <a:pt x="56" y="94"/>
                    </a:cubicBezTo>
                    <a:lnTo>
                      <a:pt x="38" y="67"/>
                    </a:lnTo>
                    <a:cubicBezTo>
                      <a:pt x="36" y="63"/>
                      <a:pt x="37" y="59"/>
                      <a:pt x="41" y="56"/>
                    </a:cubicBezTo>
                    <a:cubicBezTo>
                      <a:pt x="44" y="54"/>
                      <a:pt x="49" y="55"/>
                      <a:pt x="52" y="58"/>
                    </a:cubicBezTo>
                    <a:close/>
                    <a:moveTo>
                      <a:pt x="87" y="112"/>
                    </a:moveTo>
                    <a:lnTo>
                      <a:pt x="105" y="138"/>
                    </a:lnTo>
                    <a:cubicBezTo>
                      <a:pt x="107" y="142"/>
                      <a:pt x="106" y="147"/>
                      <a:pt x="103" y="149"/>
                    </a:cubicBezTo>
                    <a:cubicBezTo>
                      <a:pt x="99" y="152"/>
                      <a:pt x="94" y="151"/>
                      <a:pt x="92" y="147"/>
                    </a:cubicBezTo>
                    <a:lnTo>
                      <a:pt x="74" y="120"/>
                    </a:lnTo>
                    <a:cubicBezTo>
                      <a:pt x="71" y="117"/>
                      <a:pt x="72" y="112"/>
                      <a:pt x="76" y="109"/>
                    </a:cubicBezTo>
                    <a:cubicBezTo>
                      <a:pt x="80" y="107"/>
                      <a:pt x="85" y="108"/>
                      <a:pt x="87" y="112"/>
                    </a:cubicBezTo>
                    <a:close/>
                    <a:moveTo>
                      <a:pt x="123" y="165"/>
                    </a:moveTo>
                    <a:lnTo>
                      <a:pt x="140" y="191"/>
                    </a:lnTo>
                    <a:cubicBezTo>
                      <a:pt x="143" y="195"/>
                      <a:pt x="142" y="200"/>
                      <a:pt x="138" y="203"/>
                    </a:cubicBezTo>
                    <a:cubicBezTo>
                      <a:pt x="134" y="205"/>
                      <a:pt x="130" y="204"/>
                      <a:pt x="127" y="200"/>
                    </a:cubicBezTo>
                    <a:lnTo>
                      <a:pt x="109" y="174"/>
                    </a:lnTo>
                    <a:cubicBezTo>
                      <a:pt x="107" y="170"/>
                      <a:pt x="108" y="165"/>
                      <a:pt x="112" y="163"/>
                    </a:cubicBezTo>
                    <a:cubicBezTo>
                      <a:pt x="115" y="160"/>
                      <a:pt x="120" y="161"/>
                      <a:pt x="123" y="165"/>
                    </a:cubicBezTo>
                    <a:close/>
                    <a:moveTo>
                      <a:pt x="158" y="218"/>
                    </a:moveTo>
                    <a:lnTo>
                      <a:pt x="176" y="245"/>
                    </a:lnTo>
                    <a:cubicBezTo>
                      <a:pt x="178" y="248"/>
                      <a:pt x="177" y="253"/>
                      <a:pt x="174" y="256"/>
                    </a:cubicBezTo>
                    <a:cubicBezTo>
                      <a:pt x="170" y="258"/>
                      <a:pt x="165" y="257"/>
                      <a:pt x="163" y="254"/>
                    </a:cubicBezTo>
                    <a:lnTo>
                      <a:pt x="145" y="227"/>
                    </a:lnTo>
                    <a:cubicBezTo>
                      <a:pt x="142" y="223"/>
                      <a:pt x="143" y="218"/>
                      <a:pt x="147" y="216"/>
                    </a:cubicBezTo>
                    <a:cubicBezTo>
                      <a:pt x="151" y="213"/>
                      <a:pt x="156" y="214"/>
                      <a:pt x="158" y="218"/>
                    </a:cubicBezTo>
                    <a:close/>
                  </a:path>
                </a:pathLst>
              </a:custGeom>
              <a:solidFill>
                <a:srgbClr val="000000"/>
              </a:solidFill>
              <a:ln w="7938" cap="flat">
                <a:solidFill>
                  <a:srgbClr val="000000"/>
                </a:solidFill>
                <a:prstDash val="solid"/>
                <a:bevel/>
                <a:headEnd/>
                <a:tailEnd/>
              </a:ln>
            </p:spPr>
            <p:txBody>
              <a:bodyPr/>
              <a:lstStyle/>
              <a:p>
                <a:endParaRPr lang="en-US"/>
              </a:p>
            </p:txBody>
          </p:sp>
          <p:sp>
            <p:nvSpPr>
              <p:cNvPr id="161091" name="Rectangle 4419"/>
              <p:cNvSpPr>
                <a:spLocks noChangeArrowheads="1"/>
              </p:cNvSpPr>
              <p:nvPr/>
            </p:nvSpPr>
            <p:spPr bwMode="auto">
              <a:xfrm>
                <a:off x="2931" y="2067"/>
                <a:ext cx="2725" cy="2046"/>
              </a:xfrm>
              <a:prstGeom prst="rect">
                <a:avLst/>
              </a:prstGeom>
              <a:noFill/>
              <a:ln w="7938" cap="rnd">
                <a:solidFill>
                  <a:srgbClr val="000000"/>
                </a:solidFill>
                <a:miter lim="800000"/>
                <a:headEnd/>
                <a:tailEnd/>
              </a:ln>
            </p:spPr>
            <p:txBody>
              <a:bodyPr/>
              <a:lstStyle/>
              <a:p>
                <a:endParaRPr lang="en-US"/>
              </a:p>
            </p:txBody>
          </p:sp>
          <p:sp>
            <p:nvSpPr>
              <p:cNvPr id="161093" name="Rectangle 4421"/>
              <p:cNvSpPr>
                <a:spLocks noChangeArrowheads="1"/>
              </p:cNvSpPr>
              <p:nvPr/>
            </p:nvSpPr>
            <p:spPr bwMode="auto">
              <a:xfrm>
                <a:off x="3600" y="3168"/>
                <a:ext cx="434" cy="77"/>
              </a:xfrm>
              <a:prstGeom prst="rect">
                <a:avLst/>
              </a:prstGeom>
              <a:solidFill>
                <a:schemeClr val="tx1"/>
              </a:solidFill>
              <a:ln w="9525">
                <a:noFill/>
                <a:miter lim="800000"/>
                <a:headEnd/>
                <a:tailEnd/>
              </a:ln>
            </p:spPr>
            <p:txBody>
              <a:bodyPr wrap="none" lIns="0" tIns="0" rIns="0" bIns="0">
                <a:spAutoFit/>
              </a:bodyPr>
              <a:lstStyle/>
              <a:p>
                <a:r>
                  <a:rPr lang="en-US" sz="800" b="1">
                    <a:solidFill>
                      <a:srgbClr val="000000"/>
                    </a:solidFill>
                    <a:latin typeface="Arial" charset="0"/>
                  </a:rPr>
                  <a:t>SITKOH LAKE</a:t>
                </a:r>
                <a:endParaRPr lang="en-US"/>
              </a:p>
            </p:txBody>
          </p:sp>
          <p:sp>
            <p:nvSpPr>
              <p:cNvPr id="161095" name="Rectangle 4423"/>
              <p:cNvSpPr>
                <a:spLocks noChangeArrowheads="1"/>
              </p:cNvSpPr>
              <p:nvPr/>
            </p:nvSpPr>
            <p:spPr bwMode="auto">
              <a:xfrm>
                <a:off x="5088" y="3360"/>
                <a:ext cx="272" cy="86"/>
              </a:xfrm>
              <a:prstGeom prst="rect">
                <a:avLst/>
              </a:prstGeom>
              <a:solidFill>
                <a:schemeClr val="tx1"/>
              </a:solidFill>
              <a:ln w="9525">
                <a:noFill/>
                <a:miter lim="800000"/>
                <a:headEnd/>
                <a:tailEnd/>
              </a:ln>
            </p:spPr>
            <p:txBody>
              <a:bodyPr wrap="none" lIns="0" tIns="0" rIns="0" bIns="0">
                <a:spAutoFit/>
              </a:bodyPr>
              <a:lstStyle/>
              <a:p>
                <a:r>
                  <a:rPr lang="en-US" sz="900" b="1">
                    <a:solidFill>
                      <a:srgbClr val="000000"/>
                    </a:solidFill>
                    <a:latin typeface="Arial" charset="0"/>
                  </a:rPr>
                  <a:t>SITKOH</a:t>
                </a:r>
                <a:endParaRPr lang="en-US"/>
              </a:p>
            </p:txBody>
          </p:sp>
          <p:sp>
            <p:nvSpPr>
              <p:cNvPr id="161097" name="Rectangle 4425"/>
              <p:cNvSpPr>
                <a:spLocks noChangeArrowheads="1"/>
              </p:cNvSpPr>
              <p:nvPr/>
            </p:nvSpPr>
            <p:spPr bwMode="auto">
              <a:xfrm>
                <a:off x="5136" y="3456"/>
                <a:ext cx="152" cy="86"/>
              </a:xfrm>
              <a:prstGeom prst="rect">
                <a:avLst/>
              </a:prstGeom>
              <a:solidFill>
                <a:schemeClr val="tx1"/>
              </a:solidFill>
              <a:ln w="9525">
                <a:noFill/>
                <a:miter lim="800000"/>
                <a:headEnd/>
                <a:tailEnd/>
              </a:ln>
            </p:spPr>
            <p:txBody>
              <a:bodyPr wrap="none" lIns="0" tIns="0" rIns="0" bIns="0">
                <a:spAutoFit/>
              </a:bodyPr>
              <a:lstStyle/>
              <a:p>
                <a:r>
                  <a:rPr lang="en-US" sz="900" b="1">
                    <a:solidFill>
                      <a:srgbClr val="000000"/>
                    </a:solidFill>
                    <a:latin typeface="Arial" charset="0"/>
                  </a:rPr>
                  <a:t>BAY</a:t>
                </a:r>
                <a:endParaRPr lang="en-US"/>
              </a:p>
            </p:txBody>
          </p:sp>
          <p:sp>
            <p:nvSpPr>
              <p:cNvPr id="161098" name="Rectangle 4426"/>
              <p:cNvSpPr>
                <a:spLocks noChangeArrowheads="1"/>
              </p:cNvSpPr>
              <p:nvPr/>
            </p:nvSpPr>
            <p:spPr bwMode="auto">
              <a:xfrm>
                <a:off x="3622" y="3959"/>
                <a:ext cx="540" cy="86"/>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charset="0"/>
                  </a:rPr>
                  <a:t>PERIL STRAITS</a:t>
                </a:r>
                <a:endParaRPr lang="en-US"/>
              </a:p>
            </p:txBody>
          </p:sp>
          <p:sp>
            <p:nvSpPr>
              <p:cNvPr id="161099" name="Rectangle 4427"/>
              <p:cNvSpPr>
                <a:spLocks noChangeArrowheads="1"/>
              </p:cNvSpPr>
              <p:nvPr/>
            </p:nvSpPr>
            <p:spPr bwMode="auto">
              <a:xfrm>
                <a:off x="3753" y="2248"/>
                <a:ext cx="738" cy="140"/>
              </a:xfrm>
              <a:prstGeom prst="rect">
                <a:avLst/>
              </a:prstGeom>
              <a:solidFill>
                <a:srgbClr val="FFFFFF"/>
              </a:solidFill>
              <a:ln w="9525">
                <a:noFill/>
                <a:miter lim="800000"/>
                <a:headEnd/>
                <a:tailEnd/>
              </a:ln>
            </p:spPr>
            <p:txBody>
              <a:bodyPr/>
              <a:lstStyle/>
              <a:p>
                <a:endParaRPr lang="en-US"/>
              </a:p>
            </p:txBody>
          </p:sp>
          <p:sp>
            <p:nvSpPr>
              <p:cNvPr id="161100" name="Rectangle 4428"/>
              <p:cNvSpPr>
                <a:spLocks noChangeArrowheads="1"/>
              </p:cNvSpPr>
              <p:nvPr/>
            </p:nvSpPr>
            <p:spPr bwMode="auto">
              <a:xfrm>
                <a:off x="3730" y="2257"/>
                <a:ext cx="846" cy="134"/>
              </a:xfrm>
              <a:prstGeom prst="rect">
                <a:avLst/>
              </a:prstGeom>
              <a:solidFill>
                <a:schemeClr val="tx1"/>
              </a:solidFill>
              <a:ln w="9525">
                <a:noFill/>
                <a:miter lim="800000"/>
                <a:headEnd/>
                <a:tailEnd/>
              </a:ln>
            </p:spPr>
            <p:txBody>
              <a:bodyPr wrap="none" lIns="0" tIns="0" rIns="0" bIns="0">
                <a:spAutoFit/>
              </a:bodyPr>
              <a:lstStyle/>
              <a:p>
                <a:r>
                  <a:rPr lang="en-US" sz="1400" b="1">
                    <a:solidFill>
                      <a:srgbClr val="000000"/>
                    </a:solidFill>
                    <a:latin typeface="Arial" charset="0"/>
                  </a:rPr>
                  <a:t>CHICHAGOF IS.</a:t>
                </a:r>
                <a:endParaRPr lang="en-US"/>
              </a:p>
            </p:txBody>
          </p:sp>
          <p:sp>
            <p:nvSpPr>
              <p:cNvPr id="161102" name="Rectangle 4430"/>
              <p:cNvSpPr>
                <a:spLocks noChangeArrowheads="1"/>
              </p:cNvSpPr>
              <p:nvPr/>
            </p:nvSpPr>
            <p:spPr bwMode="auto">
              <a:xfrm>
                <a:off x="4128" y="3024"/>
                <a:ext cx="484" cy="77"/>
              </a:xfrm>
              <a:prstGeom prst="rect">
                <a:avLst/>
              </a:prstGeom>
              <a:solidFill>
                <a:schemeClr val="tx1"/>
              </a:solidFill>
              <a:ln w="9525">
                <a:noFill/>
                <a:miter lim="800000"/>
                <a:headEnd/>
                <a:tailEnd/>
              </a:ln>
            </p:spPr>
            <p:txBody>
              <a:bodyPr wrap="none" lIns="0" tIns="0" rIns="0" bIns="0">
                <a:spAutoFit/>
              </a:bodyPr>
              <a:lstStyle/>
              <a:p>
                <a:r>
                  <a:rPr lang="en-US" sz="800" b="1">
                    <a:solidFill>
                      <a:srgbClr val="000000"/>
                    </a:solidFill>
                    <a:latin typeface="Arial" charset="0"/>
                  </a:rPr>
                  <a:t>SITKOH CREEK</a:t>
                </a:r>
                <a:endParaRPr lang="en-US"/>
              </a:p>
            </p:txBody>
          </p:sp>
        </p:grpSp>
        <p:grpSp>
          <p:nvGrpSpPr>
            <p:cNvPr id="161109" name="Group 4437"/>
            <p:cNvGrpSpPr>
              <a:grpSpLocks/>
            </p:cNvGrpSpPr>
            <p:nvPr/>
          </p:nvGrpSpPr>
          <p:grpSpPr bwMode="auto">
            <a:xfrm>
              <a:off x="4128" y="2688"/>
              <a:ext cx="232" cy="173"/>
              <a:chOff x="4184" y="2720"/>
              <a:chExt cx="232" cy="173"/>
            </a:xfrm>
          </p:grpSpPr>
          <p:sp>
            <p:nvSpPr>
              <p:cNvPr id="161103" name="Rectangle 4431"/>
              <p:cNvSpPr>
                <a:spLocks noChangeArrowheads="1"/>
              </p:cNvSpPr>
              <p:nvPr/>
            </p:nvSpPr>
            <p:spPr bwMode="auto">
              <a:xfrm>
                <a:off x="4184" y="2720"/>
                <a:ext cx="232" cy="157"/>
              </a:xfrm>
              <a:prstGeom prst="rect">
                <a:avLst/>
              </a:prstGeom>
              <a:solidFill>
                <a:srgbClr val="FFFFFF"/>
              </a:solidFill>
              <a:ln w="9525">
                <a:noFill/>
                <a:miter lim="800000"/>
                <a:headEnd/>
                <a:tailEnd/>
              </a:ln>
            </p:spPr>
            <p:txBody>
              <a:bodyPr/>
              <a:lstStyle/>
              <a:p>
                <a:endParaRPr lang="en-US"/>
              </a:p>
            </p:txBody>
          </p:sp>
          <p:sp>
            <p:nvSpPr>
              <p:cNvPr id="161104" name="Rectangle 4432"/>
              <p:cNvSpPr>
                <a:spLocks noChangeArrowheads="1"/>
              </p:cNvSpPr>
              <p:nvPr/>
            </p:nvSpPr>
            <p:spPr bwMode="auto">
              <a:xfrm>
                <a:off x="4224" y="2736"/>
                <a:ext cx="167" cy="77"/>
              </a:xfrm>
              <a:prstGeom prst="rect">
                <a:avLst/>
              </a:prstGeom>
              <a:noFill/>
              <a:ln w="9525">
                <a:noFill/>
                <a:miter lim="800000"/>
                <a:headEnd/>
                <a:tailEnd/>
              </a:ln>
            </p:spPr>
            <p:txBody>
              <a:bodyPr wrap="none" lIns="0" tIns="0" rIns="0" bIns="0">
                <a:spAutoFit/>
              </a:bodyPr>
              <a:lstStyle/>
              <a:p>
                <a:r>
                  <a:rPr lang="en-US" sz="800" b="1">
                    <a:solidFill>
                      <a:srgbClr val="000000"/>
                    </a:solidFill>
                    <a:latin typeface="Arial" charset="0"/>
                  </a:rPr>
                  <a:t>WEIR</a:t>
                </a:r>
                <a:endParaRPr lang="en-US" b="1"/>
              </a:p>
            </p:txBody>
          </p:sp>
          <p:sp>
            <p:nvSpPr>
              <p:cNvPr id="161105" name="Rectangle 4433"/>
              <p:cNvSpPr>
                <a:spLocks noChangeArrowheads="1"/>
              </p:cNvSpPr>
              <p:nvPr/>
            </p:nvSpPr>
            <p:spPr bwMode="auto">
              <a:xfrm>
                <a:off x="4211" y="2816"/>
                <a:ext cx="143" cy="77"/>
              </a:xfrm>
              <a:prstGeom prst="rect">
                <a:avLst/>
              </a:prstGeom>
              <a:noFill/>
              <a:ln w="9525">
                <a:noFill/>
                <a:miter lim="800000"/>
                <a:headEnd/>
                <a:tailEnd/>
              </a:ln>
            </p:spPr>
            <p:txBody>
              <a:bodyPr wrap="none" lIns="0" tIns="0" rIns="0" bIns="0">
                <a:spAutoFit/>
              </a:bodyPr>
              <a:lstStyle/>
              <a:p>
                <a:r>
                  <a:rPr lang="en-US" sz="800" b="1">
                    <a:solidFill>
                      <a:srgbClr val="000000"/>
                    </a:solidFill>
                    <a:latin typeface="Arial" charset="0"/>
                  </a:rPr>
                  <a:t>SITE</a:t>
                </a:r>
                <a:endParaRPr lang="en-US"/>
              </a:p>
            </p:txBody>
          </p:sp>
        </p:grpSp>
      </p:grpSp>
      <p:sp>
        <p:nvSpPr>
          <p:cNvPr id="97296" name="Rectangle 16"/>
          <p:cNvSpPr>
            <a:spLocks noChangeArrowheads="1"/>
          </p:cNvSpPr>
          <p:nvPr/>
        </p:nvSpPr>
        <p:spPr bwMode="auto">
          <a:xfrm>
            <a:off x="-3911600" y="1219200"/>
            <a:ext cx="9144000" cy="0"/>
          </a:xfrm>
          <a:prstGeom prst="rect">
            <a:avLst/>
          </a:prstGeom>
          <a:noFill/>
          <a:ln w="9525">
            <a:noFill/>
            <a:miter lim="800000"/>
            <a:headEnd/>
            <a:tailEnd/>
          </a:ln>
          <a:effectLst/>
        </p:spPr>
        <p:txBody>
          <a:bodyPr wrap="none">
            <a:spAutoFit/>
          </a:bodyPr>
          <a:lstStyle/>
          <a:p>
            <a:endParaRPr lang="en-US"/>
          </a:p>
        </p:txBody>
      </p:sp>
      <p:graphicFrame>
        <p:nvGraphicFramePr>
          <p:cNvPr id="97298" name="Group 18"/>
          <p:cNvGraphicFramePr>
            <a:graphicFrameLocks noGrp="1"/>
          </p:cNvGraphicFramePr>
          <p:nvPr/>
        </p:nvGraphicFramePr>
        <p:xfrm>
          <a:off x="-3911600" y="4510088"/>
          <a:ext cx="208280" cy="518160"/>
        </p:xfrm>
        <a:graphic>
          <a:graphicData uri="http://schemas.openxmlformats.org/drawingml/2006/table">
            <a:tbl>
              <a:tblPr/>
              <a:tblGrid>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97304" name="Rectangle 24"/>
          <p:cNvSpPr>
            <a:spLocks noChangeArrowheads="1"/>
          </p:cNvSpPr>
          <p:nvPr/>
        </p:nvSpPr>
        <p:spPr bwMode="auto">
          <a:xfrm>
            <a:off x="-3911600" y="5027613"/>
            <a:ext cx="184150" cy="611187"/>
          </a:xfrm>
          <a:prstGeom prst="rect">
            <a:avLst/>
          </a:prstGeom>
          <a:noFill/>
          <a:ln w="9525">
            <a:noFill/>
            <a:miter lim="800000"/>
            <a:headEnd/>
            <a:tailEnd/>
          </a:ln>
          <a:effectLst/>
        </p:spPr>
        <p:txBody>
          <a:bodyPr wrap="none" anchor="ctr">
            <a:spAutoFit/>
          </a:bodyPr>
          <a:lstStyle/>
          <a:p>
            <a:pPr algn="l" eaLnBrk="1" hangingPunct="1"/>
            <a:r>
              <a:rPr lang="en-US" sz="1600" b="1">
                <a:latin typeface="Arial" charset="0"/>
                <a:cs typeface="Times New Roman" pitchFamily="18" charset="0"/>
              </a:rPr>
              <a:t/>
            </a:r>
            <a:br>
              <a:rPr lang="en-US" sz="1600" b="1">
                <a:latin typeface="Arial" charset="0"/>
                <a:cs typeface="Times New Roman" pitchFamily="18" charset="0"/>
              </a:rPr>
            </a:br>
            <a:endParaRPr lang="en-US">
              <a:latin typeface="Arial" charset="0"/>
            </a:endParaRPr>
          </a:p>
        </p:txBody>
      </p:sp>
      <p:sp>
        <p:nvSpPr>
          <p:cNvPr id="97315" name="Rectangle 35"/>
          <p:cNvSpPr>
            <a:spLocks noChangeArrowheads="1"/>
          </p:cNvSpPr>
          <p:nvPr/>
        </p:nvSpPr>
        <p:spPr bwMode="auto">
          <a:xfrm>
            <a:off x="2017713" y="-804863"/>
            <a:ext cx="269875" cy="274638"/>
          </a:xfrm>
          <a:prstGeom prst="rect">
            <a:avLst/>
          </a:prstGeom>
          <a:noFill/>
          <a:ln w="9525">
            <a:noFill/>
            <a:miter lim="800000"/>
            <a:headEnd/>
            <a:tailEnd/>
          </a:ln>
          <a:effectLst/>
        </p:spPr>
        <p:txBody>
          <a:bodyPr wrap="none" anchor="ctr">
            <a:spAutoFit/>
          </a:bodyPr>
          <a:lstStyle/>
          <a:p>
            <a:pPr algn="l" eaLnBrk="1" hangingPunct="1"/>
            <a:r>
              <a:rPr lang="en-US" sz="1200">
                <a:solidFill>
                  <a:srgbClr val="000000"/>
                </a:solidFill>
                <a:latin typeface="Arial" charset="0"/>
                <a:cs typeface="Times New Roman" pitchFamily="18" charset="0"/>
              </a:rPr>
              <a:t>  </a:t>
            </a:r>
            <a:endParaRPr lang="en-US">
              <a:latin typeface="Arial" charset="0"/>
            </a:endParaRPr>
          </a:p>
        </p:txBody>
      </p:sp>
      <p:sp>
        <p:nvSpPr>
          <p:cNvPr id="146250" name="AutoShape 1866"/>
          <p:cNvSpPr>
            <a:spLocks noChangeAspect="1" noChangeArrowheads="1" noTextEdit="1"/>
          </p:cNvSpPr>
          <p:nvPr/>
        </p:nvSpPr>
        <p:spPr bwMode="auto">
          <a:xfrm>
            <a:off x="152400" y="152400"/>
            <a:ext cx="4322763" cy="5770563"/>
          </a:xfrm>
          <a:prstGeom prst="rect">
            <a:avLst/>
          </a:prstGeom>
          <a:noFill/>
          <a:ln w="9525">
            <a:noFill/>
            <a:miter lim="800000"/>
            <a:headEnd/>
            <a:tailEnd/>
          </a:ln>
        </p:spPr>
        <p:txBody>
          <a:bodyPr/>
          <a:lstStyle/>
          <a:p>
            <a:endParaRPr lang="en-US"/>
          </a:p>
        </p:txBody>
      </p:sp>
      <p:sp>
        <p:nvSpPr>
          <p:cNvPr id="146252" name="Rectangle 1868"/>
          <p:cNvSpPr>
            <a:spLocks noChangeArrowheads="1"/>
          </p:cNvSpPr>
          <p:nvPr/>
        </p:nvSpPr>
        <p:spPr bwMode="auto">
          <a:xfrm>
            <a:off x="157163" y="157163"/>
            <a:ext cx="4313238" cy="5761038"/>
          </a:xfrm>
          <a:prstGeom prst="rect">
            <a:avLst/>
          </a:prstGeom>
          <a:solidFill>
            <a:srgbClr val="FFFFFF"/>
          </a:solidFill>
          <a:ln w="9525">
            <a:noFill/>
            <a:miter lim="800000"/>
            <a:headEnd/>
            <a:tailEnd/>
          </a:ln>
        </p:spPr>
        <p:txBody>
          <a:bodyPr/>
          <a:lstStyle/>
          <a:p>
            <a:endParaRPr lang="en-US"/>
          </a:p>
        </p:txBody>
      </p:sp>
      <p:sp>
        <p:nvSpPr>
          <p:cNvPr id="146253" name="Freeform 1869"/>
          <p:cNvSpPr>
            <a:spLocks/>
          </p:cNvSpPr>
          <p:nvPr/>
        </p:nvSpPr>
        <p:spPr bwMode="auto">
          <a:xfrm>
            <a:off x="2538413" y="4656138"/>
            <a:ext cx="60325" cy="77788"/>
          </a:xfrm>
          <a:custGeom>
            <a:avLst/>
            <a:gdLst/>
            <a:ahLst/>
            <a:cxnLst>
              <a:cxn ang="0">
                <a:pos x="6" y="15"/>
              </a:cxn>
              <a:cxn ang="0">
                <a:pos x="11" y="10"/>
              </a:cxn>
              <a:cxn ang="0">
                <a:pos x="22" y="0"/>
              </a:cxn>
              <a:cxn ang="0">
                <a:pos x="27" y="5"/>
              </a:cxn>
              <a:cxn ang="0">
                <a:pos x="33" y="15"/>
              </a:cxn>
              <a:cxn ang="0">
                <a:pos x="38" y="30"/>
              </a:cxn>
              <a:cxn ang="0">
                <a:pos x="33" y="30"/>
              </a:cxn>
              <a:cxn ang="0">
                <a:pos x="27" y="30"/>
              </a:cxn>
              <a:cxn ang="0">
                <a:pos x="16" y="35"/>
              </a:cxn>
              <a:cxn ang="0">
                <a:pos x="11" y="35"/>
              </a:cxn>
              <a:cxn ang="0">
                <a:pos x="6" y="35"/>
              </a:cxn>
              <a:cxn ang="0">
                <a:pos x="0" y="40"/>
              </a:cxn>
              <a:cxn ang="0">
                <a:pos x="6" y="44"/>
              </a:cxn>
              <a:cxn ang="0">
                <a:pos x="6" y="49"/>
              </a:cxn>
              <a:cxn ang="0">
                <a:pos x="0" y="40"/>
              </a:cxn>
              <a:cxn ang="0">
                <a:pos x="0" y="20"/>
              </a:cxn>
              <a:cxn ang="0">
                <a:pos x="6" y="15"/>
              </a:cxn>
            </a:cxnLst>
            <a:rect l="0" t="0" r="r" b="b"/>
            <a:pathLst>
              <a:path w="38" h="49">
                <a:moveTo>
                  <a:pt x="6" y="15"/>
                </a:moveTo>
                <a:lnTo>
                  <a:pt x="11" y="10"/>
                </a:lnTo>
                <a:lnTo>
                  <a:pt x="22" y="0"/>
                </a:lnTo>
                <a:lnTo>
                  <a:pt x="27" y="5"/>
                </a:lnTo>
                <a:lnTo>
                  <a:pt x="33" y="15"/>
                </a:lnTo>
                <a:lnTo>
                  <a:pt x="38" y="30"/>
                </a:lnTo>
                <a:lnTo>
                  <a:pt x="33" y="30"/>
                </a:lnTo>
                <a:lnTo>
                  <a:pt x="27" y="30"/>
                </a:lnTo>
                <a:lnTo>
                  <a:pt x="16" y="35"/>
                </a:lnTo>
                <a:lnTo>
                  <a:pt x="11" y="35"/>
                </a:lnTo>
                <a:lnTo>
                  <a:pt x="6" y="35"/>
                </a:lnTo>
                <a:lnTo>
                  <a:pt x="0" y="40"/>
                </a:lnTo>
                <a:lnTo>
                  <a:pt x="6" y="44"/>
                </a:lnTo>
                <a:lnTo>
                  <a:pt x="6" y="49"/>
                </a:lnTo>
                <a:lnTo>
                  <a:pt x="0" y="40"/>
                </a:lnTo>
                <a:lnTo>
                  <a:pt x="0" y="20"/>
                </a:lnTo>
                <a:lnTo>
                  <a:pt x="6" y="15"/>
                </a:lnTo>
                <a:close/>
              </a:path>
            </a:pathLst>
          </a:custGeom>
          <a:solidFill>
            <a:srgbClr val="C1FFD5"/>
          </a:solidFill>
          <a:ln w="9525">
            <a:noFill/>
            <a:round/>
            <a:headEnd/>
            <a:tailEnd/>
          </a:ln>
        </p:spPr>
        <p:txBody>
          <a:bodyPr/>
          <a:lstStyle/>
          <a:p>
            <a:endParaRPr lang="en-US"/>
          </a:p>
        </p:txBody>
      </p:sp>
      <p:sp>
        <p:nvSpPr>
          <p:cNvPr id="146254" name="Freeform 1870"/>
          <p:cNvSpPr>
            <a:spLocks/>
          </p:cNvSpPr>
          <p:nvPr/>
        </p:nvSpPr>
        <p:spPr bwMode="auto">
          <a:xfrm>
            <a:off x="2538413" y="4656138"/>
            <a:ext cx="60325" cy="77788"/>
          </a:xfrm>
          <a:custGeom>
            <a:avLst/>
            <a:gdLst/>
            <a:ahLst/>
            <a:cxnLst>
              <a:cxn ang="0">
                <a:pos x="6" y="15"/>
              </a:cxn>
              <a:cxn ang="0">
                <a:pos x="11" y="10"/>
              </a:cxn>
              <a:cxn ang="0">
                <a:pos x="22" y="0"/>
              </a:cxn>
              <a:cxn ang="0">
                <a:pos x="27" y="5"/>
              </a:cxn>
              <a:cxn ang="0">
                <a:pos x="33" y="15"/>
              </a:cxn>
              <a:cxn ang="0">
                <a:pos x="38" y="30"/>
              </a:cxn>
              <a:cxn ang="0">
                <a:pos x="33" y="30"/>
              </a:cxn>
              <a:cxn ang="0">
                <a:pos x="27" y="30"/>
              </a:cxn>
              <a:cxn ang="0">
                <a:pos x="16" y="35"/>
              </a:cxn>
              <a:cxn ang="0">
                <a:pos x="11" y="35"/>
              </a:cxn>
              <a:cxn ang="0">
                <a:pos x="6" y="35"/>
              </a:cxn>
              <a:cxn ang="0">
                <a:pos x="0" y="40"/>
              </a:cxn>
              <a:cxn ang="0">
                <a:pos x="6" y="44"/>
              </a:cxn>
              <a:cxn ang="0">
                <a:pos x="6" y="49"/>
              </a:cxn>
              <a:cxn ang="0">
                <a:pos x="0" y="40"/>
              </a:cxn>
              <a:cxn ang="0">
                <a:pos x="0" y="20"/>
              </a:cxn>
              <a:cxn ang="0">
                <a:pos x="6" y="15"/>
              </a:cxn>
            </a:cxnLst>
            <a:rect l="0" t="0" r="r" b="b"/>
            <a:pathLst>
              <a:path w="38" h="49">
                <a:moveTo>
                  <a:pt x="6" y="15"/>
                </a:moveTo>
                <a:lnTo>
                  <a:pt x="11" y="10"/>
                </a:lnTo>
                <a:lnTo>
                  <a:pt x="22" y="0"/>
                </a:lnTo>
                <a:lnTo>
                  <a:pt x="27" y="5"/>
                </a:lnTo>
                <a:lnTo>
                  <a:pt x="33" y="15"/>
                </a:lnTo>
                <a:lnTo>
                  <a:pt x="38" y="30"/>
                </a:lnTo>
                <a:lnTo>
                  <a:pt x="33" y="30"/>
                </a:lnTo>
                <a:lnTo>
                  <a:pt x="27" y="30"/>
                </a:lnTo>
                <a:lnTo>
                  <a:pt x="16" y="35"/>
                </a:lnTo>
                <a:lnTo>
                  <a:pt x="11" y="35"/>
                </a:lnTo>
                <a:lnTo>
                  <a:pt x="6" y="35"/>
                </a:lnTo>
                <a:lnTo>
                  <a:pt x="0" y="40"/>
                </a:lnTo>
                <a:lnTo>
                  <a:pt x="6" y="44"/>
                </a:lnTo>
                <a:lnTo>
                  <a:pt x="6" y="49"/>
                </a:lnTo>
                <a:lnTo>
                  <a:pt x="0" y="40"/>
                </a:lnTo>
                <a:lnTo>
                  <a:pt x="0" y="20"/>
                </a:lnTo>
                <a:lnTo>
                  <a:pt x="6" y="15"/>
                </a:lnTo>
                <a:close/>
              </a:path>
            </a:pathLst>
          </a:custGeom>
          <a:noFill/>
          <a:ln w="1588" cap="rnd">
            <a:solidFill>
              <a:srgbClr val="000000"/>
            </a:solidFill>
            <a:prstDash val="solid"/>
            <a:round/>
            <a:headEnd/>
            <a:tailEnd/>
          </a:ln>
        </p:spPr>
        <p:txBody>
          <a:bodyPr/>
          <a:lstStyle/>
          <a:p>
            <a:endParaRPr lang="en-US"/>
          </a:p>
        </p:txBody>
      </p:sp>
      <p:sp>
        <p:nvSpPr>
          <p:cNvPr id="146255" name="Freeform 1871"/>
          <p:cNvSpPr>
            <a:spLocks/>
          </p:cNvSpPr>
          <p:nvPr/>
        </p:nvSpPr>
        <p:spPr bwMode="auto">
          <a:xfrm>
            <a:off x="1187450" y="3440113"/>
            <a:ext cx="66675" cy="47625"/>
          </a:xfrm>
          <a:custGeom>
            <a:avLst/>
            <a:gdLst/>
            <a:ahLst/>
            <a:cxnLst>
              <a:cxn ang="0">
                <a:pos x="21" y="0"/>
              </a:cxn>
              <a:cxn ang="0">
                <a:pos x="37" y="10"/>
              </a:cxn>
              <a:cxn ang="0">
                <a:pos x="42" y="30"/>
              </a:cxn>
              <a:cxn ang="0">
                <a:pos x="37" y="30"/>
              </a:cxn>
              <a:cxn ang="0">
                <a:pos x="32" y="25"/>
              </a:cxn>
              <a:cxn ang="0">
                <a:pos x="32" y="20"/>
              </a:cxn>
              <a:cxn ang="0">
                <a:pos x="5" y="20"/>
              </a:cxn>
              <a:cxn ang="0">
                <a:pos x="0" y="20"/>
              </a:cxn>
              <a:cxn ang="0">
                <a:pos x="5" y="15"/>
              </a:cxn>
              <a:cxn ang="0">
                <a:pos x="5" y="10"/>
              </a:cxn>
              <a:cxn ang="0">
                <a:pos x="10" y="10"/>
              </a:cxn>
              <a:cxn ang="0">
                <a:pos x="16" y="5"/>
              </a:cxn>
              <a:cxn ang="0">
                <a:pos x="21" y="0"/>
              </a:cxn>
            </a:cxnLst>
            <a:rect l="0" t="0" r="r" b="b"/>
            <a:pathLst>
              <a:path w="42" h="30">
                <a:moveTo>
                  <a:pt x="21" y="0"/>
                </a:moveTo>
                <a:lnTo>
                  <a:pt x="37" y="10"/>
                </a:lnTo>
                <a:lnTo>
                  <a:pt x="42" y="30"/>
                </a:lnTo>
                <a:lnTo>
                  <a:pt x="37" y="30"/>
                </a:lnTo>
                <a:lnTo>
                  <a:pt x="32" y="25"/>
                </a:lnTo>
                <a:lnTo>
                  <a:pt x="32" y="20"/>
                </a:lnTo>
                <a:lnTo>
                  <a:pt x="5" y="20"/>
                </a:lnTo>
                <a:lnTo>
                  <a:pt x="0" y="20"/>
                </a:lnTo>
                <a:lnTo>
                  <a:pt x="5" y="15"/>
                </a:lnTo>
                <a:lnTo>
                  <a:pt x="5" y="10"/>
                </a:lnTo>
                <a:lnTo>
                  <a:pt x="10" y="10"/>
                </a:lnTo>
                <a:lnTo>
                  <a:pt x="16" y="5"/>
                </a:lnTo>
                <a:lnTo>
                  <a:pt x="21" y="0"/>
                </a:lnTo>
                <a:close/>
              </a:path>
            </a:pathLst>
          </a:custGeom>
          <a:solidFill>
            <a:srgbClr val="82FFCA"/>
          </a:solidFill>
          <a:ln w="9525">
            <a:noFill/>
            <a:round/>
            <a:headEnd/>
            <a:tailEnd/>
          </a:ln>
        </p:spPr>
        <p:txBody>
          <a:bodyPr/>
          <a:lstStyle/>
          <a:p>
            <a:endParaRPr lang="en-US"/>
          </a:p>
        </p:txBody>
      </p:sp>
      <p:sp>
        <p:nvSpPr>
          <p:cNvPr id="146256" name="Freeform 1872"/>
          <p:cNvSpPr>
            <a:spLocks/>
          </p:cNvSpPr>
          <p:nvPr/>
        </p:nvSpPr>
        <p:spPr bwMode="auto">
          <a:xfrm>
            <a:off x="1187450" y="3440113"/>
            <a:ext cx="66675" cy="47625"/>
          </a:xfrm>
          <a:custGeom>
            <a:avLst/>
            <a:gdLst/>
            <a:ahLst/>
            <a:cxnLst>
              <a:cxn ang="0">
                <a:pos x="21" y="0"/>
              </a:cxn>
              <a:cxn ang="0">
                <a:pos x="37" y="10"/>
              </a:cxn>
              <a:cxn ang="0">
                <a:pos x="42" y="30"/>
              </a:cxn>
              <a:cxn ang="0">
                <a:pos x="37" y="30"/>
              </a:cxn>
              <a:cxn ang="0">
                <a:pos x="32" y="25"/>
              </a:cxn>
              <a:cxn ang="0">
                <a:pos x="32" y="20"/>
              </a:cxn>
              <a:cxn ang="0">
                <a:pos x="5" y="20"/>
              </a:cxn>
              <a:cxn ang="0">
                <a:pos x="0" y="20"/>
              </a:cxn>
              <a:cxn ang="0">
                <a:pos x="5" y="15"/>
              </a:cxn>
              <a:cxn ang="0">
                <a:pos x="5" y="10"/>
              </a:cxn>
              <a:cxn ang="0">
                <a:pos x="10" y="10"/>
              </a:cxn>
              <a:cxn ang="0">
                <a:pos x="16" y="5"/>
              </a:cxn>
              <a:cxn ang="0">
                <a:pos x="21" y="0"/>
              </a:cxn>
            </a:cxnLst>
            <a:rect l="0" t="0" r="r" b="b"/>
            <a:pathLst>
              <a:path w="42" h="30">
                <a:moveTo>
                  <a:pt x="21" y="0"/>
                </a:moveTo>
                <a:lnTo>
                  <a:pt x="37" y="10"/>
                </a:lnTo>
                <a:lnTo>
                  <a:pt x="42" y="30"/>
                </a:lnTo>
                <a:lnTo>
                  <a:pt x="37" y="30"/>
                </a:lnTo>
                <a:lnTo>
                  <a:pt x="32" y="25"/>
                </a:lnTo>
                <a:lnTo>
                  <a:pt x="32" y="20"/>
                </a:lnTo>
                <a:lnTo>
                  <a:pt x="5" y="20"/>
                </a:lnTo>
                <a:lnTo>
                  <a:pt x="0" y="20"/>
                </a:lnTo>
                <a:lnTo>
                  <a:pt x="5" y="15"/>
                </a:lnTo>
                <a:lnTo>
                  <a:pt x="5" y="10"/>
                </a:lnTo>
                <a:lnTo>
                  <a:pt x="10" y="10"/>
                </a:lnTo>
                <a:lnTo>
                  <a:pt x="16" y="5"/>
                </a:lnTo>
                <a:lnTo>
                  <a:pt x="21" y="0"/>
                </a:lnTo>
                <a:close/>
              </a:path>
            </a:pathLst>
          </a:custGeom>
          <a:noFill/>
          <a:ln w="1588" cap="rnd">
            <a:solidFill>
              <a:srgbClr val="000000"/>
            </a:solidFill>
            <a:prstDash val="solid"/>
            <a:round/>
            <a:headEnd/>
            <a:tailEnd/>
          </a:ln>
        </p:spPr>
        <p:txBody>
          <a:bodyPr/>
          <a:lstStyle/>
          <a:p>
            <a:endParaRPr lang="en-US"/>
          </a:p>
        </p:txBody>
      </p:sp>
      <p:sp>
        <p:nvSpPr>
          <p:cNvPr id="146257" name="Freeform 1873"/>
          <p:cNvSpPr>
            <a:spLocks/>
          </p:cNvSpPr>
          <p:nvPr/>
        </p:nvSpPr>
        <p:spPr bwMode="auto">
          <a:xfrm>
            <a:off x="1333500" y="3887788"/>
            <a:ext cx="119063" cy="344488"/>
          </a:xfrm>
          <a:custGeom>
            <a:avLst/>
            <a:gdLst/>
            <a:ahLst/>
            <a:cxnLst>
              <a:cxn ang="0">
                <a:pos x="37" y="0"/>
              </a:cxn>
              <a:cxn ang="0">
                <a:pos x="43" y="5"/>
              </a:cxn>
              <a:cxn ang="0">
                <a:pos x="48" y="15"/>
              </a:cxn>
              <a:cxn ang="0">
                <a:pos x="53" y="35"/>
              </a:cxn>
              <a:cxn ang="0">
                <a:pos x="59" y="54"/>
              </a:cxn>
              <a:cxn ang="0">
                <a:pos x="64" y="59"/>
              </a:cxn>
              <a:cxn ang="0">
                <a:pos x="70" y="59"/>
              </a:cxn>
              <a:cxn ang="0">
                <a:pos x="70" y="94"/>
              </a:cxn>
              <a:cxn ang="0">
                <a:pos x="70" y="104"/>
              </a:cxn>
              <a:cxn ang="0">
                <a:pos x="75" y="123"/>
              </a:cxn>
              <a:cxn ang="0">
                <a:pos x="70" y="168"/>
              </a:cxn>
              <a:cxn ang="0">
                <a:pos x="70" y="188"/>
              </a:cxn>
              <a:cxn ang="0">
                <a:pos x="70" y="193"/>
              </a:cxn>
              <a:cxn ang="0">
                <a:pos x="64" y="197"/>
              </a:cxn>
              <a:cxn ang="0">
                <a:pos x="59" y="207"/>
              </a:cxn>
              <a:cxn ang="0">
                <a:pos x="59" y="212"/>
              </a:cxn>
              <a:cxn ang="0">
                <a:pos x="53" y="217"/>
              </a:cxn>
              <a:cxn ang="0">
                <a:pos x="48" y="217"/>
              </a:cxn>
              <a:cxn ang="0">
                <a:pos x="43" y="212"/>
              </a:cxn>
              <a:cxn ang="0">
                <a:pos x="43" y="207"/>
              </a:cxn>
              <a:cxn ang="0">
                <a:pos x="37" y="207"/>
              </a:cxn>
              <a:cxn ang="0">
                <a:pos x="27" y="202"/>
              </a:cxn>
              <a:cxn ang="0">
                <a:pos x="27" y="197"/>
              </a:cxn>
              <a:cxn ang="0">
                <a:pos x="27" y="193"/>
              </a:cxn>
              <a:cxn ang="0">
                <a:pos x="16" y="188"/>
              </a:cxn>
              <a:cxn ang="0">
                <a:pos x="16" y="178"/>
              </a:cxn>
              <a:cxn ang="0">
                <a:pos x="16" y="163"/>
              </a:cxn>
              <a:cxn ang="0">
                <a:pos x="10" y="158"/>
              </a:cxn>
              <a:cxn ang="0">
                <a:pos x="0" y="148"/>
              </a:cxn>
              <a:cxn ang="0">
                <a:pos x="0" y="143"/>
              </a:cxn>
              <a:cxn ang="0">
                <a:pos x="0" y="138"/>
              </a:cxn>
              <a:cxn ang="0">
                <a:pos x="5" y="133"/>
              </a:cxn>
              <a:cxn ang="0">
                <a:pos x="5" y="128"/>
              </a:cxn>
              <a:cxn ang="0">
                <a:pos x="5" y="118"/>
              </a:cxn>
              <a:cxn ang="0">
                <a:pos x="5" y="104"/>
              </a:cxn>
              <a:cxn ang="0">
                <a:pos x="10" y="89"/>
              </a:cxn>
              <a:cxn ang="0">
                <a:pos x="10" y="79"/>
              </a:cxn>
              <a:cxn ang="0">
                <a:pos x="10" y="69"/>
              </a:cxn>
              <a:cxn ang="0">
                <a:pos x="16" y="49"/>
              </a:cxn>
              <a:cxn ang="0">
                <a:pos x="16" y="35"/>
              </a:cxn>
              <a:cxn ang="0">
                <a:pos x="16" y="25"/>
              </a:cxn>
              <a:cxn ang="0">
                <a:pos x="21" y="15"/>
              </a:cxn>
              <a:cxn ang="0">
                <a:pos x="27" y="5"/>
              </a:cxn>
              <a:cxn ang="0">
                <a:pos x="32" y="5"/>
              </a:cxn>
              <a:cxn ang="0">
                <a:pos x="37" y="5"/>
              </a:cxn>
              <a:cxn ang="0">
                <a:pos x="37" y="0"/>
              </a:cxn>
            </a:cxnLst>
            <a:rect l="0" t="0" r="r" b="b"/>
            <a:pathLst>
              <a:path w="75" h="217">
                <a:moveTo>
                  <a:pt x="37" y="0"/>
                </a:moveTo>
                <a:lnTo>
                  <a:pt x="43" y="5"/>
                </a:lnTo>
                <a:lnTo>
                  <a:pt x="48" y="15"/>
                </a:lnTo>
                <a:lnTo>
                  <a:pt x="53" y="35"/>
                </a:lnTo>
                <a:lnTo>
                  <a:pt x="59" y="54"/>
                </a:lnTo>
                <a:lnTo>
                  <a:pt x="64" y="59"/>
                </a:lnTo>
                <a:lnTo>
                  <a:pt x="70" y="59"/>
                </a:lnTo>
                <a:lnTo>
                  <a:pt x="70" y="94"/>
                </a:lnTo>
                <a:lnTo>
                  <a:pt x="70" y="104"/>
                </a:lnTo>
                <a:lnTo>
                  <a:pt x="75" y="123"/>
                </a:lnTo>
                <a:lnTo>
                  <a:pt x="70" y="168"/>
                </a:lnTo>
                <a:lnTo>
                  <a:pt x="70" y="188"/>
                </a:lnTo>
                <a:lnTo>
                  <a:pt x="70" y="193"/>
                </a:lnTo>
                <a:lnTo>
                  <a:pt x="64" y="197"/>
                </a:lnTo>
                <a:lnTo>
                  <a:pt x="59" y="207"/>
                </a:lnTo>
                <a:lnTo>
                  <a:pt x="59" y="212"/>
                </a:lnTo>
                <a:lnTo>
                  <a:pt x="53" y="217"/>
                </a:lnTo>
                <a:lnTo>
                  <a:pt x="48" y="217"/>
                </a:lnTo>
                <a:lnTo>
                  <a:pt x="43" y="212"/>
                </a:lnTo>
                <a:lnTo>
                  <a:pt x="43" y="207"/>
                </a:lnTo>
                <a:lnTo>
                  <a:pt x="37" y="207"/>
                </a:lnTo>
                <a:lnTo>
                  <a:pt x="27" y="202"/>
                </a:lnTo>
                <a:lnTo>
                  <a:pt x="27" y="197"/>
                </a:lnTo>
                <a:lnTo>
                  <a:pt x="27" y="193"/>
                </a:lnTo>
                <a:lnTo>
                  <a:pt x="16" y="188"/>
                </a:lnTo>
                <a:lnTo>
                  <a:pt x="16" y="178"/>
                </a:lnTo>
                <a:lnTo>
                  <a:pt x="16" y="163"/>
                </a:lnTo>
                <a:lnTo>
                  <a:pt x="10" y="158"/>
                </a:lnTo>
                <a:lnTo>
                  <a:pt x="0" y="148"/>
                </a:lnTo>
                <a:lnTo>
                  <a:pt x="0" y="143"/>
                </a:lnTo>
                <a:lnTo>
                  <a:pt x="0" y="138"/>
                </a:lnTo>
                <a:lnTo>
                  <a:pt x="5" y="133"/>
                </a:lnTo>
                <a:lnTo>
                  <a:pt x="5" y="128"/>
                </a:lnTo>
                <a:lnTo>
                  <a:pt x="5" y="118"/>
                </a:lnTo>
                <a:lnTo>
                  <a:pt x="5" y="104"/>
                </a:lnTo>
                <a:lnTo>
                  <a:pt x="10" y="89"/>
                </a:lnTo>
                <a:lnTo>
                  <a:pt x="10" y="79"/>
                </a:lnTo>
                <a:lnTo>
                  <a:pt x="10" y="69"/>
                </a:lnTo>
                <a:lnTo>
                  <a:pt x="16" y="49"/>
                </a:lnTo>
                <a:lnTo>
                  <a:pt x="16" y="35"/>
                </a:lnTo>
                <a:lnTo>
                  <a:pt x="16" y="25"/>
                </a:lnTo>
                <a:lnTo>
                  <a:pt x="21" y="15"/>
                </a:lnTo>
                <a:lnTo>
                  <a:pt x="27" y="5"/>
                </a:lnTo>
                <a:lnTo>
                  <a:pt x="32" y="5"/>
                </a:lnTo>
                <a:lnTo>
                  <a:pt x="37" y="5"/>
                </a:lnTo>
                <a:lnTo>
                  <a:pt x="37" y="0"/>
                </a:lnTo>
                <a:close/>
              </a:path>
            </a:pathLst>
          </a:custGeom>
          <a:solidFill>
            <a:srgbClr val="C1FFD5"/>
          </a:solidFill>
          <a:ln w="9525">
            <a:noFill/>
            <a:round/>
            <a:headEnd/>
            <a:tailEnd/>
          </a:ln>
        </p:spPr>
        <p:txBody>
          <a:bodyPr/>
          <a:lstStyle/>
          <a:p>
            <a:endParaRPr lang="en-US"/>
          </a:p>
        </p:txBody>
      </p:sp>
      <p:sp>
        <p:nvSpPr>
          <p:cNvPr id="146258" name="Freeform 1874"/>
          <p:cNvSpPr>
            <a:spLocks/>
          </p:cNvSpPr>
          <p:nvPr/>
        </p:nvSpPr>
        <p:spPr bwMode="auto">
          <a:xfrm>
            <a:off x="1333500" y="3887788"/>
            <a:ext cx="119063" cy="344488"/>
          </a:xfrm>
          <a:custGeom>
            <a:avLst/>
            <a:gdLst/>
            <a:ahLst/>
            <a:cxnLst>
              <a:cxn ang="0">
                <a:pos x="37" y="0"/>
              </a:cxn>
              <a:cxn ang="0">
                <a:pos x="43" y="5"/>
              </a:cxn>
              <a:cxn ang="0">
                <a:pos x="48" y="15"/>
              </a:cxn>
              <a:cxn ang="0">
                <a:pos x="53" y="35"/>
              </a:cxn>
              <a:cxn ang="0">
                <a:pos x="59" y="54"/>
              </a:cxn>
              <a:cxn ang="0">
                <a:pos x="64" y="59"/>
              </a:cxn>
              <a:cxn ang="0">
                <a:pos x="70" y="59"/>
              </a:cxn>
              <a:cxn ang="0">
                <a:pos x="70" y="94"/>
              </a:cxn>
              <a:cxn ang="0">
                <a:pos x="70" y="104"/>
              </a:cxn>
              <a:cxn ang="0">
                <a:pos x="75" y="123"/>
              </a:cxn>
              <a:cxn ang="0">
                <a:pos x="70" y="168"/>
              </a:cxn>
              <a:cxn ang="0">
                <a:pos x="70" y="188"/>
              </a:cxn>
              <a:cxn ang="0">
                <a:pos x="70" y="193"/>
              </a:cxn>
              <a:cxn ang="0">
                <a:pos x="64" y="197"/>
              </a:cxn>
              <a:cxn ang="0">
                <a:pos x="59" y="207"/>
              </a:cxn>
              <a:cxn ang="0">
                <a:pos x="59" y="212"/>
              </a:cxn>
              <a:cxn ang="0">
                <a:pos x="53" y="217"/>
              </a:cxn>
              <a:cxn ang="0">
                <a:pos x="48" y="217"/>
              </a:cxn>
              <a:cxn ang="0">
                <a:pos x="43" y="212"/>
              </a:cxn>
              <a:cxn ang="0">
                <a:pos x="43" y="207"/>
              </a:cxn>
              <a:cxn ang="0">
                <a:pos x="37" y="207"/>
              </a:cxn>
              <a:cxn ang="0">
                <a:pos x="27" y="202"/>
              </a:cxn>
              <a:cxn ang="0">
                <a:pos x="27" y="197"/>
              </a:cxn>
              <a:cxn ang="0">
                <a:pos x="27" y="193"/>
              </a:cxn>
              <a:cxn ang="0">
                <a:pos x="16" y="188"/>
              </a:cxn>
              <a:cxn ang="0">
                <a:pos x="16" y="178"/>
              </a:cxn>
              <a:cxn ang="0">
                <a:pos x="16" y="163"/>
              </a:cxn>
              <a:cxn ang="0">
                <a:pos x="10" y="158"/>
              </a:cxn>
              <a:cxn ang="0">
                <a:pos x="0" y="148"/>
              </a:cxn>
              <a:cxn ang="0">
                <a:pos x="0" y="143"/>
              </a:cxn>
              <a:cxn ang="0">
                <a:pos x="0" y="138"/>
              </a:cxn>
              <a:cxn ang="0">
                <a:pos x="5" y="133"/>
              </a:cxn>
              <a:cxn ang="0">
                <a:pos x="5" y="128"/>
              </a:cxn>
              <a:cxn ang="0">
                <a:pos x="5" y="118"/>
              </a:cxn>
              <a:cxn ang="0">
                <a:pos x="5" y="104"/>
              </a:cxn>
              <a:cxn ang="0">
                <a:pos x="10" y="89"/>
              </a:cxn>
              <a:cxn ang="0">
                <a:pos x="10" y="79"/>
              </a:cxn>
              <a:cxn ang="0">
                <a:pos x="10" y="69"/>
              </a:cxn>
              <a:cxn ang="0">
                <a:pos x="16" y="49"/>
              </a:cxn>
              <a:cxn ang="0">
                <a:pos x="16" y="35"/>
              </a:cxn>
              <a:cxn ang="0">
                <a:pos x="16" y="25"/>
              </a:cxn>
              <a:cxn ang="0">
                <a:pos x="21" y="15"/>
              </a:cxn>
              <a:cxn ang="0">
                <a:pos x="27" y="5"/>
              </a:cxn>
              <a:cxn ang="0">
                <a:pos x="32" y="5"/>
              </a:cxn>
              <a:cxn ang="0">
                <a:pos x="37" y="5"/>
              </a:cxn>
              <a:cxn ang="0">
                <a:pos x="37" y="0"/>
              </a:cxn>
            </a:cxnLst>
            <a:rect l="0" t="0" r="r" b="b"/>
            <a:pathLst>
              <a:path w="75" h="217">
                <a:moveTo>
                  <a:pt x="37" y="0"/>
                </a:moveTo>
                <a:lnTo>
                  <a:pt x="43" y="5"/>
                </a:lnTo>
                <a:lnTo>
                  <a:pt x="48" y="15"/>
                </a:lnTo>
                <a:lnTo>
                  <a:pt x="53" y="35"/>
                </a:lnTo>
                <a:lnTo>
                  <a:pt x="59" y="54"/>
                </a:lnTo>
                <a:lnTo>
                  <a:pt x="64" y="59"/>
                </a:lnTo>
                <a:lnTo>
                  <a:pt x="70" y="59"/>
                </a:lnTo>
                <a:lnTo>
                  <a:pt x="70" y="94"/>
                </a:lnTo>
                <a:lnTo>
                  <a:pt x="70" y="104"/>
                </a:lnTo>
                <a:lnTo>
                  <a:pt x="75" y="123"/>
                </a:lnTo>
                <a:lnTo>
                  <a:pt x="70" y="168"/>
                </a:lnTo>
                <a:lnTo>
                  <a:pt x="70" y="188"/>
                </a:lnTo>
                <a:lnTo>
                  <a:pt x="70" y="193"/>
                </a:lnTo>
                <a:lnTo>
                  <a:pt x="64" y="197"/>
                </a:lnTo>
                <a:lnTo>
                  <a:pt x="59" y="207"/>
                </a:lnTo>
                <a:lnTo>
                  <a:pt x="59" y="212"/>
                </a:lnTo>
                <a:lnTo>
                  <a:pt x="53" y="217"/>
                </a:lnTo>
                <a:lnTo>
                  <a:pt x="48" y="217"/>
                </a:lnTo>
                <a:lnTo>
                  <a:pt x="43" y="212"/>
                </a:lnTo>
                <a:lnTo>
                  <a:pt x="43" y="207"/>
                </a:lnTo>
                <a:lnTo>
                  <a:pt x="37" y="207"/>
                </a:lnTo>
                <a:lnTo>
                  <a:pt x="27" y="202"/>
                </a:lnTo>
                <a:lnTo>
                  <a:pt x="27" y="197"/>
                </a:lnTo>
                <a:lnTo>
                  <a:pt x="27" y="193"/>
                </a:lnTo>
                <a:lnTo>
                  <a:pt x="16" y="188"/>
                </a:lnTo>
                <a:lnTo>
                  <a:pt x="16" y="178"/>
                </a:lnTo>
                <a:lnTo>
                  <a:pt x="16" y="163"/>
                </a:lnTo>
                <a:lnTo>
                  <a:pt x="10" y="158"/>
                </a:lnTo>
                <a:lnTo>
                  <a:pt x="0" y="148"/>
                </a:lnTo>
                <a:lnTo>
                  <a:pt x="0" y="143"/>
                </a:lnTo>
                <a:lnTo>
                  <a:pt x="0" y="138"/>
                </a:lnTo>
                <a:lnTo>
                  <a:pt x="5" y="133"/>
                </a:lnTo>
                <a:lnTo>
                  <a:pt x="5" y="128"/>
                </a:lnTo>
                <a:lnTo>
                  <a:pt x="5" y="118"/>
                </a:lnTo>
                <a:lnTo>
                  <a:pt x="5" y="104"/>
                </a:lnTo>
                <a:lnTo>
                  <a:pt x="10" y="89"/>
                </a:lnTo>
                <a:lnTo>
                  <a:pt x="10" y="79"/>
                </a:lnTo>
                <a:lnTo>
                  <a:pt x="10" y="69"/>
                </a:lnTo>
                <a:lnTo>
                  <a:pt x="16" y="49"/>
                </a:lnTo>
                <a:lnTo>
                  <a:pt x="16" y="35"/>
                </a:lnTo>
                <a:lnTo>
                  <a:pt x="16" y="25"/>
                </a:lnTo>
                <a:lnTo>
                  <a:pt x="21" y="15"/>
                </a:lnTo>
                <a:lnTo>
                  <a:pt x="27" y="5"/>
                </a:lnTo>
                <a:lnTo>
                  <a:pt x="32" y="5"/>
                </a:lnTo>
                <a:lnTo>
                  <a:pt x="37" y="5"/>
                </a:lnTo>
                <a:lnTo>
                  <a:pt x="37" y="0"/>
                </a:lnTo>
                <a:close/>
              </a:path>
            </a:pathLst>
          </a:custGeom>
          <a:noFill/>
          <a:ln w="1588" cap="rnd">
            <a:solidFill>
              <a:srgbClr val="000000"/>
            </a:solidFill>
            <a:prstDash val="solid"/>
            <a:round/>
            <a:headEnd/>
            <a:tailEnd/>
          </a:ln>
        </p:spPr>
        <p:txBody>
          <a:bodyPr/>
          <a:lstStyle/>
          <a:p>
            <a:endParaRPr lang="en-US"/>
          </a:p>
        </p:txBody>
      </p:sp>
      <p:sp>
        <p:nvSpPr>
          <p:cNvPr id="146259" name="Freeform 1875"/>
          <p:cNvSpPr>
            <a:spLocks/>
          </p:cNvSpPr>
          <p:nvPr/>
        </p:nvSpPr>
        <p:spPr bwMode="auto">
          <a:xfrm>
            <a:off x="587375" y="3698875"/>
            <a:ext cx="779463" cy="1074738"/>
          </a:xfrm>
          <a:custGeom>
            <a:avLst/>
            <a:gdLst/>
            <a:ahLst/>
            <a:cxnLst>
              <a:cxn ang="0">
                <a:pos x="297" y="173"/>
              </a:cxn>
              <a:cxn ang="0">
                <a:pos x="254" y="193"/>
              </a:cxn>
              <a:cxn ang="0">
                <a:pos x="221" y="178"/>
              </a:cxn>
              <a:cxn ang="0">
                <a:pos x="270" y="158"/>
              </a:cxn>
              <a:cxn ang="0">
                <a:pos x="281" y="114"/>
              </a:cxn>
              <a:cxn ang="0">
                <a:pos x="318" y="94"/>
              </a:cxn>
              <a:cxn ang="0">
                <a:pos x="340" y="79"/>
              </a:cxn>
              <a:cxn ang="0">
                <a:pos x="345" y="35"/>
              </a:cxn>
              <a:cxn ang="0">
                <a:pos x="362" y="5"/>
              </a:cxn>
              <a:cxn ang="0">
                <a:pos x="394" y="10"/>
              </a:cxn>
              <a:cxn ang="0">
                <a:pos x="426" y="35"/>
              </a:cxn>
              <a:cxn ang="0">
                <a:pos x="399" y="64"/>
              </a:cxn>
              <a:cxn ang="0">
                <a:pos x="410" y="64"/>
              </a:cxn>
              <a:cxn ang="0">
                <a:pos x="442" y="30"/>
              </a:cxn>
              <a:cxn ang="0">
                <a:pos x="459" y="69"/>
              </a:cxn>
              <a:cxn ang="0">
                <a:pos x="491" y="79"/>
              </a:cxn>
              <a:cxn ang="0">
                <a:pos x="475" y="148"/>
              </a:cxn>
              <a:cxn ang="0">
                <a:pos x="459" y="208"/>
              </a:cxn>
              <a:cxn ang="0">
                <a:pos x="469" y="247"/>
              </a:cxn>
              <a:cxn ang="0">
                <a:pos x="459" y="316"/>
              </a:cxn>
              <a:cxn ang="0">
                <a:pos x="426" y="395"/>
              </a:cxn>
              <a:cxn ang="0">
                <a:pos x="421" y="410"/>
              </a:cxn>
              <a:cxn ang="0">
                <a:pos x="405" y="450"/>
              </a:cxn>
              <a:cxn ang="0">
                <a:pos x="426" y="465"/>
              </a:cxn>
              <a:cxn ang="0">
                <a:pos x="426" y="499"/>
              </a:cxn>
              <a:cxn ang="0">
                <a:pos x="399" y="524"/>
              </a:cxn>
              <a:cxn ang="0">
                <a:pos x="372" y="563"/>
              </a:cxn>
              <a:cxn ang="0">
                <a:pos x="318" y="593"/>
              </a:cxn>
              <a:cxn ang="0">
                <a:pos x="291" y="623"/>
              </a:cxn>
              <a:cxn ang="0">
                <a:pos x="259" y="638"/>
              </a:cxn>
              <a:cxn ang="0">
                <a:pos x="227" y="672"/>
              </a:cxn>
              <a:cxn ang="0">
                <a:pos x="205" y="662"/>
              </a:cxn>
              <a:cxn ang="0">
                <a:pos x="124" y="638"/>
              </a:cxn>
              <a:cxn ang="0">
                <a:pos x="81" y="618"/>
              </a:cxn>
              <a:cxn ang="0">
                <a:pos x="22" y="603"/>
              </a:cxn>
              <a:cxn ang="0">
                <a:pos x="6" y="583"/>
              </a:cxn>
              <a:cxn ang="0">
                <a:pos x="6" y="549"/>
              </a:cxn>
              <a:cxn ang="0">
                <a:pos x="27" y="524"/>
              </a:cxn>
              <a:cxn ang="0">
                <a:pos x="54" y="494"/>
              </a:cxn>
              <a:cxn ang="0">
                <a:pos x="76" y="455"/>
              </a:cxn>
              <a:cxn ang="0">
                <a:pos x="103" y="425"/>
              </a:cxn>
              <a:cxn ang="0">
                <a:pos x="130" y="415"/>
              </a:cxn>
              <a:cxn ang="0">
                <a:pos x="157" y="415"/>
              </a:cxn>
              <a:cxn ang="0">
                <a:pos x="194" y="425"/>
              </a:cxn>
              <a:cxn ang="0">
                <a:pos x="227" y="410"/>
              </a:cxn>
              <a:cxn ang="0">
                <a:pos x="243" y="386"/>
              </a:cxn>
              <a:cxn ang="0">
                <a:pos x="275" y="376"/>
              </a:cxn>
              <a:cxn ang="0">
                <a:pos x="275" y="356"/>
              </a:cxn>
              <a:cxn ang="0">
                <a:pos x="302" y="351"/>
              </a:cxn>
              <a:cxn ang="0">
                <a:pos x="275" y="346"/>
              </a:cxn>
              <a:cxn ang="0">
                <a:pos x="254" y="326"/>
              </a:cxn>
              <a:cxn ang="0">
                <a:pos x="237" y="311"/>
              </a:cxn>
              <a:cxn ang="0">
                <a:pos x="221" y="307"/>
              </a:cxn>
              <a:cxn ang="0">
                <a:pos x="205" y="277"/>
              </a:cxn>
              <a:cxn ang="0">
                <a:pos x="243" y="247"/>
              </a:cxn>
              <a:cxn ang="0">
                <a:pos x="302" y="198"/>
              </a:cxn>
              <a:cxn ang="0">
                <a:pos x="318" y="158"/>
              </a:cxn>
            </a:cxnLst>
            <a:rect l="0" t="0" r="r" b="b"/>
            <a:pathLst>
              <a:path w="491" h="677">
                <a:moveTo>
                  <a:pt x="318" y="158"/>
                </a:moveTo>
                <a:lnTo>
                  <a:pt x="313" y="163"/>
                </a:lnTo>
                <a:lnTo>
                  <a:pt x="308" y="168"/>
                </a:lnTo>
                <a:lnTo>
                  <a:pt x="302" y="173"/>
                </a:lnTo>
                <a:lnTo>
                  <a:pt x="297" y="173"/>
                </a:lnTo>
                <a:lnTo>
                  <a:pt x="291" y="168"/>
                </a:lnTo>
                <a:lnTo>
                  <a:pt x="281" y="168"/>
                </a:lnTo>
                <a:lnTo>
                  <a:pt x="270" y="178"/>
                </a:lnTo>
                <a:lnTo>
                  <a:pt x="259" y="188"/>
                </a:lnTo>
                <a:lnTo>
                  <a:pt x="254" y="193"/>
                </a:lnTo>
                <a:lnTo>
                  <a:pt x="248" y="193"/>
                </a:lnTo>
                <a:lnTo>
                  <a:pt x="237" y="188"/>
                </a:lnTo>
                <a:lnTo>
                  <a:pt x="227" y="188"/>
                </a:lnTo>
                <a:lnTo>
                  <a:pt x="221" y="188"/>
                </a:lnTo>
                <a:lnTo>
                  <a:pt x="221" y="178"/>
                </a:lnTo>
                <a:lnTo>
                  <a:pt x="221" y="173"/>
                </a:lnTo>
                <a:lnTo>
                  <a:pt x="227" y="173"/>
                </a:lnTo>
                <a:lnTo>
                  <a:pt x="243" y="168"/>
                </a:lnTo>
                <a:lnTo>
                  <a:pt x="254" y="163"/>
                </a:lnTo>
                <a:lnTo>
                  <a:pt x="270" y="158"/>
                </a:lnTo>
                <a:lnTo>
                  <a:pt x="291" y="153"/>
                </a:lnTo>
                <a:lnTo>
                  <a:pt x="291" y="143"/>
                </a:lnTo>
                <a:lnTo>
                  <a:pt x="286" y="134"/>
                </a:lnTo>
                <a:lnTo>
                  <a:pt x="286" y="124"/>
                </a:lnTo>
                <a:lnTo>
                  <a:pt x="281" y="114"/>
                </a:lnTo>
                <a:lnTo>
                  <a:pt x="297" y="114"/>
                </a:lnTo>
                <a:lnTo>
                  <a:pt x="297" y="104"/>
                </a:lnTo>
                <a:lnTo>
                  <a:pt x="308" y="104"/>
                </a:lnTo>
                <a:lnTo>
                  <a:pt x="313" y="104"/>
                </a:lnTo>
                <a:lnTo>
                  <a:pt x="318" y="94"/>
                </a:lnTo>
                <a:lnTo>
                  <a:pt x="324" y="84"/>
                </a:lnTo>
                <a:lnTo>
                  <a:pt x="324" y="79"/>
                </a:lnTo>
                <a:lnTo>
                  <a:pt x="324" y="74"/>
                </a:lnTo>
                <a:lnTo>
                  <a:pt x="335" y="74"/>
                </a:lnTo>
                <a:lnTo>
                  <a:pt x="340" y="79"/>
                </a:lnTo>
                <a:lnTo>
                  <a:pt x="345" y="74"/>
                </a:lnTo>
                <a:lnTo>
                  <a:pt x="345" y="69"/>
                </a:lnTo>
                <a:lnTo>
                  <a:pt x="351" y="69"/>
                </a:lnTo>
                <a:lnTo>
                  <a:pt x="351" y="50"/>
                </a:lnTo>
                <a:lnTo>
                  <a:pt x="345" y="35"/>
                </a:lnTo>
                <a:lnTo>
                  <a:pt x="340" y="25"/>
                </a:lnTo>
                <a:lnTo>
                  <a:pt x="340" y="20"/>
                </a:lnTo>
                <a:lnTo>
                  <a:pt x="345" y="5"/>
                </a:lnTo>
                <a:lnTo>
                  <a:pt x="351" y="5"/>
                </a:lnTo>
                <a:lnTo>
                  <a:pt x="362" y="5"/>
                </a:lnTo>
                <a:lnTo>
                  <a:pt x="367" y="5"/>
                </a:lnTo>
                <a:lnTo>
                  <a:pt x="372" y="0"/>
                </a:lnTo>
                <a:lnTo>
                  <a:pt x="378" y="0"/>
                </a:lnTo>
                <a:lnTo>
                  <a:pt x="383" y="5"/>
                </a:lnTo>
                <a:lnTo>
                  <a:pt x="394" y="10"/>
                </a:lnTo>
                <a:lnTo>
                  <a:pt x="399" y="20"/>
                </a:lnTo>
                <a:lnTo>
                  <a:pt x="405" y="20"/>
                </a:lnTo>
                <a:lnTo>
                  <a:pt x="410" y="20"/>
                </a:lnTo>
                <a:lnTo>
                  <a:pt x="421" y="30"/>
                </a:lnTo>
                <a:lnTo>
                  <a:pt x="426" y="35"/>
                </a:lnTo>
                <a:lnTo>
                  <a:pt x="421" y="45"/>
                </a:lnTo>
                <a:lnTo>
                  <a:pt x="421" y="50"/>
                </a:lnTo>
                <a:lnTo>
                  <a:pt x="410" y="55"/>
                </a:lnTo>
                <a:lnTo>
                  <a:pt x="405" y="59"/>
                </a:lnTo>
                <a:lnTo>
                  <a:pt x="399" y="64"/>
                </a:lnTo>
                <a:lnTo>
                  <a:pt x="405" y="74"/>
                </a:lnTo>
                <a:lnTo>
                  <a:pt x="405" y="79"/>
                </a:lnTo>
                <a:lnTo>
                  <a:pt x="405" y="84"/>
                </a:lnTo>
                <a:lnTo>
                  <a:pt x="410" y="74"/>
                </a:lnTo>
                <a:lnTo>
                  <a:pt x="410" y="64"/>
                </a:lnTo>
                <a:lnTo>
                  <a:pt x="421" y="59"/>
                </a:lnTo>
                <a:lnTo>
                  <a:pt x="426" y="50"/>
                </a:lnTo>
                <a:lnTo>
                  <a:pt x="432" y="40"/>
                </a:lnTo>
                <a:lnTo>
                  <a:pt x="437" y="35"/>
                </a:lnTo>
                <a:lnTo>
                  <a:pt x="442" y="30"/>
                </a:lnTo>
                <a:lnTo>
                  <a:pt x="448" y="30"/>
                </a:lnTo>
                <a:lnTo>
                  <a:pt x="459" y="40"/>
                </a:lnTo>
                <a:lnTo>
                  <a:pt x="464" y="50"/>
                </a:lnTo>
                <a:lnTo>
                  <a:pt x="459" y="59"/>
                </a:lnTo>
                <a:lnTo>
                  <a:pt x="459" y="69"/>
                </a:lnTo>
                <a:lnTo>
                  <a:pt x="459" y="79"/>
                </a:lnTo>
                <a:lnTo>
                  <a:pt x="469" y="74"/>
                </a:lnTo>
                <a:lnTo>
                  <a:pt x="480" y="69"/>
                </a:lnTo>
                <a:lnTo>
                  <a:pt x="486" y="64"/>
                </a:lnTo>
                <a:lnTo>
                  <a:pt x="491" y="79"/>
                </a:lnTo>
                <a:lnTo>
                  <a:pt x="491" y="94"/>
                </a:lnTo>
                <a:lnTo>
                  <a:pt x="491" y="114"/>
                </a:lnTo>
                <a:lnTo>
                  <a:pt x="486" y="119"/>
                </a:lnTo>
                <a:lnTo>
                  <a:pt x="480" y="129"/>
                </a:lnTo>
                <a:lnTo>
                  <a:pt x="475" y="148"/>
                </a:lnTo>
                <a:lnTo>
                  <a:pt x="469" y="168"/>
                </a:lnTo>
                <a:lnTo>
                  <a:pt x="464" y="178"/>
                </a:lnTo>
                <a:lnTo>
                  <a:pt x="459" y="188"/>
                </a:lnTo>
                <a:lnTo>
                  <a:pt x="459" y="193"/>
                </a:lnTo>
                <a:lnTo>
                  <a:pt x="459" y="208"/>
                </a:lnTo>
                <a:lnTo>
                  <a:pt x="464" y="223"/>
                </a:lnTo>
                <a:lnTo>
                  <a:pt x="464" y="232"/>
                </a:lnTo>
                <a:lnTo>
                  <a:pt x="469" y="232"/>
                </a:lnTo>
                <a:lnTo>
                  <a:pt x="469" y="242"/>
                </a:lnTo>
                <a:lnTo>
                  <a:pt x="469" y="247"/>
                </a:lnTo>
                <a:lnTo>
                  <a:pt x="459" y="247"/>
                </a:lnTo>
                <a:lnTo>
                  <a:pt x="453" y="267"/>
                </a:lnTo>
                <a:lnTo>
                  <a:pt x="459" y="277"/>
                </a:lnTo>
                <a:lnTo>
                  <a:pt x="464" y="302"/>
                </a:lnTo>
                <a:lnTo>
                  <a:pt x="459" y="316"/>
                </a:lnTo>
                <a:lnTo>
                  <a:pt x="448" y="361"/>
                </a:lnTo>
                <a:lnTo>
                  <a:pt x="448" y="371"/>
                </a:lnTo>
                <a:lnTo>
                  <a:pt x="442" y="381"/>
                </a:lnTo>
                <a:lnTo>
                  <a:pt x="432" y="395"/>
                </a:lnTo>
                <a:lnTo>
                  <a:pt x="426" y="395"/>
                </a:lnTo>
                <a:lnTo>
                  <a:pt x="421" y="395"/>
                </a:lnTo>
                <a:lnTo>
                  <a:pt x="415" y="395"/>
                </a:lnTo>
                <a:lnTo>
                  <a:pt x="410" y="400"/>
                </a:lnTo>
                <a:lnTo>
                  <a:pt x="415" y="405"/>
                </a:lnTo>
                <a:lnTo>
                  <a:pt x="421" y="410"/>
                </a:lnTo>
                <a:lnTo>
                  <a:pt x="421" y="415"/>
                </a:lnTo>
                <a:lnTo>
                  <a:pt x="415" y="430"/>
                </a:lnTo>
                <a:lnTo>
                  <a:pt x="415" y="435"/>
                </a:lnTo>
                <a:lnTo>
                  <a:pt x="410" y="445"/>
                </a:lnTo>
                <a:lnTo>
                  <a:pt x="405" y="450"/>
                </a:lnTo>
                <a:lnTo>
                  <a:pt x="399" y="460"/>
                </a:lnTo>
                <a:lnTo>
                  <a:pt x="405" y="470"/>
                </a:lnTo>
                <a:lnTo>
                  <a:pt x="410" y="470"/>
                </a:lnTo>
                <a:lnTo>
                  <a:pt x="415" y="465"/>
                </a:lnTo>
                <a:lnTo>
                  <a:pt x="426" y="465"/>
                </a:lnTo>
                <a:lnTo>
                  <a:pt x="437" y="474"/>
                </a:lnTo>
                <a:lnTo>
                  <a:pt x="437" y="484"/>
                </a:lnTo>
                <a:lnTo>
                  <a:pt x="432" y="489"/>
                </a:lnTo>
                <a:lnTo>
                  <a:pt x="426" y="494"/>
                </a:lnTo>
                <a:lnTo>
                  <a:pt x="426" y="499"/>
                </a:lnTo>
                <a:lnTo>
                  <a:pt x="426" y="509"/>
                </a:lnTo>
                <a:lnTo>
                  <a:pt x="415" y="509"/>
                </a:lnTo>
                <a:lnTo>
                  <a:pt x="410" y="509"/>
                </a:lnTo>
                <a:lnTo>
                  <a:pt x="405" y="514"/>
                </a:lnTo>
                <a:lnTo>
                  <a:pt x="399" y="524"/>
                </a:lnTo>
                <a:lnTo>
                  <a:pt x="394" y="534"/>
                </a:lnTo>
                <a:lnTo>
                  <a:pt x="388" y="534"/>
                </a:lnTo>
                <a:lnTo>
                  <a:pt x="388" y="539"/>
                </a:lnTo>
                <a:lnTo>
                  <a:pt x="378" y="554"/>
                </a:lnTo>
                <a:lnTo>
                  <a:pt x="372" y="563"/>
                </a:lnTo>
                <a:lnTo>
                  <a:pt x="367" y="573"/>
                </a:lnTo>
                <a:lnTo>
                  <a:pt x="356" y="578"/>
                </a:lnTo>
                <a:lnTo>
                  <a:pt x="340" y="583"/>
                </a:lnTo>
                <a:lnTo>
                  <a:pt x="324" y="588"/>
                </a:lnTo>
                <a:lnTo>
                  <a:pt x="318" y="593"/>
                </a:lnTo>
                <a:lnTo>
                  <a:pt x="308" y="603"/>
                </a:lnTo>
                <a:lnTo>
                  <a:pt x="308" y="608"/>
                </a:lnTo>
                <a:lnTo>
                  <a:pt x="308" y="613"/>
                </a:lnTo>
                <a:lnTo>
                  <a:pt x="297" y="618"/>
                </a:lnTo>
                <a:lnTo>
                  <a:pt x="291" y="623"/>
                </a:lnTo>
                <a:lnTo>
                  <a:pt x="286" y="628"/>
                </a:lnTo>
                <a:lnTo>
                  <a:pt x="286" y="633"/>
                </a:lnTo>
                <a:lnTo>
                  <a:pt x="281" y="638"/>
                </a:lnTo>
                <a:lnTo>
                  <a:pt x="270" y="638"/>
                </a:lnTo>
                <a:lnTo>
                  <a:pt x="259" y="638"/>
                </a:lnTo>
                <a:lnTo>
                  <a:pt x="248" y="642"/>
                </a:lnTo>
                <a:lnTo>
                  <a:pt x="243" y="652"/>
                </a:lnTo>
                <a:lnTo>
                  <a:pt x="232" y="657"/>
                </a:lnTo>
                <a:lnTo>
                  <a:pt x="227" y="662"/>
                </a:lnTo>
                <a:lnTo>
                  <a:pt x="227" y="672"/>
                </a:lnTo>
                <a:lnTo>
                  <a:pt x="221" y="672"/>
                </a:lnTo>
                <a:lnTo>
                  <a:pt x="221" y="677"/>
                </a:lnTo>
                <a:lnTo>
                  <a:pt x="216" y="677"/>
                </a:lnTo>
                <a:lnTo>
                  <a:pt x="210" y="672"/>
                </a:lnTo>
                <a:lnTo>
                  <a:pt x="205" y="662"/>
                </a:lnTo>
                <a:lnTo>
                  <a:pt x="194" y="652"/>
                </a:lnTo>
                <a:lnTo>
                  <a:pt x="184" y="647"/>
                </a:lnTo>
                <a:lnTo>
                  <a:pt x="167" y="642"/>
                </a:lnTo>
                <a:lnTo>
                  <a:pt x="146" y="642"/>
                </a:lnTo>
                <a:lnTo>
                  <a:pt x="124" y="638"/>
                </a:lnTo>
                <a:lnTo>
                  <a:pt x="108" y="628"/>
                </a:lnTo>
                <a:lnTo>
                  <a:pt x="97" y="628"/>
                </a:lnTo>
                <a:lnTo>
                  <a:pt x="92" y="623"/>
                </a:lnTo>
                <a:lnTo>
                  <a:pt x="92" y="618"/>
                </a:lnTo>
                <a:lnTo>
                  <a:pt x="81" y="618"/>
                </a:lnTo>
                <a:lnTo>
                  <a:pt x="70" y="618"/>
                </a:lnTo>
                <a:lnTo>
                  <a:pt x="65" y="618"/>
                </a:lnTo>
                <a:lnTo>
                  <a:pt x="60" y="613"/>
                </a:lnTo>
                <a:lnTo>
                  <a:pt x="32" y="603"/>
                </a:lnTo>
                <a:lnTo>
                  <a:pt x="22" y="603"/>
                </a:lnTo>
                <a:lnTo>
                  <a:pt x="16" y="603"/>
                </a:lnTo>
                <a:lnTo>
                  <a:pt x="11" y="598"/>
                </a:lnTo>
                <a:lnTo>
                  <a:pt x="16" y="593"/>
                </a:lnTo>
                <a:lnTo>
                  <a:pt x="11" y="588"/>
                </a:lnTo>
                <a:lnTo>
                  <a:pt x="6" y="583"/>
                </a:lnTo>
                <a:lnTo>
                  <a:pt x="0" y="573"/>
                </a:lnTo>
                <a:lnTo>
                  <a:pt x="0" y="568"/>
                </a:lnTo>
                <a:lnTo>
                  <a:pt x="0" y="563"/>
                </a:lnTo>
                <a:lnTo>
                  <a:pt x="0" y="554"/>
                </a:lnTo>
                <a:lnTo>
                  <a:pt x="6" y="549"/>
                </a:lnTo>
                <a:lnTo>
                  <a:pt x="16" y="549"/>
                </a:lnTo>
                <a:lnTo>
                  <a:pt x="22" y="549"/>
                </a:lnTo>
                <a:lnTo>
                  <a:pt x="22" y="534"/>
                </a:lnTo>
                <a:lnTo>
                  <a:pt x="22" y="529"/>
                </a:lnTo>
                <a:lnTo>
                  <a:pt x="27" y="524"/>
                </a:lnTo>
                <a:lnTo>
                  <a:pt x="38" y="514"/>
                </a:lnTo>
                <a:lnTo>
                  <a:pt x="49" y="509"/>
                </a:lnTo>
                <a:lnTo>
                  <a:pt x="49" y="504"/>
                </a:lnTo>
                <a:lnTo>
                  <a:pt x="49" y="499"/>
                </a:lnTo>
                <a:lnTo>
                  <a:pt x="54" y="494"/>
                </a:lnTo>
                <a:lnTo>
                  <a:pt x="49" y="489"/>
                </a:lnTo>
                <a:lnTo>
                  <a:pt x="60" y="484"/>
                </a:lnTo>
                <a:lnTo>
                  <a:pt x="70" y="479"/>
                </a:lnTo>
                <a:lnTo>
                  <a:pt x="81" y="465"/>
                </a:lnTo>
                <a:lnTo>
                  <a:pt x="76" y="455"/>
                </a:lnTo>
                <a:lnTo>
                  <a:pt x="76" y="450"/>
                </a:lnTo>
                <a:lnTo>
                  <a:pt x="81" y="445"/>
                </a:lnTo>
                <a:lnTo>
                  <a:pt x="86" y="440"/>
                </a:lnTo>
                <a:lnTo>
                  <a:pt x="92" y="435"/>
                </a:lnTo>
                <a:lnTo>
                  <a:pt x="103" y="425"/>
                </a:lnTo>
                <a:lnTo>
                  <a:pt x="108" y="430"/>
                </a:lnTo>
                <a:lnTo>
                  <a:pt x="113" y="430"/>
                </a:lnTo>
                <a:lnTo>
                  <a:pt x="124" y="425"/>
                </a:lnTo>
                <a:lnTo>
                  <a:pt x="124" y="420"/>
                </a:lnTo>
                <a:lnTo>
                  <a:pt x="130" y="415"/>
                </a:lnTo>
                <a:lnTo>
                  <a:pt x="135" y="415"/>
                </a:lnTo>
                <a:lnTo>
                  <a:pt x="146" y="420"/>
                </a:lnTo>
                <a:lnTo>
                  <a:pt x="151" y="420"/>
                </a:lnTo>
                <a:lnTo>
                  <a:pt x="157" y="420"/>
                </a:lnTo>
                <a:lnTo>
                  <a:pt x="157" y="415"/>
                </a:lnTo>
                <a:lnTo>
                  <a:pt x="162" y="415"/>
                </a:lnTo>
                <a:lnTo>
                  <a:pt x="167" y="420"/>
                </a:lnTo>
                <a:lnTo>
                  <a:pt x="178" y="425"/>
                </a:lnTo>
                <a:lnTo>
                  <a:pt x="184" y="425"/>
                </a:lnTo>
                <a:lnTo>
                  <a:pt x="194" y="425"/>
                </a:lnTo>
                <a:lnTo>
                  <a:pt x="205" y="430"/>
                </a:lnTo>
                <a:lnTo>
                  <a:pt x="205" y="425"/>
                </a:lnTo>
                <a:lnTo>
                  <a:pt x="210" y="425"/>
                </a:lnTo>
                <a:lnTo>
                  <a:pt x="216" y="420"/>
                </a:lnTo>
                <a:lnTo>
                  <a:pt x="227" y="410"/>
                </a:lnTo>
                <a:lnTo>
                  <a:pt x="237" y="405"/>
                </a:lnTo>
                <a:lnTo>
                  <a:pt x="237" y="400"/>
                </a:lnTo>
                <a:lnTo>
                  <a:pt x="237" y="390"/>
                </a:lnTo>
                <a:lnTo>
                  <a:pt x="237" y="386"/>
                </a:lnTo>
                <a:lnTo>
                  <a:pt x="243" y="386"/>
                </a:lnTo>
                <a:lnTo>
                  <a:pt x="254" y="390"/>
                </a:lnTo>
                <a:lnTo>
                  <a:pt x="259" y="386"/>
                </a:lnTo>
                <a:lnTo>
                  <a:pt x="270" y="386"/>
                </a:lnTo>
                <a:lnTo>
                  <a:pt x="270" y="381"/>
                </a:lnTo>
                <a:lnTo>
                  <a:pt x="275" y="376"/>
                </a:lnTo>
                <a:lnTo>
                  <a:pt x="275" y="371"/>
                </a:lnTo>
                <a:lnTo>
                  <a:pt x="270" y="366"/>
                </a:lnTo>
                <a:lnTo>
                  <a:pt x="270" y="361"/>
                </a:lnTo>
                <a:lnTo>
                  <a:pt x="270" y="356"/>
                </a:lnTo>
                <a:lnTo>
                  <a:pt x="275" y="356"/>
                </a:lnTo>
                <a:lnTo>
                  <a:pt x="275" y="351"/>
                </a:lnTo>
                <a:lnTo>
                  <a:pt x="281" y="351"/>
                </a:lnTo>
                <a:lnTo>
                  <a:pt x="286" y="351"/>
                </a:lnTo>
                <a:lnTo>
                  <a:pt x="297" y="351"/>
                </a:lnTo>
                <a:lnTo>
                  <a:pt x="302" y="351"/>
                </a:lnTo>
                <a:lnTo>
                  <a:pt x="308" y="351"/>
                </a:lnTo>
                <a:lnTo>
                  <a:pt x="297" y="346"/>
                </a:lnTo>
                <a:lnTo>
                  <a:pt x="291" y="346"/>
                </a:lnTo>
                <a:lnTo>
                  <a:pt x="281" y="346"/>
                </a:lnTo>
                <a:lnTo>
                  <a:pt x="275" y="346"/>
                </a:lnTo>
                <a:lnTo>
                  <a:pt x="275" y="341"/>
                </a:lnTo>
                <a:lnTo>
                  <a:pt x="270" y="331"/>
                </a:lnTo>
                <a:lnTo>
                  <a:pt x="270" y="326"/>
                </a:lnTo>
                <a:lnTo>
                  <a:pt x="259" y="326"/>
                </a:lnTo>
                <a:lnTo>
                  <a:pt x="254" y="326"/>
                </a:lnTo>
                <a:lnTo>
                  <a:pt x="254" y="321"/>
                </a:lnTo>
                <a:lnTo>
                  <a:pt x="254" y="316"/>
                </a:lnTo>
                <a:lnTo>
                  <a:pt x="248" y="307"/>
                </a:lnTo>
                <a:lnTo>
                  <a:pt x="243" y="311"/>
                </a:lnTo>
                <a:lnTo>
                  <a:pt x="237" y="311"/>
                </a:lnTo>
                <a:lnTo>
                  <a:pt x="243" y="307"/>
                </a:lnTo>
                <a:lnTo>
                  <a:pt x="237" y="307"/>
                </a:lnTo>
                <a:lnTo>
                  <a:pt x="232" y="307"/>
                </a:lnTo>
                <a:lnTo>
                  <a:pt x="227" y="311"/>
                </a:lnTo>
                <a:lnTo>
                  <a:pt x="221" y="307"/>
                </a:lnTo>
                <a:lnTo>
                  <a:pt x="216" y="302"/>
                </a:lnTo>
                <a:lnTo>
                  <a:pt x="205" y="297"/>
                </a:lnTo>
                <a:lnTo>
                  <a:pt x="205" y="287"/>
                </a:lnTo>
                <a:lnTo>
                  <a:pt x="205" y="282"/>
                </a:lnTo>
                <a:lnTo>
                  <a:pt x="205" y="277"/>
                </a:lnTo>
                <a:lnTo>
                  <a:pt x="210" y="277"/>
                </a:lnTo>
                <a:lnTo>
                  <a:pt x="221" y="272"/>
                </a:lnTo>
                <a:lnTo>
                  <a:pt x="221" y="267"/>
                </a:lnTo>
                <a:lnTo>
                  <a:pt x="227" y="262"/>
                </a:lnTo>
                <a:lnTo>
                  <a:pt x="243" y="247"/>
                </a:lnTo>
                <a:lnTo>
                  <a:pt x="254" y="232"/>
                </a:lnTo>
                <a:lnTo>
                  <a:pt x="259" y="218"/>
                </a:lnTo>
                <a:lnTo>
                  <a:pt x="270" y="208"/>
                </a:lnTo>
                <a:lnTo>
                  <a:pt x="286" y="198"/>
                </a:lnTo>
                <a:lnTo>
                  <a:pt x="302" y="198"/>
                </a:lnTo>
                <a:lnTo>
                  <a:pt x="302" y="188"/>
                </a:lnTo>
                <a:lnTo>
                  <a:pt x="308" y="178"/>
                </a:lnTo>
                <a:lnTo>
                  <a:pt x="313" y="168"/>
                </a:lnTo>
                <a:lnTo>
                  <a:pt x="318" y="163"/>
                </a:lnTo>
                <a:lnTo>
                  <a:pt x="318" y="158"/>
                </a:lnTo>
                <a:close/>
              </a:path>
            </a:pathLst>
          </a:custGeom>
          <a:solidFill>
            <a:srgbClr val="C1FFD5"/>
          </a:solidFill>
          <a:ln w="9525">
            <a:noFill/>
            <a:round/>
            <a:headEnd/>
            <a:tailEnd/>
          </a:ln>
        </p:spPr>
        <p:txBody>
          <a:bodyPr/>
          <a:lstStyle/>
          <a:p>
            <a:endParaRPr lang="en-US"/>
          </a:p>
        </p:txBody>
      </p:sp>
      <p:sp>
        <p:nvSpPr>
          <p:cNvPr id="146260" name="Freeform 1876"/>
          <p:cNvSpPr>
            <a:spLocks/>
          </p:cNvSpPr>
          <p:nvPr/>
        </p:nvSpPr>
        <p:spPr bwMode="auto">
          <a:xfrm>
            <a:off x="587375" y="3698875"/>
            <a:ext cx="779463" cy="1074738"/>
          </a:xfrm>
          <a:custGeom>
            <a:avLst/>
            <a:gdLst/>
            <a:ahLst/>
            <a:cxnLst>
              <a:cxn ang="0">
                <a:pos x="297" y="173"/>
              </a:cxn>
              <a:cxn ang="0">
                <a:pos x="254" y="193"/>
              </a:cxn>
              <a:cxn ang="0">
                <a:pos x="221" y="178"/>
              </a:cxn>
              <a:cxn ang="0">
                <a:pos x="270" y="158"/>
              </a:cxn>
              <a:cxn ang="0">
                <a:pos x="281" y="114"/>
              </a:cxn>
              <a:cxn ang="0">
                <a:pos x="318" y="94"/>
              </a:cxn>
              <a:cxn ang="0">
                <a:pos x="340" y="79"/>
              </a:cxn>
              <a:cxn ang="0">
                <a:pos x="345" y="35"/>
              </a:cxn>
              <a:cxn ang="0">
                <a:pos x="362" y="5"/>
              </a:cxn>
              <a:cxn ang="0">
                <a:pos x="394" y="10"/>
              </a:cxn>
              <a:cxn ang="0">
                <a:pos x="426" y="35"/>
              </a:cxn>
              <a:cxn ang="0">
                <a:pos x="399" y="64"/>
              </a:cxn>
              <a:cxn ang="0">
                <a:pos x="410" y="64"/>
              </a:cxn>
              <a:cxn ang="0">
                <a:pos x="442" y="30"/>
              </a:cxn>
              <a:cxn ang="0">
                <a:pos x="459" y="69"/>
              </a:cxn>
              <a:cxn ang="0">
                <a:pos x="491" y="79"/>
              </a:cxn>
              <a:cxn ang="0">
                <a:pos x="475" y="148"/>
              </a:cxn>
              <a:cxn ang="0">
                <a:pos x="459" y="208"/>
              </a:cxn>
              <a:cxn ang="0">
                <a:pos x="469" y="247"/>
              </a:cxn>
              <a:cxn ang="0">
                <a:pos x="459" y="316"/>
              </a:cxn>
              <a:cxn ang="0">
                <a:pos x="426" y="395"/>
              </a:cxn>
              <a:cxn ang="0">
                <a:pos x="421" y="410"/>
              </a:cxn>
              <a:cxn ang="0">
                <a:pos x="405" y="450"/>
              </a:cxn>
              <a:cxn ang="0">
                <a:pos x="426" y="465"/>
              </a:cxn>
              <a:cxn ang="0">
                <a:pos x="426" y="499"/>
              </a:cxn>
              <a:cxn ang="0">
                <a:pos x="399" y="524"/>
              </a:cxn>
              <a:cxn ang="0">
                <a:pos x="372" y="563"/>
              </a:cxn>
              <a:cxn ang="0">
                <a:pos x="318" y="593"/>
              </a:cxn>
              <a:cxn ang="0">
                <a:pos x="291" y="623"/>
              </a:cxn>
              <a:cxn ang="0">
                <a:pos x="259" y="638"/>
              </a:cxn>
              <a:cxn ang="0">
                <a:pos x="227" y="672"/>
              </a:cxn>
              <a:cxn ang="0">
                <a:pos x="205" y="662"/>
              </a:cxn>
              <a:cxn ang="0">
                <a:pos x="124" y="638"/>
              </a:cxn>
              <a:cxn ang="0">
                <a:pos x="81" y="618"/>
              </a:cxn>
              <a:cxn ang="0">
                <a:pos x="22" y="603"/>
              </a:cxn>
              <a:cxn ang="0">
                <a:pos x="6" y="583"/>
              </a:cxn>
              <a:cxn ang="0">
                <a:pos x="6" y="549"/>
              </a:cxn>
              <a:cxn ang="0">
                <a:pos x="27" y="524"/>
              </a:cxn>
              <a:cxn ang="0">
                <a:pos x="54" y="494"/>
              </a:cxn>
              <a:cxn ang="0">
                <a:pos x="76" y="455"/>
              </a:cxn>
              <a:cxn ang="0">
                <a:pos x="103" y="425"/>
              </a:cxn>
              <a:cxn ang="0">
                <a:pos x="130" y="415"/>
              </a:cxn>
              <a:cxn ang="0">
                <a:pos x="157" y="415"/>
              </a:cxn>
              <a:cxn ang="0">
                <a:pos x="194" y="425"/>
              </a:cxn>
              <a:cxn ang="0">
                <a:pos x="227" y="410"/>
              </a:cxn>
              <a:cxn ang="0">
                <a:pos x="243" y="386"/>
              </a:cxn>
              <a:cxn ang="0">
                <a:pos x="275" y="376"/>
              </a:cxn>
              <a:cxn ang="0">
                <a:pos x="275" y="356"/>
              </a:cxn>
              <a:cxn ang="0">
                <a:pos x="302" y="351"/>
              </a:cxn>
              <a:cxn ang="0">
                <a:pos x="275" y="346"/>
              </a:cxn>
              <a:cxn ang="0">
                <a:pos x="254" y="326"/>
              </a:cxn>
              <a:cxn ang="0">
                <a:pos x="237" y="311"/>
              </a:cxn>
              <a:cxn ang="0">
                <a:pos x="221" y="307"/>
              </a:cxn>
              <a:cxn ang="0">
                <a:pos x="205" y="277"/>
              </a:cxn>
              <a:cxn ang="0">
                <a:pos x="243" y="247"/>
              </a:cxn>
              <a:cxn ang="0">
                <a:pos x="302" y="198"/>
              </a:cxn>
              <a:cxn ang="0">
                <a:pos x="318" y="158"/>
              </a:cxn>
            </a:cxnLst>
            <a:rect l="0" t="0" r="r" b="b"/>
            <a:pathLst>
              <a:path w="491" h="677">
                <a:moveTo>
                  <a:pt x="318" y="158"/>
                </a:moveTo>
                <a:lnTo>
                  <a:pt x="313" y="163"/>
                </a:lnTo>
                <a:lnTo>
                  <a:pt x="308" y="168"/>
                </a:lnTo>
                <a:lnTo>
                  <a:pt x="302" y="173"/>
                </a:lnTo>
                <a:lnTo>
                  <a:pt x="297" y="173"/>
                </a:lnTo>
                <a:lnTo>
                  <a:pt x="291" y="168"/>
                </a:lnTo>
                <a:lnTo>
                  <a:pt x="281" y="168"/>
                </a:lnTo>
                <a:lnTo>
                  <a:pt x="270" y="178"/>
                </a:lnTo>
                <a:lnTo>
                  <a:pt x="259" y="188"/>
                </a:lnTo>
                <a:lnTo>
                  <a:pt x="254" y="193"/>
                </a:lnTo>
                <a:lnTo>
                  <a:pt x="248" y="193"/>
                </a:lnTo>
                <a:lnTo>
                  <a:pt x="237" y="188"/>
                </a:lnTo>
                <a:lnTo>
                  <a:pt x="227" y="188"/>
                </a:lnTo>
                <a:lnTo>
                  <a:pt x="221" y="188"/>
                </a:lnTo>
                <a:lnTo>
                  <a:pt x="221" y="178"/>
                </a:lnTo>
                <a:lnTo>
                  <a:pt x="221" y="173"/>
                </a:lnTo>
                <a:lnTo>
                  <a:pt x="227" y="173"/>
                </a:lnTo>
                <a:lnTo>
                  <a:pt x="243" y="168"/>
                </a:lnTo>
                <a:lnTo>
                  <a:pt x="254" y="163"/>
                </a:lnTo>
                <a:lnTo>
                  <a:pt x="270" y="158"/>
                </a:lnTo>
                <a:lnTo>
                  <a:pt x="291" y="153"/>
                </a:lnTo>
                <a:lnTo>
                  <a:pt x="291" y="143"/>
                </a:lnTo>
                <a:lnTo>
                  <a:pt x="286" y="134"/>
                </a:lnTo>
                <a:lnTo>
                  <a:pt x="286" y="124"/>
                </a:lnTo>
                <a:lnTo>
                  <a:pt x="281" y="114"/>
                </a:lnTo>
                <a:lnTo>
                  <a:pt x="297" y="114"/>
                </a:lnTo>
                <a:lnTo>
                  <a:pt x="297" y="104"/>
                </a:lnTo>
                <a:lnTo>
                  <a:pt x="308" y="104"/>
                </a:lnTo>
                <a:lnTo>
                  <a:pt x="313" y="104"/>
                </a:lnTo>
                <a:lnTo>
                  <a:pt x="318" y="94"/>
                </a:lnTo>
                <a:lnTo>
                  <a:pt x="324" y="84"/>
                </a:lnTo>
                <a:lnTo>
                  <a:pt x="324" y="79"/>
                </a:lnTo>
                <a:lnTo>
                  <a:pt x="324" y="74"/>
                </a:lnTo>
                <a:lnTo>
                  <a:pt x="335" y="74"/>
                </a:lnTo>
                <a:lnTo>
                  <a:pt x="340" y="79"/>
                </a:lnTo>
                <a:lnTo>
                  <a:pt x="345" y="74"/>
                </a:lnTo>
                <a:lnTo>
                  <a:pt x="345" y="69"/>
                </a:lnTo>
                <a:lnTo>
                  <a:pt x="351" y="69"/>
                </a:lnTo>
                <a:lnTo>
                  <a:pt x="351" y="50"/>
                </a:lnTo>
                <a:lnTo>
                  <a:pt x="345" y="35"/>
                </a:lnTo>
                <a:lnTo>
                  <a:pt x="340" y="25"/>
                </a:lnTo>
                <a:lnTo>
                  <a:pt x="340" y="20"/>
                </a:lnTo>
                <a:lnTo>
                  <a:pt x="345" y="5"/>
                </a:lnTo>
                <a:lnTo>
                  <a:pt x="351" y="5"/>
                </a:lnTo>
                <a:lnTo>
                  <a:pt x="362" y="5"/>
                </a:lnTo>
                <a:lnTo>
                  <a:pt x="367" y="5"/>
                </a:lnTo>
                <a:lnTo>
                  <a:pt x="372" y="0"/>
                </a:lnTo>
                <a:lnTo>
                  <a:pt x="378" y="0"/>
                </a:lnTo>
                <a:lnTo>
                  <a:pt x="383" y="5"/>
                </a:lnTo>
                <a:lnTo>
                  <a:pt x="394" y="10"/>
                </a:lnTo>
                <a:lnTo>
                  <a:pt x="399" y="20"/>
                </a:lnTo>
                <a:lnTo>
                  <a:pt x="405" y="20"/>
                </a:lnTo>
                <a:lnTo>
                  <a:pt x="410" y="20"/>
                </a:lnTo>
                <a:lnTo>
                  <a:pt x="421" y="30"/>
                </a:lnTo>
                <a:lnTo>
                  <a:pt x="426" y="35"/>
                </a:lnTo>
                <a:lnTo>
                  <a:pt x="421" y="45"/>
                </a:lnTo>
                <a:lnTo>
                  <a:pt x="421" y="50"/>
                </a:lnTo>
                <a:lnTo>
                  <a:pt x="410" y="55"/>
                </a:lnTo>
                <a:lnTo>
                  <a:pt x="405" y="59"/>
                </a:lnTo>
                <a:lnTo>
                  <a:pt x="399" y="64"/>
                </a:lnTo>
                <a:lnTo>
                  <a:pt x="405" y="74"/>
                </a:lnTo>
                <a:lnTo>
                  <a:pt x="405" y="79"/>
                </a:lnTo>
                <a:lnTo>
                  <a:pt x="405" y="84"/>
                </a:lnTo>
                <a:lnTo>
                  <a:pt x="410" y="74"/>
                </a:lnTo>
                <a:lnTo>
                  <a:pt x="410" y="64"/>
                </a:lnTo>
                <a:lnTo>
                  <a:pt x="421" y="59"/>
                </a:lnTo>
                <a:lnTo>
                  <a:pt x="426" y="50"/>
                </a:lnTo>
                <a:lnTo>
                  <a:pt x="432" y="40"/>
                </a:lnTo>
                <a:lnTo>
                  <a:pt x="437" y="35"/>
                </a:lnTo>
                <a:lnTo>
                  <a:pt x="442" y="30"/>
                </a:lnTo>
                <a:lnTo>
                  <a:pt x="448" y="30"/>
                </a:lnTo>
                <a:lnTo>
                  <a:pt x="459" y="40"/>
                </a:lnTo>
                <a:lnTo>
                  <a:pt x="464" y="50"/>
                </a:lnTo>
                <a:lnTo>
                  <a:pt x="459" y="59"/>
                </a:lnTo>
                <a:lnTo>
                  <a:pt x="459" y="69"/>
                </a:lnTo>
                <a:lnTo>
                  <a:pt x="459" y="79"/>
                </a:lnTo>
                <a:lnTo>
                  <a:pt x="469" y="74"/>
                </a:lnTo>
                <a:lnTo>
                  <a:pt x="480" y="69"/>
                </a:lnTo>
                <a:lnTo>
                  <a:pt x="486" y="64"/>
                </a:lnTo>
                <a:lnTo>
                  <a:pt x="491" y="79"/>
                </a:lnTo>
                <a:lnTo>
                  <a:pt x="491" y="94"/>
                </a:lnTo>
                <a:lnTo>
                  <a:pt x="491" y="114"/>
                </a:lnTo>
                <a:lnTo>
                  <a:pt x="486" y="119"/>
                </a:lnTo>
                <a:lnTo>
                  <a:pt x="480" y="129"/>
                </a:lnTo>
                <a:lnTo>
                  <a:pt x="475" y="148"/>
                </a:lnTo>
                <a:lnTo>
                  <a:pt x="469" y="168"/>
                </a:lnTo>
                <a:lnTo>
                  <a:pt x="464" y="178"/>
                </a:lnTo>
                <a:lnTo>
                  <a:pt x="459" y="188"/>
                </a:lnTo>
                <a:lnTo>
                  <a:pt x="459" y="193"/>
                </a:lnTo>
                <a:lnTo>
                  <a:pt x="459" y="208"/>
                </a:lnTo>
                <a:lnTo>
                  <a:pt x="464" y="223"/>
                </a:lnTo>
                <a:lnTo>
                  <a:pt x="464" y="232"/>
                </a:lnTo>
                <a:lnTo>
                  <a:pt x="469" y="232"/>
                </a:lnTo>
                <a:lnTo>
                  <a:pt x="469" y="242"/>
                </a:lnTo>
                <a:lnTo>
                  <a:pt x="469" y="247"/>
                </a:lnTo>
                <a:lnTo>
                  <a:pt x="459" y="247"/>
                </a:lnTo>
                <a:lnTo>
                  <a:pt x="453" y="267"/>
                </a:lnTo>
                <a:lnTo>
                  <a:pt x="459" y="277"/>
                </a:lnTo>
                <a:lnTo>
                  <a:pt x="464" y="302"/>
                </a:lnTo>
                <a:lnTo>
                  <a:pt x="459" y="316"/>
                </a:lnTo>
                <a:lnTo>
                  <a:pt x="448" y="361"/>
                </a:lnTo>
                <a:lnTo>
                  <a:pt x="448" y="371"/>
                </a:lnTo>
                <a:lnTo>
                  <a:pt x="442" y="381"/>
                </a:lnTo>
                <a:lnTo>
                  <a:pt x="432" y="395"/>
                </a:lnTo>
                <a:lnTo>
                  <a:pt x="426" y="395"/>
                </a:lnTo>
                <a:lnTo>
                  <a:pt x="421" y="395"/>
                </a:lnTo>
                <a:lnTo>
                  <a:pt x="415" y="395"/>
                </a:lnTo>
                <a:lnTo>
                  <a:pt x="410" y="400"/>
                </a:lnTo>
                <a:lnTo>
                  <a:pt x="415" y="405"/>
                </a:lnTo>
                <a:lnTo>
                  <a:pt x="421" y="410"/>
                </a:lnTo>
                <a:lnTo>
                  <a:pt x="421" y="415"/>
                </a:lnTo>
                <a:lnTo>
                  <a:pt x="415" y="430"/>
                </a:lnTo>
                <a:lnTo>
                  <a:pt x="415" y="435"/>
                </a:lnTo>
                <a:lnTo>
                  <a:pt x="410" y="445"/>
                </a:lnTo>
                <a:lnTo>
                  <a:pt x="405" y="450"/>
                </a:lnTo>
                <a:lnTo>
                  <a:pt x="399" y="460"/>
                </a:lnTo>
                <a:lnTo>
                  <a:pt x="405" y="470"/>
                </a:lnTo>
                <a:lnTo>
                  <a:pt x="410" y="470"/>
                </a:lnTo>
                <a:lnTo>
                  <a:pt x="415" y="465"/>
                </a:lnTo>
                <a:lnTo>
                  <a:pt x="426" y="465"/>
                </a:lnTo>
                <a:lnTo>
                  <a:pt x="437" y="474"/>
                </a:lnTo>
                <a:lnTo>
                  <a:pt x="437" y="484"/>
                </a:lnTo>
                <a:lnTo>
                  <a:pt x="432" y="489"/>
                </a:lnTo>
                <a:lnTo>
                  <a:pt x="426" y="494"/>
                </a:lnTo>
                <a:lnTo>
                  <a:pt x="426" y="499"/>
                </a:lnTo>
                <a:lnTo>
                  <a:pt x="426" y="509"/>
                </a:lnTo>
                <a:lnTo>
                  <a:pt x="415" y="509"/>
                </a:lnTo>
                <a:lnTo>
                  <a:pt x="410" y="509"/>
                </a:lnTo>
                <a:lnTo>
                  <a:pt x="405" y="514"/>
                </a:lnTo>
                <a:lnTo>
                  <a:pt x="399" y="524"/>
                </a:lnTo>
                <a:lnTo>
                  <a:pt x="394" y="534"/>
                </a:lnTo>
                <a:lnTo>
                  <a:pt x="388" y="534"/>
                </a:lnTo>
                <a:lnTo>
                  <a:pt x="388" y="539"/>
                </a:lnTo>
                <a:lnTo>
                  <a:pt x="378" y="554"/>
                </a:lnTo>
                <a:lnTo>
                  <a:pt x="372" y="563"/>
                </a:lnTo>
                <a:lnTo>
                  <a:pt x="367" y="573"/>
                </a:lnTo>
                <a:lnTo>
                  <a:pt x="356" y="578"/>
                </a:lnTo>
                <a:lnTo>
                  <a:pt x="340" y="583"/>
                </a:lnTo>
                <a:lnTo>
                  <a:pt x="324" y="588"/>
                </a:lnTo>
                <a:lnTo>
                  <a:pt x="318" y="593"/>
                </a:lnTo>
                <a:lnTo>
                  <a:pt x="308" y="603"/>
                </a:lnTo>
                <a:lnTo>
                  <a:pt x="308" y="608"/>
                </a:lnTo>
                <a:lnTo>
                  <a:pt x="308" y="613"/>
                </a:lnTo>
                <a:lnTo>
                  <a:pt x="297" y="618"/>
                </a:lnTo>
                <a:lnTo>
                  <a:pt x="291" y="623"/>
                </a:lnTo>
                <a:lnTo>
                  <a:pt x="286" y="628"/>
                </a:lnTo>
                <a:lnTo>
                  <a:pt x="286" y="633"/>
                </a:lnTo>
                <a:lnTo>
                  <a:pt x="281" y="638"/>
                </a:lnTo>
                <a:lnTo>
                  <a:pt x="270" y="638"/>
                </a:lnTo>
                <a:lnTo>
                  <a:pt x="259" y="638"/>
                </a:lnTo>
                <a:lnTo>
                  <a:pt x="248" y="642"/>
                </a:lnTo>
                <a:lnTo>
                  <a:pt x="243" y="652"/>
                </a:lnTo>
                <a:lnTo>
                  <a:pt x="232" y="657"/>
                </a:lnTo>
                <a:lnTo>
                  <a:pt x="227" y="662"/>
                </a:lnTo>
                <a:lnTo>
                  <a:pt x="227" y="672"/>
                </a:lnTo>
                <a:lnTo>
                  <a:pt x="221" y="672"/>
                </a:lnTo>
                <a:lnTo>
                  <a:pt x="221" y="677"/>
                </a:lnTo>
                <a:lnTo>
                  <a:pt x="216" y="677"/>
                </a:lnTo>
                <a:lnTo>
                  <a:pt x="210" y="672"/>
                </a:lnTo>
                <a:lnTo>
                  <a:pt x="205" y="662"/>
                </a:lnTo>
                <a:lnTo>
                  <a:pt x="194" y="652"/>
                </a:lnTo>
                <a:lnTo>
                  <a:pt x="184" y="647"/>
                </a:lnTo>
                <a:lnTo>
                  <a:pt x="167" y="642"/>
                </a:lnTo>
                <a:lnTo>
                  <a:pt x="146" y="642"/>
                </a:lnTo>
                <a:lnTo>
                  <a:pt x="124" y="638"/>
                </a:lnTo>
                <a:lnTo>
                  <a:pt x="108" y="628"/>
                </a:lnTo>
                <a:lnTo>
                  <a:pt x="97" y="628"/>
                </a:lnTo>
                <a:lnTo>
                  <a:pt x="92" y="623"/>
                </a:lnTo>
                <a:lnTo>
                  <a:pt x="92" y="618"/>
                </a:lnTo>
                <a:lnTo>
                  <a:pt x="81" y="618"/>
                </a:lnTo>
                <a:lnTo>
                  <a:pt x="70" y="618"/>
                </a:lnTo>
                <a:lnTo>
                  <a:pt x="65" y="618"/>
                </a:lnTo>
                <a:lnTo>
                  <a:pt x="60" y="613"/>
                </a:lnTo>
                <a:lnTo>
                  <a:pt x="32" y="603"/>
                </a:lnTo>
                <a:lnTo>
                  <a:pt x="22" y="603"/>
                </a:lnTo>
                <a:lnTo>
                  <a:pt x="16" y="603"/>
                </a:lnTo>
                <a:lnTo>
                  <a:pt x="11" y="598"/>
                </a:lnTo>
                <a:lnTo>
                  <a:pt x="16" y="593"/>
                </a:lnTo>
                <a:lnTo>
                  <a:pt x="11" y="588"/>
                </a:lnTo>
                <a:lnTo>
                  <a:pt x="6" y="583"/>
                </a:lnTo>
                <a:lnTo>
                  <a:pt x="0" y="573"/>
                </a:lnTo>
                <a:lnTo>
                  <a:pt x="0" y="568"/>
                </a:lnTo>
                <a:lnTo>
                  <a:pt x="0" y="563"/>
                </a:lnTo>
                <a:lnTo>
                  <a:pt x="0" y="554"/>
                </a:lnTo>
                <a:lnTo>
                  <a:pt x="6" y="549"/>
                </a:lnTo>
                <a:lnTo>
                  <a:pt x="16" y="549"/>
                </a:lnTo>
                <a:lnTo>
                  <a:pt x="22" y="549"/>
                </a:lnTo>
                <a:lnTo>
                  <a:pt x="22" y="534"/>
                </a:lnTo>
                <a:lnTo>
                  <a:pt x="22" y="529"/>
                </a:lnTo>
                <a:lnTo>
                  <a:pt x="27" y="524"/>
                </a:lnTo>
                <a:lnTo>
                  <a:pt x="38" y="514"/>
                </a:lnTo>
                <a:lnTo>
                  <a:pt x="49" y="509"/>
                </a:lnTo>
                <a:lnTo>
                  <a:pt x="49" y="504"/>
                </a:lnTo>
                <a:lnTo>
                  <a:pt x="49" y="499"/>
                </a:lnTo>
                <a:lnTo>
                  <a:pt x="54" y="494"/>
                </a:lnTo>
                <a:lnTo>
                  <a:pt x="49" y="489"/>
                </a:lnTo>
                <a:lnTo>
                  <a:pt x="60" y="484"/>
                </a:lnTo>
                <a:lnTo>
                  <a:pt x="70" y="479"/>
                </a:lnTo>
                <a:lnTo>
                  <a:pt x="81" y="465"/>
                </a:lnTo>
                <a:lnTo>
                  <a:pt x="76" y="455"/>
                </a:lnTo>
                <a:lnTo>
                  <a:pt x="76" y="450"/>
                </a:lnTo>
                <a:lnTo>
                  <a:pt x="81" y="445"/>
                </a:lnTo>
                <a:lnTo>
                  <a:pt x="86" y="440"/>
                </a:lnTo>
                <a:lnTo>
                  <a:pt x="92" y="435"/>
                </a:lnTo>
                <a:lnTo>
                  <a:pt x="103" y="425"/>
                </a:lnTo>
                <a:lnTo>
                  <a:pt x="108" y="430"/>
                </a:lnTo>
                <a:lnTo>
                  <a:pt x="113" y="430"/>
                </a:lnTo>
                <a:lnTo>
                  <a:pt x="124" y="425"/>
                </a:lnTo>
                <a:lnTo>
                  <a:pt x="124" y="420"/>
                </a:lnTo>
                <a:lnTo>
                  <a:pt x="130" y="415"/>
                </a:lnTo>
                <a:lnTo>
                  <a:pt x="135" y="415"/>
                </a:lnTo>
                <a:lnTo>
                  <a:pt x="146" y="420"/>
                </a:lnTo>
                <a:lnTo>
                  <a:pt x="151" y="420"/>
                </a:lnTo>
                <a:lnTo>
                  <a:pt x="157" y="420"/>
                </a:lnTo>
                <a:lnTo>
                  <a:pt x="157" y="415"/>
                </a:lnTo>
                <a:lnTo>
                  <a:pt x="162" y="415"/>
                </a:lnTo>
                <a:lnTo>
                  <a:pt x="167" y="420"/>
                </a:lnTo>
                <a:lnTo>
                  <a:pt x="178" y="425"/>
                </a:lnTo>
                <a:lnTo>
                  <a:pt x="184" y="425"/>
                </a:lnTo>
                <a:lnTo>
                  <a:pt x="194" y="425"/>
                </a:lnTo>
                <a:lnTo>
                  <a:pt x="205" y="430"/>
                </a:lnTo>
                <a:lnTo>
                  <a:pt x="205" y="425"/>
                </a:lnTo>
                <a:lnTo>
                  <a:pt x="210" y="425"/>
                </a:lnTo>
                <a:lnTo>
                  <a:pt x="216" y="420"/>
                </a:lnTo>
                <a:lnTo>
                  <a:pt x="227" y="410"/>
                </a:lnTo>
                <a:lnTo>
                  <a:pt x="237" y="405"/>
                </a:lnTo>
                <a:lnTo>
                  <a:pt x="237" y="400"/>
                </a:lnTo>
                <a:lnTo>
                  <a:pt x="237" y="390"/>
                </a:lnTo>
                <a:lnTo>
                  <a:pt x="237" y="386"/>
                </a:lnTo>
                <a:lnTo>
                  <a:pt x="243" y="386"/>
                </a:lnTo>
                <a:lnTo>
                  <a:pt x="254" y="390"/>
                </a:lnTo>
                <a:lnTo>
                  <a:pt x="259" y="386"/>
                </a:lnTo>
                <a:lnTo>
                  <a:pt x="270" y="386"/>
                </a:lnTo>
                <a:lnTo>
                  <a:pt x="270" y="381"/>
                </a:lnTo>
                <a:lnTo>
                  <a:pt x="275" y="376"/>
                </a:lnTo>
                <a:lnTo>
                  <a:pt x="275" y="371"/>
                </a:lnTo>
                <a:lnTo>
                  <a:pt x="270" y="366"/>
                </a:lnTo>
                <a:lnTo>
                  <a:pt x="270" y="361"/>
                </a:lnTo>
                <a:lnTo>
                  <a:pt x="270" y="356"/>
                </a:lnTo>
                <a:lnTo>
                  <a:pt x="275" y="356"/>
                </a:lnTo>
                <a:lnTo>
                  <a:pt x="275" y="351"/>
                </a:lnTo>
                <a:lnTo>
                  <a:pt x="281" y="351"/>
                </a:lnTo>
                <a:lnTo>
                  <a:pt x="286" y="351"/>
                </a:lnTo>
                <a:lnTo>
                  <a:pt x="297" y="351"/>
                </a:lnTo>
                <a:lnTo>
                  <a:pt x="302" y="351"/>
                </a:lnTo>
                <a:lnTo>
                  <a:pt x="308" y="351"/>
                </a:lnTo>
                <a:lnTo>
                  <a:pt x="297" y="346"/>
                </a:lnTo>
                <a:lnTo>
                  <a:pt x="291" y="346"/>
                </a:lnTo>
                <a:lnTo>
                  <a:pt x="281" y="346"/>
                </a:lnTo>
                <a:lnTo>
                  <a:pt x="275" y="346"/>
                </a:lnTo>
                <a:lnTo>
                  <a:pt x="275" y="341"/>
                </a:lnTo>
                <a:lnTo>
                  <a:pt x="270" y="331"/>
                </a:lnTo>
                <a:lnTo>
                  <a:pt x="270" y="326"/>
                </a:lnTo>
                <a:lnTo>
                  <a:pt x="259" y="326"/>
                </a:lnTo>
                <a:lnTo>
                  <a:pt x="254" y="326"/>
                </a:lnTo>
                <a:lnTo>
                  <a:pt x="254" y="321"/>
                </a:lnTo>
                <a:lnTo>
                  <a:pt x="254" y="316"/>
                </a:lnTo>
                <a:lnTo>
                  <a:pt x="248" y="307"/>
                </a:lnTo>
                <a:lnTo>
                  <a:pt x="243" y="311"/>
                </a:lnTo>
                <a:lnTo>
                  <a:pt x="237" y="311"/>
                </a:lnTo>
                <a:lnTo>
                  <a:pt x="243" y="307"/>
                </a:lnTo>
                <a:lnTo>
                  <a:pt x="237" y="307"/>
                </a:lnTo>
                <a:lnTo>
                  <a:pt x="232" y="307"/>
                </a:lnTo>
                <a:lnTo>
                  <a:pt x="227" y="311"/>
                </a:lnTo>
                <a:lnTo>
                  <a:pt x="221" y="307"/>
                </a:lnTo>
                <a:lnTo>
                  <a:pt x="216" y="302"/>
                </a:lnTo>
                <a:lnTo>
                  <a:pt x="205" y="297"/>
                </a:lnTo>
                <a:lnTo>
                  <a:pt x="205" y="287"/>
                </a:lnTo>
                <a:lnTo>
                  <a:pt x="205" y="282"/>
                </a:lnTo>
                <a:lnTo>
                  <a:pt x="205" y="277"/>
                </a:lnTo>
                <a:lnTo>
                  <a:pt x="210" y="277"/>
                </a:lnTo>
                <a:lnTo>
                  <a:pt x="221" y="272"/>
                </a:lnTo>
                <a:lnTo>
                  <a:pt x="221" y="267"/>
                </a:lnTo>
                <a:lnTo>
                  <a:pt x="227" y="262"/>
                </a:lnTo>
                <a:lnTo>
                  <a:pt x="243" y="247"/>
                </a:lnTo>
                <a:lnTo>
                  <a:pt x="254" y="232"/>
                </a:lnTo>
                <a:lnTo>
                  <a:pt x="259" y="218"/>
                </a:lnTo>
                <a:lnTo>
                  <a:pt x="270" y="208"/>
                </a:lnTo>
                <a:lnTo>
                  <a:pt x="286" y="198"/>
                </a:lnTo>
                <a:lnTo>
                  <a:pt x="302" y="198"/>
                </a:lnTo>
                <a:lnTo>
                  <a:pt x="302" y="188"/>
                </a:lnTo>
                <a:lnTo>
                  <a:pt x="308" y="178"/>
                </a:lnTo>
                <a:lnTo>
                  <a:pt x="313" y="168"/>
                </a:lnTo>
                <a:lnTo>
                  <a:pt x="318" y="163"/>
                </a:lnTo>
                <a:lnTo>
                  <a:pt x="318" y="158"/>
                </a:lnTo>
                <a:close/>
              </a:path>
            </a:pathLst>
          </a:custGeom>
          <a:noFill/>
          <a:ln w="1588" cap="rnd">
            <a:solidFill>
              <a:srgbClr val="000000"/>
            </a:solidFill>
            <a:prstDash val="solid"/>
            <a:round/>
            <a:headEnd/>
            <a:tailEnd/>
          </a:ln>
        </p:spPr>
        <p:txBody>
          <a:bodyPr/>
          <a:lstStyle/>
          <a:p>
            <a:endParaRPr lang="en-US"/>
          </a:p>
        </p:txBody>
      </p:sp>
      <p:sp>
        <p:nvSpPr>
          <p:cNvPr id="146261" name="Freeform 1877"/>
          <p:cNvSpPr>
            <a:spLocks/>
          </p:cNvSpPr>
          <p:nvPr/>
        </p:nvSpPr>
        <p:spPr bwMode="auto">
          <a:xfrm>
            <a:off x="1493838" y="4264025"/>
            <a:ext cx="231775" cy="211138"/>
          </a:xfrm>
          <a:custGeom>
            <a:avLst/>
            <a:gdLst/>
            <a:ahLst/>
            <a:cxnLst>
              <a:cxn ang="0">
                <a:pos x="54" y="0"/>
              </a:cxn>
              <a:cxn ang="0">
                <a:pos x="65" y="0"/>
              </a:cxn>
              <a:cxn ang="0">
                <a:pos x="70" y="0"/>
              </a:cxn>
              <a:cxn ang="0">
                <a:pos x="76" y="5"/>
              </a:cxn>
              <a:cxn ang="0">
                <a:pos x="81" y="15"/>
              </a:cxn>
              <a:cxn ang="0">
                <a:pos x="87" y="25"/>
              </a:cxn>
              <a:cxn ang="0">
                <a:pos x="87" y="29"/>
              </a:cxn>
              <a:cxn ang="0">
                <a:pos x="92" y="29"/>
              </a:cxn>
              <a:cxn ang="0">
                <a:pos x="103" y="34"/>
              </a:cxn>
              <a:cxn ang="0">
                <a:pos x="108" y="39"/>
              </a:cxn>
              <a:cxn ang="0">
                <a:pos x="119" y="39"/>
              </a:cxn>
              <a:cxn ang="0">
                <a:pos x="130" y="39"/>
              </a:cxn>
              <a:cxn ang="0">
                <a:pos x="135" y="49"/>
              </a:cxn>
              <a:cxn ang="0">
                <a:pos x="146" y="54"/>
              </a:cxn>
              <a:cxn ang="0">
                <a:pos x="146" y="59"/>
              </a:cxn>
              <a:cxn ang="0">
                <a:pos x="141" y="64"/>
              </a:cxn>
              <a:cxn ang="0">
                <a:pos x="135" y="59"/>
              </a:cxn>
              <a:cxn ang="0">
                <a:pos x="125" y="59"/>
              </a:cxn>
              <a:cxn ang="0">
                <a:pos x="125" y="74"/>
              </a:cxn>
              <a:cxn ang="0">
                <a:pos x="119" y="84"/>
              </a:cxn>
              <a:cxn ang="0">
                <a:pos x="103" y="104"/>
              </a:cxn>
              <a:cxn ang="0">
                <a:pos x="81" y="114"/>
              </a:cxn>
              <a:cxn ang="0">
                <a:pos x="65" y="119"/>
              </a:cxn>
              <a:cxn ang="0">
                <a:pos x="27" y="133"/>
              </a:cxn>
              <a:cxn ang="0">
                <a:pos x="17" y="128"/>
              </a:cxn>
              <a:cxn ang="0">
                <a:pos x="17" y="124"/>
              </a:cxn>
              <a:cxn ang="0">
                <a:pos x="11" y="119"/>
              </a:cxn>
              <a:cxn ang="0">
                <a:pos x="11" y="114"/>
              </a:cxn>
              <a:cxn ang="0">
                <a:pos x="11" y="99"/>
              </a:cxn>
              <a:cxn ang="0">
                <a:pos x="11" y="94"/>
              </a:cxn>
              <a:cxn ang="0">
                <a:pos x="6" y="89"/>
              </a:cxn>
              <a:cxn ang="0">
                <a:pos x="6" y="64"/>
              </a:cxn>
              <a:cxn ang="0">
                <a:pos x="0" y="49"/>
              </a:cxn>
              <a:cxn ang="0">
                <a:pos x="0" y="34"/>
              </a:cxn>
              <a:cxn ang="0">
                <a:pos x="6" y="15"/>
              </a:cxn>
              <a:cxn ang="0">
                <a:pos x="11" y="15"/>
              </a:cxn>
              <a:cxn ang="0">
                <a:pos x="27" y="15"/>
              </a:cxn>
              <a:cxn ang="0">
                <a:pos x="38" y="10"/>
              </a:cxn>
              <a:cxn ang="0">
                <a:pos x="43" y="5"/>
              </a:cxn>
              <a:cxn ang="0">
                <a:pos x="54" y="0"/>
              </a:cxn>
            </a:cxnLst>
            <a:rect l="0" t="0" r="r" b="b"/>
            <a:pathLst>
              <a:path w="146" h="133">
                <a:moveTo>
                  <a:pt x="54" y="0"/>
                </a:moveTo>
                <a:lnTo>
                  <a:pt x="65" y="0"/>
                </a:lnTo>
                <a:lnTo>
                  <a:pt x="70" y="0"/>
                </a:lnTo>
                <a:lnTo>
                  <a:pt x="76" y="5"/>
                </a:lnTo>
                <a:lnTo>
                  <a:pt x="81" y="15"/>
                </a:lnTo>
                <a:lnTo>
                  <a:pt x="87" y="25"/>
                </a:lnTo>
                <a:lnTo>
                  <a:pt x="87" y="29"/>
                </a:lnTo>
                <a:lnTo>
                  <a:pt x="92" y="29"/>
                </a:lnTo>
                <a:lnTo>
                  <a:pt x="103" y="34"/>
                </a:lnTo>
                <a:lnTo>
                  <a:pt x="108" y="39"/>
                </a:lnTo>
                <a:lnTo>
                  <a:pt x="119" y="39"/>
                </a:lnTo>
                <a:lnTo>
                  <a:pt x="130" y="39"/>
                </a:lnTo>
                <a:lnTo>
                  <a:pt x="135" y="49"/>
                </a:lnTo>
                <a:lnTo>
                  <a:pt x="146" y="54"/>
                </a:lnTo>
                <a:lnTo>
                  <a:pt x="146" y="59"/>
                </a:lnTo>
                <a:lnTo>
                  <a:pt x="141" y="64"/>
                </a:lnTo>
                <a:lnTo>
                  <a:pt x="135" y="59"/>
                </a:lnTo>
                <a:lnTo>
                  <a:pt x="125" y="59"/>
                </a:lnTo>
                <a:lnTo>
                  <a:pt x="125" y="74"/>
                </a:lnTo>
                <a:lnTo>
                  <a:pt x="119" y="84"/>
                </a:lnTo>
                <a:lnTo>
                  <a:pt x="103" y="104"/>
                </a:lnTo>
                <a:lnTo>
                  <a:pt x="81" y="114"/>
                </a:lnTo>
                <a:lnTo>
                  <a:pt x="65" y="119"/>
                </a:lnTo>
                <a:lnTo>
                  <a:pt x="27" y="133"/>
                </a:lnTo>
                <a:lnTo>
                  <a:pt x="17" y="128"/>
                </a:lnTo>
                <a:lnTo>
                  <a:pt x="17" y="124"/>
                </a:lnTo>
                <a:lnTo>
                  <a:pt x="11" y="119"/>
                </a:lnTo>
                <a:lnTo>
                  <a:pt x="11" y="114"/>
                </a:lnTo>
                <a:lnTo>
                  <a:pt x="11" y="99"/>
                </a:lnTo>
                <a:lnTo>
                  <a:pt x="11" y="94"/>
                </a:lnTo>
                <a:lnTo>
                  <a:pt x="6" y="89"/>
                </a:lnTo>
                <a:lnTo>
                  <a:pt x="6" y="64"/>
                </a:lnTo>
                <a:lnTo>
                  <a:pt x="0" y="49"/>
                </a:lnTo>
                <a:lnTo>
                  <a:pt x="0" y="34"/>
                </a:lnTo>
                <a:lnTo>
                  <a:pt x="6" y="15"/>
                </a:lnTo>
                <a:lnTo>
                  <a:pt x="11" y="15"/>
                </a:lnTo>
                <a:lnTo>
                  <a:pt x="27" y="15"/>
                </a:lnTo>
                <a:lnTo>
                  <a:pt x="38" y="10"/>
                </a:lnTo>
                <a:lnTo>
                  <a:pt x="43" y="5"/>
                </a:lnTo>
                <a:lnTo>
                  <a:pt x="54" y="0"/>
                </a:lnTo>
                <a:close/>
              </a:path>
            </a:pathLst>
          </a:custGeom>
          <a:solidFill>
            <a:srgbClr val="C1FFD5"/>
          </a:solidFill>
          <a:ln w="9525">
            <a:noFill/>
            <a:round/>
            <a:headEnd/>
            <a:tailEnd/>
          </a:ln>
        </p:spPr>
        <p:txBody>
          <a:bodyPr/>
          <a:lstStyle/>
          <a:p>
            <a:endParaRPr lang="en-US"/>
          </a:p>
        </p:txBody>
      </p:sp>
      <p:sp>
        <p:nvSpPr>
          <p:cNvPr id="146262" name="Freeform 1878"/>
          <p:cNvSpPr>
            <a:spLocks/>
          </p:cNvSpPr>
          <p:nvPr/>
        </p:nvSpPr>
        <p:spPr bwMode="auto">
          <a:xfrm>
            <a:off x="1493838" y="4264025"/>
            <a:ext cx="231775" cy="211138"/>
          </a:xfrm>
          <a:custGeom>
            <a:avLst/>
            <a:gdLst/>
            <a:ahLst/>
            <a:cxnLst>
              <a:cxn ang="0">
                <a:pos x="54" y="0"/>
              </a:cxn>
              <a:cxn ang="0">
                <a:pos x="65" y="0"/>
              </a:cxn>
              <a:cxn ang="0">
                <a:pos x="70" y="0"/>
              </a:cxn>
              <a:cxn ang="0">
                <a:pos x="76" y="5"/>
              </a:cxn>
              <a:cxn ang="0">
                <a:pos x="81" y="15"/>
              </a:cxn>
              <a:cxn ang="0">
                <a:pos x="87" y="25"/>
              </a:cxn>
              <a:cxn ang="0">
                <a:pos x="87" y="29"/>
              </a:cxn>
              <a:cxn ang="0">
                <a:pos x="92" y="29"/>
              </a:cxn>
              <a:cxn ang="0">
                <a:pos x="103" y="34"/>
              </a:cxn>
              <a:cxn ang="0">
                <a:pos x="108" y="39"/>
              </a:cxn>
              <a:cxn ang="0">
                <a:pos x="119" y="39"/>
              </a:cxn>
              <a:cxn ang="0">
                <a:pos x="130" y="39"/>
              </a:cxn>
              <a:cxn ang="0">
                <a:pos x="135" y="49"/>
              </a:cxn>
              <a:cxn ang="0">
                <a:pos x="146" y="54"/>
              </a:cxn>
              <a:cxn ang="0">
                <a:pos x="146" y="59"/>
              </a:cxn>
              <a:cxn ang="0">
                <a:pos x="141" y="64"/>
              </a:cxn>
              <a:cxn ang="0">
                <a:pos x="135" y="59"/>
              </a:cxn>
              <a:cxn ang="0">
                <a:pos x="125" y="59"/>
              </a:cxn>
              <a:cxn ang="0">
                <a:pos x="125" y="74"/>
              </a:cxn>
              <a:cxn ang="0">
                <a:pos x="119" y="84"/>
              </a:cxn>
              <a:cxn ang="0">
                <a:pos x="103" y="104"/>
              </a:cxn>
              <a:cxn ang="0">
                <a:pos x="81" y="114"/>
              </a:cxn>
              <a:cxn ang="0">
                <a:pos x="65" y="119"/>
              </a:cxn>
              <a:cxn ang="0">
                <a:pos x="27" y="133"/>
              </a:cxn>
              <a:cxn ang="0">
                <a:pos x="17" y="128"/>
              </a:cxn>
              <a:cxn ang="0">
                <a:pos x="17" y="124"/>
              </a:cxn>
              <a:cxn ang="0">
                <a:pos x="11" y="119"/>
              </a:cxn>
              <a:cxn ang="0">
                <a:pos x="11" y="114"/>
              </a:cxn>
              <a:cxn ang="0">
                <a:pos x="11" y="99"/>
              </a:cxn>
              <a:cxn ang="0">
                <a:pos x="11" y="94"/>
              </a:cxn>
              <a:cxn ang="0">
                <a:pos x="6" y="89"/>
              </a:cxn>
              <a:cxn ang="0">
                <a:pos x="6" y="64"/>
              </a:cxn>
              <a:cxn ang="0">
                <a:pos x="0" y="49"/>
              </a:cxn>
              <a:cxn ang="0">
                <a:pos x="0" y="34"/>
              </a:cxn>
              <a:cxn ang="0">
                <a:pos x="6" y="15"/>
              </a:cxn>
              <a:cxn ang="0">
                <a:pos x="11" y="15"/>
              </a:cxn>
              <a:cxn ang="0">
                <a:pos x="27" y="15"/>
              </a:cxn>
              <a:cxn ang="0">
                <a:pos x="38" y="10"/>
              </a:cxn>
              <a:cxn ang="0">
                <a:pos x="43" y="5"/>
              </a:cxn>
              <a:cxn ang="0">
                <a:pos x="54" y="0"/>
              </a:cxn>
            </a:cxnLst>
            <a:rect l="0" t="0" r="r" b="b"/>
            <a:pathLst>
              <a:path w="146" h="133">
                <a:moveTo>
                  <a:pt x="54" y="0"/>
                </a:moveTo>
                <a:lnTo>
                  <a:pt x="65" y="0"/>
                </a:lnTo>
                <a:lnTo>
                  <a:pt x="70" y="0"/>
                </a:lnTo>
                <a:lnTo>
                  <a:pt x="76" y="5"/>
                </a:lnTo>
                <a:lnTo>
                  <a:pt x="81" y="15"/>
                </a:lnTo>
                <a:lnTo>
                  <a:pt x="87" y="25"/>
                </a:lnTo>
                <a:lnTo>
                  <a:pt x="87" y="29"/>
                </a:lnTo>
                <a:lnTo>
                  <a:pt x="92" y="29"/>
                </a:lnTo>
                <a:lnTo>
                  <a:pt x="103" y="34"/>
                </a:lnTo>
                <a:lnTo>
                  <a:pt x="108" y="39"/>
                </a:lnTo>
                <a:lnTo>
                  <a:pt x="119" y="39"/>
                </a:lnTo>
                <a:lnTo>
                  <a:pt x="130" y="39"/>
                </a:lnTo>
                <a:lnTo>
                  <a:pt x="135" y="49"/>
                </a:lnTo>
                <a:lnTo>
                  <a:pt x="146" y="54"/>
                </a:lnTo>
                <a:lnTo>
                  <a:pt x="146" y="59"/>
                </a:lnTo>
                <a:lnTo>
                  <a:pt x="141" y="64"/>
                </a:lnTo>
                <a:lnTo>
                  <a:pt x="135" y="59"/>
                </a:lnTo>
                <a:lnTo>
                  <a:pt x="125" y="59"/>
                </a:lnTo>
                <a:lnTo>
                  <a:pt x="125" y="74"/>
                </a:lnTo>
                <a:lnTo>
                  <a:pt x="119" y="84"/>
                </a:lnTo>
                <a:lnTo>
                  <a:pt x="103" y="104"/>
                </a:lnTo>
                <a:lnTo>
                  <a:pt x="81" y="114"/>
                </a:lnTo>
                <a:lnTo>
                  <a:pt x="65" y="119"/>
                </a:lnTo>
                <a:lnTo>
                  <a:pt x="27" y="133"/>
                </a:lnTo>
                <a:lnTo>
                  <a:pt x="17" y="128"/>
                </a:lnTo>
                <a:lnTo>
                  <a:pt x="17" y="124"/>
                </a:lnTo>
                <a:lnTo>
                  <a:pt x="11" y="119"/>
                </a:lnTo>
                <a:lnTo>
                  <a:pt x="11" y="114"/>
                </a:lnTo>
                <a:lnTo>
                  <a:pt x="11" y="99"/>
                </a:lnTo>
                <a:lnTo>
                  <a:pt x="11" y="94"/>
                </a:lnTo>
                <a:lnTo>
                  <a:pt x="6" y="89"/>
                </a:lnTo>
                <a:lnTo>
                  <a:pt x="6" y="64"/>
                </a:lnTo>
                <a:lnTo>
                  <a:pt x="0" y="49"/>
                </a:lnTo>
                <a:lnTo>
                  <a:pt x="0" y="34"/>
                </a:lnTo>
                <a:lnTo>
                  <a:pt x="6" y="15"/>
                </a:lnTo>
                <a:lnTo>
                  <a:pt x="11" y="15"/>
                </a:lnTo>
                <a:lnTo>
                  <a:pt x="27" y="15"/>
                </a:lnTo>
                <a:lnTo>
                  <a:pt x="38" y="10"/>
                </a:lnTo>
                <a:lnTo>
                  <a:pt x="43" y="5"/>
                </a:lnTo>
                <a:lnTo>
                  <a:pt x="54" y="0"/>
                </a:lnTo>
                <a:close/>
              </a:path>
            </a:pathLst>
          </a:custGeom>
          <a:noFill/>
          <a:ln w="1588" cap="rnd">
            <a:solidFill>
              <a:srgbClr val="000000"/>
            </a:solidFill>
            <a:prstDash val="solid"/>
            <a:round/>
            <a:headEnd/>
            <a:tailEnd/>
          </a:ln>
        </p:spPr>
        <p:txBody>
          <a:bodyPr/>
          <a:lstStyle/>
          <a:p>
            <a:endParaRPr lang="en-US"/>
          </a:p>
        </p:txBody>
      </p:sp>
      <p:sp>
        <p:nvSpPr>
          <p:cNvPr id="146263" name="Freeform 1879"/>
          <p:cNvSpPr>
            <a:spLocks/>
          </p:cNvSpPr>
          <p:nvPr/>
        </p:nvSpPr>
        <p:spPr bwMode="auto">
          <a:xfrm>
            <a:off x="1314450" y="4271963"/>
            <a:ext cx="188913" cy="258763"/>
          </a:xfrm>
          <a:custGeom>
            <a:avLst/>
            <a:gdLst/>
            <a:ahLst/>
            <a:cxnLst>
              <a:cxn ang="0">
                <a:pos x="87" y="0"/>
              </a:cxn>
              <a:cxn ang="0">
                <a:pos x="76" y="19"/>
              </a:cxn>
              <a:cxn ang="0">
                <a:pos x="65" y="24"/>
              </a:cxn>
              <a:cxn ang="0">
                <a:pos x="54" y="34"/>
              </a:cxn>
              <a:cxn ang="0">
                <a:pos x="43" y="44"/>
              </a:cxn>
              <a:cxn ang="0">
                <a:pos x="38" y="59"/>
              </a:cxn>
              <a:cxn ang="0">
                <a:pos x="27" y="69"/>
              </a:cxn>
              <a:cxn ang="0">
                <a:pos x="33" y="79"/>
              </a:cxn>
              <a:cxn ang="0">
                <a:pos x="60" y="64"/>
              </a:cxn>
              <a:cxn ang="0">
                <a:pos x="81" y="54"/>
              </a:cxn>
              <a:cxn ang="0">
                <a:pos x="70" y="69"/>
              </a:cxn>
              <a:cxn ang="0">
                <a:pos x="65" y="79"/>
              </a:cxn>
              <a:cxn ang="0">
                <a:pos x="54" y="89"/>
              </a:cxn>
              <a:cxn ang="0">
                <a:pos x="43" y="84"/>
              </a:cxn>
              <a:cxn ang="0">
                <a:pos x="22" y="94"/>
              </a:cxn>
              <a:cxn ang="0">
                <a:pos x="6" y="104"/>
              </a:cxn>
              <a:cxn ang="0">
                <a:pos x="6" y="113"/>
              </a:cxn>
              <a:cxn ang="0">
                <a:pos x="0" y="138"/>
              </a:cxn>
              <a:cxn ang="0">
                <a:pos x="16" y="143"/>
              </a:cxn>
              <a:cxn ang="0">
                <a:pos x="22" y="158"/>
              </a:cxn>
              <a:cxn ang="0">
                <a:pos x="27" y="153"/>
              </a:cxn>
              <a:cxn ang="0">
                <a:pos x="22" y="133"/>
              </a:cxn>
              <a:cxn ang="0">
                <a:pos x="33" y="128"/>
              </a:cxn>
              <a:cxn ang="0">
                <a:pos x="38" y="138"/>
              </a:cxn>
              <a:cxn ang="0">
                <a:pos x="49" y="138"/>
              </a:cxn>
              <a:cxn ang="0">
                <a:pos x="70" y="138"/>
              </a:cxn>
              <a:cxn ang="0">
                <a:pos x="97" y="128"/>
              </a:cxn>
              <a:cxn ang="0">
                <a:pos x="103" y="138"/>
              </a:cxn>
              <a:cxn ang="0">
                <a:pos x="114" y="138"/>
              </a:cxn>
              <a:cxn ang="0">
                <a:pos x="119" y="133"/>
              </a:cxn>
              <a:cxn ang="0">
                <a:pos x="114" y="89"/>
              </a:cxn>
              <a:cxn ang="0">
                <a:pos x="103" y="39"/>
              </a:cxn>
              <a:cxn ang="0">
                <a:pos x="97" y="10"/>
              </a:cxn>
              <a:cxn ang="0">
                <a:pos x="92" y="0"/>
              </a:cxn>
            </a:cxnLst>
            <a:rect l="0" t="0" r="r" b="b"/>
            <a:pathLst>
              <a:path w="119" h="163">
                <a:moveTo>
                  <a:pt x="92" y="0"/>
                </a:moveTo>
                <a:lnTo>
                  <a:pt x="87" y="0"/>
                </a:lnTo>
                <a:lnTo>
                  <a:pt x="81" y="5"/>
                </a:lnTo>
                <a:lnTo>
                  <a:pt x="76" y="19"/>
                </a:lnTo>
                <a:lnTo>
                  <a:pt x="70" y="24"/>
                </a:lnTo>
                <a:lnTo>
                  <a:pt x="65" y="24"/>
                </a:lnTo>
                <a:lnTo>
                  <a:pt x="60" y="24"/>
                </a:lnTo>
                <a:lnTo>
                  <a:pt x="54" y="34"/>
                </a:lnTo>
                <a:lnTo>
                  <a:pt x="49" y="39"/>
                </a:lnTo>
                <a:lnTo>
                  <a:pt x="43" y="44"/>
                </a:lnTo>
                <a:lnTo>
                  <a:pt x="38" y="49"/>
                </a:lnTo>
                <a:lnTo>
                  <a:pt x="38" y="59"/>
                </a:lnTo>
                <a:lnTo>
                  <a:pt x="33" y="64"/>
                </a:lnTo>
                <a:lnTo>
                  <a:pt x="27" y="69"/>
                </a:lnTo>
                <a:lnTo>
                  <a:pt x="27" y="79"/>
                </a:lnTo>
                <a:lnTo>
                  <a:pt x="33" y="79"/>
                </a:lnTo>
                <a:lnTo>
                  <a:pt x="43" y="79"/>
                </a:lnTo>
                <a:lnTo>
                  <a:pt x="60" y="64"/>
                </a:lnTo>
                <a:lnTo>
                  <a:pt x="76" y="49"/>
                </a:lnTo>
                <a:lnTo>
                  <a:pt x="81" y="54"/>
                </a:lnTo>
                <a:lnTo>
                  <a:pt x="81" y="59"/>
                </a:lnTo>
                <a:lnTo>
                  <a:pt x="70" y="69"/>
                </a:lnTo>
                <a:lnTo>
                  <a:pt x="65" y="74"/>
                </a:lnTo>
                <a:lnTo>
                  <a:pt x="65" y="79"/>
                </a:lnTo>
                <a:lnTo>
                  <a:pt x="60" y="84"/>
                </a:lnTo>
                <a:lnTo>
                  <a:pt x="54" y="89"/>
                </a:lnTo>
                <a:lnTo>
                  <a:pt x="49" y="84"/>
                </a:lnTo>
                <a:lnTo>
                  <a:pt x="43" y="84"/>
                </a:lnTo>
                <a:lnTo>
                  <a:pt x="27" y="89"/>
                </a:lnTo>
                <a:lnTo>
                  <a:pt x="22" y="94"/>
                </a:lnTo>
                <a:lnTo>
                  <a:pt x="11" y="99"/>
                </a:lnTo>
                <a:lnTo>
                  <a:pt x="6" y="104"/>
                </a:lnTo>
                <a:lnTo>
                  <a:pt x="0" y="108"/>
                </a:lnTo>
                <a:lnTo>
                  <a:pt x="6" y="113"/>
                </a:lnTo>
                <a:lnTo>
                  <a:pt x="6" y="123"/>
                </a:lnTo>
                <a:lnTo>
                  <a:pt x="0" y="138"/>
                </a:lnTo>
                <a:lnTo>
                  <a:pt x="11" y="138"/>
                </a:lnTo>
                <a:lnTo>
                  <a:pt x="16" y="143"/>
                </a:lnTo>
                <a:lnTo>
                  <a:pt x="16" y="148"/>
                </a:lnTo>
                <a:lnTo>
                  <a:pt x="22" y="158"/>
                </a:lnTo>
                <a:lnTo>
                  <a:pt x="27" y="163"/>
                </a:lnTo>
                <a:lnTo>
                  <a:pt x="27" y="153"/>
                </a:lnTo>
                <a:lnTo>
                  <a:pt x="27" y="143"/>
                </a:lnTo>
                <a:lnTo>
                  <a:pt x="22" y="133"/>
                </a:lnTo>
                <a:lnTo>
                  <a:pt x="27" y="128"/>
                </a:lnTo>
                <a:lnTo>
                  <a:pt x="33" y="128"/>
                </a:lnTo>
                <a:lnTo>
                  <a:pt x="38" y="133"/>
                </a:lnTo>
                <a:lnTo>
                  <a:pt x="38" y="138"/>
                </a:lnTo>
                <a:lnTo>
                  <a:pt x="43" y="133"/>
                </a:lnTo>
                <a:lnTo>
                  <a:pt x="49" y="138"/>
                </a:lnTo>
                <a:lnTo>
                  <a:pt x="54" y="143"/>
                </a:lnTo>
                <a:lnTo>
                  <a:pt x="70" y="138"/>
                </a:lnTo>
                <a:lnTo>
                  <a:pt x="81" y="133"/>
                </a:lnTo>
                <a:lnTo>
                  <a:pt x="97" y="128"/>
                </a:lnTo>
                <a:lnTo>
                  <a:pt x="97" y="133"/>
                </a:lnTo>
                <a:lnTo>
                  <a:pt x="103" y="138"/>
                </a:lnTo>
                <a:lnTo>
                  <a:pt x="108" y="133"/>
                </a:lnTo>
                <a:lnTo>
                  <a:pt x="114" y="138"/>
                </a:lnTo>
                <a:lnTo>
                  <a:pt x="119" y="143"/>
                </a:lnTo>
                <a:lnTo>
                  <a:pt x="119" y="133"/>
                </a:lnTo>
                <a:lnTo>
                  <a:pt x="119" y="123"/>
                </a:lnTo>
                <a:lnTo>
                  <a:pt x="114" y="89"/>
                </a:lnTo>
                <a:lnTo>
                  <a:pt x="108" y="54"/>
                </a:lnTo>
                <a:lnTo>
                  <a:pt x="103" y="39"/>
                </a:lnTo>
                <a:lnTo>
                  <a:pt x="103" y="24"/>
                </a:lnTo>
                <a:lnTo>
                  <a:pt x="97" y="10"/>
                </a:lnTo>
                <a:lnTo>
                  <a:pt x="97" y="5"/>
                </a:lnTo>
                <a:lnTo>
                  <a:pt x="92" y="0"/>
                </a:lnTo>
                <a:close/>
              </a:path>
            </a:pathLst>
          </a:custGeom>
          <a:solidFill>
            <a:srgbClr val="C1FFD5"/>
          </a:solidFill>
          <a:ln w="9525">
            <a:noFill/>
            <a:round/>
            <a:headEnd/>
            <a:tailEnd/>
          </a:ln>
        </p:spPr>
        <p:txBody>
          <a:bodyPr/>
          <a:lstStyle/>
          <a:p>
            <a:endParaRPr lang="en-US"/>
          </a:p>
        </p:txBody>
      </p:sp>
      <p:sp>
        <p:nvSpPr>
          <p:cNvPr id="146264" name="Freeform 1880"/>
          <p:cNvSpPr>
            <a:spLocks/>
          </p:cNvSpPr>
          <p:nvPr/>
        </p:nvSpPr>
        <p:spPr bwMode="auto">
          <a:xfrm>
            <a:off x="1314450" y="4271963"/>
            <a:ext cx="188913" cy="258763"/>
          </a:xfrm>
          <a:custGeom>
            <a:avLst/>
            <a:gdLst/>
            <a:ahLst/>
            <a:cxnLst>
              <a:cxn ang="0">
                <a:pos x="87" y="0"/>
              </a:cxn>
              <a:cxn ang="0">
                <a:pos x="76" y="19"/>
              </a:cxn>
              <a:cxn ang="0">
                <a:pos x="65" y="24"/>
              </a:cxn>
              <a:cxn ang="0">
                <a:pos x="54" y="34"/>
              </a:cxn>
              <a:cxn ang="0">
                <a:pos x="43" y="44"/>
              </a:cxn>
              <a:cxn ang="0">
                <a:pos x="38" y="59"/>
              </a:cxn>
              <a:cxn ang="0">
                <a:pos x="27" y="69"/>
              </a:cxn>
              <a:cxn ang="0">
                <a:pos x="33" y="79"/>
              </a:cxn>
              <a:cxn ang="0">
                <a:pos x="60" y="64"/>
              </a:cxn>
              <a:cxn ang="0">
                <a:pos x="81" y="54"/>
              </a:cxn>
              <a:cxn ang="0">
                <a:pos x="70" y="69"/>
              </a:cxn>
              <a:cxn ang="0">
                <a:pos x="65" y="79"/>
              </a:cxn>
              <a:cxn ang="0">
                <a:pos x="54" y="89"/>
              </a:cxn>
              <a:cxn ang="0">
                <a:pos x="43" y="84"/>
              </a:cxn>
              <a:cxn ang="0">
                <a:pos x="22" y="94"/>
              </a:cxn>
              <a:cxn ang="0">
                <a:pos x="6" y="104"/>
              </a:cxn>
              <a:cxn ang="0">
                <a:pos x="6" y="113"/>
              </a:cxn>
              <a:cxn ang="0">
                <a:pos x="0" y="138"/>
              </a:cxn>
              <a:cxn ang="0">
                <a:pos x="16" y="143"/>
              </a:cxn>
              <a:cxn ang="0">
                <a:pos x="22" y="158"/>
              </a:cxn>
              <a:cxn ang="0">
                <a:pos x="27" y="153"/>
              </a:cxn>
              <a:cxn ang="0">
                <a:pos x="22" y="133"/>
              </a:cxn>
              <a:cxn ang="0">
                <a:pos x="33" y="128"/>
              </a:cxn>
              <a:cxn ang="0">
                <a:pos x="38" y="138"/>
              </a:cxn>
              <a:cxn ang="0">
                <a:pos x="49" y="138"/>
              </a:cxn>
              <a:cxn ang="0">
                <a:pos x="70" y="138"/>
              </a:cxn>
              <a:cxn ang="0">
                <a:pos x="97" y="128"/>
              </a:cxn>
              <a:cxn ang="0">
                <a:pos x="103" y="138"/>
              </a:cxn>
              <a:cxn ang="0">
                <a:pos x="114" y="138"/>
              </a:cxn>
              <a:cxn ang="0">
                <a:pos x="119" y="133"/>
              </a:cxn>
              <a:cxn ang="0">
                <a:pos x="114" y="89"/>
              </a:cxn>
              <a:cxn ang="0">
                <a:pos x="103" y="39"/>
              </a:cxn>
              <a:cxn ang="0">
                <a:pos x="97" y="10"/>
              </a:cxn>
              <a:cxn ang="0">
                <a:pos x="92" y="0"/>
              </a:cxn>
            </a:cxnLst>
            <a:rect l="0" t="0" r="r" b="b"/>
            <a:pathLst>
              <a:path w="119" h="163">
                <a:moveTo>
                  <a:pt x="92" y="0"/>
                </a:moveTo>
                <a:lnTo>
                  <a:pt x="87" y="0"/>
                </a:lnTo>
                <a:lnTo>
                  <a:pt x="81" y="5"/>
                </a:lnTo>
                <a:lnTo>
                  <a:pt x="76" y="19"/>
                </a:lnTo>
                <a:lnTo>
                  <a:pt x="70" y="24"/>
                </a:lnTo>
                <a:lnTo>
                  <a:pt x="65" y="24"/>
                </a:lnTo>
                <a:lnTo>
                  <a:pt x="60" y="24"/>
                </a:lnTo>
                <a:lnTo>
                  <a:pt x="54" y="34"/>
                </a:lnTo>
                <a:lnTo>
                  <a:pt x="49" y="39"/>
                </a:lnTo>
                <a:lnTo>
                  <a:pt x="43" y="44"/>
                </a:lnTo>
                <a:lnTo>
                  <a:pt x="38" y="49"/>
                </a:lnTo>
                <a:lnTo>
                  <a:pt x="38" y="59"/>
                </a:lnTo>
                <a:lnTo>
                  <a:pt x="33" y="64"/>
                </a:lnTo>
                <a:lnTo>
                  <a:pt x="27" y="69"/>
                </a:lnTo>
                <a:lnTo>
                  <a:pt x="27" y="79"/>
                </a:lnTo>
                <a:lnTo>
                  <a:pt x="33" y="79"/>
                </a:lnTo>
                <a:lnTo>
                  <a:pt x="43" y="79"/>
                </a:lnTo>
                <a:lnTo>
                  <a:pt x="60" y="64"/>
                </a:lnTo>
                <a:lnTo>
                  <a:pt x="76" y="49"/>
                </a:lnTo>
                <a:lnTo>
                  <a:pt x="81" y="54"/>
                </a:lnTo>
                <a:lnTo>
                  <a:pt x="81" y="59"/>
                </a:lnTo>
                <a:lnTo>
                  <a:pt x="70" y="69"/>
                </a:lnTo>
                <a:lnTo>
                  <a:pt x="65" y="74"/>
                </a:lnTo>
                <a:lnTo>
                  <a:pt x="65" y="79"/>
                </a:lnTo>
                <a:lnTo>
                  <a:pt x="60" y="84"/>
                </a:lnTo>
                <a:lnTo>
                  <a:pt x="54" y="89"/>
                </a:lnTo>
                <a:lnTo>
                  <a:pt x="49" y="84"/>
                </a:lnTo>
                <a:lnTo>
                  <a:pt x="43" y="84"/>
                </a:lnTo>
                <a:lnTo>
                  <a:pt x="27" y="89"/>
                </a:lnTo>
                <a:lnTo>
                  <a:pt x="22" y="94"/>
                </a:lnTo>
                <a:lnTo>
                  <a:pt x="11" y="99"/>
                </a:lnTo>
                <a:lnTo>
                  <a:pt x="6" y="104"/>
                </a:lnTo>
                <a:lnTo>
                  <a:pt x="0" y="108"/>
                </a:lnTo>
                <a:lnTo>
                  <a:pt x="6" y="113"/>
                </a:lnTo>
                <a:lnTo>
                  <a:pt x="6" y="123"/>
                </a:lnTo>
                <a:lnTo>
                  <a:pt x="0" y="138"/>
                </a:lnTo>
                <a:lnTo>
                  <a:pt x="11" y="138"/>
                </a:lnTo>
                <a:lnTo>
                  <a:pt x="16" y="143"/>
                </a:lnTo>
                <a:lnTo>
                  <a:pt x="16" y="148"/>
                </a:lnTo>
                <a:lnTo>
                  <a:pt x="22" y="158"/>
                </a:lnTo>
                <a:lnTo>
                  <a:pt x="27" y="163"/>
                </a:lnTo>
                <a:lnTo>
                  <a:pt x="27" y="153"/>
                </a:lnTo>
                <a:lnTo>
                  <a:pt x="27" y="143"/>
                </a:lnTo>
                <a:lnTo>
                  <a:pt x="22" y="133"/>
                </a:lnTo>
                <a:lnTo>
                  <a:pt x="27" y="128"/>
                </a:lnTo>
                <a:lnTo>
                  <a:pt x="33" y="128"/>
                </a:lnTo>
                <a:lnTo>
                  <a:pt x="38" y="133"/>
                </a:lnTo>
                <a:lnTo>
                  <a:pt x="38" y="138"/>
                </a:lnTo>
                <a:lnTo>
                  <a:pt x="43" y="133"/>
                </a:lnTo>
                <a:lnTo>
                  <a:pt x="49" y="138"/>
                </a:lnTo>
                <a:lnTo>
                  <a:pt x="54" y="143"/>
                </a:lnTo>
                <a:lnTo>
                  <a:pt x="70" y="138"/>
                </a:lnTo>
                <a:lnTo>
                  <a:pt x="81" y="133"/>
                </a:lnTo>
                <a:lnTo>
                  <a:pt x="97" y="128"/>
                </a:lnTo>
                <a:lnTo>
                  <a:pt x="97" y="133"/>
                </a:lnTo>
                <a:lnTo>
                  <a:pt x="103" y="138"/>
                </a:lnTo>
                <a:lnTo>
                  <a:pt x="108" y="133"/>
                </a:lnTo>
                <a:lnTo>
                  <a:pt x="114" y="138"/>
                </a:lnTo>
                <a:lnTo>
                  <a:pt x="119" y="143"/>
                </a:lnTo>
                <a:lnTo>
                  <a:pt x="119" y="133"/>
                </a:lnTo>
                <a:lnTo>
                  <a:pt x="119" y="123"/>
                </a:lnTo>
                <a:lnTo>
                  <a:pt x="114" y="89"/>
                </a:lnTo>
                <a:lnTo>
                  <a:pt x="108" y="54"/>
                </a:lnTo>
                <a:lnTo>
                  <a:pt x="103" y="39"/>
                </a:lnTo>
                <a:lnTo>
                  <a:pt x="103" y="24"/>
                </a:lnTo>
                <a:lnTo>
                  <a:pt x="97" y="10"/>
                </a:lnTo>
                <a:lnTo>
                  <a:pt x="97" y="5"/>
                </a:lnTo>
                <a:lnTo>
                  <a:pt x="92" y="0"/>
                </a:lnTo>
                <a:close/>
              </a:path>
            </a:pathLst>
          </a:custGeom>
          <a:noFill/>
          <a:ln w="1588" cap="rnd">
            <a:solidFill>
              <a:srgbClr val="000000"/>
            </a:solidFill>
            <a:prstDash val="solid"/>
            <a:round/>
            <a:headEnd/>
            <a:tailEnd/>
          </a:ln>
        </p:spPr>
        <p:txBody>
          <a:bodyPr/>
          <a:lstStyle/>
          <a:p>
            <a:endParaRPr lang="en-US"/>
          </a:p>
        </p:txBody>
      </p:sp>
      <p:sp>
        <p:nvSpPr>
          <p:cNvPr id="146265" name="Freeform 1881"/>
          <p:cNvSpPr>
            <a:spLocks/>
          </p:cNvSpPr>
          <p:nvPr/>
        </p:nvSpPr>
        <p:spPr bwMode="auto">
          <a:xfrm>
            <a:off x="1296988" y="4381500"/>
            <a:ext cx="44450" cy="47625"/>
          </a:xfrm>
          <a:custGeom>
            <a:avLst/>
            <a:gdLst/>
            <a:ahLst/>
            <a:cxnLst>
              <a:cxn ang="0">
                <a:pos x="17" y="0"/>
              </a:cxn>
              <a:cxn ang="0">
                <a:pos x="22" y="10"/>
              </a:cxn>
              <a:cxn ang="0">
                <a:pos x="28" y="15"/>
              </a:cxn>
              <a:cxn ang="0">
                <a:pos x="28" y="20"/>
              </a:cxn>
              <a:cxn ang="0">
                <a:pos x="28" y="25"/>
              </a:cxn>
              <a:cxn ang="0">
                <a:pos x="22" y="20"/>
              </a:cxn>
              <a:cxn ang="0">
                <a:pos x="17" y="20"/>
              </a:cxn>
              <a:cxn ang="0">
                <a:pos x="17" y="25"/>
              </a:cxn>
              <a:cxn ang="0">
                <a:pos x="11" y="30"/>
              </a:cxn>
              <a:cxn ang="0">
                <a:pos x="6" y="25"/>
              </a:cxn>
              <a:cxn ang="0">
                <a:pos x="6" y="20"/>
              </a:cxn>
              <a:cxn ang="0">
                <a:pos x="11" y="20"/>
              </a:cxn>
              <a:cxn ang="0">
                <a:pos x="6" y="20"/>
              </a:cxn>
              <a:cxn ang="0">
                <a:pos x="6" y="15"/>
              </a:cxn>
              <a:cxn ang="0">
                <a:pos x="0" y="20"/>
              </a:cxn>
              <a:cxn ang="0">
                <a:pos x="0" y="15"/>
              </a:cxn>
              <a:cxn ang="0">
                <a:pos x="0" y="10"/>
              </a:cxn>
              <a:cxn ang="0">
                <a:pos x="17" y="0"/>
              </a:cxn>
            </a:cxnLst>
            <a:rect l="0" t="0" r="r" b="b"/>
            <a:pathLst>
              <a:path w="28" h="30">
                <a:moveTo>
                  <a:pt x="17" y="0"/>
                </a:moveTo>
                <a:lnTo>
                  <a:pt x="22" y="10"/>
                </a:lnTo>
                <a:lnTo>
                  <a:pt x="28" y="15"/>
                </a:lnTo>
                <a:lnTo>
                  <a:pt x="28" y="20"/>
                </a:lnTo>
                <a:lnTo>
                  <a:pt x="28" y="25"/>
                </a:lnTo>
                <a:lnTo>
                  <a:pt x="22" y="20"/>
                </a:lnTo>
                <a:lnTo>
                  <a:pt x="17" y="20"/>
                </a:lnTo>
                <a:lnTo>
                  <a:pt x="17" y="25"/>
                </a:lnTo>
                <a:lnTo>
                  <a:pt x="11" y="30"/>
                </a:lnTo>
                <a:lnTo>
                  <a:pt x="6" y="25"/>
                </a:lnTo>
                <a:lnTo>
                  <a:pt x="6" y="20"/>
                </a:lnTo>
                <a:lnTo>
                  <a:pt x="11" y="20"/>
                </a:lnTo>
                <a:lnTo>
                  <a:pt x="6" y="20"/>
                </a:lnTo>
                <a:lnTo>
                  <a:pt x="6" y="15"/>
                </a:lnTo>
                <a:lnTo>
                  <a:pt x="0" y="20"/>
                </a:lnTo>
                <a:lnTo>
                  <a:pt x="0" y="15"/>
                </a:lnTo>
                <a:lnTo>
                  <a:pt x="0" y="10"/>
                </a:lnTo>
                <a:lnTo>
                  <a:pt x="17" y="0"/>
                </a:lnTo>
                <a:close/>
              </a:path>
            </a:pathLst>
          </a:custGeom>
          <a:solidFill>
            <a:srgbClr val="82FFCA"/>
          </a:solidFill>
          <a:ln w="9525">
            <a:noFill/>
            <a:round/>
            <a:headEnd/>
            <a:tailEnd/>
          </a:ln>
        </p:spPr>
        <p:txBody>
          <a:bodyPr/>
          <a:lstStyle/>
          <a:p>
            <a:endParaRPr lang="en-US"/>
          </a:p>
        </p:txBody>
      </p:sp>
      <p:sp>
        <p:nvSpPr>
          <p:cNvPr id="146266" name="Freeform 1882"/>
          <p:cNvSpPr>
            <a:spLocks/>
          </p:cNvSpPr>
          <p:nvPr/>
        </p:nvSpPr>
        <p:spPr bwMode="auto">
          <a:xfrm>
            <a:off x="1296988" y="4381500"/>
            <a:ext cx="44450" cy="47625"/>
          </a:xfrm>
          <a:custGeom>
            <a:avLst/>
            <a:gdLst/>
            <a:ahLst/>
            <a:cxnLst>
              <a:cxn ang="0">
                <a:pos x="17" y="0"/>
              </a:cxn>
              <a:cxn ang="0">
                <a:pos x="22" y="10"/>
              </a:cxn>
              <a:cxn ang="0">
                <a:pos x="28" y="15"/>
              </a:cxn>
              <a:cxn ang="0">
                <a:pos x="28" y="20"/>
              </a:cxn>
              <a:cxn ang="0">
                <a:pos x="28" y="25"/>
              </a:cxn>
              <a:cxn ang="0">
                <a:pos x="22" y="20"/>
              </a:cxn>
              <a:cxn ang="0">
                <a:pos x="17" y="20"/>
              </a:cxn>
              <a:cxn ang="0">
                <a:pos x="17" y="25"/>
              </a:cxn>
              <a:cxn ang="0">
                <a:pos x="11" y="30"/>
              </a:cxn>
              <a:cxn ang="0">
                <a:pos x="6" y="25"/>
              </a:cxn>
              <a:cxn ang="0">
                <a:pos x="6" y="20"/>
              </a:cxn>
              <a:cxn ang="0">
                <a:pos x="11" y="20"/>
              </a:cxn>
              <a:cxn ang="0">
                <a:pos x="6" y="20"/>
              </a:cxn>
              <a:cxn ang="0">
                <a:pos x="6" y="15"/>
              </a:cxn>
              <a:cxn ang="0">
                <a:pos x="0" y="20"/>
              </a:cxn>
              <a:cxn ang="0">
                <a:pos x="0" y="15"/>
              </a:cxn>
              <a:cxn ang="0">
                <a:pos x="0" y="10"/>
              </a:cxn>
              <a:cxn ang="0">
                <a:pos x="17" y="0"/>
              </a:cxn>
            </a:cxnLst>
            <a:rect l="0" t="0" r="r" b="b"/>
            <a:pathLst>
              <a:path w="28" h="30">
                <a:moveTo>
                  <a:pt x="17" y="0"/>
                </a:moveTo>
                <a:lnTo>
                  <a:pt x="22" y="10"/>
                </a:lnTo>
                <a:lnTo>
                  <a:pt x="28" y="15"/>
                </a:lnTo>
                <a:lnTo>
                  <a:pt x="28" y="20"/>
                </a:lnTo>
                <a:lnTo>
                  <a:pt x="28" y="25"/>
                </a:lnTo>
                <a:lnTo>
                  <a:pt x="22" y="20"/>
                </a:lnTo>
                <a:lnTo>
                  <a:pt x="17" y="20"/>
                </a:lnTo>
                <a:lnTo>
                  <a:pt x="17" y="25"/>
                </a:lnTo>
                <a:lnTo>
                  <a:pt x="11" y="30"/>
                </a:lnTo>
                <a:lnTo>
                  <a:pt x="6" y="25"/>
                </a:lnTo>
                <a:lnTo>
                  <a:pt x="6" y="20"/>
                </a:lnTo>
                <a:lnTo>
                  <a:pt x="11" y="20"/>
                </a:lnTo>
                <a:lnTo>
                  <a:pt x="6" y="20"/>
                </a:lnTo>
                <a:lnTo>
                  <a:pt x="6" y="15"/>
                </a:lnTo>
                <a:lnTo>
                  <a:pt x="0" y="20"/>
                </a:lnTo>
                <a:lnTo>
                  <a:pt x="0" y="15"/>
                </a:lnTo>
                <a:lnTo>
                  <a:pt x="0" y="10"/>
                </a:lnTo>
                <a:lnTo>
                  <a:pt x="17" y="0"/>
                </a:lnTo>
                <a:close/>
              </a:path>
            </a:pathLst>
          </a:custGeom>
          <a:noFill/>
          <a:ln w="1588" cap="rnd">
            <a:solidFill>
              <a:srgbClr val="000000"/>
            </a:solidFill>
            <a:prstDash val="solid"/>
            <a:round/>
            <a:headEnd/>
            <a:tailEnd/>
          </a:ln>
        </p:spPr>
        <p:txBody>
          <a:bodyPr/>
          <a:lstStyle/>
          <a:p>
            <a:endParaRPr lang="en-US"/>
          </a:p>
        </p:txBody>
      </p:sp>
      <p:sp>
        <p:nvSpPr>
          <p:cNvPr id="146267" name="Freeform 1883"/>
          <p:cNvSpPr>
            <a:spLocks/>
          </p:cNvSpPr>
          <p:nvPr/>
        </p:nvSpPr>
        <p:spPr bwMode="auto">
          <a:xfrm>
            <a:off x="1493838" y="4514850"/>
            <a:ext cx="9525" cy="15875"/>
          </a:xfrm>
          <a:custGeom>
            <a:avLst/>
            <a:gdLst/>
            <a:ahLst/>
            <a:cxnLst>
              <a:cxn ang="0">
                <a:pos x="0" y="0"/>
              </a:cxn>
              <a:cxn ang="0">
                <a:pos x="6" y="5"/>
              </a:cxn>
              <a:cxn ang="0">
                <a:pos x="6" y="10"/>
              </a:cxn>
              <a:cxn ang="0">
                <a:pos x="0" y="10"/>
              </a:cxn>
              <a:cxn ang="0">
                <a:pos x="0" y="5"/>
              </a:cxn>
              <a:cxn ang="0">
                <a:pos x="0" y="0"/>
              </a:cxn>
            </a:cxnLst>
            <a:rect l="0" t="0" r="r" b="b"/>
            <a:pathLst>
              <a:path w="6" h="10">
                <a:moveTo>
                  <a:pt x="0" y="0"/>
                </a:moveTo>
                <a:lnTo>
                  <a:pt x="6" y="5"/>
                </a:lnTo>
                <a:lnTo>
                  <a:pt x="6" y="10"/>
                </a:lnTo>
                <a:lnTo>
                  <a:pt x="0" y="10"/>
                </a:lnTo>
                <a:lnTo>
                  <a:pt x="0" y="5"/>
                </a:lnTo>
                <a:lnTo>
                  <a:pt x="0" y="0"/>
                </a:lnTo>
                <a:close/>
              </a:path>
            </a:pathLst>
          </a:custGeom>
          <a:solidFill>
            <a:srgbClr val="82FFCA"/>
          </a:solidFill>
          <a:ln w="9525">
            <a:noFill/>
            <a:round/>
            <a:headEnd/>
            <a:tailEnd/>
          </a:ln>
        </p:spPr>
        <p:txBody>
          <a:bodyPr/>
          <a:lstStyle/>
          <a:p>
            <a:endParaRPr lang="en-US"/>
          </a:p>
        </p:txBody>
      </p:sp>
      <p:sp>
        <p:nvSpPr>
          <p:cNvPr id="146268" name="Freeform 1884"/>
          <p:cNvSpPr>
            <a:spLocks/>
          </p:cNvSpPr>
          <p:nvPr/>
        </p:nvSpPr>
        <p:spPr bwMode="auto">
          <a:xfrm>
            <a:off x="1493838" y="4514850"/>
            <a:ext cx="9525" cy="15875"/>
          </a:xfrm>
          <a:custGeom>
            <a:avLst/>
            <a:gdLst/>
            <a:ahLst/>
            <a:cxnLst>
              <a:cxn ang="0">
                <a:pos x="0" y="0"/>
              </a:cxn>
              <a:cxn ang="0">
                <a:pos x="6" y="5"/>
              </a:cxn>
              <a:cxn ang="0">
                <a:pos x="6" y="10"/>
              </a:cxn>
              <a:cxn ang="0">
                <a:pos x="0" y="10"/>
              </a:cxn>
              <a:cxn ang="0">
                <a:pos x="0" y="5"/>
              </a:cxn>
              <a:cxn ang="0">
                <a:pos x="0" y="0"/>
              </a:cxn>
            </a:cxnLst>
            <a:rect l="0" t="0" r="r" b="b"/>
            <a:pathLst>
              <a:path w="6" h="10">
                <a:moveTo>
                  <a:pt x="0" y="0"/>
                </a:moveTo>
                <a:lnTo>
                  <a:pt x="6" y="5"/>
                </a:lnTo>
                <a:lnTo>
                  <a:pt x="6" y="10"/>
                </a:lnTo>
                <a:lnTo>
                  <a:pt x="0" y="10"/>
                </a:lnTo>
                <a:lnTo>
                  <a:pt x="0" y="5"/>
                </a:lnTo>
                <a:lnTo>
                  <a:pt x="0" y="0"/>
                </a:lnTo>
                <a:close/>
              </a:path>
            </a:pathLst>
          </a:custGeom>
          <a:noFill/>
          <a:ln w="1588" cap="rnd">
            <a:solidFill>
              <a:srgbClr val="000000"/>
            </a:solidFill>
            <a:prstDash val="solid"/>
            <a:round/>
            <a:headEnd/>
            <a:tailEnd/>
          </a:ln>
        </p:spPr>
        <p:txBody>
          <a:bodyPr/>
          <a:lstStyle/>
          <a:p>
            <a:endParaRPr lang="en-US"/>
          </a:p>
        </p:txBody>
      </p:sp>
      <p:sp>
        <p:nvSpPr>
          <p:cNvPr id="146269" name="Freeform 1885"/>
          <p:cNvSpPr>
            <a:spLocks/>
          </p:cNvSpPr>
          <p:nvPr/>
        </p:nvSpPr>
        <p:spPr bwMode="auto">
          <a:xfrm>
            <a:off x="1452563" y="4522788"/>
            <a:ext cx="25400" cy="23813"/>
          </a:xfrm>
          <a:custGeom>
            <a:avLst/>
            <a:gdLst/>
            <a:ahLst/>
            <a:cxnLst>
              <a:cxn ang="0">
                <a:pos x="10" y="0"/>
              </a:cxn>
              <a:cxn ang="0">
                <a:pos x="16" y="0"/>
              </a:cxn>
              <a:cxn ang="0">
                <a:pos x="16" y="5"/>
              </a:cxn>
              <a:cxn ang="0">
                <a:pos x="10" y="10"/>
              </a:cxn>
              <a:cxn ang="0">
                <a:pos x="5" y="15"/>
              </a:cxn>
              <a:cxn ang="0">
                <a:pos x="0" y="10"/>
              </a:cxn>
              <a:cxn ang="0">
                <a:pos x="0" y="5"/>
              </a:cxn>
              <a:cxn ang="0">
                <a:pos x="5" y="5"/>
              </a:cxn>
              <a:cxn ang="0">
                <a:pos x="10" y="5"/>
              </a:cxn>
              <a:cxn ang="0">
                <a:pos x="10" y="0"/>
              </a:cxn>
            </a:cxnLst>
            <a:rect l="0" t="0" r="r" b="b"/>
            <a:pathLst>
              <a:path w="16" h="15">
                <a:moveTo>
                  <a:pt x="10" y="0"/>
                </a:moveTo>
                <a:lnTo>
                  <a:pt x="16" y="0"/>
                </a:lnTo>
                <a:lnTo>
                  <a:pt x="16" y="5"/>
                </a:lnTo>
                <a:lnTo>
                  <a:pt x="10" y="10"/>
                </a:lnTo>
                <a:lnTo>
                  <a:pt x="5" y="15"/>
                </a:lnTo>
                <a:lnTo>
                  <a:pt x="0" y="10"/>
                </a:lnTo>
                <a:lnTo>
                  <a:pt x="0" y="5"/>
                </a:lnTo>
                <a:lnTo>
                  <a:pt x="5" y="5"/>
                </a:lnTo>
                <a:lnTo>
                  <a:pt x="10" y="5"/>
                </a:lnTo>
                <a:lnTo>
                  <a:pt x="10" y="0"/>
                </a:lnTo>
                <a:close/>
              </a:path>
            </a:pathLst>
          </a:custGeom>
          <a:solidFill>
            <a:srgbClr val="82FFCA"/>
          </a:solidFill>
          <a:ln w="9525">
            <a:noFill/>
            <a:round/>
            <a:headEnd/>
            <a:tailEnd/>
          </a:ln>
        </p:spPr>
        <p:txBody>
          <a:bodyPr/>
          <a:lstStyle/>
          <a:p>
            <a:endParaRPr lang="en-US"/>
          </a:p>
        </p:txBody>
      </p:sp>
      <p:sp>
        <p:nvSpPr>
          <p:cNvPr id="146270" name="Freeform 1886"/>
          <p:cNvSpPr>
            <a:spLocks/>
          </p:cNvSpPr>
          <p:nvPr/>
        </p:nvSpPr>
        <p:spPr bwMode="auto">
          <a:xfrm>
            <a:off x="1452563" y="4522788"/>
            <a:ext cx="25400" cy="23813"/>
          </a:xfrm>
          <a:custGeom>
            <a:avLst/>
            <a:gdLst/>
            <a:ahLst/>
            <a:cxnLst>
              <a:cxn ang="0">
                <a:pos x="10" y="0"/>
              </a:cxn>
              <a:cxn ang="0">
                <a:pos x="16" y="0"/>
              </a:cxn>
              <a:cxn ang="0">
                <a:pos x="16" y="5"/>
              </a:cxn>
              <a:cxn ang="0">
                <a:pos x="10" y="10"/>
              </a:cxn>
              <a:cxn ang="0">
                <a:pos x="5" y="15"/>
              </a:cxn>
              <a:cxn ang="0">
                <a:pos x="0" y="10"/>
              </a:cxn>
              <a:cxn ang="0">
                <a:pos x="0" y="5"/>
              </a:cxn>
              <a:cxn ang="0">
                <a:pos x="5" y="5"/>
              </a:cxn>
              <a:cxn ang="0">
                <a:pos x="10" y="5"/>
              </a:cxn>
              <a:cxn ang="0">
                <a:pos x="10" y="0"/>
              </a:cxn>
            </a:cxnLst>
            <a:rect l="0" t="0" r="r" b="b"/>
            <a:pathLst>
              <a:path w="16" h="15">
                <a:moveTo>
                  <a:pt x="10" y="0"/>
                </a:moveTo>
                <a:lnTo>
                  <a:pt x="16" y="0"/>
                </a:lnTo>
                <a:lnTo>
                  <a:pt x="16" y="5"/>
                </a:lnTo>
                <a:lnTo>
                  <a:pt x="10" y="10"/>
                </a:lnTo>
                <a:lnTo>
                  <a:pt x="5" y="15"/>
                </a:lnTo>
                <a:lnTo>
                  <a:pt x="0" y="10"/>
                </a:lnTo>
                <a:lnTo>
                  <a:pt x="0" y="5"/>
                </a:lnTo>
                <a:lnTo>
                  <a:pt x="5" y="5"/>
                </a:lnTo>
                <a:lnTo>
                  <a:pt x="10" y="5"/>
                </a:lnTo>
                <a:lnTo>
                  <a:pt x="10" y="0"/>
                </a:lnTo>
                <a:close/>
              </a:path>
            </a:pathLst>
          </a:custGeom>
          <a:noFill/>
          <a:ln w="1588" cap="rnd">
            <a:solidFill>
              <a:srgbClr val="000000"/>
            </a:solidFill>
            <a:prstDash val="solid"/>
            <a:round/>
            <a:headEnd/>
            <a:tailEnd/>
          </a:ln>
        </p:spPr>
        <p:txBody>
          <a:bodyPr/>
          <a:lstStyle/>
          <a:p>
            <a:endParaRPr lang="en-US"/>
          </a:p>
        </p:txBody>
      </p:sp>
      <p:sp>
        <p:nvSpPr>
          <p:cNvPr id="146271" name="Freeform 1887"/>
          <p:cNvSpPr>
            <a:spLocks/>
          </p:cNvSpPr>
          <p:nvPr/>
        </p:nvSpPr>
        <p:spPr bwMode="auto">
          <a:xfrm>
            <a:off x="1460500" y="4546600"/>
            <a:ext cx="17463" cy="23813"/>
          </a:xfrm>
          <a:custGeom>
            <a:avLst/>
            <a:gdLst/>
            <a:ahLst/>
            <a:cxnLst>
              <a:cxn ang="0">
                <a:pos x="5" y="0"/>
              </a:cxn>
              <a:cxn ang="0">
                <a:pos x="11" y="5"/>
              </a:cxn>
              <a:cxn ang="0">
                <a:pos x="11" y="10"/>
              </a:cxn>
              <a:cxn ang="0">
                <a:pos x="11" y="15"/>
              </a:cxn>
              <a:cxn ang="0">
                <a:pos x="0" y="10"/>
              </a:cxn>
              <a:cxn ang="0">
                <a:pos x="5" y="5"/>
              </a:cxn>
              <a:cxn ang="0">
                <a:pos x="5" y="0"/>
              </a:cxn>
            </a:cxnLst>
            <a:rect l="0" t="0" r="r" b="b"/>
            <a:pathLst>
              <a:path w="11" h="15">
                <a:moveTo>
                  <a:pt x="5" y="0"/>
                </a:moveTo>
                <a:lnTo>
                  <a:pt x="11" y="5"/>
                </a:lnTo>
                <a:lnTo>
                  <a:pt x="11" y="10"/>
                </a:lnTo>
                <a:lnTo>
                  <a:pt x="11" y="15"/>
                </a:lnTo>
                <a:lnTo>
                  <a:pt x="0" y="10"/>
                </a:lnTo>
                <a:lnTo>
                  <a:pt x="5" y="5"/>
                </a:lnTo>
                <a:lnTo>
                  <a:pt x="5" y="0"/>
                </a:lnTo>
                <a:close/>
              </a:path>
            </a:pathLst>
          </a:custGeom>
          <a:solidFill>
            <a:srgbClr val="82FFCA"/>
          </a:solidFill>
          <a:ln w="9525">
            <a:noFill/>
            <a:round/>
            <a:headEnd/>
            <a:tailEnd/>
          </a:ln>
        </p:spPr>
        <p:txBody>
          <a:bodyPr/>
          <a:lstStyle/>
          <a:p>
            <a:endParaRPr lang="en-US"/>
          </a:p>
        </p:txBody>
      </p:sp>
      <p:sp>
        <p:nvSpPr>
          <p:cNvPr id="146272" name="Freeform 1888"/>
          <p:cNvSpPr>
            <a:spLocks/>
          </p:cNvSpPr>
          <p:nvPr/>
        </p:nvSpPr>
        <p:spPr bwMode="auto">
          <a:xfrm>
            <a:off x="1460500" y="4546600"/>
            <a:ext cx="17463" cy="23813"/>
          </a:xfrm>
          <a:custGeom>
            <a:avLst/>
            <a:gdLst/>
            <a:ahLst/>
            <a:cxnLst>
              <a:cxn ang="0">
                <a:pos x="5" y="0"/>
              </a:cxn>
              <a:cxn ang="0">
                <a:pos x="11" y="5"/>
              </a:cxn>
              <a:cxn ang="0">
                <a:pos x="11" y="10"/>
              </a:cxn>
              <a:cxn ang="0">
                <a:pos x="11" y="15"/>
              </a:cxn>
              <a:cxn ang="0">
                <a:pos x="0" y="10"/>
              </a:cxn>
              <a:cxn ang="0">
                <a:pos x="5" y="5"/>
              </a:cxn>
              <a:cxn ang="0">
                <a:pos x="5" y="0"/>
              </a:cxn>
            </a:cxnLst>
            <a:rect l="0" t="0" r="r" b="b"/>
            <a:pathLst>
              <a:path w="11" h="15">
                <a:moveTo>
                  <a:pt x="5" y="0"/>
                </a:moveTo>
                <a:lnTo>
                  <a:pt x="11" y="5"/>
                </a:lnTo>
                <a:lnTo>
                  <a:pt x="11" y="10"/>
                </a:lnTo>
                <a:lnTo>
                  <a:pt x="11" y="15"/>
                </a:lnTo>
                <a:lnTo>
                  <a:pt x="0" y="10"/>
                </a:lnTo>
                <a:lnTo>
                  <a:pt x="5" y="5"/>
                </a:lnTo>
                <a:lnTo>
                  <a:pt x="5" y="0"/>
                </a:lnTo>
                <a:close/>
              </a:path>
            </a:pathLst>
          </a:custGeom>
          <a:noFill/>
          <a:ln w="1588" cap="rnd">
            <a:solidFill>
              <a:srgbClr val="000000"/>
            </a:solidFill>
            <a:prstDash val="solid"/>
            <a:round/>
            <a:headEnd/>
            <a:tailEnd/>
          </a:ln>
        </p:spPr>
        <p:txBody>
          <a:bodyPr/>
          <a:lstStyle/>
          <a:p>
            <a:endParaRPr lang="en-US"/>
          </a:p>
        </p:txBody>
      </p:sp>
      <p:sp>
        <p:nvSpPr>
          <p:cNvPr id="146273" name="Freeform 1889"/>
          <p:cNvSpPr>
            <a:spLocks/>
          </p:cNvSpPr>
          <p:nvPr/>
        </p:nvSpPr>
        <p:spPr bwMode="auto">
          <a:xfrm>
            <a:off x="1460500" y="4610100"/>
            <a:ext cx="33338" cy="30163"/>
          </a:xfrm>
          <a:custGeom>
            <a:avLst/>
            <a:gdLst/>
            <a:ahLst/>
            <a:cxnLst>
              <a:cxn ang="0">
                <a:pos x="21" y="5"/>
              </a:cxn>
              <a:cxn ang="0">
                <a:pos x="16" y="10"/>
              </a:cxn>
              <a:cxn ang="0">
                <a:pos x="11" y="19"/>
              </a:cxn>
              <a:cxn ang="0">
                <a:pos x="5" y="14"/>
              </a:cxn>
              <a:cxn ang="0">
                <a:pos x="5" y="10"/>
              </a:cxn>
              <a:cxn ang="0">
                <a:pos x="0" y="10"/>
              </a:cxn>
              <a:cxn ang="0">
                <a:pos x="0" y="5"/>
              </a:cxn>
              <a:cxn ang="0">
                <a:pos x="5" y="5"/>
              </a:cxn>
              <a:cxn ang="0">
                <a:pos x="11" y="5"/>
              </a:cxn>
              <a:cxn ang="0">
                <a:pos x="16" y="0"/>
              </a:cxn>
              <a:cxn ang="0">
                <a:pos x="21" y="5"/>
              </a:cxn>
            </a:cxnLst>
            <a:rect l="0" t="0" r="r" b="b"/>
            <a:pathLst>
              <a:path w="21" h="19">
                <a:moveTo>
                  <a:pt x="21" y="5"/>
                </a:moveTo>
                <a:lnTo>
                  <a:pt x="16" y="10"/>
                </a:lnTo>
                <a:lnTo>
                  <a:pt x="11" y="19"/>
                </a:lnTo>
                <a:lnTo>
                  <a:pt x="5" y="14"/>
                </a:lnTo>
                <a:lnTo>
                  <a:pt x="5" y="10"/>
                </a:lnTo>
                <a:lnTo>
                  <a:pt x="0" y="10"/>
                </a:lnTo>
                <a:lnTo>
                  <a:pt x="0" y="5"/>
                </a:lnTo>
                <a:lnTo>
                  <a:pt x="5" y="5"/>
                </a:lnTo>
                <a:lnTo>
                  <a:pt x="11" y="5"/>
                </a:lnTo>
                <a:lnTo>
                  <a:pt x="16" y="0"/>
                </a:lnTo>
                <a:lnTo>
                  <a:pt x="21" y="5"/>
                </a:lnTo>
                <a:close/>
              </a:path>
            </a:pathLst>
          </a:custGeom>
          <a:solidFill>
            <a:srgbClr val="82FFCA"/>
          </a:solidFill>
          <a:ln w="9525">
            <a:noFill/>
            <a:round/>
            <a:headEnd/>
            <a:tailEnd/>
          </a:ln>
        </p:spPr>
        <p:txBody>
          <a:bodyPr/>
          <a:lstStyle/>
          <a:p>
            <a:endParaRPr lang="en-US"/>
          </a:p>
        </p:txBody>
      </p:sp>
      <p:sp>
        <p:nvSpPr>
          <p:cNvPr id="146274" name="Freeform 1890"/>
          <p:cNvSpPr>
            <a:spLocks/>
          </p:cNvSpPr>
          <p:nvPr/>
        </p:nvSpPr>
        <p:spPr bwMode="auto">
          <a:xfrm>
            <a:off x="1460500" y="4610100"/>
            <a:ext cx="33338" cy="30163"/>
          </a:xfrm>
          <a:custGeom>
            <a:avLst/>
            <a:gdLst/>
            <a:ahLst/>
            <a:cxnLst>
              <a:cxn ang="0">
                <a:pos x="21" y="5"/>
              </a:cxn>
              <a:cxn ang="0">
                <a:pos x="16" y="10"/>
              </a:cxn>
              <a:cxn ang="0">
                <a:pos x="11" y="19"/>
              </a:cxn>
              <a:cxn ang="0">
                <a:pos x="5" y="14"/>
              </a:cxn>
              <a:cxn ang="0">
                <a:pos x="5" y="10"/>
              </a:cxn>
              <a:cxn ang="0">
                <a:pos x="0" y="10"/>
              </a:cxn>
              <a:cxn ang="0">
                <a:pos x="0" y="5"/>
              </a:cxn>
              <a:cxn ang="0">
                <a:pos x="5" y="5"/>
              </a:cxn>
              <a:cxn ang="0">
                <a:pos x="11" y="5"/>
              </a:cxn>
              <a:cxn ang="0">
                <a:pos x="16" y="0"/>
              </a:cxn>
              <a:cxn ang="0">
                <a:pos x="21" y="5"/>
              </a:cxn>
            </a:cxnLst>
            <a:rect l="0" t="0" r="r" b="b"/>
            <a:pathLst>
              <a:path w="21" h="19">
                <a:moveTo>
                  <a:pt x="21" y="5"/>
                </a:moveTo>
                <a:lnTo>
                  <a:pt x="16" y="10"/>
                </a:lnTo>
                <a:lnTo>
                  <a:pt x="11" y="19"/>
                </a:lnTo>
                <a:lnTo>
                  <a:pt x="5" y="14"/>
                </a:lnTo>
                <a:lnTo>
                  <a:pt x="5" y="10"/>
                </a:lnTo>
                <a:lnTo>
                  <a:pt x="0" y="10"/>
                </a:lnTo>
                <a:lnTo>
                  <a:pt x="0" y="5"/>
                </a:lnTo>
                <a:lnTo>
                  <a:pt x="5" y="5"/>
                </a:lnTo>
                <a:lnTo>
                  <a:pt x="11" y="5"/>
                </a:lnTo>
                <a:lnTo>
                  <a:pt x="16" y="0"/>
                </a:lnTo>
                <a:lnTo>
                  <a:pt x="21" y="5"/>
                </a:lnTo>
                <a:close/>
              </a:path>
            </a:pathLst>
          </a:custGeom>
          <a:noFill/>
          <a:ln w="1588" cap="rnd">
            <a:solidFill>
              <a:srgbClr val="000000"/>
            </a:solidFill>
            <a:prstDash val="solid"/>
            <a:round/>
            <a:headEnd/>
            <a:tailEnd/>
          </a:ln>
        </p:spPr>
        <p:txBody>
          <a:bodyPr/>
          <a:lstStyle/>
          <a:p>
            <a:endParaRPr lang="en-US"/>
          </a:p>
        </p:txBody>
      </p:sp>
      <p:sp>
        <p:nvSpPr>
          <p:cNvPr id="146275" name="Freeform 1891"/>
          <p:cNvSpPr>
            <a:spLocks/>
          </p:cNvSpPr>
          <p:nvPr/>
        </p:nvSpPr>
        <p:spPr bwMode="auto">
          <a:xfrm>
            <a:off x="1333500" y="4632325"/>
            <a:ext cx="33338" cy="39688"/>
          </a:xfrm>
          <a:custGeom>
            <a:avLst/>
            <a:gdLst/>
            <a:ahLst/>
            <a:cxnLst>
              <a:cxn ang="0">
                <a:pos x="21" y="0"/>
              </a:cxn>
              <a:cxn ang="0">
                <a:pos x="21" y="0"/>
              </a:cxn>
              <a:cxn ang="0">
                <a:pos x="16" y="15"/>
              </a:cxn>
              <a:cxn ang="0">
                <a:pos x="5" y="20"/>
              </a:cxn>
              <a:cxn ang="0">
                <a:pos x="0" y="25"/>
              </a:cxn>
              <a:cxn ang="0">
                <a:pos x="5" y="15"/>
              </a:cxn>
              <a:cxn ang="0">
                <a:pos x="10" y="10"/>
              </a:cxn>
              <a:cxn ang="0">
                <a:pos x="21" y="0"/>
              </a:cxn>
            </a:cxnLst>
            <a:rect l="0" t="0" r="r" b="b"/>
            <a:pathLst>
              <a:path w="21" h="25">
                <a:moveTo>
                  <a:pt x="21" y="0"/>
                </a:moveTo>
                <a:lnTo>
                  <a:pt x="21" y="0"/>
                </a:lnTo>
                <a:lnTo>
                  <a:pt x="16" y="15"/>
                </a:lnTo>
                <a:lnTo>
                  <a:pt x="5" y="20"/>
                </a:lnTo>
                <a:lnTo>
                  <a:pt x="0" y="25"/>
                </a:lnTo>
                <a:lnTo>
                  <a:pt x="5" y="15"/>
                </a:lnTo>
                <a:lnTo>
                  <a:pt x="10" y="10"/>
                </a:lnTo>
                <a:lnTo>
                  <a:pt x="21" y="0"/>
                </a:lnTo>
                <a:close/>
              </a:path>
            </a:pathLst>
          </a:custGeom>
          <a:solidFill>
            <a:srgbClr val="82FFCA"/>
          </a:solidFill>
          <a:ln w="9525">
            <a:noFill/>
            <a:round/>
            <a:headEnd/>
            <a:tailEnd/>
          </a:ln>
        </p:spPr>
        <p:txBody>
          <a:bodyPr/>
          <a:lstStyle/>
          <a:p>
            <a:endParaRPr lang="en-US"/>
          </a:p>
        </p:txBody>
      </p:sp>
      <p:sp>
        <p:nvSpPr>
          <p:cNvPr id="146276" name="Freeform 1892"/>
          <p:cNvSpPr>
            <a:spLocks/>
          </p:cNvSpPr>
          <p:nvPr/>
        </p:nvSpPr>
        <p:spPr bwMode="auto">
          <a:xfrm>
            <a:off x="1333500" y="4632325"/>
            <a:ext cx="33338" cy="39688"/>
          </a:xfrm>
          <a:custGeom>
            <a:avLst/>
            <a:gdLst/>
            <a:ahLst/>
            <a:cxnLst>
              <a:cxn ang="0">
                <a:pos x="21" y="0"/>
              </a:cxn>
              <a:cxn ang="0">
                <a:pos x="21" y="0"/>
              </a:cxn>
              <a:cxn ang="0">
                <a:pos x="16" y="15"/>
              </a:cxn>
              <a:cxn ang="0">
                <a:pos x="5" y="20"/>
              </a:cxn>
              <a:cxn ang="0">
                <a:pos x="0" y="25"/>
              </a:cxn>
              <a:cxn ang="0">
                <a:pos x="5" y="15"/>
              </a:cxn>
              <a:cxn ang="0">
                <a:pos x="10" y="10"/>
              </a:cxn>
              <a:cxn ang="0">
                <a:pos x="21" y="0"/>
              </a:cxn>
            </a:cxnLst>
            <a:rect l="0" t="0" r="r" b="b"/>
            <a:pathLst>
              <a:path w="21" h="25">
                <a:moveTo>
                  <a:pt x="21" y="0"/>
                </a:moveTo>
                <a:lnTo>
                  <a:pt x="21" y="0"/>
                </a:lnTo>
                <a:lnTo>
                  <a:pt x="16" y="15"/>
                </a:lnTo>
                <a:lnTo>
                  <a:pt x="5" y="20"/>
                </a:lnTo>
                <a:lnTo>
                  <a:pt x="0" y="25"/>
                </a:lnTo>
                <a:lnTo>
                  <a:pt x="5" y="15"/>
                </a:lnTo>
                <a:lnTo>
                  <a:pt x="10" y="10"/>
                </a:lnTo>
                <a:lnTo>
                  <a:pt x="21" y="0"/>
                </a:lnTo>
                <a:close/>
              </a:path>
            </a:pathLst>
          </a:custGeom>
          <a:noFill/>
          <a:ln w="1588" cap="rnd">
            <a:solidFill>
              <a:srgbClr val="000000"/>
            </a:solidFill>
            <a:prstDash val="solid"/>
            <a:round/>
            <a:headEnd/>
            <a:tailEnd/>
          </a:ln>
        </p:spPr>
        <p:txBody>
          <a:bodyPr/>
          <a:lstStyle/>
          <a:p>
            <a:endParaRPr lang="en-US"/>
          </a:p>
        </p:txBody>
      </p:sp>
      <p:sp>
        <p:nvSpPr>
          <p:cNvPr id="146277" name="Rectangle 1893"/>
          <p:cNvSpPr>
            <a:spLocks noChangeArrowheads="1"/>
          </p:cNvSpPr>
          <p:nvPr/>
        </p:nvSpPr>
        <p:spPr bwMode="auto">
          <a:xfrm>
            <a:off x="1452563" y="4632325"/>
            <a:ext cx="7938" cy="7938"/>
          </a:xfrm>
          <a:prstGeom prst="rect">
            <a:avLst/>
          </a:prstGeom>
          <a:solidFill>
            <a:srgbClr val="82FFCA"/>
          </a:solidFill>
          <a:ln w="9525">
            <a:noFill/>
            <a:miter lim="800000"/>
            <a:headEnd/>
            <a:tailEnd/>
          </a:ln>
        </p:spPr>
        <p:txBody>
          <a:bodyPr/>
          <a:lstStyle/>
          <a:p>
            <a:endParaRPr lang="en-US"/>
          </a:p>
        </p:txBody>
      </p:sp>
      <p:sp>
        <p:nvSpPr>
          <p:cNvPr id="146278" name="Rectangle 1894"/>
          <p:cNvSpPr>
            <a:spLocks noChangeArrowheads="1"/>
          </p:cNvSpPr>
          <p:nvPr/>
        </p:nvSpPr>
        <p:spPr bwMode="auto">
          <a:xfrm>
            <a:off x="1452563" y="4632325"/>
            <a:ext cx="7938" cy="7938"/>
          </a:xfrm>
          <a:prstGeom prst="rect">
            <a:avLst/>
          </a:prstGeom>
          <a:noFill/>
          <a:ln w="1588" cap="rnd">
            <a:solidFill>
              <a:srgbClr val="000000"/>
            </a:solidFill>
            <a:round/>
            <a:headEnd/>
            <a:tailEnd/>
          </a:ln>
        </p:spPr>
        <p:txBody>
          <a:bodyPr/>
          <a:lstStyle/>
          <a:p>
            <a:endParaRPr lang="en-US"/>
          </a:p>
        </p:txBody>
      </p:sp>
      <p:sp>
        <p:nvSpPr>
          <p:cNvPr id="146279" name="Freeform 1895"/>
          <p:cNvSpPr>
            <a:spLocks/>
          </p:cNvSpPr>
          <p:nvPr/>
        </p:nvSpPr>
        <p:spPr bwMode="auto">
          <a:xfrm>
            <a:off x="1357313" y="4648200"/>
            <a:ext cx="52388" cy="93663"/>
          </a:xfrm>
          <a:custGeom>
            <a:avLst/>
            <a:gdLst/>
            <a:ahLst/>
            <a:cxnLst>
              <a:cxn ang="0">
                <a:pos x="17" y="0"/>
              </a:cxn>
              <a:cxn ang="0">
                <a:pos x="6" y="0"/>
              </a:cxn>
              <a:cxn ang="0">
                <a:pos x="0" y="5"/>
              </a:cxn>
              <a:cxn ang="0">
                <a:pos x="0" y="10"/>
              </a:cxn>
              <a:cxn ang="0">
                <a:pos x="0" y="15"/>
              </a:cxn>
              <a:cxn ang="0">
                <a:pos x="0" y="30"/>
              </a:cxn>
              <a:cxn ang="0">
                <a:pos x="0" y="35"/>
              </a:cxn>
              <a:cxn ang="0">
                <a:pos x="0" y="40"/>
              </a:cxn>
              <a:cxn ang="0">
                <a:pos x="0" y="45"/>
              </a:cxn>
              <a:cxn ang="0">
                <a:pos x="6" y="45"/>
              </a:cxn>
              <a:cxn ang="0">
                <a:pos x="11" y="40"/>
              </a:cxn>
              <a:cxn ang="0">
                <a:pos x="11" y="45"/>
              </a:cxn>
              <a:cxn ang="0">
                <a:pos x="11" y="49"/>
              </a:cxn>
              <a:cxn ang="0">
                <a:pos x="11" y="54"/>
              </a:cxn>
              <a:cxn ang="0">
                <a:pos x="11" y="59"/>
              </a:cxn>
              <a:cxn ang="0">
                <a:pos x="17" y="45"/>
              </a:cxn>
              <a:cxn ang="0">
                <a:pos x="28" y="35"/>
              </a:cxn>
              <a:cxn ang="0">
                <a:pos x="33" y="25"/>
              </a:cxn>
              <a:cxn ang="0">
                <a:pos x="28" y="15"/>
              </a:cxn>
              <a:cxn ang="0">
                <a:pos x="33" y="5"/>
              </a:cxn>
              <a:cxn ang="0">
                <a:pos x="28" y="0"/>
              </a:cxn>
              <a:cxn ang="0">
                <a:pos x="22" y="0"/>
              </a:cxn>
              <a:cxn ang="0">
                <a:pos x="17" y="0"/>
              </a:cxn>
            </a:cxnLst>
            <a:rect l="0" t="0" r="r" b="b"/>
            <a:pathLst>
              <a:path w="33" h="59">
                <a:moveTo>
                  <a:pt x="17" y="0"/>
                </a:moveTo>
                <a:lnTo>
                  <a:pt x="6" y="0"/>
                </a:lnTo>
                <a:lnTo>
                  <a:pt x="0" y="5"/>
                </a:lnTo>
                <a:lnTo>
                  <a:pt x="0" y="10"/>
                </a:lnTo>
                <a:lnTo>
                  <a:pt x="0" y="15"/>
                </a:lnTo>
                <a:lnTo>
                  <a:pt x="0" y="30"/>
                </a:lnTo>
                <a:lnTo>
                  <a:pt x="0" y="35"/>
                </a:lnTo>
                <a:lnTo>
                  <a:pt x="0" y="40"/>
                </a:lnTo>
                <a:lnTo>
                  <a:pt x="0" y="45"/>
                </a:lnTo>
                <a:lnTo>
                  <a:pt x="6" y="45"/>
                </a:lnTo>
                <a:lnTo>
                  <a:pt x="11" y="40"/>
                </a:lnTo>
                <a:lnTo>
                  <a:pt x="11" y="45"/>
                </a:lnTo>
                <a:lnTo>
                  <a:pt x="11" y="49"/>
                </a:lnTo>
                <a:lnTo>
                  <a:pt x="11" y="54"/>
                </a:lnTo>
                <a:lnTo>
                  <a:pt x="11" y="59"/>
                </a:lnTo>
                <a:lnTo>
                  <a:pt x="17" y="45"/>
                </a:lnTo>
                <a:lnTo>
                  <a:pt x="28" y="35"/>
                </a:lnTo>
                <a:lnTo>
                  <a:pt x="33" y="25"/>
                </a:lnTo>
                <a:lnTo>
                  <a:pt x="28" y="15"/>
                </a:lnTo>
                <a:lnTo>
                  <a:pt x="33" y="5"/>
                </a:lnTo>
                <a:lnTo>
                  <a:pt x="28" y="0"/>
                </a:lnTo>
                <a:lnTo>
                  <a:pt x="22" y="0"/>
                </a:lnTo>
                <a:lnTo>
                  <a:pt x="17" y="0"/>
                </a:lnTo>
                <a:close/>
              </a:path>
            </a:pathLst>
          </a:custGeom>
          <a:solidFill>
            <a:srgbClr val="C1FFD5"/>
          </a:solidFill>
          <a:ln w="9525">
            <a:noFill/>
            <a:round/>
            <a:headEnd/>
            <a:tailEnd/>
          </a:ln>
        </p:spPr>
        <p:txBody>
          <a:bodyPr/>
          <a:lstStyle/>
          <a:p>
            <a:endParaRPr lang="en-US"/>
          </a:p>
        </p:txBody>
      </p:sp>
      <p:sp>
        <p:nvSpPr>
          <p:cNvPr id="146280" name="Freeform 1896"/>
          <p:cNvSpPr>
            <a:spLocks/>
          </p:cNvSpPr>
          <p:nvPr/>
        </p:nvSpPr>
        <p:spPr bwMode="auto">
          <a:xfrm>
            <a:off x="1357313" y="4648200"/>
            <a:ext cx="52388" cy="93663"/>
          </a:xfrm>
          <a:custGeom>
            <a:avLst/>
            <a:gdLst/>
            <a:ahLst/>
            <a:cxnLst>
              <a:cxn ang="0">
                <a:pos x="17" y="0"/>
              </a:cxn>
              <a:cxn ang="0">
                <a:pos x="6" y="0"/>
              </a:cxn>
              <a:cxn ang="0">
                <a:pos x="0" y="5"/>
              </a:cxn>
              <a:cxn ang="0">
                <a:pos x="0" y="10"/>
              </a:cxn>
              <a:cxn ang="0">
                <a:pos x="0" y="15"/>
              </a:cxn>
              <a:cxn ang="0">
                <a:pos x="0" y="30"/>
              </a:cxn>
              <a:cxn ang="0">
                <a:pos x="0" y="35"/>
              </a:cxn>
              <a:cxn ang="0">
                <a:pos x="0" y="40"/>
              </a:cxn>
              <a:cxn ang="0">
                <a:pos x="0" y="45"/>
              </a:cxn>
              <a:cxn ang="0">
                <a:pos x="6" y="45"/>
              </a:cxn>
              <a:cxn ang="0">
                <a:pos x="11" y="40"/>
              </a:cxn>
              <a:cxn ang="0">
                <a:pos x="11" y="45"/>
              </a:cxn>
              <a:cxn ang="0">
                <a:pos x="11" y="49"/>
              </a:cxn>
              <a:cxn ang="0">
                <a:pos x="11" y="54"/>
              </a:cxn>
              <a:cxn ang="0">
                <a:pos x="11" y="59"/>
              </a:cxn>
              <a:cxn ang="0">
                <a:pos x="17" y="45"/>
              </a:cxn>
              <a:cxn ang="0">
                <a:pos x="28" y="35"/>
              </a:cxn>
              <a:cxn ang="0">
                <a:pos x="33" y="25"/>
              </a:cxn>
              <a:cxn ang="0">
                <a:pos x="28" y="15"/>
              </a:cxn>
              <a:cxn ang="0">
                <a:pos x="33" y="5"/>
              </a:cxn>
              <a:cxn ang="0">
                <a:pos x="28" y="0"/>
              </a:cxn>
              <a:cxn ang="0">
                <a:pos x="22" y="0"/>
              </a:cxn>
              <a:cxn ang="0">
                <a:pos x="17" y="0"/>
              </a:cxn>
            </a:cxnLst>
            <a:rect l="0" t="0" r="r" b="b"/>
            <a:pathLst>
              <a:path w="33" h="59">
                <a:moveTo>
                  <a:pt x="17" y="0"/>
                </a:moveTo>
                <a:lnTo>
                  <a:pt x="6" y="0"/>
                </a:lnTo>
                <a:lnTo>
                  <a:pt x="0" y="5"/>
                </a:lnTo>
                <a:lnTo>
                  <a:pt x="0" y="10"/>
                </a:lnTo>
                <a:lnTo>
                  <a:pt x="0" y="15"/>
                </a:lnTo>
                <a:lnTo>
                  <a:pt x="0" y="30"/>
                </a:lnTo>
                <a:lnTo>
                  <a:pt x="0" y="35"/>
                </a:lnTo>
                <a:lnTo>
                  <a:pt x="0" y="40"/>
                </a:lnTo>
                <a:lnTo>
                  <a:pt x="0" y="45"/>
                </a:lnTo>
                <a:lnTo>
                  <a:pt x="6" y="45"/>
                </a:lnTo>
                <a:lnTo>
                  <a:pt x="11" y="40"/>
                </a:lnTo>
                <a:lnTo>
                  <a:pt x="11" y="45"/>
                </a:lnTo>
                <a:lnTo>
                  <a:pt x="11" y="49"/>
                </a:lnTo>
                <a:lnTo>
                  <a:pt x="11" y="54"/>
                </a:lnTo>
                <a:lnTo>
                  <a:pt x="11" y="59"/>
                </a:lnTo>
                <a:lnTo>
                  <a:pt x="17" y="45"/>
                </a:lnTo>
                <a:lnTo>
                  <a:pt x="28" y="35"/>
                </a:lnTo>
                <a:lnTo>
                  <a:pt x="33" y="25"/>
                </a:lnTo>
                <a:lnTo>
                  <a:pt x="28" y="15"/>
                </a:lnTo>
                <a:lnTo>
                  <a:pt x="33" y="5"/>
                </a:lnTo>
                <a:lnTo>
                  <a:pt x="28" y="0"/>
                </a:lnTo>
                <a:lnTo>
                  <a:pt x="22" y="0"/>
                </a:lnTo>
                <a:lnTo>
                  <a:pt x="17" y="0"/>
                </a:lnTo>
                <a:close/>
              </a:path>
            </a:pathLst>
          </a:custGeom>
          <a:noFill/>
          <a:ln w="1588" cap="rnd">
            <a:solidFill>
              <a:srgbClr val="000000"/>
            </a:solidFill>
            <a:prstDash val="solid"/>
            <a:round/>
            <a:headEnd/>
            <a:tailEnd/>
          </a:ln>
        </p:spPr>
        <p:txBody>
          <a:bodyPr/>
          <a:lstStyle/>
          <a:p>
            <a:endParaRPr lang="en-US"/>
          </a:p>
        </p:txBody>
      </p:sp>
      <p:sp>
        <p:nvSpPr>
          <p:cNvPr id="146281" name="Freeform 1897"/>
          <p:cNvSpPr>
            <a:spLocks/>
          </p:cNvSpPr>
          <p:nvPr/>
        </p:nvSpPr>
        <p:spPr bwMode="auto">
          <a:xfrm>
            <a:off x="1400175" y="4765675"/>
            <a:ext cx="26988" cy="25400"/>
          </a:xfrm>
          <a:custGeom>
            <a:avLst/>
            <a:gdLst/>
            <a:ahLst/>
            <a:cxnLst>
              <a:cxn ang="0">
                <a:pos x="11" y="0"/>
              </a:cxn>
              <a:cxn ang="0">
                <a:pos x="17" y="5"/>
              </a:cxn>
              <a:cxn ang="0">
                <a:pos x="6" y="16"/>
              </a:cxn>
              <a:cxn ang="0">
                <a:pos x="0" y="16"/>
              </a:cxn>
              <a:cxn ang="0">
                <a:pos x="0" y="11"/>
              </a:cxn>
              <a:cxn ang="0">
                <a:pos x="0" y="5"/>
              </a:cxn>
              <a:cxn ang="0">
                <a:pos x="6" y="11"/>
              </a:cxn>
              <a:cxn ang="0">
                <a:pos x="6" y="5"/>
              </a:cxn>
              <a:cxn ang="0">
                <a:pos x="11" y="0"/>
              </a:cxn>
            </a:cxnLst>
            <a:rect l="0" t="0" r="r" b="b"/>
            <a:pathLst>
              <a:path w="17" h="16">
                <a:moveTo>
                  <a:pt x="11" y="0"/>
                </a:moveTo>
                <a:lnTo>
                  <a:pt x="17" y="5"/>
                </a:lnTo>
                <a:lnTo>
                  <a:pt x="6" y="16"/>
                </a:lnTo>
                <a:lnTo>
                  <a:pt x="0" y="16"/>
                </a:lnTo>
                <a:lnTo>
                  <a:pt x="0" y="11"/>
                </a:lnTo>
                <a:lnTo>
                  <a:pt x="0" y="5"/>
                </a:lnTo>
                <a:lnTo>
                  <a:pt x="6" y="11"/>
                </a:lnTo>
                <a:lnTo>
                  <a:pt x="6" y="5"/>
                </a:lnTo>
                <a:lnTo>
                  <a:pt x="11" y="0"/>
                </a:lnTo>
                <a:close/>
              </a:path>
            </a:pathLst>
          </a:custGeom>
          <a:solidFill>
            <a:srgbClr val="82FFCA"/>
          </a:solidFill>
          <a:ln w="9525">
            <a:noFill/>
            <a:round/>
            <a:headEnd/>
            <a:tailEnd/>
          </a:ln>
        </p:spPr>
        <p:txBody>
          <a:bodyPr/>
          <a:lstStyle/>
          <a:p>
            <a:endParaRPr lang="en-US"/>
          </a:p>
        </p:txBody>
      </p:sp>
      <p:sp>
        <p:nvSpPr>
          <p:cNvPr id="146282" name="Freeform 1898"/>
          <p:cNvSpPr>
            <a:spLocks/>
          </p:cNvSpPr>
          <p:nvPr/>
        </p:nvSpPr>
        <p:spPr bwMode="auto">
          <a:xfrm>
            <a:off x="1400175" y="4765675"/>
            <a:ext cx="26988" cy="25400"/>
          </a:xfrm>
          <a:custGeom>
            <a:avLst/>
            <a:gdLst/>
            <a:ahLst/>
            <a:cxnLst>
              <a:cxn ang="0">
                <a:pos x="11" y="0"/>
              </a:cxn>
              <a:cxn ang="0">
                <a:pos x="17" y="5"/>
              </a:cxn>
              <a:cxn ang="0">
                <a:pos x="6" y="16"/>
              </a:cxn>
              <a:cxn ang="0">
                <a:pos x="0" y="16"/>
              </a:cxn>
              <a:cxn ang="0">
                <a:pos x="0" y="11"/>
              </a:cxn>
              <a:cxn ang="0">
                <a:pos x="0" y="5"/>
              </a:cxn>
              <a:cxn ang="0">
                <a:pos x="6" y="11"/>
              </a:cxn>
              <a:cxn ang="0">
                <a:pos x="6" y="5"/>
              </a:cxn>
              <a:cxn ang="0">
                <a:pos x="11" y="0"/>
              </a:cxn>
            </a:cxnLst>
            <a:rect l="0" t="0" r="r" b="b"/>
            <a:pathLst>
              <a:path w="17" h="16">
                <a:moveTo>
                  <a:pt x="11" y="0"/>
                </a:moveTo>
                <a:lnTo>
                  <a:pt x="17" y="5"/>
                </a:lnTo>
                <a:lnTo>
                  <a:pt x="6" y="16"/>
                </a:lnTo>
                <a:lnTo>
                  <a:pt x="0" y="16"/>
                </a:lnTo>
                <a:lnTo>
                  <a:pt x="0" y="11"/>
                </a:lnTo>
                <a:lnTo>
                  <a:pt x="0" y="5"/>
                </a:lnTo>
                <a:lnTo>
                  <a:pt x="6" y="11"/>
                </a:lnTo>
                <a:lnTo>
                  <a:pt x="6" y="5"/>
                </a:lnTo>
                <a:lnTo>
                  <a:pt x="11" y="0"/>
                </a:lnTo>
                <a:close/>
              </a:path>
            </a:pathLst>
          </a:custGeom>
          <a:noFill/>
          <a:ln w="1588" cap="rnd">
            <a:solidFill>
              <a:srgbClr val="000000"/>
            </a:solidFill>
            <a:prstDash val="solid"/>
            <a:round/>
            <a:headEnd/>
            <a:tailEnd/>
          </a:ln>
        </p:spPr>
        <p:txBody>
          <a:bodyPr/>
          <a:lstStyle/>
          <a:p>
            <a:endParaRPr lang="en-US"/>
          </a:p>
        </p:txBody>
      </p:sp>
      <p:sp>
        <p:nvSpPr>
          <p:cNvPr id="146283" name="Freeform 1899"/>
          <p:cNvSpPr>
            <a:spLocks/>
          </p:cNvSpPr>
          <p:nvPr/>
        </p:nvSpPr>
        <p:spPr bwMode="auto">
          <a:xfrm>
            <a:off x="1417638" y="4892675"/>
            <a:ext cx="25400" cy="38100"/>
          </a:xfrm>
          <a:custGeom>
            <a:avLst/>
            <a:gdLst/>
            <a:ahLst/>
            <a:cxnLst>
              <a:cxn ang="0">
                <a:pos x="5" y="0"/>
              </a:cxn>
              <a:cxn ang="0">
                <a:pos x="16" y="4"/>
              </a:cxn>
              <a:cxn ang="0">
                <a:pos x="16" y="9"/>
              </a:cxn>
              <a:cxn ang="0">
                <a:pos x="16" y="19"/>
              </a:cxn>
              <a:cxn ang="0">
                <a:pos x="11" y="24"/>
              </a:cxn>
              <a:cxn ang="0">
                <a:pos x="5" y="19"/>
              </a:cxn>
              <a:cxn ang="0">
                <a:pos x="5" y="14"/>
              </a:cxn>
              <a:cxn ang="0">
                <a:pos x="0" y="14"/>
              </a:cxn>
              <a:cxn ang="0">
                <a:pos x="0" y="9"/>
              </a:cxn>
              <a:cxn ang="0">
                <a:pos x="5" y="0"/>
              </a:cxn>
            </a:cxnLst>
            <a:rect l="0" t="0" r="r" b="b"/>
            <a:pathLst>
              <a:path w="16" h="24">
                <a:moveTo>
                  <a:pt x="5" y="0"/>
                </a:moveTo>
                <a:lnTo>
                  <a:pt x="16" y="4"/>
                </a:lnTo>
                <a:lnTo>
                  <a:pt x="16" y="9"/>
                </a:lnTo>
                <a:lnTo>
                  <a:pt x="16" y="19"/>
                </a:lnTo>
                <a:lnTo>
                  <a:pt x="11" y="24"/>
                </a:lnTo>
                <a:lnTo>
                  <a:pt x="5" y="19"/>
                </a:lnTo>
                <a:lnTo>
                  <a:pt x="5" y="14"/>
                </a:lnTo>
                <a:lnTo>
                  <a:pt x="0" y="14"/>
                </a:lnTo>
                <a:lnTo>
                  <a:pt x="0" y="9"/>
                </a:lnTo>
                <a:lnTo>
                  <a:pt x="5" y="0"/>
                </a:lnTo>
                <a:close/>
              </a:path>
            </a:pathLst>
          </a:custGeom>
          <a:solidFill>
            <a:srgbClr val="82FFCA"/>
          </a:solidFill>
          <a:ln w="9525">
            <a:noFill/>
            <a:round/>
            <a:headEnd/>
            <a:tailEnd/>
          </a:ln>
        </p:spPr>
        <p:txBody>
          <a:bodyPr/>
          <a:lstStyle/>
          <a:p>
            <a:endParaRPr lang="en-US"/>
          </a:p>
        </p:txBody>
      </p:sp>
      <p:sp>
        <p:nvSpPr>
          <p:cNvPr id="146284" name="Freeform 1900"/>
          <p:cNvSpPr>
            <a:spLocks/>
          </p:cNvSpPr>
          <p:nvPr/>
        </p:nvSpPr>
        <p:spPr bwMode="auto">
          <a:xfrm>
            <a:off x="1417638" y="4892675"/>
            <a:ext cx="25400" cy="38100"/>
          </a:xfrm>
          <a:custGeom>
            <a:avLst/>
            <a:gdLst/>
            <a:ahLst/>
            <a:cxnLst>
              <a:cxn ang="0">
                <a:pos x="5" y="0"/>
              </a:cxn>
              <a:cxn ang="0">
                <a:pos x="16" y="4"/>
              </a:cxn>
              <a:cxn ang="0">
                <a:pos x="16" y="9"/>
              </a:cxn>
              <a:cxn ang="0">
                <a:pos x="16" y="19"/>
              </a:cxn>
              <a:cxn ang="0">
                <a:pos x="11" y="24"/>
              </a:cxn>
              <a:cxn ang="0">
                <a:pos x="5" y="19"/>
              </a:cxn>
              <a:cxn ang="0">
                <a:pos x="5" y="14"/>
              </a:cxn>
              <a:cxn ang="0">
                <a:pos x="0" y="14"/>
              </a:cxn>
              <a:cxn ang="0">
                <a:pos x="0" y="9"/>
              </a:cxn>
              <a:cxn ang="0">
                <a:pos x="5" y="0"/>
              </a:cxn>
            </a:cxnLst>
            <a:rect l="0" t="0" r="r" b="b"/>
            <a:pathLst>
              <a:path w="16" h="24">
                <a:moveTo>
                  <a:pt x="5" y="0"/>
                </a:moveTo>
                <a:lnTo>
                  <a:pt x="16" y="4"/>
                </a:lnTo>
                <a:lnTo>
                  <a:pt x="16" y="9"/>
                </a:lnTo>
                <a:lnTo>
                  <a:pt x="16" y="19"/>
                </a:lnTo>
                <a:lnTo>
                  <a:pt x="11" y="24"/>
                </a:lnTo>
                <a:lnTo>
                  <a:pt x="5" y="19"/>
                </a:lnTo>
                <a:lnTo>
                  <a:pt x="5" y="14"/>
                </a:lnTo>
                <a:lnTo>
                  <a:pt x="0" y="14"/>
                </a:lnTo>
                <a:lnTo>
                  <a:pt x="0" y="9"/>
                </a:lnTo>
                <a:lnTo>
                  <a:pt x="5" y="0"/>
                </a:lnTo>
                <a:close/>
              </a:path>
            </a:pathLst>
          </a:custGeom>
          <a:noFill/>
          <a:ln w="1588" cap="rnd">
            <a:solidFill>
              <a:srgbClr val="000000"/>
            </a:solidFill>
            <a:prstDash val="solid"/>
            <a:round/>
            <a:headEnd/>
            <a:tailEnd/>
          </a:ln>
        </p:spPr>
        <p:txBody>
          <a:bodyPr/>
          <a:lstStyle/>
          <a:p>
            <a:endParaRPr lang="en-US"/>
          </a:p>
        </p:txBody>
      </p:sp>
      <p:sp>
        <p:nvSpPr>
          <p:cNvPr id="146285" name="Freeform 1901"/>
          <p:cNvSpPr>
            <a:spLocks/>
          </p:cNvSpPr>
          <p:nvPr/>
        </p:nvSpPr>
        <p:spPr bwMode="auto">
          <a:xfrm>
            <a:off x="2392363" y="5111750"/>
            <a:ext cx="69850" cy="31750"/>
          </a:xfrm>
          <a:custGeom>
            <a:avLst/>
            <a:gdLst/>
            <a:ahLst/>
            <a:cxnLst>
              <a:cxn ang="0">
                <a:pos x="38" y="10"/>
              </a:cxn>
              <a:cxn ang="0">
                <a:pos x="33" y="10"/>
              </a:cxn>
              <a:cxn ang="0">
                <a:pos x="28" y="10"/>
              </a:cxn>
              <a:cxn ang="0">
                <a:pos x="11" y="10"/>
              </a:cxn>
              <a:cxn ang="0">
                <a:pos x="6" y="20"/>
              </a:cxn>
              <a:cxn ang="0">
                <a:pos x="0" y="10"/>
              </a:cxn>
              <a:cxn ang="0">
                <a:pos x="6" y="10"/>
              </a:cxn>
              <a:cxn ang="0">
                <a:pos x="11" y="5"/>
              </a:cxn>
              <a:cxn ang="0">
                <a:pos x="38" y="0"/>
              </a:cxn>
              <a:cxn ang="0">
                <a:pos x="44" y="0"/>
              </a:cxn>
              <a:cxn ang="0">
                <a:pos x="38" y="5"/>
              </a:cxn>
              <a:cxn ang="0">
                <a:pos x="38" y="10"/>
              </a:cxn>
            </a:cxnLst>
            <a:rect l="0" t="0" r="r" b="b"/>
            <a:pathLst>
              <a:path w="44" h="20">
                <a:moveTo>
                  <a:pt x="38" y="10"/>
                </a:moveTo>
                <a:lnTo>
                  <a:pt x="33" y="10"/>
                </a:lnTo>
                <a:lnTo>
                  <a:pt x="28" y="10"/>
                </a:lnTo>
                <a:lnTo>
                  <a:pt x="11" y="10"/>
                </a:lnTo>
                <a:lnTo>
                  <a:pt x="6" y="20"/>
                </a:lnTo>
                <a:lnTo>
                  <a:pt x="0" y="10"/>
                </a:lnTo>
                <a:lnTo>
                  <a:pt x="6" y="10"/>
                </a:lnTo>
                <a:lnTo>
                  <a:pt x="11" y="5"/>
                </a:lnTo>
                <a:lnTo>
                  <a:pt x="38" y="0"/>
                </a:lnTo>
                <a:lnTo>
                  <a:pt x="44" y="0"/>
                </a:lnTo>
                <a:lnTo>
                  <a:pt x="38" y="5"/>
                </a:lnTo>
                <a:lnTo>
                  <a:pt x="38" y="10"/>
                </a:lnTo>
                <a:close/>
              </a:path>
            </a:pathLst>
          </a:custGeom>
          <a:solidFill>
            <a:srgbClr val="D2D2D2"/>
          </a:solidFill>
          <a:ln w="9525">
            <a:noFill/>
            <a:round/>
            <a:headEnd/>
            <a:tailEnd/>
          </a:ln>
        </p:spPr>
        <p:txBody>
          <a:bodyPr/>
          <a:lstStyle/>
          <a:p>
            <a:endParaRPr lang="en-US"/>
          </a:p>
        </p:txBody>
      </p:sp>
      <p:sp>
        <p:nvSpPr>
          <p:cNvPr id="146286" name="Freeform 1902"/>
          <p:cNvSpPr>
            <a:spLocks/>
          </p:cNvSpPr>
          <p:nvPr/>
        </p:nvSpPr>
        <p:spPr bwMode="auto">
          <a:xfrm>
            <a:off x="2392363" y="5111750"/>
            <a:ext cx="69850" cy="31750"/>
          </a:xfrm>
          <a:custGeom>
            <a:avLst/>
            <a:gdLst/>
            <a:ahLst/>
            <a:cxnLst>
              <a:cxn ang="0">
                <a:pos x="38" y="10"/>
              </a:cxn>
              <a:cxn ang="0">
                <a:pos x="33" y="10"/>
              </a:cxn>
              <a:cxn ang="0">
                <a:pos x="28" y="10"/>
              </a:cxn>
              <a:cxn ang="0">
                <a:pos x="11" y="10"/>
              </a:cxn>
              <a:cxn ang="0">
                <a:pos x="6" y="20"/>
              </a:cxn>
              <a:cxn ang="0">
                <a:pos x="0" y="10"/>
              </a:cxn>
              <a:cxn ang="0">
                <a:pos x="6" y="10"/>
              </a:cxn>
              <a:cxn ang="0">
                <a:pos x="11" y="5"/>
              </a:cxn>
              <a:cxn ang="0">
                <a:pos x="38" y="0"/>
              </a:cxn>
              <a:cxn ang="0">
                <a:pos x="44" y="0"/>
              </a:cxn>
              <a:cxn ang="0">
                <a:pos x="38" y="5"/>
              </a:cxn>
              <a:cxn ang="0">
                <a:pos x="38" y="10"/>
              </a:cxn>
            </a:cxnLst>
            <a:rect l="0" t="0" r="r" b="b"/>
            <a:pathLst>
              <a:path w="44" h="20">
                <a:moveTo>
                  <a:pt x="38" y="10"/>
                </a:moveTo>
                <a:lnTo>
                  <a:pt x="33" y="10"/>
                </a:lnTo>
                <a:lnTo>
                  <a:pt x="28" y="10"/>
                </a:lnTo>
                <a:lnTo>
                  <a:pt x="11" y="10"/>
                </a:lnTo>
                <a:lnTo>
                  <a:pt x="6" y="20"/>
                </a:lnTo>
                <a:lnTo>
                  <a:pt x="0" y="10"/>
                </a:lnTo>
                <a:lnTo>
                  <a:pt x="6" y="10"/>
                </a:lnTo>
                <a:lnTo>
                  <a:pt x="11" y="5"/>
                </a:lnTo>
                <a:lnTo>
                  <a:pt x="38" y="0"/>
                </a:lnTo>
                <a:lnTo>
                  <a:pt x="44" y="0"/>
                </a:lnTo>
                <a:lnTo>
                  <a:pt x="38" y="5"/>
                </a:lnTo>
                <a:lnTo>
                  <a:pt x="38" y="10"/>
                </a:lnTo>
                <a:close/>
              </a:path>
            </a:pathLst>
          </a:custGeom>
          <a:noFill/>
          <a:ln w="1588" cap="rnd">
            <a:solidFill>
              <a:srgbClr val="000000"/>
            </a:solidFill>
            <a:prstDash val="solid"/>
            <a:round/>
            <a:headEnd/>
            <a:tailEnd/>
          </a:ln>
        </p:spPr>
        <p:txBody>
          <a:bodyPr/>
          <a:lstStyle/>
          <a:p>
            <a:endParaRPr lang="en-US"/>
          </a:p>
        </p:txBody>
      </p:sp>
      <p:sp>
        <p:nvSpPr>
          <p:cNvPr id="146287" name="Freeform 1903"/>
          <p:cNvSpPr>
            <a:spLocks/>
          </p:cNvSpPr>
          <p:nvPr/>
        </p:nvSpPr>
        <p:spPr bwMode="auto">
          <a:xfrm>
            <a:off x="766763" y="5229225"/>
            <a:ext cx="85725" cy="95250"/>
          </a:xfrm>
          <a:custGeom>
            <a:avLst/>
            <a:gdLst/>
            <a:ahLst/>
            <a:cxnLst>
              <a:cxn ang="0">
                <a:pos x="22" y="0"/>
              </a:cxn>
              <a:cxn ang="0">
                <a:pos x="22" y="0"/>
              </a:cxn>
              <a:cxn ang="0">
                <a:pos x="27" y="0"/>
              </a:cxn>
              <a:cxn ang="0">
                <a:pos x="33" y="0"/>
              </a:cxn>
              <a:cxn ang="0">
                <a:pos x="38" y="15"/>
              </a:cxn>
              <a:cxn ang="0">
                <a:pos x="43" y="25"/>
              </a:cxn>
              <a:cxn ang="0">
                <a:pos x="54" y="25"/>
              </a:cxn>
              <a:cxn ang="0">
                <a:pos x="43" y="40"/>
              </a:cxn>
              <a:cxn ang="0">
                <a:pos x="38" y="50"/>
              </a:cxn>
              <a:cxn ang="0">
                <a:pos x="27" y="55"/>
              </a:cxn>
              <a:cxn ang="0">
                <a:pos x="16" y="60"/>
              </a:cxn>
              <a:cxn ang="0">
                <a:pos x="11" y="60"/>
              </a:cxn>
              <a:cxn ang="0">
                <a:pos x="6" y="55"/>
              </a:cxn>
              <a:cxn ang="0">
                <a:pos x="11" y="45"/>
              </a:cxn>
              <a:cxn ang="0">
                <a:pos x="16" y="40"/>
              </a:cxn>
              <a:cxn ang="0">
                <a:pos x="16" y="35"/>
              </a:cxn>
              <a:cxn ang="0">
                <a:pos x="16" y="30"/>
              </a:cxn>
              <a:cxn ang="0">
                <a:pos x="11" y="30"/>
              </a:cxn>
              <a:cxn ang="0">
                <a:pos x="0" y="25"/>
              </a:cxn>
              <a:cxn ang="0">
                <a:pos x="6" y="25"/>
              </a:cxn>
              <a:cxn ang="0">
                <a:pos x="6" y="15"/>
              </a:cxn>
              <a:cxn ang="0">
                <a:pos x="11" y="10"/>
              </a:cxn>
              <a:cxn ang="0">
                <a:pos x="16" y="10"/>
              </a:cxn>
              <a:cxn ang="0">
                <a:pos x="22" y="0"/>
              </a:cxn>
            </a:cxnLst>
            <a:rect l="0" t="0" r="r" b="b"/>
            <a:pathLst>
              <a:path w="54" h="60">
                <a:moveTo>
                  <a:pt x="22" y="0"/>
                </a:moveTo>
                <a:lnTo>
                  <a:pt x="22" y="0"/>
                </a:lnTo>
                <a:lnTo>
                  <a:pt x="27" y="0"/>
                </a:lnTo>
                <a:lnTo>
                  <a:pt x="33" y="0"/>
                </a:lnTo>
                <a:lnTo>
                  <a:pt x="38" y="15"/>
                </a:lnTo>
                <a:lnTo>
                  <a:pt x="43" y="25"/>
                </a:lnTo>
                <a:lnTo>
                  <a:pt x="54" y="25"/>
                </a:lnTo>
                <a:lnTo>
                  <a:pt x="43" y="40"/>
                </a:lnTo>
                <a:lnTo>
                  <a:pt x="38" y="50"/>
                </a:lnTo>
                <a:lnTo>
                  <a:pt x="27" y="55"/>
                </a:lnTo>
                <a:lnTo>
                  <a:pt x="16" y="60"/>
                </a:lnTo>
                <a:lnTo>
                  <a:pt x="11" y="60"/>
                </a:lnTo>
                <a:lnTo>
                  <a:pt x="6" y="55"/>
                </a:lnTo>
                <a:lnTo>
                  <a:pt x="11" y="45"/>
                </a:lnTo>
                <a:lnTo>
                  <a:pt x="16" y="40"/>
                </a:lnTo>
                <a:lnTo>
                  <a:pt x="16" y="35"/>
                </a:lnTo>
                <a:lnTo>
                  <a:pt x="16" y="30"/>
                </a:lnTo>
                <a:lnTo>
                  <a:pt x="11" y="30"/>
                </a:lnTo>
                <a:lnTo>
                  <a:pt x="0" y="25"/>
                </a:lnTo>
                <a:lnTo>
                  <a:pt x="6" y="25"/>
                </a:lnTo>
                <a:lnTo>
                  <a:pt x="6" y="15"/>
                </a:lnTo>
                <a:lnTo>
                  <a:pt x="11" y="10"/>
                </a:lnTo>
                <a:lnTo>
                  <a:pt x="16" y="10"/>
                </a:lnTo>
                <a:lnTo>
                  <a:pt x="22" y="0"/>
                </a:lnTo>
                <a:close/>
              </a:path>
            </a:pathLst>
          </a:custGeom>
          <a:solidFill>
            <a:srgbClr val="C1FFD5"/>
          </a:solidFill>
          <a:ln w="9525">
            <a:noFill/>
            <a:round/>
            <a:headEnd/>
            <a:tailEnd/>
          </a:ln>
        </p:spPr>
        <p:txBody>
          <a:bodyPr/>
          <a:lstStyle/>
          <a:p>
            <a:endParaRPr lang="en-US"/>
          </a:p>
        </p:txBody>
      </p:sp>
      <p:sp>
        <p:nvSpPr>
          <p:cNvPr id="146288" name="Freeform 1904"/>
          <p:cNvSpPr>
            <a:spLocks/>
          </p:cNvSpPr>
          <p:nvPr/>
        </p:nvSpPr>
        <p:spPr bwMode="auto">
          <a:xfrm>
            <a:off x="766763" y="5229225"/>
            <a:ext cx="85725" cy="95250"/>
          </a:xfrm>
          <a:custGeom>
            <a:avLst/>
            <a:gdLst/>
            <a:ahLst/>
            <a:cxnLst>
              <a:cxn ang="0">
                <a:pos x="22" y="0"/>
              </a:cxn>
              <a:cxn ang="0">
                <a:pos x="22" y="0"/>
              </a:cxn>
              <a:cxn ang="0">
                <a:pos x="27" y="0"/>
              </a:cxn>
              <a:cxn ang="0">
                <a:pos x="33" y="0"/>
              </a:cxn>
              <a:cxn ang="0">
                <a:pos x="38" y="15"/>
              </a:cxn>
              <a:cxn ang="0">
                <a:pos x="43" y="25"/>
              </a:cxn>
              <a:cxn ang="0">
                <a:pos x="54" y="25"/>
              </a:cxn>
              <a:cxn ang="0">
                <a:pos x="43" y="40"/>
              </a:cxn>
              <a:cxn ang="0">
                <a:pos x="38" y="50"/>
              </a:cxn>
              <a:cxn ang="0">
                <a:pos x="27" y="55"/>
              </a:cxn>
              <a:cxn ang="0">
                <a:pos x="16" y="60"/>
              </a:cxn>
              <a:cxn ang="0">
                <a:pos x="11" y="60"/>
              </a:cxn>
              <a:cxn ang="0">
                <a:pos x="6" y="55"/>
              </a:cxn>
              <a:cxn ang="0">
                <a:pos x="11" y="45"/>
              </a:cxn>
              <a:cxn ang="0">
                <a:pos x="16" y="40"/>
              </a:cxn>
              <a:cxn ang="0">
                <a:pos x="16" y="35"/>
              </a:cxn>
              <a:cxn ang="0">
                <a:pos x="16" y="30"/>
              </a:cxn>
              <a:cxn ang="0">
                <a:pos x="11" y="30"/>
              </a:cxn>
              <a:cxn ang="0">
                <a:pos x="0" y="25"/>
              </a:cxn>
              <a:cxn ang="0">
                <a:pos x="6" y="25"/>
              </a:cxn>
              <a:cxn ang="0">
                <a:pos x="6" y="15"/>
              </a:cxn>
              <a:cxn ang="0">
                <a:pos x="11" y="10"/>
              </a:cxn>
              <a:cxn ang="0">
                <a:pos x="16" y="10"/>
              </a:cxn>
              <a:cxn ang="0">
                <a:pos x="22" y="0"/>
              </a:cxn>
            </a:cxnLst>
            <a:rect l="0" t="0" r="r" b="b"/>
            <a:pathLst>
              <a:path w="54" h="60">
                <a:moveTo>
                  <a:pt x="22" y="0"/>
                </a:moveTo>
                <a:lnTo>
                  <a:pt x="22" y="0"/>
                </a:lnTo>
                <a:lnTo>
                  <a:pt x="27" y="0"/>
                </a:lnTo>
                <a:lnTo>
                  <a:pt x="33" y="0"/>
                </a:lnTo>
                <a:lnTo>
                  <a:pt x="38" y="15"/>
                </a:lnTo>
                <a:lnTo>
                  <a:pt x="43" y="25"/>
                </a:lnTo>
                <a:lnTo>
                  <a:pt x="54" y="25"/>
                </a:lnTo>
                <a:lnTo>
                  <a:pt x="43" y="40"/>
                </a:lnTo>
                <a:lnTo>
                  <a:pt x="38" y="50"/>
                </a:lnTo>
                <a:lnTo>
                  <a:pt x="27" y="55"/>
                </a:lnTo>
                <a:lnTo>
                  <a:pt x="16" y="60"/>
                </a:lnTo>
                <a:lnTo>
                  <a:pt x="11" y="60"/>
                </a:lnTo>
                <a:lnTo>
                  <a:pt x="6" y="55"/>
                </a:lnTo>
                <a:lnTo>
                  <a:pt x="11" y="45"/>
                </a:lnTo>
                <a:lnTo>
                  <a:pt x="16" y="40"/>
                </a:lnTo>
                <a:lnTo>
                  <a:pt x="16" y="35"/>
                </a:lnTo>
                <a:lnTo>
                  <a:pt x="16" y="30"/>
                </a:lnTo>
                <a:lnTo>
                  <a:pt x="11" y="30"/>
                </a:lnTo>
                <a:lnTo>
                  <a:pt x="0" y="25"/>
                </a:lnTo>
                <a:lnTo>
                  <a:pt x="6" y="25"/>
                </a:lnTo>
                <a:lnTo>
                  <a:pt x="6" y="15"/>
                </a:lnTo>
                <a:lnTo>
                  <a:pt x="11" y="10"/>
                </a:lnTo>
                <a:lnTo>
                  <a:pt x="16" y="10"/>
                </a:lnTo>
                <a:lnTo>
                  <a:pt x="22" y="0"/>
                </a:lnTo>
                <a:close/>
              </a:path>
            </a:pathLst>
          </a:custGeom>
          <a:noFill/>
          <a:ln w="1588" cap="rnd">
            <a:solidFill>
              <a:srgbClr val="000000"/>
            </a:solidFill>
            <a:prstDash val="solid"/>
            <a:round/>
            <a:headEnd/>
            <a:tailEnd/>
          </a:ln>
        </p:spPr>
        <p:txBody>
          <a:bodyPr/>
          <a:lstStyle/>
          <a:p>
            <a:endParaRPr lang="en-US"/>
          </a:p>
        </p:txBody>
      </p:sp>
      <p:sp>
        <p:nvSpPr>
          <p:cNvPr id="146289" name="Freeform 1905"/>
          <p:cNvSpPr>
            <a:spLocks/>
          </p:cNvSpPr>
          <p:nvPr/>
        </p:nvSpPr>
        <p:spPr bwMode="auto">
          <a:xfrm>
            <a:off x="1016000" y="5253038"/>
            <a:ext cx="25400" cy="47625"/>
          </a:xfrm>
          <a:custGeom>
            <a:avLst/>
            <a:gdLst/>
            <a:ahLst/>
            <a:cxnLst>
              <a:cxn ang="0">
                <a:pos x="11" y="0"/>
              </a:cxn>
              <a:cxn ang="0">
                <a:pos x="16" y="5"/>
              </a:cxn>
              <a:cxn ang="0">
                <a:pos x="11" y="10"/>
              </a:cxn>
              <a:cxn ang="0">
                <a:pos x="11" y="20"/>
              </a:cxn>
              <a:cxn ang="0">
                <a:pos x="11" y="30"/>
              </a:cxn>
              <a:cxn ang="0">
                <a:pos x="5" y="30"/>
              </a:cxn>
              <a:cxn ang="0">
                <a:pos x="5" y="25"/>
              </a:cxn>
              <a:cxn ang="0">
                <a:pos x="0" y="20"/>
              </a:cxn>
              <a:cxn ang="0">
                <a:pos x="0" y="10"/>
              </a:cxn>
              <a:cxn ang="0">
                <a:pos x="0" y="5"/>
              </a:cxn>
              <a:cxn ang="0">
                <a:pos x="5" y="5"/>
              </a:cxn>
              <a:cxn ang="0">
                <a:pos x="11" y="0"/>
              </a:cxn>
            </a:cxnLst>
            <a:rect l="0" t="0" r="r" b="b"/>
            <a:pathLst>
              <a:path w="16" h="30">
                <a:moveTo>
                  <a:pt x="11" y="0"/>
                </a:moveTo>
                <a:lnTo>
                  <a:pt x="16" y="5"/>
                </a:lnTo>
                <a:lnTo>
                  <a:pt x="11" y="10"/>
                </a:lnTo>
                <a:lnTo>
                  <a:pt x="11" y="20"/>
                </a:lnTo>
                <a:lnTo>
                  <a:pt x="11" y="30"/>
                </a:lnTo>
                <a:lnTo>
                  <a:pt x="5" y="30"/>
                </a:lnTo>
                <a:lnTo>
                  <a:pt x="5" y="25"/>
                </a:lnTo>
                <a:lnTo>
                  <a:pt x="0" y="20"/>
                </a:lnTo>
                <a:lnTo>
                  <a:pt x="0" y="10"/>
                </a:lnTo>
                <a:lnTo>
                  <a:pt x="0" y="5"/>
                </a:lnTo>
                <a:lnTo>
                  <a:pt x="5" y="5"/>
                </a:lnTo>
                <a:lnTo>
                  <a:pt x="11" y="0"/>
                </a:lnTo>
                <a:close/>
              </a:path>
            </a:pathLst>
          </a:custGeom>
          <a:solidFill>
            <a:srgbClr val="82FFCA"/>
          </a:solidFill>
          <a:ln w="9525">
            <a:noFill/>
            <a:round/>
            <a:headEnd/>
            <a:tailEnd/>
          </a:ln>
        </p:spPr>
        <p:txBody>
          <a:bodyPr/>
          <a:lstStyle/>
          <a:p>
            <a:endParaRPr lang="en-US"/>
          </a:p>
        </p:txBody>
      </p:sp>
      <p:sp>
        <p:nvSpPr>
          <p:cNvPr id="146290" name="Freeform 1906"/>
          <p:cNvSpPr>
            <a:spLocks/>
          </p:cNvSpPr>
          <p:nvPr/>
        </p:nvSpPr>
        <p:spPr bwMode="auto">
          <a:xfrm>
            <a:off x="1016000" y="5253038"/>
            <a:ext cx="25400" cy="47625"/>
          </a:xfrm>
          <a:custGeom>
            <a:avLst/>
            <a:gdLst/>
            <a:ahLst/>
            <a:cxnLst>
              <a:cxn ang="0">
                <a:pos x="11" y="0"/>
              </a:cxn>
              <a:cxn ang="0">
                <a:pos x="16" y="5"/>
              </a:cxn>
              <a:cxn ang="0">
                <a:pos x="11" y="10"/>
              </a:cxn>
              <a:cxn ang="0">
                <a:pos x="11" y="20"/>
              </a:cxn>
              <a:cxn ang="0">
                <a:pos x="11" y="30"/>
              </a:cxn>
              <a:cxn ang="0">
                <a:pos x="5" y="30"/>
              </a:cxn>
              <a:cxn ang="0">
                <a:pos x="5" y="25"/>
              </a:cxn>
              <a:cxn ang="0">
                <a:pos x="0" y="20"/>
              </a:cxn>
              <a:cxn ang="0">
                <a:pos x="0" y="10"/>
              </a:cxn>
              <a:cxn ang="0">
                <a:pos x="0" y="5"/>
              </a:cxn>
              <a:cxn ang="0">
                <a:pos x="5" y="5"/>
              </a:cxn>
              <a:cxn ang="0">
                <a:pos x="11" y="0"/>
              </a:cxn>
            </a:cxnLst>
            <a:rect l="0" t="0" r="r" b="b"/>
            <a:pathLst>
              <a:path w="16" h="30">
                <a:moveTo>
                  <a:pt x="11" y="0"/>
                </a:moveTo>
                <a:lnTo>
                  <a:pt x="16" y="5"/>
                </a:lnTo>
                <a:lnTo>
                  <a:pt x="11" y="10"/>
                </a:lnTo>
                <a:lnTo>
                  <a:pt x="11" y="20"/>
                </a:lnTo>
                <a:lnTo>
                  <a:pt x="11" y="30"/>
                </a:lnTo>
                <a:lnTo>
                  <a:pt x="5" y="30"/>
                </a:lnTo>
                <a:lnTo>
                  <a:pt x="5" y="25"/>
                </a:lnTo>
                <a:lnTo>
                  <a:pt x="0" y="20"/>
                </a:lnTo>
                <a:lnTo>
                  <a:pt x="0" y="10"/>
                </a:lnTo>
                <a:lnTo>
                  <a:pt x="0" y="5"/>
                </a:lnTo>
                <a:lnTo>
                  <a:pt x="5" y="5"/>
                </a:lnTo>
                <a:lnTo>
                  <a:pt x="11" y="0"/>
                </a:lnTo>
                <a:close/>
              </a:path>
            </a:pathLst>
          </a:custGeom>
          <a:noFill/>
          <a:ln w="1588" cap="rnd">
            <a:solidFill>
              <a:srgbClr val="000000"/>
            </a:solidFill>
            <a:prstDash val="solid"/>
            <a:round/>
            <a:headEnd/>
            <a:tailEnd/>
          </a:ln>
        </p:spPr>
        <p:txBody>
          <a:bodyPr/>
          <a:lstStyle/>
          <a:p>
            <a:endParaRPr lang="en-US"/>
          </a:p>
        </p:txBody>
      </p:sp>
      <p:sp>
        <p:nvSpPr>
          <p:cNvPr id="146291" name="Freeform 1907"/>
          <p:cNvSpPr>
            <a:spLocks/>
          </p:cNvSpPr>
          <p:nvPr/>
        </p:nvSpPr>
        <p:spPr bwMode="auto">
          <a:xfrm>
            <a:off x="836613" y="5284788"/>
            <a:ext cx="33338" cy="39688"/>
          </a:xfrm>
          <a:custGeom>
            <a:avLst/>
            <a:gdLst/>
            <a:ahLst/>
            <a:cxnLst>
              <a:cxn ang="0">
                <a:pos x="21" y="0"/>
              </a:cxn>
              <a:cxn ang="0">
                <a:pos x="21" y="0"/>
              </a:cxn>
              <a:cxn ang="0">
                <a:pos x="21" y="5"/>
              </a:cxn>
              <a:cxn ang="0">
                <a:pos x="21" y="10"/>
              </a:cxn>
              <a:cxn ang="0">
                <a:pos x="21" y="15"/>
              </a:cxn>
              <a:cxn ang="0">
                <a:pos x="0" y="25"/>
              </a:cxn>
              <a:cxn ang="0">
                <a:pos x="0" y="20"/>
              </a:cxn>
              <a:cxn ang="0">
                <a:pos x="5" y="10"/>
              </a:cxn>
              <a:cxn ang="0">
                <a:pos x="10" y="5"/>
              </a:cxn>
              <a:cxn ang="0">
                <a:pos x="21" y="0"/>
              </a:cxn>
            </a:cxnLst>
            <a:rect l="0" t="0" r="r" b="b"/>
            <a:pathLst>
              <a:path w="21" h="25">
                <a:moveTo>
                  <a:pt x="21" y="0"/>
                </a:moveTo>
                <a:lnTo>
                  <a:pt x="21" y="0"/>
                </a:lnTo>
                <a:lnTo>
                  <a:pt x="21" y="5"/>
                </a:lnTo>
                <a:lnTo>
                  <a:pt x="21" y="10"/>
                </a:lnTo>
                <a:lnTo>
                  <a:pt x="21" y="15"/>
                </a:lnTo>
                <a:lnTo>
                  <a:pt x="0" y="25"/>
                </a:lnTo>
                <a:lnTo>
                  <a:pt x="0" y="20"/>
                </a:lnTo>
                <a:lnTo>
                  <a:pt x="5" y="10"/>
                </a:lnTo>
                <a:lnTo>
                  <a:pt x="10" y="5"/>
                </a:lnTo>
                <a:lnTo>
                  <a:pt x="21" y="0"/>
                </a:lnTo>
                <a:close/>
              </a:path>
            </a:pathLst>
          </a:custGeom>
          <a:solidFill>
            <a:srgbClr val="C1FFD5"/>
          </a:solidFill>
          <a:ln w="9525">
            <a:noFill/>
            <a:round/>
            <a:headEnd/>
            <a:tailEnd/>
          </a:ln>
        </p:spPr>
        <p:txBody>
          <a:bodyPr/>
          <a:lstStyle/>
          <a:p>
            <a:endParaRPr lang="en-US"/>
          </a:p>
        </p:txBody>
      </p:sp>
      <p:sp>
        <p:nvSpPr>
          <p:cNvPr id="146292" name="Freeform 1908"/>
          <p:cNvSpPr>
            <a:spLocks/>
          </p:cNvSpPr>
          <p:nvPr/>
        </p:nvSpPr>
        <p:spPr bwMode="auto">
          <a:xfrm>
            <a:off x="836613" y="5284788"/>
            <a:ext cx="33338" cy="39688"/>
          </a:xfrm>
          <a:custGeom>
            <a:avLst/>
            <a:gdLst/>
            <a:ahLst/>
            <a:cxnLst>
              <a:cxn ang="0">
                <a:pos x="21" y="0"/>
              </a:cxn>
              <a:cxn ang="0">
                <a:pos x="21" y="0"/>
              </a:cxn>
              <a:cxn ang="0">
                <a:pos x="21" y="5"/>
              </a:cxn>
              <a:cxn ang="0">
                <a:pos x="21" y="10"/>
              </a:cxn>
              <a:cxn ang="0">
                <a:pos x="21" y="15"/>
              </a:cxn>
              <a:cxn ang="0">
                <a:pos x="0" y="25"/>
              </a:cxn>
              <a:cxn ang="0">
                <a:pos x="0" y="20"/>
              </a:cxn>
              <a:cxn ang="0">
                <a:pos x="5" y="10"/>
              </a:cxn>
              <a:cxn ang="0">
                <a:pos x="10" y="5"/>
              </a:cxn>
              <a:cxn ang="0">
                <a:pos x="21" y="0"/>
              </a:cxn>
            </a:cxnLst>
            <a:rect l="0" t="0" r="r" b="b"/>
            <a:pathLst>
              <a:path w="21" h="25">
                <a:moveTo>
                  <a:pt x="21" y="0"/>
                </a:moveTo>
                <a:lnTo>
                  <a:pt x="21" y="0"/>
                </a:lnTo>
                <a:lnTo>
                  <a:pt x="21" y="5"/>
                </a:lnTo>
                <a:lnTo>
                  <a:pt x="21" y="10"/>
                </a:lnTo>
                <a:lnTo>
                  <a:pt x="21" y="15"/>
                </a:lnTo>
                <a:lnTo>
                  <a:pt x="0" y="25"/>
                </a:lnTo>
                <a:lnTo>
                  <a:pt x="0" y="20"/>
                </a:lnTo>
                <a:lnTo>
                  <a:pt x="5" y="10"/>
                </a:lnTo>
                <a:lnTo>
                  <a:pt x="10" y="5"/>
                </a:lnTo>
                <a:lnTo>
                  <a:pt x="21" y="0"/>
                </a:lnTo>
                <a:close/>
              </a:path>
            </a:pathLst>
          </a:custGeom>
          <a:noFill/>
          <a:ln w="1588" cap="rnd">
            <a:solidFill>
              <a:srgbClr val="000000"/>
            </a:solidFill>
            <a:prstDash val="solid"/>
            <a:round/>
            <a:headEnd/>
            <a:tailEnd/>
          </a:ln>
        </p:spPr>
        <p:txBody>
          <a:bodyPr/>
          <a:lstStyle/>
          <a:p>
            <a:endParaRPr lang="en-US"/>
          </a:p>
        </p:txBody>
      </p:sp>
      <p:sp>
        <p:nvSpPr>
          <p:cNvPr id="146293" name="Freeform 1909"/>
          <p:cNvSpPr>
            <a:spLocks/>
          </p:cNvSpPr>
          <p:nvPr/>
        </p:nvSpPr>
        <p:spPr bwMode="auto">
          <a:xfrm>
            <a:off x="844550" y="5394325"/>
            <a:ext cx="34925" cy="31750"/>
          </a:xfrm>
          <a:custGeom>
            <a:avLst/>
            <a:gdLst/>
            <a:ahLst/>
            <a:cxnLst>
              <a:cxn ang="0">
                <a:pos x="11" y="0"/>
              </a:cxn>
              <a:cxn ang="0">
                <a:pos x="22" y="5"/>
              </a:cxn>
              <a:cxn ang="0">
                <a:pos x="11" y="10"/>
              </a:cxn>
              <a:cxn ang="0">
                <a:pos x="6" y="20"/>
              </a:cxn>
              <a:cxn ang="0">
                <a:pos x="0" y="15"/>
              </a:cxn>
              <a:cxn ang="0">
                <a:pos x="0" y="10"/>
              </a:cxn>
              <a:cxn ang="0">
                <a:pos x="6" y="5"/>
              </a:cxn>
              <a:cxn ang="0">
                <a:pos x="11" y="0"/>
              </a:cxn>
            </a:cxnLst>
            <a:rect l="0" t="0" r="r" b="b"/>
            <a:pathLst>
              <a:path w="22" h="20">
                <a:moveTo>
                  <a:pt x="11" y="0"/>
                </a:moveTo>
                <a:lnTo>
                  <a:pt x="22" y="5"/>
                </a:lnTo>
                <a:lnTo>
                  <a:pt x="11" y="10"/>
                </a:lnTo>
                <a:lnTo>
                  <a:pt x="6" y="20"/>
                </a:lnTo>
                <a:lnTo>
                  <a:pt x="0" y="15"/>
                </a:lnTo>
                <a:lnTo>
                  <a:pt x="0" y="10"/>
                </a:lnTo>
                <a:lnTo>
                  <a:pt x="6" y="5"/>
                </a:lnTo>
                <a:lnTo>
                  <a:pt x="11" y="0"/>
                </a:lnTo>
                <a:close/>
              </a:path>
            </a:pathLst>
          </a:custGeom>
          <a:solidFill>
            <a:srgbClr val="C1FFD5"/>
          </a:solidFill>
          <a:ln w="9525">
            <a:noFill/>
            <a:round/>
            <a:headEnd/>
            <a:tailEnd/>
          </a:ln>
        </p:spPr>
        <p:txBody>
          <a:bodyPr/>
          <a:lstStyle/>
          <a:p>
            <a:endParaRPr lang="en-US"/>
          </a:p>
        </p:txBody>
      </p:sp>
      <p:sp>
        <p:nvSpPr>
          <p:cNvPr id="146294" name="Freeform 1910"/>
          <p:cNvSpPr>
            <a:spLocks/>
          </p:cNvSpPr>
          <p:nvPr/>
        </p:nvSpPr>
        <p:spPr bwMode="auto">
          <a:xfrm>
            <a:off x="844550" y="5394325"/>
            <a:ext cx="34925" cy="31750"/>
          </a:xfrm>
          <a:custGeom>
            <a:avLst/>
            <a:gdLst/>
            <a:ahLst/>
            <a:cxnLst>
              <a:cxn ang="0">
                <a:pos x="11" y="0"/>
              </a:cxn>
              <a:cxn ang="0">
                <a:pos x="22" y="5"/>
              </a:cxn>
              <a:cxn ang="0">
                <a:pos x="11" y="10"/>
              </a:cxn>
              <a:cxn ang="0">
                <a:pos x="6" y="20"/>
              </a:cxn>
              <a:cxn ang="0">
                <a:pos x="0" y="15"/>
              </a:cxn>
              <a:cxn ang="0">
                <a:pos x="0" y="10"/>
              </a:cxn>
              <a:cxn ang="0">
                <a:pos x="6" y="5"/>
              </a:cxn>
              <a:cxn ang="0">
                <a:pos x="11" y="0"/>
              </a:cxn>
            </a:cxnLst>
            <a:rect l="0" t="0" r="r" b="b"/>
            <a:pathLst>
              <a:path w="22" h="20">
                <a:moveTo>
                  <a:pt x="11" y="0"/>
                </a:moveTo>
                <a:lnTo>
                  <a:pt x="22" y="5"/>
                </a:lnTo>
                <a:lnTo>
                  <a:pt x="11" y="10"/>
                </a:lnTo>
                <a:lnTo>
                  <a:pt x="6" y="20"/>
                </a:lnTo>
                <a:lnTo>
                  <a:pt x="0" y="15"/>
                </a:lnTo>
                <a:lnTo>
                  <a:pt x="0" y="10"/>
                </a:lnTo>
                <a:lnTo>
                  <a:pt x="6" y="5"/>
                </a:lnTo>
                <a:lnTo>
                  <a:pt x="11" y="0"/>
                </a:lnTo>
                <a:close/>
              </a:path>
            </a:pathLst>
          </a:custGeom>
          <a:noFill/>
          <a:ln w="1588" cap="rnd">
            <a:solidFill>
              <a:srgbClr val="000000"/>
            </a:solidFill>
            <a:prstDash val="solid"/>
            <a:round/>
            <a:headEnd/>
            <a:tailEnd/>
          </a:ln>
        </p:spPr>
        <p:txBody>
          <a:bodyPr/>
          <a:lstStyle/>
          <a:p>
            <a:endParaRPr lang="en-US"/>
          </a:p>
        </p:txBody>
      </p:sp>
      <p:sp>
        <p:nvSpPr>
          <p:cNvPr id="146295" name="Freeform 1911"/>
          <p:cNvSpPr>
            <a:spLocks/>
          </p:cNvSpPr>
          <p:nvPr/>
        </p:nvSpPr>
        <p:spPr bwMode="auto">
          <a:xfrm>
            <a:off x="869950" y="5410200"/>
            <a:ext cx="52388" cy="53975"/>
          </a:xfrm>
          <a:custGeom>
            <a:avLst/>
            <a:gdLst/>
            <a:ahLst/>
            <a:cxnLst>
              <a:cxn ang="0">
                <a:pos x="27" y="0"/>
              </a:cxn>
              <a:cxn ang="0">
                <a:pos x="33" y="0"/>
              </a:cxn>
              <a:cxn ang="0">
                <a:pos x="33" y="5"/>
              </a:cxn>
              <a:cxn ang="0">
                <a:pos x="33" y="14"/>
              </a:cxn>
              <a:cxn ang="0">
                <a:pos x="27" y="19"/>
              </a:cxn>
              <a:cxn ang="0">
                <a:pos x="16" y="24"/>
              </a:cxn>
              <a:cxn ang="0">
                <a:pos x="11" y="29"/>
              </a:cxn>
              <a:cxn ang="0">
                <a:pos x="0" y="34"/>
              </a:cxn>
              <a:cxn ang="0">
                <a:pos x="5" y="19"/>
              </a:cxn>
              <a:cxn ang="0">
                <a:pos x="11" y="14"/>
              </a:cxn>
              <a:cxn ang="0">
                <a:pos x="16" y="5"/>
              </a:cxn>
              <a:cxn ang="0">
                <a:pos x="27" y="0"/>
              </a:cxn>
            </a:cxnLst>
            <a:rect l="0" t="0" r="r" b="b"/>
            <a:pathLst>
              <a:path w="33" h="34">
                <a:moveTo>
                  <a:pt x="27" y="0"/>
                </a:moveTo>
                <a:lnTo>
                  <a:pt x="33" y="0"/>
                </a:lnTo>
                <a:lnTo>
                  <a:pt x="33" y="5"/>
                </a:lnTo>
                <a:lnTo>
                  <a:pt x="33" y="14"/>
                </a:lnTo>
                <a:lnTo>
                  <a:pt x="27" y="19"/>
                </a:lnTo>
                <a:lnTo>
                  <a:pt x="16" y="24"/>
                </a:lnTo>
                <a:lnTo>
                  <a:pt x="11" y="29"/>
                </a:lnTo>
                <a:lnTo>
                  <a:pt x="0" y="34"/>
                </a:lnTo>
                <a:lnTo>
                  <a:pt x="5" y="19"/>
                </a:lnTo>
                <a:lnTo>
                  <a:pt x="11" y="14"/>
                </a:lnTo>
                <a:lnTo>
                  <a:pt x="16" y="5"/>
                </a:lnTo>
                <a:lnTo>
                  <a:pt x="27" y="0"/>
                </a:lnTo>
                <a:close/>
              </a:path>
            </a:pathLst>
          </a:custGeom>
          <a:solidFill>
            <a:srgbClr val="C1FFD5"/>
          </a:solidFill>
          <a:ln w="9525">
            <a:noFill/>
            <a:round/>
            <a:headEnd/>
            <a:tailEnd/>
          </a:ln>
        </p:spPr>
        <p:txBody>
          <a:bodyPr/>
          <a:lstStyle/>
          <a:p>
            <a:endParaRPr lang="en-US"/>
          </a:p>
        </p:txBody>
      </p:sp>
      <p:sp>
        <p:nvSpPr>
          <p:cNvPr id="146296" name="Freeform 1912"/>
          <p:cNvSpPr>
            <a:spLocks/>
          </p:cNvSpPr>
          <p:nvPr/>
        </p:nvSpPr>
        <p:spPr bwMode="auto">
          <a:xfrm>
            <a:off x="869950" y="5410200"/>
            <a:ext cx="52388" cy="53975"/>
          </a:xfrm>
          <a:custGeom>
            <a:avLst/>
            <a:gdLst/>
            <a:ahLst/>
            <a:cxnLst>
              <a:cxn ang="0">
                <a:pos x="27" y="0"/>
              </a:cxn>
              <a:cxn ang="0">
                <a:pos x="33" y="0"/>
              </a:cxn>
              <a:cxn ang="0">
                <a:pos x="33" y="5"/>
              </a:cxn>
              <a:cxn ang="0">
                <a:pos x="33" y="14"/>
              </a:cxn>
              <a:cxn ang="0">
                <a:pos x="27" y="19"/>
              </a:cxn>
              <a:cxn ang="0">
                <a:pos x="16" y="24"/>
              </a:cxn>
              <a:cxn ang="0">
                <a:pos x="11" y="29"/>
              </a:cxn>
              <a:cxn ang="0">
                <a:pos x="0" y="34"/>
              </a:cxn>
              <a:cxn ang="0">
                <a:pos x="5" y="19"/>
              </a:cxn>
              <a:cxn ang="0">
                <a:pos x="11" y="14"/>
              </a:cxn>
              <a:cxn ang="0">
                <a:pos x="16" y="5"/>
              </a:cxn>
              <a:cxn ang="0">
                <a:pos x="27" y="0"/>
              </a:cxn>
            </a:cxnLst>
            <a:rect l="0" t="0" r="r" b="b"/>
            <a:pathLst>
              <a:path w="33" h="34">
                <a:moveTo>
                  <a:pt x="27" y="0"/>
                </a:moveTo>
                <a:lnTo>
                  <a:pt x="33" y="0"/>
                </a:lnTo>
                <a:lnTo>
                  <a:pt x="33" y="5"/>
                </a:lnTo>
                <a:lnTo>
                  <a:pt x="33" y="14"/>
                </a:lnTo>
                <a:lnTo>
                  <a:pt x="27" y="19"/>
                </a:lnTo>
                <a:lnTo>
                  <a:pt x="16" y="24"/>
                </a:lnTo>
                <a:lnTo>
                  <a:pt x="11" y="29"/>
                </a:lnTo>
                <a:lnTo>
                  <a:pt x="0" y="34"/>
                </a:lnTo>
                <a:lnTo>
                  <a:pt x="5" y="19"/>
                </a:lnTo>
                <a:lnTo>
                  <a:pt x="11" y="14"/>
                </a:lnTo>
                <a:lnTo>
                  <a:pt x="16" y="5"/>
                </a:lnTo>
                <a:lnTo>
                  <a:pt x="27" y="0"/>
                </a:lnTo>
                <a:close/>
              </a:path>
            </a:pathLst>
          </a:custGeom>
          <a:noFill/>
          <a:ln w="1588" cap="rnd">
            <a:solidFill>
              <a:srgbClr val="000000"/>
            </a:solidFill>
            <a:prstDash val="solid"/>
            <a:round/>
            <a:headEnd/>
            <a:tailEnd/>
          </a:ln>
        </p:spPr>
        <p:txBody>
          <a:bodyPr/>
          <a:lstStyle/>
          <a:p>
            <a:endParaRPr lang="en-US"/>
          </a:p>
        </p:txBody>
      </p:sp>
      <p:sp>
        <p:nvSpPr>
          <p:cNvPr id="146297" name="Freeform 1913"/>
          <p:cNvSpPr>
            <a:spLocks/>
          </p:cNvSpPr>
          <p:nvPr/>
        </p:nvSpPr>
        <p:spPr bwMode="auto">
          <a:xfrm>
            <a:off x="965200" y="5410200"/>
            <a:ext cx="23813" cy="22225"/>
          </a:xfrm>
          <a:custGeom>
            <a:avLst/>
            <a:gdLst/>
            <a:ahLst/>
            <a:cxnLst>
              <a:cxn ang="0">
                <a:pos x="10" y="0"/>
              </a:cxn>
              <a:cxn ang="0">
                <a:pos x="15" y="0"/>
              </a:cxn>
              <a:cxn ang="0">
                <a:pos x="15" y="5"/>
              </a:cxn>
              <a:cxn ang="0">
                <a:pos x="10" y="10"/>
              </a:cxn>
              <a:cxn ang="0">
                <a:pos x="10" y="14"/>
              </a:cxn>
              <a:cxn ang="0">
                <a:pos x="5" y="14"/>
              </a:cxn>
              <a:cxn ang="0">
                <a:pos x="0" y="14"/>
              </a:cxn>
              <a:cxn ang="0">
                <a:pos x="0" y="10"/>
              </a:cxn>
              <a:cxn ang="0">
                <a:pos x="0" y="5"/>
              </a:cxn>
              <a:cxn ang="0">
                <a:pos x="5" y="5"/>
              </a:cxn>
              <a:cxn ang="0">
                <a:pos x="10" y="0"/>
              </a:cxn>
            </a:cxnLst>
            <a:rect l="0" t="0" r="r" b="b"/>
            <a:pathLst>
              <a:path w="15" h="14">
                <a:moveTo>
                  <a:pt x="10" y="0"/>
                </a:moveTo>
                <a:lnTo>
                  <a:pt x="15" y="0"/>
                </a:lnTo>
                <a:lnTo>
                  <a:pt x="15" y="5"/>
                </a:lnTo>
                <a:lnTo>
                  <a:pt x="10" y="10"/>
                </a:lnTo>
                <a:lnTo>
                  <a:pt x="10" y="14"/>
                </a:lnTo>
                <a:lnTo>
                  <a:pt x="5" y="14"/>
                </a:lnTo>
                <a:lnTo>
                  <a:pt x="0" y="14"/>
                </a:lnTo>
                <a:lnTo>
                  <a:pt x="0" y="10"/>
                </a:lnTo>
                <a:lnTo>
                  <a:pt x="0" y="5"/>
                </a:lnTo>
                <a:lnTo>
                  <a:pt x="5" y="5"/>
                </a:lnTo>
                <a:lnTo>
                  <a:pt x="10" y="0"/>
                </a:lnTo>
                <a:close/>
              </a:path>
            </a:pathLst>
          </a:custGeom>
          <a:solidFill>
            <a:srgbClr val="C1FFD5"/>
          </a:solidFill>
          <a:ln w="9525">
            <a:noFill/>
            <a:round/>
            <a:headEnd/>
            <a:tailEnd/>
          </a:ln>
        </p:spPr>
        <p:txBody>
          <a:bodyPr/>
          <a:lstStyle/>
          <a:p>
            <a:endParaRPr lang="en-US"/>
          </a:p>
        </p:txBody>
      </p:sp>
      <p:sp>
        <p:nvSpPr>
          <p:cNvPr id="146298" name="Freeform 1914"/>
          <p:cNvSpPr>
            <a:spLocks/>
          </p:cNvSpPr>
          <p:nvPr/>
        </p:nvSpPr>
        <p:spPr bwMode="auto">
          <a:xfrm>
            <a:off x="965200" y="5410200"/>
            <a:ext cx="23813" cy="22225"/>
          </a:xfrm>
          <a:custGeom>
            <a:avLst/>
            <a:gdLst/>
            <a:ahLst/>
            <a:cxnLst>
              <a:cxn ang="0">
                <a:pos x="10" y="0"/>
              </a:cxn>
              <a:cxn ang="0">
                <a:pos x="15" y="0"/>
              </a:cxn>
              <a:cxn ang="0">
                <a:pos x="15" y="5"/>
              </a:cxn>
              <a:cxn ang="0">
                <a:pos x="10" y="10"/>
              </a:cxn>
              <a:cxn ang="0">
                <a:pos x="10" y="14"/>
              </a:cxn>
              <a:cxn ang="0">
                <a:pos x="5" y="14"/>
              </a:cxn>
              <a:cxn ang="0">
                <a:pos x="0" y="14"/>
              </a:cxn>
              <a:cxn ang="0">
                <a:pos x="0" y="10"/>
              </a:cxn>
              <a:cxn ang="0">
                <a:pos x="0" y="5"/>
              </a:cxn>
              <a:cxn ang="0">
                <a:pos x="5" y="5"/>
              </a:cxn>
              <a:cxn ang="0">
                <a:pos x="10" y="0"/>
              </a:cxn>
            </a:cxnLst>
            <a:rect l="0" t="0" r="r" b="b"/>
            <a:pathLst>
              <a:path w="15" h="14">
                <a:moveTo>
                  <a:pt x="10" y="0"/>
                </a:moveTo>
                <a:lnTo>
                  <a:pt x="15" y="0"/>
                </a:lnTo>
                <a:lnTo>
                  <a:pt x="15" y="5"/>
                </a:lnTo>
                <a:lnTo>
                  <a:pt x="10" y="10"/>
                </a:lnTo>
                <a:lnTo>
                  <a:pt x="10" y="14"/>
                </a:lnTo>
                <a:lnTo>
                  <a:pt x="5" y="14"/>
                </a:lnTo>
                <a:lnTo>
                  <a:pt x="0" y="14"/>
                </a:lnTo>
                <a:lnTo>
                  <a:pt x="0" y="10"/>
                </a:lnTo>
                <a:lnTo>
                  <a:pt x="0" y="5"/>
                </a:lnTo>
                <a:lnTo>
                  <a:pt x="5" y="5"/>
                </a:lnTo>
                <a:lnTo>
                  <a:pt x="10" y="0"/>
                </a:lnTo>
                <a:close/>
              </a:path>
            </a:pathLst>
          </a:custGeom>
          <a:noFill/>
          <a:ln w="1588" cap="rnd">
            <a:solidFill>
              <a:srgbClr val="000000"/>
            </a:solidFill>
            <a:prstDash val="solid"/>
            <a:round/>
            <a:headEnd/>
            <a:tailEnd/>
          </a:ln>
        </p:spPr>
        <p:txBody>
          <a:bodyPr/>
          <a:lstStyle/>
          <a:p>
            <a:endParaRPr lang="en-US"/>
          </a:p>
        </p:txBody>
      </p:sp>
      <p:sp>
        <p:nvSpPr>
          <p:cNvPr id="146299" name="Freeform 1915"/>
          <p:cNvSpPr>
            <a:spLocks/>
          </p:cNvSpPr>
          <p:nvPr/>
        </p:nvSpPr>
        <p:spPr bwMode="auto">
          <a:xfrm>
            <a:off x="938213" y="5472113"/>
            <a:ext cx="60325" cy="63500"/>
          </a:xfrm>
          <a:custGeom>
            <a:avLst/>
            <a:gdLst/>
            <a:ahLst/>
            <a:cxnLst>
              <a:cxn ang="0">
                <a:pos x="27" y="0"/>
              </a:cxn>
              <a:cxn ang="0">
                <a:pos x="33" y="0"/>
              </a:cxn>
              <a:cxn ang="0">
                <a:pos x="38" y="5"/>
              </a:cxn>
              <a:cxn ang="0">
                <a:pos x="33" y="5"/>
              </a:cxn>
              <a:cxn ang="0">
                <a:pos x="33" y="10"/>
              </a:cxn>
              <a:cxn ang="0">
                <a:pos x="33" y="15"/>
              </a:cxn>
              <a:cxn ang="0">
                <a:pos x="38" y="20"/>
              </a:cxn>
              <a:cxn ang="0">
                <a:pos x="38" y="25"/>
              </a:cxn>
              <a:cxn ang="0">
                <a:pos x="38" y="30"/>
              </a:cxn>
              <a:cxn ang="0">
                <a:pos x="33" y="30"/>
              </a:cxn>
              <a:cxn ang="0">
                <a:pos x="27" y="35"/>
              </a:cxn>
              <a:cxn ang="0">
                <a:pos x="27" y="30"/>
              </a:cxn>
              <a:cxn ang="0">
                <a:pos x="22" y="30"/>
              </a:cxn>
              <a:cxn ang="0">
                <a:pos x="17" y="35"/>
              </a:cxn>
              <a:cxn ang="0">
                <a:pos x="11" y="40"/>
              </a:cxn>
              <a:cxn ang="0">
                <a:pos x="6" y="35"/>
              </a:cxn>
              <a:cxn ang="0">
                <a:pos x="6" y="30"/>
              </a:cxn>
              <a:cxn ang="0">
                <a:pos x="11" y="25"/>
              </a:cxn>
              <a:cxn ang="0">
                <a:pos x="22" y="20"/>
              </a:cxn>
              <a:cxn ang="0">
                <a:pos x="17" y="20"/>
              </a:cxn>
              <a:cxn ang="0">
                <a:pos x="11" y="20"/>
              </a:cxn>
              <a:cxn ang="0">
                <a:pos x="6" y="20"/>
              </a:cxn>
              <a:cxn ang="0">
                <a:pos x="0" y="25"/>
              </a:cxn>
              <a:cxn ang="0">
                <a:pos x="0" y="15"/>
              </a:cxn>
              <a:cxn ang="0">
                <a:pos x="11" y="10"/>
              </a:cxn>
              <a:cxn ang="0">
                <a:pos x="17" y="0"/>
              </a:cxn>
              <a:cxn ang="0">
                <a:pos x="22" y="0"/>
              </a:cxn>
              <a:cxn ang="0">
                <a:pos x="27" y="0"/>
              </a:cxn>
            </a:cxnLst>
            <a:rect l="0" t="0" r="r" b="b"/>
            <a:pathLst>
              <a:path w="38" h="40">
                <a:moveTo>
                  <a:pt x="27" y="0"/>
                </a:moveTo>
                <a:lnTo>
                  <a:pt x="33" y="0"/>
                </a:lnTo>
                <a:lnTo>
                  <a:pt x="38" y="5"/>
                </a:lnTo>
                <a:lnTo>
                  <a:pt x="33" y="5"/>
                </a:lnTo>
                <a:lnTo>
                  <a:pt x="33" y="10"/>
                </a:lnTo>
                <a:lnTo>
                  <a:pt x="33" y="15"/>
                </a:lnTo>
                <a:lnTo>
                  <a:pt x="38" y="20"/>
                </a:lnTo>
                <a:lnTo>
                  <a:pt x="38" y="25"/>
                </a:lnTo>
                <a:lnTo>
                  <a:pt x="38" y="30"/>
                </a:lnTo>
                <a:lnTo>
                  <a:pt x="33" y="30"/>
                </a:lnTo>
                <a:lnTo>
                  <a:pt x="27" y="35"/>
                </a:lnTo>
                <a:lnTo>
                  <a:pt x="27" y="30"/>
                </a:lnTo>
                <a:lnTo>
                  <a:pt x="22" y="30"/>
                </a:lnTo>
                <a:lnTo>
                  <a:pt x="17" y="35"/>
                </a:lnTo>
                <a:lnTo>
                  <a:pt x="11" y="40"/>
                </a:lnTo>
                <a:lnTo>
                  <a:pt x="6" y="35"/>
                </a:lnTo>
                <a:lnTo>
                  <a:pt x="6" y="30"/>
                </a:lnTo>
                <a:lnTo>
                  <a:pt x="11" y="25"/>
                </a:lnTo>
                <a:lnTo>
                  <a:pt x="22" y="20"/>
                </a:lnTo>
                <a:lnTo>
                  <a:pt x="17" y="20"/>
                </a:lnTo>
                <a:lnTo>
                  <a:pt x="11" y="20"/>
                </a:lnTo>
                <a:lnTo>
                  <a:pt x="6" y="20"/>
                </a:lnTo>
                <a:lnTo>
                  <a:pt x="0" y="25"/>
                </a:lnTo>
                <a:lnTo>
                  <a:pt x="0" y="15"/>
                </a:lnTo>
                <a:lnTo>
                  <a:pt x="11" y="10"/>
                </a:lnTo>
                <a:lnTo>
                  <a:pt x="17" y="0"/>
                </a:lnTo>
                <a:lnTo>
                  <a:pt x="22" y="0"/>
                </a:lnTo>
                <a:lnTo>
                  <a:pt x="27" y="0"/>
                </a:lnTo>
                <a:close/>
              </a:path>
            </a:pathLst>
          </a:custGeom>
          <a:solidFill>
            <a:srgbClr val="C1FFD5"/>
          </a:solidFill>
          <a:ln w="9525">
            <a:noFill/>
            <a:round/>
            <a:headEnd/>
            <a:tailEnd/>
          </a:ln>
        </p:spPr>
        <p:txBody>
          <a:bodyPr/>
          <a:lstStyle/>
          <a:p>
            <a:endParaRPr lang="en-US"/>
          </a:p>
        </p:txBody>
      </p:sp>
      <p:sp>
        <p:nvSpPr>
          <p:cNvPr id="146300" name="Freeform 1916"/>
          <p:cNvSpPr>
            <a:spLocks/>
          </p:cNvSpPr>
          <p:nvPr/>
        </p:nvSpPr>
        <p:spPr bwMode="auto">
          <a:xfrm>
            <a:off x="938213" y="5472113"/>
            <a:ext cx="60325" cy="63500"/>
          </a:xfrm>
          <a:custGeom>
            <a:avLst/>
            <a:gdLst/>
            <a:ahLst/>
            <a:cxnLst>
              <a:cxn ang="0">
                <a:pos x="27" y="0"/>
              </a:cxn>
              <a:cxn ang="0">
                <a:pos x="33" y="0"/>
              </a:cxn>
              <a:cxn ang="0">
                <a:pos x="38" y="5"/>
              </a:cxn>
              <a:cxn ang="0">
                <a:pos x="33" y="5"/>
              </a:cxn>
              <a:cxn ang="0">
                <a:pos x="33" y="10"/>
              </a:cxn>
              <a:cxn ang="0">
                <a:pos x="33" y="15"/>
              </a:cxn>
              <a:cxn ang="0">
                <a:pos x="38" y="20"/>
              </a:cxn>
              <a:cxn ang="0">
                <a:pos x="38" y="25"/>
              </a:cxn>
              <a:cxn ang="0">
                <a:pos x="38" y="30"/>
              </a:cxn>
              <a:cxn ang="0">
                <a:pos x="33" y="30"/>
              </a:cxn>
              <a:cxn ang="0">
                <a:pos x="27" y="35"/>
              </a:cxn>
              <a:cxn ang="0">
                <a:pos x="27" y="30"/>
              </a:cxn>
              <a:cxn ang="0">
                <a:pos x="22" y="30"/>
              </a:cxn>
              <a:cxn ang="0">
                <a:pos x="17" y="35"/>
              </a:cxn>
              <a:cxn ang="0">
                <a:pos x="11" y="40"/>
              </a:cxn>
              <a:cxn ang="0">
                <a:pos x="6" y="35"/>
              </a:cxn>
              <a:cxn ang="0">
                <a:pos x="6" y="30"/>
              </a:cxn>
              <a:cxn ang="0">
                <a:pos x="11" y="25"/>
              </a:cxn>
              <a:cxn ang="0">
                <a:pos x="22" y="20"/>
              </a:cxn>
              <a:cxn ang="0">
                <a:pos x="17" y="20"/>
              </a:cxn>
              <a:cxn ang="0">
                <a:pos x="11" y="20"/>
              </a:cxn>
              <a:cxn ang="0">
                <a:pos x="6" y="20"/>
              </a:cxn>
              <a:cxn ang="0">
                <a:pos x="0" y="25"/>
              </a:cxn>
              <a:cxn ang="0">
                <a:pos x="0" y="15"/>
              </a:cxn>
              <a:cxn ang="0">
                <a:pos x="11" y="10"/>
              </a:cxn>
              <a:cxn ang="0">
                <a:pos x="17" y="0"/>
              </a:cxn>
              <a:cxn ang="0">
                <a:pos x="22" y="0"/>
              </a:cxn>
              <a:cxn ang="0">
                <a:pos x="27" y="0"/>
              </a:cxn>
            </a:cxnLst>
            <a:rect l="0" t="0" r="r" b="b"/>
            <a:pathLst>
              <a:path w="38" h="40">
                <a:moveTo>
                  <a:pt x="27" y="0"/>
                </a:moveTo>
                <a:lnTo>
                  <a:pt x="33" y="0"/>
                </a:lnTo>
                <a:lnTo>
                  <a:pt x="38" y="5"/>
                </a:lnTo>
                <a:lnTo>
                  <a:pt x="33" y="5"/>
                </a:lnTo>
                <a:lnTo>
                  <a:pt x="33" y="10"/>
                </a:lnTo>
                <a:lnTo>
                  <a:pt x="33" y="15"/>
                </a:lnTo>
                <a:lnTo>
                  <a:pt x="38" y="20"/>
                </a:lnTo>
                <a:lnTo>
                  <a:pt x="38" y="25"/>
                </a:lnTo>
                <a:lnTo>
                  <a:pt x="38" y="30"/>
                </a:lnTo>
                <a:lnTo>
                  <a:pt x="33" y="30"/>
                </a:lnTo>
                <a:lnTo>
                  <a:pt x="27" y="35"/>
                </a:lnTo>
                <a:lnTo>
                  <a:pt x="27" y="30"/>
                </a:lnTo>
                <a:lnTo>
                  <a:pt x="22" y="30"/>
                </a:lnTo>
                <a:lnTo>
                  <a:pt x="17" y="35"/>
                </a:lnTo>
                <a:lnTo>
                  <a:pt x="11" y="40"/>
                </a:lnTo>
                <a:lnTo>
                  <a:pt x="6" y="35"/>
                </a:lnTo>
                <a:lnTo>
                  <a:pt x="6" y="30"/>
                </a:lnTo>
                <a:lnTo>
                  <a:pt x="11" y="25"/>
                </a:lnTo>
                <a:lnTo>
                  <a:pt x="22" y="20"/>
                </a:lnTo>
                <a:lnTo>
                  <a:pt x="17" y="20"/>
                </a:lnTo>
                <a:lnTo>
                  <a:pt x="11" y="20"/>
                </a:lnTo>
                <a:lnTo>
                  <a:pt x="6" y="20"/>
                </a:lnTo>
                <a:lnTo>
                  <a:pt x="0" y="25"/>
                </a:lnTo>
                <a:lnTo>
                  <a:pt x="0" y="15"/>
                </a:lnTo>
                <a:lnTo>
                  <a:pt x="11" y="10"/>
                </a:lnTo>
                <a:lnTo>
                  <a:pt x="17" y="0"/>
                </a:lnTo>
                <a:lnTo>
                  <a:pt x="22" y="0"/>
                </a:lnTo>
                <a:lnTo>
                  <a:pt x="27" y="0"/>
                </a:lnTo>
                <a:close/>
              </a:path>
            </a:pathLst>
          </a:custGeom>
          <a:noFill/>
          <a:ln w="1588" cap="rnd">
            <a:solidFill>
              <a:srgbClr val="000000"/>
            </a:solidFill>
            <a:prstDash val="solid"/>
            <a:round/>
            <a:headEnd/>
            <a:tailEnd/>
          </a:ln>
        </p:spPr>
        <p:txBody>
          <a:bodyPr/>
          <a:lstStyle/>
          <a:p>
            <a:endParaRPr lang="en-US"/>
          </a:p>
        </p:txBody>
      </p:sp>
      <p:sp>
        <p:nvSpPr>
          <p:cNvPr id="146301" name="Freeform 1917"/>
          <p:cNvSpPr>
            <a:spLocks/>
          </p:cNvSpPr>
          <p:nvPr/>
        </p:nvSpPr>
        <p:spPr bwMode="auto">
          <a:xfrm>
            <a:off x="895350" y="5551488"/>
            <a:ext cx="77788" cy="53975"/>
          </a:xfrm>
          <a:custGeom>
            <a:avLst/>
            <a:gdLst/>
            <a:ahLst/>
            <a:cxnLst>
              <a:cxn ang="0">
                <a:pos x="49" y="0"/>
              </a:cxn>
              <a:cxn ang="0">
                <a:pos x="38" y="15"/>
              </a:cxn>
              <a:cxn ang="0">
                <a:pos x="27" y="25"/>
              </a:cxn>
              <a:cxn ang="0">
                <a:pos x="11" y="34"/>
              </a:cxn>
              <a:cxn ang="0">
                <a:pos x="0" y="34"/>
              </a:cxn>
              <a:cxn ang="0">
                <a:pos x="0" y="29"/>
              </a:cxn>
              <a:cxn ang="0">
                <a:pos x="0" y="25"/>
              </a:cxn>
              <a:cxn ang="0">
                <a:pos x="16" y="20"/>
              </a:cxn>
              <a:cxn ang="0">
                <a:pos x="27" y="15"/>
              </a:cxn>
              <a:cxn ang="0">
                <a:pos x="38" y="5"/>
              </a:cxn>
              <a:cxn ang="0">
                <a:pos x="49" y="0"/>
              </a:cxn>
            </a:cxnLst>
            <a:rect l="0" t="0" r="r" b="b"/>
            <a:pathLst>
              <a:path w="49" h="34">
                <a:moveTo>
                  <a:pt x="49" y="0"/>
                </a:moveTo>
                <a:lnTo>
                  <a:pt x="38" y="15"/>
                </a:lnTo>
                <a:lnTo>
                  <a:pt x="27" y="25"/>
                </a:lnTo>
                <a:lnTo>
                  <a:pt x="11" y="34"/>
                </a:lnTo>
                <a:lnTo>
                  <a:pt x="0" y="34"/>
                </a:lnTo>
                <a:lnTo>
                  <a:pt x="0" y="29"/>
                </a:lnTo>
                <a:lnTo>
                  <a:pt x="0" y="25"/>
                </a:lnTo>
                <a:lnTo>
                  <a:pt x="16" y="20"/>
                </a:lnTo>
                <a:lnTo>
                  <a:pt x="27" y="15"/>
                </a:lnTo>
                <a:lnTo>
                  <a:pt x="38" y="5"/>
                </a:lnTo>
                <a:lnTo>
                  <a:pt x="49" y="0"/>
                </a:lnTo>
                <a:close/>
              </a:path>
            </a:pathLst>
          </a:custGeom>
          <a:solidFill>
            <a:srgbClr val="C1FFD5"/>
          </a:solidFill>
          <a:ln w="9525">
            <a:noFill/>
            <a:round/>
            <a:headEnd/>
            <a:tailEnd/>
          </a:ln>
        </p:spPr>
        <p:txBody>
          <a:bodyPr/>
          <a:lstStyle/>
          <a:p>
            <a:endParaRPr lang="en-US"/>
          </a:p>
        </p:txBody>
      </p:sp>
      <p:sp>
        <p:nvSpPr>
          <p:cNvPr id="146302" name="Freeform 1918"/>
          <p:cNvSpPr>
            <a:spLocks/>
          </p:cNvSpPr>
          <p:nvPr/>
        </p:nvSpPr>
        <p:spPr bwMode="auto">
          <a:xfrm>
            <a:off x="895350" y="5551488"/>
            <a:ext cx="77788" cy="53975"/>
          </a:xfrm>
          <a:custGeom>
            <a:avLst/>
            <a:gdLst/>
            <a:ahLst/>
            <a:cxnLst>
              <a:cxn ang="0">
                <a:pos x="49" y="0"/>
              </a:cxn>
              <a:cxn ang="0">
                <a:pos x="38" y="15"/>
              </a:cxn>
              <a:cxn ang="0">
                <a:pos x="27" y="25"/>
              </a:cxn>
              <a:cxn ang="0">
                <a:pos x="11" y="34"/>
              </a:cxn>
              <a:cxn ang="0">
                <a:pos x="0" y="34"/>
              </a:cxn>
              <a:cxn ang="0">
                <a:pos x="0" y="29"/>
              </a:cxn>
              <a:cxn ang="0">
                <a:pos x="0" y="25"/>
              </a:cxn>
              <a:cxn ang="0">
                <a:pos x="16" y="20"/>
              </a:cxn>
              <a:cxn ang="0">
                <a:pos x="27" y="15"/>
              </a:cxn>
              <a:cxn ang="0">
                <a:pos x="38" y="5"/>
              </a:cxn>
              <a:cxn ang="0">
                <a:pos x="49" y="0"/>
              </a:cxn>
            </a:cxnLst>
            <a:rect l="0" t="0" r="r" b="b"/>
            <a:pathLst>
              <a:path w="49" h="34">
                <a:moveTo>
                  <a:pt x="49" y="0"/>
                </a:moveTo>
                <a:lnTo>
                  <a:pt x="38" y="15"/>
                </a:lnTo>
                <a:lnTo>
                  <a:pt x="27" y="25"/>
                </a:lnTo>
                <a:lnTo>
                  <a:pt x="11" y="34"/>
                </a:lnTo>
                <a:lnTo>
                  <a:pt x="0" y="34"/>
                </a:lnTo>
                <a:lnTo>
                  <a:pt x="0" y="29"/>
                </a:lnTo>
                <a:lnTo>
                  <a:pt x="0" y="25"/>
                </a:lnTo>
                <a:lnTo>
                  <a:pt x="16" y="20"/>
                </a:lnTo>
                <a:lnTo>
                  <a:pt x="27" y="15"/>
                </a:lnTo>
                <a:lnTo>
                  <a:pt x="38" y="5"/>
                </a:lnTo>
                <a:lnTo>
                  <a:pt x="49" y="0"/>
                </a:lnTo>
                <a:close/>
              </a:path>
            </a:pathLst>
          </a:custGeom>
          <a:noFill/>
          <a:ln w="1588" cap="rnd">
            <a:solidFill>
              <a:srgbClr val="000000"/>
            </a:solidFill>
            <a:prstDash val="solid"/>
            <a:round/>
            <a:headEnd/>
            <a:tailEnd/>
          </a:ln>
        </p:spPr>
        <p:txBody>
          <a:bodyPr/>
          <a:lstStyle/>
          <a:p>
            <a:endParaRPr lang="en-US"/>
          </a:p>
        </p:txBody>
      </p:sp>
      <p:sp>
        <p:nvSpPr>
          <p:cNvPr id="146303" name="Freeform 1919"/>
          <p:cNvSpPr>
            <a:spLocks/>
          </p:cNvSpPr>
          <p:nvPr/>
        </p:nvSpPr>
        <p:spPr bwMode="auto">
          <a:xfrm>
            <a:off x="946150" y="5567363"/>
            <a:ext cx="61913" cy="101600"/>
          </a:xfrm>
          <a:custGeom>
            <a:avLst/>
            <a:gdLst/>
            <a:ahLst/>
            <a:cxnLst>
              <a:cxn ang="0">
                <a:pos x="33" y="0"/>
              </a:cxn>
              <a:cxn ang="0">
                <a:pos x="39" y="24"/>
              </a:cxn>
              <a:cxn ang="0">
                <a:pos x="33" y="34"/>
              </a:cxn>
              <a:cxn ang="0">
                <a:pos x="33" y="49"/>
              </a:cxn>
              <a:cxn ang="0">
                <a:pos x="22" y="49"/>
              </a:cxn>
              <a:cxn ang="0">
                <a:pos x="17" y="54"/>
              </a:cxn>
              <a:cxn ang="0">
                <a:pos x="11" y="59"/>
              </a:cxn>
              <a:cxn ang="0">
                <a:pos x="0" y="64"/>
              </a:cxn>
              <a:cxn ang="0">
                <a:pos x="6" y="44"/>
              </a:cxn>
              <a:cxn ang="0">
                <a:pos x="6" y="34"/>
              </a:cxn>
              <a:cxn ang="0">
                <a:pos x="17" y="10"/>
              </a:cxn>
              <a:cxn ang="0">
                <a:pos x="22" y="5"/>
              </a:cxn>
              <a:cxn ang="0">
                <a:pos x="28" y="0"/>
              </a:cxn>
              <a:cxn ang="0">
                <a:pos x="33" y="0"/>
              </a:cxn>
            </a:cxnLst>
            <a:rect l="0" t="0" r="r" b="b"/>
            <a:pathLst>
              <a:path w="39" h="64">
                <a:moveTo>
                  <a:pt x="33" y="0"/>
                </a:moveTo>
                <a:lnTo>
                  <a:pt x="39" y="24"/>
                </a:lnTo>
                <a:lnTo>
                  <a:pt x="33" y="34"/>
                </a:lnTo>
                <a:lnTo>
                  <a:pt x="33" y="49"/>
                </a:lnTo>
                <a:lnTo>
                  <a:pt x="22" y="49"/>
                </a:lnTo>
                <a:lnTo>
                  <a:pt x="17" y="54"/>
                </a:lnTo>
                <a:lnTo>
                  <a:pt x="11" y="59"/>
                </a:lnTo>
                <a:lnTo>
                  <a:pt x="0" y="64"/>
                </a:lnTo>
                <a:lnTo>
                  <a:pt x="6" y="44"/>
                </a:lnTo>
                <a:lnTo>
                  <a:pt x="6" y="34"/>
                </a:lnTo>
                <a:lnTo>
                  <a:pt x="17" y="10"/>
                </a:lnTo>
                <a:lnTo>
                  <a:pt x="22" y="5"/>
                </a:lnTo>
                <a:lnTo>
                  <a:pt x="28" y="0"/>
                </a:lnTo>
                <a:lnTo>
                  <a:pt x="33" y="0"/>
                </a:lnTo>
                <a:close/>
              </a:path>
            </a:pathLst>
          </a:custGeom>
          <a:solidFill>
            <a:srgbClr val="C1FFD5"/>
          </a:solidFill>
          <a:ln w="9525">
            <a:noFill/>
            <a:round/>
            <a:headEnd/>
            <a:tailEnd/>
          </a:ln>
        </p:spPr>
        <p:txBody>
          <a:bodyPr/>
          <a:lstStyle/>
          <a:p>
            <a:endParaRPr lang="en-US"/>
          </a:p>
        </p:txBody>
      </p:sp>
      <p:sp>
        <p:nvSpPr>
          <p:cNvPr id="146304" name="Freeform 1920"/>
          <p:cNvSpPr>
            <a:spLocks/>
          </p:cNvSpPr>
          <p:nvPr/>
        </p:nvSpPr>
        <p:spPr bwMode="auto">
          <a:xfrm>
            <a:off x="946150" y="5567363"/>
            <a:ext cx="61913" cy="101600"/>
          </a:xfrm>
          <a:custGeom>
            <a:avLst/>
            <a:gdLst/>
            <a:ahLst/>
            <a:cxnLst>
              <a:cxn ang="0">
                <a:pos x="33" y="0"/>
              </a:cxn>
              <a:cxn ang="0">
                <a:pos x="39" y="24"/>
              </a:cxn>
              <a:cxn ang="0">
                <a:pos x="33" y="34"/>
              </a:cxn>
              <a:cxn ang="0">
                <a:pos x="33" y="49"/>
              </a:cxn>
              <a:cxn ang="0">
                <a:pos x="22" y="49"/>
              </a:cxn>
              <a:cxn ang="0">
                <a:pos x="17" y="54"/>
              </a:cxn>
              <a:cxn ang="0">
                <a:pos x="11" y="59"/>
              </a:cxn>
              <a:cxn ang="0">
                <a:pos x="0" y="64"/>
              </a:cxn>
              <a:cxn ang="0">
                <a:pos x="6" y="44"/>
              </a:cxn>
              <a:cxn ang="0">
                <a:pos x="6" y="34"/>
              </a:cxn>
              <a:cxn ang="0">
                <a:pos x="17" y="10"/>
              </a:cxn>
              <a:cxn ang="0">
                <a:pos x="22" y="5"/>
              </a:cxn>
              <a:cxn ang="0">
                <a:pos x="28" y="0"/>
              </a:cxn>
              <a:cxn ang="0">
                <a:pos x="33" y="0"/>
              </a:cxn>
            </a:cxnLst>
            <a:rect l="0" t="0" r="r" b="b"/>
            <a:pathLst>
              <a:path w="39" h="64">
                <a:moveTo>
                  <a:pt x="33" y="0"/>
                </a:moveTo>
                <a:lnTo>
                  <a:pt x="39" y="24"/>
                </a:lnTo>
                <a:lnTo>
                  <a:pt x="33" y="34"/>
                </a:lnTo>
                <a:lnTo>
                  <a:pt x="33" y="49"/>
                </a:lnTo>
                <a:lnTo>
                  <a:pt x="22" y="49"/>
                </a:lnTo>
                <a:lnTo>
                  <a:pt x="17" y="54"/>
                </a:lnTo>
                <a:lnTo>
                  <a:pt x="11" y="59"/>
                </a:lnTo>
                <a:lnTo>
                  <a:pt x="0" y="64"/>
                </a:lnTo>
                <a:lnTo>
                  <a:pt x="6" y="44"/>
                </a:lnTo>
                <a:lnTo>
                  <a:pt x="6" y="34"/>
                </a:lnTo>
                <a:lnTo>
                  <a:pt x="17" y="10"/>
                </a:lnTo>
                <a:lnTo>
                  <a:pt x="22" y="5"/>
                </a:lnTo>
                <a:lnTo>
                  <a:pt x="28" y="0"/>
                </a:lnTo>
                <a:lnTo>
                  <a:pt x="33" y="0"/>
                </a:lnTo>
                <a:close/>
              </a:path>
            </a:pathLst>
          </a:custGeom>
          <a:noFill/>
          <a:ln w="1588" cap="rnd">
            <a:solidFill>
              <a:srgbClr val="000000"/>
            </a:solidFill>
            <a:prstDash val="solid"/>
            <a:round/>
            <a:headEnd/>
            <a:tailEnd/>
          </a:ln>
        </p:spPr>
        <p:txBody>
          <a:bodyPr/>
          <a:lstStyle/>
          <a:p>
            <a:endParaRPr lang="en-US"/>
          </a:p>
        </p:txBody>
      </p:sp>
      <p:sp>
        <p:nvSpPr>
          <p:cNvPr id="146305" name="Freeform 1921"/>
          <p:cNvSpPr>
            <a:spLocks/>
          </p:cNvSpPr>
          <p:nvPr/>
        </p:nvSpPr>
        <p:spPr bwMode="auto">
          <a:xfrm>
            <a:off x="965200" y="5661025"/>
            <a:ext cx="50800" cy="38100"/>
          </a:xfrm>
          <a:custGeom>
            <a:avLst/>
            <a:gdLst/>
            <a:ahLst/>
            <a:cxnLst>
              <a:cxn ang="0">
                <a:pos x="21" y="0"/>
              </a:cxn>
              <a:cxn ang="0">
                <a:pos x="26" y="0"/>
              </a:cxn>
              <a:cxn ang="0">
                <a:pos x="32" y="5"/>
              </a:cxn>
              <a:cxn ang="0">
                <a:pos x="16" y="24"/>
              </a:cxn>
              <a:cxn ang="0">
                <a:pos x="10" y="24"/>
              </a:cxn>
              <a:cxn ang="0">
                <a:pos x="10" y="19"/>
              </a:cxn>
              <a:cxn ang="0">
                <a:pos x="10" y="15"/>
              </a:cxn>
              <a:cxn ang="0">
                <a:pos x="5" y="15"/>
              </a:cxn>
              <a:cxn ang="0">
                <a:pos x="0" y="15"/>
              </a:cxn>
              <a:cxn ang="0">
                <a:pos x="0" y="10"/>
              </a:cxn>
              <a:cxn ang="0">
                <a:pos x="21" y="0"/>
              </a:cxn>
            </a:cxnLst>
            <a:rect l="0" t="0" r="r" b="b"/>
            <a:pathLst>
              <a:path w="32" h="24">
                <a:moveTo>
                  <a:pt x="21" y="0"/>
                </a:moveTo>
                <a:lnTo>
                  <a:pt x="26" y="0"/>
                </a:lnTo>
                <a:lnTo>
                  <a:pt x="32" y="5"/>
                </a:lnTo>
                <a:lnTo>
                  <a:pt x="16" y="24"/>
                </a:lnTo>
                <a:lnTo>
                  <a:pt x="10" y="24"/>
                </a:lnTo>
                <a:lnTo>
                  <a:pt x="10" y="19"/>
                </a:lnTo>
                <a:lnTo>
                  <a:pt x="10" y="15"/>
                </a:lnTo>
                <a:lnTo>
                  <a:pt x="5" y="15"/>
                </a:lnTo>
                <a:lnTo>
                  <a:pt x="0" y="15"/>
                </a:lnTo>
                <a:lnTo>
                  <a:pt x="0" y="10"/>
                </a:lnTo>
                <a:lnTo>
                  <a:pt x="21" y="0"/>
                </a:lnTo>
                <a:close/>
              </a:path>
            </a:pathLst>
          </a:custGeom>
          <a:solidFill>
            <a:srgbClr val="C1FFD5"/>
          </a:solidFill>
          <a:ln w="9525">
            <a:noFill/>
            <a:round/>
            <a:headEnd/>
            <a:tailEnd/>
          </a:ln>
        </p:spPr>
        <p:txBody>
          <a:bodyPr/>
          <a:lstStyle/>
          <a:p>
            <a:endParaRPr lang="en-US"/>
          </a:p>
        </p:txBody>
      </p:sp>
      <p:sp>
        <p:nvSpPr>
          <p:cNvPr id="146306" name="Freeform 1922"/>
          <p:cNvSpPr>
            <a:spLocks/>
          </p:cNvSpPr>
          <p:nvPr/>
        </p:nvSpPr>
        <p:spPr bwMode="auto">
          <a:xfrm>
            <a:off x="965200" y="5661025"/>
            <a:ext cx="50800" cy="38100"/>
          </a:xfrm>
          <a:custGeom>
            <a:avLst/>
            <a:gdLst/>
            <a:ahLst/>
            <a:cxnLst>
              <a:cxn ang="0">
                <a:pos x="21" y="0"/>
              </a:cxn>
              <a:cxn ang="0">
                <a:pos x="26" y="0"/>
              </a:cxn>
              <a:cxn ang="0">
                <a:pos x="32" y="5"/>
              </a:cxn>
              <a:cxn ang="0">
                <a:pos x="16" y="24"/>
              </a:cxn>
              <a:cxn ang="0">
                <a:pos x="10" y="24"/>
              </a:cxn>
              <a:cxn ang="0">
                <a:pos x="10" y="19"/>
              </a:cxn>
              <a:cxn ang="0">
                <a:pos x="10" y="15"/>
              </a:cxn>
              <a:cxn ang="0">
                <a:pos x="5" y="15"/>
              </a:cxn>
              <a:cxn ang="0">
                <a:pos x="0" y="15"/>
              </a:cxn>
              <a:cxn ang="0">
                <a:pos x="0" y="10"/>
              </a:cxn>
              <a:cxn ang="0">
                <a:pos x="21" y="0"/>
              </a:cxn>
            </a:cxnLst>
            <a:rect l="0" t="0" r="r" b="b"/>
            <a:pathLst>
              <a:path w="32" h="24">
                <a:moveTo>
                  <a:pt x="21" y="0"/>
                </a:moveTo>
                <a:lnTo>
                  <a:pt x="26" y="0"/>
                </a:lnTo>
                <a:lnTo>
                  <a:pt x="32" y="5"/>
                </a:lnTo>
                <a:lnTo>
                  <a:pt x="16" y="24"/>
                </a:lnTo>
                <a:lnTo>
                  <a:pt x="10" y="24"/>
                </a:lnTo>
                <a:lnTo>
                  <a:pt x="10" y="19"/>
                </a:lnTo>
                <a:lnTo>
                  <a:pt x="10" y="15"/>
                </a:lnTo>
                <a:lnTo>
                  <a:pt x="5" y="15"/>
                </a:lnTo>
                <a:lnTo>
                  <a:pt x="0" y="15"/>
                </a:lnTo>
                <a:lnTo>
                  <a:pt x="0" y="10"/>
                </a:lnTo>
                <a:lnTo>
                  <a:pt x="21" y="0"/>
                </a:lnTo>
                <a:close/>
              </a:path>
            </a:pathLst>
          </a:custGeom>
          <a:noFill/>
          <a:ln w="1588" cap="rnd">
            <a:solidFill>
              <a:srgbClr val="000000"/>
            </a:solidFill>
            <a:prstDash val="solid"/>
            <a:round/>
            <a:headEnd/>
            <a:tailEnd/>
          </a:ln>
        </p:spPr>
        <p:txBody>
          <a:bodyPr/>
          <a:lstStyle/>
          <a:p>
            <a:endParaRPr lang="en-US"/>
          </a:p>
        </p:txBody>
      </p:sp>
      <p:sp>
        <p:nvSpPr>
          <p:cNvPr id="146307" name="Freeform 1923"/>
          <p:cNvSpPr>
            <a:spLocks/>
          </p:cNvSpPr>
          <p:nvPr/>
        </p:nvSpPr>
        <p:spPr bwMode="auto">
          <a:xfrm>
            <a:off x="922338" y="5676900"/>
            <a:ext cx="23813" cy="14288"/>
          </a:xfrm>
          <a:custGeom>
            <a:avLst/>
            <a:gdLst/>
            <a:ahLst/>
            <a:cxnLst>
              <a:cxn ang="0">
                <a:pos x="10" y="0"/>
              </a:cxn>
              <a:cxn ang="0">
                <a:pos x="15" y="0"/>
              </a:cxn>
              <a:cxn ang="0">
                <a:pos x="15" y="5"/>
              </a:cxn>
              <a:cxn ang="0">
                <a:pos x="10" y="5"/>
              </a:cxn>
              <a:cxn ang="0">
                <a:pos x="0" y="9"/>
              </a:cxn>
              <a:cxn ang="0">
                <a:pos x="5" y="5"/>
              </a:cxn>
              <a:cxn ang="0">
                <a:pos x="10" y="0"/>
              </a:cxn>
            </a:cxnLst>
            <a:rect l="0" t="0" r="r" b="b"/>
            <a:pathLst>
              <a:path w="15" h="9">
                <a:moveTo>
                  <a:pt x="10" y="0"/>
                </a:moveTo>
                <a:lnTo>
                  <a:pt x="15" y="0"/>
                </a:lnTo>
                <a:lnTo>
                  <a:pt x="15" y="5"/>
                </a:lnTo>
                <a:lnTo>
                  <a:pt x="10" y="5"/>
                </a:lnTo>
                <a:lnTo>
                  <a:pt x="0" y="9"/>
                </a:lnTo>
                <a:lnTo>
                  <a:pt x="5" y="5"/>
                </a:lnTo>
                <a:lnTo>
                  <a:pt x="10" y="0"/>
                </a:lnTo>
                <a:close/>
              </a:path>
            </a:pathLst>
          </a:custGeom>
          <a:solidFill>
            <a:srgbClr val="C1FFD5"/>
          </a:solidFill>
          <a:ln w="9525">
            <a:noFill/>
            <a:round/>
            <a:headEnd/>
            <a:tailEnd/>
          </a:ln>
        </p:spPr>
        <p:txBody>
          <a:bodyPr/>
          <a:lstStyle/>
          <a:p>
            <a:endParaRPr lang="en-US"/>
          </a:p>
        </p:txBody>
      </p:sp>
      <p:sp>
        <p:nvSpPr>
          <p:cNvPr id="146308" name="Freeform 1924"/>
          <p:cNvSpPr>
            <a:spLocks/>
          </p:cNvSpPr>
          <p:nvPr/>
        </p:nvSpPr>
        <p:spPr bwMode="auto">
          <a:xfrm>
            <a:off x="922338" y="5676900"/>
            <a:ext cx="23813" cy="14288"/>
          </a:xfrm>
          <a:custGeom>
            <a:avLst/>
            <a:gdLst/>
            <a:ahLst/>
            <a:cxnLst>
              <a:cxn ang="0">
                <a:pos x="10" y="0"/>
              </a:cxn>
              <a:cxn ang="0">
                <a:pos x="15" y="0"/>
              </a:cxn>
              <a:cxn ang="0">
                <a:pos x="15" y="5"/>
              </a:cxn>
              <a:cxn ang="0">
                <a:pos x="10" y="5"/>
              </a:cxn>
              <a:cxn ang="0">
                <a:pos x="0" y="9"/>
              </a:cxn>
              <a:cxn ang="0">
                <a:pos x="5" y="5"/>
              </a:cxn>
              <a:cxn ang="0">
                <a:pos x="10" y="0"/>
              </a:cxn>
            </a:cxnLst>
            <a:rect l="0" t="0" r="r" b="b"/>
            <a:pathLst>
              <a:path w="15" h="9">
                <a:moveTo>
                  <a:pt x="10" y="0"/>
                </a:moveTo>
                <a:lnTo>
                  <a:pt x="15" y="0"/>
                </a:lnTo>
                <a:lnTo>
                  <a:pt x="15" y="5"/>
                </a:lnTo>
                <a:lnTo>
                  <a:pt x="10" y="5"/>
                </a:lnTo>
                <a:lnTo>
                  <a:pt x="0" y="9"/>
                </a:lnTo>
                <a:lnTo>
                  <a:pt x="5" y="5"/>
                </a:lnTo>
                <a:lnTo>
                  <a:pt x="10" y="0"/>
                </a:lnTo>
                <a:close/>
              </a:path>
            </a:pathLst>
          </a:custGeom>
          <a:noFill/>
          <a:ln w="1588" cap="rnd">
            <a:solidFill>
              <a:srgbClr val="000000"/>
            </a:solidFill>
            <a:prstDash val="solid"/>
            <a:round/>
            <a:headEnd/>
            <a:tailEnd/>
          </a:ln>
        </p:spPr>
        <p:txBody>
          <a:bodyPr/>
          <a:lstStyle/>
          <a:p>
            <a:endParaRPr lang="en-US"/>
          </a:p>
        </p:txBody>
      </p:sp>
      <p:sp>
        <p:nvSpPr>
          <p:cNvPr id="146309" name="Freeform 1925"/>
          <p:cNvSpPr>
            <a:spLocks/>
          </p:cNvSpPr>
          <p:nvPr/>
        </p:nvSpPr>
        <p:spPr bwMode="auto">
          <a:xfrm>
            <a:off x="930275" y="5699125"/>
            <a:ext cx="7938" cy="15875"/>
          </a:xfrm>
          <a:custGeom>
            <a:avLst/>
            <a:gdLst/>
            <a:ahLst/>
            <a:cxnLst>
              <a:cxn ang="0">
                <a:pos x="5" y="0"/>
              </a:cxn>
              <a:cxn ang="0">
                <a:pos x="5" y="5"/>
              </a:cxn>
              <a:cxn ang="0">
                <a:pos x="5" y="10"/>
              </a:cxn>
              <a:cxn ang="0">
                <a:pos x="0" y="10"/>
              </a:cxn>
              <a:cxn ang="0">
                <a:pos x="0" y="5"/>
              </a:cxn>
              <a:cxn ang="0">
                <a:pos x="5" y="0"/>
              </a:cxn>
            </a:cxnLst>
            <a:rect l="0" t="0" r="r" b="b"/>
            <a:pathLst>
              <a:path w="5" h="10">
                <a:moveTo>
                  <a:pt x="5" y="0"/>
                </a:moveTo>
                <a:lnTo>
                  <a:pt x="5" y="5"/>
                </a:lnTo>
                <a:lnTo>
                  <a:pt x="5" y="10"/>
                </a:lnTo>
                <a:lnTo>
                  <a:pt x="0" y="10"/>
                </a:lnTo>
                <a:lnTo>
                  <a:pt x="0" y="5"/>
                </a:lnTo>
                <a:lnTo>
                  <a:pt x="5" y="0"/>
                </a:lnTo>
                <a:close/>
              </a:path>
            </a:pathLst>
          </a:custGeom>
          <a:solidFill>
            <a:srgbClr val="C1FFD5"/>
          </a:solidFill>
          <a:ln w="9525">
            <a:noFill/>
            <a:round/>
            <a:headEnd/>
            <a:tailEnd/>
          </a:ln>
        </p:spPr>
        <p:txBody>
          <a:bodyPr/>
          <a:lstStyle/>
          <a:p>
            <a:endParaRPr lang="en-US"/>
          </a:p>
        </p:txBody>
      </p:sp>
      <p:sp>
        <p:nvSpPr>
          <p:cNvPr id="146310" name="Freeform 1926"/>
          <p:cNvSpPr>
            <a:spLocks/>
          </p:cNvSpPr>
          <p:nvPr/>
        </p:nvSpPr>
        <p:spPr bwMode="auto">
          <a:xfrm>
            <a:off x="930275" y="5699125"/>
            <a:ext cx="7938" cy="15875"/>
          </a:xfrm>
          <a:custGeom>
            <a:avLst/>
            <a:gdLst/>
            <a:ahLst/>
            <a:cxnLst>
              <a:cxn ang="0">
                <a:pos x="5" y="0"/>
              </a:cxn>
              <a:cxn ang="0">
                <a:pos x="5" y="5"/>
              </a:cxn>
              <a:cxn ang="0">
                <a:pos x="5" y="10"/>
              </a:cxn>
              <a:cxn ang="0">
                <a:pos x="0" y="10"/>
              </a:cxn>
              <a:cxn ang="0">
                <a:pos x="0" y="5"/>
              </a:cxn>
              <a:cxn ang="0">
                <a:pos x="5" y="0"/>
              </a:cxn>
            </a:cxnLst>
            <a:rect l="0" t="0" r="r" b="b"/>
            <a:pathLst>
              <a:path w="5" h="10">
                <a:moveTo>
                  <a:pt x="5" y="0"/>
                </a:moveTo>
                <a:lnTo>
                  <a:pt x="5" y="5"/>
                </a:lnTo>
                <a:lnTo>
                  <a:pt x="5" y="10"/>
                </a:lnTo>
                <a:lnTo>
                  <a:pt x="0" y="10"/>
                </a:lnTo>
                <a:lnTo>
                  <a:pt x="0" y="5"/>
                </a:lnTo>
                <a:lnTo>
                  <a:pt x="5" y="0"/>
                </a:lnTo>
                <a:close/>
              </a:path>
            </a:pathLst>
          </a:custGeom>
          <a:noFill/>
          <a:ln w="1588" cap="rnd">
            <a:solidFill>
              <a:srgbClr val="000000"/>
            </a:solidFill>
            <a:prstDash val="solid"/>
            <a:round/>
            <a:headEnd/>
            <a:tailEnd/>
          </a:ln>
        </p:spPr>
        <p:txBody>
          <a:bodyPr/>
          <a:lstStyle/>
          <a:p>
            <a:endParaRPr lang="en-US"/>
          </a:p>
        </p:txBody>
      </p:sp>
      <p:sp>
        <p:nvSpPr>
          <p:cNvPr id="146311" name="Freeform 1927"/>
          <p:cNvSpPr>
            <a:spLocks/>
          </p:cNvSpPr>
          <p:nvPr/>
        </p:nvSpPr>
        <p:spPr bwMode="auto">
          <a:xfrm>
            <a:off x="2608263" y="4413250"/>
            <a:ext cx="15875" cy="125413"/>
          </a:xfrm>
          <a:custGeom>
            <a:avLst/>
            <a:gdLst/>
            <a:ahLst/>
            <a:cxnLst>
              <a:cxn ang="0">
                <a:pos x="0" y="0"/>
              </a:cxn>
              <a:cxn ang="0">
                <a:pos x="0" y="79"/>
              </a:cxn>
              <a:cxn ang="0">
                <a:pos x="5" y="79"/>
              </a:cxn>
              <a:cxn ang="0">
                <a:pos x="10" y="69"/>
              </a:cxn>
              <a:cxn ang="0">
                <a:pos x="10" y="59"/>
              </a:cxn>
              <a:cxn ang="0">
                <a:pos x="5" y="34"/>
              </a:cxn>
              <a:cxn ang="0">
                <a:pos x="0" y="5"/>
              </a:cxn>
              <a:cxn ang="0">
                <a:pos x="0" y="0"/>
              </a:cxn>
            </a:cxnLst>
            <a:rect l="0" t="0" r="r" b="b"/>
            <a:pathLst>
              <a:path w="10" h="79">
                <a:moveTo>
                  <a:pt x="0" y="0"/>
                </a:moveTo>
                <a:lnTo>
                  <a:pt x="0" y="79"/>
                </a:lnTo>
                <a:lnTo>
                  <a:pt x="5" y="79"/>
                </a:lnTo>
                <a:lnTo>
                  <a:pt x="10" y="69"/>
                </a:lnTo>
                <a:lnTo>
                  <a:pt x="10" y="59"/>
                </a:lnTo>
                <a:lnTo>
                  <a:pt x="5" y="34"/>
                </a:lnTo>
                <a:lnTo>
                  <a:pt x="0" y="5"/>
                </a:lnTo>
                <a:lnTo>
                  <a:pt x="0" y="0"/>
                </a:lnTo>
                <a:close/>
              </a:path>
            </a:pathLst>
          </a:custGeom>
          <a:solidFill>
            <a:srgbClr val="C1FFD5"/>
          </a:solidFill>
          <a:ln w="9525">
            <a:noFill/>
            <a:round/>
            <a:headEnd/>
            <a:tailEnd/>
          </a:ln>
        </p:spPr>
        <p:txBody>
          <a:bodyPr/>
          <a:lstStyle/>
          <a:p>
            <a:endParaRPr lang="en-US"/>
          </a:p>
        </p:txBody>
      </p:sp>
      <p:sp>
        <p:nvSpPr>
          <p:cNvPr id="146312" name="Freeform 1928"/>
          <p:cNvSpPr>
            <a:spLocks/>
          </p:cNvSpPr>
          <p:nvPr/>
        </p:nvSpPr>
        <p:spPr bwMode="auto">
          <a:xfrm>
            <a:off x="2608263" y="4335463"/>
            <a:ext cx="7938" cy="46038"/>
          </a:xfrm>
          <a:custGeom>
            <a:avLst/>
            <a:gdLst/>
            <a:ahLst/>
            <a:cxnLst>
              <a:cxn ang="0">
                <a:pos x="0" y="0"/>
              </a:cxn>
              <a:cxn ang="0">
                <a:pos x="0" y="29"/>
              </a:cxn>
              <a:cxn ang="0">
                <a:pos x="5" y="20"/>
              </a:cxn>
              <a:cxn ang="0">
                <a:pos x="5" y="10"/>
              </a:cxn>
              <a:cxn ang="0">
                <a:pos x="0" y="5"/>
              </a:cxn>
              <a:cxn ang="0">
                <a:pos x="0" y="0"/>
              </a:cxn>
            </a:cxnLst>
            <a:rect l="0" t="0" r="r" b="b"/>
            <a:pathLst>
              <a:path w="5" h="29">
                <a:moveTo>
                  <a:pt x="0" y="0"/>
                </a:moveTo>
                <a:lnTo>
                  <a:pt x="0" y="29"/>
                </a:lnTo>
                <a:lnTo>
                  <a:pt x="5" y="20"/>
                </a:lnTo>
                <a:lnTo>
                  <a:pt x="5" y="10"/>
                </a:lnTo>
                <a:lnTo>
                  <a:pt x="0" y="5"/>
                </a:lnTo>
                <a:lnTo>
                  <a:pt x="0" y="0"/>
                </a:lnTo>
                <a:close/>
              </a:path>
            </a:pathLst>
          </a:custGeom>
          <a:solidFill>
            <a:srgbClr val="C1FFD5"/>
          </a:solidFill>
          <a:ln w="9525">
            <a:noFill/>
            <a:round/>
            <a:headEnd/>
            <a:tailEnd/>
          </a:ln>
        </p:spPr>
        <p:txBody>
          <a:bodyPr/>
          <a:lstStyle/>
          <a:p>
            <a:endParaRPr lang="en-US"/>
          </a:p>
        </p:txBody>
      </p:sp>
      <p:sp>
        <p:nvSpPr>
          <p:cNvPr id="146313" name="Freeform 1929"/>
          <p:cNvSpPr>
            <a:spLocks/>
          </p:cNvSpPr>
          <p:nvPr/>
        </p:nvSpPr>
        <p:spPr bwMode="auto">
          <a:xfrm>
            <a:off x="2608263" y="4216400"/>
            <a:ext cx="273050" cy="503238"/>
          </a:xfrm>
          <a:custGeom>
            <a:avLst/>
            <a:gdLst/>
            <a:ahLst/>
            <a:cxnLst>
              <a:cxn ang="0">
                <a:pos x="0" y="60"/>
              </a:cxn>
              <a:cxn ang="0">
                <a:pos x="10" y="84"/>
              </a:cxn>
              <a:cxn ang="0">
                <a:pos x="16" y="104"/>
              </a:cxn>
              <a:cxn ang="0">
                <a:pos x="16" y="114"/>
              </a:cxn>
              <a:cxn ang="0">
                <a:pos x="27" y="173"/>
              </a:cxn>
              <a:cxn ang="0">
                <a:pos x="27" y="188"/>
              </a:cxn>
              <a:cxn ang="0">
                <a:pos x="37" y="208"/>
              </a:cxn>
              <a:cxn ang="0">
                <a:pos x="37" y="237"/>
              </a:cxn>
              <a:cxn ang="0">
                <a:pos x="43" y="262"/>
              </a:cxn>
              <a:cxn ang="0">
                <a:pos x="59" y="272"/>
              </a:cxn>
              <a:cxn ang="0">
                <a:pos x="53" y="287"/>
              </a:cxn>
              <a:cxn ang="0">
                <a:pos x="53" y="302"/>
              </a:cxn>
              <a:cxn ang="0">
                <a:pos x="53" y="317"/>
              </a:cxn>
              <a:cxn ang="0">
                <a:pos x="64" y="287"/>
              </a:cxn>
              <a:cxn ang="0">
                <a:pos x="70" y="297"/>
              </a:cxn>
              <a:cxn ang="0">
                <a:pos x="70" y="312"/>
              </a:cxn>
              <a:cxn ang="0">
                <a:pos x="75" y="312"/>
              </a:cxn>
              <a:cxn ang="0">
                <a:pos x="86" y="302"/>
              </a:cxn>
              <a:cxn ang="0">
                <a:pos x="96" y="277"/>
              </a:cxn>
              <a:cxn ang="0">
                <a:pos x="102" y="272"/>
              </a:cxn>
              <a:cxn ang="0">
                <a:pos x="113" y="247"/>
              </a:cxn>
              <a:cxn ang="0">
                <a:pos x="123" y="252"/>
              </a:cxn>
              <a:cxn ang="0">
                <a:pos x="129" y="243"/>
              </a:cxn>
              <a:cxn ang="0">
                <a:pos x="123" y="228"/>
              </a:cxn>
              <a:cxn ang="0">
                <a:pos x="129" y="213"/>
              </a:cxn>
              <a:cxn ang="0">
                <a:pos x="134" y="193"/>
              </a:cxn>
              <a:cxn ang="0">
                <a:pos x="134" y="158"/>
              </a:cxn>
              <a:cxn ang="0">
                <a:pos x="145" y="149"/>
              </a:cxn>
              <a:cxn ang="0">
                <a:pos x="139" y="139"/>
              </a:cxn>
              <a:cxn ang="0">
                <a:pos x="145" y="134"/>
              </a:cxn>
              <a:cxn ang="0">
                <a:pos x="156" y="129"/>
              </a:cxn>
              <a:cxn ang="0">
                <a:pos x="161" y="124"/>
              </a:cxn>
              <a:cxn ang="0">
                <a:pos x="161" y="109"/>
              </a:cxn>
              <a:cxn ang="0">
                <a:pos x="172" y="109"/>
              </a:cxn>
              <a:cxn ang="0">
                <a:pos x="172" y="99"/>
              </a:cxn>
              <a:cxn ang="0">
                <a:pos x="161" y="99"/>
              </a:cxn>
              <a:cxn ang="0">
                <a:pos x="150" y="94"/>
              </a:cxn>
              <a:cxn ang="0">
                <a:pos x="139" y="70"/>
              </a:cxn>
              <a:cxn ang="0">
                <a:pos x="129" y="60"/>
              </a:cxn>
              <a:cxn ang="0">
                <a:pos x="113" y="40"/>
              </a:cxn>
              <a:cxn ang="0">
                <a:pos x="96" y="35"/>
              </a:cxn>
              <a:cxn ang="0">
                <a:pos x="80" y="25"/>
              </a:cxn>
              <a:cxn ang="0">
                <a:pos x="59" y="10"/>
              </a:cxn>
              <a:cxn ang="0">
                <a:pos x="43" y="5"/>
              </a:cxn>
              <a:cxn ang="0">
                <a:pos x="16" y="5"/>
              </a:cxn>
              <a:cxn ang="0">
                <a:pos x="0" y="20"/>
              </a:cxn>
            </a:cxnLst>
            <a:rect l="0" t="0" r="r" b="b"/>
            <a:pathLst>
              <a:path w="172" h="317">
                <a:moveTo>
                  <a:pt x="0" y="20"/>
                </a:moveTo>
                <a:lnTo>
                  <a:pt x="0" y="60"/>
                </a:lnTo>
                <a:lnTo>
                  <a:pt x="5" y="70"/>
                </a:lnTo>
                <a:lnTo>
                  <a:pt x="10" y="84"/>
                </a:lnTo>
                <a:lnTo>
                  <a:pt x="16" y="94"/>
                </a:lnTo>
                <a:lnTo>
                  <a:pt x="16" y="104"/>
                </a:lnTo>
                <a:lnTo>
                  <a:pt x="10" y="109"/>
                </a:lnTo>
                <a:lnTo>
                  <a:pt x="16" y="114"/>
                </a:lnTo>
                <a:lnTo>
                  <a:pt x="21" y="119"/>
                </a:lnTo>
                <a:lnTo>
                  <a:pt x="27" y="173"/>
                </a:lnTo>
                <a:lnTo>
                  <a:pt x="27" y="183"/>
                </a:lnTo>
                <a:lnTo>
                  <a:pt x="27" y="188"/>
                </a:lnTo>
                <a:lnTo>
                  <a:pt x="32" y="188"/>
                </a:lnTo>
                <a:lnTo>
                  <a:pt x="37" y="208"/>
                </a:lnTo>
                <a:lnTo>
                  <a:pt x="32" y="223"/>
                </a:lnTo>
                <a:lnTo>
                  <a:pt x="37" y="237"/>
                </a:lnTo>
                <a:lnTo>
                  <a:pt x="37" y="247"/>
                </a:lnTo>
                <a:lnTo>
                  <a:pt x="43" y="262"/>
                </a:lnTo>
                <a:lnTo>
                  <a:pt x="53" y="267"/>
                </a:lnTo>
                <a:lnTo>
                  <a:pt x="59" y="272"/>
                </a:lnTo>
                <a:lnTo>
                  <a:pt x="53" y="277"/>
                </a:lnTo>
                <a:lnTo>
                  <a:pt x="53" y="287"/>
                </a:lnTo>
                <a:lnTo>
                  <a:pt x="53" y="297"/>
                </a:lnTo>
                <a:lnTo>
                  <a:pt x="53" y="302"/>
                </a:lnTo>
                <a:lnTo>
                  <a:pt x="48" y="307"/>
                </a:lnTo>
                <a:lnTo>
                  <a:pt x="53" y="317"/>
                </a:lnTo>
                <a:lnTo>
                  <a:pt x="59" y="312"/>
                </a:lnTo>
                <a:lnTo>
                  <a:pt x="64" y="287"/>
                </a:lnTo>
                <a:lnTo>
                  <a:pt x="70" y="292"/>
                </a:lnTo>
                <a:lnTo>
                  <a:pt x="70" y="297"/>
                </a:lnTo>
                <a:lnTo>
                  <a:pt x="70" y="302"/>
                </a:lnTo>
                <a:lnTo>
                  <a:pt x="70" y="312"/>
                </a:lnTo>
                <a:lnTo>
                  <a:pt x="70" y="317"/>
                </a:lnTo>
                <a:lnTo>
                  <a:pt x="75" y="312"/>
                </a:lnTo>
                <a:lnTo>
                  <a:pt x="80" y="307"/>
                </a:lnTo>
                <a:lnTo>
                  <a:pt x="86" y="302"/>
                </a:lnTo>
                <a:lnTo>
                  <a:pt x="91" y="292"/>
                </a:lnTo>
                <a:lnTo>
                  <a:pt x="96" y="277"/>
                </a:lnTo>
                <a:lnTo>
                  <a:pt x="102" y="277"/>
                </a:lnTo>
                <a:lnTo>
                  <a:pt x="102" y="272"/>
                </a:lnTo>
                <a:lnTo>
                  <a:pt x="107" y="262"/>
                </a:lnTo>
                <a:lnTo>
                  <a:pt x="113" y="247"/>
                </a:lnTo>
                <a:lnTo>
                  <a:pt x="118" y="252"/>
                </a:lnTo>
                <a:lnTo>
                  <a:pt x="123" y="252"/>
                </a:lnTo>
                <a:lnTo>
                  <a:pt x="123" y="247"/>
                </a:lnTo>
                <a:lnTo>
                  <a:pt x="129" y="243"/>
                </a:lnTo>
                <a:lnTo>
                  <a:pt x="123" y="237"/>
                </a:lnTo>
                <a:lnTo>
                  <a:pt x="123" y="228"/>
                </a:lnTo>
                <a:lnTo>
                  <a:pt x="123" y="218"/>
                </a:lnTo>
                <a:lnTo>
                  <a:pt x="129" y="213"/>
                </a:lnTo>
                <a:lnTo>
                  <a:pt x="129" y="198"/>
                </a:lnTo>
                <a:lnTo>
                  <a:pt x="134" y="193"/>
                </a:lnTo>
                <a:lnTo>
                  <a:pt x="139" y="183"/>
                </a:lnTo>
                <a:lnTo>
                  <a:pt x="134" y="158"/>
                </a:lnTo>
                <a:lnTo>
                  <a:pt x="139" y="154"/>
                </a:lnTo>
                <a:lnTo>
                  <a:pt x="145" y="149"/>
                </a:lnTo>
                <a:lnTo>
                  <a:pt x="145" y="144"/>
                </a:lnTo>
                <a:lnTo>
                  <a:pt x="139" y="139"/>
                </a:lnTo>
                <a:lnTo>
                  <a:pt x="139" y="134"/>
                </a:lnTo>
                <a:lnTo>
                  <a:pt x="145" y="134"/>
                </a:lnTo>
                <a:lnTo>
                  <a:pt x="150" y="134"/>
                </a:lnTo>
                <a:lnTo>
                  <a:pt x="156" y="129"/>
                </a:lnTo>
                <a:lnTo>
                  <a:pt x="161" y="129"/>
                </a:lnTo>
                <a:lnTo>
                  <a:pt x="161" y="124"/>
                </a:lnTo>
                <a:lnTo>
                  <a:pt x="161" y="114"/>
                </a:lnTo>
                <a:lnTo>
                  <a:pt x="161" y="109"/>
                </a:lnTo>
                <a:lnTo>
                  <a:pt x="166" y="109"/>
                </a:lnTo>
                <a:lnTo>
                  <a:pt x="172" y="109"/>
                </a:lnTo>
                <a:lnTo>
                  <a:pt x="172" y="104"/>
                </a:lnTo>
                <a:lnTo>
                  <a:pt x="172" y="99"/>
                </a:lnTo>
                <a:lnTo>
                  <a:pt x="166" y="99"/>
                </a:lnTo>
                <a:lnTo>
                  <a:pt x="161" y="99"/>
                </a:lnTo>
                <a:lnTo>
                  <a:pt x="156" y="99"/>
                </a:lnTo>
                <a:lnTo>
                  <a:pt x="150" y="94"/>
                </a:lnTo>
                <a:lnTo>
                  <a:pt x="145" y="79"/>
                </a:lnTo>
                <a:lnTo>
                  <a:pt x="139" y="70"/>
                </a:lnTo>
                <a:lnTo>
                  <a:pt x="134" y="70"/>
                </a:lnTo>
                <a:lnTo>
                  <a:pt x="129" y="60"/>
                </a:lnTo>
                <a:lnTo>
                  <a:pt x="123" y="45"/>
                </a:lnTo>
                <a:lnTo>
                  <a:pt x="113" y="40"/>
                </a:lnTo>
                <a:lnTo>
                  <a:pt x="107" y="35"/>
                </a:lnTo>
                <a:lnTo>
                  <a:pt x="96" y="35"/>
                </a:lnTo>
                <a:lnTo>
                  <a:pt x="86" y="30"/>
                </a:lnTo>
                <a:lnTo>
                  <a:pt x="80" y="25"/>
                </a:lnTo>
                <a:lnTo>
                  <a:pt x="70" y="15"/>
                </a:lnTo>
                <a:lnTo>
                  <a:pt x="59" y="10"/>
                </a:lnTo>
                <a:lnTo>
                  <a:pt x="48" y="10"/>
                </a:lnTo>
                <a:lnTo>
                  <a:pt x="43" y="5"/>
                </a:lnTo>
                <a:lnTo>
                  <a:pt x="32" y="0"/>
                </a:lnTo>
                <a:lnTo>
                  <a:pt x="16" y="5"/>
                </a:lnTo>
                <a:lnTo>
                  <a:pt x="5" y="10"/>
                </a:lnTo>
                <a:lnTo>
                  <a:pt x="0" y="20"/>
                </a:lnTo>
                <a:close/>
              </a:path>
            </a:pathLst>
          </a:custGeom>
          <a:solidFill>
            <a:srgbClr val="C1FFD5"/>
          </a:solidFill>
          <a:ln w="9525">
            <a:noFill/>
            <a:round/>
            <a:headEnd/>
            <a:tailEnd/>
          </a:ln>
        </p:spPr>
        <p:txBody>
          <a:bodyPr/>
          <a:lstStyle/>
          <a:p>
            <a:endParaRPr lang="en-US"/>
          </a:p>
        </p:txBody>
      </p:sp>
      <p:sp>
        <p:nvSpPr>
          <p:cNvPr id="146314" name="Freeform 1930"/>
          <p:cNvSpPr>
            <a:spLocks/>
          </p:cNvSpPr>
          <p:nvPr/>
        </p:nvSpPr>
        <p:spPr bwMode="auto">
          <a:xfrm>
            <a:off x="2581275" y="4248150"/>
            <a:ext cx="26988" cy="61913"/>
          </a:xfrm>
          <a:custGeom>
            <a:avLst/>
            <a:gdLst/>
            <a:ahLst/>
            <a:cxnLst>
              <a:cxn ang="0">
                <a:pos x="17" y="39"/>
              </a:cxn>
              <a:cxn ang="0">
                <a:pos x="17" y="0"/>
              </a:cxn>
              <a:cxn ang="0">
                <a:pos x="6" y="10"/>
              </a:cxn>
              <a:cxn ang="0">
                <a:pos x="0" y="20"/>
              </a:cxn>
              <a:cxn ang="0">
                <a:pos x="6" y="25"/>
              </a:cxn>
              <a:cxn ang="0">
                <a:pos x="11" y="29"/>
              </a:cxn>
              <a:cxn ang="0">
                <a:pos x="17" y="39"/>
              </a:cxn>
            </a:cxnLst>
            <a:rect l="0" t="0" r="r" b="b"/>
            <a:pathLst>
              <a:path w="17" h="39">
                <a:moveTo>
                  <a:pt x="17" y="39"/>
                </a:moveTo>
                <a:lnTo>
                  <a:pt x="17" y="0"/>
                </a:lnTo>
                <a:lnTo>
                  <a:pt x="6" y="10"/>
                </a:lnTo>
                <a:lnTo>
                  <a:pt x="0" y="20"/>
                </a:lnTo>
                <a:lnTo>
                  <a:pt x="6" y="25"/>
                </a:lnTo>
                <a:lnTo>
                  <a:pt x="11" y="29"/>
                </a:lnTo>
                <a:lnTo>
                  <a:pt x="17" y="39"/>
                </a:lnTo>
                <a:close/>
              </a:path>
            </a:pathLst>
          </a:custGeom>
          <a:solidFill>
            <a:srgbClr val="C1FFD5"/>
          </a:solidFill>
          <a:ln w="9525">
            <a:noFill/>
            <a:round/>
            <a:headEnd/>
            <a:tailEnd/>
          </a:ln>
        </p:spPr>
        <p:txBody>
          <a:bodyPr/>
          <a:lstStyle/>
          <a:p>
            <a:endParaRPr lang="en-US"/>
          </a:p>
        </p:txBody>
      </p:sp>
      <p:sp>
        <p:nvSpPr>
          <p:cNvPr id="146315" name="Freeform 1931"/>
          <p:cNvSpPr>
            <a:spLocks/>
          </p:cNvSpPr>
          <p:nvPr/>
        </p:nvSpPr>
        <p:spPr bwMode="auto">
          <a:xfrm>
            <a:off x="1008063" y="3448050"/>
            <a:ext cx="1600200" cy="2300288"/>
          </a:xfrm>
          <a:custGeom>
            <a:avLst/>
            <a:gdLst/>
            <a:ahLst/>
            <a:cxnLst>
              <a:cxn ang="0">
                <a:pos x="959" y="465"/>
              </a:cxn>
              <a:cxn ang="0">
                <a:pos x="873" y="351"/>
              </a:cxn>
              <a:cxn ang="0">
                <a:pos x="846" y="331"/>
              </a:cxn>
              <a:cxn ang="0">
                <a:pos x="862" y="242"/>
              </a:cxn>
              <a:cxn ang="0">
                <a:pos x="765" y="237"/>
              </a:cxn>
              <a:cxn ang="0">
                <a:pos x="668" y="228"/>
              </a:cxn>
              <a:cxn ang="0">
                <a:pos x="787" y="188"/>
              </a:cxn>
              <a:cxn ang="0">
                <a:pos x="787" y="25"/>
              </a:cxn>
              <a:cxn ang="0">
                <a:pos x="587" y="35"/>
              </a:cxn>
              <a:cxn ang="0">
                <a:pos x="490" y="149"/>
              </a:cxn>
              <a:cxn ang="0">
                <a:pos x="420" y="173"/>
              </a:cxn>
              <a:cxn ang="0">
                <a:pos x="420" y="237"/>
              </a:cxn>
              <a:cxn ang="0">
                <a:pos x="426" y="287"/>
              </a:cxn>
              <a:cxn ang="0">
                <a:pos x="291" y="198"/>
              </a:cxn>
              <a:cxn ang="0">
                <a:pos x="291" y="341"/>
              </a:cxn>
              <a:cxn ang="0">
                <a:pos x="286" y="386"/>
              </a:cxn>
              <a:cxn ang="0">
                <a:pos x="366" y="499"/>
              </a:cxn>
              <a:cxn ang="0">
                <a:pos x="490" y="574"/>
              </a:cxn>
              <a:cxn ang="0">
                <a:pos x="442" y="633"/>
              </a:cxn>
              <a:cxn ang="0">
                <a:pos x="345" y="682"/>
              </a:cxn>
              <a:cxn ang="0">
                <a:pos x="399" y="722"/>
              </a:cxn>
              <a:cxn ang="0">
                <a:pos x="480" y="757"/>
              </a:cxn>
              <a:cxn ang="0">
                <a:pos x="339" y="776"/>
              </a:cxn>
              <a:cxn ang="0">
                <a:pos x="296" y="939"/>
              </a:cxn>
              <a:cxn ang="0">
                <a:pos x="404" y="1009"/>
              </a:cxn>
              <a:cxn ang="0">
                <a:pos x="431" y="1103"/>
              </a:cxn>
              <a:cxn ang="0">
                <a:pos x="388" y="1053"/>
              </a:cxn>
              <a:cxn ang="0">
                <a:pos x="372" y="1058"/>
              </a:cxn>
              <a:cxn ang="0">
                <a:pos x="302" y="1048"/>
              </a:cxn>
              <a:cxn ang="0">
                <a:pos x="258" y="1068"/>
              </a:cxn>
              <a:cxn ang="0">
                <a:pos x="253" y="1128"/>
              </a:cxn>
              <a:cxn ang="0">
                <a:pos x="221" y="1063"/>
              </a:cxn>
              <a:cxn ang="0">
                <a:pos x="183" y="1048"/>
              </a:cxn>
              <a:cxn ang="0">
                <a:pos x="118" y="1068"/>
              </a:cxn>
              <a:cxn ang="0">
                <a:pos x="156" y="1236"/>
              </a:cxn>
              <a:cxn ang="0">
                <a:pos x="124" y="1177"/>
              </a:cxn>
              <a:cxn ang="0">
                <a:pos x="102" y="1231"/>
              </a:cxn>
              <a:cxn ang="0">
                <a:pos x="38" y="1226"/>
              </a:cxn>
              <a:cxn ang="0">
                <a:pos x="11" y="1291"/>
              </a:cxn>
              <a:cxn ang="0">
                <a:pos x="48" y="1345"/>
              </a:cxn>
              <a:cxn ang="0">
                <a:pos x="43" y="1385"/>
              </a:cxn>
              <a:cxn ang="0">
                <a:pos x="70" y="1419"/>
              </a:cxn>
              <a:cxn ang="0">
                <a:pos x="172" y="1404"/>
              </a:cxn>
              <a:cxn ang="0">
                <a:pos x="188" y="1409"/>
              </a:cxn>
              <a:cxn ang="0">
                <a:pos x="269" y="1434"/>
              </a:cxn>
              <a:cxn ang="0">
                <a:pos x="205" y="1429"/>
              </a:cxn>
              <a:cxn ang="0">
                <a:pos x="792" y="1404"/>
              </a:cxn>
              <a:cxn ang="0">
                <a:pos x="830" y="1306"/>
              </a:cxn>
              <a:cxn ang="0">
                <a:pos x="873" y="1212"/>
              </a:cxn>
              <a:cxn ang="0">
                <a:pos x="825" y="1147"/>
              </a:cxn>
              <a:cxn ang="0">
                <a:pos x="905" y="1113"/>
              </a:cxn>
              <a:cxn ang="0">
                <a:pos x="857" y="1053"/>
              </a:cxn>
              <a:cxn ang="0">
                <a:pos x="943" y="1024"/>
              </a:cxn>
              <a:cxn ang="0">
                <a:pos x="932" y="949"/>
              </a:cxn>
              <a:cxn ang="0">
                <a:pos x="975" y="900"/>
              </a:cxn>
              <a:cxn ang="0">
                <a:pos x="1002" y="831"/>
              </a:cxn>
              <a:cxn ang="0">
                <a:pos x="916" y="771"/>
              </a:cxn>
              <a:cxn ang="0">
                <a:pos x="927" y="697"/>
              </a:cxn>
              <a:cxn ang="0">
                <a:pos x="835" y="771"/>
              </a:cxn>
              <a:cxn ang="0">
                <a:pos x="895" y="697"/>
              </a:cxn>
              <a:cxn ang="0">
                <a:pos x="916" y="623"/>
              </a:cxn>
              <a:cxn ang="0">
                <a:pos x="932" y="593"/>
              </a:cxn>
            </a:cxnLst>
            <a:rect l="0" t="0" r="r" b="b"/>
            <a:pathLst>
              <a:path w="1008" h="1449">
                <a:moveTo>
                  <a:pt x="1008" y="589"/>
                </a:moveTo>
                <a:lnTo>
                  <a:pt x="1008" y="559"/>
                </a:lnTo>
                <a:lnTo>
                  <a:pt x="1008" y="554"/>
                </a:lnTo>
                <a:lnTo>
                  <a:pt x="997" y="539"/>
                </a:lnTo>
                <a:lnTo>
                  <a:pt x="992" y="534"/>
                </a:lnTo>
                <a:lnTo>
                  <a:pt x="992" y="519"/>
                </a:lnTo>
                <a:lnTo>
                  <a:pt x="986" y="509"/>
                </a:lnTo>
                <a:lnTo>
                  <a:pt x="981" y="504"/>
                </a:lnTo>
                <a:lnTo>
                  <a:pt x="981" y="495"/>
                </a:lnTo>
                <a:lnTo>
                  <a:pt x="975" y="490"/>
                </a:lnTo>
                <a:lnTo>
                  <a:pt x="959" y="475"/>
                </a:lnTo>
                <a:lnTo>
                  <a:pt x="948" y="465"/>
                </a:lnTo>
                <a:lnTo>
                  <a:pt x="943" y="465"/>
                </a:lnTo>
                <a:lnTo>
                  <a:pt x="948" y="460"/>
                </a:lnTo>
                <a:lnTo>
                  <a:pt x="954" y="465"/>
                </a:lnTo>
                <a:lnTo>
                  <a:pt x="959" y="465"/>
                </a:lnTo>
                <a:lnTo>
                  <a:pt x="954" y="455"/>
                </a:lnTo>
                <a:lnTo>
                  <a:pt x="948" y="455"/>
                </a:lnTo>
                <a:lnTo>
                  <a:pt x="959" y="450"/>
                </a:lnTo>
                <a:lnTo>
                  <a:pt x="959" y="440"/>
                </a:lnTo>
                <a:lnTo>
                  <a:pt x="948" y="435"/>
                </a:lnTo>
                <a:lnTo>
                  <a:pt x="943" y="425"/>
                </a:lnTo>
                <a:lnTo>
                  <a:pt x="938" y="415"/>
                </a:lnTo>
                <a:lnTo>
                  <a:pt x="932" y="411"/>
                </a:lnTo>
                <a:lnTo>
                  <a:pt x="927" y="401"/>
                </a:lnTo>
                <a:lnTo>
                  <a:pt x="916" y="381"/>
                </a:lnTo>
                <a:lnTo>
                  <a:pt x="905" y="376"/>
                </a:lnTo>
                <a:lnTo>
                  <a:pt x="900" y="371"/>
                </a:lnTo>
                <a:lnTo>
                  <a:pt x="895" y="361"/>
                </a:lnTo>
                <a:lnTo>
                  <a:pt x="895" y="351"/>
                </a:lnTo>
                <a:lnTo>
                  <a:pt x="878" y="351"/>
                </a:lnTo>
                <a:lnTo>
                  <a:pt x="873" y="351"/>
                </a:lnTo>
                <a:lnTo>
                  <a:pt x="857" y="351"/>
                </a:lnTo>
                <a:lnTo>
                  <a:pt x="841" y="351"/>
                </a:lnTo>
                <a:lnTo>
                  <a:pt x="835" y="351"/>
                </a:lnTo>
                <a:lnTo>
                  <a:pt x="830" y="356"/>
                </a:lnTo>
                <a:lnTo>
                  <a:pt x="825" y="366"/>
                </a:lnTo>
                <a:lnTo>
                  <a:pt x="814" y="376"/>
                </a:lnTo>
                <a:lnTo>
                  <a:pt x="808" y="386"/>
                </a:lnTo>
                <a:lnTo>
                  <a:pt x="803" y="381"/>
                </a:lnTo>
                <a:lnTo>
                  <a:pt x="797" y="381"/>
                </a:lnTo>
                <a:lnTo>
                  <a:pt x="803" y="371"/>
                </a:lnTo>
                <a:lnTo>
                  <a:pt x="803" y="361"/>
                </a:lnTo>
                <a:lnTo>
                  <a:pt x="814" y="356"/>
                </a:lnTo>
                <a:lnTo>
                  <a:pt x="819" y="346"/>
                </a:lnTo>
                <a:lnTo>
                  <a:pt x="825" y="341"/>
                </a:lnTo>
                <a:lnTo>
                  <a:pt x="835" y="331"/>
                </a:lnTo>
                <a:lnTo>
                  <a:pt x="846" y="331"/>
                </a:lnTo>
                <a:lnTo>
                  <a:pt x="857" y="326"/>
                </a:lnTo>
                <a:lnTo>
                  <a:pt x="878" y="331"/>
                </a:lnTo>
                <a:lnTo>
                  <a:pt x="900" y="331"/>
                </a:lnTo>
                <a:lnTo>
                  <a:pt x="905" y="326"/>
                </a:lnTo>
                <a:lnTo>
                  <a:pt x="905" y="321"/>
                </a:lnTo>
                <a:lnTo>
                  <a:pt x="900" y="316"/>
                </a:lnTo>
                <a:lnTo>
                  <a:pt x="895" y="307"/>
                </a:lnTo>
                <a:lnTo>
                  <a:pt x="895" y="297"/>
                </a:lnTo>
                <a:lnTo>
                  <a:pt x="900" y="287"/>
                </a:lnTo>
                <a:lnTo>
                  <a:pt x="900" y="282"/>
                </a:lnTo>
                <a:lnTo>
                  <a:pt x="900" y="277"/>
                </a:lnTo>
                <a:lnTo>
                  <a:pt x="900" y="267"/>
                </a:lnTo>
                <a:lnTo>
                  <a:pt x="895" y="262"/>
                </a:lnTo>
                <a:lnTo>
                  <a:pt x="884" y="252"/>
                </a:lnTo>
                <a:lnTo>
                  <a:pt x="873" y="237"/>
                </a:lnTo>
                <a:lnTo>
                  <a:pt x="862" y="242"/>
                </a:lnTo>
                <a:lnTo>
                  <a:pt x="851" y="242"/>
                </a:lnTo>
                <a:lnTo>
                  <a:pt x="835" y="237"/>
                </a:lnTo>
                <a:lnTo>
                  <a:pt x="830" y="237"/>
                </a:lnTo>
                <a:lnTo>
                  <a:pt x="825" y="237"/>
                </a:lnTo>
                <a:lnTo>
                  <a:pt x="825" y="242"/>
                </a:lnTo>
                <a:lnTo>
                  <a:pt x="830" y="247"/>
                </a:lnTo>
                <a:lnTo>
                  <a:pt x="835" y="252"/>
                </a:lnTo>
                <a:lnTo>
                  <a:pt x="825" y="252"/>
                </a:lnTo>
                <a:lnTo>
                  <a:pt x="819" y="252"/>
                </a:lnTo>
                <a:lnTo>
                  <a:pt x="808" y="252"/>
                </a:lnTo>
                <a:lnTo>
                  <a:pt x="797" y="252"/>
                </a:lnTo>
                <a:lnTo>
                  <a:pt x="792" y="252"/>
                </a:lnTo>
                <a:lnTo>
                  <a:pt x="781" y="247"/>
                </a:lnTo>
                <a:lnTo>
                  <a:pt x="771" y="247"/>
                </a:lnTo>
                <a:lnTo>
                  <a:pt x="771" y="242"/>
                </a:lnTo>
                <a:lnTo>
                  <a:pt x="765" y="237"/>
                </a:lnTo>
                <a:lnTo>
                  <a:pt x="771" y="237"/>
                </a:lnTo>
                <a:lnTo>
                  <a:pt x="771" y="233"/>
                </a:lnTo>
                <a:lnTo>
                  <a:pt x="781" y="233"/>
                </a:lnTo>
                <a:lnTo>
                  <a:pt x="803" y="233"/>
                </a:lnTo>
                <a:lnTo>
                  <a:pt x="797" y="218"/>
                </a:lnTo>
                <a:lnTo>
                  <a:pt x="797" y="213"/>
                </a:lnTo>
                <a:lnTo>
                  <a:pt x="792" y="213"/>
                </a:lnTo>
                <a:lnTo>
                  <a:pt x="771" y="208"/>
                </a:lnTo>
                <a:lnTo>
                  <a:pt x="760" y="203"/>
                </a:lnTo>
                <a:lnTo>
                  <a:pt x="749" y="203"/>
                </a:lnTo>
                <a:lnTo>
                  <a:pt x="738" y="203"/>
                </a:lnTo>
                <a:lnTo>
                  <a:pt x="727" y="208"/>
                </a:lnTo>
                <a:lnTo>
                  <a:pt x="722" y="213"/>
                </a:lnTo>
                <a:lnTo>
                  <a:pt x="706" y="218"/>
                </a:lnTo>
                <a:lnTo>
                  <a:pt x="679" y="223"/>
                </a:lnTo>
                <a:lnTo>
                  <a:pt x="668" y="228"/>
                </a:lnTo>
                <a:lnTo>
                  <a:pt x="663" y="233"/>
                </a:lnTo>
                <a:lnTo>
                  <a:pt x="663" y="237"/>
                </a:lnTo>
                <a:lnTo>
                  <a:pt x="652" y="242"/>
                </a:lnTo>
                <a:lnTo>
                  <a:pt x="641" y="242"/>
                </a:lnTo>
                <a:lnTo>
                  <a:pt x="641" y="233"/>
                </a:lnTo>
                <a:lnTo>
                  <a:pt x="636" y="223"/>
                </a:lnTo>
                <a:lnTo>
                  <a:pt x="641" y="198"/>
                </a:lnTo>
                <a:lnTo>
                  <a:pt x="641" y="193"/>
                </a:lnTo>
                <a:lnTo>
                  <a:pt x="647" y="193"/>
                </a:lnTo>
                <a:lnTo>
                  <a:pt x="657" y="188"/>
                </a:lnTo>
                <a:lnTo>
                  <a:pt x="674" y="188"/>
                </a:lnTo>
                <a:lnTo>
                  <a:pt x="701" y="183"/>
                </a:lnTo>
                <a:lnTo>
                  <a:pt x="722" y="183"/>
                </a:lnTo>
                <a:lnTo>
                  <a:pt x="760" y="183"/>
                </a:lnTo>
                <a:lnTo>
                  <a:pt x="781" y="183"/>
                </a:lnTo>
                <a:lnTo>
                  <a:pt x="787" y="188"/>
                </a:lnTo>
                <a:lnTo>
                  <a:pt x="797" y="188"/>
                </a:lnTo>
                <a:lnTo>
                  <a:pt x="803" y="183"/>
                </a:lnTo>
                <a:lnTo>
                  <a:pt x="808" y="178"/>
                </a:lnTo>
                <a:lnTo>
                  <a:pt x="830" y="178"/>
                </a:lnTo>
                <a:lnTo>
                  <a:pt x="830" y="168"/>
                </a:lnTo>
                <a:lnTo>
                  <a:pt x="830" y="153"/>
                </a:lnTo>
                <a:lnTo>
                  <a:pt x="825" y="134"/>
                </a:lnTo>
                <a:lnTo>
                  <a:pt x="830" y="119"/>
                </a:lnTo>
                <a:lnTo>
                  <a:pt x="830" y="109"/>
                </a:lnTo>
                <a:lnTo>
                  <a:pt x="825" y="99"/>
                </a:lnTo>
                <a:lnTo>
                  <a:pt x="819" y="99"/>
                </a:lnTo>
                <a:lnTo>
                  <a:pt x="825" y="84"/>
                </a:lnTo>
                <a:lnTo>
                  <a:pt x="819" y="69"/>
                </a:lnTo>
                <a:lnTo>
                  <a:pt x="814" y="59"/>
                </a:lnTo>
                <a:lnTo>
                  <a:pt x="803" y="45"/>
                </a:lnTo>
                <a:lnTo>
                  <a:pt x="787" y="25"/>
                </a:lnTo>
                <a:lnTo>
                  <a:pt x="776" y="20"/>
                </a:lnTo>
                <a:lnTo>
                  <a:pt x="765" y="15"/>
                </a:lnTo>
                <a:lnTo>
                  <a:pt x="765" y="5"/>
                </a:lnTo>
                <a:lnTo>
                  <a:pt x="733" y="0"/>
                </a:lnTo>
                <a:lnTo>
                  <a:pt x="722" y="5"/>
                </a:lnTo>
                <a:lnTo>
                  <a:pt x="711" y="10"/>
                </a:lnTo>
                <a:lnTo>
                  <a:pt x="684" y="15"/>
                </a:lnTo>
                <a:lnTo>
                  <a:pt x="663" y="20"/>
                </a:lnTo>
                <a:lnTo>
                  <a:pt x="647" y="25"/>
                </a:lnTo>
                <a:lnTo>
                  <a:pt x="631" y="35"/>
                </a:lnTo>
                <a:lnTo>
                  <a:pt x="620" y="40"/>
                </a:lnTo>
                <a:lnTo>
                  <a:pt x="609" y="35"/>
                </a:lnTo>
                <a:lnTo>
                  <a:pt x="598" y="35"/>
                </a:lnTo>
                <a:lnTo>
                  <a:pt x="593" y="35"/>
                </a:lnTo>
                <a:lnTo>
                  <a:pt x="593" y="40"/>
                </a:lnTo>
                <a:lnTo>
                  <a:pt x="587" y="35"/>
                </a:lnTo>
                <a:lnTo>
                  <a:pt x="582" y="30"/>
                </a:lnTo>
                <a:lnTo>
                  <a:pt x="577" y="40"/>
                </a:lnTo>
                <a:lnTo>
                  <a:pt x="577" y="45"/>
                </a:lnTo>
                <a:lnTo>
                  <a:pt x="566" y="69"/>
                </a:lnTo>
                <a:lnTo>
                  <a:pt x="566" y="84"/>
                </a:lnTo>
                <a:lnTo>
                  <a:pt x="560" y="99"/>
                </a:lnTo>
                <a:lnTo>
                  <a:pt x="544" y="129"/>
                </a:lnTo>
                <a:lnTo>
                  <a:pt x="533" y="138"/>
                </a:lnTo>
                <a:lnTo>
                  <a:pt x="528" y="143"/>
                </a:lnTo>
                <a:lnTo>
                  <a:pt x="523" y="143"/>
                </a:lnTo>
                <a:lnTo>
                  <a:pt x="512" y="134"/>
                </a:lnTo>
                <a:lnTo>
                  <a:pt x="507" y="134"/>
                </a:lnTo>
                <a:lnTo>
                  <a:pt x="501" y="134"/>
                </a:lnTo>
                <a:lnTo>
                  <a:pt x="490" y="138"/>
                </a:lnTo>
                <a:lnTo>
                  <a:pt x="485" y="143"/>
                </a:lnTo>
                <a:lnTo>
                  <a:pt x="490" y="149"/>
                </a:lnTo>
                <a:lnTo>
                  <a:pt x="496" y="149"/>
                </a:lnTo>
                <a:lnTo>
                  <a:pt x="496" y="153"/>
                </a:lnTo>
                <a:lnTo>
                  <a:pt x="490" y="158"/>
                </a:lnTo>
                <a:lnTo>
                  <a:pt x="490" y="168"/>
                </a:lnTo>
                <a:lnTo>
                  <a:pt x="490" y="163"/>
                </a:lnTo>
                <a:lnTo>
                  <a:pt x="485" y="163"/>
                </a:lnTo>
                <a:lnTo>
                  <a:pt x="480" y="163"/>
                </a:lnTo>
                <a:lnTo>
                  <a:pt x="474" y="168"/>
                </a:lnTo>
                <a:lnTo>
                  <a:pt x="474" y="173"/>
                </a:lnTo>
                <a:lnTo>
                  <a:pt x="469" y="173"/>
                </a:lnTo>
                <a:lnTo>
                  <a:pt x="463" y="178"/>
                </a:lnTo>
                <a:lnTo>
                  <a:pt x="458" y="173"/>
                </a:lnTo>
                <a:lnTo>
                  <a:pt x="453" y="173"/>
                </a:lnTo>
                <a:lnTo>
                  <a:pt x="447" y="168"/>
                </a:lnTo>
                <a:lnTo>
                  <a:pt x="431" y="173"/>
                </a:lnTo>
                <a:lnTo>
                  <a:pt x="420" y="173"/>
                </a:lnTo>
                <a:lnTo>
                  <a:pt x="415" y="173"/>
                </a:lnTo>
                <a:lnTo>
                  <a:pt x="393" y="178"/>
                </a:lnTo>
                <a:lnTo>
                  <a:pt x="388" y="178"/>
                </a:lnTo>
                <a:lnTo>
                  <a:pt x="382" y="173"/>
                </a:lnTo>
                <a:lnTo>
                  <a:pt x="382" y="178"/>
                </a:lnTo>
                <a:lnTo>
                  <a:pt x="377" y="183"/>
                </a:lnTo>
                <a:lnTo>
                  <a:pt x="372" y="193"/>
                </a:lnTo>
                <a:lnTo>
                  <a:pt x="388" y="213"/>
                </a:lnTo>
                <a:lnTo>
                  <a:pt x="399" y="198"/>
                </a:lnTo>
                <a:lnTo>
                  <a:pt x="404" y="183"/>
                </a:lnTo>
                <a:lnTo>
                  <a:pt x="415" y="183"/>
                </a:lnTo>
                <a:lnTo>
                  <a:pt x="415" y="188"/>
                </a:lnTo>
                <a:lnTo>
                  <a:pt x="415" y="198"/>
                </a:lnTo>
                <a:lnTo>
                  <a:pt x="415" y="218"/>
                </a:lnTo>
                <a:lnTo>
                  <a:pt x="420" y="228"/>
                </a:lnTo>
                <a:lnTo>
                  <a:pt x="420" y="237"/>
                </a:lnTo>
                <a:lnTo>
                  <a:pt x="426" y="242"/>
                </a:lnTo>
                <a:lnTo>
                  <a:pt x="453" y="272"/>
                </a:lnTo>
                <a:lnTo>
                  <a:pt x="485" y="307"/>
                </a:lnTo>
                <a:lnTo>
                  <a:pt x="490" y="312"/>
                </a:lnTo>
                <a:lnTo>
                  <a:pt x="490" y="316"/>
                </a:lnTo>
                <a:lnTo>
                  <a:pt x="490" y="326"/>
                </a:lnTo>
                <a:lnTo>
                  <a:pt x="485" y="331"/>
                </a:lnTo>
                <a:lnTo>
                  <a:pt x="480" y="331"/>
                </a:lnTo>
                <a:lnTo>
                  <a:pt x="474" y="331"/>
                </a:lnTo>
                <a:lnTo>
                  <a:pt x="469" y="331"/>
                </a:lnTo>
                <a:lnTo>
                  <a:pt x="463" y="331"/>
                </a:lnTo>
                <a:lnTo>
                  <a:pt x="453" y="321"/>
                </a:lnTo>
                <a:lnTo>
                  <a:pt x="447" y="307"/>
                </a:lnTo>
                <a:lnTo>
                  <a:pt x="442" y="297"/>
                </a:lnTo>
                <a:lnTo>
                  <a:pt x="431" y="287"/>
                </a:lnTo>
                <a:lnTo>
                  <a:pt x="426" y="287"/>
                </a:lnTo>
                <a:lnTo>
                  <a:pt x="426" y="282"/>
                </a:lnTo>
                <a:lnTo>
                  <a:pt x="420" y="282"/>
                </a:lnTo>
                <a:lnTo>
                  <a:pt x="404" y="272"/>
                </a:lnTo>
                <a:lnTo>
                  <a:pt x="382" y="247"/>
                </a:lnTo>
                <a:lnTo>
                  <a:pt x="372" y="237"/>
                </a:lnTo>
                <a:lnTo>
                  <a:pt x="356" y="223"/>
                </a:lnTo>
                <a:lnTo>
                  <a:pt x="345" y="213"/>
                </a:lnTo>
                <a:lnTo>
                  <a:pt x="334" y="208"/>
                </a:lnTo>
                <a:lnTo>
                  <a:pt x="329" y="203"/>
                </a:lnTo>
                <a:lnTo>
                  <a:pt x="323" y="203"/>
                </a:lnTo>
                <a:lnTo>
                  <a:pt x="318" y="203"/>
                </a:lnTo>
                <a:lnTo>
                  <a:pt x="312" y="208"/>
                </a:lnTo>
                <a:lnTo>
                  <a:pt x="302" y="203"/>
                </a:lnTo>
                <a:lnTo>
                  <a:pt x="302" y="198"/>
                </a:lnTo>
                <a:lnTo>
                  <a:pt x="296" y="193"/>
                </a:lnTo>
                <a:lnTo>
                  <a:pt x="291" y="198"/>
                </a:lnTo>
                <a:lnTo>
                  <a:pt x="286" y="203"/>
                </a:lnTo>
                <a:lnTo>
                  <a:pt x="275" y="208"/>
                </a:lnTo>
                <a:lnTo>
                  <a:pt x="275" y="223"/>
                </a:lnTo>
                <a:lnTo>
                  <a:pt x="280" y="233"/>
                </a:lnTo>
                <a:lnTo>
                  <a:pt x="280" y="242"/>
                </a:lnTo>
                <a:lnTo>
                  <a:pt x="280" y="247"/>
                </a:lnTo>
                <a:lnTo>
                  <a:pt x="275" y="257"/>
                </a:lnTo>
                <a:lnTo>
                  <a:pt x="280" y="277"/>
                </a:lnTo>
                <a:lnTo>
                  <a:pt x="286" y="287"/>
                </a:lnTo>
                <a:lnTo>
                  <a:pt x="291" y="292"/>
                </a:lnTo>
                <a:lnTo>
                  <a:pt x="296" y="297"/>
                </a:lnTo>
                <a:lnTo>
                  <a:pt x="291" y="307"/>
                </a:lnTo>
                <a:lnTo>
                  <a:pt x="286" y="312"/>
                </a:lnTo>
                <a:lnTo>
                  <a:pt x="286" y="316"/>
                </a:lnTo>
                <a:lnTo>
                  <a:pt x="291" y="326"/>
                </a:lnTo>
                <a:lnTo>
                  <a:pt x="291" y="341"/>
                </a:lnTo>
                <a:lnTo>
                  <a:pt x="312" y="376"/>
                </a:lnTo>
                <a:lnTo>
                  <a:pt x="323" y="381"/>
                </a:lnTo>
                <a:lnTo>
                  <a:pt x="323" y="391"/>
                </a:lnTo>
                <a:lnTo>
                  <a:pt x="323" y="401"/>
                </a:lnTo>
                <a:lnTo>
                  <a:pt x="334" y="411"/>
                </a:lnTo>
                <a:lnTo>
                  <a:pt x="334" y="415"/>
                </a:lnTo>
                <a:lnTo>
                  <a:pt x="329" y="415"/>
                </a:lnTo>
                <a:lnTo>
                  <a:pt x="323" y="411"/>
                </a:lnTo>
                <a:lnTo>
                  <a:pt x="318" y="401"/>
                </a:lnTo>
                <a:lnTo>
                  <a:pt x="307" y="391"/>
                </a:lnTo>
                <a:lnTo>
                  <a:pt x="307" y="386"/>
                </a:lnTo>
                <a:lnTo>
                  <a:pt x="302" y="386"/>
                </a:lnTo>
                <a:lnTo>
                  <a:pt x="291" y="376"/>
                </a:lnTo>
                <a:lnTo>
                  <a:pt x="291" y="371"/>
                </a:lnTo>
                <a:lnTo>
                  <a:pt x="286" y="376"/>
                </a:lnTo>
                <a:lnTo>
                  <a:pt x="286" y="386"/>
                </a:lnTo>
                <a:lnTo>
                  <a:pt x="286" y="401"/>
                </a:lnTo>
                <a:lnTo>
                  <a:pt x="286" y="445"/>
                </a:lnTo>
                <a:lnTo>
                  <a:pt x="286" y="470"/>
                </a:lnTo>
                <a:lnTo>
                  <a:pt x="280" y="490"/>
                </a:lnTo>
                <a:lnTo>
                  <a:pt x="291" y="495"/>
                </a:lnTo>
                <a:lnTo>
                  <a:pt x="296" y="499"/>
                </a:lnTo>
                <a:lnTo>
                  <a:pt x="307" y="499"/>
                </a:lnTo>
                <a:lnTo>
                  <a:pt x="318" y="495"/>
                </a:lnTo>
                <a:lnTo>
                  <a:pt x="334" y="495"/>
                </a:lnTo>
                <a:lnTo>
                  <a:pt x="345" y="495"/>
                </a:lnTo>
                <a:lnTo>
                  <a:pt x="350" y="490"/>
                </a:lnTo>
                <a:lnTo>
                  <a:pt x="356" y="485"/>
                </a:lnTo>
                <a:lnTo>
                  <a:pt x="356" y="490"/>
                </a:lnTo>
                <a:lnTo>
                  <a:pt x="361" y="495"/>
                </a:lnTo>
                <a:lnTo>
                  <a:pt x="361" y="499"/>
                </a:lnTo>
                <a:lnTo>
                  <a:pt x="366" y="499"/>
                </a:lnTo>
                <a:lnTo>
                  <a:pt x="382" y="504"/>
                </a:lnTo>
                <a:lnTo>
                  <a:pt x="388" y="509"/>
                </a:lnTo>
                <a:lnTo>
                  <a:pt x="393" y="509"/>
                </a:lnTo>
                <a:lnTo>
                  <a:pt x="393" y="519"/>
                </a:lnTo>
                <a:lnTo>
                  <a:pt x="399" y="529"/>
                </a:lnTo>
                <a:lnTo>
                  <a:pt x="399" y="534"/>
                </a:lnTo>
                <a:lnTo>
                  <a:pt x="404" y="539"/>
                </a:lnTo>
                <a:lnTo>
                  <a:pt x="415" y="539"/>
                </a:lnTo>
                <a:lnTo>
                  <a:pt x="426" y="539"/>
                </a:lnTo>
                <a:lnTo>
                  <a:pt x="453" y="549"/>
                </a:lnTo>
                <a:lnTo>
                  <a:pt x="463" y="559"/>
                </a:lnTo>
                <a:lnTo>
                  <a:pt x="463" y="564"/>
                </a:lnTo>
                <a:lnTo>
                  <a:pt x="469" y="564"/>
                </a:lnTo>
                <a:lnTo>
                  <a:pt x="480" y="574"/>
                </a:lnTo>
                <a:lnTo>
                  <a:pt x="485" y="574"/>
                </a:lnTo>
                <a:lnTo>
                  <a:pt x="490" y="574"/>
                </a:lnTo>
                <a:lnTo>
                  <a:pt x="496" y="574"/>
                </a:lnTo>
                <a:lnTo>
                  <a:pt x="507" y="574"/>
                </a:lnTo>
                <a:lnTo>
                  <a:pt x="512" y="574"/>
                </a:lnTo>
                <a:lnTo>
                  <a:pt x="512" y="584"/>
                </a:lnTo>
                <a:lnTo>
                  <a:pt x="501" y="593"/>
                </a:lnTo>
                <a:lnTo>
                  <a:pt x="485" y="598"/>
                </a:lnTo>
                <a:lnTo>
                  <a:pt x="480" y="603"/>
                </a:lnTo>
                <a:lnTo>
                  <a:pt x="480" y="608"/>
                </a:lnTo>
                <a:lnTo>
                  <a:pt x="469" y="608"/>
                </a:lnTo>
                <a:lnTo>
                  <a:pt x="463" y="608"/>
                </a:lnTo>
                <a:lnTo>
                  <a:pt x="458" y="603"/>
                </a:lnTo>
                <a:lnTo>
                  <a:pt x="453" y="608"/>
                </a:lnTo>
                <a:lnTo>
                  <a:pt x="453" y="613"/>
                </a:lnTo>
                <a:lnTo>
                  <a:pt x="447" y="618"/>
                </a:lnTo>
                <a:lnTo>
                  <a:pt x="442" y="628"/>
                </a:lnTo>
                <a:lnTo>
                  <a:pt x="442" y="633"/>
                </a:lnTo>
                <a:lnTo>
                  <a:pt x="437" y="643"/>
                </a:lnTo>
                <a:lnTo>
                  <a:pt x="431" y="648"/>
                </a:lnTo>
                <a:lnTo>
                  <a:pt x="426" y="643"/>
                </a:lnTo>
                <a:lnTo>
                  <a:pt x="420" y="643"/>
                </a:lnTo>
                <a:lnTo>
                  <a:pt x="420" y="648"/>
                </a:lnTo>
                <a:lnTo>
                  <a:pt x="420" y="653"/>
                </a:lnTo>
                <a:lnTo>
                  <a:pt x="420" y="658"/>
                </a:lnTo>
                <a:lnTo>
                  <a:pt x="415" y="663"/>
                </a:lnTo>
                <a:lnTo>
                  <a:pt x="404" y="663"/>
                </a:lnTo>
                <a:lnTo>
                  <a:pt x="388" y="663"/>
                </a:lnTo>
                <a:lnTo>
                  <a:pt x="382" y="668"/>
                </a:lnTo>
                <a:lnTo>
                  <a:pt x="372" y="668"/>
                </a:lnTo>
                <a:lnTo>
                  <a:pt x="361" y="673"/>
                </a:lnTo>
                <a:lnTo>
                  <a:pt x="356" y="677"/>
                </a:lnTo>
                <a:lnTo>
                  <a:pt x="350" y="682"/>
                </a:lnTo>
                <a:lnTo>
                  <a:pt x="345" y="682"/>
                </a:lnTo>
                <a:lnTo>
                  <a:pt x="339" y="682"/>
                </a:lnTo>
                <a:lnTo>
                  <a:pt x="334" y="687"/>
                </a:lnTo>
                <a:lnTo>
                  <a:pt x="334" y="692"/>
                </a:lnTo>
                <a:lnTo>
                  <a:pt x="334" y="722"/>
                </a:lnTo>
                <a:lnTo>
                  <a:pt x="329" y="727"/>
                </a:lnTo>
                <a:lnTo>
                  <a:pt x="329" y="732"/>
                </a:lnTo>
                <a:lnTo>
                  <a:pt x="334" y="737"/>
                </a:lnTo>
                <a:lnTo>
                  <a:pt x="334" y="742"/>
                </a:lnTo>
                <a:lnTo>
                  <a:pt x="339" y="742"/>
                </a:lnTo>
                <a:lnTo>
                  <a:pt x="345" y="737"/>
                </a:lnTo>
                <a:lnTo>
                  <a:pt x="356" y="732"/>
                </a:lnTo>
                <a:lnTo>
                  <a:pt x="366" y="732"/>
                </a:lnTo>
                <a:lnTo>
                  <a:pt x="372" y="732"/>
                </a:lnTo>
                <a:lnTo>
                  <a:pt x="372" y="727"/>
                </a:lnTo>
                <a:lnTo>
                  <a:pt x="388" y="727"/>
                </a:lnTo>
                <a:lnTo>
                  <a:pt x="399" y="722"/>
                </a:lnTo>
                <a:lnTo>
                  <a:pt x="415" y="722"/>
                </a:lnTo>
                <a:lnTo>
                  <a:pt x="420" y="717"/>
                </a:lnTo>
                <a:lnTo>
                  <a:pt x="420" y="712"/>
                </a:lnTo>
                <a:lnTo>
                  <a:pt x="420" y="702"/>
                </a:lnTo>
                <a:lnTo>
                  <a:pt x="415" y="697"/>
                </a:lnTo>
                <a:lnTo>
                  <a:pt x="409" y="687"/>
                </a:lnTo>
                <a:lnTo>
                  <a:pt x="409" y="682"/>
                </a:lnTo>
                <a:lnTo>
                  <a:pt x="415" y="687"/>
                </a:lnTo>
                <a:lnTo>
                  <a:pt x="420" y="692"/>
                </a:lnTo>
                <a:lnTo>
                  <a:pt x="426" y="697"/>
                </a:lnTo>
                <a:lnTo>
                  <a:pt x="431" y="697"/>
                </a:lnTo>
                <a:lnTo>
                  <a:pt x="453" y="722"/>
                </a:lnTo>
                <a:lnTo>
                  <a:pt x="463" y="737"/>
                </a:lnTo>
                <a:lnTo>
                  <a:pt x="474" y="747"/>
                </a:lnTo>
                <a:lnTo>
                  <a:pt x="480" y="752"/>
                </a:lnTo>
                <a:lnTo>
                  <a:pt x="480" y="757"/>
                </a:lnTo>
                <a:lnTo>
                  <a:pt x="485" y="761"/>
                </a:lnTo>
                <a:lnTo>
                  <a:pt x="474" y="767"/>
                </a:lnTo>
                <a:lnTo>
                  <a:pt x="469" y="771"/>
                </a:lnTo>
                <a:lnTo>
                  <a:pt x="463" y="771"/>
                </a:lnTo>
                <a:lnTo>
                  <a:pt x="453" y="767"/>
                </a:lnTo>
                <a:lnTo>
                  <a:pt x="447" y="761"/>
                </a:lnTo>
                <a:lnTo>
                  <a:pt x="437" y="752"/>
                </a:lnTo>
                <a:lnTo>
                  <a:pt x="431" y="747"/>
                </a:lnTo>
                <a:lnTo>
                  <a:pt x="420" y="747"/>
                </a:lnTo>
                <a:lnTo>
                  <a:pt x="409" y="747"/>
                </a:lnTo>
                <a:lnTo>
                  <a:pt x="388" y="747"/>
                </a:lnTo>
                <a:lnTo>
                  <a:pt x="372" y="747"/>
                </a:lnTo>
                <a:lnTo>
                  <a:pt x="356" y="752"/>
                </a:lnTo>
                <a:lnTo>
                  <a:pt x="350" y="757"/>
                </a:lnTo>
                <a:lnTo>
                  <a:pt x="350" y="776"/>
                </a:lnTo>
                <a:lnTo>
                  <a:pt x="339" y="776"/>
                </a:lnTo>
                <a:lnTo>
                  <a:pt x="329" y="776"/>
                </a:lnTo>
                <a:lnTo>
                  <a:pt x="323" y="776"/>
                </a:lnTo>
                <a:lnTo>
                  <a:pt x="318" y="781"/>
                </a:lnTo>
                <a:lnTo>
                  <a:pt x="312" y="791"/>
                </a:lnTo>
                <a:lnTo>
                  <a:pt x="302" y="791"/>
                </a:lnTo>
                <a:lnTo>
                  <a:pt x="296" y="801"/>
                </a:lnTo>
                <a:lnTo>
                  <a:pt x="291" y="801"/>
                </a:lnTo>
                <a:lnTo>
                  <a:pt x="286" y="806"/>
                </a:lnTo>
                <a:lnTo>
                  <a:pt x="286" y="811"/>
                </a:lnTo>
                <a:lnTo>
                  <a:pt x="286" y="846"/>
                </a:lnTo>
                <a:lnTo>
                  <a:pt x="286" y="875"/>
                </a:lnTo>
                <a:lnTo>
                  <a:pt x="280" y="895"/>
                </a:lnTo>
                <a:lnTo>
                  <a:pt x="286" y="910"/>
                </a:lnTo>
                <a:lnTo>
                  <a:pt x="286" y="930"/>
                </a:lnTo>
                <a:lnTo>
                  <a:pt x="291" y="939"/>
                </a:lnTo>
                <a:lnTo>
                  <a:pt x="296" y="939"/>
                </a:lnTo>
                <a:lnTo>
                  <a:pt x="302" y="945"/>
                </a:lnTo>
                <a:lnTo>
                  <a:pt x="307" y="954"/>
                </a:lnTo>
                <a:lnTo>
                  <a:pt x="312" y="954"/>
                </a:lnTo>
                <a:lnTo>
                  <a:pt x="318" y="959"/>
                </a:lnTo>
                <a:lnTo>
                  <a:pt x="334" y="974"/>
                </a:lnTo>
                <a:lnTo>
                  <a:pt x="334" y="984"/>
                </a:lnTo>
                <a:lnTo>
                  <a:pt x="334" y="989"/>
                </a:lnTo>
                <a:lnTo>
                  <a:pt x="339" y="989"/>
                </a:lnTo>
                <a:lnTo>
                  <a:pt x="350" y="999"/>
                </a:lnTo>
                <a:lnTo>
                  <a:pt x="350" y="1004"/>
                </a:lnTo>
                <a:lnTo>
                  <a:pt x="361" y="1009"/>
                </a:lnTo>
                <a:lnTo>
                  <a:pt x="372" y="1009"/>
                </a:lnTo>
                <a:lnTo>
                  <a:pt x="382" y="1004"/>
                </a:lnTo>
                <a:lnTo>
                  <a:pt x="388" y="999"/>
                </a:lnTo>
                <a:lnTo>
                  <a:pt x="399" y="1004"/>
                </a:lnTo>
                <a:lnTo>
                  <a:pt x="404" y="1009"/>
                </a:lnTo>
                <a:lnTo>
                  <a:pt x="404" y="1014"/>
                </a:lnTo>
                <a:lnTo>
                  <a:pt x="409" y="1014"/>
                </a:lnTo>
                <a:lnTo>
                  <a:pt x="415" y="1014"/>
                </a:lnTo>
                <a:lnTo>
                  <a:pt x="415" y="1019"/>
                </a:lnTo>
                <a:lnTo>
                  <a:pt x="409" y="1024"/>
                </a:lnTo>
                <a:lnTo>
                  <a:pt x="409" y="1033"/>
                </a:lnTo>
                <a:lnTo>
                  <a:pt x="409" y="1038"/>
                </a:lnTo>
                <a:lnTo>
                  <a:pt x="415" y="1043"/>
                </a:lnTo>
                <a:lnTo>
                  <a:pt x="415" y="1048"/>
                </a:lnTo>
                <a:lnTo>
                  <a:pt x="415" y="1053"/>
                </a:lnTo>
                <a:lnTo>
                  <a:pt x="415" y="1063"/>
                </a:lnTo>
                <a:lnTo>
                  <a:pt x="415" y="1073"/>
                </a:lnTo>
                <a:lnTo>
                  <a:pt x="420" y="1083"/>
                </a:lnTo>
                <a:lnTo>
                  <a:pt x="426" y="1093"/>
                </a:lnTo>
                <a:lnTo>
                  <a:pt x="431" y="1098"/>
                </a:lnTo>
                <a:lnTo>
                  <a:pt x="431" y="1103"/>
                </a:lnTo>
                <a:lnTo>
                  <a:pt x="420" y="1098"/>
                </a:lnTo>
                <a:lnTo>
                  <a:pt x="415" y="1103"/>
                </a:lnTo>
                <a:lnTo>
                  <a:pt x="420" y="1128"/>
                </a:lnTo>
                <a:lnTo>
                  <a:pt x="420" y="1142"/>
                </a:lnTo>
                <a:lnTo>
                  <a:pt x="431" y="1162"/>
                </a:lnTo>
                <a:lnTo>
                  <a:pt x="420" y="1162"/>
                </a:lnTo>
                <a:lnTo>
                  <a:pt x="409" y="1162"/>
                </a:lnTo>
                <a:lnTo>
                  <a:pt x="404" y="1162"/>
                </a:lnTo>
                <a:lnTo>
                  <a:pt x="399" y="1157"/>
                </a:lnTo>
                <a:lnTo>
                  <a:pt x="404" y="1142"/>
                </a:lnTo>
                <a:lnTo>
                  <a:pt x="404" y="1128"/>
                </a:lnTo>
                <a:lnTo>
                  <a:pt x="404" y="1108"/>
                </a:lnTo>
                <a:lnTo>
                  <a:pt x="404" y="1088"/>
                </a:lnTo>
                <a:lnTo>
                  <a:pt x="404" y="1078"/>
                </a:lnTo>
                <a:lnTo>
                  <a:pt x="393" y="1063"/>
                </a:lnTo>
                <a:lnTo>
                  <a:pt x="388" y="1053"/>
                </a:lnTo>
                <a:lnTo>
                  <a:pt x="388" y="1038"/>
                </a:lnTo>
                <a:lnTo>
                  <a:pt x="382" y="1033"/>
                </a:lnTo>
                <a:lnTo>
                  <a:pt x="382" y="1029"/>
                </a:lnTo>
                <a:lnTo>
                  <a:pt x="382" y="1024"/>
                </a:lnTo>
                <a:lnTo>
                  <a:pt x="377" y="1024"/>
                </a:lnTo>
                <a:lnTo>
                  <a:pt x="361" y="1024"/>
                </a:lnTo>
                <a:lnTo>
                  <a:pt x="356" y="1024"/>
                </a:lnTo>
                <a:lnTo>
                  <a:pt x="356" y="1029"/>
                </a:lnTo>
                <a:lnTo>
                  <a:pt x="350" y="1033"/>
                </a:lnTo>
                <a:lnTo>
                  <a:pt x="345" y="1033"/>
                </a:lnTo>
                <a:lnTo>
                  <a:pt x="350" y="1038"/>
                </a:lnTo>
                <a:lnTo>
                  <a:pt x="356" y="1043"/>
                </a:lnTo>
                <a:lnTo>
                  <a:pt x="377" y="1053"/>
                </a:lnTo>
                <a:lnTo>
                  <a:pt x="382" y="1058"/>
                </a:lnTo>
                <a:lnTo>
                  <a:pt x="377" y="1058"/>
                </a:lnTo>
                <a:lnTo>
                  <a:pt x="372" y="1058"/>
                </a:lnTo>
                <a:lnTo>
                  <a:pt x="356" y="1048"/>
                </a:lnTo>
                <a:lnTo>
                  <a:pt x="345" y="1053"/>
                </a:lnTo>
                <a:lnTo>
                  <a:pt x="350" y="1063"/>
                </a:lnTo>
                <a:lnTo>
                  <a:pt x="356" y="1078"/>
                </a:lnTo>
                <a:lnTo>
                  <a:pt x="356" y="1083"/>
                </a:lnTo>
                <a:lnTo>
                  <a:pt x="350" y="1078"/>
                </a:lnTo>
                <a:lnTo>
                  <a:pt x="345" y="1068"/>
                </a:lnTo>
                <a:lnTo>
                  <a:pt x="334" y="1053"/>
                </a:lnTo>
                <a:lnTo>
                  <a:pt x="318" y="1033"/>
                </a:lnTo>
                <a:lnTo>
                  <a:pt x="312" y="1029"/>
                </a:lnTo>
                <a:lnTo>
                  <a:pt x="302" y="1029"/>
                </a:lnTo>
                <a:lnTo>
                  <a:pt x="291" y="1024"/>
                </a:lnTo>
                <a:lnTo>
                  <a:pt x="291" y="1029"/>
                </a:lnTo>
                <a:lnTo>
                  <a:pt x="291" y="1038"/>
                </a:lnTo>
                <a:lnTo>
                  <a:pt x="302" y="1043"/>
                </a:lnTo>
                <a:lnTo>
                  <a:pt x="302" y="1048"/>
                </a:lnTo>
                <a:lnTo>
                  <a:pt x="307" y="1048"/>
                </a:lnTo>
                <a:lnTo>
                  <a:pt x="318" y="1053"/>
                </a:lnTo>
                <a:lnTo>
                  <a:pt x="323" y="1058"/>
                </a:lnTo>
                <a:lnTo>
                  <a:pt x="323" y="1063"/>
                </a:lnTo>
                <a:lnTo>
                  <a:pt x="312" y="1058"/>
                </a:lnTo>
                <a:lnTo>
                  <a:pt x="307" y="1058"/>
                </a:lnTo>
                <a:lnTo>
                  <a:pt x="302" y="1058"/>
                </a:lnTo>
                <a:lnTo>
                  <a:pt x="296" y="1058"/>
                </a:lnTo>
                <a:lnTo>
                  <a:pt x="291" y="1053"/>
                </a:lnTo>
                <a:lnTo>
                  <a:pt x="286" y="1053"/>
                </a:lnTo>
                <a:lnTo>
                  <a:pt x="286" y="1058"/>
                </a:lnTo>
                <a:lnTo>
                  <a:pt x="258" y="1053"/>
                </a:lnTo>
                <a:lnTo>
                  <a:pt x="253" y="1048"/>
                </a:lnTo>
                <a:lnTo>
                  <a:pt x="253" y="1053"/>
                </a:lnTo>
                <a:lnTo>
                  <a:pt x="253" y="1058"/>
                </a:lnTo>
                <a:lnTo>
                  <a:pt x="258" y="1068"/>
                </a:lnTo>
                <a:lnTo>
                  <a:pt x="275" y="1137"/>
                </a:lnTo>
                <a:lnTo>
                  <a:pt x="291" y="1157"/>
                </a:lnTo>
                <a:lnTo>
                  <a:pt x="296" y="1167"/>
                </a:lnTo>
                <a:lnTo>
                  <a:pt x="302" y="1172"/>
                </a:lnTo>
                <a:lnTo>
                  <a:pt x="307" y="1177"/>
                </a:lnTo>
                <a:lnTo>
                  <a:pt x="302" y="1177"/>
                </a:lnTo>
                <a:lnTo>
                  <a:pt x="302" y="1182"/>
                </a:lnTo>
                <a:lnTo>
                  <a:pt x="296" y="1182"/>
                </a:lnTo>
                <a:lnTo>
                  <a:pt x="286" y="1177"/>
                </a:lnTo>
                <a:lnTo>
                  <a:pt x="280" y="1172"/>
                </a:lnTo>
                <a:lnTo>
                  <a:pt x="269" y="1172"/>
                </a:lnTo>
                <a:lnTo>
                  <a:pt x="264" y="1157"/>
                </a:lnTo>
                <a:lnTo>
                  <a:pt x="264" y="1152"/>
                </a:lnTo>
                <a:lnTo>
                  <a:pt x="264" y="1142"/>
                </a:lnTo>
                <a:lnTo>
                  <a:pt x="258" y="1137"/>
                </a:lnTo>
                <a:lnTo>
                  <a:pt x="253" y="1128"/>
                </a:lnTo>
                <a:lnTo>
                  <a:pt x="253" y="1108"/>
                </a:lnTo>
                <a:lnTo>
                  <a:pt x="253" y="1103"/>
                </a:lnTo>
                <a:lnTo>
                  <a:pt x="253" y="1098"/>
                </a:lnTo>
                <a:lnTo>
                  <a:pt x="253" y="1083"/>
                </a:lnTo>
                <a:lnTo>
                  <a:pt x="253" y="1073"/>
                </a:lnTo>
                <a:lnTo>
                  <a:pt x="248" y="1068"/>
                </a:lnTo>
                <a:lnTo>
                  <a:pt x="248" y="1063"/>
                </a:lnTo>
                <a:lnTo>
                  <a:pt x="242" y="1068"/>
                </a:lnTo>
                <a:lnTo>
                  <a:pt x="237" y="1068"/>
                </a:lnTo>
                <a:lnTo>
                  <a:pt x="237" y="1073"/>
                </a:lnTo>
                <a:lnTo>
                  <a:pt x="237" y="1078"/>
                </a:lnTo>
                <a:lnTo>
                  <a:pt x="237" y="1083"/>
                </a:lnTo>
                <a:lnTo>
                  <a:pt x="232" y="1078"/>
                </a:lnTo>
                <a:lnTo>
                  <a:pt x="226" y="1073"/>
                </a:lnTo>
                <a:lnTo>
                  <a:pt x="226" y="1068"/>
                </a:lnTo>
                <a:lnTo>
                  <a:pt x="221" y="1063"/>
                </a:lnTo>
                <a:lnTo>
                  <a:pt x="221" y="1058"/>
                </a:lnTo>
                <a:lnTo>
                  <a:pt x="221" y="1053"/>
                </a:lnTo>
                <a:lnTo>
                  <a:pt x="210" y="1048"/>
                </a:lnTo>
                <a:lnTo>
                  <a:pt x="205" y="1043"/>
                </a:lnTo>
                <a:lnTo>
                  <a:pt x="199" y="1048"/>
                </a:lnTo>
                <a:lnTo>
                  <a:pt x="194" y="1038"/>
                </a:lnTo>
                <a:lnTo>
                  <a:pt x="188" y="1033"/>
                </a:lnTo>
                <a:lnTo>
                  <a:pt x="183" y="1029"/>
                </a:lnTo>
                <a:lnTo>
                  <a:pt x="178" y="1024"/>
                </a:lnTo>
                <a:lnTo>
                  <a:pt x="167" y="1024"/>
                </a:lnTo>
                <a:lnTo>
                  <a:pt x="172" y="1029"/>
                </a:lnTo>
                <a:lnTo>
                  <a:pt x="178" y="1033"/>
                </a:lnTo>
                <a:lnTo>
                  <a:pt x="183" y="1038"/>
                </a:lnTo>
                <a:lnTo>
                  <a:pt x="188" y="1043"/>
                </a:lnTo>
                <a:lnTo>
                  <a:pt x="188" y="1048"/>
                </a:lnTo>
                <a:lnTo>
                  <a:pt x="183" y="1048"/>
                </a:lnTo>
                <a:lnTo>
                  <a:pt x="178" y="1038"/>
                </a:lnTo>
                <a:lnTo>
                  <a:pt x="172" y="1038"/>
                </a:lnTo>
                <a:lnTo>
                  <a:pt x="172" y="1043"/>
                </a:lnTo>
                <a:lnTo>
                  <a:pt x="167" y="1043"/>
                </a:lnTo>
                <a:lnTo>
                  <a:pt x="162" y="1043"/>
                </a:lnTo>
                <a:lnTo>
                  <a:pt x="162" y="1058"/>
                </a:lnTo>
                <a:lnTo>
                  <a:pt x="156" y="1068"/>
                </a:lnTo>
                <a:lnTo>
                  <a:pt x="151" y="1063"/>
                </a:lnTo>
                <a:lnTo>
                  <a:pt x="145" y="1063"/>
                </a:lnTo>
                <a:lnTo>
                  <a:pt x="145" y="1068"/>
                </a:lnTo>
                <a:lnTo>
                  <a:pt x="145" y="1073"/>
                </a:lnTo>
                <a:lnTo>
                  <a:pt x="140" y="1073"/>
                </a:lnTo>
                <a:lnTo>
                  <a:pt x="135" y="1073"/>
                </a:lnTo>
                <a:lnTo>
                  <a:pt x="129" y="1073"/>
                </a:lnTo>
                <a:lnTo>
                  <a:pt x="124" y="1068"/>
                </a:lnTo>
                <a:lnTo>
                  <a:pt x="118" y="1068"/>
                </a:lnTo>
                <a:lnTo>
                  <a:pt x="118" y="1073"/>
                </a:lnTo>
                <a:lnTo>
                  <a:pt x="118" y="1078"/>
                </a:lnTo>
                <a:lnTo>
                  <a:pt x="124" y="1083"/>
                </a:lnTo>
                <a:lnTo>
                  <a:pt x="135" y="1103"/>
                </a:lnTo>
                <a:lnTo>
                  <a:pt x="135" y="1108"/>
                </a:lnTo>
                <a:lnTo>
                  <a:pt x="140" y="1113"/>
                </a:lnTo>
                <a:lnTo>
                  <a:pt x="145" y="1113"/>
                </a:lnTo>
                <a:lnTo>
                  <a:pt x="156" y="1122"/>
                </a:lnTo>
                <a:lnTo>
                  <a:pt x="151" y="1128"/>
                </a:lnTo>
                <a:lnTo>
                  <a:pt x="145" y="1128"/>
                </a:lnTo>
                <a:lnTo>
                  <a:pt x="145" y="1142"/>
                </a:lnTo>
                <a:lnTo>
                  <a:pt x="145" y="1162"/>
                </a:lnTo>
                <a:lnTo>
                  <a:pt x="145" y="1177"/>
                </a:lnTo>
                <a:lnTo>
                  <a:pt x="151" y="1177"/>
                </a:lnTo>
                <a:lnTo>
                  <a:pt x="151" y="1192"/>
                </a:lnTo>
                <a:lnTo>
                  <a:pt x="156" y="1236"/>
                </a:lnTo>
                <a:lnTo>
                  <a:pt x="151" y="1241"/>
                </a:lnTo>
                <a:lnTo>
                  <a:pt x="145" y="1236"/>
                </a:lnTo>
                <a:lnTo>
                  <a:pt x="140" y="1226"/>
                </a:lnTo>
                <a:lnTo>
                  <a:pt x="145" y="1212"/>
                </a:lnTo>
                <a:lnTo>
                  <a:pt x="140" y="1207"/>
                </a:lnTo>
                <a:lnTo>
                  <a:pt x="140" y="1202"/>
                </a:lnTo>
                <a:lnTo>
                  <a:pt x="135" y="1207"/>
                </a:lnTo>
                <a:lnTo>
                  <a:pt x="135" y="1216"/>
                </a:lnTo>
                <a:lnTo>
                  <a:pt x="135" y="1226"/>
                </a:lnTo>
                <a:lnTo>
                  <a:pt x="135" y="1231"/>
                </a:lnTo>
                <a:lnTo>
                  <a:pt x="129" y="1226"/>
                </a:lnTo>
                <a:lnTo>
                  <a:pt x="124" y="1221"/>
                </a:lnTo>
                <a:lnTo>
                  <a:pt x="124" y="1216"/>
                </a:lnTo>
                <a:lnTo>
                  <a:pt x="124" y="1207"/>
                </a:lnTo>
                <a:lnTo>
                  <a:pt x="124" y="1197"/>
                </a:lnTo>
                <a:lnTo>
                  <a:pt x="124" y="1177"/>
                </a:lnTo>
                <a:lnTo>
                  <a:pt x="124" y="1167"/>
                </a:lnTo>
                <a:lnTo>
                  <a:pt x="118" y="1167"/>
                </a:lnTo>
                <a:lnTo>
                  <a:pt x="118" y="1172"/>
                </a:lnTo>
                <a:lnTo>
                  <a:pt x="118" y="1177"/>
                </a:lnTo>
                <a:lnTo>
                  <a:pt x="113" y="1182"/>
                </a:lnTo>
                <a:lnTo>
                  <a:pt x="113" y="1192"/>
                </a:lnTo>
                <a:lnTo>
                  <a:pt x="113" y="1197"/>
                </a:lnTo>
                <a:lnTo>
                  <a:pt x="113" y="1202"/>
                </a:lnTo>
                <a:lnTo>
                  <a:pt x="108" y="1207"/>
                </a:lnTo>
                <a:lnTo>
                  <a:pt x="113" y="1212"/>
                </a:lnTo>
                <a:lnTo>
                  <a:pt x="118" y="1221"/>
                </a:lnTo>
                <a:lnTo>
                  <a:pt x="124" y="1226"/>
                </a:lnTo>
                <a:lnTo>
                  <a:pt x="124" y="1231"/>
                </a:lnTo>
                <a:lnTo>
                  <a:pt x="118" y="1231"/>
                </a:lnTo>
                <a:lnTo>
                  <a:pt x="108" y="1231"/>
                </a:lnTo>
                <a:lnTo>
                  <a:pt x="102" y="1231"/>
                </a:lnTo>
                <a:lnTo>
                  <a:pt x="102" y="1226"/>
                </a:lnTo>
                <a:lnTo>
                  <a:pt x="97" y="1212"/>
                </a:lnTo>
                <a:lnTo>
                  <a:pt x="92" y="1197"/>
                </a:lnTo>
                <a:lnTo>
                  <a:pt x="92" y="1192"/>
                </a:lnTo>
                <a:lnTo>
                  <a:pt x="81" y="1192"/>
                </a:lnTo>
                <a:lnTo>
                  <a:pt x="75" y="1187"/>
                </a:lnTo>
                <a:lnTo>
                  <a:pt x="70" y="1187"/>
                </a:lnTo>
                <a:lnTo>
                  <a:pt x="75" y="1192"/>
                </a:lnTo>
                <a:lnTo>
                  <a:pt x="64" y="1197"/>
                </a:lnTo>
                <a:lnTo>
                  <a:pt x="64" y="1207"/>
                </a:lnTo>
                <a:lnTo>
                  <a:pt x="59" y="1207"/>
                </a:lnTo>
                <a:lnTo>
                  <a:pt x="54" y="1212"/>
                </a:lnTo>
                <a:lnTo>
                  <a:pt x="54" y="1216"/>
                </a:lnTo>
                <a:lnTo>
                  <a:pt x="54" y="1231"/>
                </a:lnTo>
                <a:lnTo>
                  <a:pt x="48" y="1226"/>
                </a:lnTo>
                <a:lnTo>
                  <a:pt x="38" y="1226"/>
                </a:lnTo>
                <a:lnTo>
                  <a:pt x="32" y="1226"/>
                </a:lnTo>
                <a:lnTo>
                  <a:pt x="32" y="1231"/>
                </a:lnTo>
                <a:lnTo>
                  <a:pt x="32" y="1236"/>
                </a:lnTo>
                <a:lnTo>
                  <a:pt x="27" y="1241"/>
                </a:lnTo>
                <a:lnTo>
                  <a:pt x="27" y="1246"/>
                </a:lnTo>
                <a:lnTo>
                  <a:pt x="32" y="1246"/>
                </a:lnTo>
                <a:lnTo>
                  <a:pt x="32" y="1251"/>
                </a:lnTo>
                <a:lnTo>
                  <a:pt x="32" y="1256"/>
                </a:lnTo>
                <a:lnTo>
                  <a:pt x="27" y="1261"/>
                </a:lnTo>
                <a:lnTo>
                  <a:pt x="27" y="1266"/>
                </a:lnTo>
                <a:lnTo>
                  <a:pt x="32" y="1271"/>
                </a:lnTo>
                <a:lnTo>
                  <a:pt x="27" y="1276"/>
                </a:lnTo>
                <a:lnTo>
                  <a:pt x="16" y="1276"/>
                </a:lnTo>
                <a:lnTo>
                  <a:pt x="11" y="1281"/>
                </a:lnTo>
                <a:lnTo>
                  <a:pt x="11" y="1286"/>
                </a:lnTo>
                <a:lnTo>
                  <a:pt x="11" y="1291"/>
                </a:lnTo>
                <a:lnTo>
                  <a:pt x="16" y="1295"/>
                </a:lnTo>
                <a:lnTo>
                  <a:pt x="11" y="1295"/>
                </a:lnTo>
                <a:lnTo>
                  <a:pt x="5" y="1295"/>
                </a:lnTo>
                <a:lnTo>
                  <a:pt x="0" y="1300"/>
                </a:lnTo>
                <a:lnTo>
                  <a:pt x="5" y="1306"/>
                </a:lnTo>
                <a:lnTo>
                  <a:pt x="5" y="1315"/>
                </a:lnTo>
                <a:lnTo>
                  <a:pt x="16" y="1320"/>
                </a:lnTo>
                <a:lnTo>
                  <a:pt x="27" y="1320"/>
                </a:lnTo>
                <a:lnTo>
                  <a:pt x="38" y="1320"/>
                </a:lnTo>
                <a:lnTo>
                  <a:pt x="43" y="1315"/>
                </a:lnTo>
                <a:lnTo>
                  <a:pt x="48" y="1315"/>
                </a:lnTo>
                <a:lnTo>
                  <a:pt x="59" y="1315"/>
                </a:lnTo>
                <a:lnTo>
                  <a:pt x="59" y="1320"/>
                </a:lnTo>
                <a:lnTo>
                  <a:pt x="54" y="1325"/>
                </a:lnTo>
                <a:lnTo>
                  <a:pt x="48" y="1330"/>
                </a:lnTo>
                <a:lnTo>
                  <a:pt x="48" y="1345"/>
                </a:lnTo>
                <a:lnTo>
                  <a:pt x="32" y="1335"/>
                </a:lnTo>
                <a:lnTo>
                  <a:pt x="27" y="1330"/>
                </a:lnTo>
                <a:lnTo>
                  <a:pt x="11" y="1330"/>
                </a:lnTo>
                <a:lnTo>
                  <a:pt x="11" y="1335"/>
                </a:lnTo>
                <a:lnTo>
                  <a:pt x="11" y="1340"/>
                </a:lnTo>
                <a:lnTo>
                  <a:pt x="16" y="1340"/>
                </a:lnTo>
                <a:lnTo>
                  <a:pt x="21" y="1345"/>
                </a:lnTo>
                <a:lnTo>
                  <a:pt x="27" y="1345"/>
                </a:lnTo>
                <a:lnTo>
                  <a:pt x="21" y="1350"/>
                </a:lnTo>
                <a:lnTo>
                  <a:pt x="16" y="1350"/>
                </a:lnTo>
                <a:lnTo>
                  <a:pt x="16" y="1355"/>
                </a:lnTo>
                <a:lnTo>
                  <a:pt x="21" y="1360"/>
                </a:lnTo>
                <a:lnTo>
                  <a:pt x="27" y="1365"/>
                </a:lnTo>
                <a:lnTo>
                  <a:pt x="27" y="1370"/>
                </a:lnTo>
                <a:lnTo>
                  <a:pt x="38" y="1380"/>
                </a:lnTo>
                <a:lnTo>
                  <a:pt x="43" y="1385"/>
                </a:lnTo>
                <a:lnTo>
                  <a:pt x="48" y="1390"/>
                </a:lnTo>
                <a:lnTo>
                  <a:pt x="48" y="1394"/>
                </a:lnTo>
                <a:lnTo>
                  <a:pt x="43" y="1390"/>
                </a:lnTo>
                <a:lnTo>
                  <a:pt x="38" y="1385"/>
                </a:lnTo>
                <a:lnTo>
                  <a:pt x="32" y="1385"/>
                </a:lnTo>
                <a:lnTo>
                  <a:pt x="32" y="1390"/>
                </a:lnTo>
                <a:lnTo>
                  <a:pt x="32" y="1394"/>
                </a:lnTo>
                <a:lnTo>
                  <a:pt x="27" y="1390"/>
                </a:lnTo>
                <a:lnTo>
                  <a:pt x="27" y="1394"/>
                </a:lnTo>
                <a:lnTo>
                  <a:pt x="32" y="1399"/>
                </a:lnTo>
                <a:lnTo>
                  <a:pt x="38" y="1404"/>
                </a:lnTo>
                <a:lnTo>
                  <a:pt x="43" y="1404"/>
                </a:lnTo>
                <a:lnTo>
                  <a:pt x="64" y="1409"/>
                </a:lnTo>
                <a:lnTo>
                  <a:pt x="81" y="1414"/>
                </a:lnTo>
                <a:lnTo>
                  <a:pt x="75" y="1419"/>
                </a:lnTo>
                <a:lnTo>
                  <a:pt x="70" y="1419"/>
                </a:lnTo>
                <a:lnTo>
                  <a:pt x="64" y="1414"/>
                </a:lnTo>
                <a:lnTo>
                  <a:pt x="59" y="1414"/>
                </a:lnTo>
                <a:lnTo>
                  <a:pt x="54" y="1419"/>
                </a:lnTo>
                <a:lnTo>
                  <a:pt x="27" y="1409"/>
                </a:lnTo>
                <a:lnTo>
                  <a:pt x="27" y="1414"/>
                </a:lnTo>
                <a:lnTo>
                  <a:pt x="32" y="1419"/>
                </a:lnTo>
                <a:lnTo>
                  <a:pt x="59" y="1424"/>
                </a:lnTo>
                <a:lnTo>
                  <a:pt x="81" y="1424"/>
                </a:lnTo>
                <a:lnTo>
                  <a:pt x="135" y="1419"/>
                </a:lnTo>
                <a:lnTo>
                  <a:pt x="140" y="1414"/>
                </a:lnTo>
                <a:lnTo>
                  <a:pt x="145" y="1414"/>
                </a:lnTo>
                <a:lnTo>
                  <a:pt x="151" y="1414"/>
                </a:lnTo>
                <a:lnTo>
                  <a:pt x="156" y="1414"/>
                </a:lnTo>
                <a:lnTo>
                  <a:pt x="167" y="1404"/>
                </a:lnTo>
                <a:lnTo>
                  <a:pt x="172" y="1399"/>
                </a:lnTo>
                <a:lnTo>
                  <a:pt x="172" y="1404"/>
                </a:lnTo>
                <a:lnTo>
                  <a:pt x="178" y="1409"/>
                </a:lnTo>
                <a:lnTo>
                  <a:pt x="178" y="1404"/>
                </a:lnTo>
                <a:lnTo>
                  <a:pt x="183" y="1404"/>
                </a:lnTo>
                <a:lnTo>
                  <a:pt x="183" y="1394"/>
                </a:lnTo>
                <a:lnTo>
                  <a:pt x="183" y="1390"/>
                </a:lnTo>
                <a:lnTo>
                  <a:pt x="183" y="1380"/>
                </a:lnTo>
                <a:lnTo>
                  <a:pt x="194" y="1365"/>
                </a:lnTo>
                <a:lnTo>
                  <a:pt x="199" y="1360"/>
                </a:lnTo>
                <a:lnTo>
                  <a:pt x="210" y="1355"/>
                </a:lnTo>
                <a:lnTo>
                  <a:pt x="210" y="1360"/>
                </a:lnTo>
                <a:lnTo>
                  <a:pt x="205" y="1365"/>
                </a:lnTo>
                <a:lnTo>
                  <a:pt x="194" y="1380"/>
                </a:lnTo>
                <a:lnTo>
                  <a:pt x="188" y="1390"/>
                </a:lnTo>
                <a:lnTo>
                  <a:pt x="188" y="1394"/>
                </a:lnTo>
                <a:lnTo>
                  <a:pt x="188" y="1399"/>
                </a:lnTo>
                <a:lnTo>
                  <a:pt x="188" y="1409"/>
                </a:lnTo>
                <a:lnTo>
                  <a:pt x="194" y="1409"/>
                </a:lnTo>
                <a:lnTo>
                  <a:pt x="199" y="1404"/>
                </a:lnTo>
                <a:lnTo>
                  <a:pt x="205" y="1404"/>
                </a:lnTo>
                <a:lnTo>
                  <a:pt x="226" y="1409"/>
                </a:lnTo>
                <a:lnTo>
                  <a:pt x="264" y="1399"/>
                </a:lnTo>
                <a:lnTo>
                  <a:pt x="280" y="1394"/>
                </a:lnTo>
                <a:lnTo>
                  <a:pt x="286" y="1399"/>
                </a:lnTo>
                <a:lnTo>
                  <a:pt x="291" y="1399"/>
                </a:lnTo>
                <a:lnTo>
                  <a:pt x="280" y="1404"/>
                </a:lnTo>
                <a:lnTo>
                  <a:pt x="269" y="1404"/>
                </a:lnTo>
                <a:lnTo>
                  <a:pt x="258" y="1409"/>
                </a:lnTo>
                <a:lnTo>
                  <a:pt x="248" y="1414"/>
                </a:lnTo>
                <a:lnTo>
                  <a:pt x="258" y="1424"/>
                </a:lnTo>
                <a:lnTo>
                  <a:pt x="258" y="1429"/>
                </a:lnTo>
                <a:lnTo>
                  <a:pt x="258" y="1434"/>
                </a:lnTo>
                <a:lnTo>
                  <a:pt x="269" y="1434"/>
                </a:lnTo>
                <a:lnTo>
                  <a:pt x="275" y="1434"/>
                </a:lnTo>
                <a:lnTo>
                  <a:pt x="275" y="1439"/>
                </a:lnTo>
                <a:lnTo>
                  <a:pt x="269" y="1444"/>
                </a:lnTo>
                <a:lnTo>
                  <a:pt x="269" y="1449"/>
                </a:lnTo>
                <a:lnTo>
                  <a:pt x="264" y="1449"/>
                </a:lnTo>
                <a:lnTo>
                  <a:pt x="258" y="1449"/>
                </a:lnTo>
                <a:lnTo>
                  <a:pt x="253" y="1449"/>
                </a:lnTo>
                <a:lnTo>
                  <a:pt x="248" y="1444"/>
                </a:lnTo>
                <a:lnTo>
                  <a:pt x="253" y="1434"/>
                </a:lnTo>
                <a:lnTo>
                  <a:pt x="248" y="1434"/>
                </a:lnTo>
                <a:lnTo>
                  <a:pt x="242" y="1429"/>
                </a:lnTo>
                <a:lnTo>
                  <a:pt x="237" y="1424"/>
                </a:lnTo>
                <a:lnTo>
                  <a:pt x="232" y="1419"/>
                </a:lnTo>
                <a:lnTo>
                  <a:pt x="226" y="1419"/>
                </a:lnTo>
                <a:lnTo>
                  <a:pt x="215" y="1419"/>
                </a:lnTo>
                <a:lnTo>
                  <a:pt x="205" y="1429"/>
                </a:lnTo>
                <a:lnTo>
                  <a:pt x="205" y="1424"/>
                </a:lnTo>
                <a:lnTo>
                  <a:pt x="199" y="1424"/>
                </a:lnTo>
                <a:lnTo>
                  <a:pt x="194" y="1424"/>
                </a:lnTo>
                <a:lnTo>
                  <a:pt x="183" y="1434"/>
                </a:lnTo>
                <a:lnTo>
                  <a:pt x="172" y="1439"/>
                </a:lnTo>
                <a:lnTo>
                  <a:pt x="167" y="1444"/>
                </a:lnTo>
                <a:lnTo>
                  <a:pt x="167" y="1449"/>
                </a:lnTo>
                <a:lnTo>
                  <a:pt x="765" y="1449"/>
                </a:lnTo>
                <a:lnTo>
                  <a:pt x="760" y="1429"/>
                </a:lnTo>
                <a:lnTo>
                  <a:pt x="771" y="1429"/>
                </a:lnTo>
                <a:lnTo>
                  <a:pt x="776" y="1424"/>
                </a:lnTo>
                <a:lnTo>
                  <a:pt x="781" y="1419"/>
                </a:lnTo>
                <a:lnTo>
                  <a:pt x="781" y="1414"/>
                </a:lnTo>
                <a:lnTo>
                  <a:pt x="787" y="1409"/>
                </a:lnTo>
                <a:lnTo>
                  <a:pt x="787" y="1404"/>
                </a:lnTo>
                <a:lnTo>
                  <a:pt x="792" y="1404"/>
                </a:lnTo>
                <a:lnTo>
                  <a:pt x="781" y="1399"/>
                </a:lnTo>
                <a:lnTo>
                  <a:pt x="771" y="1390"/>
                </a:lnTo>
                <a:lnTo>
                  <a:pt x="771" y="1385"/>
                </a:lnTo>
                <a:lnTo>
                  <a:pt x="776" y="1385"/>
                </a:lnTo>
                <a:lnTo>
                  <a:pt x="781" y="1385"/>
                </a:lnTo>
                <a:lnTo>
                  <a:pt x="787" y="1385"/>
                </a:lnTo>
                <a:lnTo>
                  <a:pt x="792" y="1385"/>
                </a:lnTo>
                <a:lnTo>
                  <a:pt x="803" y="1380"/>
                </a:lnTo>
                <a:lnTo>
                  <a:pt x="808" y="1370"/>
                </a:lnTo>
                <a:lnTo>
                  <a:pt x="814" y="1360"/>
                </a:lnTo>
                <a:lnTo>
                  <a:pt x="825" y="1345"/>
                </a:lnTo>
                <a:lnTo>
                  <a:pt x="830" y="1335"/>
                </a:lnTo>
                <a:lnTo>
                  <a:pt x="830" y="1325"/>
                </a:lnTo>
                <a:lnTo>
                  <a:pt x="830" y="1320"/>
                </a:lnTo>
                <a:lnTo>
                  <a:pt x="835" y="1310"/>
                </a:lnTo>
                <a:lnTo>
                  <a:pt x="830" y="1306"/>
                </a:lnTo>
                <a:lnTo>
                  <a:pt x="825" y="1300"/>
                </a:lnTo>
                <a:lnTo>
                  <a:pt x="825" y="1295"/>
                </a:lnTo>
                <a:lnTo>
                  <a:pt x="825" y="1286"/>
                </a:lnTo>
                <a:lnTo>
                  <a:pt x="830" y="1291"/>
                </a:lnTo>
                <a:lnTo>
                  <a:pt x="835" y="1291"/>
                </a:lnTo>
                <a:lnTo>
                  <a:pt x="835" y="1295"/>
                </a:lnTo>
                <a:lnTo>
                  <a:pt x="841" y="1295"/>
                </a:lnTo>
                <a:lnTo>
                  <a:pt x="846" y="1286"/>
                </a:lnTo>
                <a:lnTo>
                  <a:pt x="846" y="1276"/>
                </a:lnTo>
                <a:lnTo>
                  <a:pt x="846" y="1266"/>
                </a:lnTo>
                <a:lnTo>
                  <a:pt x="846" y="1261"/>
                </a:lnTo>
                <a:lnTo>
                  <a:pt x="851" y="1256"/>
                </a:lnTo>
                <a:lnTo>
                  <a:pt x="862" y="1241"/>
                </a:lnTo>
                <a:lnTo>
                  <a:pt x="868" y="1236"/>
                </a:lnTo>
                <a:lnTo>
                  <a:pt x="873" y="1226"/>
                </a:lnTo>
                <a:lnTo>
                  <a:pt x="873" y="1212"/>
                </a:lnTo>
                <a:lnTo>
                  <a:pt x="873" y="1197"/>
                </a:lnTo>
                <a:lnTo>
                  <a:pt x="868" y="1192"/>
                </a:lnTo>
                <a:lnTo>
                  <a:pt x="862" y="1192"/>
                </a:lnTo>
                <a:lnTo>
                  <a:pt x="857" y="1197"/>
                </a:lnTo>
                <a:lnTo>
                  <a:pt x="851" y="1197"/>
                </a:lnTo>
                <a:lnTo>
                  <a:pt x="846" y="1192"/>
                </a:lnTo>
                <a:lnTo>
                  <a:pt x="846" y="1182"/>
                </a:lnTo>
                <a:lnTo>
                  <a:pt x="841" y="1177"/>
                </a:lnTo>
                <a:lnTo>
                  <a:pt x="830" y="1177"/>
                </a:lnTo>
                <a:lnTo>
                  <a:pt x="825" y="1177"/>
                </a:lnTo>
                <a:lnTo>
                  <a:pt x="819" y="1177"/>
                </a:lnTo>
                <a:lnTo>
                  <a:pt x="825" y="1172"/>
                </a:lnTo>
                <a:lnTo>
                  <a:pt x="825" y="1167"/>
                </a:lnTo>
                <a:lnTo>
                  <a:pt x="830" y="1162"/>
                </a:lnTo>
                <a:lnTo>
                  <a:pt x="825" y="1152"/>
                </a:lnTo>
                <a:lnTo>
                  <a:pt x="825" y="1147"/>
                </a:lnTo>
                <a:lnTo>
                  <a:pt x="851" y="1157"/>
                </a:lnTo>
                <a:lnTo>
                  <a:pt x="857" y="1162"/>
                </a:lnTo>
                <a:lnTo>
                  <a:pt x="862" y="1167"/>
                </a:lnTo>
                <a:lnTo>
                  <a:pt x="862" y="1172"/>
                </a:lnTo>
                <a:lnTo>
                  <a:pt x="862" y="1177"/>
                </a:lnTo>
                <a:lnTo>
                  <a:pt x="868" y="1177"/>
                </a:lnTo>
                <a:lnTo>
                  <a:pt x="873" y="1167"/>
                </a:lnTo>
                <a:lnTo>
                  <a:pt x="878" y="1167"/>
                </a:lnTo>
                <a:lnTo>
                  <a:pt x="884" y="1167"/>
                </a:lnTo>
                <a:lnTo>
                  <a:pt x="889" y="1167"/>
                </a:lnTo>
                <a:lnTo>
                  <a:pt x="895" y="1137"/>
                </a:lnTo>
                <a:lnTo>
                  <a:pt x="895" y="1132"/>
                </a:lnTo>
                <a:lnTo>
                  <a:pt x="895" y="1128"/>
                </a:lnTo>
                <a:lnTo>
                  <a:pt x="900" y="1128"/>
                </a:lnTo>
                <a:lnTo>
                  <a:pt x="900" y="1117"/>
                </a:lnTo>
                <a:lnTo>
                  <a:pt x="905" y="1113"/>
                </a:lnTo>
                <a:lnTo>
                  <a:pt x="905" y="1103"/>
                </a:lnTo>
                <a:lnTo>
                  <a:pt x="895" y="1098"/>
                </a:lnTo>
                <a:lnTo>
                  <a:pt x="895" y="1088"/>
                </a:lnTo>
                <a:lnTo>
                  <a:pt x="889" y="1083"/>
                </a:lnTo>
                <a:lnTo>
                  <a:pt x="878" y="1083"/>
                </a:lnTo>
                <a:lnTo>
                  <a:pt x="878" y="1078"/>
                </a:lnTo>
                <a:lnTo>
                  <a:pt x="873" y="1068"/>
                </a:lnTo>
                <a:lnTo>
                  <a:pt x="862" y="1063"/>
                </a:lnTo>
                <a:lnTo>
                  <a:pt x="857" y="1058"/>
                </a:lnTo>
                <a:lnTo>
                  <a:pt x="851" y="1058"/>
                </a:lnTo>
                <a:lnTo>
                  <a:pt x="846" y="1048"/>
                </a:lnTo>
                <a:lnTo>
                  <a:pt x="851" y="1043"/>
                </a:lnTo>
                <a:lnTo>
                  <a:pt x="851" y="1038"/>
                </a:lnTo>
                <a:lnTo>
                  <a:pt x="857" y="1043"/>
                </a:lnTo>
                <a:lnTo>
                  <a:pt x="857" y="1048"/>
                </a:lnTo>
                <a:lnTo>
                  <a:pt x="857" y="1053"/>
                </a:lnTo>
                <a:lnTo>
                  <a:pt x="862" y="1053"/>
                </a:lnTo>
                <a:lnTo>
                  <a:pt x="868" y="1053"/>
                </a:lnTo>
                <a:lnTo>
                  <a:pt x="868" y="1048"/>
                </a:lnTo>
                <a:lnTo>
                  <a:pt x="873" y="1048"/>
                </a:lnTo>
                <a:lnTo>
                  <a:pt x="873" y="1043"/>
                </a:lnTo>
                <a:lnTo>
                  <a:pt x="878" y="1043"/>
                </a:lnTo>
                <a:lnTo>
                  <a:pt x="884" y="1043"/>
                </a:lnTo>
                <a:lnTo>
                  <a:pt x="889" y="1038"/>
                </a:lnTo>
                <a:lnTo>
                  <a:pt x="900" y="1033"/>
                </a:lnTo>
                <a:lnTo>
                  <a:pt x="905" y="1033"/>
                </a:lnTo>
                <a:lnTo>
                  <a:pt x="916" y="1033"/>
                </a:lnTo>
                <a:lnTo>
                  <a:pt x="927" y="1038"/>
                </a:lnTo>
                <a:lnTo>
                  <a:pt x="932" y="1038"/>
                </a:lnTo>
                <a:lnTo>
                  <a:pt x="943" y="1038"/>
                </a:lnTo>
                <a:lnTo>
                  <a:pt x="943" y="1029"/>
                </a:lnTo>
                <a:lnTo>
                  <a:pt x="943" y="1024"/>
                </a:lnTo>
                <a:lnTo>
                  <a:pt x="938" y="1019"/>
                </a:lnTo>
                <a:lnTo>
                  <a:pt x="943" y="1014"/>
                </a:lnTo>
                <a:lnTo>
                  <a:pt x="948" y="1004"/>
                </a:lnTo>
                <a:lnTo>
                  <a:pt x="948" y="994"/>
                </a:lnTo>
                <a:lnTo>
                  <a:pt x="948" y="989"/>
                </a:lnTo>
                <a:lnTo>
                  <a:pt x="943" y="989"/>
                </a:lnTo>
                <a:lnTo>
                  <a:pt x="943" y="984"/>
                </a:lnTo>
                <a:lnTo>
                  <a:pt x="943" y="979"/>
                </a:lnTo>
                <a:lnTo>
                  <a:pt x="948" y="979"/>
                </a:lnTo>
                <a:lnTo>
                  <a:pt x="948" y="974"/>
                </a:lnTo>
                <a:lnTo>
                  <a:pt x="943" y="969"/>
                </a:lnTo>
                <a:lnTo>
                  <a:pt x="938" y="969"/>
                </a:lnTo>
                <a:lnTo>
                  <a:pt x="943" y="959"/>
                </a:lnTo>
                <a:lnTo>
                  <a:pt x="943" y="954"/>
                </a:lnTo>
                <a:lnTo>
                  <a:pt x="938" y="954"/>
                </a:lnTo>
                <a:lnTo>
                  <a:pt x="932" y="949"/>
                </a:lnTo>
                <a:lnTo>
                  <a:pt x="938" y="949"/>
                </a:lnTo>
                <a:lnTo>
                  <a:pt x="943" y="945"/>
                </a:lnTo>
                <a:lnTo>
                  <a:pt x="943" y="939"/>
                </a:lnTo>
                <a:lnTo>
                  <a:pt x="938" y="925"/>
                </a:lnTo>
                <a:lnTo>
                  <a:pt x="932" y="915"/>
                </a:lnTo>
                <a:lnTo>
                  <a:pt x="932" y="910"/>
                </a:lnTo>
                <a:lnTo>
                  <a:pt x="932" y="905"/>
                </a:lnTo>
                <a:lnTo>
                  <a:pt x="938" y="905"/>
                </a:lnTo>
                <a:lnTo>
                  <a:pt x="943" y="905"/>
                </a:lnTo>
                <a:lnTo>
                  <a:pt x="943" y="900"/>
                </a:lnTo>
                <a:lnTo>
                  <a:pt x="943" y="895"/>
                </a:lnTo>
                <a:lnTo>
                  <a:pt x="948" y="900"/>
                </a:lnTo>
                <a:lnTo>
                  <a:pt x="954" y="900"/>
                </a:lnTo>
                <a:lnTo>
                  <a:pt x="959" y="910"/>
                </a:lnTo>
                <a:lnTo>
                  <a:pt x="970" y="905"/>
                </a:lnTo>
                <a:lnTo>
                  <a:pt x="975" y="900"/>
                </a:lnTo>
                <a:lnTo>
                  <a:pt x="981" y="890"/>
                </a:lnTo>
                <a:lnTo>
                  <a:pt x="981" y="880"/>
                </a:lnTo>
                <a:lnTo>
                  <a:pt x="975" y="875"/>
                </a:lnTo>
                <a:lnTo>
                  <a:pt x="965" y="870"/>
                </a:lnTo>
                <a:lnTo>
                  <a:pt x="943" y="865"/>
                </a:lnTo>
                <a:lnTo>
                  <a:pt x="943" y="860"/>
                </a:lnTo>
                <a:lnTo>
                  <a:pt x="954" y="860"/>
                </a:lnTo>
                <a:lnTo>
                  <a:pt x="970" y="865"/>
                </a:lnTo>
                <a:lnTo>
                  <a:pt x="981" y="865"/>
                </a:lnTo>
                <a:lnTo>
                  <a:pt x="992" y="870"/>
                </a:lnTo>
                <a:lnTo>
                  <a:pt x="992" y="865"/>
                </a:lnTo>
                <a:lnTo>
                  <a:pt x="997" y="860"/>
                </a:lnTo>
                <a:lnTo>
                  <a:pt x="997" y="851"/>
                </a:lnTo>
                <a:lnTo>
                  <a:pt x="1002" y="846"/>
                </a:lnTo>
                <a:lnTo>
                  <a:pt x="1002" y="836"/>
                </a:lnTo>
                <a:lnTo>
                  <a:pt x="1002" y="831"/>
                </a:lnTo>
                <a:lnTo>
                  <a:pt x="997" y="821"/>
                </a:lnTo>
                <a:lnTo>
                  <a:pt x="992" y="816"/>
                </a:lnTo>
                <a:lnTo>
                  <a:pt x="986" y="816"/>
                </a:lnTo>
                <a:lnTo>
                  <a:pt x="981" y="821"/>
                </a:lnTo>
                <a:lnTo>
                  <a:pt x="975" y="821"/>
                </a:lnTo>
                <a:lnTo>
                  <a:pt x="970" y="821"/>
                </a:lnTo>
                <a:lnTo>
                  <a:pt x="959" y="816"/>
                </a:lnTo>
                <a:lnTo>
                  <a:pt x="954" y="811"/>
                </a:lnTo>
                <a:lnTo>
                  <a:pt x="954" y="806"/>
                </a:lnTo>
                <a:lnTo>
                  <a:pt x="943" y="811"/>
                </a:lnTo>
                <a:lnTo>
                  <a:pt x="932" y="811"/>
                </a:lnTo>
                <a:lnTo>
                  <a:pt x="927" y="806"/>
                </a:lnTo>
                <a:lnTo>
                  <a:pt x="922" y="801"/>
                </a:lnTo>
                <a:lnTo>
                  <a:pt x="916" y="781"/>
                </a:lnTo>
                <a:lnTo>
                  <a:pt x="916" y="776"/>
                </a:lnTo>
                <a:lnTo>
                  <a:pt x="916" y="771"/>
                </a:lnTo>
                <a:lnTo>
                  <a:pt x="922" y="767"/>
                </a:lnTo>
                <a:lnTo>
                  <a:pt x="927" y="767"/>
                </a:lnTo>
                <a:lnTo>
                  <a:pt x="932" y="761"/>
                </a:lnTo>
                <a:lnTo>
                  <a:pt x="938" y="761"/>
                </a:lnTo>
                <a:lnTo>
                  <a:pt x="938" y="757"/>
                </a:lnTo>
                <a:lnTo>
                  <a:pt x="938" y="752"/>
                </a:lnTo>
                <a:lnTo>
                  <a:pt x="938" y="742"/>
                </a:lnTo>
                <a:lnTo>
                  <a:pt x="943" y="732"/>
                </a:lnTo>
                <a:lnTo>
                  <a:pt x="954" y="727"/>
                </a:lnTo>
                <a:lnTo>
                  <a:pt x="948" y="727"/>
                </a:lnTo>
                <a:lnTo>
                  <a:pt x="943" y="722"/>
                </a:lnTo>
                <a:lnTo>
                  <a:pt x="943" y="717"/>
                </a:lnTo>
                <a:lnTo>
                  <a:pt x="943" y="707"/>
                </a:lnTo>
                <a:lnTo>
                  <a:pt x="943" y="702"/>
                </a:lnTo>
                <a:lnTo>
                  <a:pt x="938" y="697"/>
                </a:lnTo>
                <a:lnTo>
                  <a:pt x="927" y="697"/>
                </a:lnTo>
                <a:lnTo>
                  <a:pt x="922" y="702"/>
                </a:lnTo>
                <a:lnTo>
                  <a:pt x="911" y="712"/>
                </a:lnTo>
                <a:lnTo>
                  <a:pt x="905" y="712"/>
                </a:lnTo>
                <a:lnTo>
                  <a:pt x="905" y="707"/>
                </a:lnTo>
                <a:lnTo>
                  <a:pt x="900" y="707"/>
                </a:lnTo>
                <a:lnTo>
                  <a:pt x="895" y="707"/>
                </a:lnTo>
                <a:lnTo>
                  <a:pt x="884" y="712"/>
                </a:lnTo>
                <a:lnTo>
                  <a:pt x="878" y="717"/>
                </a:lnTo>
                <a:lnTo>
                  <a:pt x="878" y="722"/>
                </a:lnTo>
                <a:lnTo>
                  <a:pt x="873" y="732"/>
                </a:lnTo>
                <a:lnTo>
                  <a:pt x="868" y="742"/>
                </a:lnTo>
                <a:lnTo>
                  <a:pt x="862" y="757"/>
                </a:lnTo>
                <a:lnTo>
                  <a:pt x="857" y="767"/>
                </a:lnTo>
                <a:lnTo>
                  <a:pt x="851" y="776"/>
                </a:lnTo>
                <a:lnTo>
                  <a:pt x="841" y="771"/>
                </a:lnTo>
                <a:lnTo>
                  <a:pt x="835" y="771"/>
                </a:lnTo>
                <a:lnTo>
                  <a:pt x="830" y="767"/>
                </a:lnTo>
                <a:lnTo>
                  <a:pt x="835" y="752"/>
                </a:lnTo>
                <a:lnTo>
                  <a:pt x="841" y="747"/>
                </a:lnTo>
                <a:lnTo>
                  <a:pt x="851" y="742"/>
                </a:lnTo>
                <a:lnTo>
                  <a:pt x="846" y="737"/>
                </a:lnTo>
                <a:lnTo>
                  <a:pt x="851" y="732"/>
                </a:lnTo>
                <a:lnTo>
                  <a:pt x="857" y="727"/>
                </a:lnTo>
                <a:lnTo>
                  <a:pt x="862" y="727"/>
                </a:lnTo>
                <a:lnTo>
                  <a:pt x="868" y="727"/>
                </a:lnTo>
                <a:lnTo>
                  <a:pt x="868" y="722"/>
                </a:lnTo>
                <a:lnTo>
                  <a:pt x="868" y="712"/>
                </a:lnTo>
                <a:lnTo>
                  <a:pt x="873" y="702"/>
                </a:lnTo>
                <a:lnTo>
                  <a:pt x="878" y="702"/>
                </a:lnTo>
                <a:lnTo>
                  <a:pt x="884" y="697"/>
                </a:lnTo>
                <a:lnTo>
                  <a:pt x="889" y="697"/>
                </a:lnTo>
                <a:lnTo>
                  <a:pt x="895" y="697"/>
                </a:lnTo>
                <a:lnTo>
                  <a:pt x="895" y="692"/>
                </a:lnTo>
                <a:lnTo>
                  <a:pt x="900" y="687"/>
                </a:lnTo>
                <a:lnTo>
                  <a:pt x="911" y="682"/>
                </a:lnTo>
                <a:lnTo>
                  <a:pt x="932" y="682"/>
                </a:lnTo>
                <a:lnTo>
                  <a:pt x="943" y="682"/>
                </a:lnTo>
                <a:lnTo>
                  <a:pt x="954" y="682"/>
                </a:lnTo>
                <a:lnTo>
                  <a:pt x="965" y="677"/>
                </a:lnTo>
                <a:lnTo>
                  <a:pt x="965" y="673"/>
                </a:lnTo>
                <a:lnTo>
                  <a:pt x="970" y="668"/>
                </a:lnTo>
                <a:lnTo>
                  <a:pt x="965" y="653"/>
                </a:lnTo>
                <a:lnTo>
                  <a:pt x="954" y="648"/>
                </a:lnTo>
                <a:lnTo>
                  <a:pt x="948" y="643"/>
                </a:lnTo>
                <a:lnTo>
                  <a:pt x="938" y="643"/>
                </a:lnTo>
                <a:lnTo>
                  <a:pt x="927" y="638"/>
                </a:lnTo>
                <a:lnTo>
                  <a:pt x="922" y="633"/>
                </a:lnTo>
                <a:lnTo>
                  <a:pt x="916" y="623"/>
                </a:lnTo>
                <a:lnTo>
                  <a:pt x="922" y="623"/>
                </a:lnTo>
                <a:lnTo>
                  <a:pt x="927" y="623"/>
                </a:lnTo>
                <a:lnTo>
                  <a:pt x="932" y="623"/>
                </a:lnTo>
                <a:lnTo>
                  <a:pt x="938" y="623"/>
                </a:lnTo>
                <a:lnTo>
                  <a:pt x="927" y="608"/>
                </a:lnTo>
                <a:lnTo>
                  <a:pt x="916" y="603"/>
                </a:lnTo>
                <a:lnTo>
                  <a:pt x="895" y="593"/>
                </a:lnTo>
                <a:lnTo>
                  <a:pt x="873" y="589"/>
                </a:lnTo>
                <a:lnTo>
                  <a:pt x="857" y="589"/>
                </a:lnTo>
                <a:lnTo>
                  <a:pt x="857" y="584"/>
                </a:lnTo>
                <a:lnTo>
                  <a:pt x="862" y="579"/>
                </a:lnTo>
                <a:lnTo>
                  <a:pt x="878" y="579"/>
                </a:lnTo>
                <a:lnTo>
                  <a:pt x="895" y="584"/>
                </a:lnTo>
                <a:lnTo>
                  <a:pt x="911" y="584"/>
                </a:lnTo>
                <a:lnTo>
                  <a:pt x="922" y="589"/>
                </a:lnTo>
                <a:lnTo>
                  <a:pt x="932" y="593"/>
                </a:lnTo>
                <a:lnTo>
                  <a:pt x="943" y="608"/>
                </a:lnTo>
                <a:lnTo>
                  <a:pt x="959" y="628"/>
                </a:lnTo>
                <a:lnTo>
                  <a:pt x="970" y="633"/>
                </a:lnTo>
                <a:lnTo>
                  <a:pt x="981" y="638"/>
                </a:lnTo>
                <a:lnTo>
                  <a:pt x="992" y="653"/>
                </a:lnTo>
                <a:lnTo>
                  <a:pt x="1002" y="663"/>
                </a:lnTo>
                <a:lnTo>
                  <a:pt x="1008" y="677"/>
                </a:lnTo>
                <a:lnTo>
                  <a:pt x="1008" y="687"/>
                </a:lnTo>
                <a:lnTo>
                  <a:pt x="1008" y="608"/>
                </a:lnTo>
                <a:lnTo>
                  <a:pt x="1008" y="603"/>
                </a:lnTo>
                <a:lnTo>
                  <a:pt x="1008" y="589"/>
                </a:lnTo>
                <a:close/>
              </a:path>
            </a:pathLst>
          </a:custGeom>
          <a:solidFill>
            <a:srgbClr val="C1FFD5"/>
          </a:solidFill>
          <a:ln w="9525">
            <a:noFill/>
            <a:round/>
            <a:headEnd/>
            <a:tailEnd/>
          </a:ln>
        </p:spPr>
        <p:txBody>
          <a:bodyPr/>
          <a:lstStyle/>
          <a:p>
            <a:endParaRPr lang="en-US"/>
          </a:p>
        </p:txBody>
      </p:sp>
      <p:sp>
        <p:nvSpPr>
          <p:cNvPr id="146316" name="Freeform 1932"/>
          <p:cNvSpPr>
            <a:spLocks/>
          </p:cNvSpPr>
          <p:nvPr/>
        </p:nvSpPr>
        <p:spPr bwMode="auto">
          <a:xfrm>
            <a:off x="1008063" y="3448050"/>
            <a:ext cx="1616075" cy="2300288"/>
          </a:xfrm>
          <a:custGeom>
            <a:avLst/>
            <a:gdLst/>
            <a:ahLst/>
            <a:cxnLst>
              <a:cxn ang="0">
                <a:pos x="248" y="1444"/>
              </a:cxn>
              <a:cxn ang="0">
                <a:pos x="291" y="1399"/>
              </a:cxn>
              <a:cxn ang="0">
                <a:pos x="199" y="1360"/>
              </a:cxn>
              <a:cxn ang="0">
                <a:pos x="81" y="1424"/>
              </a:cxn>
              <a:cxn ang="0">
                <a:pos x="27" y="1390"/>
              </a:cxn>
              <a:cxn ang="0">
                <a:pos x="27" y="1345"/>
              </a:cxn>
              <a:cxn ang="0">
                <a:pos x="27" y="1320"/>
              </a:cxn>
              <a:cxn ang="0">
                <a:pos x="32" y="1256"/>
              </a:cxn>
              <a:cxn ang="0">
                <a:pos x="75" y="1192"/>
              </a:cxn>
              <a:cxn ang="0">
                <a:pos x="113" y="1202"/>
              </a:cxn>
              <a:cxn ang="0">
                <a:pos x="135" y="1216"/>
              </a:cxn>
              <a:cxn ang="0">
                <a:pos x="156" y="1122"/>
              </a:cxn>
              <a:cxn ang="0">
                <a:pos x="151" y="1063"/>
              </a:cxn>
              <a:cxn ang="0">
                <a:pos x="183" y="1029"/>
              </a:cxn>
              <a:cxn ang="0">
                <a:pos x="242" y="1068"/>
              </a:cxn>
              <a:cxn ang="0">
                <a:pos x="296" y="1182"/>
              </a:cxn>
              <a:cxn ang="0">
                <a:pos x="296" y="1058"/>
              </a:cxn>
              <a:cxn ang="0">
                <a:pos x="334" y="1053"/>
              </a:cxn>
              <a:cxn ang="0">
                <a:pos x="356" y="1029"/>
              </a:cxn>
              <a:cxn ang="0">
                <a:pos x="404" y="1162"/>
              </a:cxn>
              <a:cxn ang="0">
                <a:pos x="415" y="1043"/>
              </a:cxn>
              <a:cxn ang="0">
                <a:pos x="339" y="989"/>
              </a:cxn>
              <a:cxn ang="0">
                <a:pos x="286" y="806"/>
              </a:cxn>
              <a:cxn ang="0">
                <a:pos x="431" y="747"/>
              </a:cxn>
              <a:cxn ang="0">
                <a:pos x="415" y="687"/>
              </a:cxn>
              <a:cxn ang="0">
                <a:pos x="334" y="742"/>
              </a:cxn>
              <a:cxn ang="0">
                <a:pos x="415" y="663"/>
              </a:cxn>
              <a:cxn ang="0">
                <a:pos x="480" y="608"/>
              </a:cxn>
              <a:cxn ang="0">
                <a:pos x="415" y="539"/>
              </a:cxn>
              <a:cxn ang="0">
                <a:pos x="318" y="495"/>
              </a:cxn>
              <a:cxn ang="0">
                <a:pos x="323" y="411"/>
              </a:cxn>
              <a:cxn ang="0">
                <a:pos x="280" y="277"/>
              </a:cxn>
              <a:cxn ang="0">
                <a:pos x="334" y="208"/>
              </a:cxn>
              <a:cxn ang="0">
                <a:pos x="480" y="331"/>
              </a:cxn>
              <a:cxn ang="0">
                <a:pos x="388" y="213"/>
              </a:cxn>
              <a:cxn ang="0">
                <a:pos x="474" y="168"/>
              </a:cxn>
              <a:cxn ang="0">
                <a:pos x="533" y="138"/>
              </a:cxn>
              <a:cxn ang="0">
                <a:pos x="663" y="20"/>
              </a:cxn>
              <a:cxn ang="0">
                <a:pos x="830" y="119"/>
              </a:cxn>
              <a:cxn ang="0">
                <a:pos x="641" y="193"/>
              </a:cxn>
              <a:cxn ang="0">
                <a:pos x="770" y="208"/>
              </a:cxn>
              <a:cxn ang="0">
                <a:pos x="824" y="252"/>
              </a:cxn>
              <a:cxn ang="0">
                <a:pos x="894" y="297"/>
              </a:cxn>
              <a:cxn ang="0">
                <a:pos x="803" y="381"/>
              </a:cxn>
              <a:cxn ang="0">
                <a:pos x="932" y="411"/>
              </a:cxn>
              <a:cxn ang="0">
                <a:pos x="981" y="504"/>
              </a:cxn>
              <a:cxn ang="0">
                <a:pos x="1008" y="687"/>
              </a:cxn>
              <a:cxn ang="0">
                <a:pos x="873" y="589"/>
              </a:cxn>
              <a:cxn ang="0">
                <a:pos x="964" y="673"/>
              </a:cxn>
              <a:cxn ang="0">
                <a:pos x="862" y="727"/>
              </a:cxn>
              <a:cxn ang="0">
                <a:pos x="878" y="717"/>
              </a:cxn>
              <a:cxn ang="0">
                <a:pos x="943" y="732"/>
              </a:cxn>
              <a:cxn ang="0">
                <a:pos x="954" y="811"/>
              </a:cxn>
              <a:cxn ang="0">
                <a:pos x="970" y="865"/>
              </a:cxn>
              <a:cxn ang="0">
                <a:pos x="938" y="905"/>
              </a:cxn>
              <a:cxn ang="0">
                <a:pos x="943" y="979"/>
              </a:cxn>
              <a:cxn ang="0">
                <a:pos x="889" y="1038"/>
              </a:cxn>
              <a:cxn ang="0">
                <a:pos x="862" y="1063"/>
              </a:cxn>
              <a:cxn ang="0">
                <a:pos x="878" y="1167"/>
              </a:cxn>
              <a:cxn ang="0">
                <a:pos x="840" y="1177"/>
              </a:cxn>
              <a:cxn ang="0">
                <a:pos x="846" y="1286"/>
              </a:cxn>
              <a:cxn ang="0">
                <a:pos x="803" y="1380"/>
              </a:cxn>
              <a:cxn ang="0">
                <a:pos x="765" y="1449"/>
              </a:cxn>
            </a:cxnLst>
            <a:rect l="0" t="0" r="r" b="b"/>
            <a:pathLst>
              <a:path w="1018" h="1449">
                <a:moveTo>
                  <a:pt x="167" y="1449"/>
                </a:moveTo>
                <a:lnTo>
                  <a:pt x="167" y="1444"/>
                </a:lnTo>
                <a:lnTo>
                  <a:pt x="172" y="1439"/>
                </a:lnTo>
                <a:lnTo>
                  <a:pt x="183" y="1434"/>
                </a:lnTo>
                <a:lnTo>
                  <a:pt x="194" y="1424"/>
                </a:lnTo>
                <a:lnTo>
                  <a:pt x="199" y="1424"/>
                </a:lnTo>
                <a:lnTo>
                  <a:pt x="205" y="1424"/>
                </a:lnTo>
                <a:lnTo>
                  <a:pt x="205" y="1429"/>
                </a:lnTo>
                <a:lnTo>
                  <a:pt x="215" y="1419"/>
                </a:lnTo>
                <a:lnTo>
                  <a:pt x="226" y="1419"/>
                </a:lnTo>
                <a:lnTo>
                  <a:pt x="232" y="1419"/>
                </a:lnTo>
                <a:lnTo>
                  <a:pt x="237" y="1424"/>
                </a:lnTo>
                <a:lnTo>
                  <a:pt x="242" y="1429"/>
                </a:lnTo>
                <a:lnTo>
                  <a:pt x="248" y="1434"/>
                </a:lnTo>
                <a:lnTo>
                  <a:pt x="253" y="1434"/>
                </a:lnTo>
                <a:lnTo>
                  <a:pt x="248" y="1444"/>
                </a:lnTo>
                <a:lnTo>
                  <a:pt x="253" y="1449"/>
                </a:lnTo>
                <a:lnTo>
                  <a:pt x="258" y="1449"/>
                </a:lnTo>
                <a:lnTo>
                  <a:pt x="264" y="1449"/>
                </a:lnTo>
                <a:lnTo>
                  <a:pt x="269" y="1449"/>
                </a:lnTo>
                <a:lnTo>
                  <a:pt x="269" y="1444"/>
                </a:lnTo>
                <a:lnTo>
                  <a:pt x="275" y="1439"/>
                </a:lnTo>
                <a:lnTo>
                  <a:pt x="275" y="1434"/>
                </a:lnTo>
                <a:lnTo>
                  <a:pt x="269" y="1434"/>
                </a:lnTo>
                <a:lnTo>
                  <a:pt x="258" y="1434"/>
                </a:lnTo>
                <a:lnTo>
                  <a:pt x="258" y="1429"/>
                </a:lnTo>
                <a:lnTo>
                  <a:pt x="258" y="1424"/>
                </a:lnTo>
                <a:lnTo>
                  <a:pt x="248" y="1414"/>
                </a:lnTo>
                <a:lnTo>
                  <a:pt x="258" y="1409"/>
                </a:lnTo>
                <a:lnTo>
                  <a:pt x="269" y="1404"/>
                </a:lnTo>
                <a:lnTo>
                  <a:pt x="280" y="1404"/>
                </a:lnTo>
                <a:lnTo>
                  <a:pt x="291" y="1399"/>
                </a:lnTo>
                <a:lnTo>
                  <a:pt x="286" y="1399"/>
                </a:lnTo>
                <a:lnTo>
                  <a:pt x="280" y="1394"/>
                </a:lnTo>
                <a:lnTo>
                  <a:pt x="264" y="1399"/>
                </a:lnTo>
                <a:lnTo>
                  <a:pt x="226" y="1409"/>
                </a:lnTo>
                <a:lnTo>
                  <a:pt x="205" y="1404"/>
                </a:lnTo>
                <a:lnTo>
                  <a:pt x="199" y="1404"/>
                </a:lnTo>
                <a:lnTo>
                  <a:pt x="194" y="1409"/>
                </a:lnTo>
                <a:lnTo>
                  <a:pt x="188" y="1409"/>
                </a:lnTo>
                <a:lnTo>
                  <a:pt x="188" y="1399"/>
                </a:lnTo>
                <a:lnTo>
                  <a:pt x="188" y="1394"/>
                </a:lnTo>
                <a:lnTo>
                  <a:pt x="188" y="1390"/>
                </a:lnTo>
                <a:lnTo>
                  <a:pt x="194" y="1380"/>
                </a:lnTo>
                <a:lnTo>
                  <a:pt x="205" y="1365"/>
                </a:lnTo>
                <a:lnTo>
                  <a:pt x="210" y="1360"/>
                </a:lnTo>
                <a:lnTo>
                  <a:pt x="210" y="1355"/>
                </a:lnTo>
                <a:lnTo>
                  <a:pt x="199" y="1360"/>
                </a:lnTo>
                <a:lnTo>
                  <a:pt x="194" y="1365"/>
                </a:lnTo>
                <a:lnTo>
                  <a:pt x="183" y="1380"/>
                </a:lnTo>
                <a:lnTo>
                  <a:pt x="183" y="1390"/>
                </a:lnTo>
                <a:lnTo>
                  <a:pt x="183" y="1394"/>
                </a:lnTo>
                <a:lnTo>
                  <a:pt x="183" y="1404"/>
                </a:lnTo>
                <a:lnTo>
                  <a:pt x="178" y="1404"/>
                </a:lnTo>
                <a:lnTo>
                  <a:pt x="178" y="1409"/>
                </a:lnTo>
                <a:lnTo>
                  <a:pt x="172" y="1404"/>
                </a:lnTo>
                <a:lnTo>
                  <a:pt x="172" y="1399"/>
                </a:lnTo>
                <a:lnTo>
                  <a:pt x="167" y="1404"/>
                </a:lnTo>
                <a:lnTo>
                  <a:pt x="156" y="1414"/>
                </a:lnTo>
                <a:lnTo>
                  <a:pt x="151" y="1414"/>
                </a:lnTo>
                <a:lnTo>
                  <a:pt x="145" y="1414"/>
                </a:lnTo>
                <a:lnTo>
                  <a:pt x="140" y="1414"/>
                </a:lnTo>
                <a:lnTo>
                  <a:pt x="135" y="1419"/>
                </a:lnTo>
                <a:lnTo>
                  <a:pt x="81" y="1424"/>
                </a:lnTo>
                <a:lnTo>
                  <a:pt x="59" y="1424"/>
                </a:lnTo>
                <a:lnTo>
                  <a:pt x="32" y="1419"/>
                </a:lnTo>
                <a:lnTo>
                  <a:pt x="27" y="1414"/>
                </a:lnTo>
                <a:lnTo>
                  <a:pt x="27" y="1409"/>
                </a:lnTo>
                <a:lnTo>
                  <a:pt x="54" y="1419"/>
                </a:lnTo>
                <a:lnTo>
                  <a:pt x="59" y="1414"/>
                </a:lnTo>
                <a:lnTo>
                  <a:pt x="64" y="1414"/>
                </a:lnTo>
                <a:lnTo>
                  <a:pt x="70" y="1419"/>
                </a:lnTo>
                <a:lnTo>
                  <a:pt x="75" y="1419"/>
                </a:lnTo>
                <a:lnTo>
                  <a:pt x="81" y="1414"/>
                </a:lnTo>
                <a:lnTo>
                  <a:pt x="64" y="1409"/>
                </a:lnTo>
                <a:lnTo>
                  <a:pt x="43" y="1404"/>
                </a:lnTo>
                <a:lnTo>
                  <a:pt x="38" y="1404"/>
                </a:lnTo>
                <a:lnTo>
                  <a:pt x="32" y="1399"/>
                </a:lnTo>
                <a:lnTo>
                  <a:pt x="27" y="1394"/>
                </a:lnTo>
                <a:lnTo>
                  <a:pt x="27" y="1390"/>
                </a:lnTo>
                <a:lnTo>
                  <a:pt x="32" y="1394"/>
                </a:lnTo>
                <a:lnTo>
                  <a:pt x="32" y="1390"/>
                </a:lnTo>
                <a:lnTo>
                  <a:pt x="32" y="1385"/>
                </a:lnTo>
                <a:lnTo>
                  <a:pt x="38" y="1385"/>
                </a:lnTo>
                <a:lnTo>
                  <a:pt x="43" y="1390"/>
                </a:lnTo>
                <a:lnTo>
                  <a:pt x="48" y="1394"/>
                </a:lnTo>
                <a:lnTo>
                  <a:pt x="48" y="1390"/>
                </a:lnTo>
                <a:lnTo>
                  <a:pt x="43" y="1385"/>
                </a:lnTo>
                <a:lnTo>
                  <a:pt x="38" y="1380"/>
                </a:lnTo>
                <a:lnTo>
                  <a:pt x="27" y="1370"/>
                </a:lnTo>
                <a:lnTo>
                  <a:pt x="27" y="1365"/>
                </a:lnTo>
                <a:lnTo>
                  <a:pt x="21" y="1360"/>
                </a:lnTo>
                <a:lnTo>
                  <a:pt x="16" y="1355"/>
                </a:lnTo>
                <a:lnTo>
                  <a:pt x="16" y="1350"/>
                </a:lnTo>
                <a:lnTo>
                  <a:pt x="21" y="1350"/>
                </a:lnTo>
                <a:lnTo>
                  <a:pt x="27" y="1345"/>
                </a:lnTo>
                <a:lnTo>
                  <a:pt x="21" y="1345"/>
                </a:lnTo>
                <a:lnTo>
                  <a:pt x="16" y="1340"/>
                </a:lnTo>
                <a:lnTo>
                  <a:pt x="11" y="1340"/>
                </a:lnTo>
                <a:lnTo>
                  <a:pt x="11" y="1335"/>
                </a:lnTo>
                <a:lnTo>
                  <a:pt x="11" y="1330"/>
                </a:lnTo>
                <a:lnTo>
                  <a:pt x="27" y="1330"/>
                </a:lnTo>
                <a:lnTo>
                  <a:pt x="32" y="1335"/>
                </a:lnTo>
                <a:lnTo>
                  <a:pt x="48" y="1345"/>
                </a:lnTo>
                <a:lnTo>
                  <a:pt x="48" y="1330"/>
                </a:lnTo>
                <a:lnTo>
                  <a:pt x="54" y="1325"/>
                </a:lnTo>
                <a:lnTo>
                  <a:pt x="59" y="1320"/>
                </a:lnTo>
                <a:lnTo>
                  <a:pt x="59" y="1315"/>
                </a:lnTo>
                <a:lnTo>
                  <a:pt x="48" y="1315"/>
                </a:lnTo>
                <a:lnTo>
                  <a:pt x="43" y="1315"/>
                </a:lnTo>
                <a:lnTo>
                  <a:pt x="38" y="1320"/>
                </a:lnTo>
                <a:lnTo>
                  <a:pt x="27" y="1320"/>
                </a:lnTo>
                <a:lnTo>
                  <a:pt x="16" y="1320"/>
                </a:lnTo>
                <a:lnTo>
                  <a:pt x="5" y="1315"/>
                </a:lnTo>
                <a:lnTo>
                  <a:pt x="5" y="1306"/>
                </a:lnTo>
                <a:lnTo>
                  <a:pt x="0" y="1300"/>
                </a:lnTo>
                <a:lnTo>
                  <a:pt x="5" y="1295"/>
                </a:lnTo>
                <a:lnTo>
                  <a:pt x="11" y="1295"/>
                </a:lnTo>
                <a:lnTo>
                  <a:pt x="16" y="1295"/>
                </a:lnTo>
                <a:lnTo>
                  <a:pt x="11" y="1291"/>
                </a:lnTo>
                <a:lnTo>
                  <a:pt x="11" y="1286"/>
                </a:lnTo>
                <a:lnTo>
                  <a:pt x="11" y="1281"/>
                </a:lnTo>
                <a:lnTo>
                  <a:pt x="16" y="1276"/>
                </a:lnTo>
                <a:lnTo>
                  <a:pt x="27" y="1276"/>
                </a:lnTo>
                <a:lnTo>
                  <a:pt x="32" y="1271"/>
                </a:lnTo>
                <a:lnTo>
                  <a:pt x="27" y="1266"/>
                </a:lnTo>
                <a:lnTo>
                  <a:pt x="27" y="1261"/>
                </a:lnTo>
                <a:lnTo>
                  <a:pt x="32" y="1256"/>
                </a:lnTo>
                <a:lnTo>
                  <a:pt x="32" y="1251"/>
                </a:lnTo>
                <a:lnTo>
                  <a:pt x="32" y="1246"/>
                </a:lnTo>
                <a:lnTo>
                  <a:pt x="27" y="1246"/>
                </a:lnTo>
                <a:lnTo>
                  <a:pt x="27" y="1241"/>
                </a:lnTo>
                <a:lnTo>
                  <a:pt x="32" y="1236"/>
                </a:lnTo>
                <a:lnTo>
                  <a:pt x="32" y="1231"/>
                </a:lnTo>
                <a:lnTo>
                  <a:pt x="32" y="1226"/>
                </a:lnTo>
                <a:lnTo>
                  <a:pt x="38" y="1226"/>
                </a:lnTo>
                <a:lnTo>
                  <a:pt x="48" y="1226"/>
                </a:lnTo>
                <a:lnTo>
                  <a:pt x="54" y="1231"/>
                </a:lnTo>
                <a:lnTo>
                  <a:pt x="54" y="1216"/>
                </a:lnTo>
                <a:lnTo>
                  <a:pt x="54" y="1212"/>
                </a:lnTo>
                <a:lnTo>
                  <a:pt x="59" y="1207"/>
                </a:lnTo>
                <a:lnTo>
                  <a:pt x="64" y="1207"/>
                </a:lnTo>
                <a:lnTo>
                  <a:pt x="64" y="1197"/>
                </a:lnTo>
                <a:lnTo>
                  <a:pt x="75" y="1192"/>
                </a:lnTo>
                <a:lnTo>
                  <a:pt x="70" y="1187"/>
                </a:lnTo>
                <a:lnTo>
                  <a:pt x="75" y="1187"/>
                </a:lnTo>
                <a:lnTo>
                  <a:pt x="81" y="1192"/>
                </a:lnTo>
                <a:lnTo>
                  <a:pt x="92" y="1192"/>
                </a:lnTo>
                <a:lnTo>
                  <a:pt x="92" y="1197"/>
                </a:lnTo>
                <a:lnTo>
                  <a:pt x="97" y="1212"/>
                </a:lnTo>
                <a:lnTo>
                  <a:pt x="102" y="1226"/>
                </a:lnTo>
                <a:lnTo>
                  <a:pt x="102" y="1231"/>
                </a:lnTo>
                <a:lnTo>
                  <a:pt x="108" y="1231"/>
                </a:lnTo>
                <a:lnTo>
                  <a:pt x="118" y="1231"/>
                </a:lnTo>
                <a:lnTo>
                  <a:pt x="124" y="1231"/>
                </a:lnTo>
                <a:lnTo>
                  <a:pt x="124" y="1226"/>
                </a:lnTo>
                <a:lnTo>
                  <a:pt x="118" y="1221"/>
                </a:lnTo>
                <a:lnTo>
                  <a:pt x="113" y="1212"/>
                </a:lnTo>
                <a:lnTo>
                  <a:pt x="108" y="1207"/>
                </a:lnTo>
                <a:lnTo>
                  <a:pt x="113" y="1202"/>
                </a:lnTo>
                <a:lnTo>
                  <a:pt x="113" y="1197"/>
                </a:lnTo>
                <a:lnTo>
                  <a:pt x="113" y="1192"/>
                </a:lnTo>
                <a:lnTo>
                  <a:pt x="113" y="1182"/>
                </a:lnTo>
                <a:lnTo>
                  <a:pt x="118" y="1177"/>
                </a:lnTo>
                <a:lnTo>
                  <a:pt x="118" y="1172"/>
                </a:lnTo>
                <a:lnTo>
                  <a:pt x="118" y="1167"/>
                </a:lnTo>
                <a:lnTo>
                  <a:pt x="124" y="1167"/>
                </a:lnTo>
                <a:lnTo>
                  <a:pt x="124" y="1177"/>
                </a:lnTo>
                <a:lnTo>
                  <a:pt x="124" y="1197"/>
                </a:lnTo>
                <a:lnTo>
                  <a:pt x="124" y="1207"/>
                </a:lnTo>
                <a:lnTo>
                  <a:pt x="124" y="1216"/>
                </a:lnTo>
                <a:lnTo>
                  <a:pt x="124" y="1221"/>
                </a:lnTo>
                <a:lnTo>
                  <a:pt x="129" y="1226"/>
                </a:lnTo>
                <a:lnTo>
                  <a:pt x="135" y="1231"/>
                </a:lnTo>
                <a:lnTo>
                  <a:pt x="135" y="1226"/>
                </a:lnTo>
                <a:lnTo>
                  <a:pt x="135" y="1216"/>
                </a:lnTo>
                <a:lnTo>
                  <a:pt x="135" y="1207"/>
                </a:lnTo>
                <a:lnTo>
                  <a:pt x="140" y="1202"/>
                </a:lnTo>
                <a:lnTo>
                  <a:pt x="140" y="1207"/>
                </a:lnTo>
                <a:lnTo>
                  <a:pt x="145" y="1212"/>
                </a:lnTo>
                <a:lnTo>
                  <a:pt x="140" y="1226"/>
                </a:lnTo>
                <a:lnTo>
                  <a:pt x="145" y="1236"/>
                </a:lnTo>
                <a:lnTo>
                  <a:pt x="151" y="1241"/>
                </a:lnTo>
                <a:lnTo>
                  <a:pt x="156" y="1236"/>
                </a:lnTo>
                <a:lnTo>
                  <a:pt x="151" y="1192"/>
                </a:lnTo>
                <a:lnTo>
                  <a:pt x="151" y="1177"/>
                </a:lnTo>
                <a:lnTo>
                  <a:pt x="145" y="1177"/>
                </a:lnTo>
                <a:lnTo>
                  <a:pt x="145" y="1162"/>
                </a:lnTo>
                <a:lnTo>
                  <a:pt x="145" y="1142"/>
                </a:lnTo>
                <a:lnTo>
                  <a:pt x="145" y="1128"/>
                </a:lnTo>
                <a:lnTo>
                  <a:pt x="151" y="1128"/>
                </a:lnTo>
                <a:lnTo>
                  <a:pt x="156" y="1122"/>
                </a:lnTo>
                <a:lnTo>
                  <a:pt x="145" y="1113"/>
                </a:lnTo>
                <a:lnTo>
                  <a:pt x="140" y="1113"/>
                </a:lnTo>
                <a:lnTo>
                  <a:pt x="135" y="1108"/>
                </a:lnTo>
                <a:lnTo>
                  <a:pt x="135" y="1103"/>
                </a:lnTo>
                <a:lnTo>
                  <a:pt x="124" y="1083"/>
                </a:lnTo>
                <a:lnTo>
                  <a:pt x="118" y="1078"/>
                </a:lnTo>
                <a:lnTo>
                  <a:pt x="118" y="1073"/>
                </a:lnTo>
                <a:lnTo>
                  <a:pt x="118" y="1068"/>
                </a:lnTo>
                <a:lnTo>
                  <a:pt x="124" y="1068"/>
                </a:lnTo>
                <a:lnTo>
                  <a:pt x="129" y="1073"/>
                </a:lnTo>
                <a:lnTo>
                  <a:pt x="135" y="1073"/>
                </a:lnTo>
                <a:lnTo>
                  <a:pt x="140" y="1073"/>
                </a:lnTo>
                <a:lnTo>
                  <a:pt x="145" y="1073"/>
                </a:lnTo>
                <a:lnTo>
                  <a:pt x="145" y="1068"/>
                </a:lnTo>
                <a:lnTo>
                  <a:pt x="145" y="1063"/>
                </a:lnTo>
                <a:lnTo>
                  <a:pt x="151" y="1063"/>
                </a:lnTo>
                <a:lnTo>
                  <a:pt x="156" y="1068"/>
                </a:lnTo>
                <a:lnTo>
                  <a:pt x="162" y="1058"/>
                </a:lnTo>
                <a:lnTo>
                  <a:pt x="162" y="1043"/>
                </a:lnTo>
                <a:lnTo>
                  <a:pt x="167" y="1043"/>
                </a:lnTo>
                <a:lnTo>
                  <a:pt x="172" y="1043"/>
                </a:lnTo>
                <a:lnTo>
                  <a:pt x="172" y="1038"/>
                </a:lnTo>
                <a:lnTo>
                  <a:pt x="178" y="1038"/>
                </a:lnTo>
                <a:lnTo>
                  <a:pt x="183" y="1048"/>
                </a:lnTo>
                <a:lnTo>
                  <a:pt x="188" y="1048"/>
                </a:lnTo>
                <a:lnTo>
                  <a:pt x="188" y="1043"/>
                </a:lnTo>
                <a:lnTo>
                  <a:pt x="183" y="1038"/>
                </a:lnTo>
                <a:lnTo>
                  <a:pt x="178" y="1033"/>
                </a:lnTo>
                <a:lnTo>
                  <a:pt x="172" y="1029"/>
                </a:lnTo>
                <a:lnTo>
                  <a:pt x="167" y="1024"/>
                </a:lnTo>
                <a:lnTo>
                  <a:pt x="178" y="1024"/>
                </a:lnTo>
                <a:lnTo>
                  <a:pt x="183" y="1029"/>
                </a:lnTo>
                <a:lnTo>
                  <a:pt x="188" y="1033"/>
                </a:lnTo>
                <a:lnTo>
                  <a:pt x="194" y="1038"/>
                </a:lnTo>
                <a:lnTo>
                  <a:pt x="199" y="1048"/>
                </a:lnTo>
                <a:lnTo>
                  <a:pt x="205" y="1043"/>
                </a:lnTo>
                <a:lnTo>
                  <a:pt x="210" y="1048"/>
                </a:lnTo>
                <a:lnTo>
                  <a:pt x="221" y="1053"/>
                </a:lnTo>
                <a:lnTo>
                  <a:pt x="221" y="1058"/>
                </a:lnTo>
                <a:lnTo>
                  <a:pt x="221" y="1063"/>
                </a:lnTo>
                <a:lnTo>
                  <a:pt x="226" y="1068"/>
                </a:lnTo>
                <a:lnTo>
                  <a:pt x="226" y="1073"/>
                </a:lnTo>
                <a:lnTo>
                  <a:pt x="232" y="1078"/>
                </a:lnTo>
                <a:lnTo>
                  <a:pt x="237" y="1083"/>
                </a:lnTo>
                <a:lnTo>
                  <a:pt x="237" y="1078"/>
                </a:lnTo>
                <a:lnTo>
                  <a:pt x="237" y="1073"/>
                </a:lnTo>
                <a:lnTo>
                  <a:pt x="237" y="1068"/>
                </a:lnTo>
                <a:lnTo>
                  <a:pt x="242" y="1068"/>
                </a:lnTo>
                <a:lnTo>
                  <a:pt x="248" y="1063"/>
                </a:lnTo>
                <a:lnTo>
                  <a:pt x="248" y="1068"/>
                </a:lnTo>
                <a:lnTo>
                  <a:pt x="253" y="1073"/>
                </a:lnTo>
                <a:lnTo>
                  <a:pt x="253" y="1083"/>
                </a:lnTo>
                <a:lnTo>
                  <a:pt x="253" y="1098"/>
                </a:lnTo>
                <a:lnTo>
                  <a:pt x="253" y="1103"/>
                </a:lnTo>
                <a:lnTo>
                  <a:pt x="253" y="1108"/>
                </a:lnTo>
                <a:lnTo>
                  <a:pt x="253" y="1128"/>
                </a:lnTo>
                <a:lnTo>
                  <a:pt x="258" y="1137"/>
                </a:lnTo>
                <a:lnTo>
                  <a:pt x="264" y="1142"/>
                </a:lnTo>
                <a:lnTo>
                  <a:pt x="264" y="1152"/>
                </a:lnTo>
                <a:lnTo>
                  <a:pt x="264" y="1157"/>
                </a:lnTo>
                <a:lnTo>
                  <a:pt x="269" y="1172"/>
                </a:lnTo>
                <a:lnTo>
                  <a:pt x="280" y="1172"/>
                </a:lnTo>
                <a:lnTo>
                  <a:pt x="286" y="1177"/>
                </a:lnTo>
                <a:lnTo>
                  <a:pt x="296" y="1182"/>
                </a:lnTo>
                <a:lnTo>
                  <a:pt x="302" y="1182"/>
                </a:lnTo>
                <a:lnTo>
                  <a:pt x="302" y="1177"/>
                </a:lnTo>
                <a:lnTo>
                  <a:pt x="307" y="1177"/>
                </a:lnTo>
                <a:lnTo>
                  <a:pt x="302" y="1172"/>
                </a:lnTo>
                <a:lnTo>
                  <a:pt x="296" y="1167"/>
                </a:lnTo>
                <a:lnTo>
                  <a:pt x="291" y="1157"/>
                </a:lnTo>
                <a:lnTo>
                  <a:pt x="275" y="1137"/>
                </a:lnTo>
                <a:lnTo>
                  <a:pt x="258" y="1068"/>
                </a:lnTo>
                <a:lnTo>
                  <a:pt x="253" y="1058"/>
                </a:lnTo>
                <a:lnTo>
                  <a:pt x="253" y="1053"/>
                </a:lnTo>
                <a:lnTo>
                  <a:pt x="253" y="1048"/>
                </a:lnTo>
                <a:lnTo>
                  <a:pt x="258" y="1053"/>
                </a:lnTo>
                <a:lnTo>
                  <a:pt x="286" y="1058"/>
                </a:lnTo>
                <a:lnTo>
                  <a:pt x="286" y="1053"/>
                </a:lnTo>
                <a:lnTo>
                  <a:pt x="291" y="1053"/>
                </a:lnTo>
                <a:lnTo>
                  <a:pt x="296" y="1058"/>
                </a:lnTo>
                <a:lnTo>
                  <a:pt x="302" y="1058"/>
                </a:lnTo>
                <a:lnTo>
                  <a:pt x="307" y="1058"/>
                </a:lnTo>
                <a:lnTo>
                  <a:pt x="312" y="1058"/>
                </a:lnTo>
                <a:lnTo>
                  <a:pt x="323" y="1063"/>
                </a:lnTo>
                <a:lnTo>
                  <a:pt x="323" y="1058"/>
                </a:lnTo>
                <a:lnTo>
                  <a:pt x="318" y="1053"/>
                </a:lnTo>
                <a:lnTo>
                  <a:pt x="307" y="1048"/>
                </a:lnTo>
                <a:lnTo>
                  <a:pt x="302" y="1048"/>
                </a:lnTo>
                <a:lnTo>
                  <a:pt x="302" y="1043"/>
                </a:lnTo>
                <a:lnTo>
                  <a:pt x="291" y="1038"/>
                </a:lnTo>
                <a:lnTo>
                  <a:pt x="291" y="1029"/>
                </a:lnTo>
                <a:lnTo>
                  <a:pt x="291" y="1024"/>
                </a:lnTo>
                <a:lnTo>
                  <a:pt x="302" y="1029"/>
                </a:lnTo>
                <a:lnTo>
                  <a:pt x="312" y="1029"/>
                </a:lnTo>
                <a:lnTo>
                  <a:pt x="318" y="1033"/>
                </a:lnTo>
                <a:lnTo>
                  <a:pt x="334" y="1053"/>
                </a:lnTo>
                <a:lnTo>
                  <a:pt x="345" y="1068"/>
                </a:lnTo>
                <a:lnTo>
                  <a:pt x="350" y="1078"/>
                </a:lnTo>
                <a:lnTo>
                  <a:pt x="356" y="1083"/>
                </a:lnTo>
                <a:lnTo>
                  <a:pt x="356" y="1078"/>
                </a:lnTo>
                <a:lnTo>
                  <a:pt x="350" y="1063"/>
                </a:lnTo>
                <a:lnTo>
                  <a:pt x="345" y="1053"/>
                </a:lnTo>
                <a:lnTo>
                  <a:pt x="356" y="1048"/>
                </a:lnTo>
                <a:lnTo>
                  <a:pt x="372" y="1058"/>
                </a:lnTo>
                <a:lnTo>
                  <a:pt x="377" y="1058"/>
                </a:lnTo>
                <a:lnTo>
                  <a:pt x="382" y="1058"/>
                </a:lnTo>
                <a:lnTo>
                  <a:pt x="377" y="1053"/>
                </a:lnTo>
                <a:lnTo>
                  <a:pt x="356" y="1043"/>
                </a:lnTo>
                <a:lnTo>
                  <a:pt x="350" y="1038"/>
                </a:lnTo>
                <a:lnTo>
                  <a:pt x="345" y="1033"/>
                </a:lnTo>
                <a:lnTo>
                  <a:pt x="350" y="1033"/>
                </a:lnTo>
                <a:lnTo>
                  <a:pt x="356" y="1029"/>
                </a:lnTo>
                <a:lnTo>
                  <a:pt x="356" y="1024"/>
                </a:lnTo>
                <a:lnTo>
                  <a:pt x="361" y="1024"/>
                </a:lnTo>
                <a:lnTo>
                  <a:pt x="377" y="1024"/>
                </a:lnTo>
                <a:lnTo>
                  <a:pt x="382" y="1024"/>
                </a:lnTo>
                <a:lnTo>
                  <a:pt x="382" y="1029"/>
                </a:lnTo>
                <a:lnTo>
                  <a:pt x="382" y="1033"/>
                </a:lnTo>
                <a:lnTo>
                  <a:pt x="388" y="1038"/>
                </a:lnTo>
                <a:lnTo>
                  <a:pt x="388" y="1053"/>
                </a:lnTo>
                <a:lnTo>
                  <a:pt x="393" y="1063"/>
                </a:lnTo>
                <a:lnTo>
                  <a:pt x="404" y="1078"/>
                </a:lnTo>
                <a:lnTo>
                  <a:pt x="404" y="1088"/>
                </a:lnTo>
                <a:lnTo>
                  <a:pt x="404" y="1108"/>
                </a:lnTo>
                <a:lnTo>
                  <a:pt x="404" y="1128"/>
                </a:lnTo>
                <a:lnTo>
                  <a:pt x="404" y="1142"/>
                </a:lnTo>
                <a:lnTo>
                  <a:pt x="399" y="1157"/>
                </a:lnTo>
                <a:lnTo>
                  <a:pt x="404" y="1162"/>
                </a:lnTo>
                <a:lnTo>
                  <a:pt x="409" y="1162"/>
                </a:lnTo>
                <a:lnTo>
                  <a:pt x="420" y="1162"/>
                </a:lnTo>
                <a:lnTo>
                  <a:pt x="431" y="1162"/>
                </a:lnTo>
                <a:lnTo>
                  <a:pt x="420" y="1142"/>
                </a:lnTo>
                <a:lnTo>
                  <a:pt x="420" y="1128"/>
                </a:lnTo>
                <a:lnTo>
                  <a:pt x="415" y="1103"/>
                </a:lnTo>
                <a:lnTo>
                  <a:pt x="420" y="1098"/>
                </a:lnTo>
                <a:lnTo>
                  <a:pt x="431" y="1103"/>
                </a:lnTo>
                <a:lnTo>
                  <a:pt x="431" y="1098"/>
                </a:lnTo>
                <a:lnTo>
                  <a:pt x="426" y="1093"/>
                </a:lnTo>
                <a:lnTo>
                  <a:pt x="420" y="1083"/>
                </a:lnTo>
                <a:lnTo>
                  <a:pt x="415" y="1073"/>
                </a:lnTo>
                <a:lnTo>
                  <a:pt x="415" y="1063"/>
                </a:lnTo>
                <a:lnTo>
                  <a:pt x="415" y="1053"/>
                </a:lnTo>
                <a:lnTo>
                  <a:pt x="415" y="1048"/>
                </a:lnTo>
                <a:lnTo>
                  <a:pt x="415" y="1043"/>
                </a:lnTo>
                <a:lnTo>
                  <a:pt x="409" y="1038"/>
                </a:lnTo>
                <a:lnTo>
                  <a:pt x="409" y="1033"/>
                </a:lnTo>
                <a:lnTo>
                  <a:pt x="409" y="1024"/>
                </a:lnTo>
                <a:lnTo>
                  <a:pt x="415" y="1019"/>
                </a:lnTo>
                <a:lnTo>
                  <a:pt x="415" y="1014"/>
                </a:lnTo>
                <a:lnTo>
                  <a:pt x="409" y="1014"/>
                </a:lnTo>
                <a:lnTo>
                  <a:pt x="404" y="1014"/>
                </a:lnTo>
                <a:lnTo>
                  <a:pt x="404" y="1009"/>
                </a:lnTo>
                <a:lnTo>
                  <a:pt x="399" y="1004"/>
                </a:lnTo>
                <a:lnTo>
                  <a:pt x="388" y="999"/>
                </a:lnTo>
                <a:lnTo>
                  <a:pt x="382" y="1004"/>
                </a:lnTo>
                <a:lnTo>
                  <a:pt x="372" y="1009"/>
                </a:lnTo>
                <a:lnTo>
                  <a:pt x="361" y="1009"/>
                </a:lnTo>
                <a:lnTo>
                  <a:pt x="350" y="1004"/>
                </a:lnTo>
                <a:lnTo>
                  <a:pt x="350" y="999"/>
                </a:lnTo>
                <a:lnTo>
                  <a:pt x="339" y="989"/>
                </a:lnTo>
                <a:lnTo>
                  <a:pt x="334" y="989"/>
                </a:lnTo>
                <a:lnTo>
                  <a:pt x="334" y="984"/>
                </a:lnTo>
                <a:lnTo>
                  <a:pt x="334" y="974"/>
                </a:lnTo>
                <a:lnTo>
                  <a:pt x="318" y="959"/>
                </a:lnTo>
                <a:lnTo>
                  <a:pt x="312" y="954"/>
                </a:lnTo>
                <a:lnTo>
                  <a:pt x="307" y="954"/>
                </a:lnTo>
                <a:lnTo>
                  <a:pt x="302" y="945"/>
                </a:lnTo>
                <a:lnTo>
                  <a:pt x="296" y="939"/>
                </a:lnTo>
                <a:lnTo>
                  <a:pt x="291" y="939"/>
                </a:lnTo>
                <a:lnTo>
                  <a:pt x="286" y="930"/>
                </a:lnTo>
                <a:lnTo>
                  <a:pt x="286" y="910"/>
                </a:lnTo>
                <a:lnTo>
                  <a:pt x="280" y="895"/>
                </a:lnTo>
                <a:lnTo>
                  <a:pt x="286" y="875"/>
                </a:lnTo>
                <a:lnTo>
                  <a:pt x="286" y="846"/>
                </a:lnTo>
                <a:lnTo>
                  <a:pt x="286" y="811"/>
                </a:lnTo>
                <a:lnTo>
                  <a:pt x="286" y="806"/>
                </a:lnTo>
                <a:lnTo>
                  <a:pt x="291" y="801"/>
                </a:lnTo>
                <a:lnTo>
                  <a:pt x="296" y="801"/>
                </a:lnTo>
                <a:lnTo>
                  <a:pt x="302" y="791"/>
                </a:lnTo>
                <a:lnTo>
                  <a:pt x="312" y="791"/>
                </a:lnTo>
                <a:lnTo>
                  <a:pt x="318" y="781"/>
                </a:lnTo>
                <a:lnTo>
                  <a:pt x="323" y="776"/>
                </a:lnTo>
                <a:lnTo>
                  <a:pt x="329" y="776"/>
                </a:lnTo>
                <a:lnTo>
                  <a:pt x="339" y="776"/>
                </a:lnTo>
                <a:lnTo>
                  <a:pt x="350" y="776"/>
                </a:lnTo>
                <a:lnTo>
                  <a:pt x="350" y="757"/>
                </a:lnTo>
                <a:lnTo>
                  <a:pt x="356" y="752"/>
                </a:lnTo>
                <a:lnTo>
                  <a:pt x="372" y="747"/>
                </a:lnTo>
                <a:lnTo>
                  <a:pt x="388" y="747"/>
                </a:lnTo>
                <a:lnTo>
                  <a:pt x="409" y="747"/>
                </a:lnTo>
                <a:lnTo>
                  <a:pt x="420" y="747"/>
                </a:lnTo>
                <a:lnTo>
                  <a:pt x="431" y="747"/>
                </a:lnTo>
                <a:lnTo>
                  <a:pt x="436" y="752"/>
                </a:lnTo>
                <a:lnTo>
                  <a:pt x="447" y="761"/>
                </a:lnTo>
                <a:lnTo>
                  <a:pt x="452" y="767"/>
                </a:lnTo>
                <a:lnTo>
                  <a:pt x="463" y="771"/>
                </a:lnTo>
                <a:lnTo>
                  <a:pt x="469" y="771"/>
                </a:lnTo>
                <a:lnTo>
                  <a:pt x="474" y="767"/>
                </a:lnTo>
                <a:lnTo>
                  <a:pt x="485" y="761"/>
                </a:lnTo>
                <a:lnTo>
                  <a:pt x="480" y="757"/>
                </a:lnTo>
                <a:lnTo>
                  <a:pt x="480" y="752"/>
                </a:lnTo>
                <a:lnTo>
                  <a:pt x="474" y="747"/>
                </a:lnTo>
                <a:lnTo>
                  <a:pt x="463" y="737"/>
                </a:lnTo>
                <a:lnTo>
                  <a:pt x="452" y="722"/>
                </a:lnTo>
                <a:lnTo>
                  <a:pt x="431" y="697"/>
                </a:lnTo>
                <a:lnTo>
                  <a:pt x="426" y="697"/>
                </a:lnTo>
                <a:lnTo>
                  <a:pt x="420" y="692"/>
                </a:lnTo>
                <a:lnTo>
                  <a:pt x="415" y="687"/>
                </a:lnTo>
                <a:lnTo>
                  <a:pt x="409" y="682"/>
                </a:lnTo>
                <a:lnTo>
                  <a:pt x="409" y="687"/>
                </a:lnTo>
                <a:lnTo>
                  <a:pt x="415" y="697"/>
                </a:lnTo>
                <a:lnTo>
                  <a:pt x="420" y="702"/>
                </a:lnTo>
                <a:lnTo>
                  <a:pt x="420" y="712"/>
                </a:lnTo>
                <a:lnTo>
                  <a:pt x="420" y="717"/>
                </a:lnTo>
                <a:lnTo>
                  <a:pt x="415" y="722"/>
                </a:lnTo>
                <a:lnTo>
                  <a:pt x="399" y="722"/>
                </a:lnTo>
                <a:lnTo>
                  <a:pt x="388" y="727"/>
                </a:lnTo>
                <a:lnTo>
                  <a:pt x="372" y="727"/>
                </a:lnTo>
                <a:lnTo>
                  <a:pt x="372" y="732"/>
                </a:lnTo>
                <a:lnTo>
                  <a:pt x="366" y="732"/>
                </a:lnTo>
                <a:lnTo>
                  <a:pt x="356" y="732"/>
                </a:lnTo>
                <a:lnTo>
                  <a:pt x="345" y="737"/>
                </a:lnTo>
                <a:lnTo>
                  <a:pt x="339" y="742"/>
                </a:lnTo>
                <a:lnTo>
                  <a:pt x="334" y="742"/>
                </a:lnTo>
                <a:lnTo>
                  <a:pt x="334" y="737"/>
                </a:lnTo>
                <a:lnTo>
                  <a:pt x="329" y="732"/>
                </a:lnTo>
                <a:lnTo>
                  <a:pt x="329" y="727"/>
                </a:lnTo>
                <a:lnTo>
                  <a:pt x="334" y="722"/>
                </a:lnTo>
                <a:lnTo>
                  <a:pt x="334" y="692"/>
                </a:lnTo>
                <a:lnTo>
                  <a:pt x="334" y="687"/>
                </a:lnTo>
                <a:lnTo>
                  <a:pt x="339" y="682"/>
                </a:lnTo>
                <a:lnTo>
                  <a:pt x="345" y="682"/>
                </a:lnTo>
                <a:lnTo>
                  <a:pt x="350" y="682"/>
                </a:lnTo>
                <a:lnTo>
                  <a:pt x="356" y="677"/>
                </a:lnTo>
                <a:lnTo>
                  <a:pt x="361" y="673"/>
                </a:lnTo>
                <a:lnTo>
                  <a:pt x="372" y="668"/>
                </a:lnTo>
                <a:lnTo>
                  <a:pt x="382" y="668"/>
                </a:lnTo>
                <a:lnTo>
                  <a:pt x="388" y="663"/>
                </a:lnTo>
                <a:lnTo>
                  <a:pt x="404" y="663"/>
                </a:lnTo>
                <a:lnTo>
                  <a:pt x="415" y="663"/>
                </a:lnTo>
                <a:lnTo>
                  <a:pt x="420" y="658"/>
                </a:lnTo>
                <a:lnTo>
                  <a:pt x="420" y="653"/>
                </a:lnTo>
                <a:lnTo>
                  <a:pt x="420" y="648"/>
                </a:lnTo>
                <a:lnTo>
                  <a:pt x="420" y="643"/>
                </a:lnTo>
                <a:lnTo>
                  <a:pt x="426" y="643"/>
                </a:lnTo>
                <a:lnTo>
                  <a:pt x="431" y="648"/>
                </a:lnTo>
                <a:lnTo>
                  <a:pt x="436" y="643"/>
                </a:lnTo>
                <a:lnTo>
                  <a:pt x="442" y="633"/>
                </a:lnTo>
                <a:lnTo>
                  <a:pt x="442" y="628"/>
                </a:lnTo>
                <a:lnTo>
                  <a:pt x="447" y="618"/>
                </a:lnTo>
                <a:lnTo>
                  <a:pt x="452" y="613"/>
                </a:lnTo>
                <a:lnTo>
                  <a:pt x="452" y="608"/>
                </a:lnTo>
                <a:lnTo>
                  <a:pt x="458" y="603"/>
                </a:lnTo>
                <a:lnTo>
                  <a:pt x="463" y="608"/>
                </a:lnTo>
                <a:lnTo>
                  <a:pt x="469" y="608"/>
                </a:lnTo>
                <a:lnTo>
                  <a:pt x="480" y="608"/>
                </a:lnTo>
                <a:lnTo>
                  <a:pt x="480" y="603"/>
                </a:lnTo>
                <a:lnTo>
                  <a:pt x="485" y="598"/>
                </a:lnTo>
                <a:lnTo>
                  <a:pt x="501" y="593"/>
                </a:lnTo>
                <a:lnTo>
                  <a:pt x="512" y="584"/>
                </a:lnTo>
                <a:lnTo>
                  <a:pt x="512" y="574"/>
                </a:lnTo>
                <a:lnTo>
                  <a:pt x="506" y="574"/>
                </a:lnTo>
                <a:lnTo>
                  <a:pt x="496" y="574"/>
                </a:lnTo>
                <a:lnTo>
                  <a:pt x="490" y="574"/>
                </a:lnTo>
                <a:lnTo>
                  <a:pt x="485" y="574"/>
                </a:lnTo>
                <a:lnTo>
                  <a:pt x="480" y="574"/>
                </a:lnTo>
                <a:lnTo>
                  <a:pt x="469" y="564"/>
                </a:lnTo>
                <a:lnTo>
                  <a:pt x="463" y="564"/>
                </a:lnTo>
                <a:lnTo>
                  <a:pt x="463" y="559"/>
                </a:lnTo>
                <a:lnTo>
                  <a:pt x="452" y="549"/>
                </a:lnTo>
                <a:lnTo>
                  <a:pt x="426" y="539"/>
                </a:lnTo>
                <a:lnTo>
                  <a:pt x="415" y="539"/>
                </a:lnTo>
                <a:lnTo>
                  <a:pt x="404" y="539"/>
                </a:lnTo>
                <a:lnTo>
                  <a:pt x="399" y="534"/>
                </a:lnTo>
                <a:lnTo>
                  <a:pt x="399" y="529"/>
                </a:lnTo>
                <a:lnTo>
                  <a:pt x="393" y="519"/>
                </a:lnTo>
                <a:lnTo>
                  <a:pt x="393" y="509"/>
                </a:lnTo>
                <a:lnTo>
                  <a:pt x="388" y="509"/>
                </a:lnTo>
                <a:lnTo>
                  <a:pt x="382" y="504"/>
                </a:lnTo>
                <a:lnTo>
                  <a:pt x="366" y="499"/>
                </a:lnTo>
                <a:lnTo>
                  <a:pt x="361" y="499"/>
                </a:lnTo>
                <a:lnTo>
                  <a:pt x="361" y="495"/>
                </a:lnTo>
                <a:lnTo>
                  <a:pt x="356" y="490"/>
                </a:lnTo>
                <a:lnTo>
                  <a:pt x="356" y="485"/>
                </a:lnTo>
                <a:lnTo>
                  <a:pt x="350" y="490"/>
                </a:lnTo>
                <a:lnTo>
                  <a:pt x="345" y="495"/>
                </a:lnTo>
                <a:lnTo>
                  <a:pt x="334" y="495"/>
                </a:lnTo>
                <a:lnTo>
                  <a:pt x="318" y="495"/>
                </a:lnTo>
                <a:lnTo>
                  <a:pt x="307" y="499"/>
                </a:lnTo>
                <a:lnTo>
                  <a:pt x="296" y="499"/>
                </a:lnTo>
                <a:lnTo>
                  <a:pt x="291" y="495"/>
                </a:lnTo>
                <a:lnTo>
                  <a:pt x="280" y="490"/>
                </a:lnTo>
                <a:lnTo>
                  <a:pt x="286" y="470"/>
                </a:lnTo>
                <a:lnTo>
                  <a:pt x="286" y="445"/>
                </a:lnTo>
                <a:lnTo>
                  <a:pt x="286" y="401"/>
                </a:lnTo>
                <a:lnTo>
                  <a:pt x="286" y="386"/>
                </a:lnTo>
                <a:lnTo>
                  <a:pt x="286" y="376"/>
                </a:lnTo>
                <a:lnTo>
                  <a:pt x="291" y="371"/>
                </a:lnTo>
                <a:lnTo>
                  <a:pt x="291" y="376"/>
                </a:lnTo>
                <a:lnTo>
                  <a:pt x="302" y="386"/>
                </a:lnTo>
                <a:lnTo>
                  <a:pt x="307" y="386"/>
                </a:lnTo>
                <a:lnTo>
                  <a:pt x="307" y="391"/>
                </a:lnTo>
                <a:lnTo>
                  <a:pt x="318" y="401"/>
                </a:lnTo>
                <a:lnTo>
                  <a:pt x="323" y="411"/>
                </a:lnTo>
                <a:lnTo>
                  <a:pt x="329" y="415"/>
                </a:lnTo>
                <a:lnTo>
                  <a:pt x="334" y="415"/>
                </a:lnTo>
                <a:lnTo>
                  <a:pt x="334" y="411"/>
                </a:lnTo>
                <a:lnTo>
                  <a:pt x="323" y="401"/>
                </a:lnTo>
                <a:lnTo>
                  <a:pt x="323" y="391"/>
                </a:lnTo>
                <a:lnTo>
                  <a:pt x="323" y="381"/>
                </a:lnTo>
                <a:lnTo>
                  <a:pt x="312" y="376"/>
                </a:lnTo>
                <a:lnTo>
                  <a:pt x="291" y="341"/>
                </a:lnTo>
                <a:lnTo>
                  <a:pt x="291" y="326"/>
                </a:lnTo>
                <a:lnTo>
                  <a:pt x="286" y="316"/>
                </a:lnTo>
                <a:lnTo>
                  <a:pt x="286" y="312"/>
                </a:lnTo>
                <a:lnTo>
                  <a:pt x="291" y="307"/>
                </a:lnTo>
                <a:lnTo>
                  <a:pt x="296" y="297"/>
                </a:lnTo>
                <a:lnTo>
                  <a:pt x="291" y="292"/>
                </a:lnTo>
                <a:lnTo>
                  <a:pt x="286" y="287"/>
                </a:lnTo>
                <a:lnTo>
                  <a:pt x="280" y="277"/>
                </a:lnTo>
                <a:lnTo>
                  <a:pt x="275" y="257"/>
                </a:lnTo>
                <a:lnTo>
                  <a:pt x="280" y="247"/>
                </a:lnTo>
                <a:lnTo>
                  <a:pt x="280" y="242"/>
                </a:lnTo>
                <a:lnTo>
                  <a:pt x="280" y="233"/>
                </a:lnTo>
                <a:lnTo>
                  <a:pt x="275" y="223"/>
                </a:lnTo>
                <a:lnTo>
                  <a:pt x="275" y="208"/>
                </a:lnTo>
                <a:lnTo>
                  <a:pt x="286" y="203"/>
                </a:lnTo>
                <a:lnTo>
                  <a:pt x="291" y="198"/>
                </a:lnTo>
                <a:lnTo>
                  <a:pt x="296" y="193"/>
                </a:lnTo>
                <a:lnTo>
                  <a:pt x="302" y="198"/>
                </a:lnTo>
                <a:lnTo>
                  <a:pt x="302" y="203"/>
                </a:lnTo>
                <a:lnTo>
                  <a:pt x="312" y="208"/>
                </a:lnTo>
                <a:lnTo>
                  <a:pt x="318" y="203"/>
                </a:lnTo>
                <a:lnTo>
                  <a:pt x="323" y="203"/>
                </a:lnTo>
                <a:lnTo>
                  <a:pt x="329" y="203"/>
                </a:lnTo>
                <a:lnTo>
                  <a:pt x="334" y="208"/>
                </a:lnTo>
                <a:lnTo>
                  <a:pt x="345" y="213"/>
                </a:lnTo>
                <a:lnTo>
                  <a:pt x="356" y="223"/>
                </a:lnTo>
                <a:lnTo>
                  <a:pt x="372" y="237"/>
                </a:lnTo>
                <a:lnTo>
                  <a:pt x="382" y="247"/>
                </a:lnTo>
                <a:lnTo>
                  <a:pt x="404" y="272"/>
                </a:lnTo>
                <a:lnTo>
                  <a:pt x="420" y="282"/>
                </a:lnTo>
                <a:lnTo>
                  <a:pt x="426" y="282"/>
                </a:lnTo>
                <a:lnTo>
                  <a:pt x="426" y="287"/>
                </a:lnTo>
                <a:lnTo>
                  <a:pt x="431" y="287"/>
                </a:lnTo>
                <a:lnTo>
                  <a:pt x="442" y="297"/>
                </a:lnTo>
                <a:lnTo>
                  <a:pt x="447" y="307"/>
                </a:lnTo>
                <a:lnTo>
                  <a:pt x="452" y="321"/>
                </a:lnTo>
                <a:lnTo>
                  <a:pt x="463" y="331"/>
                </a:lnTo>
                <a:lnTo>
                  <a:pt x="469" y="331"/>
                </a:lnTo>
                <a:lnTo>
                  <a:pt x="474" y="331"/>
                </a:lnTo>
                <a:lnTo>
                  <a:pt x="480" y="331"/>
                </a:lnTo>
                <a:lnTo>
                  <a:pt x="485" y="331"/>
                </a:lnTo>
                <a:lnTo>
                  <a:pt x="490" y="326"/>
                </a:lnTo>
                <a:lnTo>
                  <a:pt x="490" y="316"/>
                </a:lnTo>
                <a:lnTo>
                  <a:pt x="490" y="312"/>
                </a:lnTo>
                <a:lnTo>
                  <a:pt x="485" y="307"/>
                </a:lnTo>
                <a:lnTo>
                  <a:pt x="452" y="272"/>
                </a:lnTo>
                <a:lnTo>
                  <a:pt x="426" y="242"/>
                </a:lnTo>
                <a:lnTo>
                  <a:pt x="420" y="237"/>
                </a:lnTo>
                <a:lnTo>
                  <a:pt x="420" y="228"/>
                </a:lnTo>
                <a:lnTo>
                  <a:pt x="415" y="218"/>
                </a:lnTo>
                <a:lnTo>
                  <a:pt x="415" y="198"/>
                </a:lnTo>
                <a:lnTo>
                  <a:pt x="415" y="188"/>
                </a:lnTo>
                <a:lnTo>
                  <a:pt x="415" y="183"/>
                </a:lnTo>
                <a:lnTo>
                  <a:pt x="404" y="183"/>
                </a:lnTo>
                <a:lnTo>
                  <a:pt x="399" y="198"/>
                </a:lnTo>
                <a:lnTo>
                  <a:pt x="388" y="213"/>
                </a:lnTo>
                <a:lnTo>
                  <a:pt x="372" y="193"/>
                </a:lnTo>
                <a:lnTo>
                  <a:pt x="377" y="183"/>
                </a:lnTo>
                <a:lnTo>
                  <a:pt x="382" y="178"/>
                </a:lnTo>
                <a:lnTo>
                  <a:pt x="382" y="173"/>
                </a:lnTo>
                <a:lnTo>
                  <a:pt x="388" y="178"/>
                </a:lnTo>
                <a:lnTo>
                  <a:pt x="393" y="178"/>
                </a:lnTo>
                <a:lnTo>
                  <a:pt x="415" y="173"/>
                </a:lnTo>
                <a:lnTo>
                  <a:pt x="420" y="173"/>
                </a:lnTo>
                <a:lnTo>
                  <a:pt x="431" y="173"/>
                </a:lnTo>
                <a:lnTo>
                  <a:pt x="447" y="168"/>
                </a:lnTo>
                <a:lnTo>
                  <a:pt x="452" y="173"/>
                </a:lnTo>
                <a:lnTo>
                  <a:pt x="458" y="173"/>
                </a:lnTo>
                <a:lnTo>
                  <a:pt x="463" y="178"/>
                </a:lnTo>
                <a:lnTo>
                  <a:pt x="469" y="173"/>
                </a:lnTo>
                <a:lnTo>
                  <a:pt x="474" y="173"/>
                </a:lnTo>
                <a:lnTo>
                  <a:pt x="474" y="168"/>
                </a:lnTo>
                <a:lnTo>
                  <a:pt x="480" y="163"/>
                </a:lnTo>
                <a:lnTo>
                  <a:pt x="485" y="163"/>
                </a:lnTo>
                <a:lnTo>
                  <a:pt x="490" y="163"/>
                </a:lnTo>
                <a:lnTo>
                  <a:pt x="490" y="168"/>
                </a:lnTo>
                <a:lnTo>
                  <a:pt x="490" y="158"/>
                </a:lnTo>
                <a:lnTo>
                  <a:pt x="496" y="153"/>
                </a:lnTo>
                <a:lnTo>
                  <a:pt x="496" y="149"/>
                </a:lnTo>
                <a:lnTo>
                  <a:pt x="490" y="149"/>
                </a:lnTo>
                <a:lnTo>
                  <a:pt x="485" y="143"/>
                </a:lnTo>
                <a:lnTo>
                  <a:pt x="490" y="138"/>
                </a:lnTo>
                <a:lnTo>
                  <a:pt x="501" y="134"/>
                </a:lnTo>
                <a:lnTo>
                  <a:pt x="506" y="134"/>
                </a:lnTo>
                <a:lnTo>
                  <a:pt x="512" y="134"/>
                </a:lnTo>
                <a:lnTo>
                  <a:pt x="523" y="143"/>
                </a:lnTo>
                <a:lnTo>
                  <a:pt x="528" y="143"/>
                </a:lnTo>
                <a:lnTo>
                  <a:pt x="533" y="138"/>
                </a:lnTo>
                <a:lnTo>
                  <a:pt x="544" y="129"/>
                </a:lnTo>
                <a:lnTo>
                  <a:pt x="560" y="99"/>
                </a:lnTo>
                <a:lnTo>
                  <a:pt x="566" y="84"/>
                </a:lnTo>
                <a:lnTo>
                  <a:pt x="566" y="69"/>
                </a:lnTo>
                <a:lnTo>
                  <a:pt x="576" y="45"/>
                </a:lnTo>
                <a:lnTo>
                  <a:pt x="576" y="40"/>
                </a:lnTo>
                <a:lnTo>
                  <a:pt x="582" y="30"/>
                </a:lnTo>
                <a:lnTo>
                  <a:pt x="587" y="35"/>
                </a:lnTo>
                <a:lnTo>
                  <a:pt x="593" y="40"/>
                </a:lnTo>
                <a:lnTo>
                  <a:pt x="593" y="35"/>
                </a:lnTo>
                <a:lnTo>
                  <a:pt x="598" y="35"/>
                </a:lnTo>
                <a:lnTo>
                  <a:pt x="609" y="35"/>
                </a:lnTo>
                <a:lnTo>
                  <a:pt x="620" y="40"/>
                </a:lnTo>
                <a:lnTo>
                  <a:pt x="630" y="35"/>
                </a:lnTo>
                <a:lnTo>
                  <a:pt x="646" y="25"/>
                </a:lnTo>
                <a:lnTo>
                  <a:pt x="663" y="20"/>
                </a:lnTo>
                <a:lnTo>
                  <a:pt x="684" y="15"/>
                </a:lnTo>
                <a:lnTo>
                  <a:pt x="711" y="10"/>
                </a:lnTo>
                <a:lnTo>
                  <a:pt x="722" y="5"/>
                </a:lnTo>
                <a:lnTo>
                  <a:pt x="733" y="0"/>
                </a:lnTo>
                <a:lnTo>
                  <a:pt x="765" y="5"/>
                </a:lnTo>
                <a:lnTo>
                  <a:pt x="765" y="15"/>
                </a:lnTo>
                <a:lnTo>
                  <a:pt x="776" y="20"/>
                </a:lnTo>
                <a:lnTo>
                  <a:pt x="787" y="25"/>
                </a:lnTo>
                <a:lnTo>
                  <a:pt x="803" y="45"/>
                </a:lnTo>
                <a:lnTo>
                  <a:pt x="814" y="59"/>
                </a:lnTo>
                <a:lnTo>
                  <a:pt x="819" y="69"/>
                </a:lnTo>
                <a:lnTo>
                  <a:pt x="824" y="84"/>
                </a:lnTo>
                <a:lnTo>
                  <a:pt x="819" y="99"/>
                </a:lnTo>
                <a:lnTo>
                  <a:pt x="824" y="99"/>
                </a:lnTo>
                <a:lnTo>
                  <a:pt x="830" y="109"/>
                </a:lnTo>
                <a:lnTo>
                  <a:pt x="830" y="119"/>
                </a:lnTo>
                <a:lnTo>
                  <a:pt x="824" y="134"/>
                </a:lnTo>
                <a:lnTo>
                  <a:pt x="830" y="153"/>
                </a:lnTo>
                <a:lnTo>
                  <a:pt x="830" y="168"/>
                </a:lnTo>
                <a:lnTo>
                  <a:pt x="830" y="178"/>
                </a:lnTo>
                <a:lnTo>
                  <a:pt x="808" y="178"/>
                </a:lnTo>
                <a:lnTo>
                  <a:pt x="803" y="183"/>
                </a:lnTo>
                <a:lnTo>
                  <a:pt x="797" y="188"/>
                </a:lnTo>
                <a:lnTo>
                  <a:pt x="787" y="188"/>
                </a:lnTo>
                <a:lnTo>
                  <a:pt x="781" y="183"/>
                </a:lnTo>
                <a:lnTo>
                  <a:pt x="760" y="183"/>
                </a:lnTo>
                <a:lnTo>
                  <a:pt x="722" y="183"/>
                </a:lnTo>
                <a:lnTo>
                  <a:pt x="700" y="183"/>
                </a:lnTo>
                <a:lnTo>
                  <a:pt x="674" y="188"/>
                </a:lnTo>
                <a:lnTo>
                  <a:pt x="657" y="188"/>
                </a:lnTo>
                <a:lnTo>
                  <a:pt x="646" y="193"/>
                </a:lnTo>
                <a:lnTo>
                  <a:pt x="641" y="193"/>
                </a:lnTo>
                <a:lnTo>
                  <a:pt x="641" y="198"/>
                </a:lnTo>
                <a:lnTo>
                  <a:pt x="636" y="223"/>
                </a:lnTo>
                <a:lnTo>
                  <a:pt x="641" y="233"/>
                </a:lnTo>
                <a:lnTo>
                  <a:pt x="641" y="242"/>
                </a:lnTo>
                <a:lnTo>
                  <a:pt x="652" y="242"/>
                </a:lnTo>
                <a:lnTo>
                  <a:pt x="663" y="237"/>
                </a:lnTo>
                <a:lnTo>
                  <a:pt x="663" y="233"/>
                </a:lnTo>
                <a:lnTo>
                  <a:pt x="668" y="228"/>
                </a:lnTo>
                <a:lnTo>
                  <a:pt x="679" y="223"/>
                </a:lnTo>
                <a:lnTo>
                  <a:pt x="706" y="218"/>
                </a:lnTo>
                <a:lnTo>
                  <a:pt x="722" y="213"/>
                </a:lnTo>
                <a:lnTo>
                  <a:pt x="727" y="208"/>
                </a:lnTo>
                <a:lnTo>
                  <a:pt x="738" y="203"/>
                </a:lnTo>
                <a:lnTo>
                  <a:pt x="749" y="203"/>
                </a:lnTo>
                <a:lnTo>
                  <a:pt x="760" y="203"/>
                </a:lnTo>
                <a:lnTo>
                  <a:pt x="770" y="208"/>
                </a:lnTo>
                <a:lnTo>
                  <a:pt x="792" y="213"/>
                </a:lnTo>
                <a:lnTo>
                  <a:pt x="797" y="213"/>
                </a:lnTo>
                <a:lnTo>
                  <a:pt x="797" y="218"/>
                </a:lnTo>
                <a:lnTo>
                  <a:pt x="803" y="233"/>
                </a:lnTo>
                <a:lnTo>
                  <a:pt x="781" y="233"/>
                </a:lnTo>
                <a:lnTo>
                  <a:pt x="770" y="233"/>
                </a:lnTo>
                <a:lnTo>
                  <a:pt x="770" y="237"/>
                </a:lnTo>
                <a:lnTo>
                  <a:pt x="765" y="237"/>
                </a:lnTo>
                <a:lnTo>
                  <a:pt x="770" y="242"/>
                </a:lnTo>
                <a:lnTo>
                  <a:pt x="770" y="247"/>
                </a:lnTo>
                <a:lnTo>
                  <a:pt x="781" y="247"/>
                </a:lnTo>
                <a:lnTo>
                  <a:pt x="792" y="252"/>
                </a:lnTo>
                <a:lnTo>
                  <a:pt x="797" y="252"/>
                </a:lnTo>
                <a:lnTo>
                  <a:pt x="808" y="252"/>
                </a:lnTo>
                <a:lnTo>
                  <a:pt x="819" y="252"/>
                </a:lnTo>
                <a:lnTo>
                  <a:pt x="824" y="252"/>
                </a:lnTo>
                <a:lnTo>
                  <a:pt x="835" y="252"/>
                </a:lnTo>
                <a:lnTo>
                  <a:pt x="830" y="247"/>
                </a:lnTo>
                <a:lnTo>
                  <a:pt x="824" y="242"/>
                </a:lnTo>
                <a:lnTo>
                  <a:pt x="824" y="237"/>
                </a:lnTo>
                <a:lnTo>
                  <a:pt x="830" y="237"/>
                </a:lnTo>
                <a:lnTo>
                  <a:pt x="835" y="237"/>
                </a:lnTo>
                <a:lnTo>
                  <a:pt x="851" y="242"/>
                </a:lnTo>
                <a:lnTo>
                  <a:pt x="862" y="242"/>
                </a:lnTo>
                <a:lnTo>
                  <a:pt x="873" y="237"/>
                </a:lnTo>
                <a:lnTo>
                  <a:pt x="884" y="252"/>
                </a:lnTo>
                <a:lnTo>
                  <a:pt x="894" y="262"/>
                </a:lnTo>
                <a:lnTo>
                  <a:pt x="900" y="267"/>
                </a:lnTo>
                <a:lnTo>
                  <a:pt x="900" y="277"/>
                </a:lnTo>
                <a:lnTo>
                  <a:pt x="900" y="282"/>
                </a:lnTo>
                <a:lnTo>
                  <a:pt x="900" y="287"/>
                </a:lnTo>
                <a:lnTo>
                  <a:pt x="894" y="297"/>
                </a:lnTo>
                <a:lnTo>
                  <a:pt x="894" y="307"/>
                </a:lnTo>
                <a:lnTo>
                  <a:pt x="900" y="316"/>
                </a:lnTo>
                <a:lnTo>
                  <a:pt x="905" y="321"/>
                </a:lnTo>
                <a:lnTo>
                  <a:pt x="905" y="326"/>
                </a:lnTo>
                <a:lnTo>
                  <a:pt x="900" y="331"/>
                </a:lnTo>
                <a:lnTo>
                  <a:pt x="878" y="331"/>
                </a:lnTo>
                <a:lnTo>
                  <a:pt x="857" y="326"/>
                </a:lnTo>
                <a:lnTo>
                  <a:pt x="846" y="331"/>
                </a:lnTo>
                <a:lnTo>
                  <a:pt x="835" y="331"/>
                </a:lnTo>
                <a:lnTo>
                  <a:pt x="824" y="341"/>
                </a:lnTo>
                <a:lnTo>
                  <a:pt x="819" y="346"/>
                </a:lnTo>
                <a:lnTo>
                  <a:pt x="814" y="356"/>
                </a:lnTo>
                <a:lnTo>
                  <a:pt x="803" y="361"/>
                </a:lnTo>
                <a:lnTo>
                  <a:pt x="803" y="371"/>
                </a:lnTo>
                <a:lnTo>
                  <a:pt x="797" y="381"/>
                </a:lnTo>
                <a:lnTo>
                  <a:pt x="803" y="381"/>
                </a:lnTo>
                <a:lnTo>
                  <a:pt x="808" y="386"/>
                </a:lnTo>
                <a:lnTo>
                  <a:pt x="814" y="376"/>
                </a:lnTo>
                <a:lnTo>
                  <a:pt x="824" y="366"/>
                </a:lnTo>
                <a:lnTo>
                  <a:pt x="830" y="356"/>
                </a:lnTo>
                <a:lnTo>
                  <a:pt x="835" y="351"/>
                </a:lnTo>
                <a:lnTo>
                  <a:pt x="840" y="351"/>
                </a:lnTo>
                <a:lnTo>
                  <a:pt x="857" y="351"/>
                </a:lnTo>
                <a:lnTo>
                  <a:pt x="873" y="351"/>
                </a:lnTo>
                <a:lnTo>
                  <a:pt x="878" y="351"/>
                </a:lnTo>
                <a:lnTo>
                  <a:pt x="894" y="351"/>
                </a:lnTo>
                <a:lnTo>
                  <a:pt x="894" y="361"/>
                </a:lnTo>
                <a:lnTo>
                  <a:pt x="900" y="371"/>
                </a:lnTo>
                <a:lnTo>
                  <a:pt x="905" y="376"/>
                </a:lnTo>
                <a:lnTo>
                  <a:pt x="916" y="381"/>
                </a:lnTo>
                <a:lnTo>
                  <a:pt x="927" y="401"/>
                </a:lnTo>
                <a:lnTo>
                  <a:pt x="932" y="411"/>
                </a:lnTo>
                <a:lnTo>
                  <a:pt x="938" y="415"/>
                </a:lnTo>
                <a:lnTo>
                  <a:pt x="943" y="425"/>
                </a:lnTo>
                <a:lnTo>
                  <a:pt x="948" y="435"/>
                </a:lnTo>
                <a:lnTo>
                  <a:pt x="959" y="440"/>
                </a:lnTo>
                <a:lnTo>
                  <a:pt x="959" y="450"/>
                </a:lnTo>
                <a:lnTo>
                  <a:pt x="948" y="455"/>
                </a:lnTo>
                <a:lnTo>
                  <a:pt x="954" y="455"/>
                </a:lnTo>
                <a:lnTo>
                  <a:pt x="959" y="465"/>
                </a:lnTo>
                <a:lnTo>
                  <a:pt x="954" y="465"/>
                </a:lnTo>
                <a:lnTo>
                  <a:pt x="948" y="460"/>
                </a:lnTo>
                <a:lnTo>
                  <a:pt x="943" y="465"/>
                </a:lnTo>
                <a:lnTo>
                  <a:pt x="948" y="465"/>
                </a:lnTo>
                <a:lnTo>
                  <a:pt x="959" y="475"/>
                </a:lnTo>
                <a:lnTo>
                  <a:pt x="975" y="490"/>
                </a:lnTo>
                <a:lnTo>
                  <a:pt x="981" y="495"/>
                </a:lnTo>
                <a:lnTo>
                  <a:pt x="981" y="504"/>
                </a:lnTo>
                <a:lnTo>
                  <a:pt x="986" y="509"/>
                </a:lnTo>
                <a:lnTo>
                  <a:pt x="991" y="519"/>
                </a:lnTo>
                <a:lnTo>
                  <a:pt x="991" y="534"/>
                </a:lnTo>
                <a:lnTo>
                  <a:pt x="997" y="539"/>
                </a:lnTo>
                <a:lnTo>
                  <a:pt x="1008" y="554"/>
                </a:lnTo>
                <a:lnTo>
                  <a:pt x="1008" y="564"/>
                </a:lnTo>
                <a:lnTo>
                  <a:pt x="1013" y="569"/>
                </a:lnTo>
                <a:lnTo>
                  <a:pt x="1013" y="579"/>
                </a:lnTo>
                <a:lnTo>
                  <a:pt x="1008" y="589"/>
                </a:lnTo>
                <a:lnTo>
                  <a:pt x="1008" y="603"/>
                </a:lnTo>
                <a:lnTo>
                  <a:pt x="1008" y="613"/>
                </a:lnTo>
                <a:lnTo>
                  <a:pt x="1013" y="643"/>
                </a:lnTo>
                <a:lnTo>
                  <a:pt x="1018" y="668"/>
                </a:lnTo>
                <a:lnTo>
                  <a:pt x="1018" y="677"/>
                </a:lnTo>
                <a:lnTo>
                  <a:pt x="1013" y="687"/>
                </a:lnTo>
                <a:lnTo>
                  <a:pt x="1008" y="687"/>
                </a:lnTo>
                <a:lnTo>
                  <a:pt x="1008" y="677"/>
                </a:lnTo>
                <a:lnTo>
                  <a:pt x="1002" y="663"/>
                </a:lnTo>
                <a:lnTo>
                  <a:pt x="991" y="653"/>
                </a:lnTo>
                <a:lnTo>
                  <a:pt x="981" y="638"/>
                </a:lnTo>
                <a:lnTo>
                  <a:pt x="970" y="633"/>
                </a:lnTo>
                <a:lnTo>
                  <a:pt x="959" y="628"/>
                </a:lnTo>
                <a:lnTo>
                  <a:pt x="943" y="608"/>
                </a:lnTo>
                <a:lnTo>
                  <a:pt x="932" y="593"/>
                </a:lnTo>
                <a:lnTo>
                  <a:pt x="921" y="589"/>
                </a:lnTo>
                <a:lnTo>
                  <a:pt x="911" y="584"/>
                </a:lnTo>
                <a:lnTo>
                  <a:pt x="894" y="584"/>
                </a:lnTo>
                <a:lnTo>
                  <a:pt x="878" y="579"/>
                </a:lnTo>
                <a:lnTo>
                  <a:pt x="862" y="579"/>
                </a:lnTo>
                <a:lnTo>
                  <a:pt x="857" y="584"/>
                </a:lnTo>
                <a:lnTo>
                  <a:pt x="857" y="589"/>
                </a:lnTo>
                <a:lnTo>
                  <a:pt x="873" y="589"/>
                </a:lnTo>
                <a:lnTo>
                  <a:pt x="894" y="593"/>
                </a:lnTo>
                <a:lnTo>
                  <a:pt x="916" y="603"/>
                </a:lnTo>
                <a:lnTo>
                  <a:pt x="927" y="608"/>
                </a:lnTo>
                <a:lnTo>
                  <a:pt x="938" y="623"/>
                </a:lnTo>
                <a:lnTo>
                  <a:pt x="932" y="623"/>
                </a:lnTo>
                <a:lnTo>
                  <a:pt x="927" y="623"/>
                </a:lnTo>
                <a:lnTo>
                  <a:pt x="921" y="623"/>
                </a:lnTo>
                <a:lnTo>
                  <a:pt x="916" y="623"/>
                </a:lnTo>
                <a:lnTo>
                  <a:pt x="921" y="633"/>
                </a:lnTo>
                <a:lnTo>
                  <a:pt x="927" y="638"/>
                </a:lnTo>
                <a:lnTo>
                  <a:pt x="938" y="643"/>
                </a:lnTo>
                <a:lnTo>
                  <a:pt x="948" y="643"/>
                </a:lnTo>
                <a:lnTo>
                  <a:pt x="954" y="648"/>
                </a:lnTo>
                <a:lnTo>
                  <a:pt x="964" y="653"/>
                </a:lnTo>
                <a:lnTo>
                  <a:pt x="970" y="668"/>
                </a:lnTo>
                <a:lnTo>
                  <a:pt x="964" y="673"/>
                </a:lnTo>
                <a:lnTo>
                  <a:pt x="964" y="677"/>
                </a:lnTo>
                <a:lnTo>
                  <a:pt x="954" y="682"/>
                </a:lnTo>
                <a:lnTo>
                  <a:pt x="943" y="682"/>
                </a:lnTo>
                <a:lnTo>
                  <a:pt x="932" y="682"/>
                </a:lnTo>
                <a:lnTo>
                  <a:pt x="911" y="682"/>
                </a:lnTo>
                <a:lnTo>
                  <a:pt x="900" y="687"/>
                </a:lnTo>
                <a:lnTo>
                  <a:pt x="894" y="692"/>
                </a:lnTo>
                <a:lnTo>
                  <a:pt x="894" y="697"/>
                </a:lnTo>
                <a:lnTo>
                  <a:pt x="889" y="697"/>
                </a:lnTo>
                <a:lnTo>
                  <a:pt x="884" y="697"/>
                </a:lnTo>
                <a:lnTo>
                  <a:pt x="878" y="702"/>
                </a:lnTo>
                <a:lnTo>
                  <a:pt x="873" y="702"/>
                </a:lnTo>
                <a:lnTo>
                  <a:pt x="868" y="712"/>
                </a:lnTo>
                <a:lnTo>
                  <a:pt x="868" y="722"/>
                </a:lnTo>
                <a:lnTo>
                  <a:pt x="868" y="727"/>
                </a:lnTo>
                <a:lnTo>
                  <a:pt x="862" y="727"/>
                </a:lnTo>
                <a:lnTo>
                  <a:pt x="857" y="727"/>
                </a:lnTo>
                <a:lnTo>
                  <a:pt x="851" y="732"/>
                </a:lnTo>
                <a:lnTo>
                  <a:pt x="846" y="737"/>
                </a:lnTo>
                <a:lnTo>
                  <a:pt x="851" y="742"/>
                </a:lnTo>
                <a:lnTo>
                  <a:pt x="840" y="747"/>
                </a:lnTo>
                <a:lnTo>
                  <a:pt x="835" y="752"/>
                </a:lnTo>
                <a:lnTo>
                  <a:pt x="830" y="767"/>
                </a:lnTo>
                <a:lnTo>
                  <a:pt x="835" y="771"/>
                </a:lnTo>
                <a:lnTo>
                  <a:pt x="840" y="771"/>
                </a:lnTo>
                <a:lnTo>
                  <a:pt x="851" y="776"/>
                </a:lnTo>
                <a:lnTo>
                  <a:pt x="857" y="767"/>
                </a:lnTo>
                <a:lnTo>
                  <a:pt x="862" y="757"/>
                </a:lnTo>
                <a:lnTo>
                  <a:pt x="868" y="742"/>
                </a:lnTo>
                <a:lnTo>
                  <a:pt x="873" y="732"/>
                </a:lnTo>
                <a:lnTo>
                  <a:pt x="878" y="722"/>
                </a:lnTo>
                <a:lnTo>
                  <a:pt x="878" y="717"/>
                </a:lnTo>
                <a:lnTo>
                  <a:pt x="884" y="712"/>
                </a:lnTo>
                <a:lnTo>
                  <a:pt x="894" y="707"/>
                </a:lnTo>
                <a:lnTo>
                  <a:pt x="900" y="707"/>
                </a:lnTo>
                <a:lnTo>
                  <a:pt x="905" y="707"/>
                </a:lnTo>
                <a:lnTo>
                  <a:pt x="905" y="712"/>
                </a:lnTo>
                <a:lnTo>
                  <a:pt x="911" y="712"/>
                </a:lnTo>
                <a:lnTo>
                  <a:pt x="921" y="702"/>
                </a:lnTo>
                <a:lnTo>
                  <a:pt x="927" y="697"/>
                </a:lnTo>
                <a:lnTo>
                  <a:pt x="938" y="697"/>
                </a:lnTo>
                <a:lnTo>
                  <a:pt x="943" y="702"/>
                </a:lnTo>
                <a:lnTo>
                  <a:pt x="943" y="707"/>
                </a:lnTo>
                <a:lnTo>
                  <a:pt x="943" y="717"/>
                </a:lnTo>
                <a:lnTo>
                  <a:pt x="943" y="722"/>
                </a:lnTo>
                <a:lnTo>
                  <a:pt x="948" y="727"/>
                </a:lnTo>
                <a:lnTo>
                  <a:pt x="954" y="727"/>
                </a:lnTo>
                <a:lnTo>
                  <a:pt x="943" y="732"/>
                </a:lnTo>
                <a:lnTo>
                  <a:pt x="938" y="742"/>
                </a:lnTo>
                <a:lnTo>
                  <a:pt x="938" y="752"/>
                </a:lnTo>
                <a:lnTo>
                  <a:pt x="938" y="757"/>
                </a:lnTo>
                <a:lnTo>
                  <a:pt x="938" y="761"/>
                </a:lnTo>
                <a:lnTo>
                  <a:pt x="932" y="761"/>
                </a:lnTo>
                <a:lnTo>
                  <a:pt x="927" y="767"/>
                </a:lnTo>
                <a:lnTo>
                  <a:pt x="921" y="767"/>
                </a:lnTo>
                <a:lnTo>
                  <a:pt x="916" y="771"/>
                </a:lnTo>
                <a:lnTo>
                  <a:pt x="916" y="776"/>
                </a:lnTo>
                <a:lnTo>
                  <a:pt x="916" y="781"/>
                </a:lnTo>
                <a:lnTo>
                  <a:pt x="921" y="801"/>
                </a:lnTo>
                <a:lnTo>
                  <a:pt x="927" y="806"/>
                </a:lnTo>
                <a:lnTo>
                  <a:pt x="932" y="811"/>
                </a:lnTo>
                <a:lnTo>
                  <a:pt x="943" y="811"/>
                </a:lnTo>
                <a:lnTo>
                  <a:pt x="954" y="806"/>
                </a:lnTo>
                <a:lnTo>
                  <a:pt x="954" y="811"/>
                </a:lnTo>
                <a:lnTo>
                  <a:pt x="959" y="816"/>
                </a:lnTo>
                <a:lnTo>
                  <a:pt x="970" y="821"/>
                </a:lnTo>
                <a:lnTo>
                  <a:pt x="975" y="821"/>
                </a:lnTo>
                <a:lnTo>
                  <a:pt x="981" y="821"/>
                </a:lnTo>
                <a:lnTo>
                  <a:pt x="986" y="816"/>
                </a:lnTo>
                <a:lnTo>
                  <a:pt x="991" y="816"/>
                </a:lnTo>
                <a:lnTo>
                  <a:pt x="997" y="821"/>
                </a:lnTo>
                <a:lnTo>
                  <a:pt x="1002" y="831"/>
                </a:lnTo>
                <a:lnTo>
                  <a:pt x="1002" y="836"/>
                </a:lnTo>
                <a:lnTo>
                  <a:pt x="1002" y="846"/>
                </a:lnTo>
                <a:lnTo>
                  <a:pt x="997" y="851"/>
                </a:lnTo>
                <a:lnTo>
                  <a:pt x="997" y="860"/>
                </a:lnTo>
                <a:lnTo>
                  <a:pt x="991" y="865"/>
                </a:lnTo>
                <a:lnTo>
                  <a:pt x="991" y="870"/>
                </a:lnTo>
                <a:lnTo>
                  <a:pt x="981" y="865"/>
                </a:lnTo>
                <a:lnTo>
                  <a:pt x="970" y="865"/>
                </a:lnTo>
                <a:lnTo>
                  <a:pt x="954" y="860"/>
                </a:lnTo>
                <a:lnTo>
                  <a:pt x="943" y="860"/>
                </a:lnTo>
                <a:lnTo>
                  <a:pt x="943" y="865"/>
                </a:lnTo>
                <a:lnTo>
                  <a:pt x="964" y="870"/>
                </a:lnTo>
                <a:lnTo>
                  <a:pt x="975" y="875"/>
                </a:lnTo>
                <a:lnTo>
                  <a:pt x="981" y="880"/>
                </a:lnTo>
                <a:lnTo>
                  <a:pt x="981" y="890"/>
                </a:lnTo>
                <a:lnTo>
                  <a:pt x="975" y="900"/>
                </a:lnTo>
                <a:lnTo>
                  <a:pt x="970" y="905"/>
                </a:lnTo>
                <a:lnTo>
                  <a:pt x="959" y="910"/>
                </a:lnTo>
                <a:lnTo>
                  <a:pt x="954" y="900"/>
                </a:lnTo>
                <a:lnTo>
                  <a:pt x="948" y="900"/>
                </a:lnTo>
                <a:lnTo>
                  <a:pt x="943" y="895"/>
                </a:lnTo>
                <a:lnTo>
                  <a:pt x="943" y="900"/>
                </a:lnTo>
                <a:lnTo>
                  <a:pt x="943" y="905"/>
                </a:lnTo>
                <a:lnTo>
                  <a:pt x="938" y="905"/>
                </a:lnTo>
                <a:lnTo>
                  <a:pt x="932" y="905"/>
                </a:lnTo>
                <a:lnTo>
                  <a:pt x="932" y="910"/>
                </a:lnTo>
                <a:lnTo>
                  <a:pt x="932" y="915"/>
                </a:lnTo>
                <a:lnTo>
                  <a:pt x="938" y="925"/>
                </a:lnTo>
                <a:lnTo>
                  <a:pt x="943" y="939"/>
                </a:lnTo>
                <a:lnTo>
                  <a:pt x="943" y="945"/>
                </a:lnTo>
                <a:lnTo>
                  <a:pt x="938" y="949"/>
                </a:lnTo>
                <a:lnTo>
                  <a:pt x="932" y="949"/>
                </a:lnTo>
                <a:lnTo>
                  <a:pt x="938" y="954"/>
                </a:lnTo>
                <a:lnTo>
                  <a:pt x="943" y="954"/>
                </a:lnTo>
                <a:lnTo>
                  <a:pt x="943" y="959"/>
                </a:lnTo>
                <a:lnTo>
                  <a:pt x="938" y="969"/>
                </a:lnTo>
                <a:lnTo>
                  <a:pt x="943" y="969"/>
                </a:lnTo>
                <a:lnTo>
                  <a:pt x="948" y="974"/>
                </a:lnTo>
                <a:lnTo>
                  <a:pt x="948" y="979"/>
                </a:lnTo>
                <a:lnTo>
                  <a:pt x="943" y="979"/>
                </a:lnTo>
                <a:lnTo>
                  <a:pt x="943" y="984"/>
                </a:lnTo>
                <a:lnTo>
                  <a:pt x="943" y="989"/>
                </a:lnTo>
                <a:lnTo>
                  <a:pt x="948" y="989"/>
                </a:lnTo>
                <a:lnTo>
                  <a:pt x="948" y="994"/>
                </a:lnTo>
                <a:lnTo>
                  <a:pt x="948" y="1004"/>
                </a:lnTo>
                <a:lnTo>
                  <a:pt x="943" y="1014"/>
                </a:lnTo>
                <a:lnTo>
                  <a:pt x="938" y="1019"/>
                </a:lnTo>
                <a:lnTo>
                  <a:pt x="943" y="1024"/>
                </a:lnTo>
                <a:lnTo>
                  <a:pt x="943" y="1029"/>
                </a:lnTo>
                <a:lnTo>
                  <a:pt x="943" y="1038"/>
                </a:lnTo>
                <a:lnTo>
                  <a:pt x="932" y="1038"/>
                </a:lnTo>
                <a:lnTo>
                  <a:pt x="927" y="1038"/>
                </a:lnTo>
                <a:lnTo>
                  <a:pt x="916" y="1033"/>
                </a:lnTo>
                <a:lnTo>
                  <a:pt x="905" y="1033"/>
                </a:lnTo>
                <a:lnTo>
                  <a:pt x="900" y="1033"/>
                </a:lnTo>
                <a:lnTo>
                  <a:pt x="889" y="1038"/>
                </a:lnTo>
                <a:lnTo>
                  <a:pt x="884" y="1043"/>
                </a:lnTo>
                <a:lnTo>
                  <a:pt x="878" y="1043"/>
                </a:lnTo>
                <a:lnTo>
                  <a:pt x="873" y="1043"/>
                </a:lnTo>
                <a:lnTo>
                  <a:pt x="873" y="1048"/>
                </a:lnTo>
                <a:lnTo>
                  <a:pt x="868" y="1048"/>
                </a:lnTo>
                <a:lnTo>
                  <a:pt x="868" y="1053"/>
                </a:lnTo>
                <a:lnTo>
                  <a:pt x="862" y="1053"/>
                </a:lnTo>
                <a:lnTo>
                  <a:pt x="857" y="1053"/>
                </a:lnTo>
                <a:lnTo>
                  <a:pt x="857" y="1048"/>
                </a:lnTo>
                <a:lnTo>
                  <a:pt x="857" y="1043"/>
                </a:lnTo>
                <a:lnTo>
                  <a:pt x="851" y="1038"/>
                </a:lnTo>
                <a:lnTo>
                  <a:pt x="851" y="1043"/>
                </a:lnTo>
                <a:lnTo>
                  <a:pt x="846" y="1048"/>
                </a:lnTo>
                <a:lnTo>
                  <a:pt x="851" y="1058"/>
                </a:lnTo>
                <a:lnTo>
                  <a:pt x="857" y="1058"/>
                </a:lnTo>
                <a:lnTo>
                  <a:pt x="862" y="1063"/>
                </a:lnTo>
                <a:lnTo>
                  <a:pt x="873" y="1068"/>
                </a:lnTo>
                <a:lnTo>
                  <a:pt x="878" y="1078"/>
                </a:lnTo>
                <a:lnTo>
                  <a:pt x="878" y="1083"/>
                </a:lnTo>
                <a:lnTo>
                  <a:pt x="889" y="1083"/>
                </a:lnTo>
                <a:lnTo>
                  <a:pt x="894" y="1088"/>
                </a:lnTo>
                <a:lnTo>
                  <a:pt x="894" y="1098"/>
                </a:lnTo>
                <a:lnTo>
                  <a:pt x="905" y="1103"/>
                </a:lnTo>
                <a:lnTo>
                  <a:pt x="905" y="1113"/>
                </a:lnTo>
                <a:lnTo>
                  <a:pt x="900" y="1117"/>
                </a:lnTo>
                <a:lnTo>
                  <a:pt x="900" y="1128"/>
                </a:lnTo>
                <a:lnTo>
                  <a:pt x="894" y="1128"/>
                </a:lnTo>
                <a:lnTo>
                  <a:pt x="894" y="1132"/>
                </a:lnTo>
                <a:lnTo>
                  <a:pt x="894" y="1137"/>
                </a:lnTo>
                <a:lnTo>
                  <a:pt x="889" y="1167"/>
                </a:lnTo>
                <a:lnTo>
                  <a:pt x="884" y="1167"/>
                </a:lnTo>
                <a:lnTo>
                  <a:pt x="878" y="1167"/>
                </a:lnTo>
                <a:lnTo>
                  <a:pt x="873" y="1167"/>
                </a:lnTo>
                <a:lnTo>
                  <a:pt x="868" y="1177"/>
                </a:lnTo>
                <a:lnTo>
                  <a:pt x="862" y="1177"/>
                </a:lnTo>
                <a:lnTo>
                  <a:pt x="862" y="1172"/>
                </a:lnTo>
                <a:lnTo>
                  <a:pt x="862" y="1167"/>
                </a:lnTo>
                <a:lnTo>
                  <a:pt x="857" y="1162"/>
                </a:lnTo>
                <a:lnTo>
                  <a:pt x="851" y="1157"/>
                </a:lnTo>
                <a:lnTo>
                  <a:pt x="824" y="1147"/>
                </a:lnTo>
                <a:lnTo>
                  <a:pt x="824" y="1152"/>
                </a:lnTo>
                <a:lnTo>
                  <a:pt x="830" y="1162"/>
                </a:lnTo>
                <a:lnTo>
                  <a:pt x="824" y="1167"/>
                </a:lnTo>
                <a:lnTo>
                  <a:pt x="824" y="1172"/>
                </a:lnTo>
                <a:lnTo>
                  <a:pt x="819" y="1177"/>
                </a:lnTo>
                <a:lnTo>
                  <a:pt x="824" y="1177"/>
                </a:lnTo>
                <a:lnTo>
                  <a:pt x="830" y="1177"/>
                </a:lnTo>
                <a:lnTo>
                  <a:pt x="840" y="1177"/>
                </a:lnTo>
                <a:lnTo>
                  <a:pt x="846" y="1182"/>
                </a:lnTo>
                <a:lnTo>
                  <a:pt x="846" y="1192"/>
                </a:lnTo>
                <a:lnTo>
                  <a:pt x="851" y="1197"/>
                </a:lnTo>
                <a:lnTo>
                  <a:pt x="857" y="1197"/>
                </a:lnTo>
                <a:lnTo>
                  <a:pt x="862" y="1192"/>
                </a:lnTo>
                <a:lnTo>
                  <a:pt x="868" y="1192"/>
                </a:lnTo>
                <a:lnTo>
                  <a:pt x="873" y="1197"/>
                </a:lnTo>
                <a:lnTo>
                  <a:pt x="873" y="1212"/>
                </a:lnTo>
                <a:lnTo>
                  <a:pt x="873" y="1226"/>
                </a:lnTo>
                <a:lnTo>
                  <a:pt x="868" y="1236"/>
                </a:lnTo>
                <a:lnTo>
                  <a:pt x="862" y="1241"/>
                </a:lnTo>
                <a:lnTo>
                  <a:pt x="851" y="1256"/>
                </a:lnTo>
                <a:lnTo>
                  <a:pt x="846" y="1261"/>
                </a:lnTo>
                <a:lnTo>
                  <a:pt x="846" y="1266"/>
                </a:lnTo>
                <a:lnTo>
                  <a:pt x="846" y="1276"/>
                </a:lnTo>
                <a:lnTo>
                  <a:pt x="846" y="1286"/>
                </a:lnTo>
                <a:lnTo>
                  <a:pt x="840" y="1295"/>
                </a:lnTo>
                <a:lnTo>
                  <a:pt x="835" y="1295"/>
                </a:lnTo>
                <a:lnTo>
                  <a:pt x="835" y="1291"/>
                </a:lnTo>
                <a:lnTo>
                  <a:pt x="830" y="1291"/>
                </a:lnTo>
                <a:lnTo>
                  <a:pt x="824" y="1286"/>
                </a:lnTo>
                <a:lnTo>
                  <a:pt x="824" y="1295"/>
                </a:lnTo>
                <a:lnTo>
                  <a:pt x="824" y="1300"/>
                </a:lnTo>
                <a:lnTo>
                  <a:pt x="830" y="1306"/>
                </a:lnTo>
                <a:lnTo>
                  <a:pt x="835" y="1310"/>
                </a:lnTo>
                <a:lnTo>
                  <a:pt x="830" y="1320"/>
                </a:lnTo>
                <a:lnTo>
                  <a:pt x="830" y="1325"/>
                </a:lnTo>
                <a:lnTo>
                  <a:pt x="830" y="1335"/>
                </a:lnTo>
                <a:lnTo>
                  <a:pt x="824" y="1345"/>
                </a:lnTo>
                <a:lnTo>
                  <a:pt x="814" y="1360"/>
                </a:lnTo>
                <a:lnTo>
                  <a:pt x="808" y="1370"/>
                </a:lnTo>
                <a:lnTo>
                  <a:pt x="803" y="1380"/>
                </a:lnTo>
                <a:lnTo>
                  <a:pt x="792" y="1385"/>
                </a:lnTo>
                <a:lnTo>
                  <a:pt x="787" y="1385"/>
                </a:lnTo>
                <a:lnTo>
                  <a:pt x="781" y="1385"/>
                </a:lnTo>
                <a:lnTo>
                  <a:pt x="776" y="1385"/>
                </a:lnTo>
                <a:lnTo>
                  <a:pt x="770" y="1385"/>
                </a:lnTo>
                <a:lnTo>
                  <a:pt x="770" y="1390"/>
                </a:lnTo>
                <a:lnTo>
                  <a:pt x="781" y="1399"/>
                </a:lnTo>
                <a:lnTo>
                  <a:pt x="792" y="1404"/>
                </a:lnTo>
                <a:lnTo>
                  <a:pt x="787" y="1404"/>
                </a:lnTo>
                <a:lnTo>
                  <a:pt x="787" y="1409"/>
                </a:lnTo>
                <a:lnTo>
                  <a:pt x="781" y="1414"/>
                </a:lnTo>
                <a:lnTo>
                  <a:pt x="781" y="1419"/>
                </a:lnTo>
                <a:lnTo>
                  <a:pt x="776" y="1424"/>
                </a:lnTo>
                <a:lnTo>
                  <a:pt x="770" y="1429"/>
                </a:lnTo>
                <a:lnTo>
                  <a:pt x="760" y="1429"/>
                </a:lnTo>
                <a:lnTo>
                  <a:pt x="765" y="1449"/>
                </a:lnTo>
                <a:lnTo>
                  <a:pt x="167" y="1449"/>
                </a:lnTo>
                <a:close/>
              </a:path>
            </a:pathLst>
          </a:custGeom>
          <a:noFill/>
          <a:ln w="1588" cap="rnd">
            <a:solidFill>
              <a:srgbClr val="000000"/>
            </a:solidFill>
            <a:prstDash val="solid"/>
            <a:round/>
            <a:headEnd/>
            <a:tailEnd/>
          </a:ln>
        </p:spPr>
        <p:txBody>
          <a:bodyPr/>
          <a:lstStyle/>
          <a:p>
            <a:endParaRPr lang="en-US"/>
          </a:p>
        </p:txBody>
      </p:sp>
      <p:sp>
        <p:nvSpPr>
          <p:cNvPr id="146317" name="Freeform 1933"/>
          <p:cNvSpPr>
            <a:spLocks/>
          </p:cNvSpPr>
          <p:nvPr/>
        </p:nvSpPr>
        <p:spPr bwMode="auto">
          <a:xfrm>
            <a:off x="2581275" y="4216400"/>
            <a:ext cx="300038" cy="503238"/>
          </a:xfrm>
          <a:custGeom>
            <a:avLst/>
            <a:gdLst/>
            <a:ahLst/>
            <a:cxnLst>
              <a:cxn ang="0">
                <a:pos x="22" y="10"/>
              </a:cxn>
              <a:cxn ang="0">
                <a:pos x="49" y="0"/>
              </a:cxn>
              <a:cxn ang="0">
                <a:pos x="65" y="10"/>
              </a:cxn>
              <a:cxn ang="0">
                <a:pos x="86" y="15"/>
              </a:cxn>
              <a:cxn ang="0">
                <a:pos x="103" y="30"/>
              </a:cxn>
              <a:cxn ang="0">
                <a:pos x="124" y="35"/>
              </a:cxn>
              <a:cxn ang="0">
                <a:pos x="140" y="45"/>
              </a:cxn>
              <a:cxn ang="0">
                <a:pos x="151" y="70"/>
              </a:cxn>
              <a:cxn ang="0">
                <a:pos x="162" y="79"/>
              </a:cxn>
              <a:cxn ang="0">
                <a:pos x="173" y="99"/>
              </a:cxn>
              <a:cxn ang="0">
                <a:pos x="183" y="99"/>
              </a:cxn>
              <a:cxn ang="0">
                <a:pos x="189" y="104"/>
              </a:cxn>
              <a:cxn ang="0">
                <a:pos x="183" y="109"/>
              </a:cxn>
              <a:cxn ang="0">
                <a:pos x="178" y="114"/>
              </a:cxn>
              <a:cxn ang="0">
                <a:pos x="178" y="129"/>
              </a:cxn>
              <a:cxn ang="0">
                <a:pos x="167" y="134"/>
              </a:cxn>
              <a:cxn ang="0">
                <a:pos x="156" y="134"/>
              </a:cxn>
              <a:cxn ang="0">
                <a:pos x="162" y="144"/>
              </a:cxn>
              <a:cxn ang="0">
                <a:pos x="156" y="154"/>
              </a:cxn>
              <a:cxn ang="0">
                <a:pos x="156" y="183"/>
              </a:cxn>
              <a:cxn ang="0">
                <a:pos x="146" y="198"/>
              </a:cxn>
              <a:cxn ang="0">
                <a:pos x="140" y="218"/>
              </a:cxn>
              <a:cxn ang="0">
                <a:pos x="140" y="237"/>
              </a:cxn>
              <a:cxn ang="0">
                <a:pos x="140" y="247"/>
              </a:cxn>
              <a:cxn ang="0">
                <a:pos x="135" y="252"/>
              </a:cxn>
              <a:cxn ang="0">
                <a:pos x="124" y="262"/>
              </a:cxn>
              <a:cxn ang="0">
                <a:pos x="119" y="277"/>
              </a:cxn>
              <a:cxn ang="0">
                <a:pos x="108" y="292"/>
              </a:cxn>
              <a:cxn ang="0">
                <a:pos x="97" y="307"/>
              </a:cxn>
              <a:cxn ang="0">
                <a:pos x="86" y="317"/>
              </a:cxn>
              <a:cxn ang="0">
                <a:pos x="86" y="302"/>
              </a:cxn>
              <a:cxn ang="0">
                <a:pos x="86" y="292"/>
              </a:cxn>
              <a:cxn ang="0">
                <a:pos x="76" y="312"/>
              </a:cxn>
              <a:cxn ang="0">
                <a:pos x="65" y="307"/>
              </a:cxn>
              <a:cxn ang="0">
                <a:pos x="70" y="297"/>
              </a:cxn>
              <a:cxn ang="0">
                <a:pos x="70" y="277"/>
              </a:cxn>
              <a:cxn ang="0">
                <a:pos x="70" y="267"/>
              </a:cxn>
              <a:cxn ang="0">
                <a:pos x="54" y="247"/>
              </a:cxn>
              <a:cxn ang="0">
                <a:pos x="49" y="223"/>
              </a:cxn>
              <a:cxn ang="0">
                <a:pos x="49" y="188"/>
              </a:cxn>
              <a:cxn ang="0">
                <a:pos x="43" y="183"/>
              </a:cxn>
              <a:cxn ang="0">
                <a:pos x="38" y="119"/>
              </a:cxn>
              <a:cxn ang="0">
                <a:pos x="27" y="109"/>
              </a:cxn>
              <a:cxn ang="0">
                <a:pos x="33" y="94"/>
              </a:cxn>
              <a:cxn ang="0">
                <a:pos x="22" y="70"/>
              </a:cxn>
              <a:cxn ang="0">
                <a:pos x="11" y="50"/>
              </a:cxn>
              <a:cxn ang="0">
                <a:pos x="0" y="40"/>
              </a:cxn>
            </a:cxnLst>
            <a:rect l="0" t="0" r="r" b="b"/>
            <a:pathLst>
              <a:path w="189" h="317">
                <a:moveTo>
                  <a:pt x="6" y="30"/>
                </a:moveTo>
                <a:lnTo>
                  <a:pt x="22" y="10"/>
                </a:lnTo>
                <a:lnTo>
                  <a:pt x="33" y="5"/>
                </a:lnTo>
                <a:lnTo>
                  <a:pt x="49" y="0"/>
                </a:lnTo>
                <a:lnTo>
                  <a:pt x="60" y="5"/>
                </a:lnTo>
                <a:lnTo>
                  <a:pt x="65" y="10"/>
                </a:lnTo>
                <a:lnTo>
                  <a:pt x="76" y="10"/>
                </a:lnTo>
                <a:lnTo>
                  <a:pt x="86" y="15"/>
                </a:lnTo>
                <a:lnTo>
                  <a:pt x="97" y="25"/>
                </a:lnTo>
                <a:lnTo>
                  <a:pt x="103" y="30"/>
                </a:lnTo>
                <a:lnTo>
                  <a:pt x="113" y="35"/>
                </a:lnTo>
                <a:lnTo>
                  <a:pt x="124" y="35"/>
                </a:lnTo>
                <a:lnTo>
                  <a:pt x="130" y="40"/>
                </a:lnTo>
                <a:lnTo>
                  <a:pt x="140" y="45"/>
                </a:lnTo>
                <a:lnTo>
                  <a:pt x="146" y="60"/>
                </a:lnTo>
                <a:lnTo>
                  <a:pt x="151" y="70"/>
                </a:lnTo>
                <a:lnTo>
                  <a:pt x="156" y="70"/>
                </a:lnTo>
                <a:lnTo>
                  <a:pt x="162" y="79"/>
                </a:lnTo>
                <a:lnTo>
                  <a:pt x="167" y="94"/>
                </a:lnTo>
                <a:lnTo>
                  <a:pt x="173" y="99"/>
                </a:lnTo>
                <a:lnTo>
                  <a:pt x="178" y="99"/>
                </a:lnTo>
                <a:lnTo>
                  <a:pt x="183" y="99"/>
                </a:lnTo>
                <a:lnTo>
                  <a:pt x="189" y="99"/>
                </a:lnTo>
                <a:lnTo>
                  <a:pt x="189" y="104"/>
                </a:lnTo>
                <a:lnTo>
                  <a:pt x="189" y="109"/>
                </a:lnTo>
                <a:lnTo>
                  <a:pt x="183" y="109"/>
                </a:lnTo>
                <a:lnTo>
                  <a:pt x="178" y="109"/>
                </a:lnTo>
                <a:lnTo>
                  <a:pt x="178" y="114"/>
                </a:lnTo>
                <a:lnTo>
                  <a:pt x="178" y="124"/>
                </a:lnTo>
                <a:lnTo>
                  <a:pt x="178" y="129"/>
                </a:lnTo>
                <a:lnTo>
                  <a:pt x="173" y="129"/>
                </a:lnTo>
                <a:lnTo>
                  <a:pt x="167" y="134"/>
                </a:lnTo>
                <a:lnTo>
                  <a:pt x="162" y="134"/>
                </a:lnTo>
                <a:lnTo>
                  <a:pt x="156" y="134"/>
                </a:lnTo>
                <a:lnTo>
                  <a:pt x="156" y="139"/>
                </a:lnTo>
                <a:lnTo>
                  <a:pt x="162" y="144"/>
                </a:lnTo>
                <a:lnTo>
                  <a:pt x="162" y="149"/>
                </a:lnTo>
                <a:lnTo>
                  <a:pt x="156" y="154"/>
                </a:lnTo>
                <a:lnTo>
                  <a:pt x="151" y="158"/>
                </a:lnTo>
                <a:lnTo>
                  <a:pt x="156" y="183"/>
                </a:lnTo>
                <a:lnTo>
                  <a:pt x="151" y="193"/>
                </a:lnTo>
                <a:lnTo>
                  <a:pt x="146" y="198"/>
                </a:lnTo>
                <a:lnTo>
                  <a:pt x="146" y="213"/>
                </a:lnTo>
                <a:lnTo>
                  <a:pt x="140" y="218"/>
                </a:lnTo>
                <a:lnTo>
                  <a:pt x="140" y="228"/>
                </a:lnTo>
                <a:lnTo>
                  <a:pt x="140" y="237"/>
                </a:lnTo>
                <a:lnTo>
                  <a:pt x="146" y="243"/>
                </a:lnTo>
                <a:lnTo>
                  <a:pt x="140" y="247"/>
                </a:lnTo>
                <a:lnTo>
                  <a:pt x="140" y="252"/>
                </a:lnTo>
                <a:lnTo>
                  <a:pt x="135" y="252"/>
                </a:lnTo>
                <a:lnTo>
                  <a:pt x="130" y="247"/>
                </a:lnTo>
                <a:lnTo>
                  <a:pt x="124" y="262"/>
                </a:lnTo>
                <a:lnTo>
                  <a:pt x="119" y="272"/>
                </a:lnTo>
                <a:lnTo>
                  <a:pt x="119" y="277"/>
                </a:lnTo>
                <a:lnTo>
                  <a:pt x="113" y="277"/>
                </a:lnTo>
                <a:lnTo>
                  <a:pt x="108" y="292"/>
                </a:lnTo>
                <a:lnTo>
                  <a:pt x="103" y="302"/>
                </a:lnTo>
                <a:lnTo>
                  <a:pt x="97" y="307"/>
                </a:lnTo>
                <a:lnTo>
                  <a:pt x="92" y="312"/>
                </a:lnTo>
                <a:lnTo>
                  <a:pt x="86" y="317"/>
                </a:lnTo>
                <a:lnTo>
                  <a:pt x="86" y="312"/>
                </a:lnTo>
                <a:lnTo>
                  <a:pt x="86" y="302"/>
                </a:lnTo>
                <a:lnTo>
                  <a:pt x="86" y="297"/>
                </a:lnTo>
                <a:lnTo>
                  <a:pt x="86" y="292"/>
                </a:lnTo>
                <a:lnTo>
                  <a:pt x="81" y="287"/>
                </a:lnTo>
                <a:lnTo>
                  <a:pt x="76" y="312"/>
                </a:lnTo>
                <a:lnTo>
                  <a:pt x="70" y="317"/>
                </a:lnTo>
                <a:lnTo>
                  <a:pt x="65" y="307"/>
                </a:lnTo>
                <a:lnTo>
                  <a:pt x="70" y="302"/>
                </a:lnTo>
                <a:lnTo>
                  <a:pt x="70" y="297"/>
                </a:lnTo>
                <a:lnTo>
                  <a:pt x="70" y="287"/>
                </a:lnTo>
                <a:lnTo>
                  <a:pt x="70" y="277"/>
                </a:lnTo>
                <a:lnTo>
                  <a:pt x="76" y="272"/>
                </a:lnTo>
                <a:lnTo>
                  <a:pt x="70" y="267"/>
                </a:lnTo>
                <a:lnTo>
                  <a:pt x="60" y="262"/>
                </a:lnTo>
                <a:lnTo>
                  <a:pt x="54" y="247"/>
                </a:lnTo>
                <a:lnTo>
                  <a:pt x="54" y="237"/>
                </a:lnTo>
                <a:lnTo>
                  <a:pt x="49" y="223"/>
                </a:lnTo>
                <a:lnTo>
                  <a:pt x="54" y="208"/>
                </a:lnTo>
                <a:lnTo>
                  <a:pt x="49" y="188"/>
                </a:lnTo>
                <a:lnTo>
                  <a:pt x="43" y="188"/>
                </a:lnTo>
                <a:lnTo>
                  <a:pt x="43" y="183"/>
                </a:lnTo>
                <a:lnTo>
                  <a:pt x="43" y="173"/>
                </a:lnTo>
                <a:lnTo>
                  <a:pt x="38" y="119"/>
                </a:lnTo>
                <a:lnTo>
                  <a:pt x="33" y="114"/>
                </a:lnTo>
                <a:lnTo>
                  <a:pt x="27" y="109"/>
                </a:lnTo>
                <a:lnTo>
                  <a:pt x="33" y="104"/>
                </a:lnTo>
                <a:lnTo>
                  <a:pt x="33" y="94"/>
                </a:lnTo>
                <a:lnTo>
                  <a:pt x="27" y="84"/>
                </a:lnTo>
                <a:lnTo>
                  <a:pt x="22" y="70"/>
                </a:lnTo>
                <a:lnTo>
                  <a:pt x="16" y="60"/>
                </a:lnTo>
                <a:lnTo>
                  <a:pt x="11" y="50"/>
                </a:lnTo>
                <a:lnTo>
                  <a:pt x="6" y="45"/>
                </a:lnTo>
                <a:lnTo>
                  <a:pt x="0" y="40"/>
                </a:lnTo>
                <a:lnTo>
                  <a:pt x="6" y="30"/>
                </a:lnTo>
                <a:close/>
              </a:path>
            </a:pathLst>
          </a:custGeom>
          <a:noFill/>
          <a:ln w="1588" cap="rnd">
            <a:solidFill>
              <a:srgbClr val="000000"/>
            </a:solidFill>
            <a:prstDash val="solid"/>
            <a:round/>
            <a:headEnd/>
            <a:tailEnd/>
          </a:ln>
        </p:spPr>
        <p:txBody>
          <a:bodyPr/>
          <a:lstStyle/>
          <a:p>
            <a:endParaRPr lang="en-US"/>
          </a:p>
        </p:txBody>
      </p:sp>
      <p:sp>
        <p:nvSpPr>
          <p:cNvPr id="146318" name="Freeform 1934"/>
          <p:cNvSpPr>
            <a:spLocks/>
          </p:cNvSpPr>
          <p:nvPr/>
        </p:nvSpPr>
        <p:spPr bwMode="auto">
          <a:xfrm>
            <a:off x="706438" y="4791075"/>
            <a:ext cx="52388" cy="61913"/>
          </a:xfrm>
          <a:custGeom>
            <a:avLst/>
            <a:gdLst/>
            <a:ahLst/>
            <a:cxnLst>
              <a:cxn ang="0">
                <a:pos x="33" y="19"/>
              </a:cxn>
              <a:cxn ang="0">
                <a:pos x="28" y="14"/>
              </a:cxn>
              <a:cxn ang="0">
                <a:pos x="22" y="5"/>
              </a:cxn>
              <a:cxn ang="0">
                <a:pos x="17" y="5"/>
              </a:cxn>
              <a:cxn ang="0">
                <a:pos x="11" y="0"/>
              </a:cxn>
              <a:cxn ang="0">
                <a:pos x="11" y="5"/>
              </a:cxn>
              <a:cxn ang="0">
                <a:pos x="0" y="9"/>
              </a:cxn>
              <a:cxn ang="0">
                <a:pos x="0" y="14"/>
              </a:cxn>
              <a:cxn ang="0">
                <a:pos x="0" y="19"/>
              </a:cxn>
              <a:cxn ang="0">
                <a:pos x="6" y="29"/>
              </a:cxn>
              <a:cxn ang="0">
                <a:pos x="17" y="39"/>
              </a:cxn>
              <a:cxn ang="0">
                <a:pos x="33" y="24"/>
              </a:cxn>
              <a:cxn ang="0">
                <a:pos x="33" y="19"/>
              </a:cxn>
            </a:cxnLst>
            <a:rect l="0" t="0" r="r" b="b"/>
            <a:pathLst>
              <a:path w="33" h="39">
                <a:moveTo>
                  <a:pt x="33" y="19"/>
                </a:moveTo>
                <a:lnTo>
                  <a:pt x="28" y="14"/>
                </a:lnTo>
                <a:lnTo>
                  <a:pt x="22" y="5"/>
                </a:lnTo>
                <a:lnTo>
                  <a:pt x="17" y="5"/>
                </a:lnTo>
                <a:lnTo>
                  <a:pt x="11" y="0"/>
                </a:lnTo>
                <a:lnTo>
                  <a:pt x="11" y="5"/>
                </a:lnTo>
                <a:lnTo>
                  <a:pt x="0" y="9"/>
                </a:lnTo>
                <a:lnTo>
                  <a:pt x="0" y="14"/>
                </a:lnTo>
                <a:lnTo>
                  <a:pt x="0" y="19"/>
                </a:lnTo>
                <a:lnTo>
                  <a:pt x="6" y="29"/>
                </a:lnTo>
                <a:lnTo>
                  <a:pt x="17" y="39"/>
                </a:lnTo>
                <a:lnTo>
                  <a:pt x="33" y="24"/>
                </a:lnTo>
                <a:lnTo>
                  <a:pt x="33" y="19"/>
                </a:lnTo>
                <a:close/>
              </a:path>
            </a:pathLst>
          </a:custGeom>
          <a:solidFill>
            <a:srgbClr val="C1FFD5"/>
          </a:solidFill>
          <a:ln w="9525">
            <a:noFill/>
            <a:round/>
            <a:headEnd/>
            <a:tailEnd/>
          </a:ln>
        </p:spPr>
        <p:txBody>
          <a:bodyPr/>
          <a:lstStyle/>
          <a:p>
            <a:endParaRPr lang="en-US"/>
          </a:p>
        </p:txBody>
      </p:sp>
      <p:sp>
        <p:nvSpPr>
          <p:cNvPr id="146319" name="Freeform 1935"/>
          <p:cNvSpPr>
            <a:spLocks/>
          </p:cNvSpPr>
          <p:nvPr/>
        </p:nvSpPr>
        <p:spPr bwMode="auto">
          <a:xfrm>
            <a:off x="706438" y="4791075"/>
            <a:ext cx="52388" cy="61913"/>
          </a:xfrm>
          <a:custGeom>
            <a:avLst/>
            <a:gdLst/>
            <a:ahLst/>
            <a:cxnLst>
              <a:cxn ang="0">
                <a:pos x="33" y="19"/>
              </a:cxn>
              <a:cxn ang="0">
                <a:pos x="28" y="14"/>
              </a:cxn>
              <a:cxn ang="0">
                <a:pos x="22" y="5"/>
              </a:cxn>
              <a:cxn ang="0">
                <a:pos x="17" y="5"/>
              </a:cxn>
              <a:cxn ang="0">
                <a:pos x="11" y="0"/>
              </a:cxn>
              <a:cxn ang="0">
                <a:pos x="11" y="5"/>
              </a:cxn>
              <a:cxn ang="0">
                <a:pos x="0" y="9"/>
              </a:cxn>
              <a:cxn ang="0">
                <a:pos x="0" y="14"/>
              </a:cxn>
              <a:cxn ang="0">
                <a:pos x="0" y="19"/>
              </a:cxn>
              <a:cxn ang="0">
                <a:pos x="6" y="29"/>
              </a:cxn>
              <a:cxn ang="0">
                <a:pos x="17" y="39"/>
              </a:cxn>
              <a:cxn ang="0">
                <a:pos x="33" y="24"/>
              </a:cxn>
              <a:cxn ang="0">
                <a:pos x="33" y="19"/>
              </a:cxn>
            </a:cxnLst>
            <a:rect l="0" t="0" r="r" b="b"/>
            <a:pathLst>
              <a:path w="33" h="39">
                <a:moveTo>
                  <a:pt x="33" y="19"/>
                </a:moveTo>
                <a:lnTo>
                  <a:pt x="28" y="14"/>
                </a:lnTo>
                <a:lnTo>
                  <a:pt x="22" y="5"/>
                </a:lnTo>
                <a:lnTo>
                  <a:pt x="17" y="5"/>
                </a:lnTo>
                <a:lnTo>
                  <a:pt x="11" y="0"/>
                </a:lnTo>
                <a:lnTo>
                  <a:pt x="11" y="5"/>
                </a:lnTo>
                <a:lnTo>
                  <a:pt x="0" y="9"/>
                </a:lnTo>
                <a:lnTo>
                  <a:pt x="0" y="14"/>
                </a:lnTo>
                <a:lnTo>
                  <a:pt x="0" y="19"/>
                </a:lnTo>
                <a:lnTo>
                  <a:pt x="6" y="29"/>
                </a:lnTo>
                <a:lnTo>
                  <a:pt x="17" y="39"/>
                </a:lnTo>
                <a:lnTo>
                  <a:pt x="33" y="24"/>
                </a:lnTo>
                <a:lnTo>
                  <a:pt x="33" y="19"/>
                </a:lnTo>
                <a:close/>
              </a:path>
            </a:pathLst>
          </a:custGeom>
          <a:noFill/>
          <a:ln w="1588" cap="rnd">
            <a:solidFill>
              <a:srgbClr val="000000"/>
            </a:solidFill>
            <a:prstDash val="solid"/>
            <a:round/>
            <a:headEnd/>
            <a:tailEnd/>
          </a:ln>
        </p:spPr>
        <p:txBody>
          <a:bodyPr/>
          <a:lstStyle/>
          <a:p>
            <a:endParaRPr lang="en-US"/>
          </a:p>
        </p:txBody>
      </p:sp>
      <p:sp>
        <p:nvSpPr>
          <p:cNvPr id="146320" name="Freeform 1936"/>
          <p:cNvSpPr>
            <a:spLocks/>
          </p:cNvSpPr>
          <p:nvPr/>
        </p:nvSpPr>
        <p:spPr bwMode="auto">
          <a:xfrm>
            <a:off x="766763" y="4799013"/>
            <a:ext cx="26988" cy="30163"/>
          </a:xfrm>
          <a:custGeom>
            <a:avLst/>
            <a:gdLst/>
            <a:ahLst/>
            <a:cxnLst>
              <a:cxn ang="0">
                <a:pos x="11" y="0"/>
              </a:cxn>
              <a:cxn ang="0">
                <a:pos x="0" y="0"/>
              </a:cxn>
              <a:cxn ang="0">
                <a:pos x="6" y="9"/>
              </a:cxn>
              <a:cxn ang="0">
                <a:pos x="6" y="14"/>
              </a:cxn>
              <a:cxn ang="0">
                <a:pos x="11" y="19"/>
              </a:cxn>
              <a:cxn ang="0">
                <a:pos x="17" y="14"/>
              </a:cxn>
              <a:cxn ang="0">
                <a:pos x="17" y="9"/>
              </a:cxn>
              <a:cxn ang="0">
                <a:pos x="17" y="0"/>
              </a:cxn>
              <a:cxn ang="0">
                <a:pos x="11" y="0"/>
              </a:cxn>
            </a:cxnLst>
            <a:rect l="0" t="0" r="r" b="b"/>
            <a:pathLst>
              <a:path w="17" h="19">
                <a:moveTo>
                  <a:pt x="11" y="0"/>
                </a:moveTo>
                <a:lnTo>
                  <a:pt x="0" y="0"/>
                </a:lnTo>
                <a:lnTo>
                  <a:pt x="6" y="9"/>
                </a:lnTo>
                <a:lnTo>
                  <a:pt x="6" y="14"/>
                </a:lnTo>
                <a:lnTo>
                  <a:pt x="11" y="19"/>
                </a:lnTo>
                <a:lnTo>
                  <a:pt x="17" y="14"/>
                </a:lnTo>
                <a:lnTo>
                  <a:pt x="17" y="9"/>
                </a:lnTo>
                <a:lnTo>
                  <a:pt x="17" y="0"/>
                </a:lnTo>
                <a:lnTo>
                  <a:pt x="11" y="0"/>
                </a:lnTo>
                <a:close/>
              </a:path>
            </a:pathLst>
          </a:custGeom>
          <a:solidFill>
            <a:srgbClr val="C1FFD5"/>
          </a:solidFill>
          <a:ln w="9525">
            <a:noFill/>
            <a:round/>
            <a:headEnd/>
            <a:tailEnd/>
          </a:ln>
        </p:spPr>
        <p:txBody>
          <a:bodyPr/>
          <a:lstStyle/>
          <a:p>
            <a:endParaRPr lang="en-US"/>
          </a:p>
        </p:txBody>
      </p:sp>
      <p:sp>
        <p:nvSpPr>
          <p:cNvPr id="146321" name="Freeform 1937"/>
          <p:cNvSpPr>
            <a:spLocks/>
          </p:cNvSpPr>
          <p:nvPr/>
        </p:nvSpPr>
        <p:spPr bwMode="auto">
          <a:xfrm>
            <a:off x="766763" y="4799013"/>
            <a:ext cx="26988" cy="30163"/>
          </a:xfrm>
          <a:custGeom>
            <a:avLst/>
            <a:gdLst/>
            <a:ahLst/>
            <a:cxnLst>
              <a:cxn ang="0">
                <a:pos x="11" y="0"/>
              </a:cxn>
              <a:cxn ang="0">
                <a:pos x="0" y="0"/>
              </a:cxn>
              <a:cxn ang="0">
                <a:pos x="6" y="9"/>
              </a:cxn>
              <a:cxn ang="0">
                <a:pos x="6" y="14"/>
              </a:cxn>
              <a:cxn ang="0">
                <a:pos x="11" y="19"/>
              </a:cxn>
              <a:cxn ang="0">
                <a:pos x="17" y="14"/>
              </a:cxn>
              <a:cxn ang="0">
                <a:pos x="17" y="9"/>
              </a:cxn>
              <a:cxn ang="0">
                <a:pos x="17" y="0"/>
              </a:cxn>
              <a:cxn ang="0">
                <a:pos x="11" y="0"/>
              </a:cxn>
            </a:cxnLst>
            <a:rect l="0" t="0" r="r" b="b"/>
            <a:pathLst>
              <a:path w="17" h="19">
                <a:moveTo>
                  <a:pt x="11" y="0"/>
                </a:moveTo>
                <a:lnTo>
                  <a:pt x="0" y="0"/>
                </a:lnTo>
                <a:lnTo>
                  <a:pt x="6" y="9"/>
                </a:lnTo>
                <a:lnTo>
                  <a:pt x="6" y="14"/>
                </a:lnTo>
                <a:lnTo>
                  <a:pt x="11" y="19"/>
                </a:lnTo>
                <a:lnTo>
                  <a:pt x="17" y="14"/>
                </a:lnTo>
                <a:lnTo>
                  <a:pt x="17" y="9"/>
                </a:lnTo>
                <a:lnTo>
                  <a:pt x="17" y="0"/>
                </a:lnTo>
                <a:lnTo>
                  <a:pt x="11" y="0"/>
                </a:lnTo>
                <a:close/>
              </a:path>
            </a:pathLst>
          </a:custGeom>
          <a:noFill/>
          <a:ln w="1588" cap="rnd">
            <a:solidFill>
              <a:srgbClr val="000000"/>
            </a:solidFill>
            <a:prstDash val="solid"/>
            <a:round/>
            <a:headEnd/>
            <a:tailEnd/>
          </a:ln>
        </p:spPr>
        <p:txBody>
          <a:bodyPr/>
          <a:lstStyle/>
          <a:p>
            <a:endParaRPr lang="en-US"/>
          </a:p>
        </p:txBody>
      </p:sp>
      <p:sp>
        <p:nvSpPr>
          <p:cNvPr id="146322" name="Freeform 1938"/>
          <p:cNvSpPr>
            <a:spLocks/>
          </p:cNvSpPr>
          <p:nvPr/>
        </p:nvSpPr>
        <p:spPr bwMode="auto">
          <a:xfrm>
            <a:off x="3179763" y="4130675"/>
            <a:ext cx="52388" cy="55563"/>
          </a:xfrm>
          <a:custGeom>
            <a:avLst/>
            <a:gdLst/>
            <a:ahLst/>
            <a:cxnLst>
              <a:cxn ang="0">
                <a:pos x="0" y="15"/>
              </a:cxn>
              <a:cxn ang="0">
                <a:pos x="0" y="20"/>
              </a:cxn>
              <a:cxn ang="0">
                <a:pos x="11" y="30"/>
              </a:cxn>
              <a:cxn ang="0">
                <a:pos x="11" y="35"/>
              </a:cxn>
              <a:cxn ang="0">
                <a:pos x="17" y="35"/>
              </a:cxn>
              <a:cxn ang="0">
                <a:pos x="17" y="25"/>
              </a:cxn>
              <a:cxn ang="0">
                <a:pos x="17" y="30"/>
              </a:cxn>
              <a:cxn ang="0">
                <a:pos x="11" y="25"/>
              </a:cxn>
              <a:cxn ang="0">
                <a:pos x="6" y="20"/>
              </a:cxn>
              <a:cxn ang="0">
                <a:pos x="11" y="5"/>
              </a:cxn>
              <a:cxn ang="0">
                <a:pos x="22" y="10"/>
              </a:cxn>
              <a:cxn ang="0">
                <a:pos x="28" y="10"/>
              </a:cxn>
              <a:cxn ang="0">
                <a:pos x="22" y="15"/>
              </a:cxn>
              <a:cxn ang="0">
                <a:pos x="28" y="15"/>
              </a:cxn>
              <a:cxn ang="0">
                <a:pos x="33" y="5"/>
              </a:cxn>
              <a:cxn ang="0">
                <a:pos x="28" y="5"/>
              </a:cxn>
              <a:cxn ang="0">
                <a:pos x="22" y="5"/>
              </a:cxn>
              <a:cxn ang="0">
                <a:pos x="0" y="0"/>
              </a:cxn>
              <a:cxn ang="0">
                <a:pos x="0" y="5"/>
              </a:cxn>
              <a:cxn ang="0">
                <a:pos x="11" y="5"/>
              </a:cxn>
              <a:cxn ang="0">
                <a:pos x="6" y="20"/>
              </a:cxn>
              <a:cxn ang="0">
                <a:pos x="0" y="15"/>
              </a:cxn>
            </a:cxnLst>
            <a:rect l="0" t="0" r="r" b="b"/>
            <a:pathLst>
              <a:path w="33" h="35">
                <a:moveTo>
                  <a:pt x="0" y="15"/>
                </a:moveTo>
                <a:lnTo>
                  <a:pt x="0" y="20"/>
                </a:lnTo>
                <a:lnTo>
                  <a:pt x="11" y="30"/>
                </a:lnTo>
                <a:lnTo>
                  <a:pt x="11" y="35"/>
                </a:lnTo>
                <a:lnTo>
                  <a:pt x="17" y="35"/>
                </a:lnTo>
                <a:lnTo>
                  <a:pt x="17" y="25"/>
                </a:lnTo>
                <a:lnTo>
                  <a:pt x="17" y="30"/>
                </a:lnTo>
                <a:lnTo>
                  <a:pt x="11" y="25"/>
                </a:lnTo>
                <a:lnTo>
                  <a:pt x="6" y="20"/>
                </a:lnTo>
                <a:lnTo>
                  <a:pt x="11" y="5"/>
                </a:lnTo>
                <a:lnTo>
                  <a:pt x="22" y="10"/>
                </a:lnTo>
                <a:lnTo>
                  <a:pt x="28" y="10"/>
                </a:lnTo>
                <a:lnTo>
                  <a:pt x="22" y="15"/>
                </a:lnTo>
                <a:lnTo>
                  <a:pt x="28" y="15"/>
                </a:lnTo>
                <a:lnTo>
                  <a:pt x="33" y="5"/>
                </a:lnTo>
                <a:lnTo>
                  <a:pt x="28" y="5"/>
                </a:lnTo>
                <a:lnTo>
                  <a:pt x="22" y="5"/>
                </a:lnTo>
                <a:lnTo>
                  <a:pt x="0" y="0"/>
                </a:lnTo>
                <a:lnTo>
                  <a:pt x="0" y="5"/>
                </a:lnTo>
                <a:lnTo>
                  <a:pt x="11" y="5"/>
                </a:lnTo>
                <a:lnTo>
                  <a:pt x="6" y="20"/>
                </a:lnTo>
                <a:lnTo>
                  <a:pt x="0" y="15"/>
                </a:lnTo>
                <a:close/>
              </a:path>
            </a:pathLst>
          </a:custGeom>
          <a:solidFill>
            <a:srgbClr val="000000"/>
          </a:solidFill>
          <a:ln w="9525">
            <a:noFill/>
            <a:round/>
            <a:headEnd/>
            <a:tailEnd/>
          </a:ln>
        </p:spPr>
        <p:txBody>
          <a:bodyPr/>
          <a:lstStyle/>
          <a:p>
            <a:endParaRPr lang="en-US"/>
          </a:p>
        </p:txBody>
      </p:sp>
      <p:sp>
        <p:nvSpPr>
          <p:cNvPr id="146323" name="Freeform 1939"/>
          <p:cNvSpPr>
            <a:spLocks/>
          </p:cNvSpPr>
          <p:nvPr/>
        </p:nvSpPr>
        <p:spPr bwMode="auto">
          <a:xfrm>
            <a:off x="3198813" y="4035425"/>
            <a:ext cx="58738" cy="65088"/>
          </a:xfrm>
          <a:custGeom>
            <a:avLst/>
            <a:gdLst/>
            <a:ahLst/>
            <a:cxnLst>
              <a:cxn ang="0">
                <a:pos x="5" y="15"/>
              </a:cxn>
              <a:cxn ang="0">
                <a:pos x="0" y="15"/>
              </a:cxn>
              <a:cxn ang="0">
                <a:pos x="5" y="0"/>
              </a:cxn>
              <a:cxn ang="0">
                <a:pos x="5" y="5"/>
              </a:cxn>
              <a:cxn ang="0">
                <a:pos x="11" y="10"/>
              </a:cxn>
              <a:cxn ang="0">
                <a:pos x="32" y="30"/>
              </a:cxn>
              <a:cxn ang="0">
                <a:pos x="37" y="30"/>
              </a:cxn>
              <a:cxn ang="0">
                <a:pos x="32" y="41"/>
              </a:cxn>
              <a:cxn ang="0">
                <a:pos x="32" y="36"/>
              </a:cxn>
              <a:cxn ang="0">
                <a:pos x="27" y="30"/>
              </a:cxn>
              <a:cxn ang="0">
                <a:pos x="5" y="15"/>
              </a:cxn>
            </a:cxnLst>
            <a:rect l="0" t="0" r="r" b="b"/>
            <a:pathLst>
              <a:path w="37" h="41">
                <a:moveTo>
                  <a:pt x="5" y="15"/>
                </a:moveTo>
                <a:lnTo>
                  <a:pt x="0" y="15"/>
                </a:lnTo>
                <a:lnTo>
                  <a:pt x="5" y="0"/>
                </a:lnTo>
                <a:lnTo>
                  <a:pt x="5" y="5"/>
                </a:lnTo>
                <a:lnTo>
                  <a:pt x="11" y="10"/>
                </a:lnTo>
                <a:lnTo>
                  <a:pt x="32" y="30"/>
                </a:lnTo>
                <a:lnTo>
                  <a:pt x="37" y="30"/>
                </a:lnTo>
                <a:lnTo>
                  <a:pt x="32" y="41"/>
                </a:lnTo>
                <a:lnTo>
                  <a:pt x="32" y="36"/>
                </a:lnTo>
                <a:lnTo>
                  <a:pt x="27" y="30"/>
                </a:lnTo>
                <a:lnTo>
                  <a:pt x="5" y="15"/>
                </a:lnTo>
                <a:close/>
              </a:path>
            </a:pathLst>
          </a:custGeom>
          <a:solidFill>
            <a:srgbClr val="000000"/>
          </a:solidFill>
          <a:ln w="9525">
            <a:noFill/>
            <a:round/>
            <a:headEnd/>
            <a:tailEnd/>
          </a:ln>
        </p:spPr>
        <p:txBody>
          <a:bodyPr/>
          <a:lstStyle/>
          <a:p>
            <a:endParaRPr lang="en-US"/>
          </a:p>
        </p:txBody>
      </p:sp>
      <p:sp>
        <p:nvSpPr>
          <p:cNvPr id="146324" name="Freeform 1940"/>
          <p:cNvSpPr>
            <a:spLocks/>
          </p:cNvSpPr>
          <p:nvPr/>
        </p:nvSpPr>
        <p:spPr bwMode="auto">
          <a:xfrm>
            <a:off x="3222625" y="3957638"/>
            <a:ext cx="77788" cy="69850"/>
          </a:xfrm>
          <a:custGeom>
            <a:avLst/>
            <a:gdLst/>
            <a:ahLst/>
            <a:cxnLst>
              <a:cxn ang="0">
                <a:pos x="38" y="40"/>
              </a:cxn>
              <a:cxn ang="0">
                <a:pos x="11" y="15"/>
              </a:cxn>
              <a:cxn ang="0">
                <a:pos x="6" y="20"/>
              </a:cxn>
              <a:cxn ang="0">
                <a:pos x="6" y="30"/>
              </a:cxn>
              <a:cxn ang="0">
                <a:pos x="11" y="35"/>
              </a:cxn>
              <a:cxn ang="0">
                <a:pos x="0" y="30"/>
              </a:cxn>
              <a:cxn ang="0">
                <a:pos x="16" y="0"/>
              </a:cxn>
              <a:cxn ang="0">
                <a:pos x="22" y="5"/>
              </a:cxn>
              <a:cxn ang="0">
                <a:pos x="16" y="5"/>
              </a:cxn>
              <a:cxn ang="0">
                <a:pos x="11" y="10"/>
              </a:cxn>
              <a:cxn ang="0">
                <a:pos x="38" y="35"/>
              </a:cxn>
              <a:cxn ang="0">
                <a:pos x="43" y="35"/>
              </a:cxn>
              <a:cxn ang="0">
                <a:pos x="43" y="30"/>
              </a:cxn>
              <a:cxn ang="0">
                <a:pos x="49" y="30"/>
              </a:cxn>
              <a:cxn ang="0">
                <a:pos x="38" y="44"/>
              </a:cxn>
              <a:cxn ang="0">
                <a:pos x="38" y="40"/>
              </a:cxn>
            </a:cxnLst>
            <a:rect l="0" t="0" r="r" b="b"/>
            <a:pathLst>
              <a:path w="49" h="44">
                <a:moveTo>
                  <a:pt x="38" y="40"/>
                </a:moveTo>
                <a:lnTo>
                  <a:pt x="11" y="15"/>
                </a:lnTo>
                <a:lnTo>
                  <a:pt x="6" y="20"/>
                </a:lnTo>
                <a:lnTo>
                  <a:pt x="6" y="30"/>
                </a:lnTo>
                <a:lnTo>
                  <a:pt x="11" y="35"/>
                </a:lnTo>
                <a:lnTo>
                  <a:pt x="0" y="30"/>
                </a:lnTo>
                <a:lnTo>
                  <a:pt x="16" y="0"/>
                </a:lnTo>
                <a:lnTo>
                  <a:pt x="22" y="5"/>
                </a:lnTo>
                <a:lnTo>
                  <a:pt x="16" y="5"/>
                </a:lnTo>
                <a:lnTo>
                  <a:pt x="11" y="10"/>
                </a:lnTo>
                <a:lnTo>
                  <a:pt x="38" y="35"/>
                </a:lnTo>
                <a:lnTo>
                  <a:pt x="43" y="35"/>
                </a:lnTo>
                <a:lnTo>
                  <a:pt x="43" y="30"/>
                </a:lnTo>
                <a:lnTo>
                  <a:pt x="49" y="30"/>
                </a:lnTo>
                <a:lnTo>
                  <a:pt x="38" y="44"/>
                </a:lnTo>
                <a:lnTo>
                  <a:pt x="38" y="40"/>
                </a:lnTo>
                <a:close/>
              </a:path>
            </a:pathLst>
          </a:custGeom>
          <a:solidFill>
            <a:srgbClr val="000000"/>
          </a:solidFill>
          <a:ln w="9525">
            <a:noFill/>
            <a:round/>
            <a:headEnd/>
            <a:tailEnd/>
          </a:ln>
        </p:spPr>
        <p:txBody>
          <a:bodyPr/>
          <a:lstStyle/>
          <a:p>
            <a:endParaRPr lang="en-US"/>
          </a:p>
        </p:txBody>
      </p:sp>
      <p:sp>
        <p:nvSpPr>
          <p:cNvPr id="146325" name="Freeform 1941"/>
          <p:cNvSpPr>
            <a:spLocks/>
          </p:cNvSpPr>
          <p:nvPr/>
        </p:nvSpPr>
        <p:spPr bwMode="auto">
          <a:xfrm>
            <a:off x="3163888" y="4122738"/>
            <a:ext cx="15875" cy="39688"/>
          </a:xfrm>
          <a:custGeom>
            <a:avLst/>
            <a:gdLst/>
            <a:ahLst/>
            <a:cxnLst>
              <a:cxn ang="0">
                <a:pos x="10" y="10"/>
              </a:cxn>
              <a:cxn ang="0">
                <a:pos x="10" y="5"/>
              </a:cxn>
              <a:cxn ang="0">
                <a:pos x="0" y="0"/>
              </a:cxn>
              <a:cxn ang="0">
                <a:pos x="10" y="25"/>
              </a:cxn>
              <a:cxn ang="0">
                <a:pos x="10" y="20"/>
              </a:cxn>
              <a:cxn ang="0">
                <a:pos x="5" y="10"/>
              </a:cxn>
              <a:cxn ang="0">
                <a:pos x="10" y="10"/>
              </a:cxn>
            </a:cxnLst>
            <a:rect l="0" t="0" r="r" b="b"/>
            <a:pathLst>
              <a:path w="10" h="25">
                <a:moveTo>
                  <a:pt x="10" y="10"/>
                </a:moveTo>
                <a:lnTo>
                  <a:pt x="10" y="5"/>
                </a:lnTo>
                <a:lnTo>
                  <a:pt x="0" y="0"/>
                </a:lnTo>
                <a:lnTo>
                  <a:pt x="10" y="25"/>
                </a:lnTo>
                <a:lnTo>
                  <a:pt x="10" y="20"/>
                </a:lnTo>
                <a:lnTo>
                  <a:pt x="5" y="10"/>
                </a:lnTo>
                <a:lnTo>
                  <a:pt x="10" y="10"/>
                </a:lnTo>
                <a:close/>
              </a:path>
            </a:pathLst>
          </a:custGeom>
          <a:solidFill>
            <a:srgbClr val="000000"/>
          </a:solidFill>
          <a:ln w="9525">
            <a:noFill/>
            <a:round/>
            <a:headEnd/>
            <a:tailEnd/>
          </a:ln>
        </p:spPr>
        <p:txBody>
          <a:bodyPr/>
          <a:lstStyle/>
          <a:p>
            <a:endParaRPr lang="en-US"/>
          </a:p>
        </p:txBody>
      </p:sp>
      <p:sp>
        <p:nvSpPr>
          <p:cNvPr id="146326" name="Freeform 1942"/>
          <p:cNvSpPr>
            <a:spLocks/>
          </p:cNvSpPr>
          <p:nvPr/>
        </p:nvSpPr>
        <p:spPr bwMode="auto">
          <a:xfrm>
            <a:off x="3128963" y="4200525"/>
            <a:ext cx="50800" cy="71438"/>
          </a:xfrm>
          <a:custGeom>
            <a:avLst/>
            <a:gdLst/>
            <a:ahLst/>
            <a:cxnLst>
              <a:cxn ang="0">
                <a:pos x="0" y="20"/>
              </a:cxn>
              <a:cxn ang="0">
                <a:pos x="0" y="30"/>
              </a:cxn>
              <a:cxn ang="0">
                <a:pos x="16" y="40"/>
              </a:cxn>
              <a:cxn ang="0">
                <a:pos x="16" y="45"/>
              </a:cxn>
              <a:cxn ang="0">
                <a:pos x="27" y="35"/>
              </a:cxn>
              <a:cxn ang="0">
                <a:pos x="22" y="35"/>
              </a:cxn>
              <a:cxn ang="0">
                <a:pos x="16" y="35"/>
              </a:cxn>
              <a:cxn ang="0">
                <a:pos x="6" y="25"/>
              </a:cxn>
              <a:cxn ang="0">
                <a:pos x="6" y="20"/>
              </a:cxn>
              <a:cxn ang="0">
                <a:pos x="27" y="20"/>
              </a:cxn>
              <a:cxn ang="0">
                <a:pos x="32" y="15"/>
              </a:cxn>
              <a:cxn ang="0">
                <a:pos x="27" y="20"/>
              </a:cxn>
              <a:cxn ang="0">
                <a:pos x="11" y="15"/>
              </a:cxn>
              <a:cxn ang="0">
                <a:pos x="11" y="10"/>
              </a:cxn>
              <a:cxn ang="0">
                <a:pos x="11" y="5"/>
              </a:cxn>
              <a:cxn ang="0">
                <a:pos x="11" y="0"/>
              </a:cxn>
              <a:cxn ang="0">
                <a:pos x="6" y="0"/>
              </a:cxn>
              <a:cxn ang="0">
                <a:pos x="0" y="0"/>
              </a:cxn>
              <a:cxn ang="0">
                <a:pos x="0" y="5"/>
              </a:cxn>
              <a:cxn ang="0">
                <a:pos x="6" y="5"/>
              </a:cxn>
              <a:cxn ang="0">
                <a:pos x="6" y="10"/>
              </a:cxn>
              <a:cxn ang="0">
                <a:pos x="6" y="15"/>
              </a:cxn>
              <a:cxn ang="0">
                <a:pos x="6" y="20"/>
              </a:cxn>
              <a:cxn ang="0">
                <a:pos x="0" y="20"/>
              </a:cxn>
            </a:cxnLst>
            <a:rect l="0" t="0" r="r" b="b"/>
            <a:pathLst>
              <a:path w="32" h="45">
                <a:moveTo>
                  <a:pt x="0" y="20"/>
                </a:moveTo>
                <a:lnTo>
                  <a:pt x="0" y="30"/>
                </a:lnTo>
                <a:lnTo>
                  <a:pt x="16" y="40"/>
                </a:lnTo>
                <a:lnTo>
                  <a:pt x="16" y="45"/>
                </a:lnTo>
                <a:lnTo>
                  <a:pt x="27" y="35"/>
                </a:lnTo>
                <a:lnTo>
                  <a:pt x="22" y="35"/>
                </a:lnTo>
                <a:lnTo>
                  <a:pt x="16" y="35"/>
                </a:lnTo>
                <a:lnTo>
                  <a:pt x="6" y="25"/>
                </a:lnTo>
                <a:lnTo>
                  <a:pt x="6" y="20"/>
                </a:lnTo>
                <a:lnTo>
                  <a:pt x="27" y="20"/>
                </a:lnTo>
                <a:lnTo>
                  <a:pt x="32" y="15"/>
                </a:lnTo>
                <a:lnTo>
                  <a:pt x="27" y="20"/>
                </a:lnTo>
                <a:lnTo>
                  <a:pt x="11" y="15"/>
                </a:lnTo>
                <a:lnTo>
                  <a:pt x="11" y="10"/>
                </a:lnTo>
                <a:lnTo>
                  <a:pt x="11" y="5"/>
                </a:lnTo>
                <a:lnTo>
                  <a:pt x="11" y="0"/>
                </a:lnTo>
                <a:lnTo>
                  <a:pt x="6" y="0"/>
                </a:lnTo>
                <a:lnTo>
                  <a:pt x="0" y="0"/>
                </a:lnTo>
                <a:lnTo>
                  <a:pt x="0" y="5"/>
                </a:lnTo>
                <a:lnTo>
                  <a:pt x="6" y="5"/>
                </a:lnTo>
                <a:lnTo>
                  <a:pt x="6" y="10"/>
                </a:lnTo>
                <a:lnTo>
                  <a:pt x="6" y="15"/>
                </a:lnTo>
                <a:lnTo>
                  <a:pt x="6" y="20"/>
                </a:lnTo>
                <a:lnTo>
                  <a:pt x="0" y="20"/>
                </a:lnTo>
                <a:close/>
              </a:path>
            </a:pathLst>
          </a:custGeom>
          <a:solidFill>
            <a:srgbClr val="000000"/>
          </a:solidFill>
          <a:ln w="9525">
            <a:noFill/>
            <a:round/>
            <a:headEnd/>
            <a:tailEnd/>
          </a:ln>
        </p:spPr>
        <p:txBody>
          <a:bodyPr/>
          <a:lstStyle/>
          <a:p>
            <a:endParaRPr lang="en-US"/>
          </a:p>
        </p:txBody>
      </p:sp>
      <p:sp>
        <p:nvSpPr>
          <p:cNvPr id="146327" name="Freeform 1943"/>
          <p:cNvSpPr>
            <a:spLocks/>
          </p:cNvSpPr>
          <p:nvPr/>
        </p:nvSpPr>
        <p:spPr bwMode="auto">
          <a:xfrm>
            <a:off x="3103563" y="4200525"/>
            <a:ext cx="25400" cy="47625"/>
          </a:xfrm>
          <a:custGeom>
            <a:avLst/>
            <a:gdLst/>
            <a:ahLst/>
            <a:cxnLst>
              <a:cxn ang="0">
                <a:pos x="16" y="5"/>
              </a:cxn>
              <a:cxn ang="0">
                <a:pos x="16" y="0"/>
              </a:cxn>
              <a:cxn ang="0">
                <a:pos x="11" y="0"/>
              </a:cxn>
              <a:cxn ang="0">
                <a:pos x="5" y="10"/>
              </a:cxn>
              <a:cxn ang="0">
                <a:pos x="0" y="20"/>
              </a:cxn>
              <a:cxn ang="0">
                <a:pos x="5" y="20"/>
              </a:cxn>
              <a:cxn ang="0">
                <a:pos x="16" y="30"/>
              </a:cxn>
              <a:cxn ang="0">
                <a:pos x="16" y="20"/>
              </a:cxn>
              <a:cxn ang="0">
                <a:pos x="11" y="15"/>
              </a:cxn>
              <a:cxn ang="0">
                <a:pos x="5" y="10"/>
              </a:cxn>
              <a:cxn ang="0">
                <a:pos x="11" y="5"/>
              </a:cxn>
              <a:cxn ang="0">
                <a:pos x="16" y="5"/>
              </a:cxn>
            </a:cxnLst>
            <a:rect l="0" t="0" r="r" b="b"/>
            <a:pathLst>
              <a:path w="16" h="30">
                <a:moveTo>
                  <a:pt x="16" y="5"/>
                </a:moveTo>
                <a:lnTo>
                  <a:pt x="16" y="0"/>
                </a:lnTo>
                <a:lnTo>
                  <a:pt x="11" y="0"/>
                </a:lnTo>
                <a:lnTo>
                  <a:pt x="5" y="10"/>
                </a:lnTo>
                <a:lnTo>
                  <a:pt x="0" y="20"/>
                </a:lnTo>
                <a:lnTo>
                  <a:pt x="5" y="20"/>
                </a:lnTo>
                <a:lnTo>
                  <a:pt x="16" y="30"/>
                </a:lnTo>
                <a:lnTo>
                  <a:pt x="16" y="20"/>
                </a:lnTo>
                <a:lnTo>
                  <a:pt x="11" y="15"/>
                </a:lnTo>
                <a:lnTo>
                  <a:pt x="5" y="10"/>
                </a:lnTo>
                <a:lnTo>
                  <a:pt x="11" y="5"/>
                </a:lnTo>
                <a:lnTo>
                  <a:pt x="16" y="5"/>
                </a:lnTo>
                <a:close/>
              </a:path>
            </a:pathLst>
          </a:custGeom>
          <a:solidFill>
            <a:srgbClr val="000000"/>
          </a:solidFill>
          <a:ln w="9525">
            <a:noFill/>
            <a:round/>
            <a:headEnd/>
            <a:tailEnd/>
          </a:ln>
        </p:spPr>
        <p:txBody>
          <a:bodyPr/>
          <a:lstStyle/>
          <a:p>
            <a:endParaRPr lang="en-US"/>
          </a:p>
        </p:txBody>
      </p:sp>
      <p:sp>
        <p:nvSpPr>
          <p:cNvPr id="146328" name="Freeform 1944"/>
          <p:cNvSpPr>
            <a:spLocks/>
          </p:cNvSpPr>
          <p:nvPr/>
        </p:nvSpPr>
        <p:spPr bwMode="auto">
          <a:xfrm>
            <a:off x="3060700" y="4271963"/>
            <a:ext cx="68263" cy="79375"/>
          </a:xfrm>
          <a:custGeom>
            <a:avLst/>
            <a:gdLst/>
            <a:ahLst/>
            <a:cxnLst>
              <a:cxn ang="0">
                <a:pos x="43" y="40"/>
              </a:cxn>
              <a:cxn ang="0">
                <a:pos x="43" y="35"/>
              </a:cxn>
              <a:cxn ang="0">
                <a:pos x="38" y="35"/>
              </a:cxn>
              <a:cxn ang="0">
                <a:pos x="11" y="15"/>
              </a:cxn>
              <a:cxn ang="0">
                <a:pos x="11" y="10"/>
              </a:cxn>
              <a:cxn ang="0">
                <a:pos x="16" y="5"/>
              </a:cxn>
              <a:cxn ang="0">
                <a:pos x="22" y="10"/>
              </a:cxn>
              <a:cxn ang="0">
                <a:pos x="11" y="0"/>
              </a:cxn>
              <a:cxn ang="0">
                <a:pos x="0" y="30"/>
              </a:cxn>
              <a:cxn ang="0">
                <a:pos x="5" y="35"/>
              </a:cxn>
              <a:cxn ang="0">
                <a:pos x="5" y="30"/>
              </a:cxn>
              <a:cxn ang="0">
                <a:pos x="5" y="25"/>
              </a:cxn>
              <a:cxn ang="0">
                <a:pos x="5" y="20"/>
              </a:cxn>
              <a:cxn ang="0">
                <a:pos x="32" y="40"/>
              </a:cxn>
              <a:cxn ang="0">
                <a:pos x="38" y="45"/>
              </a:cxn>
              <a:cxn ang="0">
                <a:pos x="32" y="50"/>
              </a:cxn>
              <a:cxn ang="0">
                <a:pos x="38" y="50"/>
              </a:cxn>
              <a:cxn ang="0">
                <a:pos x="43" y="40"/>
              </a:cxn>
            </a:cxnLst>
            <a:rect l="0" t="0" r="r" b="b"/>
            <a:pathLst>
              <a:path w="43" h="50">
                <a:moveTo>
                  <a:pt x="43" y="40"/>
                </a:moveTo>
                <a:lnTo>
                  <a:pt x="43" y="35"/>
                </a:lnTo>
                <a:lnTo>
                  <a:pt x="38" y="35"/>
                </a:lnTo>
                <a:lnTo>
                  <a:pt x="11" y="15"/>
                </a:lnTo>
                <a:lnTo>
                  <a:pt x="11" y="10"/>
                </a:lnTo>
                <a:lnTo>
                  <a:pt x="16" y="5"/>
                </a:lnTo>
                <a:lnTo>
                  <a:pt x="22" y="10"/>
                </a:lnTo>
                <a:lnTo>
                  <a:pt x="11" y="0"/>
                </a:lnTo>
                <a:lnTo>
                  <a:pt x="0" y="30"/>
                </a:lnTo>
                <a:lnTo>
                  <a:pt x="5" y="35"/>
                </a:lnTo>
                <a:lnTo>
                  <a:pt x="5" y="30"/>
                </a:lnTo>
                <a:lnTo>
                  <a:pt x="5" y="25"/>
                </a:lnTo>
                <a:lnTo>
                  <a:pt x="5" y="20"/>
                </a:lnTo>
                <a:lnTo>
                  <a:pt x="32" y="40"/>
                </a:lnTo>
                <a:lnTo>
                  <a:pt x="38" y="45"/>
                </a:lnTo>
                <a:lnTo>
                  <a:pt x="32" y="50"/>
                </a:lnTo>
                <a:lnTo>
                  <a:pt x="38" y="50"/>
                </a:lnTo>
                <a:lnTo>
                  <a:pt x="43" y="40"/>
                </a:lnTo>
                <a:close/>
              </a:path>
            </a:pathLst>
          </a:custGeom>
          <a:solidFill>
            <a:srgbClr val="000000"/>
          </a:solidFill>
          <a:ln w="9525">
            <a:noFill/>
            <a:round/>
            <a:headEnd/>
            <a:tailEnd/>
          </a:ln>
        </p:spPr>
        <p:txBody>
          <a:bodyPr/>
          <a:lstStyle/>
          <a:p>
            <a:endParaRPr lang="en-US"/>
          </a:p>
        </p:txBody>
      </p:sp>
      <p:sp>
        <p:nvSpPr>
          <p:cNvPr id="146329" name="Freeform 1945"/>
          <p:cNvSpPr>
            <a:spLocks/>
          </p:cNvSpPr>
          <p:nvPr/>
        </p:nvSpPr>
        <p:spPr bwMode="auto">
          <a:xfrm>
            <a:off x="2632075" y="5189538"/>
            <a:ext cx="42863" cy="63500"/>
          </a:xfrm>
          <a:custGeom>
            <a:avLst/>
            <a:gdLst/>
            <a:ahLst/>
            <a:cxnLst>
              <a:cxn ang="0">
                <a:pos x="0" y="15"/>
              </a:cxn>
              <a:cxn ang="0">
                <a:pos x="0" y="20"/>
              </a:cxn>
              <a:cxn ang="0">
                <a:pos x="6" y="30"/>
              </a:cxn>
              <a:cxn ang="0">
                <a:pos x="11" y="35"/>
              </a:cxn>
              <a:cxn ang="0">
                <a:pos x="6" y="40"/>
              </a:cxn>
              <a:cxn ang="0">
                <a:pos x="11" y="40"/>
              </a:cxn>
              <a:cxn ang="0">
                <a:pos x="16" y="30"/>
              </a:cxn>
              <a:cxn ang="0">
                <a:pos x="11" y="30"/>
              </a:cxn>
              <a:cxn ang="0">
                <a:pos x="6" y="30"/>
              </a:cxn>
              <a:cxn ang="0">
                <a:pos x="0" y="20"/>
              </a:cxn>
              <a:cxn ang="0">
                <a:pos x="6" y="10"/>
              </a:cxn>
              <a:cxn ang="0">
                <a:pos x="16" y="10"/>
              </a:cxn>
              <a:cxn ang="0">
                <a:pos x="22" y="15"/>
              </a:cxn>
              <a:cxn ang="0">
                <a:pos x="16" y="20"/>
              </a:cxn>
              <a:cxn ang="0">
                <a:pos x="22" y="20"/>
              </a:cxn>
              <a:cxn ang="0">
                <a:pos x="27" y="5"/>
              </a:cxn>
              <a:cxn ang="0">
                <a:pos x="22" y="5"/>
              </a:cxn>
              <a:cxn ang="0">
                <a:pos x="16" y="5"/>
              </a:cxn>
              <a:cxn ang="0">
                <a:pos x="0" y="0"/>
              </a:cxn>
              <a:cxn ang="0">
                <a:pos x="0" y="5"/>
              </a:cxn>
              <a:cxn ang="0">
                <a:pos x="6" y="10"/>
              </a:cxn>
              <a:cxn ang="0">
                <a:pos x="0" y="20"/>
              </a:cxn>
              <a:cxn ang="0">
                <a:pos x="0" y="15"/>
              </a:cxn>
            </a:cxnLst>
            <a:rect l="0" t="0" r="r" b="b"/>
            <a:pathLst>
              <a:path w="27" h="40">
                <a:moveTo>
                  <a:pt x="0" y="15"/>
                </a:moveTo>
                <a:lnTo>
                  <a:pt x="0" y="20"/>
                </a:lnTo>
                <a:lnTo>
                  <a:pt x="6" y="30"/>
                </a:lnTo>
                <a:lnTo>
                  <a:pt x="11" y="35"/>
                </a:lnTo>
                <a:lnTo>
                  <a:pt x="6" y="40"/>
                </a:lnTo>
                <a:lnTo>
                  <a:pt x="11" y="40"/>
                </a:lnTo>
                <a:lnTo>
                  <a:pt x="16" y="30"/>
                </a:lnTo>
                <a:lnTo>
                  <a:pt x="11" y="30"/>
                </a:lnTo>
                <a:lnTo>
                  <a:pt x="6" y="30"/>
                </a:lnTo>
                <a:lnTo>
                  <a:pt x="0" y="20"/>
                </a:lnTo>
                <a:lnTo>
                  <a:pt x="6" y="10"/>
                </a:lnTo>
                <a:lnTo>
                  <a:pt x="16" y="10"/>
                </a:lnTo>
                <a:lnTo>
                  <a:pt x="22" y="15"/>
                </a:lnTo>
                <a:lnTo>
                  <a:pt x="16" y="20"/>
                </a:lnTo>
                <a:lnTo>
                  <a:pt x="22" y="20"/>
                </a:lnTo>
                <a:lnTo>
                  <a:pt x="27" y="5"/>
                </a:lnTo>
                <a:lnTo>
                  <a:pt x="22" y="5"/>
                </a:lnTo>
                <a:lnTo>
                  <a:pt x="16" y="5"/>
                </a:lnTo>
                <a:lnTo>
                  <a:pt x="0" y="0"/>
                </a:lnTo>
                <a:lnTo>
                  <a:pt x="0" y="5"/>
                </a:lnTo>
                <a:lnTo>
                  <a:pt x="6" y="10"/>
                </a:lnTo>
                <a:lnTo>
                  <a:pt x="0" y="20"/>
                </a:lnTo>
                <a:lnTo>
                  <a:pt x="0" y="15"/>
                </a:lnTo>
                <a:close/>
              </a:path>
            </a:pathLst>
          </a:custGeom>
          <a:solidFill>
            <a:srgbClr val="000000"/>
          </a:solidFill>
          <a:ln w="9525">
            <a:noFill/>
            <a:round/>
            <a:headEnd/>
            <a:tailEnd/>
          </a:ln>
        </p:spPr>
        <p:txBody>
          <a:bodyPr/>
          <a:lstStyle/>
          <a:p>
            <a:endParaRPr lang="en-US"/>
          </a:p>
        </p:txBody>
      </p:sp>
      <p:sp>
        <p:nvSpPr>
          <p:cNvPr id="146330" name="Freeform 1946"/>
          <p:cNvSpPr>
            <a:spLocks/>
          </p:cNvSpPr>
          <p:nvPr/>
        </p:nvSpPr>
        <p:spPr bwMode="auto">
          <a:xfrm>
            <a:off x="2641600" y="5065713"/>
            <a:ext cx="85725" cy="93663"/>
          </a:xfrm>
          <a:custGeom>
            <a:avLst/>
            <a:gdLst/>
            <a:ahLst/>
            <a:cxnLst>
              <a:cxn ang="0">
                <a:pos x="0" y="34"/>
              </a:cxn>
              <a:cxn ang="0">
                <a:pos x="0" y="34"/>
              </a:cxn>
              <a:cxn ang="0">
                <a:pos x="5" y="24"/>
              </a:cxn>
              <a:cxn ang="0">
                <a:pos x="32" y="34"/>
              </a:cxn>
              <a:cxn ang="0">
                <a:pos x="16" y="4"/>
              </a:cxn>
              <a:cxn ang="0">
                <a:pos x="16" y="0"/>
              </a:cxn>
              <a:cxn ang="0">
                <a:pos x="22" y="0"/>
              </a:cxn>
              <a:cxn ang="0">
                <a:pos x="22" y="4"/>
              </a:cxn>
              <a:cxn ang="0">
                <a:pos x="49" y="24"/>
              </a:cxn>
              <a:cxn ang="0">
                <a:pos x="54" y="19"/>
              </a:cxn>
              <a:cxn ang="0">
                <a:pos x="49" y="34"/>
              </a:cxn>
              <a:cxn ang="0">
                <a:pos x="43" y="34"/>
              </a:cxn>
              <a:cxn ang="0">
                <a:pos x="43" y="29"/>
              </a:cxn>
              <a:cxn ang="0">
                <a:pos x="43" y="24"/>
              </a:cxn>
              <a:cxn ang="0">
                <a:pos x="22" y="9"/>
              </a:cxn>
              <a:cxn ang="0">
                <a:pos x="43" y="44"/>
              </a:cxn>
              <a:cxn ang="0">
                <a:pos x="5" y="34"/>
              </a:cxn>
              <a:cxn ang="0">
                <a:pos x="32" y="54"/>
              </a:cxn>
              <a:cxn ang="0">
                <a:pos x="38" y="49"/>
              </a:cxn>
              <a:cxn ang="0">
                <a:pos x="32" y="59"/>
              </a:cxn>
              <a:cxn ang="0">
                <a:pos x="27" y="54"/>
              </a:cxn>
              <a:cxn ang="0">
                <a:pos x="5" y="34"/>
              </a:cxn>
              <a:cxn ang="0">
                <a:pos x="0" y="34"/>
              </a:cxn>
            </a:cxnLst>
            <a:rect l="0" t="0" r="r" b="b"/>
            <a:pathLst>
              <a:path w="54" h="59">
                <a:moveTo>
                  <a:pt x="0" y="34"/>
                </a:moveTo>
                <a:lnTo>
                  <a:pt x="0" y="34"/>
                </a:lnTo>
                <a:lnTo>
                  <a:pt x="5" y="24"/>
                </a:lnTo>
                <a:lnTo>
                  <a:pt x="32" y="34"/>
                </a:lnTo>
                <a:lnTo>
                  <a:pt x="16" y="4"/>
                </a:lnTo>
                <a:lnTo>
                  <a:pt x="16" y="0"/>
                </a:lnTo>
                <a:lnTo>
                  <a:pt x="22" y="0"/>
                </a:lnTo>
                <a:lnTo>
                  <a:pt x="22" y="4"/>
                </a:lnTo>
                <a:lnTo>
                  <a:pt x="49" y="24"/>
                </a:lnTo>
                <a:lnTo>
                  <a:pt x="54" y="19"/>
                </a:lnTo>
                <a:lnTo>
                  <a:pt x="49" y="34"/>
                </a:lnTo>
                <a:lnTo>
                  <a:pt x="43" y="34"/>
                </a:lnTo>
                <a:lnTo>
                  <a:pt x="43" y="29"/>
                </a:lnTo>
                <a:lnTo>
                  <a:pt x="43" y="24"/>
                </a:lnTo>
                <a:lnTo>
                  <a:pt x="22" y="9"/>
                </a:lnTo>
                <a:lnTo>
                  <a:pt x="43" y="44"/>
                </a:lnTo>
                <a:lnTo>
                  <a:pt x="5" y="34"/>
                </a:lnTo>
                <a:lnTo>
                  <a:pt x="32" y="54"/>
                </a:lnTo>
                <a:lnTo>
                  <a:pt x="38" y="49"/>
                </a:lnTo>
                <a:lnTo>
                  <a:pt x="32" y="59"/>
                </a:lnTo>
                <a:lnTo>
                  <a:pt x="27" y="54"/>
                </a:lnTo>
                <a:lnTo>
                  <a:pt x="5" y="34"/>
                </a:lnTo>
                <a:lnTo>
                  <a:pt x="0" y="34"/>
                </a:lnTo>
                <a:close/>
              </a:path>
            </a:pathLst>
          </a:custGeom>
          <a:solidFill>
            <a:srgbClr val="000000"/>
          </a:solidFill>
          <a:ln w="9525">
            <a:noFill/>
            <a:round/>
            <a:headEnd/>
            <a:tailEnd/>
          </a:ln>
        </p:spPr>
        <p:txBody>
          <a:bodyPr/>
          <a:lstStyle/>
          <a:p>
            <a:endParaRPr lang="en-US"/>
          </a:p>
        </p:txBody>
      </p:sp>
      <p:sp>
        <p:nvSpPr>
          <p:cNvPr id="146331" name="Freeform 1947"/>
          <p:cNvSpPr>
            <a:spLocks/>
          </p:cNvSpPr>
          <p:nvPr/>
        </p:nvSpPr>
        <p:spPr bwMode="auto">
          <a:xfrm>
            <a:off x="3025775" y="4367213"/>
            <a:ext cx="60325" cy="61913"/>
          </a:xfrm>
          <a:custGeom>
            <a:avLst/>
            <a:gdLst/>
            <a:ahLst/>
            <a:cxnLst>
              <a:cxn ang="0">
                <a:pos x="0" y="4"/>
              </a:cxn>
              <a:cxn ang="0">
                <a:pos x="6" y="4"/>
              </a:cxn>
              <a:cxn ang="0">
                <a:pos x="6" y="0"/>
              </a:cxn>
              <a:cxn ang="0">
                <a:pos x="17" y="4"/>
              </a:cxn>
              <a:cxn ang="0">
                <a:pos x="11" y="4"/>
              </a:cxn>
              <a:cxn ang="0">
                <a:pos x="6" y="4"/>
              </a:cxn>
              <a:cxn ang="0">
                <a:pos x="0" y="9"/>
              </a:cxn>
              <a:cxn ang="0">
                <a:pos x="6" y="14"/>
              </a:cxn>
              <a:cxn ang="0">
                <a:pos x="11" y="14"/>
              </a:cxn>
              <a:cxn ang="0">
                <a:pos x="22" y="14"/>
              </a:cxn>
              <a:cxn ang="0">
                <a:pos x="33" y="14"/>
              </a:cxn>
              <a:cxn ang="0">
                <a:pos x="38" y="14"/>
              </a:cxn>
              <a:cxn ang="0">
                <a:pos x="38" y="19"/>
              </a:cxn>
              <a:cxn ang="0">
                <a:pos x="38" y="24"/>
              </a:cxn>
              <a:cxn ang="0">
                <a:pos x="38" y="29"/>
              </a:cxn>
              <a:cxn ang="0">
                <a:pos x="33" y="34"/>
              </a:cxn>
              <a:cxn ang="0">
                <a:pos x="33" y="39"/>
              </a:cxn>
              <a:cxn ang="0">
                <a:pos x="22" y="34"/>
              </a:cxn>
              <a:cxn ang="0">
                <a:pos x="22" y="29"/>
              </a:cxn>
              <a:cxn ang="0">
                <a:pos x="27" y="34"/>
              </a:cxn>
              <a:cxn ang="0">
                <a:pos x="33" y="34"/>
              </a:cxn>
              <a:cxn ang="0">
                <a:pos x="33" y="29"/>
              </a:cxn>
              <a:cxn ang="0">
                <a:pos x="38" y="24"/>
              </a:cxn>
              <a:cxn ang="0">
                <a:pos x="33" y="19"/>
              </a:cxn>
              <a:cxn ang="0">
                <a:pos x="22" y="19"/>
              </a:cxn>
              <a:cxn ang="0">
                <a:pos x="17" y="19"/>
              </a:cxn>
              <a:cxn ang="0">
                <a:pos x="6" y="24"/>
              </a:cxn>
              <a:cxn ang="0">
                <a:pos x="0" y="19"/>
              </a:cxn>
              <a:cxn ang="0">
                <a:pos x="0" y="9"/>
              </a:cxn>
              <a:cxn ang="0">
                <a:pos x="0" y="4"/>
              </a:cxn>
            </a:cxnLst>
            <a:rect l="0" t="0" r="r" b="b"/>
            <a:pathLst>
              <a:path w="38" h="39">
                <a:moveTo>
                  <a:pt x="0" y="4"/>
                </a:moveTo>
                <a:lnTo>
                  <a:pt x="6" y="4"/>
                </a:lnTo>
                <a:lnTo>
                  <a:pt x="6" y="0"/>
                </a:lnTo>
                <a:lnTo>
                  <a:pt x="17" y="4"/>
                </a:lnTo>
                <a:lnTo>
                  <a:pt x="11" y="4"/>
                </a:lnTo>
                <a:lnTo>
                  <a:pt x="6" y="4"/>
                </a:lnTo>
                <a:lnTo>
                  <a:pt x="0" y="9"/>
                </a:lnTo>
                <a:lnTo>
                  <a:pt x="6" y="14"/>
                </a:lnTo>
                <a:lnTo>
                  <a:pt x="11" y="14"/>
                </a:lnTo>
                <a:lnTo>
                  <a:pt x="22" y="14"/>
                </a:lnTo>
                <a:lnTo>
                  <a:pt x="33" y="14"/>
                </a:lnTo>
                <a:lnTo>
                  <a:pt x="38" y="14"/>
                </a:lnTo>
                <a:lnTo>
                  <a:pt x="38" y="19"/>
                </a:lnTo>
                <a:lnTo>
                  <a:pt x="38" y="24"/>
                </a:lnTo>
                <a:lnTo>
                  <a:pt x="38" y="29"/>
                </a:lnTo>
                <a:lnTo>
                  <a:pt x="33" y="34"/>
                </a:lnTo>
                <a:lnTo>
                  <a:pt x="33" y="39"/>
                </a:lnTo>
                <a:lnTo>
                  <a:pt x="22" y="34"/>
                </a:lnTo>
                <a:lnTo>
                  <a:pt x="22" y="29"/>
                </a:lnTo>
                <a:lnTo>
                  <a:pt x="27" y="34"/>
                </a:lnTo>
                <a:lnTo>
                  <a:pt x="33" y="34"/>
                </a:lnTo>
                <a:lnTo>
                  <a:pt x="33" y="29"/>
                </a:lnTo>
                <a:lnTo>
                  <a:pt x="38" y="24"/>
                </a:lnTo>
                <a:lnTo>
                  <a:pt x="33" y="19"/>
                </a:lnTo>
                <a:lnTo>
                  <a:pt x="22" y="19"/>
                </a:lnTo>
                <a:lnTo>
                  <a:pt x="17" y="19"/>
                </a:lnTo>
                <a:lnTo>
                  <a:pt x="6" y="24"/>
                </a:lnTo>
                <a:lnTo>
                  <a:pt x="0" y="19"/>
                </a:lnTo>
                <a:lnTo>
                  <a:pt x="0" y="9"/>
                </a:lnTo>
                <a:lnTo>
                  <a:pt x="0" y="4"/>
                </a:lnTo>
                <a:close/>
              </a:path>
            </a:pathLst>
          </a:custGeom>
          <a:solidFill>
            <a:srgbClr val="000000"/>
          </a:solidFill>
          <a:ln w="9525">
            <a:noFill/>
            <a:round/>
            <a:headEnd/>
            <a:tailEnd/>
          </a:ln>
        </p:spPr>
        <p:txBody>
          <a:bodyPr/>
          <a:lstStyle/>
          <a:p>
            <a:endParaRPr lang="en-US"/>
          </a:p>
        </p:txBody>
      </p:sp>
      <p:sp>
        <p:nvSpPr>
          <p:cNvPr id="146332" name="Freeform 1948"/>
          <p:cNvSpPr>
            <a:spLocks/>
          </p:cNvSpPr>
          <p:nvPr/>
        </p:nvSpPr>
        <p:spPr bwMode="auto">
          <a:xfrm>
            <a:off x="2608263" y="5181600"/>
            <a:ext cx="23813" cy="39688"/>
          </a:xfrm>
          <a:custGeom>
            <a:avLst/>
            <a:gdLst/>
            <a:ahLst/>
            <a:cxnLst>
              <a:cxn ang="0">
                <a:pos x="15" y="10"/>
              </a:cxn>
              <a:cxn ang="0">
                <a:pos x="15" y="5"/>
              </a:cxn>
              <a:cxn ang="0">
                <a:pos x="0" y="0"/>
              </a:cxn>
              <a:cxn ang="0">
                <a:pos x="0" y="5"/>
              </a:cxn>
              <a:cxn ang="0">
                <a:pos x="15" y="25"/>
              </a:cxn>
              <a:cxn ang="0">
                <a:pos x="15" y="20"/>
              </a:cxn>
              <a:cxn ang="0">
                <a:pos x="5" y="10"/>
              </a:cxn>
              <a:cxn ang="0">
                <a:pos x="15" y="10"/>
              </a:cxn>
            </a:cxnLst>
            <a:rect l="0" t="0" r="r" b="b"/>
            <a:pathLst>
              <a:path w="15" h="25">
                <a:moveTo>
                  <a:pt x="15" y="10"/>
                </a:moveTo>
                <a:lnTo>
                  <a:pt x="15" y="5"/>
                </a:lnTo>
                <a:lnTo>
                  <a:pt x="0" y="0"/>
                </a:lnTo>
                <a:lnTo>
                  <a:pt x="0" y="5"/>
                </a:lnTo>
                <a:lnTo>
                  <a:pt x="15" y="25"/>
                </a:lnTo>
                <a:lnTo>
                  <a:pt x="15" y="20"/>
                </a:lnTo>
                <a:lnTo>
                  <a:pt x="5" y="10"/>
                </a:lnTo>
                <a:lnTo>
                  <a:pt x="15" y="10"/>
                </a:lnTo>
                <a:close/>
              </a:path>
            </a:pathLst>
          </a:custGeom>
          <a:solidFill>
            <a:srgbClr val="000000"/>
          </a:solidFill>
          <a:ln w="9525">
            <a:noFill/>
            <a:round/>
            <a:headEnd/>
            <a:tailEnd/>
          </a:ln>
        </p:spPr>
        <p:txBody>
          <a:bodyPr/>
          <a:lstStyle/>
          <a:p>
            <a:endParaRPr lang="en-US"/>
          </a:p>
        </p:txBody>
      </p:sp>
      <p:sp>
        <p:nvSpPr>
          <p:cNvPr id="146333" name="Freeform 1949"/>
          <p:cNvSpPr>
            <a:spLocks/>
          </p:cNvSpPr>
          <p:nvPr/>
        </p:nvSpPr>
        <p:spPr bwMode="auto">
          <a:xfrm>
            <a:off x="2495550" y="5456238"/>
            <a:ext cx="42863" cy="55563"/>
          </a:xfrm>
          <a:custGeom>
            <a:avLst/>
            <a:gdLst/>
            <a:ahLst/>
            <a:cxnLst>
              <a:cxn ang="0">
                <a:pos x="0" y="15"/>
              </a:cxn>
              <a:cxn ang="0">
                <a:pos x="0" y="20"/>
              </a:cxn>
              <a:cxn ang="0">
                <a:pos x="6" y="30"/>
              </a:cxn>
              <a:cxn ang="0">
                <a:pos x="11" y="30"/>
              </a:cxn>
              <a:cxn ang="0">
                <a:pos x="6" y="35"/>
              </a:cxn>
              <a:cxn ang="0">
                <a:pos x="11" y="35"/>
              </a:cxn>
              <a:cxn ang="0">
                <a:pos x="17" y="25"/>
              </a:cxn>
              <a:cxn ang="0">
                <a:pos x="11" y="25"/>
              </a:cxn>
              <a:cxn ang="0">
                <a:pos x="11" y="30"/>
              </a:cxn>
              <a:cxn ang="0">
                <a:pos x="6" y="25"/>
              </a:cxn>
              <a:cxn ang="0">
                <a:pos x="0" y="20"/>
              </a:cxn>
              <a:cxn ang="0">
                <a:pos x="6" y="5"/>
              </a:cxn>
              <a:cxn ang="0">
                <a:pos x="17" y="10"/>
              </a:cxn>
              <a:cxn ang="0">
                <a:pos x="22" y="10"/>
              </a:cxn>
              <a:cxn ang="0">
                <a:pos x="22" y="15"/>
              </a:cxn>
              <a:cxn ang="0">
                <a:pos x="17" y="15"/>
              </a:cxn>
              <a:cxn ang="0">
                <a:pos x="22" y="15"/>
              </a:cxn>
              <a:cxn ang="0">
                <a:pos x="27" y="0"/>
              </a:cxn>
              <a:cxn ang="0">
                <a:pos x="22" y="5"/>
              </a:cxn>
              <a:cxn ang="0">
                <a:pos x="17" y="5"/>
              </a:cxn>
              <a:cxn ang="0">
                <a:pos x="0" y="0"/>
              </a:cxn>
              <a:cxn ang="0">
                <a:pos x="0" y="5"/>
              </a:cxn>
              <a:cxn ang="0">
                <a:pos x="6" y="5"/>
              </a:cxn>
              <a:cxn ang="0">
                <a:pos x="0" y="15"/>
              </a:cxn>
            </a:cxnLst>
            <a:rect l="0" t="0" r="r" b="b"/>
            <a:pathLst>
              <a:path w="27" h="35">
                <a:moveTo>
                  <a:pt x="0" y="15"/>
                </a:moveTo>
                <a:lnTo>
                  <a:pt x="0" y="20"/>
                </a:lnTo>
                <a:lnTo>
                  <a:pt x="6" y="30"/>
                </a:lnTo>
                <a:lnTo>
                  <a:pt x="11" y="30"/>
                </a:lnTo>
                <a:lnTo>
                  <a:pt x="6" y="35"/>
                </a:lnTo>
                <a:lnTo>
                  <a:pt x="11" y="35"/>
                </a:lnTo>
                <a:lnTo>
                  <a:pt x="17" y="25"/>
                </a:lnTo>
                <a:lnTo>
                  <a:pt x="11" y="25"/>
                </a:lnTo>
                <a:lnTo>
                  <a:pt x="11" y="30"/>
                </a:lnTo>
                <a:lnTo>
                  <a:pt x="6" y="25"/>
                </a:lnTo>
                <a:lnTo>
                  <a:pt x="0" y="20"/>
                </a:lnTo>
                <a:lnTo>
                  <a:pt x="6" y="5"/>
                </a:lnTo>
                <a:lnTo>
                  <a:pt x="17" y="10"/>
                </a:lnTo>
                <a:lnTo>
                  <a:pt x="22" y="10"/>
                </a:lnTo>
                <a:lnTo>
                  <a:pt x="22" y="15"/>
                </a:lnTo>
                <a:lnTo>
                  <a:pt x="17" y="15"/>
                </a:lnTo>
                <a:lnTo>
                  <a:pt x="22" y="15"/>
                </a:lnTo>
                <a:lnTo>
                  <a:pt x="27" y="0"/>
                </a:lnTo>
                <a:lnTo>
                  <a:pt x="22" y="5"/>
                </a:lnTo>
                <a:lnTo>
                  <a:pt x="17" y="5"/>
                </a:lnTo>
                <a:lnTo>
                  <a:pt x="0" y="0"/>
                </a:lnTo>
                <a:lnTo>
                  <a:pt x="0" y="5"/>
                </a:lnTo>
                <a:lnTo>
                  <a:pt x="6" y="5"/>
                </a:lnTo>
                <a:lnTo>
                  <a:pt x="0" y="15"/>
                </a:lnTo>
                <a:close/>
              </a:path>
            </a:pathLst>
          </a:custGeom>
          <a:solidFill>
            <a:srgbClr val="000000"/>
          </a:solidFill>
          <a:ln w="9525">
            <a:noFill/>
            <a:round/>
            <a:headEnd/>
            <a:tailEnd/>
          </a:ln>
        </p:spPr>
        <p:txBody>
          <a:bodyPr/>
          <a:lstStyle/>
          <a:p>
            <a:endParaRPr lang="en-US"/>
          </a:p>
        </p:txBody>
      </p:sp>
      <p:sp>
        <p:nvSpPr>
          <p:cNvPr id="146334" name="Freeform 1950"/>
          <p:cNvSpPr>
            <a:spLocks/>
          </p:cNvSpPr>
          <p:nvPr/>
        </p:nvSpPr>
        <p:spPr bwMode="auto">
          <a:xfrm>
            <a:off x="2495550" y="5346700"/>
            <a:ext cx="77788" cy="71438"/>
          </a:xfrm>
          <a:custGeom>
            <a:avLst/>
            <a:gdLst/>
            <a:ahLst/>
            <a:cxnLst>
              <a:cxn ang="0">
                <a:pos x="38" y="40"/>
              </a:cxn>
              <a:cxn ang="0">
                <a:pos x="11" y="20"/>
              </a:cxn>
              <a:cxn ang="0">
                <a:pos x="6" y="20"/>
              </a:cxn>
              <a:cxn ang="0">
                <a:pos x="6" y="30"/>
              </a:cxn>
              <a:cxn ang="0">
                <a:pos x="11" y="35"/>
              </a:cxn>
              <a:cxn ang="0">
                <a:pos x="0" y="30"/>
              </a:cxn>
              <a:cxn ang="0">
                <a:pos x="16" y="0"/>
              </a:cxn>
              <a:cxn ang="0">
                <a:pos x="27" y="5"/>
              </a:cxn>
              <a:cxn ang="0">
                <a:pos x="22" y="5"/>
              </a:cxn>
              <a:cxn ang="0">
                <a:pos x="16" y="5"/>
              </a:cxn>
              <a:cxn ang="0">
                <a:pos x="11" y="10"/>
              </a:cxn>
              <a:cxn ang="0">
                <a:pos x="38" y="35"/>
              </a:cxn>
              <a:cxn ang="0">
                <a:pos x="43" y="35"/>
              </a:cxn>
              <a:cxn ang="0">
                <a:pos x="43" y="30"/>
              </a:cxn>
              <a:cxn ang="0">
                <a:pos x="49" y="30"/>
              </a:cxn>
              <a:cxn ang="0">
                <a:pos x="38" y="45"/>
              </a:cxn>
              <a:cxn ang="0">
                <a:pos x="38" y="40"/>
              </a:cxn>
            </a:cxnLst>
            <a:rect l="0" t="0" r="r" b="b"/>
            <a:pathLst>
              <a:path w="49" h="45">
                <a:moveTo>
                  <a:pt x="38" y="40"/>
                </a:moveTo>
                <a:lnTo>
                  <a:pt x="11" y="20"/>
                </a:lnTo>
                <a:lnTo>
                  <a:pt x="6" y="20"/>
                </a:lnTo>
                <a:lnTo>
                  <a:pt x="6" y="30"/>
                </a:lnTo>
                <a:lnTo>
                  <a:pt x="11" y="35"/>
                </a:lnTo>
                <a:lnTo>
                  <a:pt x="0" y="30"/>
                </a:lnTo>
                <a:lnTo>
                  <a:pt x="16" y="0"/>
                </a:lnTo>
                <a:lnTo>
                  <a:pt x="27" y="5"/>
                </a:lnTo>
                <a:lnTo>
                  <a:pt x="22" y="5"/>
                </a:lnTo>
                <a:lnTo>
                  <a:pt x="16" y="5"/>
                </a:lnTo>
                <a:lnTo>
                  <a:pt x="11" y="10"/>
                </a:lnTo>
                <a:lnTo>
                  <a:pt x="38" y="35"/>
                </a:lnTo>
                <a:lnTo>
                  <a:pt x="43" y="35"/>
                </a:lnTo>
                <a:lnTo>
                  <a:pt x="43" y="30"/>
                </a:lnTo>
                <a:lnTo>
                  <a:pt x="49" y="30"/>
                </a:lnTo>
                <a:lnTo>
                  <a:pt x="38" y="45"/>
                </a:lnTo>
                <a:lnTo>
                  <a:pt x="38" y="40"/>
                </a:lnTo>
                <a:close/>
              </a:path>
            </a:pathLst>
          </a:custGeom>
          <a:solidFill>
            <a:srgbClr val="000000"/>
          </a:solidFill>
          <a:ln w="9525">
            <a:noFill/>
            <a:round/>
            <a:headEnd/>
            <a:tailEnd/>
          </a:ln>
        </p:spPr>
        <p:txBody>
          <a:bodyPr/>
          <a:lstStyle/>
          <a:p>
            <a:endParaRPr lang="en-US"/>
          </a:p>
        </p:txBody>
      </p:sp>
      <p:sp>
        <p:nvSpPr>
          <p:cNvPr id="146335" name="Freeform 1951"/>
          <p:cNvSpPr>
            <a:spLocks/>
          </p:cNvSpPr>
          <p:nvPr/>
        </p:nvSpPr>
        <p:spPr bwMode="auto">
          <a:xfrm>
            <a:off x="2547938" y="5253038"/>
            <a:ext cx="76200" cy="93663"/>
          </a:xfrm>
          <a:custGeom>
            <a:avLst/>
            <a:gdLst/>
            <a:ahLst/>
            <a:cxnLst>
              <a:cxn ang="0">
                <a:pos x="5" y="35"/>
              </a:cxn>
              <a:cxn ang="0">
                <a:pos x="0" y="30"/>
              </a:cxn>
              <a:cxn ang="0">
                <a:pos x="0" y="35"/>
              </a:cxn>
              <a:cxn ang="0">
                <a:pos x="5" y="20"/>
              </a:cxn>
              <a:cxn ang="0">
                <a:pos x="5" y="25"/>
              </a:cxn>
              <a:cxn ang="0">
                <a:pos x="16" y="35"/>
              </a:cxn>
              <a:cxn ang="0">
                <a:pos x="27" y="20"/>
              </a:cxn>
              <a:cxn ang="0">
                <a:pos x="16" y="10"/>
              </a:cxn>
              <a:cxn ang="0">
                <a:pos x="11" y="10"/>
              </a:cxn>
              <a:cxn ang="0">
                <a:pos x="11" y="15"/>
              </a:cxn>
              <a:cxn ang="0">
                <a:pos x="5" y="10"/>
              </a:cxn>
              <a:cxn ang="0">
                <a:pos x="16" y="0"/>
              </a:cxn>
              <a:cxn ang="0">
                <a:pos x="16" y="5"/>
              </a:cxn>
              <a:cxn ang="0">
                <a:pos x="43" y="25"/>
              </a:cxn>
              <a:cxn ang="0">
                <a:pos x="48" y="25"/>
              </a:cxn>
              <a:cxn ang="0">
                <a:pos x="43" y="40"/>
              </a:cxn>
              <a:cxn ang="0">
                <a:pos x="43" y="35"/>
              </a:cxn>
              <a:cxn ang="0">
                <a:pos x="38" y="30"/>
              </a:cxn>
              <a:cxn ang="0">
                <a:pos x="27" y="20"/>
              </a:cxn>
              <a:cxn ang="0">
                <a:pos x="21" y="35"/>
              </a:cxn>
              <a:cxn ang="0">
                <a:pos x="32" y="45"/>
              </a:cxn>
              <a:cxn ang="0">
                <a:pos x="32" y="50"/>
              </a:cxn>
              <a:cxn ang="0">
                <a:pos x="38" y="45"/>
              </a:cxn>
              <a:cxn ang="0">
                <a:pos x="32" y="59"/>
              </a:cxn>
              <a:cxn ang="0">
                <a:pos x="32" y="54"/>
              </a:cxn>
              <a:cxn ang="0">
                <a:pos x="27" y="50"/>
              </a:cxn>
              <a:cxn ang="0">
                <a:pos x="5" y="35"/>
              </a:cxn>
            </a:cxnLst>
            <a:rect l="0" t="0" r="r" b="b"/>
            <a:pathLst>
              <a:path w="48" h="59">
                <a:moveTo>
                  <a:pt x="5" y="35"/>
                </a:moveTo>
                <a:lnTo>
                  <a:pt x="0" y="30"/>
                </a:lnTo>
                <a:lnTo>
                  <a:pt x="0" y="35"/>
                </a:lnTo>
                <a:lnTo>
                  <a:pt x="5" y="20"/>
                </a:lnTo>
                <a:lnTo>
                  <a:pt x="5" y="25"/>
                </a:lnTo>
                <a:lnTo>
                  <a:pt x="16" y="35"/>
                </a:lnTo>
                <a:lnTo>
                  <a:pt x="27" y="20"/>
                </a:lnTo>
                <a:lnTo>
                  <a:pt x="16" y="10"/>
                </a:lnTo>
                <a:lnTo>
                  <a:pt x="11" y="10"/>
                </a:lnTo>
                <a:lnTo>
                  <a:pt x="11" y="15"/>
                </a:lnTo>
                <a:lnTo>
                  <a:pt x="5" y="10"/>
                </a:lnTo>
                <a:lnTo>
                  <a:pt x="16" y="0"/>
                </a:lnTo>
                <a:lnTo>
                  <a:pt x="16" y="5"/>
                </a:lnTo>
                <a:lnTo>
                  <a:pt x="43" y="25"/>
                </a:lnTo>
                <a:lnTo>
                  <a:pt x="48" y="25"/>
                </a:lnTo>
                <a:lnTo>
                  <a:pt x="43" y="40"/>
                </a:lnTo>
                <a:lnTo>
                  <a:pt x="43" y="35"/>
                </a:lnTo>
                <a:lnTo>
                  <a:pt x="38" y="30"/>
                </a:lnTo>
                <a:lnTo>
                  <a:pt x="27" y="20"/>
                </a:lnTo>
                <a:lnTo>
                  <a:pt x="21" y="35"/>
                </a:lnTo>
                <a:lnTo>
                  <a:pt x="32" y="45"/>
                </a:lnTo>
                <a:lnTo>
                  <a:pt x="32" y="50"/>
                </a:lnTo>
                <a:lnTo>
                  <a:pt x="38" y="45"/>
                </a:lnTo>
                <a:lnTo>
                  <a:pt x="32" y="59"/>
                </a:lnTo>
                <a:lnTo>
                  <a:pt x="32" y="54"/>
                </a:lnTo>
                <a:lnTo>
                  <a:pt x="27" y="50"/>
                </a:lnTo>
                <a:lnTo>
                  <a:pt x="5" y="35"/>
                </a:lnTo>
                <a:close/>
              </a:path>
            </a:pathLst>
          </a:custGeom>
          <a:solidFill>
            <a:srgbClr val="000000"/>
          </a:solidFill>
          <a:ln w="9525">
            <a:noFill/>
            <a:round/>
            <a:headEnd/>
            <a:tailEnd/>
          </a:ln>
        </p:spPr>
        <p:txBody>
          <a:bodyPr/>
          <a:lstStyle/>
          <a:p>
            <a:endParaRPr lang="en-US"/>
          </a:p>
        </p:txBody>
      </p:sp>
      <p:sp>
        <p:nvSpPr>
          <p:cNvPr id="146336" name="Freeform 1952"/>
          <p:cNvSpPr>
            <a:spLocks/>
          </p:cNvSpPr>
          <p:nvPr/>
        </p:nvSpPr>
        <p:spPr bwMode="auto">
          <a:xfrm>
            <a:off x="2366963" y="5613400"/>
            <a:ext cx="68263" cy="71438"/>
          </a:xfrm>
          <a:custGeom>
            <a:avLst/>
            <a:gdLst/>
            <a:ahLst/>
            <a:cxnLst>
              <a:cxn ang="0">
                <a:pos x="6" y="35"/>
              </a:cxn>
              <a:cxn ang="0">
                <a:pos x="0" y="20"/>
              </a:cxn>
              <a:cxn ang="0">
                <a:pos x="0" y="15"/>
              </a:cxn>
              <a:cxn ang="0">
                <a:pos x="6" y="5"/>
              </a:cxn>
              <a:cxn ang="0">
                <a:pos x="11" y="5"/>
              </a:cxn>
              <a:cxn ang="0">
                <a:pos x="6" y="0"/>
              </a:cxn>
              <a:cxn ang="0">
                <a:pos x="11" y="0"/>
              </a:cxn>
              <a:cxn ang="0">
                <a:pos x="22" y="5"/>
              </a:cxn>
              <a:cxn ang="0">
                <a:pos x="16" y="5"/>
              </a:cxn>
              <a:cxn ang="0">
                <a:pos x="11" y="5"/>
              </a:cxn>
              <a:cxn ang="0">
                <a:pos x="6" y="15"/>
              </a:cxn>
              <a:cxn ang="0">
                <a:pos x="6" y="20"/>
              </a:cxn>
              <a:cxn ang="0">
                <a:pos x="6" y="30"/>
              </a:cxn>
              <a:cxn ang="0">
                <a:pos x="11" y="35"/>
              </a:cxn>
              <a:cxn ang="0">
                <a:pos x="22" y="40"/>
              </a:cxn>
              <a:cxn ang="0">
                <a:pos x="27" y="40"/>
              </a:cxn>
              <a:cxn ang="0">
                <a:pos x="33" y="40"/>
              </a:cxn>
              <a:cxn ang="0">
                <a:pos x="38" y="30"/>
              </a:cxn>
              <a:cxn ang="0">
                <a:pos x="38" y="20"/>
              </a:cxn>
              <a:cxn ang="0">
                <a:pos x="43" y="30"/>
              </a:cxn>
              <a:cxn ang="0">
                <a:pos x="38" y="35"/>
              </a:cxn>
              <a:cxn ang="0">
                <a:pos x="38" y="40"/>
              </a:cxn>
              <a:cxn ang="0">
                <a:pos x="33" y="45"/>
              </a:cxn>
              <a:cxn ang="0">
                <a:pos x="27" y="45"/>
              </a:cxn>
              <a:cxn ang="0">
                <a:pos x="22" y="45"/>
              </a:cxn>
              <a:cxn ang="0">
                <a:pos x="16" y="45"/>
              </a:cxn>
              <a:cxn ang="0">
                <a:pos x="11" y="40"/>
              </a:cxn>
              <a:cxn ang="0">
                <a:pos x="6" y="35"/>
              </a:cxn>
            </a:cxnLst>
            <a:rect l="0" t="0" r="r" b="b"/>
            <a:pathLst>
              <a:path w="43" h="45">
                <a:moveTo>
                  <a:pt x="6" y="35"/>
                </a:moveTo>
                <a:lnTo>
                  <a:pt x="0" y="20"/>
                </a:lnTo>
                <a:lnTo>
                  <a:pt x="0" y="15"/>
                </a:lnTo>
                <a:lnTo>
                  <a:pt x="6" y="5"/>
                </a:lnTo>
                <a:lnTo>
                  <a:pt x="11" y="5"/>
                </a:lnTo>
                <a:lnTo>
                  <a:pt x="6" y="0"/>
                </a:lnTo>
                <a:lnTo>
                  <a:pt x="11" y="0"/>
                </a:lnTo>
                <a:lnTo>
                  <a:pt x="22" y="5"/>
                </a:lnTo>
                <a:lnTo>
                  <a:pt x="16" y="5"/>
                </a:lnTo>
                <a:lnTo>
                  <a:pt x="11" y="5"/>
                </a:lnTo>
                <a:lnTo>
                  <a:pt x="6" y="15"/>
                </a:lnTo>
                <a:lnTo>
                  <a:pt x="6" y="20"/>
                </a:lnTo>
                <a:lnTo>
                  <a:pt x="6" y="30"/>
                </a:lnTo>
                <a:lnTo>
                  <a:pt x="11" y="35"/>
                </a:lnTo>
                <a:lnTo>
                  <a:pt x="22" y="40"/>
                </a:lnTo>
                <a:lnTo>
                  <a:pt x="27" y="40"/>
                </a:lnTo>
                <a:lnTo>
                  <a:pt x="33" y="40"/>
                </a:lnTo>
                <a:lnTo>
                  <a:pt x="38" y="30"/>
                </a:lnTo>
                <a:lnTo>
                  <a:pt x="38" y="20"/>
                </a:lnTo>
                <a:lnTo>
                  <a:pt x="43" y="30"/>
                </a:lnTo>
                <a:lnTo>
                  <a:pt x="38" y="35"/>
                </a:lnTo>
                <a:lnTo>
                  <a:pt x="38" y="40"/>
                </a:lnTo>
                <a:lnTo>
                  <a:pt x="33" y="45"/>
                </a:lnTo>
                <a:lnTo>
                  <a:pt x="27" y="45"/>
                </a:lnTo>
                <a:lnTo>
                  <a:pt x="22" y="45"/>
                </a:lnTo>
                <a:lnTo>
                  <a:pt x="16" y="45"/>
                </a:lnTo>
                <a:lnTo>
                  <a:pt x="11" y="40"/>
                </a:lnTo>
                <a:lnTo>
                  <a:pt x="6" y="35"/>
                </a:lnTo>
                <a:close/>
              </a:path>
            </a:pathLst>
          </a:custGeom>
          <a:solidFill>
            <a:srgbClr val="000000"/>
          </a:solidFill>
          <a:ln w="9525">
            <a:noFill/>
            <a:round/>
            <a:headEnd/>
            <a:tailEnd/>
          </a:ln>
        </p:spPr>
        <p:txBody>
          <a:bodyPr/>
          <a:lstStyle/>
          <a:p>
            <a:endParaRPr lang="en-US"/>
          </a:p>
        </p:txBody>
      </p:sp>
      <p:sp>
        <p:nvSpPr>
          <p:cNvPr id="146337" name="Freeform 1953"/>
          <p:cNvSpPr>
            <a:spLocks/>
          </p:cNvSpPr>
          <p:nvPr/>
        </p:nvSpPr>
        <p:spPr bwMode="auto">
          <a:xfrm>
            <a:off x="2470150" y="5448300"/>
            <a:ext cx="25400" cy="41275"/>
          </a:xfrm>
          <a:custGeom>
            <a:avLst/>
            <a:gdLst/>
            <a:ahLst/>
            <a:cxnLst>
              <a:cxn ang="0">
                <a:pos x="16" y="11"/>
              </a:cxn>
              <a:cxn ang="0">
                <a:pos x="16" y="5"/>
              </a:cxn>
              <a:cxn ang="0">
                <a:pos x="0" y="0"/>
              </a:cxn>
              <a:cxn ang="0">
                <a:pos x="16" y="26"/>
              </a:cxn>
              <a:cxn ang="0">
                <a:pos x="16" y="21"/>
              </a:cxn>
              <a:cxn ang="0">
                <a:pos x="5" y="5"/>
              </a:cxn>
              <a:cxn ang="0">
                <a:pos x="16" y="11"/>
              </a:cxn>
            </a:cxnLst>
            <a:rect l="0" t="0" r="r" b="b"/>
            <a:pathLst>
              <a:path w="16" h="26">
                <a:moveTo>
                  <a:pt x="16" y="11"/>
                </a:moveTo>
                <a:lnTo>
                  <a:pt x="16" y="5"/>
                </a:lnTo>
                <a:lnTo>
                  <a:pt x="0" y="0"/>
                </a:lnTo>
                <a:lnTo>
                  <a:pt x="16" y="26"/>
                </a:lnTo>
                <a:lnTo>
                  <a:pt x="16" y="21"/>
                </a:lnTo>
                <a:lnTo>
                  <a:pt x="5" y="5"/>
                </a:lnTo>
                <a:lnTo>
                  <a:pt x="16" y="11"/>
                </a:lnTo>
                <a:close/>
              </a:path>
            </a:pathLst>
          </a:custGeom>
          <a:solidFill>
            <a:srgbClr val="000000"/>
          </a:solidFill>
          <a:ln w="9525">
            <a:noFill/>
            <a:round/>
            <a:headEnd/>
            <a:tailEnd/>
          </a:ln>
        </p:spPr>
        <p:txBody>
          <a:bodyPr/>
          <a:lstStyle/>
          <a:p>
            <a:endParaRPr lang="en-US"/>
          </a:p>
        </p:txBody>
      </p:sp>
      <p:sp>
        <p:nvSpPr>
          <p:cNvPr id="146338" name="Freeform 1954"/>
          <p:cNvSpPr>
            <a:spLocks/>
          </p:cNvSpPr>
          <p:nvPr/>
        </p:nvSpPr>
        <p:spPr bwMode="auto">
          <a:xfrm>
            <a:off x="2409825" y="5511800"/>
            <a:ext cx="77788" cy="93663"/>
          </a:xfrm>
          <a:custGeom>
            <a:avLst/>
            <a:gdLst/>
            <a:ahLst/>
            <a:cxnLst>
              <a:cxn ang="0">
                <a:pos x="6" y="35"/>
              </a:cxn>
              <a:cxn ang="0">
                <a:pos x="0" y="35"/>
              </a:cxn>
              <a:cxn ang="0">
                <a:pos x="6" y="20"/>
              </a:cxn>
              <a:cxn ang="0">
                <a:pos x="6" y="25"/>
              </a:cxn>
              <a:cxn ang="0">
                <a:pos x="6" y="30"/>
              </a:cxn>
              <a:cxn ang="0">
                <a:pos x="16" y="40"/>
              </a:cxn>
              <a:cxn ang="0">
                <a:pos x="28" y="20"/>
              </a:cxn>
              <a:cxn ang="0">
                <a:pos x="16" y="15"/>
              </a:cxn>
              <a:cxn ang="0">
                <a:pos x="11" y="10"/>
              </a:cxn>
              <a:cxn ang="0">
                <a:pos x="11" y="15"/>
              </a:cxn>
              <a:cxn ang="0">
                <a:pos x="16" y="0"/>
              </a:cxn>
              <a:cxn ang="0">
                <a:pos x="16" y="5"/>
              </a:cxn>
              <a:cxn ang="0">
                <a:pos x="44" y="25"/>
              </a:cxn>
              <a:cxn ang="0">
                <a:pos x="49" y="30"/>
              </a:cxn>
              <a:cxn ang="0">
                <a:pos x="49" y="25"/>
              </a:cxn>
              <a:cxn ang="0">
                <a:pos x="49" y="30"/>
              </a:cxn>
              <a:cxn ang="0">
                <a:pos x="44" y="40"/>
              </a:cxn>
              <a:cxn ang="0">
                <a:pos x="44" y="35"/>
              </a:cxn>
              <a:cxn ang="0">
                <a:pos x="38" y="35"/>
              </a:cxn>
              <a:cxn ang="0">
                <a:pos x="28" y="25"/>
              </a:cxn>
              <a:cxn ang="0">
                <a:pos x="22" y="40"/>
              </a:cxn>
              <a:cxn ang="0">
                <a:pos x="33" y="50"/>
              </a:cxn>
              <a:cxn ang="0">
                <a:pos x="38" y="50"/>
              </a:cxn>
              <a:cxn ang="0">
                <a:pos x="33" y="59"/>
              </a:cxn>
              <a:cxn ang="0">
                <a:pos x="33" y="54"/>
              </a:cxn>
              <a:cxn ang="0">
                <a:pos x="28" y="50"/>
              </a:cxn>
              <a:cxn ang="0">
                <a:pos x="6" y="35"/>
              </a:cxn>
            </a:cxnLst>
            <a:rect l="0" t="0" r="r" b="b"/>
            <a:pathLst>
              <a:path w="49" h="59">
                <a:moveTo>
                  <a:pt x="6" y="35"/>
                </a:moveTo>
                <a:lnTo>
                  <a:pt x="0" y="35"/>
                </a:lnTo>
                <a:lnTo>
                  <a:pt x="6" y="20"/>
                </a:lnTo>
                <a:lnTo>
                  <a:pt x="6" y="25"/>
                </a:lnTo>
                <a:lnTo>
                  <a:pt x="6" y="30"/>
                </a:lnTo>
                <a:lnTo>
                  <a:pt x="16" y="40"/>
                </a:lnTo>
                <a:lnTo>
                  <a:pt x="28" y="20"/>
                </a:lnTo>
                <a:lnTo>
                  <a:pt x="16" y="15"/>
                </a:lnTo>
                <a:lnTo>
                  <a:pt x="11" y="10"/>
                </a:lnTo>
                <a:lnTo>
                  <a:pt x="11" y="15"/>
                </a:lnTo>
                <a:lnTo>
                  <a:pt x="16" y="0"/>
                </a:lnTo>
                <a:lnTo>
                  <a:pt x="16" y="5"/>
                </a:lnTo>
                <a:lnTo>
                  <a:pt x="44" y="25"/>
                </a:lnTo>
                <a:lnTo>
                  <a:pt x="49" y="30"/>
                </a:lnTo>
                <a:lnTo>
                  <a:pt x="49" y="25"/>
                </a:lnTo>
                <a:lnTo>
                  <a:pt x="49" y="30"/>
                </a:lnTo>
                <a:lnTo>
                  <a:pt x="44" y="40"/>
                </a:lnTo>
                <a:lnTo>
                  <a:pt x="44" y="35"/>
                </a:lnTo>
                <a:lnTo>
                  <a:pt x="38" y="35"/>
                </a:lnTo>
                <a:lnTo>
                  <a:pt x="28" y="25"/>
                </a:lnTo>
                <a:lnTo>
                  <a:pt x="22" y="40"/>
                </a:lnTo>
                <a:lnTo>
                  <a:pt x="33" y="50"/>
                </a:lnTo>
                <a:lnTo>
                  <a:pt x="38" y="50"/>
                </a:lnTo>
                <a:lnTo>
                  <a:pt x="33" y="59"/>
                </a:lnTo>
                <a:lnTo>
                  <a:pt x="33" y="54"/>
                </a:lnTo>
                <a:lnTo>
                  <a:pt x="28" y="50"/>
                </a:lnTo>
                <a:lnTo>
                  <a:pt x="6" y="35"/>
                </a:lnTo>
                <a:close/>
              </a:path>
            </a:pathLst>
          </a:custGeom>
          <a:solidFill>
            <a:srgbClr val="000000"/>
          </a:solidFill>
          <a:ln w="9525">
            <a:noFill/>
            <a:round/>
            <a:headEnd/>
            <a:tailEnd/>
          </a:ln>
        </p:spPr>
        <p:txBody>
          <a:bodyPr/>
          <a:lstStyle/>
          <a:p>
            <a:endParaRPr lang="en-US"/>
          </a:p>
        </p:txBody>
      </p:sp>
      <p:sp>
        <p:nvSpPr>
          <p:cNvPr id="146339" name="Freeform 1955"/>
          <p:cNvSpPr>
            <a:spLocks/>
          </p:cNvSpPr>
          <p:nvPr/>
        </p:nvSpPr>
        <p:spPr bwMode="auto">
          <a:xfrm>
            <a:off x="2366963" y="5613400"/>
            <a:ext cx="68263" cy="71438"/>
          </a:xfrm>
          <a:custGeom>
            <a:avLst/>
            <a:gdLst/>
            <a:ahLst/>
            <a:cxnLst>
              <a:cxn ang="0">
                <a:pos x="6" y="35"/>
              </a:cxn>
              <a:cxn ang="0">
                <a:pos x="0" y="20"/>
              </a:cxn>
              <a:cxn ang="0">
                <a:pos x="0" y="15"/>
              </a:cxn>
              <a:cxn ang="0">
                <a:pos x="6" y="5"/>
              </a:cxn>
              <a:cxn ang="0">
                <a:pos x="11" y="5"/>
              </a:cxn>
              <a:cxn ang="0">
                <a:pos x="6" y="0"/>
              </a:cxn>
              <a:cxn ang="0">
                <a:pos x="11" y="0"/>
              </a:cxn>
              <a:cxn ang="0">
                <a:pos x="22" y="5"/>
              </a:cxn>
              <a:cxn ang="0">
                <a:pos x="16" y="5"/>
              </a:cxn>
              <a:cxn ang="0">
                <a:pos x="11" y="5"/>
              </a:cxn>
              <a:cxn ang="0">
                <a:pos x="6" y="15"/>
              </a:cxn>
              <a:cxn ang="0">
                <a:pos x="6" y="20"/>
              </a:cxn>
              <a:cxn ang="0">
                <a:pos x="6" y="30"/>
              </a:cxn>
              <a:cxn ang="0">
                <a:pos x="11" y="35"/>
              </a:cxn>
              <a:cxn ang="0">
                <a:pos x="22" y="40"/>
              </a:cxn>
              <a:cxn ang="0">
                <a:pos x="27" y="40"/>
              </a:cxn>
              <a:cxn ang="0">
                <a:pos x="33" y="40"/>
              </a:cxn>
              <a:cxn ang="0">
                <a:pos x="38" y="30"/>
              </a:cxn>
              <a:cxn ang="0">
                <a:pos x="38" y="20"/>
              </a:cxn>
              <a:cxn ang="0">
                <a:pos x="43" y="30"/>
              </a:cxn>
              <a:cxn ang="0">
                <a:pos x="38" y="35"/>
              </a:cxn>
              <a:cxn ang="0">
                <a:pos x="38" y="40"/>
              </a:cxn>
              <a:cxn ang="0">
                <a:pos x="33" y="45"/>
              </a:cxn>
              <a:cxn ang="0">
                <a:pos x="27" y="45"/>
              </a:cxn>
              <a:cxn ang="0">
                <a:pos x="22" y="45"/>
              </a:cxn>
              <a:cxn ang="0">
                <a:pos x="16" y="45"/>
              </a:cxn>
              <a:cxn ang="0">
                <a:pos x="11" y="40"/>
              </a:cxn>
              <a:cxn ang="0">
                <a:pos x="6" y="35"/>
              </a:cxn>
            </a:cxnLst>
            <a:rect l="0" t="0" r="r" b="b"/>
            <a:pathLst>
              <a:path w="43" h="45">
                <a:moveTo>
                  <a:pt x="6" y="35"/>
                </a:moveTo>
                <a:lnTo>
                  <a:pt x="0" y="20"/>
                </a:lnTo>
                <a:lnTo>
                  <a:pt x="0" y="15"/>
                </a:lnTo>
                <a:lnTo>
                  <a:pt x="6" y="5"/>
                </a:lnTo>
                <a:lnTo>
                  <a:pt x="11" y="5"/>
                </a:lnTo>
                <a:lnTo>
                  <a:pt x="6" y="0"/>
                </a:lnTo>
                <a:lnTo>
                  <a:pt x="11" y="0"/>
                </a:lnTo>
                <a:lnTo>
                  <a:pt x="22" y="5"/>
                </a:lnTo>
                <a:lnTo>
                  <a:pt x="16" y="5"/>
                </a:lnTo>
                <a:lnTo>
                  <a:pt x="11" y="5"/>
                </a:lnTo>
                <a:lnTo>
                  <a:pt x="6" y="15"/>
                </a:lnTo>
                <a:lnTo>
                  <a:pt x="6" y="20"/>
                </a:lnTo>
                <a:lnTo>
                  <a:pt x="6" y="30"/>
                </a:lnTo>
                <a:lnTo>
                  <a:pt x="11" y="35"/>
                </a:lnTo>
                <a:lnTo>
                  <a:pt x="22" y="40"/>
                </a:lnTo>
                <a:lnTo>
                  <a:pt x="27" y="40"/>
                </a:lnTo>
                <a:lnTo>
                  <a:pt x="33" y="40"/>
                </a:lnTo>
                <a:lnTo>
                  <a:pt x="38" y="30"/>
                </a:lnTo>
                <a:lnTo>
                  <a:pt x="38" y="20"/>
                </a:lnTo>
                <a:lnTo>
                  <a:pt x="43" y="30"/>
                </a:lnTo>
                <a:lnTo>
                  <a:pt x="38" y="35"/>
                </a:lnTo>
                <a:lnTo>
                  <a:pt x="38" y="40"/>
                </a:lnTo>
                <a:lnTo>
                  <a:pt x="33" y="45"/>
                </a:lnTo>
                <a:lnTo>
                  <a:pt x="27" y="45"/>
                </a:lnTo>
                <a:lnTo>
                  <a:pt x="22" y="45"/>
                </a:lnTo>
                <a:lnTo>
                  <a:pt x="16" y="45"/>
                </a:lnTo>
                <a:lnTo>
                  <a:pt x="11" y="40"/>
                </a:lnTo>
                <a:lnTo>
                  <a:pt x="6" y="35"/>
                </a:lnTo>
                <a:close/>
              </a:path>
            </a:pathLst>
          </a:custGeom>
          <a:noFill/>
          <a:ln w="1588" cap="rnd">
            <a:solidFill>
              <a:srgbClr val="000000"/>
            </a:solidFill>
            <a:prstDash val="solid"/>
            <a:round/>
            <a:headEnd/>
            <a:tailEnd/>
          </a:ln>
        </p:spPr>
        <p:txBody>
          <a:bodyPr/>
          <a:lstStyle/>
          <a:p>
            <a:endParaRPr lang="en-US"/>
          </a:p>
        </p:txBody>
      </p:sp>
      <p:sp>
        <p:nvSpPr>
          <p:cNvPr id="146340" name="Freeform 1956"/>
          <p:cNvSpPr>
            <a:spLocks/>
          </p:cNvSpPr>
          <p:nvPr/>
        </p:nvSpPr>
        <p:spPr bwMode="auto">
          <a:xfrm>
            <a:off x="2409825" y="5511800"/>
            <a:ext cx="77788" cy="93663"/>
          </a:xfrm>
          <a:custGeom>
            <a:avLst/>
            <a:gdLst/>
            <a:ahLst/>
            <a:cxnLst>
              <a:cxn ang="0">
                <a:pos x="6" y="35"/>
              </a:cxn>
              <a:cxn ang="0">
                <a:pos x="0" y="35"/>
              </a:cxn>
              <a:cxn ang="0">
                <a:pos x="6" y="20"/>
              </a:cxn>
              <a:cxn ang="0">
                <a:pos x="6" y="25"/>
              </a:cxn>
              <a:cxn ang="0">
                <a:pos x="6" y="30"/>
              </a:cxn>
              <a:cxn ang="0">
                <a:pos x="16" y="40"/>
              </a:cxn>
              <a:cxn ang="0">
                <a:pos x="28" y="20"/>
              </a:cxn>
              <a:cxn ang="0">
                <a:pos x="16" y="15"/>
              </a:cxn>
              <a:cxn ang="0">
                <a:pos x="11" y="10"/>
              </a:cxn>
              <a:cxn ang="0">
                <a:pos x="11" y="15"/>
              </a:cxn>
              <a:cxn ang="0">
                <a:pos x="16" y="0"/>
              </a:cxn>
              <a:cxn ang="0">
                <a:pos x="16" y="5"/>
              </a:cxn>
              <a:cxn ang="0">
                <a:pos x="44" y="25"/>
              </a:cxn>
              <a:cxn ang="0">
                <a:pos x="49" y="30"/>
              </a:cxn>
              <a:cxn ang="0">
                <a:pos x="49" y="25"/>
              </a:cxn>
              <a:cxn ang="0">
                <a:pos x="49" y="30"/>
              </a:cxn>
              <a:cxn ang="0">
                <a:pos x="44" y="40"/>
              </a:cxn>
              <a:cxn ang="0">
                <a:pos x="44" y="35"/>
              </a:cxn>
              <a:cxn ang="0">
                <a:pos x="38" y="35"/>
              </a:cxn>
              <a:cxn ang="0">
                <a:pos x="28" y="25"/>
              </a:cxn>
              <a:cxn ang="0">
                <a:pos x="22" y="40"/>
              </a:cxn>
              <a:cxn ang="0">
                <a:pos x="33" y="50"/>
              </a:cxn>
              <a:cxn ang="0">
                <a:pos x="38" y="50"/>
              </a:cxn>
              <a:cxn ang="0">
                <a:pos x="33" y="59"/>
              </a:cxn>
              <a:cxn ang="0">
                <a:pos x="33" y="54"/>
              </a:cxn>
              <a:cxn ang="0">
                <a:pos x="28" y="50"/>
              </a:cxn>
              <a:cxn ang="0">
                <a:pos x="6" y="35"/>
              </a:cxn>
            </a:cxnLst>
            <a:rect l="0" t="0" r="r" b="b"/>
            <a:pathLst>
              <a:path w="49" h="59">
                <a:moveTo>
                  <a:pt x="6" y="35"/>
                </a:moveTo>
                <a:lnTo>
                  <a:pt x="0" y="35"/>
                </a:lnTo>
                <a:lnTo>
                  <a:pt x="6" y="20"/>
                </a:lnTo>
                <a:lnTo>
                  <a:pt x="6" y="25"/>
                </a:lnTo>
                <a:lnTo>
                  <a:pt x="6" y="30"/>
                </a:lnTo>
                <a:lnTo>
                  <a:pt x="16" y="40"/>
                </a:lnTo>
                <a:lnTo>
                  <a:pt x="28" y="20"/>
                </a:lnTo>
                <a:lnTo>
                  <a:pt x="16" y="15"/>
                </a:lnTo>
                <a:lnTo>
                  <a:pt x="11" y="10"/>
                </a:lnTo>
                <a:lnTo>
                  <a:pt x="11" y="15"/>
                </a:lnTo>
                <a:lnTo>
                  <a:pt x="16" y="0"/>
                </a:lnTo>
                <a:lnTo>
                  <a:pt x="16" y="5"/>
                </a:lnTo>
                <a:lnTo>
                  <a:pt x="44" y="25"/>
                </a:lnTo>
                <a:lnTo>
                  <a:pt x="49" y="30"/>
                </a:lnTo>
                <a:lnTo>
                  <a:pt x="49" y="25"/>
                </a:lnTo>
                <a:lnTo>
                  <a:pt x="49" y="30"/>
                </a:lnTo>
                <a:lnTo>
                  <a:pt x="44" y="40"/>
                </a:lnTo>
                <a:lnTo>
                  <a:pt x="44" y="35"/>
                </a:lnTo>
                <a:lnTo>
                  <a:pt x="38" y="35"/>
                </a:lnTo>
                <a:lnTo>
                  <a:pt x="28" y="25"/>
                </a:lnTo>
                <a:lnTo>
                  <a:pt x="22" y="40"/>
                </a:lnTo>
                <a:lnTo>
                  <a:pt x="33" y="50"/>
                </a:lnTo>
                <a:lnTo>
                  <a:pt x="38" y="50"/>
                </a:lnTo>
                <a:lnTo>
                  <a:pt x="33" y="59"/>
                </a:lnTo>
                <a:lnTo>
                  <a:pt x="33" y="54"/>
                </a:lnTo>
                <a:lnTo>
                  <a:pt x="28" y="50"/>
                </a:lnTo>
                <a:lnTo>
                  <a:pt x="6" y="35"/>
                </a:lnTo>
                <a:close/>
              </a:path>
            </a:pathLst>
          </a:custGeom>
          <a:noFill/>
          <a:ln w="1588" cap="rnd">
            <a:solidFill>
              <a:srgbClr val="000000"/>
            </a:solidFill>
            <a:prstDash val="solid"/>
            <a:round/>
            <a:headEnd/>
            <a:tailEnd/>
          </a:ln>
        </p:spPr>
        <p:txBody>
          <a:bodyPr/>
          <a:lstStyle/>
          <a:p>
            <a:endParaRPr lang="en-US"/>
          </a:p>
        </p:txBody>
      </p:sp>
      <p:sp>
        <p:nvSpPr>
          <p:cNvPr id="146341" name="Freeform 1957"/>
          <p:cNvSpPr>
            <a:spLocks/>
          </p:cNvSpPr>
          <p:nvPr/>
        </p:nvSpPr>
        <p:spPr bwMode="auto">
          <a:xfrm>
            <a:off x="2470150" y="5448300"/>
            <a:ext cx="68263" cy="63500"/>
          </a:xfrm>
          <a:custGeom>
            <a:avLst/>
            <a:gdLst/>
            <a:ahLst/>
            <a:cxnLst>
              <a:cxn ang="0">
                <a:pos x="0" y="0"/>
              </a:cxn>
              <a:cxn ang="0">
                <a:pos x="0" y="0"/>
              </a:cxn>
              <a:cxn ang="0">
                <a:pos x="32" y="10"/>
              </a:cxn>
              <a:cxn ang="0">
                <a:pos x="38" y="10"/>
              </a:cxn>
              <a:cxn ang="0">
                <a:pos x="43" y="5"/>
              </a:cxn>
              <a:cxn ang="0">
                <a:pos x="38" y="20"/>
              </a:cxn>
              <a:cxn ang="0">
                <a:pos x="32" y="20"/>
              </a:cxn>
              <a:cxn ang="0">
                <a:pos x="38" y="20"/>
              </a:cxn>
              <a:cxn ang="0">
                <a:pos x="38" y="15"/>
              </a:cxn>
              <a:cxn ang="0">
                <a:pos x="32" y="15"/>
              </a:cxn>
              <a:cxn ang="0">
                <a:pos x="21" y="10"/>
              </a:cxn>
              <a:cxn ang="0">
                <a:pos x="16" y="25"/>
              </a:cxn>
              <a:cxn ang="0">
                <a:pos x="21" y="30"/>
              </a:cxn>
              <a:cxn ang="0">
                <a:pos x="27" y="35"/>
              </a:cxn>
              <a:cxn ang="0">
                <a:pos x="27" y="30"/>
              </a:cxn>
              <a:cxn ang="0">
                <a:pos x="32" y="30"/>
              </a:cxn>
              <a:cxn ang="0">
                <a:pos x="27" y="40"/>
              </a:cxn>
              <a:cxn ang="0">
                <a:pos x="21" y="40"/>
              </a:cxn>
              <a:cxn ang="0">
                <a:pos x="27" y="35"/>
              </a:cxn>
              <a:cxn ang="0">
                <a:pos x="21" y="35"/>
              </a:cxn>
              <a:cxn ang="0">
                <a:pos x="0" y="0"/>
              </a:cxn>
            </a:cxnLst>
            <a:rect l="0" t="0" r="r" b="b"/>
            <a:pathLst>
              <a:path w="43" h="40">
                <a:moveTo>
                  <a:pt x="0" y="0"/>
                </a:moveTo>
                <a:lnTo>
                  <a:pt x="0" y="0"/>
                </a:lnTo>
                <a:lnTo>
                  <a:pt x="32" y="10"/>
                </a:lnTo>
                <a:lnTo>
                  <a:pt x="38" y="10"/>
                </a:lnTo>
                <a:lnTo>
                  <a:pt x="43" y="5"/>
                </a:lnTo>
                <a:lnTo>
                  <a:pt x="38" y="20"/>
                </a:lnTo>
                <a:lnTo>
                  <a:pt x="32" y="20"/>
                </a:lnTo>
                <a:lnTo>
                  <a:pt x="38" y="20"/>
                </a:lnTo>
                <a:lnTo>
                  <a:pt x="38" y="15"/>
                </a:lnTo>
                <a:lnTo>
                  <a:pt x="32" y="15"/>
                </a:lnTo>
                <a:lnTo>
                  <a:pt x="21" y="10"/>
                </a:lnTo>
                <a:lnTo>
                  <a:pt x="16" y="25"/>
                </a:lnTo>
                <a:lnTo>
                  <a:pt x="21" y="30"/>
                </a:lnTo>
                <a:lnTo>
                  <a:pt x="27" y="35"/>
                </a:lnTo>
                <a:lnTo>
                  <a:pt x="27" y="30"/>
                </a:lnTo>
                <a:lnTo>
                  <a:pt x="32" y="30"/>
                </a:lnTo>
                <a:lnTo>
                  <a:pt x="27" y="40"/>
                </a:lnTo>
                <a:lnTo>
                  <a:pt x="21" y="40"/>
                </a:lnTo>
                <a:lnTo>
                  <a:pt x="27" y="35"/>
                </a:lnTo>
                <a:lnTo>
                  <a:pt x="21" y="35"/>
                </a:lnTo>
                <a:lnTo>
                  <a:pt x="0" y="0"/>
                </a:lnTo>
                <a:close/>
              </a:path>
            </a:pathLst>
          </a:custGeom>
          <a:noFill/>
          <a:ln w="1588" cap="rnd">
            <a:solidFill>
              <a:srgbClr val="000000"/>
            </a:solidFill>
            <a:prstDash val="solid"/>
            <a:round/>
            <a:headEnd/>
            <a:tailEnd/>
          </a:ln>
        </p:spPr>
        <p:txBody>
          <a:bodyPr/>
          <a:lstStyle/>
          <a:p>
            <a:endParaRPr lang="en-US"/>
          </a:p>
        </p:txBody>
      </p:sp>
      <p:sp>
        <p:nvSpPr>
          <p:cNvPr id="146342" name="Freeform 1958"/>
          <p:cNvSpPr>
            <a:spLocks/>
          </p:cNvSpPr>
          <p:nvPr/>
        </p:nvSpPr>
        <p:spPr bwMode="auto">
          <a:xfrm>
            <a:off x="2479675" y="5456238"/>
            <a:ext cx="25400" cy="23813"/>
          </a:xfrm>
          <a:custGeom>
            <a:avLst/>
            <a:gdLst/>
            <a:ahLst/>
            <a:cxnLst>
              <a:cxn ang="0">
                <a:pos x="0" y="0"/>
              </a:cxn>
              <a:cxn ang="0">
                <a:pos x="11" y="15"/>
              </a:cxn>
              <a:cxn ang="0">
                <a:pos x="16" y="5"/>
              </a:cxn>
              <a:cxn ang="0">
                <a:pos x="0" y="0"/>
              </a:cxn>
            </a:cxnLst>
            <a:rect l="0" t="0" r="r" b="b"/>
            <a:pathLst>
              <a:path w="16" h="15">
                <a:moveTo>
                  <a:pt x="0" y="0"/>
                </a:moveTo>
                <a:lnTo>
                  <a:pt x="11" y="15"/>
                </a:lnTo>
                <a:lnTo>
                  <a:pt x="16" y="5"/>
                </a:lnTo>
                <a:lnTo>
                  <a:pt x="0" y="0"/>
                </a:lnTo>
                <a:close/>
              </a:path>
            </a:pathLst>
          </a:custGeom>
          <a:noFill/>
          <a:ln w="1588" cap="rnd">
            <a:solidFill>
              <a:srgbClr val="000000"/>
            </a:solidFill>
            <a:prstDash val="solid"/>
            <a:round/>
            <a:headEnd/>
            <a:tailEnd/>
          </a:ln>
        </p:spPr>
        <p:txBody>
          <a:bodyPr/>
          <a:lstStyle/>
          <a:p>
            <a:endParaRPr lang="en-US"/>
          </a:p>
        </p:txBody>
      </p:sp>
      <p:sp>
        <p:nvSpPr>
          <p:cNvPr id="146343" name="Freeform 1959"/>
          <p:cNvSpPr>
            <a:spLocks/>
          </p:cNvSpPr>
          <p:nvPr/>
        </p:nvSpPr>
        <p:spPr bwMode="auto">
          <a:xfrm>
            <a:off x="2495550" y="5346700"/>
            <a:ext cx="77788" cy="71438"/>
          </a:xfrm>
          <a:custGeom>
            <a:avLst/>
            <a:gdLst/>
            <a:ahLst/>
            <a:cxnLst>
              <a:cxn ang="0">
                <a:pos x="38" y="40"/>
              </a:cxn>
              <a:cxn ang="0">
                <a:pos x="11" y="20"/>
              </a:cxn>
              <a:cxn ang="0">
                <a:pos x="6" y="20"/>
              </a:cxn>
              <a:cxn ang="0">
                <a:pos x="6" y="30"/>
              </a:cxn>
              <a:cxn ang="0">
                <a:pos x="11" y="35"/>
              </a:cxn>
              <a:cxn ang="0">
                <a:pos x="0" y="30"/>
              </a:cxn>
              <a:cxn ang="0">
                <a:pos x="16" y="0"/>
              </a:cxn>
              <a:cxn ang="0">
                <a:pos x="27" y="5"/>
              </a:cxn>
              <a:cxn ang="0">
                <a:pos x="22" y="5"/>
              </a:cxn>
              <a:cxn ang="0">
                <a:pos x="16" y="5"/>
              </a:cxn>
              <a:cxn ang="0">
                <a:pos x="11" y="10"/>
              </a:cxn>
              <a:cxn ang="0">
                <a:pos x="38" y="35"/>
              </a:cxn>
              <a:cxn ang="0">
                <a:pos x="43" y="35"/>
              </a:cxn>
              <a:cxn ang="0">
                <a:pos x="43" y="30"/>
              </a:cxn>
              <a:cxn ang="0">
                <a:pos x="49" y="30"/>
              </a:cxn>
              <a:cxn ang="0">
                <a:pos x="38" y="45"/>
              </a:cxn>
              <a:cxn ang="0">
                <a:pos x="38" y="40"/>
              </a:cxn>
            </a:cxnLst>
            <a:rect l="0" t="0" r="r" b="b"/>
            <a:pathLst>
              <a:path w="49" h="45">
                <a:moveTo>
                  <a:pt x="38" y="40"/>
                </a:moveTo>
                <a:lnTo>
                  <a:pt x="11" y="20"/>
                </a:lnTo>
                <a:lnTo>
                  <a:pt x="6" y="20"/>
                </a:lnTo>
                <a:lnTo>
                  <a:pt x="6" y="30"/>
                </a:lnTo>
                <a:lnTo>
                  <a:pt x="11" y="35"/>
                </a:lnTo>
                <a:lnTo>
                  <a:pt x="0" y="30"/>
                </a:lnTo>
                <a:lnTo>
                  <a:pt x="16" y="0"/>
                </a:lnTo>
                <a:lnTo>
                  <a:pt x="27" y="5"/>
                </a:lnTo>
                <a:lnTo>
                  <a:pt x="22" y="5"/>
                </a:lnTo>
                <a:lnTo>
                  <a:pt x="16" y="5"/>
                </a:lnTo>
                <a:lnTo>
                  <a:pt x="11" y="10"/>
                </a:lnTo>
                <a:lnTo>
                  <a:pt x="38" y="35"/>
                </a:lnTo>
                <a:lnTo>
                  <a:pt x="43" y="35"/>
                </a:lnTo>
                <a:lnTo>
                  <a:pt x="43" y="30"/>
                </a:lnTo>
                <a:lnTo>
                  <a:pt x="49" y="30"/>
                </a:lnTo>
                <a:lnTo>
                  <a:pt x="38" y="45"/>
                </a:lnTo>
                <a:lnTo>
                  <a:pt x="38" y="40"/>
                </a:lnTo>
                <a:close/>
              </a:path>
            </a:pathLst>
          </a:custGeom>
          <a:noFill/>
          <a:ln w="1588" cap="rnd">
            <a:solidFill>
              <a:srgbClr val="000000"/>
            </a:solidFill>
            <a:prstDash val="solid"/>
            <a:round/>
            <a:headEnd/>
            <a:tailEnd/>
          </a:ln>
        </p:spPr>
        <p:txBody>
          <a:bodyPr/>
          <a:lstStyle/>
          <a:p>
            <a:endParaRPr lang="en-US"/>
          </a:p>
        </p:txBody>
      </p:sp>
      <p:sp>
        <p:nvSpPr>
          <p:cNvPr id="146344" name="Freeform 1960"/>
          <p:cNvSpPr>
            <a:spLocks/>
          </p:cNvSpPr>
          <p:nvPr/>
        </p:nvSpPr>
        <p:spPr bwMode="auto">
          <a:xfrm>
            <a:off x="2547938" y="5253038"/>
            <a:ext cx="76200" cy="93663"/>
          </a:xfrm>
          <a:custGeom>
            <a:avLst/>
            <a:gdLst/>
            <a:ahLst/>
            <a:cxnLst>
              <a:cxn ang="0">
                <a:pos x="5" y="35"/>
              </a:cxn>
              <a:cxn ang="0">
                <a:pos x="0" y="30"/>
              </a:cxn>
              <a:cxn ang="0">
                <a:pos x="0" y="35"/>
              </a:cxn>
              <a:cxn ang="0">
                <a:pos x="5" y="20"/>
              </a:cxn>
              <a:cxn ang="0">
                <a:pos x="5" y="25"/>
              </a:cxn>
              <a:cxn ang="0">
                <a:pos x="16" y="35"/>
              </a:cxn>
              <a:cxn ang="0">
                <a:pos x="27" y="20"/>
              </a:cxn>
              <a:cxn ang="0">
                <a:pos x="16" y="10"/>
              </a:cxn>
              <a:cxn ang="0">
                <a:pos x="11" y="10"/>
              </a:cxn>
              <a:cxn ang="0">
                <a:pos x="11" y="15"/>
              </a:cxn>
              <a:cxn ang="0">
                <a:pos x="5" y="10"/>
              </a:cxn>
              <a:cxn ang="0">
                <a:pos x="16" y="0"/>
              </a:cxn>
              <a:cxn ang="0">
                <a:pos x="16" y="5"/>
              </a:cxn>
              <a:cxn ang="0">
                <a:pos x="43" y="25"/>
              </a:cxn>
              <a:cxn ang="0">
                <a:pos x="48" y="25"/>
              </a:cxn>
              <a:cxn ang="0">
                <a:pos x="43" y="40"/>
              </a:cxn>
              <a:cxn ang="0">
                <a:pos x="43" y="35"/>
              </a:cxn>
              <a:cxn ang="0">
                <a:pos x="38" y="30"/>
              </a:cxn>
              <a:cxn ang="0">
                <a:pos x="27" y="20"/>
              </a:cxn>
              <a:cxn ang="0">
                <a:pos x="21" y="35"/>
              </a:cxn>
              <a:cxn ang="0">
                <a:pos x="32" y="45"/>
              </a:cxn>
              <a:cxn ang="0">
                <a:pos x="32" y="50"/>
              </a:cxn>
              <a:cxn ang="0">
                <a:pos x="38" y="45"/>
              </a:cxn>
              <a:cxn ang="0">
                <a:pos x="32" y="59"/>
              </a:cxn>
              <a:cxn ang="0">
                <a:pos x="32" y="54"/>
              </a:cxn>
              <a:cxn ang="0">
                <a:pos x="27" y="50"/>
              </a:cxn>
              <a:cxn ang="0">
                <a:pos x="5" y="35"/>
              </a:cxn>
            </a:cxnLst>
            <a:rect l="0" t="0" r="r" b="b"/>
            <a:pathLst>
              <a:path w="48" h="59">
                <a:moveTo>
                  <a:pt x="5" y="35"/>
                </a:moveTo>
                <a:lnTo>
                  <a:pt x="0" y="30"/>
                </a:lnTo>
                <a:lnTo>
                  <a:pt x="0" y="35"/>
                </a:lnTo>
                <a:lnTo>
                  <a:pt x="5" y="20"/>
                </a:lnTo>
                <a:lnTo>
                  <a:pt x="5" y="25"/>
                </a:lnTo>
                <a:lnTo>
                  <a:pt x="16" y="35"/>
                </a:lnTo>
                <a:lnTo>
                  <a:pt x="27" y="20"/>
                </a:lnTo>
                <a:lnTo>
                  <a:pt x="16" y="10"/>
                </a:lnTo>
                <a:lnTo>
                  <a:pt x="11" y="10"/>
                </a:lnTo>
                <a:lnTo>
                  <a:pt x="11" y="15"/>
                </a:lnTo>
                <a:lnTo>
                  <a:pt x="5" y="10"/>
                </a:lnTo>
                <a:lnTo>
                  <a:pt x="16" y="0"/>
                </a:lnTo>
                <a:lnTo>
                  <a:pt x="16" y="5"/>
                </a:lnTo>
                <a:lnTo>
                  <a:pt x="43" y="25"/>
                </a:lnTo>
                <a:lnTo>
                  <a:pt x="48" y="25"/>
                </a:lnTo>
                <a:lnTo>
                  <a:pt x="43" y="40"/>
                </a:lnTo>
                <a:lnTo>
                  <a:pt x="43" y="35"/>
                </a:lnTo>
                <a:lnTo>
                  <a:pt x="38" y="30"/>
                </a:lnTo>
                <a:lnTo>
                  <a:pt x="27" y="20"/>
                </a:lnTo>
                <a:lnTo>
                  <a:pt x="21" y="35"/>
                </a:lnTo>
                <a:lnTo>
                  <a:pt x="32" y="45"/>
                </a:lnTo>
                <a:lnTo>
                  <a:pt x="32" y="50"/>
                </a:lnTo>
                <a:lnTo>
                  <a:pt x="38" y="45"/>
                </a:lnTo>
                <a:lnTo>
                  <a:pt x="32" y="59"/>
                </a:lnTo>
                <a:lnTo>
                  <a:pt x="32" y="54"/>
                </a:lnTo>
                <a:lnTo>
                  <a:pt x="27" y="50"/>
                </a:lnTo>
                <a:lnTo>
                  <a:pt x="5" y="35"/>
                </a:lnTo>
                <a:close/>
              </a:path>
            </a:pathLst>
          </a:custGeom>
          <a:noFill/>
          <a:ln w="1588" cap="rnd">
            <a:solidFill>
              <a:srgbClr val="000000"/>
            </a:solidFill>
            <a:prstDash val="solid"/>
            <a:round/>
            <a:headEnd/>
            <a:tailEnd/>
          </a:ln>
        </p:spPr>
        <p:txBody>
          <a:bodyPr/>
          <a:lstStyle/>
          <a:p>
            <a:endParaRPr lang="en-US"/>
          </a:p>
        </p:txBody>
      </p:sp>
      <p:sp>
        <p:nvSpPr>
          <p:cNvPr id="146345" name="Freeform 1961"/>
          <p:cNvSpPr>
            <a:spLocks/>
          </p:cNvSpPr>
          <p:nvPr/>
        </p:nvSpPr>
        <p:spPr bwMode="auto">
          <a:xfrm>
            <a:off x="2608263" y="5181600"/>
            <a:ext cx="66675" cy="71438"/>
          </a:xfrm>
          <a:custGeom>
            <a:avLst/>
            <a:gdLst/>
            <a:ahLst/>
            <a:cxnLst>
              <a:cxn ang="0">
                <a:pos x="0" y="5"/>
              </a:cxn>
              <a:cxn ang="0">
                <a:pos x="0" y="0"/>
              </a:cxn>
              <a:cxn ang="0">
                <a:pos x="32" y="10"/>
              </a:cxn>
              <a:cxn ang="0">
                <a:pos x="37" y="10"/>
              </a:cxn>
              <a:cxn ang="0">
                <a:pos x="42" y="10"/>
              </a:cxn>
              <a:cxn ang="0">
                <a:pos x="37" y="25"/>
              </a:cxn>
              <a:cxn ang="0">
                <a:pos x="32" y="25"/>
              </a:cxn>
              <a:cxn ang="0">
                <a:pos x="37" y="20"/>
              </a:cxn>
              <a:cxn ang="0">
                <a:pos x="32" y="15"/>
              </a:cxn>
              <a:cxn ang="0">
                <a:pos x="21" y="15"/>
              </a:cxn>
              <a:cxn ang="0">
                <a:pos x="16" y="25"/>
              </a:cxn>
              <a:cxn ang="0">
                <a:pos x="21" y="35"/>
              </a:cxn>
              <a:cxn ang="0">
                <a:pos x="26" y="35"/>
              </a:cxn>
              <a:cxn ang="0">
                <a:pos x="32" y="35"/>
              </a:cxn>
              <a:cxn ang="0">
                <a:pos x="26" y="45"/>
              </a:cxn>
              <a:cxn ang="0">
                <a:pos x="21" y="45"/>
              </a:cxn>
              <a:cxn ang="0">
                <a:pos x="26" y="40"/>
              </a:cxn>
              <a:cxn ang="0">
                <a:pos x="21" y="35"/>
              </a:cxn>
              <a:cxn ang="0">
                <a:pos x="0" y="5"/>
              </a:cxn>
            </a:cxnLst>
            <a:rect l="0" t="0" r="r" b="b"/>
            <a:pathLst>
              <a:path w="42" h="45">
                <a:moveTo>
                  <a:pt x="0" y="5"/>
                </a:moveTo>
                <a:lnTo>
                  <a:pt x="0" y="0"/>
                </a:lnTo>
                <a:lnTo>
                  <a:pt x="32" y="10"/>
                </a:lnTo>
                <a:lnTo>
                  <a:pt x="37" y="10"/>
                </a:lnTo>
                <a:lnTo>
                  <a:pt x="42" y="10"/>
                </a:lnTo>
                <a:lnTo>
                  <a:pt x="37" y="25"/>
                </a:lnTo>
                <a:lnTo>
                  <a:pt x="32" y="25"/>
                </a:lnTo>
                <a:lnTo>
                  <a:pt x="37" y="20"/>
                </a:lnTo>
                <a:lnTo>
                  <a:pt x="32" y="15"/>
                </a:lnTo>
                <a:lnTo>
                  <a:pt x="21" y="15"/>
                </a:lnTo>
                <a:lnTo>
                  <a:pt x="16" y="25"/>
                </a:lnTo>
                <a:lnTo>
                  <a:pt x="21" y="35"/>
                </a:lnTo>
                <a:lnTo>
                  <a:pt x="26" y="35"/>
                </a:lnTo>
                <a:lnTo>
                  <a:pt x="32" y="35"/>
                </a:lnTo>
                <a:lnTo>
                  <a:pt x="26" y="45"/>
                </a:lnTo>
                <a:lnTo>
                  <a:pt x="21" y="45"/>
                </a:lnTo>
                <a:lnTo>
                  <a:pt x="26" y="40"/>
                </a:lnTo>
                <a:lnTo>
                  <a:pt x="21" y="35"/>
                </a:lnTo>
                <a:lnTo>
                  <a:pt x="0" y="5"/>
                </a:lnTo>
                <a:close/>
              </a:path>
            </a:pathLst>
          </a:custGeom>
          <a:noFill/>
          <a:ln w="1588" cap="rnd">
            <a:solidFill>
              <a:srgbClr val="000000"/>
            </a:solidFill>
            <a:prstDash val="solid"/>
            <a:round/>
            <a:headEnd/>
            <a:tailEnd/>
          </a:ln>
        </p:spPr>
        <p:txBody>
          <a:bodyPr/>
          <a:lstStyle/>
          <a:p>
            <a:endParaRPr lang="en-US"/>
          </a:p>
        </p:txBody>
      </p:sp>
      <p:sp>
        <p:nvSpPr>
          <p:cNvPr id="146346" name="Freeform 1962"/>
          <p:cNvSpPr>
            <a:spLocks/>
          </p:cNvSpPr>
          <p:nvPr/>
        </p:nvSpPr>
        <p:spPr bwMode="auto">
          <a:xfrm>
            <a:off x="2616200" y="5197475"/>
            <a:ext cx="25400" cy="23813"/>
          </a:xfrm>
          <a:custGeom>
            <a:avLst/>
            <a:gdLst/>
            <a:ahLst/>
            <a:cxnLst>
              <a:cxn ang="0">
                <a:pos x="0" y="0"/>
              </a:cxn>
              <a:cxn ang="0">
                <a:pos x="11" y="15"/>
              </a:cxn>
              <a:cxn ang="0">
                <a:pos x="16" y="5"/>
              </a:cxn>
              <a:cxn ang="0">
                <a:pos x="0" y="0"/>
              </a:cxn>
            </a:cxnLst>
            <a:rect l="0" t="0" r="r" b="b"/>
            <a:pathLst>
              <a:path w="16" h="15">
                <a:moveTo>
                  <a:pt x="0" y="0"/>
                </a:moveTo>
                <a:lnTo>
                  <a:pt x="11" y="15"/>
                </a:lnTo>
                <a:lnTo>
                  <a:pt x="16" y="5"/>
                </a:lnTo>
                <a:lnTo>
                  <a:pt x="0" y="0"/>
                </a:lnTo>
                <a:close/>
              </a:path>
            </a:pathLst>
          </a:custGeom>
          <a:noFill/>
          <a:ln w="1588" cap="rnd">
            <a:solidFill>
              <a:srgbClr val="000000"/>
            </a:solidFill>
            <a:prstDash val="solid"/>
            <a:round/>
            <a:headEnd/>
            <a:tailEnd/>
          </a:ln>
        </p:spPr>
        <p:txBody>
          <a:bodyPr/>
          <a:lstStyle/>
          <a:p>
            <a:endParaRPr lang="en-US"/>
          </a:p>
        </p:txBody>
      </p:sp>
      <p:sp>
        <p:nvSpPr>
          <p:cNvPr id="146347" name="Freeform 1963"/>
          <p:cNvSpPr>
            <a:spLocks/>
          </p:cNvSpPr>
          <p:nvPr/>
        </p:nvSpPr>
        <p:spPr bwMode="auto">
          <a:xfrm>
            <a:off x="2641600" y="5065713"/>
            <a:ext cx="85725" cy="93663"/>
          </a:xfrm>
          <a:custGeom>
            <a:avLst/>
            <a:gdLst/>
            <a:ahLst/>
            <a:cxnLst>
              <a:cxn ang="0">
                <a:pos x="0" y="34"/>
              </a:cxn>
              <a:cxn ang="0">
                <a:pos x="0" y="34"/>
              </a:cxn>
              <a:cxn ang="0">
                <a:pos x="5" y="24"/>
              </a:cxn>
              <a:cxn ang="0">
                <a:pos x="32" y="34"/>
              </a:cxn>
              <a:cxn ang="0">
                <a:pos x="16" y="4"/>
              </a:cxn>
              <a:cxn ang="0">
                <a:pos x="16" y="0"/>
              </a:cxn>
              <a:cxn ang="0">
                <a:pos x="22" y="0"/>
              </a:cxn>
              <a:cxn ang="0">
                <a:pos x="22" y="4"/>
              </a:cxn>
              <a:cxn ang="0">
                <a:pos x="49" y="24"/>
              </a:cxn>
              <a:cxn ang="0">
                <a:pos x="54" y="19"/>
              </a:cxn>
              <a:cxn ang="0">
                <a:pos x="49" y="34"/>
              </a:cxn>
              <a:cxn ang="0">
                <a:pos x="43" y="34"/>
              </a:cxn>
              <a:cxn ang="0">
                <a:pos x="43" y="29"/>
              </a:cxn>
              <a:cxn ang="0">
                <a:pos x="43" y="24"/>
              </a:cxn>
              <a:cxn ang="0">
                <a:pos x="22" y="9"/>
              </a:cxn>
              <a:cxn ang="0">
                <a:pos x="43" y="44"/>
              </a:cxn>
              <a:cxn ang="0">
                <a:pos x="5" y="34"/>
              </a:cxn>
              <a:cxn ang="0">
                <a:pos x="32" y="54"/>
              </a:cxn>
              <a:cxn ang="0">
                <a:pos x="38" y="49"/>
              </a:cxn>
              <a:cxn ang="0">
                <a:pos x="32" y="59"/>
              </a:cxn>
              <a:cxn ang="0">
                <a:pos x="27" y="54"/>
              </a:cxn>
              <a:cxn ang="0">
                <a:pos x="5" y="34"/>
              </a:cxn>
              <a:cxn ang="0">
                <a:pos x="0" y="34"/>
              </a:cxn>
            </a:cxnLst>
            <a:rect l="0" t="0" r="r" b="b"/>
            <a:pathLst>
              <a:path w="54" h="59">
                <a:moveTo>
                  <a:pt x="0" y="34"/>
                </a:moveTo>
                <a:lnTo>
                  <a:pt x="0" y="34"/>
                </a:lnTo>
                <a:lnTo>
                  <a:pt x="5" y="24"/>
                </a:lnTo>
                <a:lnTo>
                  <a:pt x="32" y="34"/>
                </a:lnTo>
                <a:lnTo>
                  <a:pt x="16" y="4"/>
                </a:lnTo>
                <a:lnTo>
                  <a:pt x="16" y="0"/>
                </a:lnTo>
                <a:lnTo>
                  <a:pt x="22" y="0"/>
                </a:lnTo>
                <a:lnTo>
                  <a:pt x="22" y="4"/>
                </a:lnTo>
                <a:lnTo>
                  <a:pt x="49" y="24"/>
                </a:lnTo>
                <a:lnTo>
                  <a:pt x="54" y="19"/>
                </a:lnTo>
                <a:lnTo>
                  <a:pt x="49" y="34"/>
                </a:lnTo>
                <a:lnTo>
                  <a:pt x="43" y="34"/>
                </a:lnTo>
                <a:lnTo>
                  <a:pt x="43" y="29"/>
                </a:lnTo>
                <a:lnTo>
                  <a:pt x="43" y="24"/>
                </a:lnTo>
                <a:lnTo>
                  <a:pt x="22" y="9"/>
                </a:lnTo>
                <a:lnTo>
                  <a:pt x="43" y="44"/>
                </a:lnTo>
                <a:lnTo>
                  <a:pt x="5" y="34"/>
                </a:lnTo>
                <a:lnTo>
                  <a:pt x="32" y="54"/>
                </a:lnTo>
                <a:lnTo>
                  <a:pt x="38" y="49"/>
                </a:lnTo>
                <a:lnTo>
                  <a:pt x="32" y="59"/>
                </a:lnTo>
                <a:lnTo>
                  <a:pt x="27" y="54"/>
                </a:lnTo>
                <a:lnTo>
                  <a:pt x="5" y="34"/>
                </a:lnTo>
                <a:lnTo>
                  <a:pt x="0" y="34"/>
                </a:lnTo>
                <a:close/>
              </a:path>
            </a:pathLst>
          </a:custGeom>
          <a:noFill/>
          <a:ln w="1588" cap="rnd">
            <a:solidFill>
              <a:srgbClr val="000000"/>
            </a:solidFill>
            <a:prstDash val="solid"/>
            <a:round/>
            <a:headEnd/>
            <a:tailEnd/>
          </a:ln>
        </p:spPr>
        <p:txBody>
          <a:bodyPr/>
          <a:lstStyle/>
          <a:p>
            <a:endParaRPr lang="en-US"/>
          </a:p>
        </p:txBody>
      </p:sp>
      <p:sp>
        <p:nvSpPr>
          <p:cNvPr id="146348" name="Freeform 1964"/>
          <p:cNvSpPr>
            <a:spLocks/>
          </p:cNvSpPr>
          <p:nvPr/>
        </p:nvSpPr>
        <p:spPr bwMode="auto">
          <a:xfrm>
            <a:off x="3025775" y="4367213"/>
            <a:ext cx="60325" cy="61913"/>
          </a:xfrm>
          <a:custGeom>
            <a:avLst/>
            <a:gdLst/>
            <a:ahLst/>
            <a:cxnLst>
              <a:cxn ang="0">
                <a:pos x="0" y="4"/>
              </a:cxn>
              <a:cxn ang="0">
                <a:pos x="6" y="4"/>
              </a:cxn>
              <a:cxn ang="0">
                <a:pos x="6" y="0"/>
              </a:cxn>
              <a:cxn ang="0">
                <a:pos x="17" y="4"/>
              </a:cxn>
              <a:cxn ang="0">
                <a:pos x="11" y="4"/>
              </a:cxn>
              <a:cxn ang="0">
                <a:pos x="6" y="4"/>
              </a:cxn>
              <a:cxn ang="0">
                <a:pos x="0" y="9"/>
              </a:cxn>
              <a:cxn ang="0">
                <a:pos x="6" y="14"/>
              </a:cxn>
              <a:cxn ang="0">
                <a:pos x="11" y="14"/>
              </a:cxn>
              <a:cxn ang="0">
                <a:pos x="22" y="14"/>
              </a:cxn>
              <a:cxn ang="0">
                <a:pos x="33" y="14"/>
              </a:cxn>
              <a:cxn ang="0">
                <a:pos x="38" y="14"/>
              </a:cxn>
              <a:cxn ang="0">
                <a:pos x="38" y="19"/>
              </a:cxn>
              <a:cxn ang="0">
                <a:pos x="38" y="24"/>
              </a:cxn>
              <a:cxn ang="0">
                <a:pos x="38" y="29"/>
              </a:cxn>
              <a:cxn ang="0">
                <a:pos x="33" y="34"/>
              </a:cxn>
              <a:cxn ang="0">
                <a:pos x="33" y="39"/>
              </a:cxn>
              <a:cxn ang="0">
                <a:pos x="22" y="34"/>
              </a:cxn>
              <a:cxn ang="0">
                <a:pos x="22" y="29"/>
              </a:cxn>
              <a:cxn ang="0">
                <a:pos x="27" y="34"/>
              </a:cxn>
              <a:cxn ang="0">
                <a:pos x="33" y="34"/>
              </a:cxn>
              <a:cxn ang="0">
                <a:pos x="33" y="29"/>
              </a:cxn>
              <a:cxn ang="0">
                <a:pos x="38" y="24"/>
              </a:cxn>
              <a:cxn ang="0">
                <a:pos x="33" y="19"/>
              </a:cxn>
              <a:cxn ang="0">
                <a:pos x="22" y="19"/>
              </a:cxn>
              <a:cxn ang="0">
                <a:pos x="17" y="19"/>
              </a:cxn>
              <a:cxn ang="0">
                <a:pos x="6" y="24"/>
              </a:cxn>
              <a:cxn ang="0">
                <a:pos x="0" y="19"/>
              </a:cxn>
              <a:cxn ang="0">
                <a:pos x="0" y="9"/>
              </a:cxn>
              <a:cxn ang="0">
                <a:pos x="0" y="4"/>
              </a:cxn>
            </a:cxnLst>
            <a:rect l="0" t="0" r="r" b="b"/>
            <a:pathLst>
              <a:path w="38" h="39">
                <a:moveTo>
                  <a:pt x="0" y="4"/>
                </a:moveTo>
                <a:lnTo>
                  <a:pt x="6" y="4"/>
                </a:lnTo>
                <a:lnTo>
                  <a:pt x="6" y="0"/>
                </a:lnTo>
                <a:lnTo>
                  <a:pt x="17" y="4"/>
                </a:lnTo>
                <a:lnTo>
                  <a:pt x="11" y="4"/>
                </a:lnTo>
                <a:lnTo>
                  <a:pt x="6" y="4"/>
                </a:lnTo>
                <a:lnTo>
                  <a:pt x="0" y="9"/>
                </a:lnTo>
                <a:lnTo>
                  <a:pt x="6" y="14"/>
                </a:lnTo>
                <a:lnTo>
                  <a:pt x="11" y="14"/>
                </a:lnTo>
                <a:lnTo>
                  <a:pt x="22" y="14"/>
                </a:lnTo>
                <a:lnTo>
                  <a:pt x="33" y="14"/>
                </a:lnTo>
                <a:lnTo>
                  <a:pt x="38" y="14"/>
                </a:lnTo>
                <a:lnTo>
                  <a:pt x="38" y="19"/>
                </a:lnTo>
                <a:lnTo>
                  <a:pt x="38" y="24"/>
                </a:lnTo>
                <a:lnTo>
                  <a:pt x="38" y="29"/>
                </a:lnTo>
                <a:lnTo>
                  <a:pt x="33" y="34"/>
                </a:lnTo>
                <a:lnTo>
                  <a:pt x="33" y="39"/>
                </a:lnTo>
                <a:lnTo>
                  <a:pt x="22" y="34"/>
                </a:lnTo>
                <a:lnTo>
                  <a:pt x="22" y="29"/>
                </a:lnTo>
                <a:lnTo>
                  <a:pt x="27" y="34"/>
                </a:lnTo>
                <a:lnTo>
                  <a:pt x="33" y="34"/>
                </a:lnTo>
                <a:lnTo>
                  <a:pt x="33" y="29"/>
                </a:lnTo>
                <a:lnTo>
                  <a:pt x="38" y="24"/>
                </a:lnTo>
                <a:lnTo>
                  <a:pt x="33" y="19"/>
                </a:lnTo>
                <a:lnTo>
                  <a:pt x="22" y="19"/>
                </a:lnTo>
                <a:lnTo>
                  <a:pt x="17" y="19"/>
                </a:lnTo>
                <a:lnTo>
                  <a:pt x="6" y="24"/>
                </a:lnTo>
                <a:lnTo>
                  <a:pt x="0" y="19"/>
                </a:lnTo>
                <a:lnTo>
                  <a:pt x="0" y="9"/>
                </a:lnTo>
                <a:lnTo>
                  <a:pt x="0" y="4"/>
                </a:lnTo>
                <a:close/>
              </a:path>
            </a:pathLst>
          </a:custGeom>
          <a:noFill/>
          <a:ln w="1588" cap="rnd">
            <a:solidFill>
              <a:srgbClr val="000000"/>
            </a:solidFill>
            <a:prstDash val="solid"/>
            <a:round/>
            <a:headEnd/>
            <a:tailEnd/>
          </a:ln>
        </p:spPr>
        <p:txBody>
          <a:bodyPr/>
          <a:lstStyle/>
          <a:p>
            <a:endParaRPr lang="en-US"/>
          </a:p>
        </p:txBody>
      </p:sp>
      <p:sp>
        <p:nvSpPr>
          <p:cNvPr id="146349" name="Freeform 1965"/>
          <p:cNvSpPr>
            <a:spLocks/>
          </p:cNvSpPr>
          <p:nvPr/>
        </p:nvSpPr>
        <p:spPr bwMode="auto">
          <a:xfrm>
            <a:off x="3060700" y="4271963"/>
            <a:ext cx="68263" cy="79375"/>
          </a:xfrm>
          <a:custGeom>
            <a:avLst/>
            <a:gdLst/>
            <a:ahLst/>
            <a:cxnLst>
              <a:cxn ang="0">
                <a:pos x="32" y="40"/>
              </a:cxn>
              <a:cxn ang="0">
                <a:pos x="5" y="20"/>
              </a:cxn>
              <a:cxn ang="0">
                <a:pos x="5" y="25"/>
              </a:cxn>
              <a:cxn ang="0">
                <a:pos x="5" y="30"/>
              </a:cxn>
              <a:cxn ang="0">
                <a:pos x="5" y="35"/>
              </a:cxn>
              <a:cxn ang="0">
                <a:pos x="0" y="30"/>
              </a:cxn>
              <a:cxn ang="0">
                <a:pos x="11" y="0"/>
              </a:cxn>
              <a:cxn ang="0">
                <a:pos x="22" y="10"/>
              </a:cxn>
              <a:cxn ang="0">
                <a:pos x="16" y="5"/>
              </a:cxn>
              <a:cxn ang="0">
                <a:pos x="11" y="10"/>
              </a:cxn>
              <a:cxn ang="0">
                <a:pos x="11" y="15"/>
              </a:cxn>
              <a:cxn ang="0">
                <a:pos x="38" y="35"/>
              </a:cxn>
              <a:cxn ang="0">
                <a:pos x="43" y="35"/>
              </a:cxn>
              <a:cxn ang="0">
                <a:pos x="38" y="50"/>
              </a:cxn>
              <a:cxn ang="0">
                <a:pos x="32" y="50"/>
              </a:cxn>
              <a:cxn ang="0">
                <a:pos x="38" y="45"/>
              </a:cxn>
              <a:cxn ang="0">
                <a:pos x="32" y="40"/>
              </a:cxn>
            </a:cxnLst>
            <a:rect l="0" t="0" r="r" b="b"/>
            <a:pathLst>
              <a:path w="43" h="50">
                <a:moveTo>
                  <a:pt x="32" y="40"/>
                </a:moveTo>
                <a:lnTo>
                  <a:pt x="5" y="20"/>
                </a:lnTo>
                <a:lnTo>
                  <a:pt x="5" y="25"/>
                </a:lnTo>
                <a:lnTo>
                  <a:pt x="5" y="30"/>
                </a:lnTo>
                <a:lnTo>
                  <a:pt x="5" y="35"/>
                </a:lnTo>
                <a:lnTo>
                  <a:pt x="0" y="30"/>
                </a:lnTo>
                <a:lnTo>
                  <a:pt x="11" y="0"/>
                </a:lnTo>
                <a:lnTo>
                  <a:pt x="22" y="10"/>
                </a:lnTo>
                <a:lnTo>
                  <a:pt x="16" y="5"/>
                </a:lnTo>
                <a:lnTo>
                  <a:pt x="11" y="10"/>
                </a:lnTo>
                <a:lnTo>
                  <a:pt x="11" y="15"/>
                </a:lnTo>
                <a:lnTo>
                  <a:pt x="38" y="35"/>
                </a:lnTo>
                <a:lnTo>
                  <a:pt x="43" y="35"/>
                </a:lnTo>
                <a:lnTo>
                  <a:pt x="38" y="50"/>
                </a:lnTo>
                <a:lnTo>
                  <a:pt x="32" y="50"/>
                </a:lnTo>
                <a:lnTo>
                  <a:pt x="38" y="45"/>
                </a:lnTo>
                <a:lnTo>
                  <a:pt x="32" y="40"/>
                </a:lnTo>
                <a:close/>
              </a:path>
            </a:pathLst>
          </a:custGeom>
          <a:noFill/>
          <a:ln w="1588" cap="rnd">
            <a:solidFill>
              <a:srgbClr val="000000"/>
            </a:solidFill>
            <a:prstDash val="solid"/>
            <a:round/>
            <a:headEnd/>
            <a:tailEnd/>
          </a:ln>
        </p:spPr>
        <p:txBody>
          <a:bodyPr/>
          <a:lstStyle/>
          <a:p>
            <a:endParaRPr lang="en-US"/>
          </a:p>
        </p:txBody>
      </p:sp>
      <p:sp>
        <p:nvSpPr>
          <p:cNvPr id="146350" name="Freeform 1966"/>
          <p:cNvSpPr>
            <a:spLocks/>
          </p:cNvSpPr>
          <p:nvPr/>
        </p:nvSpPr>
        <p:spPr bwMode="auto">
          <a:xfrm>
            <a:off x="3103563" y="4200525"/>
            <a:ext cx="76200" cy="71438"/>
          </a:xfrm>
          <a:custGeom>
            <a:avLst/>
            <a:gdLst/>
            <a:ahLst/>
            <a:cxnLst>
              <a:cxn ang="0">
                <a:pos x="32" y="40"/>
              </a:cxn>
              <a:cxn ang="0">
                <a:pos x="5" y="20"/>
              </a:cxn>
              <a:cxn ang="0">
                <a:pos x="0" y="20"/>
              </a:cxn>
              <a:cxn ang="0">
                <a:pos x="5" y="10"/>
              </a:cxn>
              <a:cxn ang="0">
                <a:pos x="11" y="0"/>
              </a:cxn>
              <a:cxn ang="0">
                <a:pos x="16" y="0"/>
              </a:cxn>
              <a:cxn ang="0">
                <a:pos x="21" y="0"/>
              </a:cxn>
              <a:cxn ang="0">
                <a:pos x="27" y="0"/>
              </a:cxn>
              <a:cxn ang="0">
                <a:pos x="27" y="5"/>
              </a:cxn>
              <a:cxn ang="0">
                <a:pos x="27" y="10"/>
              </a:cxn>
              <a:cxn ang="0">
                <a:pos x="27" y="15"/>
              </a:cxn>
              <a:cxn ang="0">
                <a:pos x="43" y="20"/>
              </a:cxn>
              <a:cxn ang="0">
                <a:pos x="48" y="15"/>
              </a:cxn>
              <a:cxn ang="0">
                <a:pos x="43" y="20"/>
              </a:cxn>
              <a:cxn ang="0">
                <a:pos x="21" y="20"/>
              </a:cxn>
              <a:cxn ang="0">
                <a:pos x="21" y="25"/>
              </a:cxn>
              <a:cxn ang="0">
                <a:pos x="32" y="35"/>
              </a:cxn>
              <a:cxn ang="0">
                <a:pos x="38" y="35"/>
              </a:cxn>
              <a:cxn ang="0">
                <a:pos x="43" y="35"/>
              </a:cxn>
              <a:cxn ang="0">
                <a:pos x="32" y="45"/>
              </a:cxn>
              <a:cxn ang="0">
                <a:pos x="32" y="40"/>
              </a:cxn>
            </a:cxnLst>
            <a:rect l="0" t="0" r="r" b="b"/>
            <a:pathLst>
              <a:path w="48" h="45">
                <a:moveTo>
                  <a:pt x="32" y="40"/>
                </a:moveTo>
                <a:lnTo>
                  <a:pt x="5" y="20"/>
                </a:lnTo>
                <a:lnTo>
                  <a:pt x="0" y="20"/>
                </a:lnTo>
                <a:lnTo>
                  <a:pt x="5" y="10"/>
                </a:lnTo>
                <a:lnTo>
                  <a:pt x="11" y="0"/>
                </a:lnTo>
                <a:lnTo>
                  <a:pt x="16" y="0"/>
                </a:lnTo>
                <a:lnTo>
                  <a:pt x="21" y="0"/>
                </a:lnTo>
                <a:lnTo>
                  <a:pt x="27" y="0"/>
                </a:lnTo>
                <a:lnTo>
                  <a:pt x="27" y="5"/>
                </a:lnTo>
                <a:lnTo>
                  <a:pt x="27" y="10"/>
                </a:lnTo>
                <a:lnTo>
                  <a:pt x="27" y="15"/>
                </a:lnTo>
                <a:lnTo>
                  <a:pt x="43" y="20"/>
                </a:lnTo>
                <a:lnTo>
                  <a:pt x="48" y="15"/>
                </a:lnTo>
                <a:lnTo>
                  <a:pt x="43" y="20"/>
                </a:lnTo>
                <a:lnTo>
                  <a:pt x="21" y="20"/>
                </a:lnTo>
                <a:lnTo>
                  <a:pt x="21" y="25"/>
                </a:lnTo>
                <a:lnTo>
                  <a:pt x="32" y="35"/>
                </a:lnTo>
                <a:lnTo>
                  <a:pt x="38" y="35"/>
                </a:lnTo>
                <a:lnTo>
                  <a:pt x="43" y="35"/>
                </a:lnTo>
                <a:lnTo>
                  <a:pt x="32" y="45"/>
                </a:lnTo>
                <a:lnTo>
                  <a:pt x="32" y="40"/>
                </a:lnTo>
                <a:close/>
              </a:path>
            </a:pathLst>
          </a:custGeom>
          <a:noFill/>
          <a:ln w="1588" cap="rnd">
            <a:solidFill>
              <a:srgbClr val="000000"/>
            </a:solidFill>
            <a:prstDash val="solid"/>
            <a:round/>
            <a:headEnd/>
            <a:tailEnd/>
          </a:ln>
        </p:spPr>
        <p:txBody>
          <a:bodyPr/>
          <a:lstStyle/>
          <a:p>
            <a:endParaRPr lang="en-US"/>
          </a:p>
        </p:txBody>
      </p:sp>
      <p:sp>
        <p:nvSpPr>
          <p:cNvPr id="146351" name="Freeform 1967"/>
          <p:cNvSpPr>
            <a:spLocks/>
          </p:cNvSpPr>
          <p:nvPr/>
        </p:nvSpPr>
        <p:spPr bwMode="auto">
          <a:xfrm>
            <a:off x="3113088" y="4208463"/>
            <a:ext cx="23813" cy="23813"/>
          </a:xfrm>
          <a:custGeom>
            <a:avLst/>
            <a:gdLst/>
            <a:ahLst/>
            <a:cxnLst>
              <a:cxn ang="0">
                <a:pos x="5" y="10"/>
              </a:cxn>
              <a:cxn ang="0">
                <a:pos x="15" y="15"/>
              </a:cxn>
              <a:cxn ang="0">
                <a:pos x="15" y="10"/>
              </a:cxn>
              <a:cxn ang="0">
                <a:pos x="15" y="5"/>
              </a:cxn>
              <a:cxn ang="0">
                <a:pos x="15" y="0"/>
              </a:cxn>
              <a:cxn ang="0">
                <a:pos x="10" y="0"/>
              </a:cxn>
              <a:cxn ang="0">
                <a:pos x="5" y="0"/>
              </a:cxn>
              <a:cxn ang="0">
                <a:pos x="0" y="5"/>
              </a:cxn>
              <a:cxn ang="0">
                <a:pos x="5" y="10"/>
              </a:cxn>
            </a:cxnLst>
            <a:rect l="0" t="0" r="r" b="b"/>
            <a:pathLst>
              <a:path w="15" h="15">
                <a:moveTo>
                  <a:pt x="5" y="10"/>
                </a:moveTo>
                <a:lnTo>
                  <a:pt x="15" y="15"/>
                </a:lnTo>
                <a:lnTo>
                  <a:pt x="15" y="10"/>
                </a:lnTo>
                <a:lnTo>
                  <a:pt x="15" y="5"/>
                </a:lnTo>
                <a:lnTo>
                  <a:pt x="15" y="0"/>
                </a:lnTo>
                <a:lnTo>
                  <a:pt x="10" y="0"/>
                </a:lnTo>
                <a:lnTo>
                  <a:pt x="5" y="0"/>
                </a:lnTo>
                <a:lnTo>
                  <a:pt x="0" y="5"/>
                </a:lnTo>
                <a:lnTo>
                  <a:pt x="5" y="10"/>
                </a:lnTo>
                <a:close/>
              </a:path>
            </a:pathLst>
          </a:custGeom>
          <a:noFill/>
          <a:ln w="1588" cap="rnd">
            <a:solidFill>
              <a:srgbClr val="000000"/>
            </a:solidFill>
            <a:prstDash val="solid"/>
            <a:round/>
            <a:headEnd/>
            <a:tailEnd/>
          </a:ln>
        </p:spPr>
        <p:txBody>
          <a:bodyPr/>
          <a:lstStyle/>
          <a:p>
            <a:endParaRPr lang="en-US"/>
          </a:p>
        </p:txBody>
      </p:sp>
      <p:sp>
        <p:nvSpPr>
          <p:cNvPr id="146352" name="Freeform 1968"/>
          <p:cNvSpPr>
            <a:spLocks/>
          </p:cNvSpPr>
          <p:nvPr/>
        </p:nvSpPr>
        <p:spPr bwMode="auto">
          <a:xfrm>
            <a:off x="3163888" y="4122738"/>
            <a:ext cx="68263" cy="63500"/>
          </a:xfrm>
          <a:custGeom>
            <a:avLst/>
            <a:gdLst/>
            <a:ahLst/>
            <a:cxnLst>
              <a:cxn ang="0">
                <a:pos x="0" y="0"/>
              </a:cxn>
              <a:cxn ang="0">
                <a:pos x="0" y="0"/>
              </a:cxn>
              <a:cxn ang="0">
                <a:pos x="32" y="10"/>
              </a:cxn>
              <a:cxn ang="0">
                <a:pos x="38" y="10"/>
              </a:cxn>
              <a:cxn ang="0">
                <a:pos x="43" y="10"/>
              </a:cxn>
              <a:cxn ang="0">
                <a:pos x="38" y="20"/>
              </a:cxn>
              <a:cxn ang="0">
                <a:pos x="32" y="20"/>
              </a:cxn>
              <a:cxn ang="0">
                <a:pos x="38" y="15"/>
              </a:cxn>
              <a:cxn ang="0">
                <a:pos x="32" y="15"/>
              </a:cxn>
              <a:cxn ang="0">
                <a:pos x="21" y="10"/>
              </a:cxn>
              <a:cxn ang="0">
                <a:pos x="16" y="25"/>
              </a:cxn>
              <a:cxn ang="0">
                <a:pos x="21" y="30"/>
              </a:cxn>
              <a:cxn ang="0">
                <a:pos x="27" y="35"/>
              </a:cxn>
              <a:cxn ang="0">
                <a:pos x="27" y="30"/>
              </a:cxn>
              <a:cxn ang="0">
                <a:pos x="27" y="40"/>
              </a:cxn>
              <a:cxn ang="0">
                <a:pos x="21" y="40"/>
              </a:cxn>
              <a:cxn ang="0">
                <a:pos x="21" y="35"/>
              </a:cxn>
              <a:cxn ang="0">
                <a:pos x="0" y="0"/>
              </a:cxn>
            </a:cxnLst>
            <a:rect l="0" t="0" r="r" b="b"/>
            <a:pathLst>
              <a:path w="43" h="40">
                <a:moveTo>
                  <a:pt x="0" y="0"/>
                </a:moveTo>
                <a:lnTo>
                  <a:pt x="0" y="0"/>
                </a:lnTo>
                <a:lnTo>
                  <a:pt x="32" y="10"/>
                </a:lnTo>
                <a:lnTo>
                  <a:pt x="38" y="10"/>
                </a:lnTo>
                <a:lnTo>
                  <a:pt x="43" y="10"/>
                </a:lnTo>
                <a:lnTo>
                  <a:pt x="38" y="20"/>
                </a:lnTo>
                <a:lnTo>
                  <a:pt x="32" y="20"/>
                </a:lnTo>
                <a:lnTo>
                  <a:pt x="38" y="15"/>
                </a:lnTo>
                <a:lnTo>
                  <a:pt x="32" y="15"/>
                </a:lnTo>
                <a:lnTo>
                  <a:pt x="21" y="10"/>
                </a:lnTo>
                <a:lnTo>
                  <a:pt x="16" y="25"/>
                </a:lnTo>
                <a:lnTo>
                  <a:pt x="21" y="30"/>
                </a:lnTo>
                <a:lnTo>
                  <a:pt x="27" y="35"/>
                </a:lnTo>
                <a:lnTo>
                  <a:pt x="27" y="30"/>
                </a:lnTo>
                <a:lnTo>
                  <a:pt x="27" y="40"/>
                </a:lnTo>
                <a:lnTo>
                  <a:pt x="21" y="40"/>
                </a:lnTo>
                <a:lnTo>
                  <a:pt x="21" y="35"/>
                </a:lnTo>
                <a:lnTo>
                  <a:pt x="0" y="0"/>
                </a:lnTo>
                <a:close/>
              </a:path>
            </a:pathLst>
          </a:custGeom>
          <a:noFill/>
          <a:ln w="1588" cap="rnd">
            <a:solidFill>
              <a:srgbClr val="000000"/>
            </a:solidFill>
            <a:prstDash val="solid"/>
            <a:round/>
            <a:headEnd/>
            <a:tailEnd/>
          </a:ln>
        </p:spPr>
        <p:txBody>
          <a:bodyPr/>
          <a:lstStyle/>
          <a:p>
            <a:endParaRPr lang="en-US"/>
          </a:p>
        </p:txBody>
      </p:sp>
      <p:sp>
        <p:nvSpPr>
          <p:cNvPr id="146353" name="Freeform 1969"/>
          <p:cNvSpPr>
            <a:spLocks/>
          </p:cNvSpPr>
          <p:nvPr/>
        </p:nvSpPr>
        <p:spPr bwMode="auto">
          <a:xfrm>
            <a:off x="3171825" y="4138613"/>
            <a:ext cx="26988" cy="23813"/>
          </a:xfrm>
          <a:custGeom>
            <a:avLst/>
            <a:gdLst/>
            <a:ahLst/>
            <a:cxnLst>
              <a:cxn ang="0">
                <a:pos x="0" y="0"/>
              </a:cxn>
              <a:cxn ang="0">
                <a:pos x="11" y="15"/>
              </a:cxn>
              <a:cxn ang="0">
                <a:pos x="17" y="0"/>
              </a:cxn>
              <a:cxn ang="0">
                <a:pos x="0" y="0"/>
              </a:cxn>
            </a:cxnLst>
            <a:rect l="0" t="0" r="r" b="b"/>
            <a:pathLst>
              <a:path w="17" h="15">
                <a:moveTo>
                  <a:pt x="0" y="0"/>
                </a:moveTo>
                <a:lnTo>
                  <a:pt x="11" y="15"/>
                </a:lnTo>
                <a:lnTo>
                  <a:pt x="17" y="0"/>
                </a:lnTo>
                <a:lnTo>
                  <a:pt x="0" y="0"/>
                </a:lnTo>
                <a:close/>
              </a:path>
            </a:pathLst>
          </a:custGeom>
          <a:noFill/>
          <a:ln w="1588" cap="rnd">
            <a:solidFill>
              <a:srgbClr val="000000"/>
            </a:solidFill>
            <a:prstDash val="solid"/>
            <a:round/>
            <a:headEnd/>
            <a:tailEnd/>
          </a:ln>
        </p:spPr>
        <p:txBody>
          <a:bodyPr/>
          <a:lstStyle/>
          <a:p>
            <a:endParaRPr lang="en-US"/>
          </a:p>
        </p:txBody>
      </p:sp>
      <p:sp>
        <p:nvSpPr>
          <p:cNvPr id="146354" name="Freeform 1970"/>
          <p:cNvSpPr>
            <a:spLocks/>
          </p:cNvSpPr>
          <p:nvPr/>
        </p:nvSpPr>
        <p:spPr bwMode="auto">
          <a:xfrm>
            <a:off x="3198813" y="4035425"/>
            <a:ext cx="58738" cy="65088"/>
          </a:xfrm>
          <a:custGeom>
            <a:avLst/>
            <a:gdLst/>
            <a:ahLst/>
            <a:cxnLst>
              <a:cxn ang="0">
                <a:pos x="5" y="15"/>
              </a:cxn>
              <a:cxn ang="0">
                <a:pos x="0" y="15"/>
              </a:cxn>
              <a:cxn ang="0">
                <a:pos x="5" y="0"/>
              </a:cxn>
              <a:cxn ang="0">
                <a:pos x="5" y="5"/>
              </a:cxn>
              <a:cxn ang="0">
                <a:pos x="11" y="10"/>
              </a:cxn>
              <a:cxn ang="0">
                <a:pos x="32" y="30"/>
              </a:cxn>
              <a:cxn ang="0">
                <a:pos x="37" y="30"/>
              </a:cxn>
              <a:cxn ang="0">
                <a:pos x="32" y="41"/>
              </a:cxn>
              <a:cxn ang="0">
                <a:pos x="32" y="36"/>
              </a:cxn>
              <a:cxn ang="0">
                <a:pos x="27" y="30"/>
              </a:cxn>
              <a:cxn ang="0">
                <a:pos x="5" y="15"/>
              </a:cxn>
            </a:cxnLst>
            <a:rect l="0" t="0" r="r" b="b"/>
            <a:pathLst>
              <a:path w="37" h="41">
                <a:moveTo>
                  <a:pt x="5" y="15"/>
                </a:moveTo>
                <a:lnTo>
                  <a:pt x="0" y="15"/>
                </a:lnTo>
                <a:lnTo>
                  <a:pt x="5" y="0"/>
                </a:lnTo>
                <a:lnTo>
                  <a:pt x="5" y="5"/>
                </a:lnTo>
                <a:lnTo>
                  <a:pt x="11" y="10"/>
                </a:lnTo>
                <a:lnTo>
                  <a:pt x="32" y="30"/>
                </a:lnTo>
                <a:lnTo>
                  <a:pt x="37" y="30"/>
                </a:lnTo>
                <a:lnTo>
                  <a:pt x="32" y="41"/>
                </a:lnTo>
                <a:lnTo>
                  <a:pt x="32" y="36"/>
                </a:lnTo>
                <a:lnTo>
                  <a:pt x="27" y="30"/>
                </a:lnTo>
                <a:lnTo>
                  <a:pt x="5" y="15"/>
                </a:lnTo>
                <a:close/>
              </a:path>
            </a:pathLst>
          </a:custGeom>
          <a:noFill/>
          <a:ln w="1588" cap="rnd">
            <a:solidFill>
              <a:srgbClr val="000000"/>
            </a:solidFill>
            <a:prstDash val="solid"/>
            <a:round/>
            <a:headEnd/>
            <a:tailEnd/>
          </a:ln>
        </p:spPr>
        <p:txBody>
          <a:bodyPr/>
          <a:lstStyle/>
          <a:p>
            <a:endParaRPr lang="en-US"/>
          </a:p>
        </p:txBody>
      </p:sp>
      <p:sp>
        <p:nvSpPr>
          <p:cNvPr id="146355" name="Freeform 1971"/>
          <p:cNvSpPr>
            <a:spLocks/>
          </p:cNvSpPr>
          <p:nvPr/>
        </p:nvSpPr>
        <p:spPr bwMode="auto">
          <a:xfrm>
            <a:off x="3222625" y="3957638"/>
            <a:ext cx="77788" cy="69850"/>
          </a:xfrm>
          <a:custGeom>
            <a:avLst/>
            <a:gdLst/>
            <a:ahLst/>
            <a:cxnLst>
              <a:cxn ang="0">
                <a:pos x="38" y="40"/>
              </a:cxn>
              <a:cxn ang="0">
                <a:pos x="11" y="15"/>
              </a:cxn>
              <a:cxn ang="0">
                <a:pos x="6" y="20"/>
              </a:cxn>
              <a:cxn ang="0">
                <a:pos x="6" y="30"/>
              </a:cxn>
              <a:cxn ang="0">
                <a:pos x="11" y="35"/>
              </a:cxn>
              <a:cxn ang="0">
                <a:pos x="0" y="30"/>
              </a:cxn>
              <a:cxn ang="0">
                <a:pos x="16" y="0"/>
              </a:cxn>
              <a:cxn ang="0">
                <a:pos x="22" y="5"/>
              </a:cxn>
              <a:cxn ang="0">
                <a:pos x="16" y="5"/>
              </a:cxn>
              <a:cxn ang="0">
                <a:pos x="11" y="10"/>
              </a:cxn>
              <a:cxn ang="0">
                <a:pos x="38" y="35"/>
              </a:cxn>
              <a:cxn ang="0">
                <a:pos x="43" y="35"/>
              </a:cxn>
              <a:cxn ang="0">
                <a:pos x="43" y="30"/>
              </a:cxn>
              <a:cxn ang="0">
                <a:pos x="49" y="30"/>
              </a:cxn>
              <a:cxn ang="0">
                <a:pos x="38" y="44"/>
              </a:cxn>
              <a:cxn ang="0">
                <a:pos x="38" y="40"/>
              </a:cxn>
            </a:cxnLst>
            <a:rect l="0" t="0" r="r" b="b"/>
            <a:pathLst>
              <a:path w="49" h="44">
                <a:moveTo>
                  <a:pt x="38" y="40"/>
                </a:moveTo>
                <a:lnTo>
                  <a:pt x="11" y="15"/>
                </a:lnTo>
                <a:lnTo>
                  <a:pt x="6" y="20"/>
                </a:lnTo>
                <a:lnTo>
                  <a:pt x="6" y="30"/>
                </a:lnTo>
                <a:lnTo>
                  <a:pt x="11" y="35"/>
                </a:lnTo>
                <a:lnTo>
                  <a:pt x="0" y="30"/>
                </a:lnTo>
                <a:lnTo>
                  <a:pt x="16" y="0"/>
                </a:lnTo>
                <a:lnTo>
                  <a:pt x="22" y="5"/>
                </a:lnTo>
                <a:lnTo>
                  <a:pt x="16" y="5"/>
                </a:lnTo>
                <a:lnTo>
                  <a:pt x="11" y="10"/>
                </a:lnTo>
                <a:lnTo>
                  <a:pt x="38" y="35"/>
                </a:lnTo>
                <a:lnTo>
                  <a:pt x="43" y="35"/>
                </a:lnTo>
                <a:lnTo>
                  <a:pt x="43" y="30"/>
                </a:lnTo>
                <a:lnTo>
                  <a:pt x="49" y="30"/>
                </a:lnTo>
                <a:lnTo>
                  <a:pt x="38" y="44"/>
                </a:lnTo>
                <a:lnTo>
                  <a:pt x="38" y="40"/>
                </a:lnTo>
                <a:close/>
              </a:path>
            </a:pathLst>
          </a:custGeom>
          <a:noFill/>
          <a:ln w="1588" cap="rnd">
            <a:solidFill>
              <a:srgbClr val="000000"/>
            </a:solidFill>
            <a:prstDash val="solid"/>
            <a:round/>
            <a:headEnd/>
            <a:tailEnd/>
          </a:ln>
        </p:spPr>
        <p:txBody>
          <a:bodyPr/>
          <a:lstStyle/>
          <a:p>
            <a:endParaRPr lang="en-US"/>
          </a:p>
        </p:txBody>
      </p:sp>
      <p:sp>
        <p:nvSpPr>
          <p:cNvPr id="146356" name="Freeform 1972"/>
          <p:cNvSpPr>
            <a:spLocks/>
          </p:cNvSpPr>
          <p:nvPr/>
        </p:nvSpPr>
        <p:spPr bwMode="auto">
          <a:xfrm>
            <a:off x="2212975" y="5095875"/>
            <a:ext cx="52388" cy="69850"/>
          </a:xfrm>
          <a:custGeom>
            <a:avLst/>
            <a:gdLst/>
            <a:ahLst/>
            <a:cxnLst>
              <a:cxn ang="0">
                <a:pos x="0" y="35"/>
              </a:cxn>
              <a:cxn ang="0">
                <a:pos x="0" y="44"/>
              </a:cxn>
              <a:cxn ang="0">
                <a:pos x="11" y="44"/>
              </a:cxn>
              <a:cxn ang="0">
                <a:pos x="22" y="40"/>
              </a:cxn>
              <a:cxn ang="0">
                <a:pos x="28" y="35"/>
              </a:cxn>
              <a:cxn ang="0">
                <a:pos x="33" y="30"/>
              </a:cxn>
              <a:cxn ang="0">
                <a:pos x="33" y="20"/>
              </a:cxn>
              <a:cxn ang="0">
                <a:pos x="33" y="0"/>
              </a:cxn>
              <a:cxn ang="0">
                <a:pos x="0" y="5"/>
              </a:cxn>
              <a:cxn ang="0">
                <a:pos x="0" y="10"/>
              </a:cxn>
              <a:cxn ang="0">
                <a:pos x="28" y="10"/>
              </a:cxn>
              <a:cxn ang="0">
                <a:pos x="28" y="20"/>
              </a:cxn>
              <a:cxn ang="0">
                <a:pos x="28" y="30"/>
              </a:cxn>
              <a:cxn ang="0">
                <a:pos x="22" y="30"/>
              </a:cxn>
              <a:cxn ang="0">
                <a:pos x="11" y="35"/>
              </a:cxn>
              <a:cxn ang="0">
                <a:pos x="0" y="35"/>
              </a:cxn>
            </a:cxnLst>
            <a:rect l="0" t="0" r="r" b="b"/>
            <a:pathLst>
              <a:path w="33" h="44">
                <a:moveTo>
                  <a:pt x="0" y="35"/>
                </a:moveTo>
                <a:lnTo>
                  <a:pt x="0" y="44"/>
                </a:lnTo>
                <a:lnTo>
                  <a:pt x="11" y="44"/>
                </a:lnTo>
                <a:lnTo>
                  <a:pt x="22" y="40"/>
                </a:lnTo>
                <a:lnTo>
                  <a:pt x="28" y="35"/>
                </a:lnTo>
                <a:lnTo>
                  <a:pt x="33" y="30"/>
                </a:lnTo>
                <a:lnTo>
                  <a:pt x="33" y="20"/>
                </a:lnTo>
                <a:lnTo>
                  <a:pt x="33" y="0"/>
                </a:lnTo>
                <a:lnTo>
                  <a:pt x="0" y="5"/>
                </a:lnTo>
                <a:lnTo>
                  <a:pt x="0" y="10"/>
                </a:lnTo>
                <a:lnTo>
                  <a:pt x="28" y="10"/>
                </a:lnTo>
                <a:lnTo>
                  <a:pt x="28" y="20"/>
                </a:lnTo>
                <a:lnTo>
                  <a:pt x="28" y="30"/>
                </a:lnTo>
                <a:lnTo>
                  <a:pt x="22" y="30"/>
                </a:lnTo>
                <a:lnTo>
                  <a:pt x="11" y="35"/>
                </a:lnTo>
                <a:lnTo>
                  <a:pt x="0" y="35"/>
                </a:lnTo>
                <a:close/>
              </a:path>
            </a:pathLst>
          </a:custGeom>
          <a:solidFill>
            <a:srgbClr val="000000"/>
          </a:solidFill>
          <a:ln w="9525">
            <a:noFill/>
            <a:round/>
            <a:headEnd/>
            <a:tailEnd/>
          </a:ln>
        </p:spPr>
        <p:txBody>
          <a:bodyPr/>
          <a:lstStyle/>
          <a:p>
            <a:endParaRPr lang="en-US"/>
          </a:p>
        </p:txBody>
      </p:sp>
      <p:sp>
        <p:nvSpPr>
          <p:cNvPr id="146357" name="Freeform 1973"/>
          <p:cNvSpPr>
            <a:spLocks/>
          </p:cNvSpPr>
          <p:nvPr/>
        </p:nvSpPr>
        <p:spPr bwMode="auto">
          <a:xfrm>
            <a:off x="2212975" y="5057775"/>
            <a:ext cx="52388" cy="14288"/>
          </a:xfrm>
          <a:custGeom>
            <a:avLst/>
            <a:gdLst/>
            <a:ahLst/>
            <a:cxnLst>
              <a:cxn ang="0">
                <a:pos x="0" y="0"/>
              </a:cxn>
              <a:cxn ang="0">
                <a:pos x="0" y="9"/>
              </a:cxn>
              <a:cxn ang="0">
                <a:pos x="33" y="5"/>
              </a:cxn>
              <a:cxn ang="0">
                <a:pos x="28" y="0"/>
              </a:cxn>
              <a:cxn ang="0">
                <a:pos x="0" y="0"/>
              </a:cxn>
            </a:cxnLst>
            <a:rect l="0" t="0" r="r" b="b"/>
            <a:pathLst>
              <a:path w="33" h="9">
                <a:moveTo>
                  <a:pt x="0" y="0"/>
                </a:moveTo>
                <a:lnTo>
                  <a:pt x="0" y="9"/>
                </a:lnTo>
                <a:lnTo>
                  <a:pt x="33" y="5"/>
                </a:lnTo>
                <a:lnTo>
                  <a:pt x="28" y="0"/>
                </a:lnTo>
                <a:lnTo>
                  <a:pt x="0" y="0"/>
                </a:lnTo>
                <a:close/>
              </a:path>
            </a:pathLst>
          </a:custGeom>
          <a:solidFill>
            <a:srgbClr val="000000"/>
          </a:solidFill>
          <a:ln w="9525">
            <a:noFill/>
            <a:round/>
            <a:headEnd/>
            <a:tailEnd/>
          </a:ln>
        </p:spPr>
        <p:txBody>
          <a:bodyPr/>
          <a:lstStyle/>
          <a:p>
            <a:endParaRPr lang="en-US"/>
          </a:p>
        </p:txBody>
      </p:sp>
      <p:sp>
        <p:nvSpPr>
          <p:cNvPr id="146358" name="Freeform 1974"/>
          <p:cNvSpPr>
            <a:spLocks/>
          </p:cNvSpPr>
          <p:nvPr/>
        </p:nvSpPr>
        <p:spPr bwMode="auto">
          <a:xfrm>
            <a:off x="2212975" y="5000625"/>
            <a:ext cx="42863" cy="41275"/>
          </a:xfrm>
          <a:custGeom>
            <a:avLst/>
            <a:gdLst/>
            <a:ahLst/>
            <a:cxnLst>
              <a:cxn ang="0">
                <a:pos x="0" y="21"/>
              </a:cxn>
              <a:cxn ang="0">
                <a:pos x="0" y="26"/>
              </a:cxn>
              <a:cxn ang="0">
                <a:pos x="27" y="11"/>
              </a:cxn>
              <a:cxn ang="0">
                <a:pos x="27" y="0"/>
              </a:cxn>
              <a:cxn ang="0">
                <a:pos x="0" y="6"/>
              </a:cxn>
              <a:cxn ang="0">
                <a:pos x="0" y="11"/>
              </a:cxn>
              <a:cxn ang="0">
                <a:pos x="17" y="11"/>
              </a:cxn>
              <a:cxn ang="0">
                <a:pos x="0" y="21"/>
              </a:cxn>
            </a:cxnLst>
            <a:rect l="0" t="0" r="r" b="b"/>
            <a:pathLst>
              <a:path w="27" h="26">
                <a:moveTo>
                  <a:pt x="0" y="21"/>
                </a:moveTo>
                <a:lnTo>
                  <a:pt x="0" y="26"/>
                </a:lnTo>
                <a:lnTo>
                  <a:pt x="27" y="11"/>
                </a:lnTo>
                <a:lnTo>
                  <a:pt x="27" y="0"/>
                </a:lnTo>
                <a:lnTo>
                  <a:pt x="0" y="6"/>
                </a:lnTo>
                <a:lnTo>
                  <a:pt x="0" y="11"/>
                </a:lnTo>
                <a:lnTo>
                  <a:pt x="17" y="11"/>
                </a:lnTo>
                <a:lnTo>
                  <a:pt x="0" y="21"/>
                </a:lnTo>
                <a:close/>
              </a:path>
            </a:pathLst>
          </a:custGeom>
          <a:solidFill>
            <a:srgbClr val="000000"/>
          </a:solidFill>
          <a:ln w="9525">
            <a:noFill/>
            <a:round/>
            <a:headEnd/>
            <a:tailEnd/>
          </a:ln>
        </p:spPr>
        <p:txBody>
          <a:bodyPr/>
          <a:lstStyle/>
          <a:p>
            <a:endParaRPr lang="en-US"/>
          </a:p>
        </p:txBody>
      </p:sp>
      <p:sp>
        <p:nvSpPr>
          <p:cNvPr id="146359" name="Freeform 1975"/>
          <p:cNvSpPr>
            <a:spLocks/>
          </p:cNvSpPr>
          <p:nvPr/>
        </p:nvSpPr>
        <p:spPr bwMode="auto">
          <a:xfrm>
            <a:off x="2212975" y="4922838"/>
            <a:ext cx="34925" cy="39688"/>
          </a:xfrm>
          <a:custGeom>
            <a:avLst/>
            <a:gdLst/>
            <a:ahLst/>
            <a:cxnLst>
              <a:cxn ang="0">
                <a:pos x="0" y="15"/>
              </a:cxn>
              <a:cxn ang="0">
                <a:pos x="0" y="25"/>
              </a:cxn>
              <a:cxn ang="0">
                <a:pos x="22" y="15"/>
              </a:cxn>
              <a:cxn ang="0">
                <a:pos x="16" y="5"/>
              </a:cxn>
              <a:cxn ang="0">
                <a:pos x="0" y="0"/>
              </a:cxn>
              <a:cxn ang="0">
                <a:pos x="0" y="10"/>
              </a:cxn>
              <a:cxn ang="0">
                <a:pos x="11" y="10"/>
              </a:cxn>
              <a:cxn ang="0">
                <a:pos x="0" y="15"/>
              </a:cxn>
            </a:cxnLst>
            <a:rect l="0" t="0" r="r" b="b"/>
            <a:pathLst>
              <a:path w="22" h="25">
                <a:moveTo>
                  <a:pt x="0" y="15"/>
                </a:moveTo>
                <a:lnTo>
                  <a:pt x="0" y="25"/>
                </a:lnTo>
                <a:lnTo>
                  <a:pt x="22" y="15"/>
                </a:lnTo>
                <a:lnTo>
                  <a:pt x="16" y="5"/>
                </a:lnTo>
                <a:lnTo>
                  <a:pt x="0" y="0"/>
                </a:lnTo>
                <a:lnTo>
                  <a:pt x="0" y="10"/>
                </a:lnTo>
                <a:lnTo>
                  <a:pt x="11" y="10"/>
                </a:lnTo>
                <a:lnTo>
                  <a:pt x="0" y="15"/>
                </a:lnTo>
                <a:close/>
              </a:path>
            </a:pathLst>
          </a:custGeom>
          <a:solidFill>
            <a:srgbClr val="000000"/>
          </a:solidFill>
          <a:ln w="9525">
            <a:noFill/>
            <a:round/>
            <a:headEnd/>
            <a:tailEnd/>
          </a:ln>
        </p:spPr>
        <p:txBody>
          <a:bodyPr/>
          <a:lstStyle/>
          <a:p>
            <a:endParaRPr lang="en-US"/>
          </a:p>
        </p:txBody>
      </p:sp>
      <p:sp>
        <p:nvSpPr>
          <p:cNvPr id="146360" name="Rectangle 1976"/>
          <p:cNvSpPr>
            <a:spLocks noChangeArrowheads="1"/>
          </p:cNvSpPr>
          <p:nvPr/>
        </p:nvSpPr>
        <p:spPr bwMode="auto">
          <a:xfrm>
            <a:off x="2212975" y="4837113"/>
            <a:ext cx="17463" cy="7938"/>
          </a:xfrm>
          <a:prstGeom prst="rect">
            <a:avLst/>
          </a:prstGeom>
          <a:solidFill>
            <a:srgbClr val="000000"/>
          </a:solidFill>
          <a:ln w="9525">
            <a:noFill/>
            <a:miter lim="800000"/>
            <a:headEnd/>
            <a:tailEnd/>
          </a:ln>
        </p:spPr>
        <p:txBody>
          <a:bodyPr/>
          <a:lstStyle/>
          <a:p>
            <a:endParaRPr lang="en-US"/>
          </a:p>
        </p:txBody>
      </p:sp>
      <p:sp>
        <p:nvSpPr>
          <p:cNvPr id="146361" name="Freeform 1977"/>
          <p:cNvSpPr>
            <a:spLocks/>
          </p:cNvSpPr>
          <p:nvPr/>
        </p:nvSpPr>
        <p:spPr bwMode="auto">
          <a:xfrm>
            <a:off x="2212975" y="4757738"/>
            <a:ext cx="9525" cy="41275"/>
          </a:xfrm>
          <a:custGeom>
            <a:avLst/>
            <a:gdLst/>
            <a:ahLst/>
            <a:cxnLst>
              <a:cxn ang="0">
                <a:pos x="0" y="0"/>
              </a:cxn>
              <a:cxn ang="0">
                <a:pos x="0" y="26"/>
              </a:cxn>
              <a:cxn ang="0">
                <a:pos x="0" y="21"/>
              </a:cxn>
              <a:cxn ang="0">
                <a:pos x="6" y="15"/>
              </a:cxn>
              <a:cxn ang="0">
                <a:pos x="0" y="5"/>
              </a:cxn>
              <a:cxn ang="0">
                <a:pos x="0" y="0"/>
              </a:cxn>
            </a:cxnLst>
            <a:rect l="0" t="0" r="r" b="b"/>
            <a:pathLst>
              <a:path w="6" h="26">
                <a:moveTo>
                  <a:pt x="0" y="0"/>
                </a:moveTo>
                <a:lnTo>
                  <a:pt x="0" y="26"/>
                </a:lnTo>
                <a:lnTo>
                  <a:pt x="0" y="21"/>
                </a:lnTo>
                <a:lnTo>
                  <a:pt x="6" y="15"/>
                </a:lnTo>
                <a:lnTo>
                  <a:pt x="0" y="5"/>
                </a:lnTo>
                <a:lnTo>
                  <a:pt x="0" y="0"/>
                </a:lnTo>
                <a:close/>
              </a:path>
            </a:pathLst>
          </a:custGeom>
          <a:solidFill>
            <a:srgbClr val="000000"/>
          </a:solidFill>
          <a:ln w="9525">
            <a:noFill/>
            <a:round/>
            <a:headEnd/>
            <a:tailEnd/>
          </a:ln>
        </p:spPr>
        <p:txBody>
          <a:bodyPr/>
          <a:lstStyle/>
          <a:p>
            <a:endParaRPr lang="en-US"/>
          </a:p>
        </p:txBody>
      </p:sp>
      <p:sp>
        <p:nvSpPr>
          <p:cNvPr id="146362" name="Freeform 1978"/>
          <p:cNvSpPr>
            <a:spLocks/>
          </p:cNvSpPr>
          <p:nvPr/>
        </p:nvSpPr>
        <p:spPr bwMode="auto">
          <a:xfrm>
            <a:off x="2127250" y="4741863"/>
            <a:ext cx="85725" cy="71438"/>
          </a:xfrm>
          <a:custGeom>
            <a:avLst/>
            <a:gdLst/>
            <a:ahLst/>
            <a:cxnLst>
              <a:cxn ang="0">
                <a:pos x="54" y="35"/>
              </a:cxn>
              <a:cxn ang="0">
                <a:pos x="54" y="10"/>
              </a:cxn>
              <a:cxn ang="0">
                <a:pos x="49" y="5"/>
              </a:cxn>
              <a:cxn ang="0">
                <a:pos x="44" y="5"/>
              </a:cxn>
              <a:cxn ang="0">
                <a:pos x="38" y="0"/>
              </a:cxn>
              <a:cxn ang="0">
                <a:pos x="33" y="5"/>
              </a:cxn>
              <a:cxn ang="0">
                <a:pos x="27" y="10"/>
              </a:cxn>
              <a:cxn ang="0">
                <a:pos x="27" y="20"/>
              </a:cxn>
              <a:cxn ang="0">
                <a:pos x="27" y="30"/>
              </a:cxn>
              <a:cxn ang="0">
                <a:pos x="27" y="35"/>
              </a:cxn>
              <a:cxn ang="0">
                <a:pos x="17" y="35"/>
              </a:cxn>
              <a:cxn ang="0">
                <a:pos x="11" y="35"/>
              </a:cxn>
              <a:cxn ang="0">
                <a:pos x="6" y="25"/>
              </a:cxn>
              <a:cxn ang="0">
                <a:pos x="11" y="15"/>
              </a:cxn>
              <a:cxn ang="0">
                <a:pos x="17" y="10"/>
              </a:cxn>
              <a:cxn ang="0">
                <a:pos x="17" y="5"/>
              </a:cxn>
              <a:cxn ang="0">
                <a:pos x="11" y="5"/>
              </a:cxn>
              <a:cxn ang="0">
                <a:pos x="6" y="15"/>
              </a:cxn>
              <a:cxn ang="0">
                <a:pos x="0" y="20"/>
              </a:cxn>
              <a:cxn ang="0">
                <a:pos x="0" y="30"/>
              </a:cxn>
              <a:cxn ang="0">
                <a:pos x="6" y="35"/>
              </a:cxn>
              <a:cxn ang="0">
                <a:pos x="11" y="40"/>
              </a:cxn>
              <a:cxn ang="0">
                <a:pos x="17" y="45"/>
              </a:cxn>
              <a:cxn ang="0">
                <a:pos x="22" y="45"/>
              </a:cxn>
              <a:cxn ang="0">
                <a:pos x="27" y="40"/>
              </a:cxn>
              <a:cxn ang="0">
                <a:pos x="33" y="35"/>
              </a:cxn>
              <a:cxn ang="0">
                <a:pos x="33" y="25"/>
              </a:cxn>
              <a:cxn ang="0">
                <a:pos x="33" y="15"/>
              </a:cxn>
              <a:cxn ang="0">
                <a:pos x="38" y="10"/>
              </a:cxn>
              <a:cxn ang="0">
                <a:pos x="44" y="10"/>
              </a:cxn>
              <a:cxn ang="0">
                <a:pos x="49" y="10"/>
              </a:cxn>
              <a:cxn ang="0">
                <a:pos x="54" y="20"/>
              </a:cxn>
              <a:cxn ang="0">
                <a:pos x="49" y="30"/>
              </a:cxn>
              <a:cxn ang="0">
                <a:pos x="44" y="30"/>
              </a:cxn>
              <a:cxn ang="0">
                <a:pos x="44" y="40"/>
              </a:cxn>
              <a:cxn ang="0">
                <a:pos x="54" y="35"/>
              </a:cxn>
            </a:cxnLst>
            <a:rect l="0" t="0" r="r" b="b"/>
            <a:pathLst>
              <a:path w="54" h="45">
                <a:moveTo>
                  <a:pt x="54" y="35"/>
                </a:moveTo>
                <a:lnTo>
                  <a:pt x="54" y="10"/>
                </a:lnTo>
                <a:lnTo>
                  <a:pt x="49" y="5"/>
                </a:lnTo>
                <a:lnTo>
                  <a:pt x="44" y="5"/>
                </a:lnTo>
                <a:lnTo>
                  <a:pt x="38" y="0"/>
                </a:lnTo>
                <a:lnTo>
                  <a:pt x="33" y="5"/>
                </a:lnTo>
                <a:lnTo>
                  <a:pt x="27" y="10"/>
                </a:lnTo>
                <a:lnTo>
                  <a:pt x="27" y="20"/>
                </a:lnTo>
                <a:lnTo>
                  <a:pt x="27" y="30"/>
                </a:lnTo>
                <a:lnTo>
                  <a:pt x="27" y="35"/>
                </a:lnTo>
                <a:lnTo>
                  <a:pt x="17" y="35"/>
                </a:lnTo>
                <a:lnTo>
                  <a:pt x="11" y="35"/>
                </a:lnTo>
                <a:lnTo>
                  <a:pt x="6" y="25"/>
                </a:lnTo>
                <a:lnTo>
                  <a:pt x="11" y="15"/>
                </a:lnTo>
                <a:lnTo>
                  <a:pt x="17" y="10"/>
                </a:lnTo>
                <a:lnTo>
                  <a:pt x="17" y="5"/>
                </a:lnTo>
                <a:lnTo>
                  <a:pt x="11" y="5"/>
                </a:lnTo>
                <a:lnTo>
                  <a:pt x="6" y="15"/>
                </a:lnTo>
                <a:lnTo>
                  <a:pt x="0" y="20"/>
                </a:lnTo>
                <a:lnTo>
                  <a:pt x="0" y="30"/>
                </a:lnTo>
                <a:lnTo>
                  <a:pt x="6" y="35"/>
                </a:lnTo>
                <a:lnTo>
                  <a:pt x="11" y="40"/>
                </a:lnTo>
                <a:lnTo>
                  <a:pt x="17" y="45"/>
                </a:lnTo>
                <a:lnTo>
                  <a:pt x="22" y="45"/>
                </a:lnTo>
                <a:lnTo>
                  <a:pt x="27" y="40"/>
                </a:lnTo>
                <a:lnTo>
                  <a:pt x="33" y="35"/>
                </a:lnTo>
                <a:lnTo>
                  <a:pt x="33" y="25"/>
                </a:lnTo>
                <a:lnTo>
                  <a:pt x="33" y="15"/>
                </a:lnTo>
                <a:lnTo>
                  <a:pt x="38" y="10"/>
                </a:lnTo>
                <a:lnTo>
                  <a:pt x="44" y="10"/>
                </a:lnTo>
                <a:lnTo>
                  <a:pt x="49" y="10"/>
                </a:lnTo>
                <a:lnTo>
                  <a:pt x="54" y="20"/>
                </a:lnTo>
                <a:lnTo>
                  <a:pt x="49" y="30"/>
                </a:lnTo>
                <a:lnTo>
                  <a:pt x="44" y="30"/>
                </a:lnTo>
                <a:lnTo>
                  <a:pt x="44" y="40"/>
                </a:lnTo>
                <a:lnTo>
                  <a:pt x="54" y="35"/>
                </a:lnTo>
                <a:close/>
              </a:path>
            </a:pathLst>
          </a:custGeom>
          <a:solidFill>
            <a:srgbClr val="000000"/>
          </a:solidFill>
          <a:ln w="9525">
            <a:noFill/>
            <a:round/>
            <a:headEnd/>
            <a:tailEnd/>
          </a:ln>
        </p:spPr>
        <p:txBody>
          <a:bodyPr/>
          <a:lstStyle/>
          <a:p>
            <a:endParaRPr lang="en-US"/>
          </a:p>
        </p:txBody>
      </p:sp>
      <p:sp>
        <p:nvSpPr>
          <p:cNvPr id="146363" name="Freeform 1979"/>
          <p:cNvSpPr>
            <a:spLocks/>
          </p:cNvSpPr>
          <p:nvPr/>
        </p:nvSpPr>
        <p:spPr bwMode="auto">
          <a:xfrm>
            <a:off x="2144713" y="4837113"/>
            <a:ext cx="68263" cy="55563"/>
          </a:xfrm>
          <a:custGeom>
            <a:avLst/>
            <a:gdLst/>
            <a:ahLst/>
            <a:cxnLst>
              <a:cxn ang="0">
                <a:pos x="43" y="5"/>
              </a:cxn>
              <a:cxn ang="0">
                <a:pos x="43" y="0"/>
              </a:cxn>
              <a:cxn ang="0">
                <a:pos x="0" y="5"/>
              </a:cxn>
              <a:cxn ang="0">
                <a:pos x="5" y="35"/>
              </a:cxn>
              <a:cxn ang="0">
                <a:pos x="11" y="35"/>
              </a:cxn>
              <a:cxn ang="0">
                <a:pos x="5" y="10"/>
              </a:cxn>
              <a:cxn ang="0">
                <a:pos x="43" y="5"/>
              </a:cxn>
            </a:cxnLst>
            <a:rect l="0" t="0" r="r" b="b"/>
            <a:pathLst>
              <a:path w="43" h="35">
                <a:moveTo>
                  <a:pt x="43" y="5"/>
                </a:moveTo>
                <a:lnTo>
                  <a:pt x="43" y="0"/>
                </a:lnTo>
                <a:lnTo>
                  <a:pt x="0" y="5"/>
                </a:lnTo>
                <a:lnTo>
                  <a:pt x="5" y="35"/>
                </a:lnTo>
                <a:lnTo>
                  <a:pt x="11" y="35"/>
                </a:lnTo>
                <a:lnTo>
                  <a:pt x="5" y="10"/>
                </a:lnTo>
                <a:lnTo>
                  <a:pt x="43" y="5"/>
                </a:lnTo>
                <a:close/>
              </a:path>
            </a:pathLst>
          </a:custGeom>
          <a:solidFill>
            <a:srgbClr val="000000"/>
          </a:solidFill>
          <a:ln w="9525">
            <a:noFill/>
            <a:round/>
            <a:headEnd/>
            <a:tailEnd/>
          </a:ln>
        </p:spPr>
        <p:txBody>
          <a:bodyPr/>
          <a:lstStyle/>
          <a:p>
            <a:endParaRPr lang="en-US"/>
          </a:p>
        </p:txBody>
      </p:sp>
      <p:sp>
        <p:nvSpPr>
          <p:cNvPr id="146364" name="Freeform 1980"/>
          <p:cNvSpPr>
            <a:spLocks/>
          </p:cNvSpPr>
          <p:nvPr/>
        </p:nvSpPr>
        <p:spPr bwMode="auto">
          <a:xfrm>
            <a:off x="2154238" y="4914900"/>
            <a:ext cx="58738" cy="71438"/>
          </a:xfrm>
          <a:custGeom>
            <a:avLst/>
            <a:gdLst/>
            <a:ahLst/>
            <a:cxnLst>
              <a:cxn ang="0">
                <a:pos x="37" y="15"/>
              </a:cxn>
              <a:cxn ang="0">
                <a:pos x="37" y="5"/>
              </a:cxn>
              <a:cxn ang="0">
                <a:pos x="0" y="0"/>
              </a:cxn>
              <a:cxn ang="0">
                <a:pos x="0" y="5"/>
              </a:cxn>
              <a:cxn ang="0">
                <a:pos x="16" y="10"/>
              </a:cxn>
              <a:cxn ang="0">
                <a:pos x="21" y="30"/>
              </a:cxn>
              <a:cxn ang="0">
                <a:pos x="5" y="35"/>
              </a:cxn>
              <a:cxn ang="0">
                <a:pos x="11" y="45"/>
              </a:cxn>
              <a:cxn ang="0">
                <a:pos x="37" y="30"/>
              </a:cxn>
              <a:cxn ang="0">
                <a:pos x="37" y="20"/>
              </a:cxn>
              <a:cxn ang="0">
                <a:pos x="27" y="25"/>
              </a:cxn>
              <a:cxn ang="0">
                <a:pos x="21" y="10"/>
              </a:cxn>
              <a:cxn ang="0">
                <a:pos x="37" y="15"/>
              </a:cxn>
            </a:cxnLst>
            <a:rect l="0" t="0" r="r" b="b"/>
            <a:pathLst>
              <a:path w="37" h="45">
                <a:moveTo>
                  <a:pt x="37" y="15"/>
                </a:moveTo>
                <a:lnTo>
                  <a:pt x="37" y="5"/>
                </a:lnTo>
                <a:lnTo>
                  <a:pt x="0" y="0"/>
                </a:lnTo>
                <a:lnTo>
                  <a:pt x="0" y="5"/>
                </a:lnTo>
                <a:lnTo>
                  <a:pt x="16" y="10"/>
                </a:lnTo>
                <a:lnTo>
                  <a:pt x="21" y="30"/>
                </a:lnTo>
                <a:lnTo>
                  <a:pt x="5" y="35"/>
                </a:lnTo>
                <a:lnTo>
                  <a:pt x="11" y="45"/>
                </a:lnTo>
                <a:lnTo>
                  <a:pt x="37" y="30"/>
                </a:lnTo>
                <a:lnTo>
                  <a:pt x="37" y="20"/>
                </a:lnTo>
                <a:lnTo>
                  <a:pt x="27" y="25"/>
                </a:lnTo>
                <a:lnTo>
                  <a:pt x="21" y="10"/>
                </a:lnTo>
                <a:lnTo>
                  <a:pt x="37" y="15"/>
                </a:lnTo>
                <a:close/>
              </a:path>
            </a:pathLst>
          </a:custGeom>
          <a:solidFill>
            <a:srgbClr val="000000"/>
          </a:solidFill>
          <a:ln w="9525">
            <a:noFill/>
            <a:round/>
            <a:headEnd/>
            <a:tailEnd/>
          </a:ln>
        </p:spPr>
        <p:txBody>
          <a:bodyPr/>
          <a:lstStyle/>
          <a:p>
            <a:endParaRPr lang="en-US"/>
          </a:p>
        </p:txBody>
      </p:sp>
      <p:sp>
        <p:nvSpPr>
          <p:cNvPr id="146365" name="Rectangle 1981"/>
          <p:cNvSpPr>
            <a:spLocks noChangeArrowheads="1"/>
          </p:cNvSpPr>
          <p:nvPr/>
        </p:nvSpPr>
        <p:spPr bwMode="auto">
          <a:xfrm>
            <a:off x="2170113" y="5008563"/>
            <a:ext cx="42863" cy="7938"/>
          </a:xfrm>
          <a:prstGeom prst="rect">
            <a:avLst/>
          </a:prstGeom>
          <a:solidFill>
            <a:srgbClr val="000000"/>
          </a:solidFill>
          <a:ln w="9525">
            <a:noFill/>
            <a:miter lim="800000"/>
            <a:headEnd/>
            <a:tailEnd/>
          </a:ln>
        </p:spPr>
        <p:txBody>
          <a:bodyPr/>
          <a:lstStyle/>
          <a:p>
            <a:endParaRPr lang="en-US"/>
          </a:p>
        </p:txBody>
      </p:sp>
      <p:sp>
        <p:nvSpPr>
          <p:cNvPr id="146366" name="Freeform 1982"/>
          <p:cNvSpPr>
            <a:spLocks/>
          </p:cNvSpPr>
          <p:nvPr/>
        </p:nvSpPr>
        <p:spPr bwMode="auto">
          <a:xfrm>
            <a:off x="2170113" y="5033963"/>
            <a:ext cx="42863" cy="38100"/>
          </a:xfrm>
          <a:custGeom>
            <a:avLst/>
            <a:gdLst/>
            <a:ahLst/>
            <a:cxnLst>
              <a:cxn ang="0">
                <a:pos x="27" y="5"/>
              </a:cxn>
              <a:cxn ang="0">
                <a:pos x="27" y="0"/>
              </a:cxn>
              <a:cxn ang="0">
                <a:pos x="0" y="15"/>
              </a:cxn>
              <a:cxn ang="0">
                <a:pos x="6" y="24"/>
              </a:cxn>
              <a:cxn ang="0">
                <a:pos x="27" y="24"/>
              </a:cxn>
              <a:cxn ang="0">
                <a:pos x="27" y="15"/>
              </a:cxn>
              <a:cxn ang="0">
                <a:pos x="11" y="15"/>
              </a:cxn>
              <a:cxn ang="0">
                <a:pos x="27" y="5"/>
              </a:cxn>
            </a:cxnLst>
            <a:rect l="0" t="0" r="r" b="b"/>
            <a:pathLst>
              <a:path w="27" h="24">
                <a:moveTo>
                  <a:pt x="27" y="5"/>
                </a:moveTo>
                <a:lnTo>
                  <a:pt x="27" y="0"/>
                </a:lnTo>
                <a:lnTo>
                  <a:pt x="0" y="15"/>
                </a:lnTo>
                <a:lnTo>
                  <a:pt x="6" y="24"/>
                </a:lnTo>
                <a:lnTo>
                  <a:pt x="27" y="24"/>
                </a:lnTo>
                <a:lnTo>
                  <a:pt x="27" y="15"/>
                </a:lnTo>
                <a:lnTo>
                  <a:pt x="11" y="15"/>
                </a:lnTo>
                <a:lnTo>
                  <a:pt x="27" y="5"/>
                </a:lnTo>
                <a:close/>
              </a:path>
            </a:pathLst>
          </a:custGeom>
          <a:solidFill>
            <a:srgbClr val="000000"/>
          </a:solidFill>
          <a:ln w="9525">
            <a:noFill/>
            <a:round/>
            <a:headEnd/>
            <a:tailEnd/>
          </a:ln>
        </p:spPr>
        <p:txBody>
          <a:bodyPr/>
          <a:lstStyle/>
          <a:p>
            <a:endParaRPr lang="en-US"/>
          </a:p>
        </p:txBody>
      </p:sp>
      <p:sp>
        <p:nvSpPr>
          <p:cNvPr id="146367" name="Freeform 1983"/>
          <p:cNvSpPr>
            <a:spLocks/>
          </p:cNvSpPr>
          <p:nvPr/>
        </p:nvSpPr>
        <p:spPr bwMode="auto">
          <a:xfrm>
            <a:off x="2179638" y="5103813"/>
            <a:ext cx="33338" cy="61913"/>
          </a:xfrm>
          <a:custGeom>
            <a:avLst/>
            <a:gdLst/>
            <a:ahLst/>
            <a:cxnLst>
              <a:cxn ang="0">
                <a:pos x="21" y="5"/>
              </a:cxn>
              <a:cxn ang="0">
                <a:pos x="21" y="0"/>
              </a:cxn>
              <a:cxn ang="0">
                <a:pos x="0" y="0"/>
              </a:cxn>
              <a:cxn ang="0">
                <a:pos x="0" y="20"/>
              </a:cxn>
              <a:cxn ang="0">
                <a:pos x="5" y="25"/>
              </a:cxn>
              <a:cxn ang="0">
                <a:pos x="5" y="30"/>
              </a:cxn>
              <a:cxn ang="0">
                <a:pos x="11" y="35"/>
              </a:cxn>
              <a:cxn ang="0">
                <a:pos x="21" y="39"/>
              </a:cxn>
              <a:cxn ang="0">
                <a:pos x="21" y="30"/>
              </a:cxn>
              <a:cxn ang="0">
                <a:pos x="16" y="30"/>
              </a:cxn>
              <a:cxn ang="0">
                <a:pos x="11" y="25"/>
              </a:cxn>
              <a:cxn ang="0">
                <a:pos x="5" y="25"/>
              </a:cxn>
              <a:cxn ang="0">
                <a:pos x="5" y="5"/>
              </a:cxn>
              <a:cxn ang="0">
                <a:pos x="21" y="5"/>
              </a:cxn>
            </a:cxnLst>
            <a:rect l="0" t="0" r="r" b="b"/>
            <a:pathLst>
              <a:path w="21" h="39">
                <a:moveTo>
                  <a:pt x="21" y="5"/>
                </a:moveTo>
                <a:lnTo>
                  <a:pt x="21" y="0"/>
                </a:lnTo>
                <a:lnTo>
                  <a:pt x="0" y="0"/>
                </a:lnTo>
                <a:lnTo>
                  <a:pt x="0" y="20"/>
                </a:lnTo>
                <a:lnTo>
                  <a:pt x="5" y="25"/>
                </a:lnTo>
                <a:lnTo>
                  <a:pt x="5" y="30"/>
                </a:lnTo>
                <a:lnTo>
                  <a:pt x="11" y="35"/>
                </a:lnTo>
                <a:lnTo>
                  <a:pt x="21" y="39"/>
                </a:lnTo>
                <a:lnTo>
                  <a:pt x="21" y="30"/>
                </a:lnTo>
                <a:lnTo>
                  <a:pt x="16" y="30"/>
                </a:lnTo>
                <a:lnTo>
                  <a:pt x="11" y="25"/>
                </a:lnTo>
                <a:lnTo>
                  <a:pt x="5" y="25"/>
                </a:lnTo>
                <a:lnTo>
                  <a:pt x="5" y="5"/>
                </a:lnTo>
                <a:lnTo>
                  <a:pt x="21" y="5"/>
                </a:lnTo>
                <a:close/>
              </a:path>
            </a:pathLst>
          </a:custGeom>
          <a:solidFill>
            <a:srgbClr val="000000"/>
          </a:solidFill>
          <a:ln w="9525">
            <a:noFill/>
            <a:round/>
            <a:headEnd/>
            <a:tailEnd/>
          </a:ln>
        </p:spPr>
        <p:txBody>
          <a:bodyPr/>
          <a:lstStyle/>
          <a:p>
            <a:endParaRPr lang="en-US"/>
          </a:p>
        </p:txBody>
      </p:sp>
      <p:sp>
        <p:nvSpPr>
          <p:cNvPr id="146368" name="Freeform 1984"/>
          <p:cNvSpPr>
            <a:spLocks/>
          </p:cNvSpPr>
          <p:nvPr/>
        </p:nvSpPr>
        <p:spPr bwMode="auto">
          <a:xfrm>
            <a:off x="2060575" y="4397375"/>
            <a:ext cx="76200" cy="55563"/>
          </a:xfrm>
          <a:custGeom>
            <a:avLst/>
            <a:gdLst/>
            <a:ahLst/>
            <a:cxnLst>
              <a:cxn ang="0">
                <a:pos x="0" y="10"/>
              </a:cxn>
              <a:cxn ang="0">
                <a:pos x="0" y="20"/>
              </a:cxn>
              <a:cxn ang="0">
                <a:pos x="10" y="15"/>
              </a:cxn>
              <a:cxn ang="0">
                <a:pos x="16" y="35"/>
              </a:cxn>
              <a:cxn ang="0">
                <a:pos x="27" y="35"/>
              </a:cxn>
              <a:cxn ang="0">
                <a:pos x="16" y="10"/>
              </a:cxn>
              <a:cxn ang="0">
                <a:pos x="37" y="10"/>
              </a:cxn>
              <a:cxn ang="0">
                <a:pos x="43" y="35"/>
              </a:cxn>
              <a:cxn ang="0">
                <a:pos x="48" y="30"/>
              </a:cxn>
              <a:cxn ang="0">
                <a:pos x="37" y="0"/>
              </a:cxn>
              <a:cxn ang="0">
                <a:pos x="0" y="10"/>
              </a:cxn>
            </a:cxnLst>
            <a:rect l="0" t="0" r="r" b="b"/>
            <a:pathLst>
              <a:path w="48" h="35">
                <a:moveTo>
                  <a:pt x="0" y="10"/>
                </a:moveTo>
                <a:lnTo>
                  <a:pt x="0" y="20"/>
                </a:lnTo>
                <a:lnTo>
                  <a:pt x="10" y="15"/>
                </a:lnTo>
                <a:lnTo>
                  <a:pt x="16" y="35"/>
                </a:lnTo>
                <a:lnTo>
                  <a:pt x="27" y="35"/>
                </a:lnTo>
                <a:lnTo>
                  <a:pt x="16" y="10"/>
                </a:lnTo>
                <a:lnTo>
                  <a:pt x="37" y="10"/>
                </a:lnTo>
                <a:lnTo>
                  <a:pt x="43" y="35"/>
                </a:lnTo>
                <a:lnTo>
                  <a:pt x="48" y="30"/>
                </a:lnTo>
                <a:lnTo>
                  <a:pt x="37" y="0"/>
                </a:lnTo>
                <a:lnTo>
                  <a:pt x="0" y="10"/>
                </a:lnTo>
                <a:close/>
              </a:path>
            </a:pathLst>
          </a:custGeom>
          <a:solidFill>
            <a:srgbClr val="000000"/>
          </a:solidFill>
          <a:ln w="9525">
            <a:noFill/>
            <a:round/>
            <a:headEnd/>
            <a:tailEnd/>
          </a:ln>
        </p:spPr>
        <p:txBody>
          <a:bodyPr/>
          <a:lstStyle/>
          <a:p>
            <a:endParaRPr lang="en-US"/>
          </a:p>
        </p:txBody>
      </p:sp>
      <p:sp>
        <p:nvSpPr>
          <p:cNvPr id="146369" name="Freeform 1985"/>
          <p:cNvSpPr>
            <a:spLocks/>
          </p:cNvSpPr>
          <p:nvPr/>
        </p:nvSpPr>
        <p:spPr bwMode="auto">
          <a:xfrm>
            <a:off x="2060575" y="4302125"/>
            <a:ext cx="42863" cy="79375"/>
          </a:xfrm>
          <a:custGeom>
            <a:avLst/>
            <a:gdLst/>
            <a:ahLst/>
            <a:cxnLst>
              <a:cxn ang="0">
                <a:pos x="0" y="40"/>
              </a:cxn>
              <a:cxn ang="0">
                <a:pos x="0" y="50"/>
              </a:cxn>
              <a:cxn ang="0">
                <a:pos x="5" y="50"/>
              </a:cxn>
              <a:cxn ang="0">
                <a:pos x="16" y="40"/>
              </a:cxn>
              <a:cxn ang="0">
                <a:pos x="21" y="35"/>
              </a:cxn>
              <a:cxn ang="0">
                <a:pos x="27" y="25"/>
              </a:cxn>
              <a:cxn ang="0">
                <a:pos x="27" y="15"/>
              </a:cxn>
              <a:cxn ang="0">
                <a:pos x="16" y="5"/>
              </a:cxn>
              <a:cxn ang="0">
                <a:pos x="11" y="0"/>
              </a:cxn>
              <a:cxn ang="0">
                <a:pos x="0" y="0"/>
              </a:cxn>
              <a:cxn ang="0">
                <a:pos x="0" y="5"/>
              </a:cxn>
              <a:cxn ang="0">
                <a:pos x="11" y="10"/>
              </a:cxn>
              <a:cxn ang="0">
                <a:pos x="16" y="10"/>
              </a:cxn>
              <a:cxn ang="0">
                <a:pos x="16" y="20"/>
              </a:cxn>
              <a:cxn ang="0">
                <a:pos x="16" y="25"/>
              </a:cxn>
              <a:cxn ang="0">
                <a:pos x="16" y="35"/>
              </a:cxn>
              <a:cxn ang="0">
                <a:pos x="11" y="40"/>
              </a:cxn>
              <a:cxn ang="0">
                <a:pos x="5" y="40"/>
              </a:cxn>
              <a:cxn ang="0">
                <a:pos x="0" y="40"/>
              </a:cxn>
            </a:cxnLst>
            <a:rect l="0" t="0" r="r" b="b"/>
            <a:pathLst>
              <a:path w="27" h="50">
                <a:moveTo>
                  <a:pt x="0" y="40"/>
                </a:moveTo>
                <a:lnTo>
                  <a:pt x="0" y="50"/>
                </a:lnTo>
                <a:lnTo>
                  <a:pt x="5" y="50"/>
                </a:lnTo>
                <a:lnTo>
                  <a:pt x="16" y="40"/>
                </a:lnTo>
                <a:lnTo>
                  <a:pt x="21" y="35"/>
                </a:lnTo>
                <a:lnTo>
                  <a:pt x="27" y="25"/>
                </a:lnTo>
                <a:lnTo>
                  <a:pt x="27" y="15"/>
                </a:lnTo>
                <a:lnTo>
                  <a:pt x="16" y="5"/>
                </a:lnTo>
                <a:lnTo>
                  <a:pt x="11" y="0"/>
                </a:lnTo>
                <a:lnTo>
                  <a:pt x="0" y="0"/>
                </a:lnTo>
                <a:lnTo>
                  <a:pt x="0" y="5"/>
                </a:lnTo>
                <a:lnTo>
                  <a:pt x="11" y="10"/>
                </a:lnTo>
                <a:lnTo>
                  <a:pt x="16" y="10"/>
                </a:lnTo>
                <a:lnTo>
                  <a:pt x="16" y="20"/>
                </a:lnTo>
                <a:lnTo>
                  <a:pt x="16" y="25"/>
                </a:lnTo>
                <a:lnTo>
                  <a:pt x="16" y="35"/>
                </a:lnTo>
                <a:lnTo>
                  <a:pt x="11" y="40"/>
                </a:lnTo>
                <a:lnTo>
                  <a:pt x="5" y="40"/>
                </a:lnTo>
                <a:lnTo>
                  <a:pt x="0" y="40"/>
                </a:lnTo>
                <a:close/>
              </a:path>
            </a:pathLst>
          </a:custGeom>
          <a:solidFill>
            <a:srgbClr val="000000"/>
          </a:solidFill>
          <a:ln w="9525">
            <a:noFill/>
            <a:round/>
            <a:headEnd/>
            <a:tailEnd/>
          </a:ln>
        </p:spPr>
        <p:txBody>
          <a:bodyPr/>
          <a:lstStyle/>
          <a:p>
            <a:endParaRPr lang="en-US"/>
          </a:p>
        </p:txBody>
      </p:sp>
      <p:sp>
        <p:nvSpPr>
          <p:cNvPr id="146370" name="Freeform 1986"/>
          <p:cNvSpPr>
            <a:spLocks/>
          </p:cNvSpPr>
          <p:nvPr/>
        </p:nvSpPr>
        <p:spPr bwMode="auto">
          <a:xfrm>
            <a:off x="2060575" y="4256088"/>
            <a:ext cx="15875" cy="15875"/>
          </a:xfrm>
          <a:custGeom>
            <a:avLst/>
            <a:gdLst/>
            <a:ahLst/>
            <a:cxnLst>
              <a:cxn ang="0">
                <a:pos x="0" y="0"/>
              </a:cxn>
              <a:cxn ang="0">
                <a:pos x="0" y="10"/>
              </a:cxn>
              <a:cxn ang="0">
                <a:pos x="10" y="5"/>
              </a:cxn>
              <a:cxn ang="0">
                <a:pos x="10" y="0"/>
              </a:cxn>
              <a:cxn ang="0">
                <a:pos x="0" y="0"/>
              </a:cxn>
            </a:cxnLst>
            <a:rect l="0" t="0" r="r" b="b"/>
            <a:pathLst>
              <a:path w="10" h="10">
                <a:moveTo>
                  <a:pt x="0" y="0"/>
                </a:moveTo>
                <a:lnTo>
                  <a:pt x="0" y="10"/>
                </a:lnTo>
                <a:lnTo>
                  <a:pt x="10" y="5"/>
                </a:lnTo>
                <a:lnTo>
                  <a:pt x="10" y="0"/>
                </a:lnTo>
                <a:lnTo>
                  <a:pt x="0" y="0"/>
                </a:lnTo>
                <a:close/>
              </a:path>
            </a:pathLst>
          </a:custGeom>
          <a:solidFill>
            <a:srgbClr val="000000"/>
          </a:solidFill>
          <a:ln w="9525">
            <a:noFill/>
            <a:round/>
            <a:headEnd/>
            <a:tailEnd/>
          </a:ln>
        </p:spPr>
        <p:txBody>
          <a:bodyPr/>
          <a:lstStyle/>
          <a:p>
            <a:endParaRPr lang="en-US"/>
          </a:p>
        </p:txBody>
      </p:sp>
      <p:sp>
        <p:nvSpPr>
          <p:cNvPr id="146371" name="Rectangle 1987"/>
          <p:cNvSpPr>
            <a:spLocks noChangeArrowheads="1"/>
          </p:cNvSpPr>
          <p:nvPr/>
        </p:nvSpPr>
        <p:spPr bwMode="auto">
          <a:xfrm>
            <a:off x="2060575" y="4208463"/>
            <a:ext cx="7938" cy="7938"/>
          </a:xfrm>
          <a:prstGeom prst="rect">
            <a:avLst/>
          </a:prstGeom>
          <a:solidFill>
            <a:srgbClr val="000000"/>
          </a:solidFill>
          <a:ln w="9525">
            <a:noFill/>
            <a:miter lim="800000"/>
            <a:headEnd/>
            <a:tailEnd/>
          </a:ln>
        </p:spPr>
        <p:txBody>
          <a:bodyPr/>
          <a:lstStyle/>
          <a:p>
            <a:endParaRPr lang="en-US"/>
          </a:p>
        </p:txBody>
      </p:sp>
      <p:sp>
        <p:nvSpPr>
          <p:cNvPr id="146372" name="Freeform 1988"/>
          <p:cNvSpPr>
            <a:spLocks/>
          </p:cNvSpPr>
          <p:nvPr/>
        </p:nvSpPr>
        <p:spPr bwMode="auto">
          <a:xfrm>
            <a:off x="2119313" y="4695825"/>
            <a:ext cx="85725" cy="30163"/>
          </a:xfrm>
          <a:custGeom>
            <a:avLst/>
            <a:gdLst/>
            <a:ahLst/>
            <a:cxnLst>
              <a:cxn ang="0">
                <a:pos x="0" y="10"/>
              </a:cxn>
              <a:cxn ang="0">
                <a:pos x="54" y="0"/>
              </a:cxn>
              <a:cxn ang="0">
                <a:pos x="54" y="10"/>
              </a:cxn>
              <a:cxn ang="0">
                <a:pos x="0" y="19"/>
              </a:cxn>
              <a:cxn ang="0">
                <a:pos x="0" y="10"/>
              </a:cxn>
            </a:cxnLst>
            <a:rect l="0" t="0" r="r" b="b"/>
            <a:pathLst>
              <a:path w="54" h="19">
                <a:moveTo>
                  <a:pt x="0" y="10"/>
                </a:moveTo>
                <a:lnTo>
                  <a:pt x="54" y="0"/>
                </a:lnTo>
                <a:lnTo>
                  <a:pt x="54" y="10"/>
                </a:lnTo>
                <a:lnTo>
                  <a:pt x="0" y="19"/>
                </a:lnTo>
                <a:lnTo>
                  <a:pt x="0" y="10"/>
                </a:lnTo>
                <a:close/>
              </a:path>
            </a:pathLst>
          </a:custGeom>
          <a:solidFill>
            <a:srgbClr val="000000"/>
          </a:solidFill>
          <a:ln w="9525">
            <a:noFill/>
            <a:round/>
            <a:headEnd/>
            <a:tailEnd/>
          </a:ln>
        </p:spPr>
        <p:txBody>
          <a:bodyPr/>
          <a:lstStyle/>
          <a:p>
            <a:endParaRPr lang="en-US"/>
          </a:p>
        </p:txBody>
      </p:sp>
      <p:sp>
        <p:nvSpPr>
          <p:cNvPr id="146373" name="Freeform 1989"/>
          <p:cNvSpPr>
            <a:spLocks/>
          </p:cNvSpPr>
          <p:nvPr/>
        </p:nvSpPr>
        <p:spPr bwMode="auto">
          <a:xfrm>
            <a:off x="2000250" y="4200525"/>
            <a:ext cx="60325" cy="87313"/>
          </a:xfrm>
          <a:custGeom>
            <a:avLst/>
            <a:gdLst/>
            <a:ahLst/>
            <a:cxnLst>
              <a:cxn ang="0">
                <a:pos x="38" y="10"/>
              </a:cxn>
              <a:cxn ang="0">
                <a:pos x="38" y="5"/>
              </a:cxn>
              <a:cxn ang="0">
                <a:pos x="32" y="0"/>
              </a:cxn>
              <a:cxn ang="0">
                <a:pos x="0" y="15"/>
              </a:cxn>
              <a:cxn ang="0">
                <a:pos x="0" y="20"/>
              </a:cxn>
              <a:cxn ang="0">
                <a:pos x="27" y="10"/>
              </a:cxn>
              <a:cxn ang="0">
                <a:pos x="0" y="45"/>
              </a:cxn>
              <a:cxn ang="0">
                <a:pos x="0" y="55"/>
              </a:cxn>
              <a:cxn ang="0">
                <a:pos x="38" y="45"/>
              </a:cxn>
              <a:cxn ang="0">
                <a:pos x="38" y="35"/>
              </a:cxn>
              <a:cxn ang="0">
                <a:pos x="5" y="45"/>
              </a:cxn>
              <a:cxn ang="0">
                <a:pos x="38" y="10"/>
              </a:cxn>
            </a:cxnLst>
            <a:rect l="0" t="0" r="r" b="b"/>
            <a:pathLst>
              <a:path w="38" h="55">
                <a:moveTo>
                  <a:pt x="38" y="10"/>
                </a:moveTo>
                <a:lnTo>
                  <a:pt x="38" y="5"/>
                </a:lnTo>
                <a:lnTo>
                  <a:pt x="32" y="0"/>
                </a:lnTo>
                <a:lnTo>
                  <a:pt x="0" y="15"/>
                </a:lnTo>
                <a:lnTo>
                  <a:pt x="0" y="20"/>
                </a:lnTo>
                <a:lnTo>
                  <a:pt x="27" y="10"/>
                </a:lnTo>
                <a:lnTo>
                  <a:pt x="0" y="45"/>
                </a:lnTo>
                <a:lnTo>
                  <a:pt x="0" y="55"/>
                </a:lnTo>
                <a:lnTo>
                  <a:pt x="38" y="45"/>
                </a:lnTo>
                <a:lnTo>
                  <a:pt x="38" y="35"/>
                </a:lnTo>
                <a:lnTo>
                  <a:pt x="5" y="45"/>
                </a:lnTo>
                <a:lnTo>
                  <a:pt x="38" y="10"/>
                </a:lnTo>
                <a:close/>
              </a:path>
            </a:pathLst>
          </a:custGeom>
          <a:solidFill>
            <a:srgbClr val="000000"/>
          </a:solidFill>
          <a:ln w="9525">
            <a:noFill/>
            <a:round/>
            <a:headEnd/>
            <a:tailEnd/>
          </a:ln>
        </p:spPr>
        <p:txBody>
          <a:bodyPr/>
          <a:lstStyle/>
          <a:p>
            <a:endParaRPr lang="en-US"/>
          </a:p>
        </p:txBody>
      </p:sp>
      <p:sp>
        <p:nvSpPr>
          <p:cNvPr id="146374" name="Freeform 1990"/>
          <p:cNvSpPr>
            <a:spLocks/>
          </p:cNvSpPr>
          <p:nvPr/>
        </p:nvSpPr>
        <p:spPr bwMode="auto">
          <a:xfrm>
            <a:off x="2017713" y="4302125"/>
            <a:ext cx="42863" cy="79375"/>
          </a:xfrm>
          <a:custGeom>
            <a:avLst/>
            <a:gdLst/>
            <a:ahLst/>
            <a:cxnLst>
              <a:cxn ang="0">
                <a:pos x="27" y="5"/>
              </a:cxn>
              <a:cxn ang="0">
                <a:pos x="27" y="0"/>
              </a:cxn>
              <a:cxn ang="0">
                <a:pos x="21" y="0"/>
              </a:cxn>
              <a:cxn ang="0">
                <a:pos x="10" y="5"/>
              </a:cxn>
              <a:cxn ang="0">
                <a:pos x="0" y="10"/>
              </a:cxn>
              <a:cxn ang="0">
                <a:pos x="0" y="20"/>
              </a:cxn>
              <a:cxn ang="0">
                <a:pos x="0" y="30"/>
              </a:cxn>
              <a:cxn ang="0">
                <a:pos x="5" y="40"/>
              </a:cxn>
              <a:cxn ang="0">
                <a:pos x="10" y="50"/>
              </a:cxn>
              <a:cxn ang="0">
                <a:pos x="21" y="50"/>
              </a:cxn>
              <a:cxn ang="0">
                <a:pos x="27" y="50"/>
              </a:cxn>
              <a:cxn ang="0">
                <a:pos x="27" y="40"/>
              </a:cxn>
              <a:cxn ang="0">
                <a:pos x="21" y="40"/>
              </a:cxn>
              <a:cxn ang="0">
                <a:pos x="10" y="40"/>
              </a:cxn>
              <a:cxn ang="0">
                <a:pos x="5" y="35"/>
              </a:cxn>
              <a:cxn ang="0">
                <a:pos x="5" y="30"/>
              </a:cxn>
              <a:cxn ang="0">
                <a:pos x="5" y="20"/>
              </a:cxn>
              <a:cxn ang="0">
                <a:pos x="5" y="15"/>
              </a:cxn>
              <a:cxn ang="0">
                <a:pos x="10" y="10"/>
              </a:cxn>
              <a:cxn ang="0">
                <a:pos x="16" y="10"/>
              </a:cxn>
              <a:cxn ang="0">
                <a:pos x="27" y="5"/>
              </a:cxn>
            </a:cxnLst>
            <a:rect l="0" t="0" r="r" b="b"/>
            <a:pathLst>
              <a:path w="27" h="50">
                <a:moveTo>
                  <a:pt x="27" y="5"/>
                </a:moveTo>
                <a:lnTo>
                  <a:pt x="27" y="0"/>
                </a:lnTo>
                <a:lnTo>
                  <a:pt x="21" y="0"/>
                </a:lnTo>
                <a:lnTo>
                  <a:pt x="10" y="5"/>
                </a:lnTo>
                <a:lnTo>
                  <a:pt x="0" y="10"/>
                </a:lnTo>
                <a:lnTo>
                  <a:pt x="0" y="20"/>
                </a:lnTo>
                <a:lnTo>
                  <a:pt x="0" y="30"/>
                </a:lnTo>
                <a:lnTo>
                  <a:pt x="5" y="40"/>
                </a:lnTo>
                <a:lnTo>
                  <a:pt x="10" y="50"/>
                </a:lnTo>
                <a:lnTo>
                  <a:pt x="21" y="50"/>
                </a:lnTo>
                <a:lnTo>
                  <a:pt x="27" y="50"/>
                </a:lnTo>
                <a:lnTo>
                  <a:pt x="27" y="40"/>
                </a:lnTo>
                <a:lnTo>
                  <a:pt x="21" y="40"/>
                </a:lnTo>
                <a:lnTo>
                  <a:pt x="10" y="40"/>
                </a:lnTo>
                <a:lnTo>
                  <a:pt x="5" y="35"/>
                </a:lnTo>
                <a:lnTo>
                  <a:pt x="5" y="30"/>
                </a:lnTo>
                <a:lnTo>
                  <a:pt x="5" y="20"/>
                </a:lnTo>
                <a:lnTo>
                  <a:pt x="5" y="15"/>
                </a:lnTo>
                <a:lnTo>
                  <a:pt x="10" y="10"/>
                </a:lnTo>
                <a:lnTo>
                  <a:pt x="16" y="10"/>
                </a:lnTo>
                <a:lnTo>
                  <a:pt x="27" y="5"/>
                </a:lnTo>
                <a:close/>
              </a:path>
            </a:pathLst>
          </a:custGeom>
          <a:solidFill>
            <a:srgbClr val="000000"/>
          </a:solidFill>
          <a:ln w="9525">
            <a:noFill/>
            <a:round/>
            <a:headEnd/>
            <a:tailEnd/>
          </a:ln>
        </p:spPr>
        <p:txBody>
          <a:bodyPr/>
          <a:lstStyle/>
          <a:p>
            <a:endParaRPr lang="en-US"/>
          </a:p>
        </p:txBody>
      </p:sp>
      <p:sp>
        <p:nvSpPr>
          <p:cNvPr id="146375" name="Freeform 1991"/>
          <p:cNvSpPr>
            <a:spLocks/>
          </p:cNvSpPr>
          <p:nvPr/>
        </p:nvSpPr>
        <p:spPr bwMode="auto">
          <a:xfrm>
            <a:off x="2041525" y="4413250"/>
            <a:ext cx="19050" cy="15875"/>
          </a:xfrm>
          <a:custGeom>
            <a:avLst/>
            <a:gdLst/>
            <a:ahLst/>
            <a:cxnLst>
              <a:cxn ang="0">
                <a:pos x="12" y="10"/>
              </a:cxn>
              <a:cxn ang="0">
                <a:pos x="12" y="0"/>
              </a:cxn>
              <a:cxn ang="0">
                <a:pos x="0" y="5"/>
              </a:cxn>
              <a:cxn ang="0">
                <a:pos x="0" y="10"/>
              </a:cxn>
              <a:cxn ang="0">
                <a:pos x="12" y="10"/>
              </a:cxn>
            </a:cxnLst>
            <a:rect l="0" t="0" r="r" b="b"/>
            <a:pathLst>
              <a:path w="12" h="10">
                <a:moveTo>
                  <a:pt x="12" y="10"/>
                </a:moveTo>
                <a:lnTo>
                  <a:pt x="12" y="0"/>
                </a:lnTo>
                <a:lnTo>
                  <a:pt x="0" y="5"/>
                </a:lnTo>
                <a:lnTo>
                  <a:pt x="0" y="10"/>
                </a:lnTo>
                <a:lnTo>
                  <a:pt x="12" y="10"/>
                </a:lnTo>
                <a:close/>
              </a:path>
            </a:pathLst>
          </a:custGeom>
          <a:solidFill>
            <a:srgbClr val="000000"/>
          </a:solidFill>
          <a:ln w="9525">
            <a:noFill/>
            <a:round/>
            <a:headEnd/>
            <a:tailEnd/>
          </a:ln>
        </p:spPr>
        <p:txBody>
          <a:bodyPr/>
          <a:lstStyle/>
          <a:p>
            <a:endParaRPr lang="en-US"/>
          </a:p>
        </p:txBody>
      </p:sp>
      <p:sp>
        <p:nvSpPr>
          <p:cNvPr id="146376" name="Freeform 1992"/>
          <p:cNvSpPr>
            <a:spLocks/>
          </p:cNvSpPr>
          <p:nvPr/>
        </p:nvSpPr>
        <p:spPr bwMode="auto">
          <a:xfrm>
            <a:off x="2000250" y="4138613"/>
            <a:ext cx="33338" cy="39688"/>
          </a:xfrm>
          <a:custGeom>
            <a:avLst/>
            <a:gdLst/>
            <a:ahLst/>
            <a:cxnLst>
              <a:cxn ang="0">
                <a:pos x="0" y="15"/>
              </a:cxn>
              <a:cxn ang="0">
                <a:pos x="0" y="25"/>
              </a:cxn>
              <a:cxn ang="0">
                <a:pos x="21" y="10"/>
              </a:cxn>
              <a:cxn ang="0">
                <a:pos x="16" y="0"/>
              </a:cxn>
              <a:cxn ang="0">
                <a:pos x="0" y="0"/>
              </a:cxn>
              <a:cxn ang="0">
                <a:pos x="0" y="5"/>
              </a:cxn>
              <a:cxn ang="0">
                <a:pos x="11" y="5"/>
              </a:cxn>
              <a:cxn ang="0">
                <a:pos x="0" y="15"/>
              </a:cxn>
            </a:cxnLst>
            <a:rect l="0" t="0" r="r" b="b"/>
            <a:pathLst>
              <a:path w="21" h="25">
                <a:moveTo>
                  <a:pt x="0" y="15"/>
                </a:moveTo>
                <a:lnTo>
                  <a:pt x="0" y="25"/>
                </a:lnTo>
                <a:lnTo>
                  <a:pt x="21" y="10"/>
                </a:lnTo>
                <a:lnTo>
                  <a:pt x="16" y="0"/>
                </a:lnTo>
                <a:lnTo>
                  <a:pt x="0" y="0"/>
                </a:lnTo>
                <a:lnTo>
                  <a:pt x="0" y="5"/>
                </a:lnTo>
                <a:lnTo>
                  <a:pt x="11" y="5"/>
                </a:lnTo>
                <a:lnTo>
                  <a:pt x="0" y="15"/>
                </a:lnTo>
                <a:close/>
              </a:path>
            </a:pathLst>
          </a:custGeom>
          <a:solidFill>
            <a:srgbClr val="000000"/>
          </a:solidFill>
          <a:ln w="9525">
            <a:noFill/>
            <a:round/>
            <a:headEnd/>
            <a:tailEnd/>
          </a:ln>
        </p:spPr>
        <p:txBody>
          <a:bodyPr/>
          <a:lstStyle/>
          <a:p>
            <a:endParaRPr lang="en-US"/>
          </a:p>
        </p:txBody>
      </p:sp>
      <p:sp>
        <p:nvSpPr>
          <p:cNvPr id="146377" name="Freeform 1993"/>
          <p:cNvSpPr>
            <a:spLocks/>
          </p:cNvSpPr>
          <p:nvPr/>
        </p:nvSpPr>
        <p:spPr bwMode="auto">
          <a:xfrm>
            <a:off x="1965325" y="4138613"/>
            <a:ext cx="34925" cy="61913"/>
          </a:xfrm>
          <a:custGeom>
            <a:avLst/>
            <a:gdLst/>
            <a:ahLst/>
            <a:cxnLst>
              <a:cxn ang="0">
                <a:pos x="22" y="5"/>
              </a:cxn>
              <a:cxn ang="0">
                <a:pos x="22" y="0"/>
              </a:cxn>
              <a:cxn ang="0">
                <a:pos x="0" y="0"/>
              </a:cxn>
              <a:cxn ang="0">
                <a:pos x="0" y="10"/>
              </a:cxn>
              <a:cxn ang="0">
                <a:pos x="11" y="25"/>
              </a:cxn>
              <a:cxn ang="0">
                <a:pos x="0" y="35"/>
              </a:cxn>
              <a:cxn ang="0">
                <a:pos x="0" y="39"/>
              </a:cxn>
              <a:cxn ang="0">
                <a:pos x="22" y="25"/>
              </a:cxn>
              <a:cxn ang="0">
                <a:pos x="22" y="15"/>
              </a:cxn>
              <a:cxn ang="0">
                <a:pos x="16" y="20"/>
              </a:cxn>
              <a:cxn ang="0">
                <a:pos x="11" y="5"/>
              </a:cxn>
              <a:cxn ang="0">
                <a:pos x="22" y="5"/>
              </a:cxn>
            </a:cxnLst>
            <a:rect l="0" t="0" r="r" b="b"/>
            <a:pathLst>
              <a:path w="22" h="39">
                <a:moveTo>
                  <a:pt x="22" y="5"/>
                </a:moveTo>
                <a:lnTo>
                  <a:pt x="22" y="0"/>
                </a:lnTo>
                <a:lnTo>
                  <a:pt x="0" y="0"/>
                </a:lnTo>
                <a:lnTo>
                  <a:pt x="0" y="10"/>
                </a:lnTo>
                <a:lnTo>
                  <a:pt x="11" y="25"/>
                </a:lnTo>
                <a:lnTo>
                  <a:pt x="0" y="35"/>
                </a:lnTo>
                <a:lnTo>
                  <a:pt x="0" y="39"/>
                </a:lnTo>
                <a:lnTo>
                  <a:pt x="22" y="25"/>
                </a:lnTo>
                <a:lnTo>
                  <a:pt x="22" y="15"/>
                </a:lnTo>
                <a:lnTo>
                  <a:pt x="16" y="20"/>
                </a:lnTo>
                <a:lnTo>
                  <a:pt x="11" y="5"/>
                </a:lnTo>
                <a:lnTo>
                  <a:pt x="22" y="5"/>
                </a:lnTo>
                <a:close/>
              </a:path>
            </a:pathLst>
          </a:custGeom>
          <a:solidFill>
            <a:srgbClr val="000000"/>
          </a:solidFill>
          <a:ln w="9525">
            <a:noFill/>
            <a:round/>
            <a:headEnd/>
            <a:tailEnd/>
          </a:ln>
        </p:spPr>
        <p:txBody>
          <a:bodyPr/>
          <a:lstStyle/>
          <a:p>
            <a:endParaRPr lang="en-US"/>
          </a:p>
        </p:txBody>
      </p:sp>
      <p:sp>
        <p:nvSpPr>
          <p:cNvPr id="146378" name="Freeform 1994"/>
          <p:cNvSpPr>
            <a:spLocks/>
          </p:cNvSpPr>
          <p:nvPr/>
        </p:nvSpPr>
        <p:spPr bwMode="auto">
          <a:xfrm>
            <a:off x="1974850" y="4224338"/>
            <a:ext cx="25400" cy="15875"/>
          </a:xfrm>
          <a:custGeom>
            <a:avLst/>
            <a:gdLst/>
            <a:ahLst/>
            <a:cxnLst>
              <a:cxn ang="0">
                <a:pos x="16" y="5"/>
              </a:cxn>
              <a:cxn ang="0">
                <a:pos x="16" y="0"/>
              </a:cxn>
              <a:cxn ang="0">
                <a:pos x="0" y="5"/>
              </a:cxn>
              <a:cxn ang="0">
                <a:pos x="5" y="10"/>
              </a:cxn>
              <a:cxn ang="0">
                <a:pos x="16" y="5"/>
              </a:cxn>
            </a:cxnLst>
            <a:rect l="0" t="0" r="r" b="b"/>
            <a:pathLst>
              <a:path w="16" h="10">
                <a:moveTo>
                  <a:pt x="16" y="5"/>
                </a:moveTo>
                <a:lnTo>
                  <a:pt x="16" y="0"/>
                </a:lnTo>
                <a:lnTo>
                  <a:pt x="0" y="5"/>
                </a:lnTo>
                <a:lnTo>
                  <a:pt x="5" y="10"/>
                </a:lnTo>
                <a:lnTo>
                  <a:pt x="16" y="5"/>
                </a:lnTo>
                <a:close/>
              </a:path>
            </a:pathLst>
          </a:custGeom>
          <a:solidFill>
            <a:srgbClr val="000000"/>
          </a:solidFill>
          <a:ln w="9525">
            <a:noFill/>
            <a:round/>
            <a:headEnd/>
            <a:tailEnd/>
          </a:ln>
        </p:spPr>
        <p:txBody>
          <a:bodyPr/>
          <a:lstStyle/>
          <a:p>
            <a:endParaRPr lang="en-US"/>
          </a:p>
        </p:txBody>
      </p:sp>
      <p:sp>
        <p:nvSpPr>
          <p:cNvPr id="146379" name="Freeform 1995"/>
          <p:cNvSpPr>
            <a:spLocks/>
          </p:cNvSpPr>
          <p:nvPr/>
        </p:nvSpPr>
        <p:spPr bwMode="auto">
          <a:xfrm>
            <a:off x="1990725" y="4271963"/>
            <a:ext cx="9525" cy="15875"/>
          </a:xfrm>
          <a:custGeom>
            <a:avLst/>
            <a:gdLst/>
            <a:ahLst/>
            <a:cxnLst>
              <a:cxn ang="0">
                <a:pos x="6" y="10"/>
              </a:cxn>
              <a:cxn ang="0">
                <a:pos x="6" y="0"/>
              </a:cxn>
              <a:cxn ang="0">
                <a:pos x="0" y="5"/>
              </a:cxn>
              <a:cxn ang="0">
                <a:pos x="0" y="10"/>
              </a:cxn>
              <a:cxn ang="0">
                <a:pos x="6" y="10"/>
              </a:cxn>
            </a:cxnLst>
            <a:rect l="0" t="0" r="r" b="b"/>
            <a:pathLst>
              <a:path w="6" h="10">
                <a:moveTo>
                  <a:pt x="6" y="10"/>
                </a:moveTo>
                <a:lnTo>
                  <a:pt x="6" y="0"/>
                </a:lnTo>
                <a:lnTo>
                  <a:pt x="0" y="5"/>
                </a:lnTo>
                <a:lnTo>
                  <a:pt x="0" y="10"/>
                </a:lnTo>
                <a:lnTo>
                  <a:pt x="6" y="10"/>
                </a:lnTo>
                <a:close/>
              </a:path>
            </a:pathLst>
          </a:custGeom>
          <a:solidFill>
            <a:srgbClr val="000000"/>
          </a:solidFill>
          <a:ln w="9525">
            <a:noFill/>
            <a:round/>
            <a:headEnd/>
            <a:tailEnd/>
          </a:ln>
        </p:spPr>
        <p:txBody>
          <a:bodyPr/>
          <a:lstStyle/>
          <a:p>
            <a:endParaRPr lang="en-US"/>
          </a:p>
        </p:txBody>
      </p:sp>
      <p:sp>
        <p:nvSpPr>
          <p:cNvPr id="146380" name="Freeform 1996"/>
          <p:cNvSpPr>
            <a:spLocks/>
          </p:cNvSpPr>
          <p:nvPr/>
        </p:nvSpPr>
        <p:spPr bwMode="auto">
          <a:xfrm>
            <a:off x="1965325" y="4027488"/>
            <a:ext cx="34925" cy="73025"/>
          </a:xfrm>
          <a:custGeom>
            <a:avLst/>
            <a:gdLst/>
            <a:ahLst/>
            <a:cxnLst>
              <a:cxn ang="0">
                <a:pos x="0" y="36"/>
              </a:cxn>
              <a:cxn ang="0">
                <a:pos x="0" y="46"/>
              </a:cxn>
              <a:cxn ang="0">
                <a:pos x="5" y="46"/>
              </a:cxn>
              <a:cxn ang="0">
                <a:pos x="11" y="41"/>
              </a:cxn>
              <a:cxn ang="0">
                <a:pos x="16" y="36"/>
              </a:cxn>
              <a:cxn ang="0">
                <a:pos x="22" y="36"/>
              </a:cxn>
              <a:cxn ang="0">
                <a:pos x="16" y="26"/>
              </a:cxn>
              <a:cxn ang="0">
                <a:pos x="11" y="0"/>
              </a:cxn>
              <a:cxn ang="0">
                <a:pos x="0" y="5"/>
              </a:cxn>
              <a:cxn ang="0">
                <a:pos x="0" y="10"/>
              </a:cxn>
              <a:cxn ang="0">
                <a:pos x="5" y="10"/>
              </a:cxn>
              <a:cxn ang="0">
                <a:pos x="11" y="26"/>
              </a:cxn>
              <a:cxn ang="0">
                <a:pos x="11" y="36"/>
              </a:cxn>
              <a:cxn ang="0">
                <a:pos x="5" y="36"/>
              </a:cxn>
              <a:cxn ang="0">
                <a:pos x="0" y="36"/>
              </a:cxn>
            </a:cxnLst>
            <a:rect l="0" t="0" r="r" b="b"/>
            <a:pathLst>
              <a:path w="22" h="46">
                <a:moveTo>
                  <a:pt x="0" y="36"/>
                </a:moveTo>
                <a:lnTo>
                  <a:pt x="0" y="46"/>
                </a:lnTo>
                <a:lnTo>
                  <a:pt x="5" y="46"/>
                </a:lnTo>
                <a:lnTo>
                  <a:pt x="11" y="41"/>
                </a:lnTo>
                <a:lnTo>
                  <a:pt x="16" y="36"/>
                </a:lnTo>
                <a:lnTo>
                  <a:pt x="22" y="36"/>
                </a:lnTo>
                <a:lnTo>
                  <a:pt x="16" y="26"/>
                </a:lnTo>
                <a:lnTo>
                  <a:pt x="11" y="0"/>
                </a:lnTo>
                <a:lnTo>
                  <a:pt x="0" y="5"/>
                </a:lnTo>
                <a:lnTo>
                  <a:pt x="0" y="10"/>
                </a:lnTo>
                <a:lnTo>
                  <a:pt x="5" y="10"/>
                </a:lnTo>
                <a:lnTo>
                  <a:pt x="11" y="26"/>
                </a:lnTo>
                <a:lnTo>
                  <a:pt x="11" y="36"/>
                </a:lnTo>
                <a:lnTo>
                  <a:pt x="5" y="36"/>
                </a:lnTo>
                <a:lnTo>
                  <a:pt x="0" y="36"/>
                </a:lnTo>
                <a:close/>
              </a:path>
            </a:pathLst>
          </a:custGeom>
          <a:solidFill>
            <a:srgbClr val="000000"/>
          </a:solidFill>
          <a:ln w="9525">
            <a:noFill/>
            <a:round/>
            <a:headEnd/>
            <a:tailEnd/>
          </a:ln>
        </p:spPr>
        <p:txBody>
          <a:bodyPr/>
          <a:lstStyle/>
          <a:p>
            <a:endParaRPr lang="en-US"/>
          </a:p>
        </p:txBody>
      </p:sp>
      <p:sp>
        <p:nvSpPr>
          <p:cNvPr id="146381" name="Freeform 1997"/>
          <p:cNvSpPr>
            <a:spLocks/>
          </p:cNvSpPr>
          <p:nvPr/>
        </p:nvSpPr>
        <p:spPr bwMode="auto">
          <a:xfrm>
            <a:off x="1922463" y="4035425"/>
            <a:ext cx="42863" cy="87313"/>
          </a:xfrm>
          <a:custGeom>
            <a:avLst/>
            <a:gdLst/>
            <a:ahLst/>
            <a:cxnLst>
              <a:cxn ang="0">
                <a:pos x="27" y="5"/>
              </a:cxn>
              <a:cxn ang="0">
                <a:pos x="27" y="0"/>
              </a:cxn>
              <a:cxn ang="0">
                <a:pos x="0" y="10"/>
              </a:cxn>
              <a:cxn ang="0">
                <a:pos x="0" y="20"/>
              </a:cxn>
              <a:cxn ang="0">
                <a:pos x="11" y="15"/>
              </a:cxn>
              <a:cxn ang="0">
                <a:pos x="16" y="30"/>
              </a:cxn>
              <a:cxn ang="0">
                <a:pos x="16" y="35"/>
              </a:cxn>
              <a:cxn ang="0">
                <a:pos x="11" y="40"/>
              </a:cxn>
              <a:cxn ang="0">
                <a:pos x="0" y="45"/>
              </a:cxn>
              <a:cxn ang="0">
                <a:pos x="5" y="55"/>
              </a:cxn>
              <a:cxn ang="0">
                <a:pos x="11" y="50"/>
              </a:cxn>
              <a:cxn ang="0">
                <a:pos x="16" y="45"/>
              </a:cxn>
              <a:cxn ang="0">
                <a:pos x="22" y="40"/>
              </a:cxn>
              <a:cxn ang="0">
                <a:pos x="27" y="35"/>
              </a:cxn>
              <a:cxn ang="0">
                <a:pos x="27" y="40"/>
              </a:cxn>
              <a:cxn ang="0">
                <a:pos x="27" y="30"/>
              </a:cxn>
              <a:cxn ang="0">
                <a:pos x="22" y="25"/>
              </a:cxn>
              <a:cxn ang="0">
                <a:pos x="16" y="10"/>
              </a:cxn>
              <a:cxn ang="0">
                <a:pos x="27" y="5"/>
              </a:cxn>
            </a:cxnLst>
            <a:rect l="0" t="0" r="r" b="b"/>
            <a:pathLst>
              <a:path w="27" h="55">
                <a:moveTo>
                  <a:pt x="27" y="5"/>
                </a:moveTo>
                <a:lnTo>
                  <a:pt x="27" y="0"/>
                </a:lnTo>
                <a:lnTo>
                  <a:pt x="0" y="10"/>
                </a:lnTo>
                <a:lnTo>
                  <a:pt x="0" y="20"/>
                </a:lnTo>
                <a:lnTo>
                  <a:pt x="11" y="15"/>
                </a:lnTo>
                <a:lnTo>
                  <a:pt x="16" y="30"/>
                </a:lnTo>
                <a:lnTo>
                  <a:pt x="16" y="35"/>
                </a:lnTo>
                <a:lnTo>
                  <a:pt x="11" y="40"/>
                </a:lnTo>
                <a:lnTo>
                  <a:pt x="0" y="45"/>
                </a:lnTo>
                <a:lnTo>
                  <a:pt x="5" y="55"/>
                </a:lnTo>
                <a:lnTo>
                  <a:pt x="11" y="50"/>
                </a:lnTo>
                <a:lnTo>
                  <a:pt x="16" y="45"/>
                </a:lnTo>
                <a:lnTo>
                  <a:pt x="22" y="40"/>
                </a:lnTo>
                <a:lnTo>
                  <a:pt x="27" y="35"/>
                </a:lnTo>
                <a:lnTo>
                  <a:pt x="27" y="40"/>
                </a:lnTo>
                <a:lnTo>
                  <a:pt x="27" y="30"/>
                </a:lnTo>
                <a:lnTo>
                  <a:pt x="22" y="25"/>
                </a:lnTo>
                <a:lnTo>
                  <a:pt x="16" y="10"/>
                </a:lnTo>
                <a:lnTo>
                  <a:pt x="27" y="5"/>
                </a:lnTo>
                <a:close/>
              </a:path>
            </a:pathLst>
          </a:custGeom>
          <a:solidFill>
            <a:srgbClr val="000000"/>
          </a:solidFill>
          <a:ln w="9525">
            <a:noFill/>
            <a:round/>
            <a:headEnd/>
            <a:tailEnd/>
          </a:ln>
        </p:spPr>
        <p:txBody>
          <a:bodyPr/>
          <a:lstStyle/>
          <a:p>
            <a:endParaRPr lang="en-US"/>
          </a:p>
        </p:txBody>
      </p:sp>
      <p:sp>
        <p:nvSpPr>
          <p:cNvPr id="146382" name="Rectangle 1998"/>
          <p:cNvSpPr>
            <a:spLocks noChangeArrowheads="1"/>
          </p:cNvSpPr>
          <p:nvPr/>
        </p:nvSpPr>
        <p:spPr bwMode="auto">
          <a:xfrm>
            <a:off x="1939925" y="4138613"/>
            <a:ext cx="25400" cy="15875"/>
          </a:xfrm>
          <a:prstGeom prst="rect">
            <a:avLst/>
          </a:prstGeom>
          <a:solidFill>
            <a:srgbClr val="000000"/>
          </a:solidFill>
          <a:ln w="9525">
            <a:noFill/>
            <a:miter lim="800000"/>
            <a:headEnd/>
            <a:tailEnd/>
          </a:ln>
        </p:spPr>
        <p:txBody>
          <a:bodyPr/>
          <a:lstStyle/>
          <a:p>
            <a:endParaRPr lang="en-US"/>
          </a:p>
        </p:txBody>
      </p:sp>
      <p:sp>
        <p:nvSpPr>
          <p:cNvPr id="146383" name="Freeform 1999"/>
          <p:cNvSpPr>
            <a:spLocks/>
          </p:cNvSpPr>
          <p:nvPr/>
        </p:nvSpPr>
        <p:spPr bwMode="auto">
          <a:xfrm>
            <a:off x="1922463" y="3965575"/>
            <a:ext cx="34925" cy="47625"/>
          </a:xfrm>
          <a:custGeom>
            <a:avLst/>
            <a:gdLst/>
            <a:ahLst/>
            <a:cxnLst>
              <a:cxn ang="0">
                <a:pos x="0" y="20"/>
              </a:cxn>
              <a:cxn ang="0">
                <a:pos x="0" y="30"/>
              </a:cxn>
              <a:cxn ang="0">
                <a:pos x="22" y="10"/>
              </a:cxn>
              <a:cxn ang="0">
                <a:pos x="16" y="0"/>
              </a:cxn>
              <a:cxn ang="0">
                <a:pos x="0" y="0"/>
              </a:cxn>
              <a:cxn ang="0">
                <a:pos x="0" y="10"/>
              </a:cxn>
              <a:cxn ang="0">
                <a:pos x="11" y="10"/>
              </a:cxn>
              <a:cxn ang="0">
                <a:pos x="0" y="20"/>
              </a:cxn>
            </a:cxnLst>
            <a:rect l="0" t="0" r="r" b="b"/>
            <a:pathLst>
              <a:path w="22" h="30">
                <a:moveTo>
                  <a:pt x="0" y="20"/>
                </a:moveTo>
                <a:lnTo>
                  <a:pt x="0" y="30"/>
                </a:lnTo>
                <a:lnTo>
                  <a:pt x="22" y="10"/>
                </a:lnTo>
                <a:lnTo>
                  <a:pt x="16" y="0"/>
                </a:lnTo>
                <a:lnTo>
                  <a:pt x="0" y="0"/>
                </a:lnTo>
                <a:lnTo>
                  <a:pt x="0" y="10"/>
                </a:lnTo>
                <a:lnTo>
                  <a:pt x="11" y="10"/>
                </a:lnTo>
                <a:lnTo>
                  <a:pt x="0" y="20"/>
                </a:lnTo>
                <a:close/>
              </a:path>
            </a:pathLst>
          </a:custGeom>
          <a:solidFill>
            <a:srgbClr val="000000"/>
          </a:solidFill>
          <a:ln w="9525">
            <a:noFill/>
            <a:round/>
            <a:headEnd/>
            <a:tailEnd/>
          </a:ln>
        </p:spPr>
        <p:txBody>
          <a:bodyPr/>
          <a:lstStyle/>
          <a:p>
            <a:endParaRPr lang="en-US"/>
          </a:p>
        </p:txBody>
      </p:sp>
      <p:sp>
        <p:nvSpPr>
          <p:cNvPr id="146384" name="Freeform 2000"/>
          <p:cNvSpPr>
            <a:spLocks/>
          </p:cNvSpPr>
          <p:nvPr/>
        </p:nvSpPr>
        <p:spPr bwMode="auto">
          <a:xfrm>
            <a:off x="1881188" y="3965575"/>
            <a:ext cx="41275" cy="69850"/>
          </a:xfrm>
          <a:custGeom>
            <a:avLst/>
            <a:gdLst/>
            <a:ahLst/>
            <a:cxnLst>
              <a:cxn ang="0">
                <a:pos x="26" y="10"/>
              </a:cxn>
              <a:cxn ang="0">
                <a:pos x="26" y="0"/>
              </a:cxn>
              <a:cxn ang="0">
                <a:pos x="0" y="5"/>
              </a:cxn>
              <a:cxn ang="0">
                <a:pos x="0" y="10"/>
              </a:cxn>
              <a:cxn ang="0">
                <a:pos x="5" y="10"/>
              </a:cxn>
              <a:cxn ang="0">
                <a:pos x="15" y="30"/>
              </a:cxn>
              <a:cxn ang="0">
                <a:pos x="5" y="39"/>
              </a:cxn>
              <a:cxn ang="0">
                <a:pos x="5" y="44"/>
              </a:cxn>
              <a:cxn ang="0">
                <a:pos x="26" y="30"/>
              </a:cxn>
              <a:cxn ang="0">
                <a:pos x="26" y="20"/>
              </a:cxn>
              <a:cxn ang="0">
                <a:pos x="21" y="25"/>
              </a:cxn>
              <a:cxn ang="0">
                <a:pos x="10" y="10"/>
              </a:cxn>
              <a:cxn ang="0">
                <a:pos x="26" y="10"/>
              </a:cxn>
            </a:cxnLst>
            <a:rect l="0" t="0" r="r" b="b"/>
            <a:pathLst>
              <a:path w="26" h="44">
                <a:moveTo>
                  <a:pt x="26" y="10"/>
                </a:moveTo>
                <a:lnTo>
                  <a:pt x="26" y="0"/>
                </a:lnTo>
                <a:lnTo>
                  <a:pt x="0" y="5"/>
                </a:lnTo>
                <a:lnTo>
                  <a:pt x="0" y="10"/>
                </a:lnTo>
                <a:lnTo>
                  <a:pt x="5" y="10"/>
                </a:lnTo>
                <a:lnTo>
                  <a:pt x="15" y="30"/>
                </a:lnTo>
                <a:lnTo>
                  <a:pt x="5" y="39"/>
                </a:lnTo>
                <a:lnTo>
                  <a:pt x="5" y="44"/>
                </a:lnTo>
                <a:lnTo>
                  <a:pt x="26" y="30"/>
                </a:lnTo>
                <a:lnTo>
                  <a:pt x="26" y="20"/>
                </a:lnTo>
                <a:lnTo>
                  <a:pt x="21" y="25"/>
                </a:lnTo>
                <a:lnTo>
                  <a:pt x="10" y="10"/>
                </a:lnTo>
                <a:lnTo>
                  <a:pt x="26" y="10"/>
                </a:lnTo>
                <a:close/>
              </a:path>
            </a:pathLst>
          </a:custGeom>
          <a:solidFill>
            <a:srgbClr val="000000"/>
          </a:solidFill>
          <a:ln w="9525">
            <a:noFill/>
            <a:round/>
            <a:headEnd/>
            <a:tailEnd/>
          </a:ln>
        </p:spPr>
        <p:txBody>
          <a:bodyPr/>
          <a:lstStyle/>
          <a:p>
            <a:endParaRPr lang="en-US"/>
          </a:p>
        </p:txBody>
      </p:sp>
      <p:sp>
        <p:nvSpPr>
          <p:cNvPr id="146385" name="Freeform 2001"/>
          <p:cNvSpPr>
            <a:spLocks/>
          </p:cNvSpPr>
          <p:nvPr/>
        </p:nvSpPr>
        <p:spPr bwMode="auto">
          <a:xfrm>
            <a:off x="1905000" y="4051300"/>
            <a:ext cx="17463" cy="15875"/>
          </a:xfrm>
          <a:custGeom>
            <a:avLst/>
            <a:gdLst/>
            <a:ahLst/>
            <a:cxnLst>
              <a:cxn ang="0">
                <a:pos x="11" y="10"/>
              </a:cxn>
              <a:cxn ang="0">
                <a:pos x="11" y="0"/>
              </a:cxn>
              <a:cxn ang="0">
                <a:pos x="0" y="5"/>
              </a:cxn>
              <a:cxn ang="0">
                <a:pos x="0" y="10"/>
              </a:cxn>
              <a:cxn ang="0">
                <a:pos x="11" y="10"/>
              </a:cxn>
            </a:cxnLst>
            <a:rect l="0" t="0" r="r" b="b"/>
            <a:pathLst>
              <a:path w="11" h="10">
                <a:moveTo>
                  <a:pt x="11" y="10"/>
                </a:moveTo>
                <a:lnTo>
                  <a:pt x="11" y="0"/>
                </a:lnTo>
                <a:lnTo>
                  <a:pt x="0" y="5"/>
                </a:lnTo>
                <a:lnTo>
                  <a:pt x="0" y="10"/>
                </a:lnTo>
                <a:lnTo>
                  <a:pt x="11" y="10"/>
                </a:lnTo>
                <a:close/>
              </a:path>
            </a:pathLst>
          </a:custGeom>
          <a:solidFill>
            <a:srgbClr val="000000"/>
          </a:solidFill>
          <a:ln w="9525">
            <a:noFill/>
            <a:round/>
            <a:headEnd/>
            <a:tailEnd/>
          </a:ln>
        </p:spPr>
        <p:txBody>
          <a:bodyPr/>
          <a:lstStyle/>
          <a:p>
            <a:endParaRPr lang="en-US"/>
          </a:p>
        </p:txBody>
      </p:sp>
      <p:sp>
        <p:nvSpPr>
          <p:cNvPr id="146386" name="Freeform 2002"/>
          <p:cNvSpPr>
            <a:spLocks/>
          </p:cNvSpPr>
          <p:nvPr/>
        </p:nvSpPr>
        <p:spPr bwMode="auto">
          <a:xfrm>
            <a:off x="1881188" y="3863975"/>
            <a:ext cx="23813" cy="63500"/>
          </a:xfrm>
          <a:custGeom>
            <a:avLst/>
            <a:gdLst/>
            <a:ahLst/>
            <a:cxnLst>
              <a:cxn ang="0">
                <a:pos x="0" y="35"/>
              </a:cxn>
              <a:cxn ang="0">
                <a:pos x="0" y="40"/>
              </a:cxn>
              <a:cxn ang="0">
                <a:pos x="5" y="40"/>
              </a:cxn>
              <a:cxn ang="0">
                <a:pos x="15" y="35"/>
              </a:cxn>
              <a:cxn ang="0">
                <a:pos x="15" y="30"/>
              </a:cxn>
              <a:cxn ang="0">
                <a:pos x="15" y="20"/>
              </a:cxn>
              <a:cxn ang="0">
                <a:pos x="5" y="0"/>
              </a:cxn>
              <a:cxn ang="0">
                <a:pos x="0" y="5"/>
              </a:cxn>
              <a:cxn ang="0">
                <a:pos x="0" y="10"/>
              </a:cxn>
              <a:cxn ang="0">
                <a:pos x="5" y="10"/>
              </a:cxn>
              <a:cxn ang="0">
                <a:pos x="10" y="20"/>
              </a:cxn>
              <a:cxn ang="0">
                <a:pos x="10" y="25"/>
              </a:cxn>
              <a:cxn ang="0">
                <a:pos x="5" y="35"/>
              </a:cxn>
              <a:cxn ang="0">
                <a:pos x="0" y="35"/>
              </a:cxn>
            </a:cxnLst>
            <a:rect l="0" t="0" r="r" b="b"/>
            <a:pathLst>
              <a:path w="15" h="40">
                <a:moveTo>
                  <a:pt x="0" y="35"/>
                </a:moveTo>
                <a:lnTo>
                  <a:pt x="0" y="40"/>
                </a:lnTo>
                <a:lnTo>
                  <a:pt x="5" y="40"/>
                </a:lnTo>
                <a:lnTo>
                  <a:pt x="15" y="35"/>
                </a:lnTo>
                <a:lnTo>
                  <a:pt x="15" y="30"/>
                </a:lnTo>
                <a:lnTo>
                  <a:pt x="15" y="20"/>
                </a:lnTo>
                <a:lnTo>
                  <a:pt x="5" y="0"/>
                </a:lnTo>
                <a:lnTo>
                  <a:pt x="0" y="5"/>
                </a:lnTo>
                <a:lnTo>
                  <a:pt x="0" y="10"/>
                </a:lnTo>
                <a:lnTo>
                  <a:pt x="5" y="10"/>
                </a:lnTo>
                <a:lnTo>
                  <a:pt x="10" y="20"/>
                </a:lnTo>
                <a:lnTo>
                  <a:pt x="10" y="25"/>
                </a:lnTo>
                <a:lnTo>
                  <a:pt x="5" y="35"/>
                </a:lnTo>
                <a:lnTo>
                  <a:pt x="0" y="35"/>
                </a:lnTo>
                <a:close/>
              </a:path>
            </a:pathLst>
          </a:custGeom>
          <a:solidFill>
            <a:srgbClr val="000000"/>
          </a:solidFill>
          <a:ln w="9525">
            <a:noFill/>
            <a:round/>
            <a:headEnd/>
            <a:tailEnd/>
          </a:ln>
        </p:spPr>
        <p:txBody>
          <a:bodyPr/>
          <a:lstStyle/>
          <a:p>
            <a:endParaRPr lang="en-US"/>
          </a:p>
        </p:txBody>
      </p:sp>
      <p:sp>
        <p:nvSpPr>
          <p:cNvPr id="146387" name="Freeform 2003"/>
          <p:cNvSpPr>
            <a:spLocks/>
          </p:cNvSpPr>
          <p:nvPr/>
        </p:nvSpPr>
        <p:spPr bwMode="auto">
          <a:xfrm>
            <a:off x="1862138" y="3871913"/>
            <a:ext cx="19050" cy="15875"/>
          </a:xfrm>
          <a:custGeom>
            <a:avLst/>
            <a:gdLst/>
            <a:ahLst/>
            <a:cxnLst>
              <a:cxn ang="0">
                <a:pos x="12" y="5"/>
              </a:cxn>
              <a:cxn ang="0">
                <a:pos x="12" y="0"/>
              </a:cxn>
              <a:cxn ang="0">
                <a:pos x="0" y="5"/>
              </a:cxn>
              <a:cxn ang="0">
                <a:pos x="0" y="10"/>
              </a:cxn>
              <a:cxn ang="0">
                <a:pos x="12" y="5"/>
              </a:cxn>
            </a:cxnLst>
            <a:rect l="0" t="0" r="r" b="b"/>
            <a:pathLst>
              <a:path w="12" h="10">
                <a:moveTo>
                  <a:pt x="12" y="5"/>
                </a:moveTo>
                <a:lnTo>
                  <a:pt x="12" y="0"/>
                </a:lnTo>
                <a:lnTo>
                  <a:pt x="0" y="5"/>
                </a:lnTo>
                <a:lnTo>
                  <a:pt x="0" y="10"/>
                </a:lnTo>
                <a:lnTo>
                  <a:pt x="12" y="5"/>
                </a:lnTo>
                <a:close/>
              </a:path>
            </a:pathLst>
          </a:custGeom>
          <a:solidFill>
            <a:srgbClr val="000000"/>
          </a:solidFill>
          <a:ln w="9525">
            <a:noFill/>
            <a:round/>
            <a:headEnd/>
            <a:tailEnd/>
          </a:ln>
        </p:spPr>
        <p:txBody>
          <a:bodyPr/>
          <a:lstStyle/>
          <a:p>
            <a:endParaRPr lang="en-US"/>
          </a:p>
        </p:txBody>
      </p:sp>
      <p:sp>
        <p:nvSpPr>
          <p:cNvPr id="146388" name="Freeform 2004"/>
          <p:cNvSpPr>
            <a:spLocks/>
          </p:cNvSpPr>
          <p:nvPr/>
        </p:nvSpPr>
        <p:spPr bwMode="auto">
          <a:xfrm>
            <a:off x="1862138" y="3895725"/>
            <a:ext cx="19050" cy="46038"/>
          </a:xfrm>
          <a:custGeom>
            <a:avLst/>
            <a:gdLst/>
            <a:ahLst/>
            <a:cxnLst>
              <a:cxn ang="0">
                <a:pos x="12" y="20"/>
              </a:cxn>
              <a:cxn ang="0">
                <a:pos x="12" y="15"/>
              </a:cxn>
              <a:cxn ang="0">
                <a:pos x="6" y="10"/>
              </a:cxn>
              <a:cxn ang="0">
                <a:pos x="0" y="0"/>
              </a:cxn>
              <a:cxn ang="0">
                <a:pos x="0" y="10"/>
              </a:cxn>
              <a:cxn ang="0">
                <a:pos x="6" y="15"/>
              </a:cxn>
              <a:cxn ang="0">
                <a:pos x="6" y="20"/>
              </a:cxn>
              <a:cxn ang="0">
                <a:pos x="0" y="24"/>
              </a:cxn>
              <a:cxn ang="0">
                <a:pos x="0" y="29"/>
              </a:cxn>
              <a:cxn ang="0">
                <a:pos x="6" y="29"/>
              </a:cxn>
              <a:cxn ang="0">
                <a:pos x="12" y="24"/>
              </a:cxn>
              <a:cxn ang="0">
                <a:pos x="12" y="20"/>
              </a:cxn>
            </a:cxnLst>
            <a:rect l="0" t="0" r="r" b="b"/>
            <a:pathLst>
              <a:path w="12" h="29">
                <a:moveTo>
                  <a:pt x="12" y="20"/>
                </a:moveTo>
                <a:lnTo>
                  <a:pt x="12" y="15"/>
                </a:lnTo>
                <a:lnTo>
                  <a:pt x="6" y="10"/>
                </a:lnTo>
                <a:lnTo>
                  <a:pt x="0" y="0"/>
                </a:lnTo>
                <a:lnTo>
                  <a:pt x="0" y="10"/>
                </a:lnTo>
                <a:lnTo>
                  <a:pt x="6" y="15"/>
                </a:lnTo>
                <a:lnTo>
                  <a:pt x="6" y="20"/>
                </a:lnTo>
                <a:lnTo>
                  <a:pt x="0" y="24"/>
                </a:lnTo>
                <a:lnTo>
                  <a:pt x="0" y="29"/>
                </a:lnTo>
                <a:lnTo>
                  <a:pt x="6" y="29"/>
                </a:lnTo>
                <a:lnTo>
                  <a:pt x="12" y="24"/>
                </a:lnTo>
                <a:lnTo>
                  <a:pt x="12" y="20"/>
                </a:lnTo>
                <a:close/>
              </a:path>
            </a:pathLst>
          </a:custGeom>
          <a:solidFill>
            <a:srgbClr val="000000"/>
          </a:solidFill>
          <a:ln w="9525">
            <a:noFill/>
            <a:round/>
            <a:headEnd/>
            <a:tailEnd/>
          </a:ln>
        </p:spPr>
        <p:txBody>
          <a:bodyPr/>
          <a:lstStyle/>
          <a:p>
            <a:endParaRPr lang="en-US"/>
          </a:p>
        </p:txBody>
      </p:sp>
      <p:sp>
        <p:nvSpPr>
          <p:cNvPr id="146389" name="Rectangle 2005"/>
          <p:cNvSpPr>
            <a:spLocks noChangeArrowheads="1"/>
          </p:cNvSpPr>
          <p:nvPr/>
        </p:nvSpPr>
        <p:spPr bwMode="auto">
          <a:xfrm>
            <a:off x="1862138" y="3973513"/>
            <a:ext cx="19050" cy="7938"/>
          </a:xfrm>
          <a:prstGeom prst="rect">
            <a:avLst/>
          </a:prstGeom>
          <a:solidFill>
            <a:srgbClr val="000000"/>
          </a:solidFill>
          <a:ln w="9525">
            <a:noFill/>
            <a:miter lim="800000"/>
            <a:headEnd/>
            <a:tailEnd/>
          </a:ln>
        </p:spPr>
        <p:txBody>
          <a:bodyPr/>
          <a:lstStyle/>
          <a:p>
            <a:endParaRPr lang="en-US"/>
          </a:p>
        </p:txBody>
      </p:sp>
      <p:sp>
        <p:nvSpPr>
          <p:cNvPr id="146390" name="Freeform 2006"/>
          <p:cNvSpPr>
            <a:spLocks/>
          </p:cNvSpPr>
          <p:nvPr/>
        </p:nvSpPr>
        <p:spPr bwMode="auto">
          <a:xfrm>
            <a:off x="1844675" y="3879850"/>
            <a:ext cx="17463" cy="31750"/>
          </a:xfrm>
          <a:custGeom>
            <a:avLst/>
            <a:gdLst/>
            <a:ahLst/>
            <a:cxnLst>
              <a:cxn ang="0">
                <a:pos x="11" y="5"/>
              </a:cxn>
              <a:cxn ang="0">
                <a:pos x="11" y="0"/>
              </a:cxn>
              <a:cxn ang="0">
                <a:pos x="0" y="5"/>
              </a:cxn>
              <a:cxn ang="0">
                <a:pos x="0" y="10"/>
              </a:cxn>
              <a:cxn ang="0">
                <a:pos x="6" y="10"/>
              </a:cxn>
              <a:cxn ang="0">
                <a:pos x="11" y="20"/>
              </a:cxn>
              <a:cxn ang="0">
                <a:pos x="11" y="10"/>
              </a:cxn>
              <a:cxn ang="0">
                <a:pos x="11" y="5"/>
              </a:cxn>
            </a:cxnLst>
            <a:rect l="0" t="0" r="r" b="b"/>
            <a:pathLst>
              <a:path w="11" h="20">
                <a:moveTo>
                  <a:pt x="11" y="5"/>
                </a:moveTo>
                <a:lnTo>
                  <a:pt x="11" y="0"/>
                </a:lnTo>
                <a:lnTo>
                  <a:pt x="0" y="5"/>
                </a:lnTo>
                <a:lnTo>
                  <a:pt x="0" y="10"/>
                </a:lnTo>
                <a:lnTo>
                  <a:pt x="6" y="10"/>
                </a:lnTo>
                <a:lnTo>
                  <a:pt x="11" y="20"/>
                </a:lnTo>
                <a:lnTo>
                  <a:pt x="11" y="10"/>
                </a:lnTo>
                <a:lnTo>
                  <a:pt x="11" y="5"/>
                </a:lnTo>
                <a:close/>
              </a:path>
            </a:pathLst>
          </a:custGeom>
          <a:solidFill>
            <a:srgbClr val="000000"/>
          </a:solidFill>
          <a:ln w="9525">
            <a:noFill/>
            <a:round/>
            <a:headEnd/>
            <a:tailEnd/>
          </a:ln>
        </p:spPr>
        <p:txBody>
          <a:bodyPr/>
          <a:lstStyle/>
          <a:p>
            <a:endParaRPr lang="en-US"/>
          </a:p>
        </p:txBody>
      </p:sp>
      <p:sp>
        <p:nvSpPr>
          <p:cNvPr id="146391" name="Freeform 2007"/>
          <p:cNvSpPr>
            <a:spLocks/>
          </p:cNvSpPr>
          <p:nvPr/>
        </p:nvSpPr>
        <p:spPr bwMode="auto">
          <a:xfrm>
            <a:off x="1844675" y="3933825"/>
            <a:ext cx="17463" cy="7938"/>
          </a:xfrm>
          <a:custGeom>
            <a:avLst/>
            <a:gdLst/>
            <a:ahLst/>
            <a:cxnLst>
              <a:cxn ang="0">
                <a:pos x="11" y="5"/>
              </a:cxn>
              <a:cxn ang="0">
                <a:pos x="11" y="0"/>
              </a:cxn>
              <a:cxn ang="0">
                <a:pos x="6" y="0"/>
              </a:cxn>
              <a:cxn ang="0">
                <a:pos x="0" y="0"/>
              </a:cxn>
              <a:cxn ang="0">
                <a:pos x="0" y="5"/>
              </a:cxn>
              <a:cxn ang="0">
                <a:pos x="11" y="5"/>
              </a:cxn>
            </a:cxnLst>
            <a:rect l="0" t="0" r="r" b="b"/>
            <a:pathLst>
              <a:path w="11" h="5">
                <a:moveTo>
                  <a:pt x="11" y="5"/>
                </a:moveTo>
                <a:lnTo>
                  <a:pt x="11" y="0"/>
                </a:lnTo>
                <a:lnTo>
                  <a:pt x="6" y="0"/>
                </a:lnTo>
                <a:lnTo>
                  <a:pt x="0" y="0"/>
                </a:lnTo>
                <a:lnTo>
                  <a:pt x="0" y="5"/>
                </a:lnTo>
                <a:lnTo>
                  <a:pt x="11" y="5"/>
                </a:lnTo>
                <a:close/>
              </a:path>
            </a:pathLst>
          </a:custGeom>
          <a:solidFill>
            <a:srgbClr val="000000"/>
          </a:solidFill>
          <a:ln w="9525">
            <a:noFill/>
            <a:round/>
            <a:headEnd/>
            <a:tailEnd/>
          </a:ln>
        </p:spPr>
        <p:txBody>
          <a:bodyPr/>
          <a:lstStyle/>
          <a:p>
            <a:endParaRPr lang="en-US"/>
          </a:p>
        </p:txBody>
      </p:sp>
      <p:sp>
        <p:nvSpPr>
          <p:cNvPr id="146392" name="Rectangle 2008"/>
          <p:cNvSpPr>
            <a:spLocks noChangeArrowheads="1"/>
          </p:cNvSpPr>
          <p:nvPr/>
        </p:nvSpPr>
        <p:spPr bwMode="auto">
          <a:xfrm>
            <a:off x="1862138" y="3973513"/>
            <a:ext cx="9525" cy="7938"/>
          </a:xfrm>
          <a:prstGeom prst="rect">
            <a:avLst/>
          </a:prstGeom>
          <a:solidFill>
            <a:srgbClr val="000000"/>
          </a:solidFill>
          <a:ln w="9525">
            <a:noFill/>
            <a:miter lim="800000"/>
            <a:headEnd/>
            <a:tailEnd/>
          </a:ln>
        </p:spPr>
        <p:txBody>
          <a:bodyPr/>
          <a:lstStyle/>
          <a:p>
            <a:endParaRPr lang="en-US"/>
          </a:p>
        </p:txBody>
      </p:sp>
      <p:sp>
        <p:nvSpPr>
          <p:cNvPr id="146393" name="Freeform 2009"/>
          <p:cNvSpPr>
            <a:spLocks/>
          </p:cNvSpPr>
          <p:nvPr/>
        </p:nvSpPr>
        <p:spPr bwMode="auto">
          <a:xfrm>
            <a:off x="1811338" y="3887788"/>
            <a:ext cx="33338" cy="53975"/>
          </a:xfrm>
          <a:custGeom>
            <a:avLst/>
            <a:gdLst/>
            <a:ahLst/>
            <a:cxnLst>
              <a:cxn ang="0">
                <a:pos x="21" y="5"/>
              </a:cxn>
              <a:cxn ang="0">
                <a:pos x="21" y="0"/>
              </a:cxn>
              <a:cxn ang="0">
                <a:pos x="0" y="10"/>
              </a:cxn>
              <a:cxn ang="0">
                <a:pos x="16" y="29"/>
              </a:cxn>
              <a:cxn ang="0">
                <a:pos x="16" y="34"/>
              </a:cxn>
              <a:cxn ang="0">
                <a:pos x="21" y="34"/>
              </a:cxn>
              <a:cxn ang="0">
                <a:pos x="21" y="29"/>
              </a:cxn>
              <a:cxn ang="0">
                <a:pos x="11" y="10"/>
              </a:cxn>
              <a:cxn ang="0">
                <a:pos x="21" y="5"/>
              </a:cxn>
            </a:cxnLst>
            <a:rect l="0" t="0" r="r" b="b"/>
            <a:pathLst>
              <a:path w="21" h="34">
                <a:moveTo>
                  <a:pt x="21" y="5"/>
                </a:moveTo>
                <a:lnTo>
                  <a:pt x="21" y="0"/>
                </a:lnTo>
                <a:lnTo>
                  <a:pt x="0" y="10"/>
                </a:lnTo>
                <a:lnTo>
                  <a:pt x="16" y="29"/>
                </a:lnTo>
                <a:lnTo>
                  <a:pt x="16" y="34"/>
                </a:lnTo>
                <a:lnTo>
                  <a:pt x="21" y="34"/>
                </a:lnTo>
                <a:lnTo>
                  <a:pt x="21" y="29"/>
                </a:lnTo>
                <a:lnTo>
                  <a:pt x="11" y="10"/>
                </a:lnTo>
                <a:lnTo>
                  <a:pt x="21" y="5"/>
                </a:lnTo>
                <a:close/>
              </a:path>
            </a:pathLst>
          </a:custGeom>
          <a:solidFill>
            <a:srgbClr val="000000"/>
          </a:solidFill>
          <a:ln w="9525">
            <a:noFill/>
            <a:round/>
            <a:headEnd/>
            <a:tailEnd/>
          </a:ln>
        </p:spPr>
        <p:txBody>
          <a:bodyPr/>
          <a:lstStyle/>
          <a:p>
            <a:endParaRPr lang="en-US"/>
          </a:p>
        </p:txBody>
      </p:sp>
      <p:sp>
        <p:nvSpPr>
          <p:cNvPr id="146394" name="Freeform 2010"/>
          <p:cNvSpPr>
            <a:spLocks/>
          </p:cNvSpPr>
          <p:nvPr/>
        </p:nvSpPr>
        <p:spPr bwMode="auto">
          <a:xfrm>
            <a:off x="1811338" y="3863975"/>
            <a:ext cx="93663" cy="77788"/>
          </a:xfrm>
          <a:custGeom>
            <a:avLst/>
            <a:gdLst/>
            <a:ahLst/>
            <a:cxnLst>
              <a:cxn ang="0">
                <a:pos x="0" y="25"/>
              </a:cxn>
              <a:cxn ang="0">
                <a:pos x="49" y="0"/>
              </a:cxn>
              <a:cxn ang="0">
                <a:pos x="59" y="20"/>
              </a:cxn>
              <a:cxn ang="0">
                <a:pos x="59" y="30"/>
              </a:cxn>
              <a:cxn ang="0">
                <a:pos x="59" y="35"/>
              </a:cxn>
              <a:cxn ang="0">
                <a:pos x="49" y="40"/>
              </a:cxn>
              <a:cxn ang="0">
                <a:pos x="43" y="40"/>
              </a:cxn>
              <a:cxn ang="0">
                <a:pos x="43" y="44"/>
              </a:cxn>
              <a:cxn ang="0">
                <a:pos x="38" y="49"/>
              </a:cxn>
              <a:cxn ang="0">
                <a:pos x="32" y="49"/>
              </a:cxn>
              <a:cxn ang="0">
                <a:pos x="22" y="49"/>
              </a:cxn>
              <a:cxn ang="0">
                <a:pos x="16" y="49"/>
              </a:cxn>
              <a:cxn ang="0">
                <a:pos x="16" y="44"/>
              </a:cxn>
              <a:cxn ang="0">
                <a:pos x="0" y="25"/>
              </a:cxn>
            </a:cxnLst>
            <a:rect l="0" t="0" r="r" b="b"/>
            <a:pathLst>
              <a:path w="59" h="49">
                <a:moveTo>
                  <a:pt x="0" y="25"/>
                </a:moveTo>
                <a:lnTo>
                  <a:pt x="49" y="0"/>
                </a:lnTo>
                <a:lnTo>
                  <a:pt x="59" y="20"/>
                </a:lnTo>
                <a:lnTo>
                  <a:pt x="59" y="30"/>
                </a:lnTo>
                <a:lnTo>
                  <a:pt x="59" y="35"/>
                </a:lnTo>
                <a:lnTo>
                  <a:pt x="49" y="40"/>
                </a:lnTo>
                <a:lnTo>
                  <a:pt x="43" y="40"/>
                </a:lnTo>
                <a:lnTo>
                  <a:pt x="43" y="44"/>
                </a:lnTo>
                <a:lnTo>
                  <a:pt x="38" y="49"/>
                </a:lnTo>
                <a:lnTo>
                  <a:pt x="32" y="49"/>
                </a:lnTo>
                <a:lnTo>
                  <a:pt x="22" y="49"/>
                </a:lnTo>
                <a:lnTo>
                  <a:pt x="16" y="49"/>
                </a:lnTo>
                <a:lnTo>
                  <a:pt x="16" y="44"/>
                </a:lnTo>
                <a:lnTo>
                  <a:pt x="0" y="25"/>
                </a:lnTo>
                <a:close/>
              </a:path>
            </a:pathLst>
          </a:custGeom>
          <a:noFill/>
          <a:ln w="1588" cap="rnd">
            <a:solidFill>
              <a:srgbClr val="000000"/>
            </a:solidFill>
            <a:prstDash val="solid"/>
            <a:round/>
            <a:headEnd/>
            <a:tailEnd/>
          </a:ln>
        </p:spPr>
        <p:txBody>
          <a:bodyPr/>
          <a:lstStyle/>
          <a:p>
            <a:endParaRPr lang="en-US"/>
          </a:p>
        </p:txBody>
      </p:sp>
      <p:sp>
        <p:nvSpPr>
          <p:cNvPr id="146395" name="Freeform 2011"/>
          <p:cNvSpPr>
            <a:spLocks/>
          </p:cNvSpPr>
          <p:nvPr/>
        </p:nvSpPr>
        <p:spPr bwMode="auto">
          <a:xfrm>
            <a:off x="1828800" y="3895725"/>
            <a:ext cx="42863" cy="38100"/>
          </a:xfrm>
          <a:custGeom>
            <a:avLst/>
            <a:gdLst/>
            <a:ahLst/>
            <a:cxnLst>
              <a:cxn ang="0">
                <a:pos x="0" y="5"/>
              </a:cxn>
              <a:cxn ang="0">
                <a:pos x="11" y="24"/>
              </a:cxn>
              <a:cxn ang="0">
                <a:pos x="16" y="24"/>
              </a:cxn>
              <a:cxn ang="0">
                <a:pos x="22" y="24"/>
              </a:cxn>
              <a:cxn ang="0">
                <a:pos x="27" y="20"/>
              </a:cxn>
              <a:cxn ang="0">
                <a:pos x="27" y="15"/>
              </a:cxn>
              <a:cxn ang="0">
                <a:pos x="16" y="0"/>
              </a:cxn>
              <a:cxn ang="0">
                <a:pos x="0" y="5"/>
              </a:cxn>
            </a:cxnLst>
            <a:rect l="0" t="0" r="r" b="b"/>
            <a:pathLst>
              <a:path w="27" h="24">
                <a:moveTo>
                  <a:pt x="0" y="5"/>
                </a:moveTo>
                <a:lnTo>
                  <a:pt x="11" y="24"/>
                </a:lnTo>
                <a:lnTo>
                  <a:pt x="16" y="24"/>
                </a:lnTo>
                <a:lnTo>
                  <a:pt x="22" y="24"/>
                </a:lnTo>
                <a:lnTo>
                  <a:pt x="27" y="20"/>
                </a:lnTo>
                <a:lnTo>
                  <a:pt x="27" y="15"/>
                </a:lnTo>
                <a:lnTo>
                  <a:pt x="16" y="0"/>
                </a:lnTo>
                <a:lnTo>
                  <a:pt x="0" y="5"/>
                </a:lnTo>
                <a:close/>
              </a:path>
            </a:pathLst>
          </a:custGeom>
          <a:noFill/>
          <a:ln w="1588" cap="rnd">
            <a:solidFill>
              <a:srgbClr val="000000"/>
            </a:solidFill>
            <a:prstDash val="solid"/>
            <a:round/>
            <a:headEnd/>
            <a:tailEnd/>
          </a:ln>
        </p:spPr>
        <p:txBody>
          <a:bodyPr/>
          <a:lstStyle/>
          <a:p>
            <a:endParaRPr lang="en-US"/>
          </a:p>
        </p:txBody>
      </p:sp>
      <p:sp>
        <p:nvSpPr>
          <p:cNvPr id="146396" name="Freeform 2012"/>
          <p:cNvSpPr>
            <a:spLocks/>
          </p:cNvSpPr>
          <p:nvPr/>
        </p:nvSpPr>
        <p:spPr bwMode="auto">
          <a:xfrm>
            <a:off x="1862138" y="3879850"/>
            <a:ext cx="34925" cy="39688"/>
          </a:xfrm>
          <a:custGeom>
            <a:avLst/>
            <a:gdLst/>
            <a:ahLst/>
            <a:cxnLst>
              <a:cxn ang="0">
                <a:pos x="0" y="5"/>
              </a:cxn>
              <a:cxn ang="0">
                <a:pos x="6" y="20"/>
              </a:cxn>
              <a:cxn ang="0">
                <a:pos x="11" y="25"/>
              </a:cxn>
              <a:cxn ang="0">
                <a:pos x="17" y="25"/>
              </a:cxn>
              <a:cxn ang="0">
                <a:pos x="22" y="15"/>
              </a:cxn>
              <a:cxn ang="0">
                <a:pos x="22" y="10"/>
              </a:cxn>
              <a:cxn ang="0">
                <a:pos x="17" y="0"/>
              </a:cxn>
              <a:cxn ang="0">
                <a:pos x="0" y="5"/>
              </a:cxn>
            </a:cxnLst>
            <a:rect l="0" t="0" r="r" b="b"/>
            <a:pathLst>
              <a:path w="22" h="25">
                <a:moveTo>
                  <a:pt x="0" y="5"/>
                </a:moveTo>
                <a:lnTo>
                  <a:pt x="6" y="20"/>
                </a:lnTo>
                <a:lnTo>
                  <a:pt x="11" y="25"/>
                </a:lnTo>
                <a:lnTo>
                  <a:pt x="17" y="25"/>
                </a:lnTo>
                <a:lnTo>
                  <a:pt x="22" y="15"/>
                </a:lnTo>
                <a:lnTo>
                  <a:pt x="22" y="10"/>
                </a:lnTo>
                <a:lnTo>
                  <a:pt x="17" y="0"/>
                </a:lnTo>
                <a:lnTo>
                  <a:pt x="0" y="5"/>
                </a:lnTo>
                <a:close/>
              </a:path>
            </a:pathLst>
          </a:custGeom>
          <a:noFill/>
          <a:ln w="1588" cap="rnd">
            <a:solidFill>
              <a:srgbClr val="000000"/>
            </a:solidFill>
            <a:prstDash val="solid"/>
            <a:round/>
            <a:headEnd/>
            <a:tailEnd/>
          </a:ln>
        </p:spPr>
        <p:txBody>
          <a:bodyPr/>
          <a:lstStyle/>
          <a:p>
            <a:endParaRPr lang="en-US"/>
          </a:p>
        </p:txBody>
      </p:sp>
      <p:sp>
        <p:nvSpPr>
          <p:cNvPr id="146397" name="Freeform 2013"/>
          <p:cNvSpPr>
            <a:spLocks/>
          </p:cNvSpPr>
          <p:nvPr/>
        </p:nvSpPr>
        <p:spPr bwMode="auto">
          <a:xfrm>
            <a:off x="1862138" y="3965575"/>
            <a:ext cx="95250" cy="69850"/>
          </a:xfrm>
          <a:custGeom>
            <a:avLst/>
            <a:gdLst/>
            <a:ahLst/>
            <a:cxnLst>
              <a:cxn ang="0">
                <a:pos x="0" y="5"/>
              </a:cxn>
              <a:cxn ang="0">
                <a:pos x="55" y="0"/>
              </a:cxn>
              <a:cxn ang="0">
                <a:pos x="60" y="10"/>
              </a:cxn>
              <a:cxn ang="0">
                <a:pos x="17" y="44"/>
              </a:cxn>
              <a:cxn ang="0">
                <a:pos x="17" y="39"/>
              </a:cxn>
              <a:cxn ang="0">
                <a:pos x="27" y="30"/>
              </a:cxn>
              <a:cxn ang="0">
                <a:pos x="17" y="10"/>
              </a:cxn>
              <a:cxn ang="0">
                <a:pos x="0" y="10"/>
              </a:cxn>
              <a:cxn ang="0">
                <a:pos x="0" y="5"/>
              </a:cxn>
            </a:cxnLst>
            <a:rect l="0" t="0" r="r" b="b"/>
            <a:pathLst>
              <a:path w="60" h="44">
                <a:moveTo>
                  <a:pt x="0" y="5"/>
                </a:moveTo>
                <a:lnTo>
                  <a:pt x="55" y="0"/>
                </a:lnTo>
                <a:lnTo>
                  <a:pt x="60" y="10"/>
                </a:lnTo>
                <a:lnTo>
                  <a:pt x="17" y="44"/>
                </a:lnTo>
                <a:lnTo>
                  <a:pt x="17" y="39"/>
                </a:lnTo>
                <a:lnTo>
                  <a:pt x="27" y="30"/>
                </a:lnTo>
                <a:lnTo>
                  <a:pt x="17" y="10"/>
                </a:lnTo>
                <a:lnTo>
                  <a:pt x="0" y="10"/>
                </a:lnTo>
                <a:lnTo>
                  <a:pt x="0" y="5"/>
                </a:lnTo>
                <a:close/>
              </a:path>
            </a:pathLst>
          </a:custGeom>
          <a:noFill/>
          <a:ln w="1588" cap="rnd">
            <a:solidFill>
              <a:srgbClr val="000000"/>
            </a:solidFill>
            <a:prstDash val="solid"/>
            <a:round/>
            <a:headEnd/>
            <a:tailEnd/>
          </a:ln>
        </p:spPr>
        <p:txBody>
          <a:bodyPr/>
          <a:lstStyle/>
          <a:p>
            <a:endParaRPr lang="en-US"/>
          </a:p>
        </p:txBody>
      </p:sp>
      <p:sp>
        <p:nvSpPr>
          <p:cNvPr id="146398" name="Freeform 2014"/>
          <p:cNvSpPr>
            <a:spLocks/>
          </p:cNvSpPr>
          <p:nvPr/>
        </p:nvSpPr>
        <p:spPr bwMode="auto">
          <a:xfrm>
            <a:off x="1897063" y="3981450"/>
            <a:ext cx="42863" cy="23813"/>
          </a:xfrm>
          <a:custGeom>
            <a:avLst/>
            <a:gdLst/>
            <a:ahLst/>
            <a:cxnLst>
              <a:cxn ang="0">
                <a:pos x="0" y="0"/>
              </a:cxn>
              <a:cxn ang="0">
                <a:pos x="11" y="15"/>
              </a:cxn>
              <a:cxn ang="0">
                <a:pos x="27" y="0"/>
              </a:cxn>
              <a:cxn ang="0">
                <a:pos x="0" y="0"/>
              </a:cxn>
            </a:cxnLst>
            <a:rect l="0" t="0" r="r" b="b"/>
            <a:pathLst>
              <a:path w="27" h="15">
                <a:moveTo>
                  <a:pt x="0" y="0"/>
                </a:moveTo>
                <a:lnTo>
                  <a:pt x="11" y="15"/>
                </a:lnTo>
                <a:lnTo>
                  <a:pt x="27" y="0"/>
                </a:lnTo>
                <a:lnTo>
                  <a:pt x="0" y="0"/>
                </a:lnTo>
                <a:close/>
              </a:path>
            </a:pathLst>
          </a:custGeom>
          <a:noFill/>
          <a:ln w="1588" cap="rnd">
            <a:solidFill>
              <a:srgbClr val="000000"/>
            </a:solidFill>
            <a:prstDash val="solid"/>
            <a:round/>
            <a:headEnd/>
            <a:tailEnd/>
          </a:ln>
        </p:spPr>
        <p:txBody>
          <a:bodyPr/>
          <a:lstStyle/>
          <a:p>
            <a:endParaRPr lang="en-US"/>
          </a:p>
        </p:txBody>
      </p:sp>
      <p:sp>
        <p:nvSpPr>
          <p:cNvPr id="146399" name="Freeform 2015"/>
          <p:cNvSpPr>
            <a:spLocks/>
          </p:cNvSpPr>
          <p:nvPr/>
        </p:nvSpPr>
        <p:spPr bwMode="auto">
          <a:xfrm>
            <a:off x="1905000" y="4027488"/>
            <a:ext cx="95250" cy="95250"/>
          </a:xfrm>
          <a:custGeom>
            <a:avLst/>
            <a:gdLst/>
            <a:ahLst/>
            <a:cxnLst>
              <a:cxn ang="0">
                <a:pos x="0" y="20"/>
              </a:cxn>
              <a:cxn ang="0">
                <a:pos x="49" y="0"/>
              </a:cxn>
              <a:cxn ang="0">
                <a:pos x="55" y="25"/>
              </a:cxn>
              <a:cxn ang="0">
                <a:pos x="60" y="35"/>
              </a:cxn>
              <a:cxn ang="0">
                <a:pos x="55" y="35"/>
              </a:cxn>
              <a:cxn ang="0">
                <a:pos x="49" y="40"/>
              </a:cxn>
              <a:cxn ang="0">
                <a:pos x="44" y="45"/>
              </a:cxn>
              <a:cxn ang="0">
                <a:pos x="38" y="40"/>
              </a:cxn>
              <a:cxn ang="0">
                <a:pos x="33" y="45"/>
              </a:cxn>
              <a:cxn ang="0">
                <a:pos x="27" y="50"/>
              </a:cxn>
              <a:cxn ang="0">
                <a:pos x="22" y="55"/>
              </a:cxn>
              <a:cxn ang="0">
                <a:pos x="17" y="60"/>
              </a:cxn>
              <a:cxn ang="0">
                <a:pos x="11" y="50"/>
              </a:cxn>
              <a:cxn ang="0">
                <a:pos x="22" y="45"/>
              </a:cxn>
              <a:cxn ang="0">
                <a:pos x="27" y="40"/>
              </a:cxn>
              <a:cxn ang="0">
                <a:pos x="27" y="35"/>
              </a:cxn>
              <a:cxn ang="0">
                <a:pos x="22" y="20"/>
              </a:cxn>
              <a:cxn ang="0">
                <a:pos x="0" y="25"/>
              </a:cxn>
              <a:cxn ang="0">
                <a:pos x="0" y="20"/>
              </a:cxn>
            </a:cxnLst>
            <a:rect l="0" t="0" r="r" b="b"/>
            <a:pathLst>
              <a:path w="60" h="60">
                <a:moveTo>
                  <a:pt x="0" y="20"/>
                </a:moveTo>
                <a:lnTo>
                  <a:pt x="49" y="0"/>
                </a:lnTo>
                <a:lnTo>
                  <a:pt x="55" y="25"/>
                </a:lnTo>
                <a:lnTo>
                  <a:pt x="60" y="35"/>
                </a:lnTo>
                <a:lnTo>
                  <a:pt x="55" y="35"/>
                </a:lnTo>
                <a:lnTo>
                  <a:pt x="49" y="40"/>
                </a:lnTo>
                <a:lnTo>
                  <a:pt x="44" y="45"/>
                </a:lnTo>
                <a:lnTo>
                  <a:pt x="38" y="40"/>
                </a:lnTo>
                <a:lnTo>
                  <a:pt x="33" y="45"/>
                </a:lnTo>
                <a:lnTo>
                  <a:pt x="27" y="50"/>
                </a:lnTo>
                <a:lnTo>
                  <a:pt x="22" y="55"/>
                </a:lnTo>
                <a:lnTo>
                  <a:pt x="17" y="60"/>
                </a:lnTo>
                <a:lnTo>
                  <a:pt x="11" y="50"/>
                </a:lnTo>
                <a:lnTo>
                  <a:pt x="22" y="45"/>
                </a:lnTo>
                <a:lnTo>
                  <a:pt x="27" y="40"/>
                </a:lnTo>
                <a:lnTo>
                  <a:pt x="27" y="35"/>
                </a:lnTo>
                <a:lnTo>
                  <a:pt x="22" y="20"/>
                </a:lnTo>
                <a:lnTo>
                  <a:pt x="0" y="25"/>
                </a:lnTo>
                <a:lnTo>
                  <a:pt x="0" y="20"/>
                </a:lnTo>
                <a:close/>
              </a:path>
            </a:pathLst>
          </a:custGeom>
          <a:noFill/>
          <a:ln w="1588" cap="rnd">
            <a:solidFill>
              <a:srgbClr val="000000"/>
            </a:solidFill>
            <a:prstDash val="solid"/>
            <a:round/>
            <a:headEnd/>
            <a:tailEnd/>
          </a:ln>
        </p:spPr>
        <p:txBody>
          <a:bodyPr/>
          <a:lstStyle/>
          <a:p>
            <a:endParaRPr lang="en-US"/>
          </a:p>
        </p:txBody>
      </p:sp>
      <p:sp>
        <p:nvSpPr>
          <p:cNvPr id="146400" name="Freeform 2016"/>
          <p:cNvSpPr>
            <a:spLocks/>
          </p:cNvSpPr>
          <p:nvPr/>
        </p:nvSpPr>
        <p:spPr bwMode="auto">
          <a:xfrm>
            <a:off x="1947863" y="4043363"/>
            <a:ext cx="34925" cy="39688"/>
          </a:xfrm>
          <a:custGeom>
            <a:avLst/>
            <a:gdLst/>
            <a:ahLst/>
            <a:cxnLst>
              <a:cxn ang="0">
                <a:pos x="0" y="5"/>
              </a:cxn>
              <a:cxn ang="0">
                <a:pos x="6" y="20"/>
              </a:cxn>
              <a:cxn ang="0">
                <a:pos x="11" y="25"/>
              </a:cxn>
              <a:cxn ang="0">
                <a:pos x="16" y="25"/>
              </a:cxn>
              <a:cxn ang="0">
                <a:pos x="22" y="25"/>
              </a:cxn>
              <a:cxn ang="0">
                <a:pos x="22" y="15"/>
              </a:cxn>
              <a:cxn ang="0">
                <a:pos x="16" y="0"/>
              </a:cxn>
              <a:cxn ang="0">
                <a:pos x="0" y="5"/>
              </a:cxn>
            </a:cxnLst>
            <a:rect l="0" t="0" r="r" b="b"/>
            <a:pathLst>
              <a:path w="22" h="25">
                <a:moveTo>
                  <a:pt x="0" y="5"/>
                </a:moveTo>
                <a:lnTo>
                  <a:pt x="6" y="20"/>
                </a:lnTo>
                <a:lnTo>
                  <a:pt x="11" y="25"/>
                </a:lnTo>
                <a:lnTo>
                  <a:pt x="16" y="25"/>
                </a:lnTo>
                <a:lnTo>
                  <a:pt x="22" y="25"/>
                </a:lnTo>
                <a:lnTo>
                  <a:pt x="22" y="15"/>
                </a:lnTo>
                <a:lnTo>
                  <a:pt x="16" y="0"/>
                </a:lnTo>
                <a:lnTo>
                  <a:pt x="0" y="5"/>
                </a:lnTo>
                <a:close/>
              </a:path>
            </a:pathLst>
          </a:custGeom>
          <a:noFill/>
          <a:ln w="1588" cap="rnd">
            <a:solidFill>
              <a:srgbClr val="000000"/>
            </a:solidFill>
            <a:prstDash val="solid"/>
            <a:round/>
            <a:headEnd/>
            <a:tailEnd/>
          </a:ln>
        </p:spPr>
        <p:txBody>
          <a:bodyPr/>
          <a:lstStyle/>
          <a:p>
            <a:endParaRPr lang="en-US"/>
          </a:p>
        </p:txBody>
      </p:sp>
      <p:sp>
        <p:nvSpPr>
          <p:cNvPr id="146401" name="Freeform 2017"/>
          <p:cNvSpPr>
            <a:spLocks/>
          </p:cNvSpPr>
          <p:nvPr/>
        </p:nvSpPr>
        <p:spPr bwMode="auto">
          <a:xfrm>
            <a:off x="1939925" y="4138613"/>
            <a:ext cx="93663" cy="69850"/>
          </a:xfrm>
          <a:custGeom>
            <a:avLst/>
            <a:gdLst/>
            <a:ahLst/>
            <a:cxnLst>
              <a:cxn ang="0">
                <a:pos x="0" y="0"/>
              </a:cxn>
              <a:cxn ang="0">
                <a:pos x="54" y="0"/>
              </a:cxn>
              <a:cxn ang="0">
                <a:pos x="59" y="10"/>
              </a:cxn>
              <a:cxn ang="0">
                <a:pos x="16" y="44"/>
              </a:cxn>
              <a:cxn ang="0">
                <a:pos x="16" y="35"/>
              </a:cxn>
              <a:cxn ang="0">
                <a:pos x="27" y="25"/>
              </a:cxn>
              <a:cxn ang="0">
                <a:pos x="16" y="10"/>
              </a:cxn>
              <a:cxn ang="0">
                <a:pos x="0" y="10"/>
              </a:cxn>
              <a:cxn ang="0">
                <a:pos x="0" y="0"/>
              </a:cxn>
            </a:cxnLst>
            <a:rect l="0" t="0" r="r" b="b"/>
            <a:pathLst>
              <a:path w="59" h="44">
                <a:moveTo>
                  <a:pt x="0" y="0"/>
                </a:moveTo>
                <a:lnTo>
                  <a:pt x="54" y="0"/>
                </a:lnTo>
                <a:lnTo>
                  <a:pt x="59" y="10"/>
                </a:lnTo>
                <a:lnTo>
                  <a:pt x="16" y="44"/>
                </a:lnTo>
                <a:lnTo>
                  <a:pt x="16" y="35"/>
                </a:lnTo>
                <a:lnTo>
                  <a:pt x="27" y="25"/>
                </a:lnTo>
                <a:lnTo>
                  <a:pt x="16" y="10"/>
                </a:lnTo>
                <a:lnTo>
                  <a:pt x="0" y="10"/>
                </a:lnTo>
                <a:lnTo>
                  <a:pt x="0" y="0"/>
                </a:lnTo>
                <a:close/>
              </a:path>
            </a:pathLst>
          </a:custGeom>
          <a:noFill/>
          <a:ln w="1588" cap="rnd">
            <a:solidFill>
              <a:srgbClr val="000000"/>
            </a:solidFill>
            <a:prstDash val="solid"/>
            <a:round/>
            <a:headEnd/>
            <a:tailEnd/>
          </a:ln>
        </p:spPr>
        <p:txBody>
          <a:bodyPr/>
          <a:lstStyle/>
          <a:p>
            <a:endParaRPr lang="en-US"/>
          </a:p>
        </p:txBody>
      </p:sp>
      <p:sp>
        <p:nvSpPr>
          <p:cNvPr id="146402" name="Freeform 2018"/>
          <p:cNvSpPr>
            <a:spLocks/>
          </p:cNvSpPr>
          <p:nvPr/>
        </p:nvSpPr>
        <p:spPr bwMode="auto">
          <a:xfrm>
            <a:off x="1982788" y="4146550"/>
            <a:ext cx="34925" cy="23813"/>
          </a:xfrm>
          <a:custGeom>
            <a:avLst/>
            <a:gdLst/>
            <a:ahLst/>
            <a:cxnLst>
              <a:cxn ang="0">
                <a:pos x="0" y="0"/>
              </a:cxn>
              <a:cxn ang="0">
                <a:pos x="5" y="15"/>
              </a:cxn>
              <a:cxn ang="0">
                <a:pos x="22" y="0"/>
              </a:cxn>
              <a:cxn ang="0">
                <a:pos x="0" y="0"/>
              </a:cxn>
            </a:cxnLst>
            <a:rect l="0" t="0" r="r" b="b"/>
            <a:pathLst>
              <a:path w="22" h="15">
                <a:moveTo>
                  <a:pt x="0" y="0"/>
                </a:moveTo>
                <a:lnTo>
                  <a:pt x="5" y="15"/>
                </a:lnTo>
                <a:lnTo>
                  <a:pt x="22" y="0"/>
                </a:lnTo>
                <a:lnTo>
                  <a:pt x="0" y="0"/>
                </a:lnTo>
                <a:close/>
              </a:path>
            </a:pathLst>
          </a:custGeom>
          <a:noFill/>
          <a:ln w="1588" cap="rnd">
            <a:solidFill>
              <a:srgbClr val="000000"/>
            </a:solidFill>
            <a:prstDash val="solid"/>
            <a:round/>
            <a:headEnd/>
            <a:tailEnd/>
          </a:ln>
        </p:spPr>
        <p:txBody>
          <a:bodyPr/>
          <a:lstStyle/>
          <a:p>
            <a:endParaRPr lang="en-US"/>
          </a:p>
        </p:txBody>
      </p:sp>
      <p:sp>
        <p:nvSpPr>
          <p:cNvPr id="146403" name="Freeform 2019"/>
          <p:cNvSpPr>
            <a:spLocks/>
          </p:cNvSpPr>
          <p:nvPr/>
        </p:nvSpPr>
        <p:spPr bwMode="auto">
          <a:xfrm>
            <a:off x="1974850" y="4200525"/>
            <a:ext cx="101600" cy="87313"/>
          </a:xfrm>
          <a:custGeom>
            <a:avLst/>
            <a:gdLst/>
            <a:ahLst/>
            <a:cxnLst>
              <a:cxn ang="0">
                <a:pos x="0" y="20"/>
              </a:cxn>
              <a:cxn ang="0">
                <a:pos x="48" y="0"/>
              </a:cxn>
              <a:cxn ang="0">
                <a:pos x="54" y="10"/>
              </a:cxn>
              <a:cxn ang="0">
                <a:pos x="21" y="45"/>
              </a:cxn>
              <a:cxn ang="0">
                <a:pos x="64" y="35"/>
              </a:cxn>
              <a:cxn ang="0">
                <a:pos x="64" y="40"/>
              </a:cxn>
              <a:cxn ang="0">
                <a:pos x="10" y="55"/>
              </a:cxn>
              <a:cxn ang="0">
                <a:pos x="10" y="50"/>
              </a:cxn>
              <a:cxn ang="0">
                <a:pos x="43" y="10"/>
              </a:cxn>
              <a:cxn ang="0">
                <a:pos x="5" y="25"/>
              </a:cxn>
              <a:cxn ang="0">
                <a:pos x="0" y="20"/>
              </a:cxn>
            </a:cxnLst>
            <a:rect l="0" t="0" r="r" b="b"/>
            <a:pathLst>
              <a:path w="64" h="55">
                <a:moveTo>
                  <a:pt x="0" y="20"/>
                </a:moveTo>
                <a:lnTo>
                  <a:pt x="48" y="0"/>
                </a:lnTo>
                <a:lnTo>
                  <a:pt x="54" y="10"/>
                </a:lnTo>
                <a:lnTo>
                  <a:pt x="21" y="45"/>
                </a:lnTo>
                <a:lnTo>
                  <a:pt x="64" y="35"/>
                </a:lnTo>
                <a:lnTo>
                  <a:pt x="64" y="40"/>
                </a:lnTo>
                <a:lnTo>
                  <a:pt x="10" y="55"/>
                </a:lnTo>
                <a:lnTo>
                  <a:pt x="10" y="50"/>
                </a:lnTo>
                <a:lnTo>
                  <a:pt x="43" y="10"/>
                </a:lnTo>
                <a:lnTo>
                  <a:pt x="5" y="25"/>
                </a:lnTo>
                <a:lnTo>
                  <a:pt x="0" y="20"/>
                </a:lnTo>
                <a:close/>
              </a:path>
            </a:pathLst>
          </a:custGeom>
          <a:noFill/>
          <a:ln w="1588" cap="rnd">
            <a:solidFill>
              <a:srgbClr val="000000"/>
            </a:solidFill>
            <a:prstDash val="solid"/>
            <a:round/>
            <a:headEnd/>
            <a:tailEnd/>
          </a:ln>
        </p:spPr>
        <p:txBody>
          <a:bodyPr/>
          <a:lstStyle/>
          <a:p>
            <a:endParaRPr lang="en-US"/>
          </a:p>
        </p:txBody>
      </p:sp>
      <p:sp>
        <p:nvSpPr>
          <p:cNvPr id="146404" name="Freeform 2020"/>
          <p:cNvSpPr>
            <a:spLocks/>
          </p:cNvSpPr>
          <p:nvPr/>
        </p:nvSpPr>
        <p:spPr bwMode="auto">
          <a:xfrm>
            <a:off x="2017713" y="4302125"/>
            <a:ext cx="85725" cy="79375"/>
          </a:xfrm>
          <a:custGeom>
            <a:avLst/>
            <a:gdLst/>
            <a:ahLst/>
            <a:cxnLst>
              <a:cxn ang="0">
                <a:pos x="21" y="0"/>
              </a:cxn>
              <a:cxn ang="0">
                <a:pos x="27" y="0"/>
              </a:cxn>
              <a:cxn ang="0">
                <a:pos x="38" y="0"/>
              </a:cxn>
              <a:cxn ang="0">
                <a:pos x="43" y="5"/>
              </a:cxn>
              <a:cxn ang="0">
                <a:pos x="54" y="15"/>
              </a:cxn>
              <a:cxn ang="0">
                <a:pos x="54" y="25"/>
              </a:cxn>
              <a:cxn ang="0">
                <a:pos x="48" y="35"/>
              </a:cxn>
              <a:cxn ang="0">
                <a:pos x="43" y="40"/>
              </a:cxn>
              <a:cxn ang="0">
                <a:pos x="32" y="50"/>
              </a:cxn>
              <a:cxn ang="0">
                <a:pos x="21" y="50"/>
              </a:cxn>
              <a:cxn ang="0">
                <a:pos x="10" y="50"/>
              </a:cxn>
              <a:cxn ang="0">
                <a:pos x="5" y="40"/>
              </a:cxn>
              <a:cxn ang="0">
                <a:pos x="0" y="30"/>
              </a:cxn>
              <a:cxn ang="0">
                <a:pos x="0" y="20"/>
              </a:cxn>
              <a:cxn ang="0">
                <a:pos x="0" y="10"/>
              </a:cxn>
              <a:cxn ang="0">
                <a:pos x="10" y="5"/>
              </a:cxn>
              <a:cxn ang="0">
                <a:pos x="21" y="0"/>
              </a:cxn>
            </a:cxnLst>
            <a:rect l="0" t="0" r="r" b="b"/>
            <a:pathLst>
              <a:path w="54" h="50">
                <a:moveTo>
                  <a:pt x="21" y="0"/>
                </a:moveTo>
                <a:lnTo>
                  <a:pt x="27" y="0"/>
                </a:lnTo>
                <a:lnTo>
                  <a:pt x="38" y="0"/>
                </a:lnTo>
                <a:lnTo>
                  <a:pt x="43" y="5"/>
                </a:lnTo>
                <a:lnTo>
                  <a:pt x="54" y="15"/>
                </a:lnTo>
                <a:lnTo>
                  <a:pt x="54" y="25"/>
                </a:lnTo>
                <a:lnTo>
                  <a:pt x="48" y="35"/>
                </a:lnTo>
                <a:lnTo>
                  <a:pt x="43" y="40"/>
                </a:lnTo>
                <a:lnTo>
                  <a:pt x="32" y="50"/>
                </a:lnTo>
                <a:lnTo>
                  <a:pt x="21" y="50"/>
                </a:lnTo>
                <a:lnTo>
                  <a:pt x="10" y="50"/>
                </a:lnTo>
                <a:lnTo>
                  <a:pt x="5" y="40"/>
                </a:lnTo>
                <a:lnTo>
                  <a:pt x="0" y="30"/>
                </a:lnTo>
                <a:lnTo>
                  <a:pt x="0" y="20"/>
                </a:lnTo>
                <a:lnTo>
                  <a:pt x="0" y="10"/>
                </a:lnTo>
                <a:lnTo>
                  <a:pt x="10" y="5"/>
                </a:lnTo>
                <a:lnTo>
                  <a:pt x="21" y="0"/>
                </a:lnTo>
                <a:close/>
              </a:path>
            </a:pathLst>
          </a:custGeom>
          <a:noFill/>
          <a:ln w="1588" cap="rnd">
            <a:solidFill>
              <a:srgbClr val="000000"/>
            </a:solidFill>
            <a:prstDash val="solid"/>
            <a:round/>
            <a:headEnd/>
            <a:tailEnd/>
          </a:ln>
        </p:spPr>
        <p:txBody>
          <a:bodyPr/>
          <a:lstStyle/>
          <a:p>
            <a:endParaRPr lang="en-US"/>
          </a:p>
        </p:txBody>
      </p:sp>
      <p:sp>
        <p:nvSpPr>
          <p:cNvPr id="146405" name="Freeform 2021"/>
          <p:cNvSpPr>
            <a:spLocks/>
          </p:cNvSpPr>
          <p:nvPr/>
        </p:nvSpPr>
        <p:spPr bwMode="auto">
          <a:xfrm>
            <a:off x="2025650" y="4310063"/>
            <a:ext cx="58738" cy="57150"/>
          </a:xfrm>
          <a:custGeom>
            <a:avLst/>
            <a:gdLst/>
            <a:ahLst/>
            <a:cxnLst>
              <a:cxn ang="0">
                <a:pos x="10" y="5"/>
              </a:cxn>
              <a:cxn ang="0">
                <a:pos x="5" y="5"/>
              </a:cxn>
              <a:cxn ang="0">
                <a:pos x="0" y="10"/>
              </a:cxn>
              <a:cxn ang="0">
                <a:pos x="0" y="15"/>
              </a:cxn>
              <a:cxn ang="0">
                <a:pos x="0" y="25"/>
              </a:cxn>
              <a:cxn ang="0">
                <a:pos x="0" y="30"/>
              </a:cxn>
              <a:cxn ang="0">
                <a:pos x="5" y="36"/>
              </a:cxn>
              <a:cxn ang="0">
                <a:pos x="16" y="36"/>
              </a:cxn>
              <a:cxn ang="0">
                <a:pos x="26" y="36"/>
              </a:cxn>
              <a:cxn ang="0">
                <a:pos x="32" y="36"/>
              </a:cxn>
              <a:cxn ang="0">
                <a:pos x="37" y="30"/>
              </a:cxn>
              <a:cxn ang="0">
                <a:pos x="37" y="20"/>
              </a:cxn>
              <a:cxn ang="0">
                <a:pos x="37" y="15"/>
              </a:cxn>
              <a:cxn ang="0">
                <a:pos x="37" y="5"/>
              </a:cxn>
              <a:cxn ang="0">
                <a:pos x="32" y="5"/>
              </a:cxn>
              <a:cxn ang="0">
                <a:pos x="21" y="0"/>
              </a:cxn>
              <a:cxn ang="0">
                <a:pos x="10" y="5"/>
              </a:cxn>
            </a:cxnLst>
            <a:rect l="0" t="0" r="r" b="b"/>
            <a:pathLst>
              <a:path w="37" h="36">
                <a:moveTo>
                  <a:pt x="10" y="5"/>
                </a:moveTo>
                <a:lnTo>
                  <a:pt x="5" y="5"/>
                </a:lnTo>
                <a:lnTo>
                  <a:pt x="0" y="10"/>
                </a:lnTo>
                <a:lnTo>
                  <a:pt x="0" y="15"/>
                </a:lnTo>
                <a:lnTo>
                  <a:pt x="0" y="25"/>
                </a:lnTo>
                <a:lnTo>
                  <a:pt x="0" y="30"/>
                </a:lnTo>
                <a:lnTo>
                  <a:pt x="5" y="36"/>
                </a:lnTo>
                <a:lnTo>
                  <a:pt x="16" y="36"/>
                </a:lnTo>
                <a:lnTo>
                  <a:pt x="26" y="36"/>
                </a:lnTo>
                <a:lnTo>
                  <a:pt x="32" y="36"/>
                </a:lnTo>
                <a:lnTo>
                  <a:pt x="37" y="30"/>
                </a:lnTo>
                <a:lnTo>
                  <a:pt x="37" y="20"/>
                </a:lnTo>
                <a:lnTo>
                  <a:pt x="37" y="15"/>
                </a:lnTo>
                <a:lnTo>
                  <a:pt x="37" y="5"/>
                </a:lnTo>
                <a:lnTo>
                  <a:pt x="32" y="5"/>
                </a:lnTo>
                <a:lnTo>
                  <a:pt x="21" y="0"/>
                </a:lnTo>
                <a:lnTo>
                  <a:pt x="10" y="5"/>
                </a:lnTo>
                <a:close/>
              </a:path>
            </a:pathLst>
          </a:custGeom>
          <a:noFill/>
          <a:ln w="1588" cap="rnd">
            <a:solidFill>
              <a:srgbClr val="000000"/>
            </a:solidFill>
            <a:prstDash val="solid"/>
            <a:round/>
            <a:headEnd/>
            <a:tailEnd/>
          </a:ln>
        </p:spPr>
        <p:txBody>
          <a:bodyPr/>
          <a:lstStyle/>
          <a:p>
            <a:endParaRPr lang="en-US"/>
          </a:p>
        </p:txBody>
      </p:sp>
      <p:sp>
        <p:nvSpPr>
          <p:cNvPr id="146406" name="Freeform 2022"/>
          <p:cNvSpPr>
            <a:spLocks/>
          </p:cNvSpPr>
          <p:nvPr/>
        </p:nvSpPr>
        <p:spPr bwMode="auto">
          <a:xfrm>
            <a:off x="2041525" y="4397375"/>
            <a:ext cx="95250" cy="55563"/>
          </a:xfrm>
          <a:custGeom>
            <a:avLst/>
            <a:gdLst/>
            <a:ahLst/>
            <a:cxnLst>
              <a:cxn ang="0">
                <a:pos x="0" y="15"/>
              </a:cxn>
              <a:cxn ang="0">
                <a:pos x="49" y="0"/>
              </a:cxn>
              <a:cxn ang="0">
                <a:pos x="60" y="30"/>
              </a:cxn>
              <a:cxn ang="0">
                <a:pos x="55" y="35"/>
              </a:cxn>
              <a:cxn ang="0">
                <a:pos x="49" y="10"/>
              </a:cxn>
              <a:cxn ang="0">
                <a:pos x="27" y="10"/>
              </a:cxn>
              <a:cxn ang="0">
                <a:pos x="38" y="35"/>
              </a:cxn>
              <a:cxn ang="0">
                <a:pos x="27" y="35"/>
              </a:cxn>
              <a:cxn ang="0">
                <a:pos x="22" y="15"/>
              </a:cxn>
              <a:cxn ang="0">
                <a:pos x="0" y="20"/>
              </a:cxn>
              <a:cxn ang="0">
                <a:pos x="0" y="15"/>
              </a:cxn>
            </a:cxnLst>
            <a:rect l="0" t="0" r="r" b="b"/>
            <a:pathLst>
              <a:path w="60" h="35">
                <a:moveTo>
                  <a:pt x="0" y="15"/>
                </a:moveTo>
                <a:lnTo>
                  <a:pt x="49" y="0"/>
                </a:lnTo>
                <a:lnTo>
                  <a:pt x="60" y="30"/>
                </a:lnTo>
                <a:lnTo>
                  <a:pt x="55" y="35"/>
                </a:lnTo>
                <a:lnTo>
                  <a:pt x="49" y="10"/>
                </a:lnTo>
                <a:lnTo>
                  <a:pt x="27" y="10"/>
                </a:lnTo>
                <a:lnTo>
                  <a:pt x="38" y="35"/>
                </a:lnTo>
                <a:lnTo>
                  <a:pt x="27" y="35"/>
                </a:lnTo>
                <a:lnTo>
                  <a:pt x="22" y="15"/>
                </a:lnTo>
                <a:lnTo>
                  <a:pt x="0" y="20"/>
                </a:lnTo>
                <a:lnTo>
                  <a:pt x="0" y="15"/>
                </a:lnTo>
                <a:close/>
              </a:path>
            </a:pathLst>
          </a:custGeom>
          <a:noFill/>
          <a:ln w="1588" cap="rnd">
            <a:solidFill>
              <a:srgbClr val="000000"/>
            </a:solidFill>
            <a:prstDash val="solid"/>
            <a:round/>
            <a:headEnd/>
            <a:tailEnd/>
          </a:ln>
        </p:spPr>
        <p:txBody>
          <a:bodyPr/>
          <a:lstStyle/>
          <a:p>
            <a:endParaRPr lang="en-US"/>
          </a:p>
        </p:txBody>
      </p:sp>
      <p:sp>
        <p:nvSpPr>
          <p:cNvPr id="146407" name="Freeform 2023"/>
          <p:cNvSpPr>
            <a:spLocks/>
          </p:cNvSpPr>
          <p:nvPr/>
        </p:nvSpPr>
        <p:spPr bwMode="auto">
          <a:xfrm>
            <a:off x="2119313" y="4695825"/>
            <a:ext cx="85725" cy="30163"/>
          </a:xfrm>
          <a:custGeom>
            <a:avLst/>
            <a:gdLst/>
            <a:ahLst/>
            <a:cxnLst>
              <a:cxn ang="0">
                <a:pos x="0" y="10"/>
              </a:cxn>
              <a:cxn ang="0">
                <a:pos x="54" y="0"/>
              </a:cxn>
              <a:cxn ang="0">
                <a:pos x="54" y="10"/>
              </a:cxn>
              <a:cxn ang="0">
                <a:pos x="0" y="19"/>
              </a:cxn>
              <a:cxn ang="0">
                <a:pos x="0" y="10"/>
              </a:cxn>
            </a:cxnLst>
            <a:rect l="0" t="0" r="r" b="b"/>
            <a:pathLst>
              <a:path w="54" h="19">
                <a:moveTo>
                  <a:pt x="0" y="10"/>
                </a:moveTo>
                <a:lnTo>
                  <a:pt x="54" y="0"/>
                </a:lnTo>
                <a:lnTo>
                  <a:pt x="54" y="10"/>
                </a:lnTo>
                <a:lnTo>
                  <a:pt x="0" y="19"/>
                </a:lnTo>
                <a:lnTo>
                  <a:pt x="0" y="10"/>
                </a:lnTo>
                <a:close/>
              </a:path>
            </a:pathLst>
          </a:custGeom>
          <a:noFill/>
          <a:ln w="1588" cap="rnd">
            <a:solidFill>
              <a:srgbClr val="000000"/>
            </a:solidFill>
            <a:prstDash val="solid"/>
            <a:round/>
            <a:headEnd/>
            <a:tailEnd/>
          </a:ln>
        </p:spPr>
        <p:txBody>
          <a:bodyPr/>
          <a:lstStyle/>
          <a:p>
            <a:endParaRPr lang="en-US"/>
          </a:p>
        </p:txBody>
      </p:sp>
      <p:sp>
        <p:nvSpPr>
          <p:cNvPr id="146408" name="Freeform 2024"/>
          <p:cNvSpPr>
            <a:spLocks/>
          </p:cNvSpPr>
          <p:nvPr/>
        </p:nvSpPr>
        <p:spPr bwMode="auto">
          <a:xfrm>
            <a:off x="2127250" y="4741863"/>
            <a:ext cx="95250" cy="71438"/>
          </a:xfrm>
          <a:custGeom>
            <a:avLst/>
            <a:gdLst/>
            <a:ahLst/>
            <a:cxnLst>
              <a:cxn ang="0">
                <a:pos x="17" y="5"/>
              </a:cxn>
              <a:cxn ang="0">
                <a:pos x="17" y="10"/>
              </a:cxn>
              <a:cxn ang="0">
                <a:pos x="11" y="15"/>
              </a:cxn>
              <a:cxn ang="0">
                <a:pos x="6" y="25"/>
              </a:cxn>
              <a:cxn ang="0">
                <a:pos x="11" y="35"/>
              </a:cxn>
              <a:cxn ang="0">
                <a:pos x="17" y="35"/>
              </a:cxn>
              <a:cxn ang="0">
                <a:pos x="28" y="35"/>
              </a:cxn>
              <a:cxn ang="0">
                <a:pos x="28" y="30"/>
              </a:cxn>
              <a:cxn ang="0">
                <a:pos x="28" y="20"/>
              </a:cxn>
              <a:cxn ang="0">
                <a:pos x="28" y="10"/>
              </a:cxn>
              <a:cxn ang="0">
                <a:pos x="33" y="5"/>
              </a:cxn>
              <a:cxn ang="0">
                <a:pos x="38" y="0"/>
              </a:cxn>
              <a:cxn ang="0">
                <a:pos x="44" y="5"/>
              </a:cxn>
              <a:cxn ang="0">
                <a:pos x="49" y="5"/>
              </a:cxn>
              <a:cxn ang="0">
                <a:pos x="55" y="10"/>
              </a:cxn>
              <a:cxn ang="0">
                <a:pos x="55" y="15"/>
              </a:cxn>
              <a:cxn ang="0">
                <a:pos x="60" y="25"/>
              </a:cxn>
              <a:cxn ang="0">
                <a:pos x="55" y="30"/>
              </a:cxn>
              <a:cxn ang="0">
                <a:pos x="55" y="35"/>
              </a:cxn>
              <a:cxn ang="0">
                <a:pos x="44" y="40"/>
              </a:cxn>
              <a:cxn ang="0">
                <a:pos x="44" y="30"/>
              </a:cxn>
              <a:cxn ang="0">
                <a:pos x="49" y="30"/>
              </a:cxn>
              <a:cxn ang="0">
                <a:pos x="55" y="20"/>
              </a:cxn>
              <a:cxn ang="0">
                <a:pos x="49" y="10"/>
              </a:cxn>
              <a:cxn ang="0">
                <a:pos x="44" y="10"/>
              </a:cxn>
              <a:cxn ang="0">
                <a:pos x="38" y="10"/>
              </a:cxn>
              <a:cxn ang="0">
                <a:pos x="33" y="15"/>
              </a:cxn>
              <a:cxn ang="0">
                <a:pos x="33" y="25"/>
              </a:cxn>
              <a:cxn ang="0">
                <a:pos x="33" y="35"/>
              </a:cxn>
              <a:cxn ang="0">
                <a:pos x="28" y="40"/>
              </a:cxn>
              <a:cxn ang="0">
                <a:pos x="22" y="45"/>
              </a:cxn>
              <a:cxn ang="0">
                <a:pos x="17" y="45"/>
              </a:cxn>
              <a:cxn ang="0">
                <a:pos x="11" y="40"/>
              </a:cxn>
              <a:cxn ang="0">
                <a:pos x="6" y="35"/>
              </a:cxn>
              <a:cxn ang="0">
                <a:pos x="0" y="30"/>
              </a:cxn>
              <a:cxn ang="0">
                <a:pos x="0" y="20"/>
              </a:cxn>
              <a:cxn ang="0">
                <a:pos x="6" y="15"/>
              </a:cxn>
              <a:cxn ang="0">
                <a:pos x="11" y="5"/>
              </a:cxn>
              <a:cxn ang="0">
                <a:pos x="17" y="5"/>
              </a:cxn>
            </a:cxnLst>
            <a:rect l="0" t="0" r="r" b="b"/>
            <a:pathLst>
              <a:path w="60" h="45">
                <a:moveTo>
                  <a:pt x="17" y="5"/>
                </a:moveTo>
                <a:lnTo>
                  <a:pt x="17" y="10"/>
                </a:lnTo>
                <a:lnTo>
                  <a:pt x="11" y="15"/>
                </a:lnTo>
                <a:lnTo>
                  <a:pt x="6" y="25"/>
                </a:lnTo>
                <a:lnTo>
                  <a:pt x="11" y="35"/>
                </a:lnTo>
                <a:lnTo>
                  <a:pt x="17" y="35"/>
                </a:lnTo>
                <a:lnTo>
                  <a:pt x="28" y="35"/>
                </a:lnTo>
                <a:lnTo>
                  <a:pt x="28" y="30"/>
                </a:lnTo>
                <a:lnTo>
                  <a:pt x="28" y="20"/>
                </a:lnTo>
                <a:lnTo>
                  <a:pt x="28" y="10"/>
                </a:lnTo>
                <a:lnTo>
                  <a:pt x="33" y="5"/>
                </a:lnTo>
                <a:lnTo>
                  <a:pt x="38" y="0"/>
                </a:lnTo>
                <a:lnTo>
                  <a:pt x="44" y="5"/>
                </a:lnTo>
                <a:lnTo>
                  <a:pt x="49" y="5"/>
                </a:lnTo>
                <a:lnTo>
                  <a:pt x="55" y="10"/>
                </a:lnTo>
                <a:lnTo>
                  <a:pt x="55" y="15"/>
                </a:lnTo>
                <a:lnTo>
                  <a:pt x="60" y="25"/>
                </a:lnTo>
                <a:lnTo>
                  <a:pt x="55" y="30"/>
                </a:lnTo>
                <a:lnTo>
                  <a:pt x="55" y="35"/>
                </a:lnTo>
                <a:lnTo>
                  <a:pt x="44" y="40"/>
                </a:lnTo>
                <a:lnTo>
                  <a:pt x="44" y="30"/>
                </a:lnTo>
                <a:lnTo>
                  <a:pt x="49" y="30"/>
                </a:lnTo>
                <a:lnTo>
                  <a:pt x="55" y="20"/>
                </a:lnTo>
                <a:lnTo>
                  <a:pt x="49" y="10"/>
                </a:lnTo>
                <a:lnTo>
                  <a:pt x="44" y="10"/>
                </a:lnTo>
                <a:lnTo>
                  <a:pt x="38" y="10"/>
                </a:lnTo>
                <a:lnTo>
                  <a:pt x="33" y="15"/>
                </a:lnTo>
                <a:lnTo>
                  <a:pt x="33" y="25"/>
                </a:lnTo>
                <a:lnTo>
                  <a:pt x="33" y="35"/>
                </a:lnTo>
                <a:lnTo>
                  <a:pt x="28" y="40"/>
                </a:lnTo>
                <a:lnTo>
                  <a:pt x="22" y="45"/>
                </a:lnTo>
                <a:lnTo>
                  <a:pt x="17" y="45"/>
                </a:lnTo>
                <a:lnTo>
                  <a:pt x="11" y="40"/>
                </a:lnTo>
                <a:lnTo>
                  <a:pt x="6" y="35"/>
                </a:lnTo>
                <a:lnTo>
                  <a:pt x="0" y="30"/>
                </a:lnTo>
                <a:lnTo>
                  <a:pt x="0" y="20"/>
                </a:lnTo>
                <a:lnTo>
                  <a:pt x="6" y="15"/>
                </a:lnTo>
                <a:lnTo>
                  <a:pt x="11" y="5"/>
                </a:lnTo>
                <a:lnTo>
                  <a:pt x="17" y="5"/>
                </a:lnTo>
                <a:close/>
              </a:path>
            </a:pathLst>
          </a:custGeom>
          <a:noFill/>
          <a:ln w="1588" cap="rnd">
            <a:solidFill>
              <a:srgbClr val="000000"/>
            </a:solidFill>
            <a:prstDash val="solid"/>
            <a:round/>
            <a:headEnd/>
            <a:tailEnd/>
          </a:ln>
        </p:spPr>
        <p:txBody>
          <a:bodyPr/>
          <a:lstStyle/>
          <a:p>
            <a:endParaRPr lang="en-US"/>
          </a:p>
        </p:txBody>
      </p:sp>
      <p:sp>
        <p:nvSpPr>
          <p:cNvPr id="146409" name="Freeform 2025"/>
          <p:cNvSpPr>
            <a:spLocks/>
          </p:cNvSpPr>
          <p:nvPr/>
        </p:nvSpPr>
        <p:spPr bwMode="auto">
          <a:xfrm>
            <a:off x="2144713" y="4837113"/>
            <a:ext cx="85725" cy="55563"/>
          </a:xfrm>
          <a:custGeom>
            <a:avLst/>
            <a:gdLst/>
            <a:ahLst/>
            <a:cxnLst>
              <a:cxn ang="0">
                <a:pos x="0" y="5"/>
              </a:cxn>
              <a:cxn ang="0">
                <a:pos x="54" y="0"/>
              </a:cxn>
              <a:cxn ang="0">
                <a:pos x="54" y="5"/>
              </a:cxn>
              <a:cxn ang="0">
                <a:pos x="5" y="10"/>
              </a:cxn>
              <a:cxn ang="0">
                <a:pos x="11" y="35"/>
              </a:cxn>
              <a:cxn ang="0">
                <a:pos x="5" y="35"/>
              </a:cxn>
              <a:cxn ang="0">
                <a:pos x="0" y="5"/>
              </a:cxn>
            </a:cxnLst>
            <a:rect l="0" t="0" r="r" b="b"/>
            <a:pathLst>
              <a:path w="54" h="35">
                <a:moveTo>
                  <a:pt x="0" y="5"/>
                </a:moveTo>
                <a:lnTo>
                  <a:pt x="54" y="0"/>
                </a:lnTo>
                <a:lnTo>
                  <a:pt x="54" y="5"/>
                </a:lnTo>
                <a:lnTo>
                  <a:pt x="5" y="10"/>
                </a:lnTo>
                <a:lnTo>
                  <a:pt x="11" y="35"/>
                </a:lnTo>
                <a:lnTo>
                  <a:pt x="5" y="35"/>
                </a:lnTo>
                <a:lnTo>
                  <a:pt x="0" y="5"/>
                </a:lnTo>
                <a:close/>
              </a:path>
            </a:pathLst>
          </a:custGeom>
          <a:noFill/>
          <a:ln w="1588" cap="rnd">
            <a:solidFill>
              <a:srgbClr val="000000"/>
            </a:solidFill>
            <a:prstDash val="solid"/>
            <a:round/>
            <a:headEnd/>
            <a:tailEnd/>
          </a:ln>
        </p:spPr>
        <p:txBody>
          <a:bodyPr/>
          <a:lstStyle/>
          <a:p>
            <a:endParaRPr lang="en-US"/>
          </a:p>
        </p:txBody>
      </p:sp>
      <p:sp>
        <p:nvSpPr>
          <p:cNvPr id="146410" name="Freeform 2026"/>
          <p:cNvSpPr>
            <a:spLocks/>
          </p:cNvSpPr>
          <p:nvPr/>
        </p:nvSpPr>
        <p:spPr bwMode="auto">
          <a:xfrm>
            <a:off x="2154238" y="4914900"/>
            <a:ext cx="93663" cy="71438"/>
          </a:xfrm>
          <a:custGeom>
            <a:avLst/>
            <a:gdLst/>
            <a:ahLst/>
            <a:cxnLst>
              <a:cxn ang="0">
                <a:pos x="0" y="0"/>
              </a:cxn>
              <a:cxn ang="0">
                <a:pos x="53" y="10"/>
              </a:cxn>
              <a:cxn ang="0">
                <a:pos x="59" y="20"/>
              </a:cxn>
              <a:cxn ang="0">
                <a:pos x="10" y="45"/>
              </a:cxn>
              <a:cxn ang="0">
                <a:pos x="5" y="35"/>
              </a:cxn>
              <a:cxn ang="0">
                <a:pos x="21" y="30"/>
              </a:cxn>
              <a:cxn ang="0">
                <a:pos x="16" y="10"/>
              </a:cxn>
              <a:cxn ang="0">
                <a:pos x="0" y="5"/>
              </a:cxn>
              <a:cxn ang="0">
                <a:pos x="0" y="0"/>
              </a:cxn>
            </a:cxnLst>
            <a:rect l="0" t="0" r="r" b="b"/>
            <a:pathLst>
              <a:path w="59" h="45">
                <a:moveTo>
                  <a:pt x="0" y="0"/>
                </a:moveTo>
                <a:lnTo>
                  <a:pt x="53" y="10"/>
                </a:lnTo>
                <a:lnTo>
                  <a:pt x="59" y="20"/>
                </a:lnTo>
                <a:lnTo>
                  <a:pt x="10" y="45"/>
                </a:lnTo>
                <a:lnTo>
                  <a:pt x="5" y="35"/>
                </a:lnTo>
                <a:lnTo>
                  <a:pt x="21" y="30"/>
                </a:lnTo>
                <a:lnTo>
                  <a:pt x="16" y="10"/>
                </a:lnTo>
                <a:lnTo>
                  <a:pt x="0" y="5"/>
                </a:lnTo>
                <a:lnTo>
                  <a:pt x="0" y="0"/>
                </a:lnTo>
                <a:close/>
              </a:path>
            </a:pathLst>
          </a:custGeom>
          <a:noFill/>
          <a:ln w="1588" cap="rnd">
            <a:solidFill>
              <a:srgbClr val="000000"/>
            </a:solidFill>
            <a:prstDash val="solid"/>
            <a:round/>
            <a:headEnd/>
            <a:tailEnd/>
          </a:ln>
        </p:spPr>
        <p:txBody>
          <a:bodyPr/>
          <a:lstStyle/>
          <a:p>
            <a:endParaRPr lang="en-US"/>
          </a:p>
        </p:txBody>
      </p:sp>
      <p:sp>
        <p:nvSpPr>
          <p:cNvPr id="146411" name="Freeform 2027"/>
          <p:cNvSpPr>
            <a:spLocks/>
          </p:cNvSpPr>
          <p:nvPr/>
        </p:nvSpPr>
        <p:spPr bwMode="auto">
          <a:xfrm>
            <a:off x="2187575" y="4930775"/>
            <a:ext cx="42863" cy="23813"/>
          </a:xfrm>
          <a:custGeom>
            <a:avLst/>
            <a:gdLst/>
            <a:ahLst/>
            <a:cxnLst>
              <a:cxn ang="0">
                <a:pos x="0" y="0"/>
              </a:cxn>
              <a:cxn ang="0">
                <a:pos x="5" y="15"/>
              </a:cxn>
              <a:cxn ang="0">
                <a:pos x="27" y="5"/>
              </a:cxn>
              <a:cxn ang="0">
                <a:pos x="0" y="0"/>
              </a:cxn>
            </a:cxnLst>
            <a:rect l="0" t="0" r="r" b="b"/>
            <a:pathLst>
              <a:path w="27" h="15">
                <a:moveTo>
                  <a:pt x="0" y="0"/>
                </a:moveTo>
                <a:lnTo>
                  <a:pt x="5" y="15"/>
                </a:lnTo>
                <a:lnTo>
                  <a:pt x="27" y="5"/>
                </a:lnTo>
                <a:lnTo>
                  <a:pt x="0" y="0"/>
                </a:lnTo>
                <a:close/>
              </a:path>
            </a:pathLst>
          </a:custGeom>
          <a:noFill/>
          <a:ln w="1588" cap="rnd">
            <a:solidFill>
              <a:srgbClr val="000000"/>
            </a:solidFill>
            <a:prstDash val="solid"/>
            <a:round/>
            <a:headEnd/>
            <a:tailEnd/>
          </a:ln>
        </p:spPr>
        <p:txBody>
          <a:bodyPr/>
          <a:lstStyle/>
          <a:p>
            <a:endParaRPr lang="en-US"/>
          </a:p>
        </p:txBody>
      </p:sp>
      <p:sp>
        <p:nvSpPr>
          <p:cNvPr id="146412" name="Freeform 2028"/>
          <p:cNvSpPr>
            <a:spLocks/>
          </p:cNvSpPr>
          <p:nvPr/>
        </p:nvSpPr>
        <p:spPr bwMode="auto">
          <a:xfrm>
            <a:off x="2170113" y="5000625"/>
            <a:ext cx="95250" cy="71438"/>
          </a:xfrm>
          <a:custGeom>
            <a:avLst/>
            <a:gdLst/>
            <a:ahLst/>
            <a:cxnLst>
              <a:cxn ang="0">
                <a:pos x="0" y="5"/>
              </a:cxn>
              <a:cxn ang="0">
                <a:pos x="55" y="0"/>
              </a:cxn>
              <a:cxn ang="0">
                <a:pos x="55" y="10"/>
              </a:cxn>
              <a:cxn ang="0">
                <a:pos x="11" y="36"/>
              </a:cxn>
              <a:cxn ang="0">
                <a:pos x="55" y="36"/>
              </a:cxn>
              <a:cxn ang="0">
                <a:pos x="60" y="41"/>
              </a:cxn>
              <a:cxn ang="0">
                <a:pos x="6" y="45"/>
              </a:cxn>
              <a:cxn ang="0">
                <a:pos x="0" y="36"/>
              </a:cxn>
              <a:cxn ang="0">
                <a:pos x="44" y="10"/>
              </a:cxn>
              <a:cxn ang="0">
                <a:pos x="0" y="10"/>
              </a:cxn>
              <a:cxn ang="0">
                <a:pos x="0" y="5"/>
              </a:cxn>
            </a:cxnLst>
            <a:rect l="0" t="0" r="r" b="b"/>
            <a:pathLst>
              <a:path w="60" h="45">
                <a:moveTo>
                  <a:pt x="0" y="5"/>
                </a:moveTo>
                <a:lnTo>
                  <a:pt x="55" y="0"/>
                </a:lnTo>
                <a:lnTo>
                  <a:pt x="55" y="10"/>
                </a:lnTo>
                <a:lnTo>
                  <a:pt x="11" y="36"/>
                </a:lnTo>
                <a:lnTo>
                  <a:pt x="55" y="36"/>
                </a:lnTo>
                <a:lnTo>
                  <a:pt x="60" y="41"/>
                </a:lnTo>
                <a:lnTo>
                  <a:pt x="6" y="45"/>
                </a:lnTo>
                <a:lnTo>
                  <a:pt x="0" y="36"/>
                </a:lnTo>
                <a:lnTo>
                  <a:pt x="44" y="10"/>
                </a:lnTo>
                <a:lnTo>
                  <a:pt x="0" y="10"/>
                </a:lnTo>
                <a:lnTo>
                  <a:pt x="0" y="5"/>
                </a:lnTo>
                <a:close/>
              </a:path>
            </a:pathLst>
          </a:custGeom>
          <a:noFill/>
          <a:ln w="1588" cap="rnd">
            <a:solidFill>
              <a:srgbClr val="000000"/>
            </a:solidFill>
            <a:prstDash val="solid"/>
            <a:round/>
            <a:headEnd/>
            <a:tailEnd/>
          </a:ln>
        </p:spPr>
        <p:txBody>
          <a:bodyPr/>
          <a:lstStyle/>
          <a:p>
            <a:endParaRPr lang="en-US"/>
          </a:p>
        </p:txBody>
      </p:sp>
      <p:sp>
        <p:nvSpPr>
          <p:cNvPr id="146413" name="Freeform 2029"/>
          <p:cNvSpPr>
            <a:spLocks/>
          </p:cNvSpPr>
          <p:nvPr/>
        </p:nvSpPr>
        <p:spPr bwMode="auto">
          <a:xfrm>
            <a:off x="2179638" y="5095875"/>
            <a:ext cx="85725" cy="69850"/>
          </a:xfrm>
          <a:custGeom>
            <a:avLst/>
            <a:gdLst/>
            <a:ahLst/>
            <a:cxnLst>
              <a:cxn ang="0">
                <a:pos x="54" y="0"/>
              </a:cxn>
              <a:cxn ang="0">
                <a:pos x="54" y="20"/>
              </a:cxn>
              <a:cxn ang="0">
                <a:pos x="54" y="30"/>
              </a:cxn>
              <a:cxn ang="0">
                <a:pos x="49" y="35"/>
              </a:cxn>
              <a:cxn ang="0">
                <a:pos x="43" y="40"/>
              </a:cxn>
              <a:cxn ang="0">
                <a:pos x="33" y="44"/>
              </a:cxn>
              <a:cxn ang="0">
                <a:pos x="22" y="44"/>
              </a:cxn>
              <a:cxn ang="0">
                <a:pos x="11" y="40"/>
              </a:cxn>
              <a:cxn ang="0">
                <a:pos x="5" y="35"/>
              </a:cxn>
              <a:cxn ang="0">
                <a:pos x="5" y="30"/>
              </a:cxn>
              <a:cxn ang="0">
                <a:pos x="0" y="25"/>
              </a:cxn>
              <a:cxn ang="0">
                <a:pos x="0" y="5"/>
              </a:cxn>
              <a:cxn ang="0">
                <a:pos x="54" y="0"/>
              </a:cxn>
            </a:cxnLst>
            <a:rect l="0" t="0" r="r" b="b"/>
            <a:pathLst>
              <a:path w="54" h="44">
                <a:moveTo>
                  <a:pt x="54" y="0"/>
                </a:moveTo>
                <a:lnTo>
                  <a:pt x="54" y="20"/>
                </a:lnTo>
                <a:lnTo>
                  <a:pt x="54" y="30"/>
                </a:lnTo>
                <a:lnTo>
                  <a:pt x="49" y="35"/>
                </a:lnTo>
                <a:lnTo>
                  <a:pt x="43" y="40"/>
                </a:lnTo>
                <a:lnTo>
                  <a:pt x="33" y="44"/>
                </a:lnTo>
                <a:lnTo>
                  <a:pt x="22" y="44"/>
                </a:lnTo>
                <a:lnTo>
                  <a:pt x="11" y="40"/>
                </a:lnTo>
                <a:lnTo>
                  <a:pt x="5" y="35"/>
                </a:lnTo>
                <a:lnTo>
                  <a:pt x="5" y="30"/>
                </a:lnTo>
                <a:lnTo>
                  <a:pt x="0" y="25"/>
                </a:lnTo>
                <a:lnTo>
                  <a:pt x="0" y="5"/>
                </a:lnTo>
                <a:lnTo>
                  <a:pt x="54" y="0"/>
                </a:lnTo>
                <a:close/>
              </a:path>
            </a:pathLst>
          </a:custGeom>
          <a:noFill/>
          <a:ln w="1588" cap="rnd">
            <a:solidFill>
              <a:srgbClr val="000000"/>
            </a:solidFill>
            <a:prstDash val="solid"/>
            <a:round/>
            <a:headEnd/>
            <a:tailEnd/>
          </a:ln>
        </p:spPr>
        <p:txBody>
          <a:bodyPr/>
          <a:lstStyle/>
          <a:p>
            <a:endParaRPr lang="en-US"/>
          </a:p>
        </p:txBody>
      </p:sp>
      <p:sp>
        <p:nvSpPr>
          <p:cNvPr id="146414" name="Freeform 2030"/>
          <p:cNvSpPr>
            <a:spLocks/>
          </p:cNvSpPr>
          <p:nvPr/>
        </p:nvSpPr>
        <p:spPr bwMode="auto">
          <a:xfrm>
            <a:off x="2187575" y="5111750"/>
            <a:ext cx="68263" cy="39688"/>
          </a:xfrm>
          <a:custGeom>
            <a:avLst/>
            <a:gdLst/>
            <a:ahLst/>
            <a:cxnLst>
              <a:cxn ang="0">
                <a:pos x="0" y="0"/>
              </a:cxn>
              <a:cxn ang="0">
                <a:pos x="0" y="20"/>
              </a:cxn>
              <a:cxn ang="0">
                <a:pos x="5" y="20"/>
              </a:cxn>
              <a:cxn ang="0">
                <a:pos x="11" y="25"/>
              </a:cxn>
              <a:cxn ang="0">
                <a:pos x="16" y="25"/>
              </a:cxn>
              <a:cxn ang="0">
                <a:pos x="27" y="25"/>
              </a:cxn>
              <a:cxn ang="0">
                <a:pos x="38" y="20"/>
              </a:cxn>
              <a:cxn ang="0">
                <a:pos x="43" y="20"/>
              </a:cxn>
              <a:cxn ang="0">
                <a:pos x="43" y="10"/>
              </a:cxn>
              <a:cxn ang="0">
                <a:pos x="43" y="0"/>
              </a:cxn>
              <a:cxn ang="0">
                <a:pos x="0" y="0"/>
              </a:cxn>
            </a:cxnLst>
            <a:rect l="0" t="0" r="r" b="b"/>
            <a:pathLst>
              <a:path w="43" h="25">
                <a:moveTo>
                  <a:pt x="0" y="0"/>
                </a:moveTo>
                <a:lnTo>
                  <a:pt x="0" y="20"/>
                </a:lnTo>
                <a:lnTo>
                  <a:pt x="5" y="20"/>
                </a:lnTo>
                <a:lnTo>
                  <a:pt x="11" y="25"/>
                </a:lnTo>
                <a:lnTo>
                  <a:pt x="16" y="25"/>
                </a:lnTo>
                <a:lnTo>
                  <a:pt x="27" y="25"/>
                </a:lnTo>
                <a:lnTo>
                  <a:pt x="38" y="20"/>
                </a:lnTo>
                <a:lnTo>
                  <a:pt x="43" y="20"/>
                </a:lnTo>
                <a:lnTo>
                  <a:pt x="43" y="10"/>
                </a:lnTo>
                <a:lnTo>
                  <a:pt x="43" y="0"/>
                </a:lnTo>
                <a:lnTo>
                  <a:pt x="0" y="0"/>
                </a:lnTo>
                <a:close/>
              </a:path>
            </a:pathLst>
          </a:custGeom>
          <a:noFill/>
          <a:ln w="1588" cap="rnd">
            <a:solidFill>
              <a:srgbClr val="000000"/>
            </a:solidFill>
            <a:prstDash val="solid"/>
            <a:round/>
            <a:headEnd/>
            <a:tailEnd/>
          </a:ln>
        </p:spPr>
        <p:txBody>
          <a:bodyPr/>
          <a:lstStyle/>
          <a:p>
            <a:endParaRPr lang="en-US"/>
          </a:p>
        </p:txBody>
      </p:sp>
      <p:sp>
        <p:nvSpPr>
          <p:cNvPr id="146415" name="Freeform 2031"/>
          <p:cNvSpPr>
            <a:spLocks/>
          </p:cNvSpPr>
          <p:nvPr/>
        </p:nvSpPr>
        <p:spPr bwMode="auto">
          <a:xfrm>
            <a:off x="2651125" y="1878013"/>
            <a:ext cx="41275" cy="61913"/>
          </a:xfrm>
          <a:custGeom>
            <a:avLst/>
            <a:gdLst/>
            <a:ahLst/>
            <a:cxnLst>
              <a:cxn ang="0">
                <a:pos x="5" y="0"/>
              </a:cxn>
              <a:cxn ang="0">
                <a:pos x="10" y="5"/>
              </a:cxn>
              <a:cxn ang="0">
                <a:pos x="15" y="5"/>
              </a:cxn>
              <a:cxn ang="0">
                <a:pos x="21" y="10"/>
              </a:cxn>
              <a:cxn ang="0">
                <a:pos x="21" y="15"/>
              </a:cxn>
              <a:cxn ang="0">
                <a:pos x="21" y="25"/>
              </a:cxn>
              <a:cxn ang="0">
                <a:pos x="21" y="34"/>
              </a:cxn>
              <a:cxn ang="0">
                <a:pos x="26" y="39"/>
              </a:cxn>
              <a:cxn ang="0">
                <a:pos x="21" y="39"/>
              </a:cxn>
              <a:cxn ang="0">
                <a:pos x="15" y="34"/>
              </a:cxn>
              <a:cxn ang="0">
                <a:pos x="15" y="29"/>
              </a:cxn>
              <a:cxn ang="0">
                <a:pos x="10" y="25"/>
              </a:cxn>
              <a:cxn ang="0">
                <a:pos x="10" y="20"/>
              </a:cxn>
              <a:cxn ang="0">
                <a:pos x="10" y="15"/>
              </a:cxn>
              <a:cxn ang="0">
                <a:pos x="5" y="10"/>
              </a:cxn>
              <a:cxn ang="0">
                <a:pos x="0" y="10"/>
              </a:cxn>
              <a:cxn ang="0">
                <a:pos x="5" y="0"/>
              </a:cxn>
            </a:cxnLst>
            <a:rect l="0" t="0" r="r" b="b"/>
            <a:pathLst>
              <a:path w="26" h="39">
                <a:moveTo>
                  <a:pt x="5" y="0"/>
                </a:moveTo>
                <a:lnTo>
                  <a:pt x="10" y="5"/>
                </a:lnTo>
                <a:lnTo>
                  <a:pt x="15" y="5"/>
                </a:lnTo>
                <a:lnTo>
                  <a:pt x="21" y="10"/>
                </a:lnTo>
                <a:lnTo>
                  <a:pt x="21" y="15"/>
                </a:lnTo>
                <a:lnTo>
                  <a:pt x="21" y="25"/>
                </a:lnTo>
                <a:lnTo>
                  <a:pt x="21" y="34"/>
                </a:lnTo>
                <a:lnTo>
                  <a:pt x="26" y="39"/>
                </a:lnTo>
                <a:lnTo>
                  <a:pt x="21" y="39"/>
                </a:lnTo>
                <a:lnTo>
                  <a:pt x="15" y="34"/>
                </a:lnTo>
                <a:lnTo>
                  <a:pt x="15" y="29"/>
                </a:lnTo>
                <a:lnTo>
                  <a:pt x="10" y="25"/>
                </a:lnTo>
                <a:lnTo>
                  <a:pt x="10" y="20"/>
                </a:lnTo>
                <a:lnTo>
                  <a:pt x="10" y="15"/>
                </a:lnTo>
                <a:lnTo>
                  <a:pt x="5" y="10"/>
                </a:lnTo>
                <a:lnTo>
                  <a:pt x="0" y="10"/>
                </a:lnTo>
                <a:lnTo>
                  <a:pt x="5" y="0"/>
                </a:lnTo>
                <a:close/>
              </a:path>
            </a:pathLst>
          </a:custGeom>
          <a:solidFill>
            <a:srgbClr val="82FFCA"/>
          </a:solidFill>
          <a:ln w="9525">
            <a:noFill/>
            <a:round/>
            <a:headEnd/>
            <a:tailEnd/>
          </a:ln>
        </p:spPr>
        <p:txBody>
          <a:bodyPr/>
          <a:lstStyle/>
          <a:p>
            <a:endParaRPr lang="en-US"/>
          </a:p>
        </p:txBody>
      </p:sp>
      <p:sp>
        <p:nvSpPr>
          <p:cNvPr id="146416" name="Freeform 2032"/>
          <p:cNvSpPr>
            <a:spLocks/>
          </p:cNvSpPr>
          <p:nvPr/>
        </p:nvSpPr>
        <p:spPr bwMode="auto">
          <a:xfrm>
            <a:off x="2651125" y="1878013"/>
            <a:ext cx="41275" cy="61913"/>
          </a:xfrm>
          <a:custGeom>
            <a:avLst/>
            <a:gdLst/>
            <a:ahLst/>
            <a:cxnLst>
              <a:cxn ang="0">
                <a:pos x="5" y="0"/>
              </a:cxn>
              <a:cxn ang="0">
                <a:pos x="10" y="5"/>
              </a:cxn>
              <a:cxn ang="0">
                <a:pos x="15" y="5"/>
              </a:cxn>
              <a:cxn ang="0">
                <a:pos x="21" y="10"/>
              </a:cxn>
              <a:cxn ang="0">
                <a:pos x="21" y="15"/>
              </a:cxn>
              <a:cxn ang="0">
                <a:pos x="21" y="25"/>
              </a:cxn>
              <a:cxn ang="0">
                <a:pos x="21" y="34"/>
              </a:cxn>
              <a:cxn ang="0">
                <a:pos x="26" y="39"/>
              </a:cxn>
              <a:cxn ang="0">
                <a:pos x="21" y="39"/>
              </a:cxn>
              <a:cxn ang="0">
                <a:pos x="15" y="34"/>
              </a:cxn>
              <a:cxn ang="0">
                <a:pos x="15" y="29"/>
              </a:cxn>
              <a:cxn ang="0">
                <a:pos x="10" y="25"/>
              </a:cxn>
              <a:cxn ang="0">
                <a:pos x="10" y="20"/>
              </a:cxn>
              <a:cxn ang="0">
                <a:pos x="10" y="15"/>
              </a:cxn>
              <a:cxn ang="0">
                <a:pos x="5" y="10"/>
              </a:cxn>
              <a:cxn ang="0">
                <a:pos x="0" y="10"/>
              </a:cxn>
              <a:cxn ang="0">
                <a:pos x="5" y="0"/>
              </a:cxn>
            </a:cxnLst>
            <a:rect l="0" t="0" r="r" b="b"/>
            <a:pathLst>
              <a:path w="26" h="39">
                <a:moveTo>
                  <a:pt x="5" y="0"/>
                </a:moveTo>
                <a:lnTo>
                  <a:pt x="10" y="5"/>
                </a:lnTo>
                <a:lnTo>
                  <a:pt x="15" y="5"/>
                </a:lnTo>
                <a:lnTo>
                  <a:pt x="21" y="10"/>
                </a:lnTo>
                <a:lnTo>
                  <a:pt x="21" y="15"/>
                </a:lnTo>
                <a:lnTo>
                  <a:pt x="21" y="25"/>
                </a:lnTo>
                <a:lnTo>
                  <a:pt x="21" y="34"/>
                </a:lnTo>
                <a:lnTo>
                  <a:pt x="26" y="39"/>
                </a:lnTo>
                <a:lnTo>
                  <a:pt x="21" y="39"/>
                </a:lnTo>
                <a:lnTo>
                  <a:pt x="15" y="34"/>
                </a:lnTo>
                <a:lnTo>
                  <a:pt x="15" y="29"/>
                </a:lnTo>
                <a:lnTo>
                  <a:pt x="10" y="25"/>
                </a:lnTo>
                <a:lnTo>
                  <a:pt x="10" y="20"/>
                </a:lnTo>
                <a:lnTo>
                  <a:pt x="10" y="15"/>
                </a:lnTo>
                <a:lnTo>
                  <a:pt x="5" y="10"/>
                </a:lnTo>
                <a:lnTo>
                  <a:pt x="0" y="10"/>
                </a:lnTo>
                <a:lnTo>
                  <a:pt x="5" y="0"/>
                </a:lnTo>
                <a:close/>
              </a:path>
            </a:pathLst>
          </a:custGeom>
          <a:noFill/>
          <a:ln w="1588" cap="rnd">
            <a:solidFill>
              <a:srgbClr val="000000"/>
            </a:solidFill>
            <a:prstDash val="solid"/>
            <a:round/>
            <a:headEnd/>
            <a:tailEnd/>
          </a:ln>
        </p:spPr>
        <p:txBody>
          <a:bodyPr/>
          <a:lstStyle/>
          <a:p>
            <a:endParaRPr lang="en-US"/>
          </a:p>
        </p:txBody>
      </p:sp>
      <p:sp>
        <p:nvSpPr>
          <p:cNvPr id="146417" name="Freeform 2033"/>
          <p:cNvSpPr>
            <a:spLocks/>
          </p:cNvSpPr>
          <p:nvPr/>
        </p:nvSpPr>
        <p:spPr bwMode="auto">
          <a:xfrm>
            <a:off x="1160463" y="2120900"/>
            <a:ext cx="111125" cy="119063"/>
          </a:xfrm>
          <a:custGeom>
            <a:avLst/>
            <a:gdLst/>
            <a:ahLst/>
            <a:cxnLst>
              <a:cxn ang="0">
                <a:pos x="22" y="0"/>
              </a:cxn>
              <a:cxn ang="0">
                <a:pos x="27" y="0"/>
              </a:cxn>
              <a:cxn ang="0">
                <a:pos x="33" y="5"/>
              </a:cxn>
              <a:cxn ang="0">
                <a:pos x="38" y="10"/>
              </a:cxn>
              <a:cxn ang="0">
                <a:pos x="43" y="15"/>
              </a:cxn>
              <a:cxn ang="0">
                <a:pos x="54" y="15"/>
              </a:cxn>
              <a:cxn ang="0">
                <a:pos x="54" y="10"/>
              </a:cxn>
              <a:cxn ang="0">
                <a:pos x="65" y="10"/>
              </a:cxn>
              <a:cxn ang="0">
                <a:pos x="70" y="10"/>
              </a:cxn>
              <a:cxn ang="0">
                <a:pos x="59" y="30"/>
              </a:cxn>
              <a:cxn ang="0">
                <a:pos x="54" y="40"/>
              </a:cxn>
              <a:cxn ang="0">
                <a:pos x="54" y="55"/>
              </a:cxn>
              <a:cxn ang="0">
                <a:pos x="38" y="60"/>
              </a:cxn>
              <a:cxn ang="0">
                <a:pos x="33" y="70"/>
              </a:cxn>
              <a:cxn ang="0">
                <a:pos x="22" y="75"/>
              </a:cxn>
              <a:cxn ang="0">
                <a:pos x="17" y="75"/>
              </a:cxn>
              <a:cxn ang="0">
                <a:pos x="11" y="70"/>
              </a:cxn>
              <a:cxn ang="0">
                <a:pos x="11" y="65"/>
              </a:cxn>
              <a:cxn ang="0">
                <a:pos x="6" y="65"/>
              </a:cxn>
              <a:cxn ang="0">
                <a:pos x="6" y="50"/>
              </a:cxn>
              <a:cxn ang="0">
                <a:pos x="11" y="40"/>
              </a:cxn>
              <a:cxn ang="0">
                <a:pos x="11" y="30"/>
              </a:cxn>
              <a:cxn ang="0">
                <a:pos x="6" y="20"/>
              </a:cxn>
              <a:cxn ang="0">
                <a:pos x="0" y="10"/>
              </a:cxn>
              <a:cxn ang="0">
                <a:pos x="6" y="5"/>
              </a:cxn>
              <a:cxn ang="0">
                <a:pos x="17" y="0"/>
              </a:cxn>
              <a:cxn ang="0">
                <a:pos x="22" y="0"/>
              </a:cxn>
            </a:cxnLst>
            <a:rect l="0" t="0" r="r" b="b"/>
            <a:pathLst>
              <a:path w="70" h="75">
                <a:moveTo>
                  <a:pt x="22" y="0"/>
                </a:moveTo>
                <a:lnTo>
                  <a:pt x="27" y="0"/>
                </a:lnTo>
                <a:lnTo>
                  <a:pt x="33" y="5"/>
                </a:lnTo>
                <a:lnTo>
                  <a:pt x="38" y="10"/>
                </a:lnTo>
                <a:lnTo>
                  <a:pt x="43" y="15"/>
                </a:lnTo>
                <a:lnTo>
                  <a:pt x="54" y="15"/>
                </a:lnTo>
                <a:lnTo>
                  <a:pt x="54" y="10"/>
                </a:lnTo>
                <a:lnTo>
                  <a:pt x="65" y="10"/>
                </a:lnTo>
                <a:lnTo>
                  <a:pt x="70" y="10"/>
                </a:lnTo>
                <a:lnTo>
                  <a:pt x="59" y="30"/>
                </a:lnTo>
                <a:lnTo>
                  <a:pt x="54" y="40"/>
                </a:lnTo>
                <a:lnTo>
                  <a:pt x="54" y="55"/>
                </a:lnTo>
                <a:lnTo>
                  <a:pt x="38" y="60"/>
                </a:lnTo>
                <a:lnTo>
                  <a:pt x="33" y="70"/>
                </a:lnTo>
                <a:lnTo>
                  <a:pt x="22" y="75"/>
                </a:lnTo>
                <a:lnTo>
                  <a:pt x="17" y="75"/>
                </a:lnTo>
                <a:lnTo>
                  <a:pt x="11" y="70"/>
                </a:lnTo>
                <a:lnTo>
                  <a:pt x="11" y="65"/>
                </a:lnTo>
                <a:lnTo>
                  <a:pt x="6" y="65"/>
                </a:lnTo>
                <a:lnTo>
                  <a:pt x="6" y="50"/>
                </a:lnTo>
                <a:lnTo>
                  <a:pt x="11" y="40"/>
                </a:lnTo>
                <a:lnTo>
                  <a:pt x="11" y="30"/>
                </a:lnTo>
                <a:lnTo>
                  <a:pt x="6" y="20"/>
                </a:lnTo>
                <a:lnTo>
                  <a:pt x="0" y="10"/>
                </a:lnTo>
                <a:lnTo>
                  <a:pt x="6" y="5"/>
                </a:lnTo>
                <a:lnTo>
                  <a:pt x="17" y="0"/>
                </a:lnTo>
                <a:lnTo>
                  <a:pt x="22" y="0"/>
                </a:lnTo>
                <a:close/>
              </a:path>
            </a:pathLst>
          </a:custGeom>
          <a:solidFill>
            <a:srgbClr val="C1FFD5"/>
          </a:solidFill>
          <a:ln w="9525">
            <a:noFill/>
            <a:round/>
            <a:headEnd/>
            <a:tailEnd/>
          </a:ln>
        </p:spPr>
        <p:txBody>
          <a:bodyPr/>
          <a:lstStyle/>
          <a:p>
            <a:endParaRPr lang="en-US"/>
          </a:p>
        </p:txBody>
      </p:sp>
      <p:sp>
        <p:nvSpPr>
          <p:cNvPr id="146418" name="Freeform 2034"/>
          <p:cNvSpPr>
            <a:spLocks/>
          </p:cNvSpPr>
          <p:nvPr/>
        </p:nvSpPr>
        <p:spPr bwMode="auto">
          <a:xfrm>
            <a:off x="1160463" y="2120900"/>
            <a:ext cx="111125" cy="119063"/>
          </a:xfrm>
          <a:custGeom>
            <a:avLst/>
            <a:gdLst/>
            <a:ahLst/>
            <a:cxnLst>
              <a:cxn ang="0">
                <a:pos x="22" y="0"/>
              </a:cxn>
              <a:cxn ang="0">
                <a:pos x="27" y="0"/>
              </a:cxn>
              <a:cxn ang="0">
                <a:pos x="33" y="5"/>
              </a:cxn>
              <a:cxn ang="0">
                <a:pos x="38" y="10"/>
              </a:cxn>
              <a:cxn ang="0">
                <a:pos x="43" y="15"/>
              </a:cxn>
              <a:cxn ang="0">
                <a:pos x="54" y="15"/>
              </a:cxn>
              <a:cxn ang="0">
                <a:pos x="54" y="10"/>
              </a:cxn>
              <a:cxn ang="0">
                <a:pos x="65" y="10"/>
              </a:cxn>
              <a:cxn ang="0">
                <a:pos x="70" y="10"/>
              </a:cxn>
              <a:cxn ang="0">
                <a:pos x="59" y="30"/>
              </a:cxn>
              <a:cxn ang="0">
                <a:pos x="54" y="40"/>
              </a:cxn>
              <a:cxn ang="0">
                <a:pos x="54" y="55"/>
              </a:cxn>
              <a:cxn ang="0">
                <a:pos x="38" y="60"/>
              </a:cxn>
              <a:cxn ang="0">
                <a:pos x="33" y="70"/>
              </a:cxn>
              <a:cxn ang="0">
                <a:pos x="22" y="75"/>
              </a:cxn>
              <a:cxn ang="0">
                <a:pos x="17" y="75"/>
              </a:cxn>
              <a:cxn ang="0">
                <a:pos x="11" y="70"/>
              </a:cxn>
              <a:cxn ang="0">
                <a:pos x="11" y="65"/>
              </a:cxn>
              <a:cxn ang="0">
                <a:pos x="6" y="65"/>
              </a:cxn>
              <a:cxn ang="0">
                <a:pos x="6" y="50"/>
              </a:cxn>
              <a:cxn ang="0">
                <a:pos x="11" y="40"/>
              </a:cxn>
              <a:cxn ang="0">
                <a:pos x="11" y="30"/>
              </a:cxn>
              <a:cxn ang="0">
                <a:pos x="6" y="20"/>
              </a:cxn>
              <a:cxn ang="0">
                <a:pos x="0" y="10"/>
              </a:cxn>
              <a:cxn ang="0">
                <a:pos x="6" y="5"/>
              </a:cxn>
              <a:cxn ang="0">
                <a:pos x="17" y="0"/>
              </a:cxn>
              <a:cxn ang="0">
                <a:pos x="22" y="0"/>
              </a:cxn>
            </a:cxnLst>
            <a:rect l="0" t="0" r="r" b="b"/>
            <a:pathLst>
              <a:path w="70" h="75">
                <a:moveTo>
                  <a:pt x="22" y="0"/>
                </a:moveTo>
                <a:lnTo>
                  <a:pt x="27" y="0"/>
                </a:lnTo>
                <a:lnTo>
                  <a:pt x="33" y="5"/>
                </a:lnTo>
                <a:lnTo>
                  <a:pt x="38" y="10"/>
                </a:lnTo>
                <a:lnTo>
                  <a:pt x="43" y="15"/>
                </a:lnTo>
                <a:lnTo>
                  <a:pt x="54" y="15"/>
                </a:lnTo>
                <a:lnTo>
                  <a:pt x="54" y="10"/>
                </a:lnTo>
                <a:lnTo>
                  <a:pt x="65" y="10"/>
                </a:lnTo>
                <a:lnTo>
                  <a:pt x="70" y="10"/>
                </a:lnTo>
                <a:lnTo>
                  <a:pt x="59" y="30"/>
                </a:lnTo>
                <a:lnTo>
                  <a:pt x="54" y="40"/>
                </a:lnTo>
                <a:lnTo>
                  <a:pt x="54" y="55"/>
                </a:lnTo>
                <a:lnTo>
                  <a:pt x="38" y="60"/>
                </a:lnTo>
                <a:lnTo>
                  <a:pt x="33" y="70"/>
                </a:lnTo>
                <a:lnTo>
                  <a:pt x="22" y="75"/>
                </a:lnTo>
                <a:lnTo>
                  <a:pt x="17" y="75"/>
                </a:lnTo>
                <a:lnTo>
                  <a:pt x="11" y="70"/>
                </a:lnTo>
                <a:lnTo>
                  <a:pt x="11" y="65"/>
                </a:lnTo>
                <a:lnTo>
                  <a:pt x="6" y="65"/>
                </a:lnTo>
                <a:lnTo>
                  <a:pt x="6" y="50"/>
                </a:lnTo>
                <a:lnTo>
                  <a:pt x="11" y="40"/>
                </a:lnTo>
                <a:lnTo>
                  <a:pt x="11" y="30"/>
                </a:lnTo>
                <a:lnTo>
                  <a:pt x="6" y="20"/>
                </a:lnTo>
                <a:lnTo>
                  <a:pt x="0" y="10"/>
                </a:lnTo>
                <a:lnTo>
                  <a:pt x="6" y="5"/>
                </a:lnTo>
                <a:lnTo>
                  <a:pt x="17" y="0"/>
                </a:lnTo>
                <a:lnTo>
                  <a:pt x="22" y="0"/>
                </a:lnTo>
                <a:close/>
              </a:path>
            </a:pathLst>
          </a:custGeom>
          <a:noFill/>
          <a:ln w="1588" cap="rnd">
            <a:solidFill>
              <a:srgbClr val="000000"/>
            </a:solidFill>
            <a:prstDash val="solid"/>
            <a:round/>
            <a:headEnd/>
            <a:tailEnd/>
          </a:ln>
        </p:spPr>
        <p:txBody>
          <a:bodyPr/>
          <a:lstStyle/>
          <a:p>
            <a:endParaRPr lang="en-US"/>
          </a:p>
        </p:txBody>
      </p:sp>
      <p:sp>
        <p:nvSpPr>
          <p:cNvPr id="146419" name="Freeform 2035"/>
          <p:cNvSpPr>
            <a:spLocks/>
          </p:cNvSpPr>
          <p:nvPr/>
        </p:nvSpPr>
        <p:spPr bwMode="auto">
          <a:xfrm>
            <a:off x="1135063" y="2270125"/>
            <a:ext cx="85725" cy="93663"/>
          </a:xfrm>
          <a:custGeom>
            <a:avLst/>
            <a:gdLst/>
            <a:ahLst/>
            <a:cxnLst>
              <a:cxn ang="0">
                <a:pos x="11" y="0"/>
              </a:cxn>
              <a:cxn ang="0">
                <a:pos x="22" y="0"/>
              </a:cxn>
              <a:cxn ang="0">
                <a:pos x="27" y="0"/>
              </a:cxn>
              <a:cxn ang="0">
                <a:pos x="38" y="0"/>
              </a:cxn>
              <a:cxn ang="0">
                <a:pos x="43" y="0"/>
              </a:cxn>
              <a:cxn ang="0">
                <a:pos x="49" y="5"/>
              </a:cxn>
              <a:cxn ang="0">
                <a:pos x="54" y="10"/>
              </a:cxn>
              <a:cxn ang="0">
                <a:pos x="54" y="20"/>
              </a:cxn>
              <a:cxn ang="0">
                <a:pos x="54" y="35"/>
              </a:cxn>
              <a:cxn ang="0">
                <a:pos x="54" y="40"/>
              </a:cxn>
              <a:cxn ang="0">
                <a:pos x="43" y="50"/>
              </a:cxn>
              <a:cxn ang="0">
                <a:pos x="38" y="55"/>
              </a:cxn>
              <a:cxn ang="0">
                <a:pos x="27" y="55"/>
              </a:cxn>
              <a:cxn ang="0">
                <a:pos x="16" y="59"/>
              </a:cxn>
              <a:cxn ang="0">
                <a:pos x="5" y="55"/>
              </a:cxn>
              <a:cxn ang="0">
                <a:pos x="0" y="55"/>
              </a:cxn>
              <a:cxn ang="0">
                <a:pos x="0" y="45"/>
              </a:cxn>
              <a:cxn ang="0">
                <a:pos x="5" y="40"/>
              </a:cxn>
              <a:cxn ang="0">
                <a:pos x="16" y="30"/>
              </a:cxn>
              <a:cxn ang="0">
                <a:pos x="16" y="20"/>
              </a:cxn>
              <a:cxn ang="0">
                <a:pos x="11" y="15"/>
              </a:cxn>
              <a:cxn ang="0">
                <a:pos x="11" y="0"/>
              </a:cxn>
            </a:cxnLst>
            <a:rect l="0" t="0" r="r" b="b"/>
            <a:pathLst>
              <a:path w="54" h="59">
                <a:moveTo>
                  <a:pt x="11" y="0"/>
                </a:moveTo>
                <a:lnTo>
                  <a:pt x="22" y="0"/>
                </a:lnTo>
                <a:lnTo>
                  <a:pt x="27" y="0"/>
                </a:lnTo>
                <a:lnTo>
                  <a:pt x="38" y="0"/>
                </a:lnTo>
                <a:lnTo>
                  <a:pt x="43" y="0"/>
                </a:lnTo>
                <a:lnTo>
                  <a:pt x="49" y="5"/>
                </a:lnTo>
                <a:lnTo>
                  <a:pt x="54" y="10"/>
                </a:lnTo>
                <a:lnTo>
                  <a:pt x="54" y="20"/>
                </a:lnTo>
                <a:lnTo>
                  <a:pt x="54" y="35"/>
                </a:lnTo>
                <a:lnTo>
                  <a:pt x="54" y="40"/>
                </a:lnTo>
                <a:lnTo>
                  <a:pt x="43" y="50"/>
                </a:lnTo>
                <a:lnTo>
                  <a:pt x="38" y="55"/>
                </a:lnTo>
                <a:lnTo>
                  <a:pt x="27" y="55"/>
                </a:lnTo>
                <a:lnTo>
                  <a:pt x="16" y="59"/>
                </a:lnTo>
                <a:lnTo>
                  <a:pt x="5" y="55"/>
                </a:lnTo>
                <a:lnTo>
                  <a:pt x="0" y="55"/>
                </a:lnTo>
                <a:lnTo>
                  <a:pt x="0" y="45"/>
                </a:lnTo>
                <a:lnTo>
                  <a:pt x="5" y="40"/>
                </a:lnTo>
                <a:lnTo>
                  <a:pt x="16" y="30"/>
                </a:lnTo>
                <a:lnTo>
                  <a:pt x="16" y="20"/>
                </a:lnTo>
                <a:lnTo>
                  <a:pt x="11" y="15"/>
                </a:lnTo>
                <a:lnTo>
                  <a:pt x="11" y="0"/>
                </a:lnTo>
                <a:close/>
              </a:path>
            </a:pathLst>
          </a:custGeom>
          <a:solidFill>
            <a:srgbClr val="C1FFD5"/>
          </a:solidFill>
          <a:ln w="9525">
            <a:noFill/>
            <a:round/>
            <a:headEnd/>
            <a:tailEnd/>
          </a:ln>
        </p:spPr>
        <p:txBody>
          <a:bodyPr/>
          <a:lstStyle/>
          <a:p>
            <a:endParaRPr lang="en-US"/>
          </a:p>
        </p:txBody>
      </p:sp>
      <p:sp>
        <p:nvSpPr>
          <p:cNvPr id="146420" name="Freeform 2036"/>
          <p:cNvSpPr>
            <a:spLocks/>
          </p:cNvSpPr>
          <p:nvPr/>
        </p:nvSpPr>
        <p:spPr bwMode="auto">
          <a:xfrm>
            <a:off x="1135063" y="2270125"/>
            <a:ext cx="85725" cy="93663"/>
          </a:xfrm>
          <a:custGeom>
            <a:avLst/>
            <a:gdLst/>
            <a:ahLst/>
            <a:cxnLst>
              <a:cxn ang="0">
                <a:pos x="11" y="0"/>
              </a:cxn>
              <a:cxn ang="0">
                <a:pos x="22" y="0"/>
              </a:cxn>
              <a:cxn ang="0">
                <a:pos x="27" y="0"/>
              </a:cxn>
              <a:cxn ang="0">
                <a:pos x="38" y="0"/>
              </a:cxn>
              <a:cxn ang="0">
                <a:pos x="43" y="0"/>
              </a:cxn>
              <a:cxn ang="0">
                <a:pos x="49" y="5"/>
              </a:cxn>
              <a:cxn ang="0">
                <a:pos x="54" y="10"/>
              </a:cxn>
              <a:cxn ang="0">
                <a:pos x="54" y="20"/>
              </a:cxn>
              <a:cxn ang="0">
                <a:pos x="54" y="35"/>
              </a:cxn>
              <a:cxn ang="0">
                <a:pos x="54" y="40"/>
              </a:cxn>
              <a:cxn ang="0">
                <a:pos x="43" y="50"/>
              </a:cxn>
              <a:cxn ang="0">
                <a:pos x="38" y="55"/>
              </a:cxn>
              <a:cxn ang="0">
                <a:pos x="27" y="55"/>
              </a:cxn>
              <a:cxn ang="0">
                <a:pos x="16" y="59"/>
              </a:cxn>
              <a:cxn ang="0">
                <a:pos x="5" y="55"/>
              </a:cxn>
              <a:cxn ang="0">
                <a:pos x="0" y="55"/>
              </a:cxn>
              <a:cxn ang="0">
                <a:pos x="0" y="45"/>
              </a:cxn>
              <a:cxn ang="0">
                <a:pos x="5" y="40"/>
              </a:cxn>
              <a:cxn ang="0">
                <a:pos x="16" y="30"/>
              </a:cxn>
              <a:cxn ang="0">
                <a:pos x="16" y="20"/>
              </a:cxn>
              <a:cxn ang="0">
                <a:pos x="11" y="15"/>
              </a:cxn>
              <a:cxn ang="0">
                <a:pos x="11" y="0"/>
              </a:cxn>
            </a:cxnLst>
            <a:rect l="0" t="0" r="r" b="b"/>
            <a:pathLst>
              <a:path w="54" h="59">
                <a:moveTo>
                  <a:pt x="11" y="0"/>
                </a:moveTo>
                <a:lnTo>
                  <a:pt x="22" y="0"/>
                </a:lnTo>
                <a:lnTo>
                  <a:pt x="27" y="0"/>
                </a:lnTo>
                <a:lnTo>
                  <a:pt x="38" y="0"/>
                </a:lnTo>
                <a:lnTo>
                  <a:pt x="43" y="0"/>
                </a:lnTo>
                <a:lnTo>
                  <a:pt x="49" y="5"/>
                </a:lnTo>
                <a:lnTo>
                  <a:pt x="54" y="10"/>
                </a:lnTo>
                <a:lnTo>
                  <a:pt x="54" y="20"/>
                </a:lnTo>
                <a:lnTo>
                  <a:pt x="54" y="35"/>
                </a:lnTo>
                <a:lnTo>
                  <a:pt x="54" y="40"/>
                </a:lnTo>
                <a:lnTo>
                  <a:pt x="43" y="50"/>
                </a:lnTo>
                <a:lnTo>
                  <a:pt x="38" y="55"/>
                </a:lnTo>
                <a:lnTo>
                  <a:pt x="27" y="55"/>
                </a:lnTo>
                <a:lnTo>
                  <a:pt x="16" y="59"/>
                </a:lnTo>
                <a:lnTo>
                  <a:pt x="5" y="55"/>
                </a:lnTo>
                <a:lnTo>
                  <a:pt x="0" y="55"/>
                </a:lnTo>
                <a:lnTo>
                  <a:pt x="0" y="45"/>
                </a:lnTo>
                <a:lnTo>
                  <a:pt x="5" y="40"/>
                </a:lnTo>
                <a:lnTo>
                  <a:pt x="16" y="30"/>
                </a:lnTo>
                <a:lnTo>
                  <a:pt x="16" y="20"/>
                </a:lnTo>
                <a:lnTo>
                  <a:pt x="11" y="15"/>
                </a:lnTo>
                <a:lnTo>
                  <a:pt x="11" y="0"/>
                </a:lnTo>
                <a:close/>
              </a:path>
            </a:pathLst>
          </a:custGeom>
          <a:noFill/>
          <a:ln w="1588" cap="rnd">
            <a:solidFill>
              <a:srgbClr val="000000"/>
            </a:solidFill>
            <a:prstDash val="solid"/>
            <a:round/>
            <a:headEnd/>
            <a:tailEnd/>
          </a:ln>
        </p:spPr>
        <p:txBody>
          <a:bodyPr/>
          <a:lstStyle/>
          <a:p>
            <a:endParaRPr lang="en-US"/>
          </a:p>
        </p:txBody>
      </p:sp>
      <p:sp>
        <p:nvSpPr>
          <p:cNvPr id="146421" name="Freeform 2037"/>
          <p:cNvSpPr>
            <a:spLocks/>
          </p:cNvSpPr>
          <p:nvPr/>
        </p:nvSpPr>
        <p:spPr bwMode="auto">
          <a:xfrm>
            <a:off x="1127125" y="2349500"/>
            <a:ext cx="214313" cy="211138"/>
          </a:xfrm>
          <a:custGeom>
            <a:avLst/>
            <a:gdLst/>
            <a:ahLst/>
            <a:cxnLst>
              <a:cxn ang="0">
                <a:pos x="97" y="0"/>
              </a:cxn>
              <a:cxn ang="0">
                <a:pos x="102" y="0"/>
              </a:cxn>
              <a:cxn ang="0">
                <a:pos x="102" y="5"/>
              </a:cxn>
              <a:cxn ang="0">
                <a:pos x="108" y="14"/>
              </a:cxn>
              <a:cxn ang="0">
                <a:pos x="108" y="24"/>
              </a:cxn>
              <a:cxn ang="0">
                <a:pos x="113" y="29"/>
              </a:cxn>
              <a:cxn ang="0">
                <a:pos x="118" y="29"/>
              </a:cxn>
              <a:cxn ang="0">
                <a:pos x="124" y="44"/>
              </a:cxn>
              <a:cxn ang="0">
                <a:pos x="129" y="54"/>
              </a:cxn>
              <a:cxn ang="0">
                <a:pos x="135" y="64"/>
              </a:cxn>
              <a:cxn ang="0">
                <a:pos x="135" y="69"/>
              </a:cxn>
              <a:cxn ang="0">
                <a:pos x="135" y="74"/>
              </a:cxn>
              <a:cxn ang="0">
                <a:pos x="129" y="74"/>
              </a:cxn>
              <a:cxn ang="0">
                <a:pos x="124" y="79"/>
              </a:cxn>
              <a:cxn ang="0">
                <a:pos x="118" y="84"/>
              </a:cxn>
              <a:cxn ang="0">
                <a:pos x="108" y="89"/>
              </a:cxn>
              <a:cxn ang="0">
                <a:pos x="102" y="89"/>
              </a:cxn>
              <a:cxn ang="0">
                <a:pos x="92" y="84"/>
              </a:cxn>
              <a:cxn ang="0">
                <a:pos x="86" y="84"/>
              </a:cxn>
              <a:cxn ang="0">
                <a:pos x="70" y="104"/>
              </a:cxn>
              <a:cxn ang="0">
                <a:pos x="65" y="108"/>
              </a:cxn>
              <a:cxn ang="0">
                <a:pos x="49" y="113"/>
              </a:cxn>
              <a:cxn ang="0">
                <a:pos x="43" y="128"/>
              </a:cxn>
              <a:cxn ang="0">
                <a:pos x="32" y="133"/>
              </a:cxn>
              <a:cxn ang="0">
                <a:pos x="27" y="133"/>
              </a:cxn>
              <a:cxn ang="0">
                <a:pos x="22" y="118"/>
              </a:cxn>
              <a:cxn ang="0">
                <a:pos x="22" y="104"/>
              </a:cxn>
              <a:cxn ang="0">
                <a:pos x="16" y="94"/>
              </a:cxn>
              <a:cxn ang="0">
                <a:pos x="11" y="94"/>
              </a:cxn>
              <a:cxn ang="0">
                <a:pos x="6" y="89"/>
              </a:cxn>
              <a:cxn ang="0">
                <a:pos x="0" y="84"/>
              </a:cxn>
              <a:cxn ang="0">
                <a:pos x="6" y="79"/>
              </a:cxn>
              <a:cxn ang="0">
                <a:pos x="11" y="84"/>
              </a:cxn>
              <a:cxn ang="0">
                <a:pos x="16" y="89"/>
              </a:cxn>
              <a:cxn ang="0">
                <a:pos x="16" y="84"/>
              </a:cxn>
              <a:cxn ang="0">
                <a:pos x="22" y="74"/>
              </a:cxn>
              <a:cxn ang="0">
                <a:pos x="22" y="64"/>
              </a:cxn>
              <a:cxn ang="0">
                <a:pos x="27" y="54"/>
              </a:cxn>
              <a:cxn ang="0">
                <a:pos x="22" y="49"/>
              </a:cxn>
              <a:cxn ang="0">
                <a:pos x="16" y="49"/>
              </a:cxn>
              <a:cxn ang="0">
                <a:pos x="6" y="49"/>
              </a:cxn>
              <a:cxn ang="0">
                <a:pos x="0" y="49"/>
              </a:cxn>
              <a:cxn ang="0">
                <a:pos x="16" y="39"/>
              </a:cxn>
              <a:cxn ang="0">
                <a:pos x="16" y="29"/>
              </a:cxn>
              <a:cxn ang="0">
                <a:pos x="16" y="24"/>
              </a:cxn>
              <a:cxn ang="0">
                <a:pos x="16" y="19"/>
              </a:cxn>
              <a:cxn ang="0">
                <a:pos x="27" y="24"/>
              </a:cxn>
              <a:cxn ang="0">
                <a:pos x="32" y="19"/>
              </a:cxn>
              <a:cxn ang="0">
                <a:pos x="38" y="19"/>
              </a:cxn>
              <a:cxn ang="0">
                <a:pos x="43" y="19"/>
              </a:cxn>
              <a:cxn ang="0">
                <a:pos x="43" y="24"/>
              </a:cxn>
              <a:cxn ang="0">
                <a:pos x="54" y="29"/>
              </a:cxn>
              <a:cxn ang="0">
                <a:pos x="59" y="29"/>
              </a:cxn>
              <a:cxn ang="0">
                <a:pos x="70" y="34"/>
              </a:cxn>
              <a:cxn ang="0">
                <a:pos x="81" y="29"/>
              </a:cxn>
              <a:cxn ang="0">
                <a:pos x="81" y="19"/>
              </a:cxn>
              <a:cxn ang="0">
                <a:pos x="86" y="10"/>
              </a:cxn>
              <a:cxn ang="0">
                <a:pos x="92" y="5"/>
              </a:cxn>
              <a:cxn ang="0">
                <a:pos x="97" y="0"/>
              </a:cxn>
            </a:cxnLst>
            <a:rect l="0" t="0" r="r" b="b"/>
            <a:pathLst>
              <a:path w="135" h="133">
                <a:moveTo>
                  <a:pt x="97" y="0"/>
                </a:moveTo>
                <a:lnTo>
                  <a:pt x="102" y="0"/>
                </a:lnTo>
                <a:lnTo>
                  <a:pt x="102" y="5"/>
                </a:lnTo>
                <a:lnTo>
                  <a:pt x="108" y="14"/>
                </a:lnTo>
                <a:lnTo>
                  <a:pt x="108" y="24"/>
                </a:lnTo>
                <a:lnTo>
                  <a:pt x="113" y="29"/>
                </a:lnTo>
                <a:lnTo>
                  <a:pt x="118" y="29"/>
                </a:lnTo>
                <a:lnTo>
                  <a:pt x="124" y="44"/>
                </a:lnTo>
                <a:lnTo>
                  <a:pt x="129" y="54"/>
                </a:lnTo>
                <a:lnTo>
                  <a:pt x="135" y="64"/>
                </a:lnTo>
                <a:lnTo>
                  <a:pt x="135" y="69"/>
                </a:lnTo>
                <a:lnTo>
                  <a:pt x="135" y="74"/>
                </a:lnTo>
                <a:lnTo>
                  <a:pt x="129" y="74"/>
                </a:lnTo>
                <a:lnTo>
                  <a:pt x="124" y="79"/>
                </a:lnTo>
                <a:lnTo>
                  <a:pt x="118" y="84"/>
                </a:lnTo>
                <a:lnTo>
                  <a:pt x="108" y="89"/>
                </a:lnTo>
                <a:lnTo>
                  <a:pt x="102" y="89"/>
                </a:lnTo>
                <a:lnTo>
                  <a:pt x="92" y="84"/>
                </a:lnTo>
                <a:lnTo>
                  <a:pt x="86" y="84"/>
                </a:lnTo>
                <a:lnTo>
                  <a:pt x="70" y="104"/>
                </a:lnTo>
                <a:lnTo>
                  <a:pt x="65" y="108"/>
                </a:lnTo>
                <a:lnTo>
                  <a:pt x="49" y="113"/>
                </a:lnTo>
                <a:lnTo>
                  <a:pt x="43" y="128"/>
                </a:lnTo>
                <a:lnTo>
                  <a:pt x="32" y="133"/>
                </a:lnTo>
                <a:lnTo>
                  <a:pt x="27" y="133"/>
                </a:lnTo>
                <a:lnTo>
                  <a:pt x="22" y="118"/>
                </a:lnTo>
                <a:lnTo>
                  <a:pt x="22" y="104"/>
                </a:lnTo>
                <a:lnTo>
                  <a:pt x="16" y="94"/>
                </a:lnTo>
                <a:lnTo>
                  <a:pt x="11" y="94"/>
                </a:lnTo>
                <a:lnTo>
                  <a:pt x="6" y="89"/>
                </a:lnTo>
                <a:lnTo>
                  <a:pt x="0" y="84"/>
                </a:lnTo>
                <a:lnTo>
                  <a:pt x="6" y="79"/>
                </a:lnTo>
                <a:lnTo>
                  <a:pt x="11" y="84"/>
                </a:lnTo>
                <a:lnTo>
                  <a:pt x="16" y="89"/>
                </a:lnTo>
                <a:lnTo>
                  <a:pt x="16" y="84"/>
                </a:lnTo>
                <a:lnTo>
                  <a:pt x="22" y="74"/>
                </a:lnTo>
                <a:lnTo>
                  <a:pt x="22" y="64"/>
                </a:lnTo>
                <a:lnTo>
                  <a:pt x="27" y="54"/>
                </a:lnTo>
                <a:lnTo>
                  <a:pt x="22" y="49"/>
                </a:lnTo>
                <a:lnTo>
                  <a:pt x="16" y="49"/>
                </a:lnTo>
                <a:lnTo>
                  <a:pt x="6" y="49"/>
                </a:lnTo>
                <a:lnTo>
                  <a:pt x="0" y="49"/>
                </a:lnTo>
                <a:lnTo>
                  <a:pt x="16" y="39"/>
                </a:lnTo>
                <a:lnTo>
                  <a:pt x="16" y="29"/>
                </a:lnTo>
                <a:lnTo>
                  <a:pt x="16" y="24"/>
                </a:lnTo>
                <a:lnTo>
                  <a:pt x="16" y="19"/>
                </a:lnTo>
                <a:lnTo>
                  <a:pt x="27" y="24"/>
                </a:lnTo>
                <a:lnTo>
                  <a:pt x="32" y="19"/>
                </a:lnTo>
                <a:lnTo>
                  <a:pt x="38" y="19"/>
                </a:lnTo>
                <a:lnTo>
                  <a:pt x="43" y="19"/>
                </a:lnTo>
                <a:lnTo>
                  <a:pt x="43" y="24"/>
                </a:lnTo>
                <a:lnTo>
                  <a:pt x="54" y="29"/>
                </a:lnTo>
                <a:lnTo>
                  <a:pt x="59" y="29"/>
                </a:lnTo>
                <a:lnTo>
                  <a:pt x="70" y="34"/>
                </a:lnTo>
                <a:lnTo>
                  <a:pt x="81" y="29"/>
                </a:lnTo>
                <a:lnTo>
                  <a:pt x="81" y="19"/>
                </a:lnTo>
                <a:lnTo>
                  <a:pt x="86" y="10"/>
                </a:lnTo>
                <a:lnTo>
                  <a:pt x="92" y="5"/>
                </a:lnTo>
                <a:lnTo>
                  <a:pt x="97" y="0"/>
                </a:lnTo>
                <a:close/>
              </a:path>
            </a:pathLst>
          </a:custGeom>
          <a:solidFill>
            <a:srgbClr val="C1FFD5"/>
          </a:solidFill>
          <a:ln w="9525">
            <a:noFill/>
            <a:round/>
            <a:headEnd/>
            <a:tailEnd/>
          </a:ln>
        </p:spPr>
        <p:txBody>
          <a:bodyPr/>
          <a:lstStyle/>
          <a:p>
            <a:endParaRPr lang="en-US"/>
          </a:p>
        </p:txBody>
      </p:sp>
      <p:sp>
        <p:nvSpPr>
          <p:cNvPr id="146422" name="Freeform 2038"/>
          <p:cNvSpPr>
            <a:spLocks/>
          </p:cNvSpPr>
          <p:nvPr/>
        </p:nvSpPr>
        <p:spPr bwMode="auto">
          <a:xfrm>
            <a:off x="1127125" y="2349500"/>
            <a:ext cx="214313" cy="211138"/>
          </a:xfrm>
          <a:custGeom>
            <a:avLst/>
            <a:gdLst/>
            <a:ahLst/>
            <a:cxnLst>
              <a:cxn ang="0">
                <a:pos x="97" y="0"/>
              </a:cxn>
              <a:cxn ang="0">
                <a:pos x="102" y="0"/>
              </a:cxn>
              <a:cxn ang="0">
                <a:pos x="102" y="5"/>
              </a:cxn>
              <a:cxn ang="0">
                <a:pos x="108" y="14"/>
              </a:cxn>
              <a:cxn ang="0">
                <a:pos x="108" y="24"/>
              </a:cxn>
              <a:cxn ang="0">
                <a:pos x="113" y="29"/>
              </a:cxn>
              <a:cxn ang="0">
                <a:pos x="118" y="29"/>
              </a:cxn>
              <a:cxn ang="0">
                <a:pos x="124" y="44"/>
              </a:cxn>
              <a:cxn ang="0">
                <a:pos x="129" y="54"/>
              </a:cxn>
              <a:cxn ang="0">
                <a:pos x="135" y="64"/>
              </a:cxn>
              <a:cxn ang="0">
                <a:pos x="135" y="69"/>
              </a:cxn>
              <a:cxn ang="0">
                <a:pos x="135" y="74"/>
              </a:cxn>
              <a:cxn ang="0">
                <a:pos x="129" y="74"/>
              </a:cxn>
              <a:cxn ang="0">
                <a:pos x="124" y="79"/>
              </a:cxn>
              <a:cxn ang="0">
                <a:pos x="118" y="84"/>
              </a:cxn>
              <a:cxn ang="0">
                <a:pos x="108" y="89"/>
              </a:cxn>
              <a:cxn ang="0">
                <a:pos x="102" y="89"/>
              </a:cxn>
              <a:cxn ang="0">
                <a:pos x="92" y="84"/>
              </a:cxn>
              <a:cxn ang="0">
                <a:pos x="86" y="84"/>
              </a:cxn>
              <a:cxn ang="0">
                <a:pos x="70" y="104"/>
              </a:cxn>
              <a:cxn ang="0">
                <a:pos x="65" y="108"/>
              </a:cxn>
              <a:cxn ang="0">
                <a:pos x="49" y="113"/>
              </a:cxn>
              <a:cxn ang="0">
                <a:pos x="43" y="128"/>
              </a:cxn>
              <a:cxn ang="0">
                <a:pos x="32" y="133"/>
              </a:cxn>
              <a:cxn ang="0">
                <a:pos x="27" y="133"/>
              </a:cxn>
              <a:cxn ang="0">
                <a:pos x="22" y="118"/>
              </a:cxn>
              <a:cxn ang="0">
                <a:pos x="22" y="104"/>
              </a:cxn>
              <a:cxn ang="0">
                <a:pos x="16" y="94"/>
              </a:cxn>
              <a:cxn ang="0">
                <a:pos x="11" y="94"/>
              </a:cxn>
              <a:cxn ang="0">
                <a:pos x="6" y="89"/>
              </a:cxn>
              <a:cxn ang="0">
                <a:pos x="0" y="84"/>
              </a:cxn>
              <a:cxn ang="0">
                <a:pos x="6" y="79"/>
              </a:cxn>
              <a:cxn ang="0">
                <a:pos x="11" y="84"/>
              </a:cxn>
              <a:cxn ang="0">
                <a:pos x="16" y="89"/>
              </a:cxn>
              <a:cxn ang="0">
                <a:pos x="16" y="84"/>
              </a:cxn>
              <a:cxn ang="0">
                <a:pos x="22" y="74"/>
              </a:cxn>
              <a:cxn ang="0">
                <a:pos x="22" y="64"/>
              </a:cxn>
              <a:cxn ang="0">
                <a:pos x="27" y="54"/>
              </a:cxn>
              <a:cxn ang="0">
                <a:pos x="22" y="49"/>
              </a:cxn>
              <a:cxn ang="0">
                <a:pos x="16" y="49"/>
              </a:cxn>
              <a:cxn ang="0">
                <a:pos x="6" y="49"/>
              </a:cxn>
              <a:cxn ang="0">
                <a:pos x="0" y="49"/>
              </a:cxn>
              <a:cxn ang="0">
                <a:pos x="16" y="39"/>
              </a:cxn>
              <a:cxn ang="0">
                <a:pos x="16" y="29"/>
              </a:cxn>
              <a:cxn ang="0">
                <a:pos x="16" y="24"/>
              </a:cxn>
              <a:cxn ang="0">
                <a:pos x="16" y="19"/>
              </a:cxn>
              <a:cxn ang="0">
                <a:pos x="27" y="24"/>
              </a:cxn>
              <a:cxn ang="0">
                <a:pos x="32" y="19"/>
              </a:cxn>
              <a:cxn ang="0">
                <a:pos x="38" y="19"/>
              </a:cxn>
              <a:cxn ang="0">
                <a:pos x="43" y="19"/>
              </a:cxn>
              <a:cxn ang="0">
                <a:pos x="43" y="24"/>
              </a:cxn>
              <a:cxn ang="0">
                <a:pos x="54" y="29"/>
              </a:cxn>
              <a:cxn ang="0">
                <a:pos x="59" y="29"/>
              </a:cxn>
              <a:cxn ang="0">
                <a:pos x="70" y="34"/>
              </a:cxn>
              <a:cxn ang="0">
                <a:pos x="81" y="29"/>
              </a:cxn>
              <a:cxn ang="0">
                <a:pos x="81" y="19"/>
              </a:cxn>
              <a:cxn ang="0">
                <a:pos x="86" y="10"/>
              </a:cxn>
              <a:cxn ang="0">
                <a:pos x="92" y="5"/>
              </a:cxn>
              <a:cxn ang="0">
                <a:pos x="97" y="0"/>
              </a:cxn>
            </a:cxnLst>
            <a:rect l="0" t="0" r="r" b="b"/>
            <a:pathLst>
              <a:path w="135" h="133">
                <a:moveTo>
                  <a:pt x="97" y="0"/>
                </a:moveTo>
                <a:lnTo>
                  <a:pt x="102" y="0"/>
                </a:lnTo>
                <a:lnTo>
                  <a:pt x="102" y="5"/>
                </a:lnTo>
                <a:lnTo>
                  <a:pt x="108" y="14"/>
                </a:lnTo>
                <a:lnTo>
                  <a:pt x="108" y="24"/>
                </a:lnTo>
                <a:lnTo>
                  <a:pt x="113" y="29"/>
                </a:lnTo>
                <a:lnTo>
                  <a:pt x="118" y="29"/>
                </a:lnTo>
                <a:lnTo>
                  <a:pt x="124" y="44"/>
                </a:lnTo>
                <a:lnTo>
                  <a:pt x="129" y="54"/>
                </a:lnTo>
                <a:lnTo>
                  <a:pt x="135" y="64"/>
                </a:lnTo>
                <a:lnTo>
                  <a:pt x="135" y="69"/>
                </a:lnTo>
                <a:lnTo>
                  <a:pt x="135" y="74"/>
                </a:lnTo>
                <a:lnTo>
                  <a:pt x="129" y="74"/>
                </a:lnTo>
                <a:lnTo>
                  <a:pt x="124" y="79"/>
                </a:lnTo>
                <a:lnTo>
                  <a:pt x="118" y="84"/>
                </a:lnTo>
                <a:lnTo>
                  <a:pt x="108" y="89"/>
                </a:lnTo>
                <a:lnTo>
                  <a:pt x="102" y="89"/>
                </a:lnTo>
                <a:lnTo>
                  <a:pt x="92" y="84"/>
                </a:lnTo>
                <a:lnTo>
                  <a:pt x="86" y="84"/>
                </a:lnTo>
                <a:lnTo>
                  <a:pt x="70" y="104"/>
                </a:lnTo>
                <a:lnTo>
                  <a:pt x="65" y="108"/>
                </a:lnTo>
                <a:lnTo>
                  <a:pt x="49" y="113"/>
                </a:lnTo>
                <a:lnTo>
                  <a:pt x="43" y="128"/>
                </a:lnTo>
                <a:lnTo>
                  <a:pt x="32" y="133"/>
                </a:lnTo>
                <a:lnTo>
                  <a:pt x="27" y="133"/>
                </a:lnTo>
                <a:lnTo>
                  <a:pt x="22" y="118"/>
                </a:lnTo>
                <a:lnTo>
                  <a:pt x="22" y="104"/>
                </a:lnTo>
                <a:lnTo>
                  <a:pt x="16" y="94"/>
                </a:lnTo>
                <a:lnTo>
                  <a:pt x="11" y="94"/>
                </a:lnTo>
                <a:lnTo>
                  <a:pt x="6" y="89"/>
                </a:lnTo>
                <a:lnTo>
                  <a:pt x="0" y="84"/>
                </a:lnTo>
                <a:lnTo>
                  <a:pt x="6" y="79"/>
                </a:lnTo>
                <a:lnTo>
                  <a:pt x="11" y="84"/>
                </a:lnTo>
                <a:lnTo>
                  <a:pt x="16" y="89"/>
                </a:lnTo>
                <a:lnTo>
                  <a:pt x="16" y="84"/>
                </a:lnTo>
                <a:lnTo>
                  <a:pt x="22" y="74"/>
                </a:lnTo>
                <a:lnTo>
                  <a:pt x="22" y="64"/>
                </a:lnTo>
                <a:lnTo>
                  <a:pt x="27" y="54"/>
                </a:lnTo>
                <a:lnTo>
                  <a:pt x="22" y="49"/>
                </a:lnTo>
                <a:lnTo>
                  <a:pt x="16" y="49"/>
                </a:lnTo>
                <a:lnTo>
                  <a:pt x="6" y="49"/>
                </a:lnTo>
                <a:lnTo>
                  <a:pt x="0" y="49"/>
                </a:lnTo>
                <a:lnTo>
                  <a:pt x="16" y="39"/>
                </a:lnTo>
                <a:lnTo>
                  <a:pt x="16" y="29"/>
                </a:lnTo>
                <a:lnTo>
                  <a:pt x="16" y="24"/>
                </a:lnTo>
                <a:lnTo>
                  <a:pt x="16" y="19"/>
                </a:lnTo>
                <a:lnTo>
                  <a:pt x="27" y="24"/>
                </a:lnTo>
                <a:lnTo>
                  <a:pt x="32" y="19"/>
                </a:lnTo>
                <a:lnTo>
                  <a:pt x="38" y="19"/>
                </a:lnTo>
                <a:lnTo>
                  <a:pt x="43" y="19"/>
                </a:lnTo>
                <a:lnTo>
                  <a:pt x="43" y="24"/>
                </a:lnTo>
                <a:lnTo>
                  <a:pt x="54" y="29"/>
                </a:lnTo>
                <a:lnTo>
                  <a:pt x="59" y="29"/>
                </a:lnTo>
                <a:lnTo>
                  <a:pt x="70" y="34"/>
                </a:lnTo>
                <a:lnTo>
                  <a:pt x="81" y="29"/>
                </a:lnTo>
                <a:lnTo>
                  <a:pt x="81" y="19"/>
                </a:lnTo>
                <a:lnTo>
                  <a:pt x="86" y="10"/>
                </a:lnTo>
                <a:lnTo>
                  <a:pt x="92" y="5"/>
                </a:lnTo>
                <a:lnTo>
                  <a:pt x="97" y="0"/>
                </a:lnTo>
                <a:close/>
              </a:path>
            </a:pathLst>
          </a:custGeom>
          <a:noFill/>
          <a:ln w="1588" cap="rnd">
            <a:solidFill>
              <a:srgbClr val="000000"/>
            </a:solidFill>
            <a:prstDash val="solid"/>
            <a:round/>
            <a:headEnd/>
            <a:tailEnd/>
          </a:ln>
        </p:spPr>
        <p:txBody>
          <a:bodyPr/>
          <a:lstStyle/>
          <a:p>
            <a:endParaRPr lang="en-US"/>
          </a:p>
        </p:txBody>
      </p:sp>
      <p:sp>
        <p:nvSpPr>
          <p:cNvPr id="146423" name="Freeform 2039"/>
          <p:cNvSpPr>
            <a:spLocks/>
          </p:cNvSpPr>
          <p:nvPr/>
        </p:nvSpPr>
        <p:spPr bwMode="auto">
          <a:xfrm>
            <a:off x="1109663" y="2506663"/>
            <a:ext cx="7938" cy="38100"/>
          </a:xfrm>
          <a:custGeom>
            <a:avLst/>
            <a:gdLst/>
            <a:ahLst/>
            <a:cxnLst>
              <a:cxn ang="0">
                <a:pos x="5" y="0"/>
              </a:cxn>
              <a:cxn ang="0">
                <a:pos x="5" y="5"/>
              </a:cxn>
              <a:cxn ang="0">
                <a:pos x="5" y="14"/>
              </a:cxn>
              <a:cxn ang="0">
                <a:pos x="0" y="24"/>
              </a:cxn>
              <a:cxn ang="0">
                <a:pos x="0" y="19"/>
              </a:cxn>
              <a:cxn ang="0">
                <a:pos x="0" y="14"/>
              </a:cxn>
              <a:cxn ang="0">
                <a:pos x="0" y="5"/>
              </a:cxn>
              <a:cxn ang="0">
                <a:pos x="5" y="0"/>
              </a:cxn>
            </a:cxnLst>
            <a:rect l="0" t="0" r="r" b="b"/>
            <a:pathLst>
              <a:path w="5" h="24">
                <a:moveTo>
                  <a:pt x="5" y="0"/>
                </a:moveTo>
                <a:lnTo>
                  <a:pt x="5" y="5"/>
                </a:lnTo>
                <a:lnTo>
                  <a:pt x="5" y="14"/>
                </a:lnTo>
                <a:lnTo>
                  <a:pt x="0" y="24"/>
                </a:lnTo>
                <a:lnTo>
                  <a:pt x="0" y="19"/>
                </a:lnTo>
                <a:lnTo>
                  <a:pt x="0" y="14"/>
                </a:lnTo>
                <a:lnTo>
                  <a:pt x="0" y="5"/>
                </a:lnTo>
                <a:lnTo>
                  <a:pt x="5" y="0"/>
                </a:lnTo>
                <a:close/>
              </a:path>
            </a:pathLst>
          </a:custGeom>
          <a:solidFill>
            <a:srgbClr val="C1FFD5"/>
          </a:solidFill>
          <a:ln w="9525">
            <a:noFill/>
            <a:round/>
            <a:headEnd/>
            <a:tailEnd/>
          </a:ln>
        </p:spPr>
        <p:txBody>
          <a:bodyPr/>
          <a:lstStyle/>
          <a:p>
            <a:endParaRPr lang="en-US"/>
          </a:p>
        </p:txBody>
      </p:sp>
      <p:sp>
        <p:nvSpPr>
          <p:cNvPr id="146424" name="Freeform 2040"/>
          <p:cNvSpPr>
            <a:spLocks/>
          </p:cNvSpPr>
          <p:nvPr/>
        </p:nvSpPr>
        <p:spPr bwMode="auto">
          <a:xfrm>
            <a:off x="1109663" y="2506663"/>
            <a:ext cx="7938" cy="38100"/>
          </a:xfrm>
          <a:custGeom>
            <a:avLst/>
            <a:gdLst/>
            <a:ahLst/>
            <a:cxnLst>
              <a:cxn ang="0">
                <a:pos x="5" y="0"/>
              </a:cxn>
              <a:cxn ang="0">
                <a:pos x="5" y="5"/>
              </a:cxn>
              <a:cxn ang="0">
                <a:pos x="5" y="14"/>
              </a:cxn>
              <a:cxn ang="0">
                <a:pos x="0" y="24"/>
              </a:cxn>
              <a:cxn ang="0">
                <a:pos x="0" y="19"/>
              </a:cxn>
              <a:cxn ang="0">
                <a:pos x="0" y="14"/>
              </a:cxn>
              <a:cxn ang="0">
                <a:pos x="0" y="5"/>
              </a:cxn>
              <a:cxn ang="0">
                <a:pos x="5" y="0"/>
              </a:cxn>
            </a:cxnLst>
            <a:rect l="0" t="0" r="r" b="b"/>
            <a:pathLst>
              <a:path w="5" h="24">
                <a:moveTo>
                  <a:pt x="5" y="0"/>
                </a:moveTo>
                <a:lnTo>
                  <a:pt x="5" y="5"/>
                </a:lnTo>
                <a:lnTo>
                  <a:pt x="5" y="14"/>
                </a:lnTo>
                <a:lnTo>
                  <a:pt x="0" y="24"/>
                </a:lnTo>
                <a:lnTo>
                  <a:pt x="0" y="19"/>
                </a:lnTo>
                <a:lnTo>
                  <a:pt x="0" y="14"/>
                </a:lnTo>
                <a:lnTo>
                  <a:pt x="0" y="5"/>
                </a:lnTo>
                <a:lnTo>
                  <a:pt x="5" y="0"/>
                </a:lnTo>
                <a:close/>
              </a:path>
            </a:pathLst>
          </a:custGeom>
          <a:noFill/>
          <a:ln w="1588" cap="rnd">
            <a:solidFill>
              <a:srgbClr val="000000"/>
            </a:solidFill>
            <a:prstDash val="solid"/>
            <a:round/>
            <a:headEnd/>
            <a:tailEnd/>
          </a:ln>
        </p:spPr>
        <p:txBody>
          <a:bodyPr/>
          <a:lstStyle/>
          <a:p>
            <a:endParaRPr lang="en-US"/>
          </a:p>
        </p:txBody>
      </p:sp>
      <p:sp>
        <p:nvSpPr>
          <p:cNvPr id="146425" name="Freeform 2041"/>
          <p:cNvSpPr>
            <a:spLocks/>
          </p:cNvSpPr>
          <p:nvPr/>
        </p:nvSpPr>
        <p:spPr bwMode="auto">
          <a:xfrm>
            <a:off x="1127125" y="2552700"/>
            <a:ext cx="25400" cy="47625"/>
          </a:xfrm>
          <a:custGeom>
            <a:avLst/>
            <a:gdLst/>
            <a:ahLst/>
            <a:cxnLst>
              <a:cxn ang="0">
                <a:pos x="0" y="0"/>
              </a:cxn>
              <a:cxn ang="0">
                <a:pos x="5" y="0"/>
              </a:cxn>
              <a:cxn ang="0">
                <a:pos x="11" y="5"/>
              </a:cxn>
              <a:cxn ang="0">
                <a:pos x="16" y="10"/>
              </a:cxn>
              <a:cxn ang="0">
                <a:pos x="16" y="15"/>
              </a:cxn>
              <a:cxn ang="0">
                <a:pos x="16" y="20"/>
              </a:cxn>
              <a:cxn ang="0">
                <a:pos x="11" y="25"/>
              </a:cxn>
              <a:cxn ang="0">
                <a:pos x="5" y="30"/>
              </a:cxn>
              <a:cxn ang="0">
                <a:pos x="0" y="25"/>
              </a:cxn>
              <a:cxn ang="0">
                <a:pos x="0" y="15"/>
              </a:cxn>
              <a:cxn ang="0">
                <a:pos x="0" y="0"/>
              </a:cxn>
            </a:cxnLst>
            <a:rect l="0" t="0" r="r" b="b"/>
            <a:pathLst>
              <a:path w="16" h="30">
                <a:moveTo>
                  <a:pt x="0" y="0"/>
                </a:moveTo>
                <a:lnTo>
                  <a:pt x="5" y="0"/>
                </a:lnTo>
                <a:lnTo>
                  <a:pt x="11" y="5"/>
                </a:lnTo>
                <a:lnTo>
                  <a:pt x="16" y="10"/>
                </a:lnTo>
                <a:lnTo>
                  <a:pt x="16" y="15"/>
                </a:lnTo>
                <a:lnTo>
                  <a:pt x="16" y="20"/>
                </a:lnTo>
                <a:lnTo>
                  <a:pt x="11" y="25"/>
                </a:lnTo>
                <a:lnTo>
                  <a:pt x="5" y="30"/>
                </a:lnTo>
                <a:lnTo>
                  <a:pt x="0" y="25"/>
                </a:lnTo>
                <a:lnTo>
                  <a:pt x="0" y="15"/>
                </a:lnTo>
                <a:lnTo>
                  <a:pt x="0" y="0"/>
                </a:lnTo>
                <a:close/>
              </a:path>
            </a:pathLst>
          </a:custGeom>
          <a:solidFill>
            <a:srgbClr val="C1FFD5"/>
          </a:solidFill>
          <a:ln w="9525">
            <a:noFill/>
            <a:round/>
            <a:headEnd/>
            <a:tailEnd/>
          </a:ln>
        </p:spPr>
        <p:txBody>
          <a:bodyPr/>
          <a:lstStyle/>
          <a:p>
            <a:endParaRPr lang="en-US"/>
          </a:p>
        </p:txBody>
      </p:sp>
      <p:sp>
        <p:nvSpPr>
          <p:cNvPr id="146426" name="Freeform 2042"/>
          <p:cNvSpPr>
            <a:spLocks/>
          </p:cNvSpPr>
          <p:nvPr/>
        </p:nvSpPr>
        <p:spPr bwMode="auto">
          <a:xfrm>
            <a:off x="1127125" y="2552700"/>
            <a:ext cx="25400" cy="47625"/>
          </a:xfrm>
          <a:custGeom>
            <a:avLst/>
            <a:gdLst/>
            <a:ahLst/>
            <a:cxnLst>
              <a:cxn ang="0">
                <a:pos x="0" y="0"/>
              </a:cxn>
              <a:cxn ang="0">
                <a:pos x="5" y="0"/>
              </a:cxn>
              <a:cxn ang="0">
                <a:pos x="11" y="5"/>
              </a:cxn>
              <a:cxn ang="0">
                <a:pos x="16" y="10"/>
              </a:cxn>
              <a:cxn ang="0">
                <a:pos x="16" y="15"/>
              </a:cxn>
              <a:cxn ang="0">
                <a:pos x="16" y="20"/>
              </a:cxn>
              <a:cxn ang="0">
                <a:pos x="11" y="25"/>
              </a:cxn>
              <a:cxn ang="0">
                <a:pos x="5" y="30"/>
              </a:cxn>
              <a:cxn ang="0">
                <a:pos x="0" y="25"/>
              </a:cxn>
              <a:cxn ang="0">
                <a:pos x="0" y="15"/>
              </a:cxn>
              <a:cxn ang="0">
                <a:pos x="0" y="0"/>
              </a:cxn>
            </a:cxnLst>
            <a:rect l="0" t="0" r="r" b="b"/>
            <a:pathLst>
              <a:path w="16" h="30">
                <a:moveTo>
                  <a:pt x="0" y="0"/>
                </a:moveTo>
                <a:lnTo>
                  <a:pt x="5" y="0"/>
                </a:lnTo>
                <a:lnTo>
                  <a:pt x="11" y="5"/>
                </a:lnTo>
                <a:lnTo>
                  <a:pt x="16" y="10"/>
                </a:lnTo>
                <a:lnTo>
                  <a:pt x="16" y="15"/>
                </a:lnTo>
                <a:lnTo>
                  <a:pt x="16" y="20"/>
                </a:lnTo>
                <a:lnTo>
                  <a:pt x="11" y="25"/>
                </a:lnTo>
                <a:lnTo>
                  <a:pt x="5" y="30"/>
                </a:lnTo>
                <a:lnTo>
                  <a:pt x="0" y="25"/>
                </a:lnTo>
                <a:lnTo>
                  <a:pt x="0" y="15"/>
                </a:lnTo>
                <a:lnTo>
                  <a:pt x="0" y="0"/>
                </a:lnTo>
                <a:close/>
              </a:path>
            </a:pathLst>
          </a:custGeom>
          <a:noFill/>
          <a:ln w="1588" cap="rnd">
            <a:solidFill>
              <a:srgbClr val="000000"/>
            </a:solidFill>
            <a:prstDash val="solid"/>
            <a:round/>
            <a:headEnd/>
            <a:tailEnd/>
          </a:ln>
        </p:spPr>
        <p:txBody>
          <a:bodyPr/>
          <a:lstStyle/>
          <a:p>
            <a:endParaRPr lang="en-US"/>
          </a:p>
        </p:txBody>
      </p:sp>
      <p:sp>
        <p:nvSpPr>
          <p:cNvPr id="146427" name="Freeform 2043"/>
          <p:cNvSpPr>
            <a:spLocks/>
          </p:cNvSpPr>
          <p:nvPr/>
        </p:nvSpPr>
        <p:spPr bwMode="auto">
          <a:xfrm>
            <a:off x="1092200" y="2552700"/>
            <a:ext cx="17463" cy="31750"/>
          </a:xfrm>
          <a:custGeom>
            <a:avLst/>
            <a:gdLst/>
            <a:ahLst/>
            <a:cxnLst>
              <a:cxn ang="0">
                <a:pos x="5" y="0"/>
              </a:cxn>
              <a:cxn ang="0">
                <a:pos x="11" y="0"/>
              </a:cxn>
              <a:cxn ang="0">
                <a:pos x="11" y="5"/>
              </a:cxn>
              <a:cxn ang="0">
                <a:pos x="5" y="10"/>
              </a:cxn>
              <a:cxn ang="0">
                <a:pos x="5" y="15"/>
              </a:cxn>
              <a:cxn ang="0">
                <a:pos x="5" y="20"/>
              </a:cxn>
              <a:cxn ang="0">
                <a:pos x="0" y="20"/>
              </a:cxn>
              <a:cxn ang="0">
                <a:pos x="0" y="15"/>
              </a:cxn>
              <a:cxn ang="0">
                <a:pos x="0" y="5"/>
              </a:cxn>
              <a:cxn ang="0">
                <a:pos x="5" y="0"/>
              </a:cxn>
            </a:cxnLst>
            <a:rect l="0" t="0" r="r" b="b"/>
            <a:pathLst>
              <a:path w="11" h="20">
                <a:moveTo>
                  <a:pt x="5" y="0"/>
                </a:moveTo>
                <a:lnTo>
                  <a:pt x="11" y="0"/>
                </a:lnTo>
                <a:lnTo>
                  <a:pt x="11" y="5"/>
                </a:lnTo>
                <a:lnTo>
                  <a:pt x="5" y="10"/>
                </a:lnTo>
                <a:lnTo>
                  <a:pt x="5" y="15"/>
                </a:lnTo>
                <a:lnTo>
                  <a:pt x="5" y="20"/>
                </a:lnTo>
                <a:lnTo>
                  <a:pt x="0" y="20"/>
                </a:lnTo>
                <a:lnTo>
                  <a:pt x="0" y="15"/>
                </a:lnTo>
                <a:lnTo>
                  <a:pt x="0" y="5"/>
                </a:lnTo>
                <a:lnTo>
                  <a:pt x="5" y="0"/>
                </a:lnTo>
                <a:close/>
              </a:path>
            </a:pathLst>
          </a:custGeom>
          <a:solidFill>
            <a:srgbClr val="C1FFD5"/>
          </a:solidFill>
          <a:ln w="9525">
            <a:noFill/>
            <a:round/>
            <a:headEnd/>
            <a:tailEnd/>
          </a:ln>
        </p:spPr>
        <p:txBody>
          <a:bodyPr/>
          <a:lstStyle/>
          <a:p>
            <a:endParaRPr lang="en-US"/>
          </a:p>
        </p:txBody>
      </p:sp>
      <p:sp>
        <p:nvSpPr>
          <p:cNvPr id="146428" name="Freeform 2044"/>
          <p:cNvSpPr>
            <a:spLocks/>
          </p:cNvSpPr>
          <p:nvPr/>
        </p:nvSpPr>
        <p:spPr bwMode="auto">
          <a:xfrm>
            <a:off x="1092200" y="2552700"/>
            <a:ext cx="17463" cy="31750"/>
          </a:xfrm>
          <a:custGeom>
            <a:avLst/>
            <a:gdLst/>
            <a:ahLst/>
            <a:cxnLst>
              <a:cxn ang="0">
                <a:pos x="5" y="0"/>
              </a:cxn>
              <a:cxn ang="0">
                <a:pos x="11" y="0"/>
              </a:cxn>
              <a:cxn ang="0">
                <a:pos x="11" y="5"/>
              </a:cxn>
              <a:cxn ang="0">
                <a:pos x="5" y="10"/>
              </a:cxn>
              <a:cxn ang="0">
                <a:pos x="5" y="15"/>
              </a:cxn>
              <a:cxn ang="0">
                <a:pos x="5" y="20"/>
              </a:cxn>
              <a:cxn ang="0">
                <a:pos x="0" y="20"/>
              </a:cxn>
              <a:cxn ang="0">
                <a:pos x="0" y="15"/>
              </a:cxn>
              <a:cxn ang="0">
                <a:pos x="0" y="5"/>
              </a:cxn>
              <a:cxn ang="0">
                <a:pos x="5" y="0"/>
              </a:cxn>
            </a:cxnLst>
            <a:rect l="0" t="0" r="r" b="b"/>
            <a:pathLst>
              <a:path w="11" h="20">
                <a:moveTo>
                  <a:pt x="5" y="0"/>
                </a:moveTo>
                <a:lnTo>
                  <a:pt x="11" y="0"/>
                </a:lnTo>
                <a:lnTo>
                  <a:pt x="11" y="5"/>
                </a:lnTo>
                <a:lnTo>
                  <a:pt x="5" y="10"/>
                </a:lnTo>
                <a:lnTo>
                  <a:pt x="5" y="15"/>
                </a:lnTo>
                <a:lnTo>
                  <a:pt x="5" y="20"/>
                </a:lnTo>
                <a:lnTo>
                  <a:pt x="0" y="20"/>
                </a:lnTo>
                <a:lnTo>
                  <a:pt x="0" y="15"/>
                </a:lnTo>
                <a:lnTo>
                  <a:pt x="0" y="5"/>
                </a:lnTo>
                <a:lnTo>
                  <a:pt x="5" y="0"/>
                </a:lnTo>
                <a:close/>
              </a:path>
            </a:pathLst>
          </a:custGeom>
          <a:noFill/>
          <a:ln w="1588" cap="rnd">
            <a:solidFill>
              <a:srgbClr val="000000"/>
            </a:solidFill>
            <a:prstDash val="solid"/>
            <a:round/>
            <a:headEnd/>
            <a:tailEnd/>
          </a:ln>
        </p:spPr>
        <p:txBody>
          <a:bodyPr/>
          <a:lstStyle/>
          <a:p>
            <a:endParaRPr lang="en-US"/>
          </a:p>
        </p:txBody>
      </p:sp>
      <p:sp>
        <p:nvSpPr>
          <p:cNvPr id="146429" name="Freeform 2045"/>
          <p:cNvSpPr>
            <a:spLocks/>
          </p:cNvSpPr>
          <p:nvPr/>
        </p:nvSpPr>
        <p:spPr bwMode="auto">
          <a:xfrm>
            <a:off x="1990725" y="2781300"/>
            <a:ext cx="136525" cy="280988"/>
          </a:xfrm>
          <a:custGeom>
            <a:avLst/>
            <a:gdLst/>
            <a:ahLst/>
            <a:cxnLst>
              <a:cxn ang="0">
                <a:pos x="16" y="10"/>
              </a:cxn>
              <a:cxn ang="0">
                <a:pos x="33" y="10"/>
              </a:cxn>
              <a:cxn ang="0">
                <a:pos x="38" y="14"/>
              </a:cxn>
              <a:cxn ang="0">
                <a:pos x="38" y="19"/>
              </a:cxn>
              <a:cxn ang="0">
                <a:pos x="43" y="29"/>
              </a:cxn>
              <a:cxn ang="0">
                <a:pos x="49" y="49"/>
              </a:cxn>
              <a:cxn ang="0">
                <a:pos x="59" y="69"/>
              </a:cxn>
              <a:cxn ang="0">
                <a:pos x="59" y="79"/>
              </a:cxn>
              <a:cxn ang="0">
                <a:pos x="59" y="94"/>
              </a:cxn>
              <a:cxn ang="0">
                <a:pos x="65" y="123"/>
              </a:cxn>
              <a:cxn ang="0">
                <a:pos x="65" y="128"/>
              </a:cxn>
              <a:cxn ang="0">
                <a:pos x="70" y="133"/>
              </a:cxn>
              <a:cxn ang="0">
                <a:pos x="81" y="138"/>
              </a:cxn>
              <a:cxn ang="0">
                <a:pos x="81" y="148"/>
              </a:cxn>
              <a:cxn ang="0">
                <a:pos x="86" y="153"/>
              </a:cxn>
              <a:cxn ang="0">
                <a:pos x="81" y="158"/>
              </a:cxn>
              <a:cxn ang="0">
                <a:pos x="76" y="163"/>
              </a:cxn>
              <a:cxn ang="0">
                <a:pos x="59" y="163"/>
              </a:cxn>
              <a:cxn ang="0">
                <a:pos x="43" y="168"/>
              </a:cxn>
              <a:cxn ang="0">
                <a:pos x="38" y="168"/>
              </a:cxn>
              <a:cxn ang="0">
                <a:pos x="33" y="177"/>
              </a:cxn>
              <a:cxn ang="0">
                <a:pos x="22" y="153"/>
              </a:cxn>
              <a:cxn ang="0">
                <a:pos x="16" y="128"/>
              </a:cxn>
              <a:cxn ang="0">
                <a:pos x="16" y="118"/>
              </a:cxn>
              <a:cxn ang="0">
                <a:pos x="16" y="108"/>
              </a:cxn>
              <a:cxn ang="0">
                <a:pos x="16" y="94"/>
              </a:cxn>
              <a:cxn ang="0">
                <a:pos x="16" y="84"/>
              </a:cxn>
              <a:cxn ang="0">
                <a:pos x="16" y="79"/>
              </a:cxn>
              <a:cxn ang="0">
                <a:pos x="11" y="74"/>
              </a:cxn>
              <a:cxn ang="0">
                <a:pos x="11" y="64"/>
              </a:cxn>
              <a:cxn ang="0">
                <a:pos x="6" y="49"/>
              </a:cxn>
              <a:cxn ang="0">
                <a:pos x="6" y="29"/>
              </a:cxn>
              <a:cxn ang="0">
                <a:pos x="0" y="10"/>
              </a:cxn>
              <a:cxn ang="0">
                <a:pos x="11" y="5"/>
              </a:cxn>
              <a:cxn ang="0">
                <a:pos x="16" y="0"/>
              </a:cxn>
              <a:cxn ang="0">
                <a:pos x="16" y="10"/>
              </a:cxn>
            </a:cxnLst>
            <a:rect l="0" t="0" r="r" b="b"/>
            <a:pathLst>
              <a:path w="86" h="177">
                <a:moveTo>
                  <a:pt x="16" y="10"/>
                </a:moveTo>
                <a:lnTo>
                  <a:pt x="33" y="10"/>
                </a:lnTo>
                <a:lnTo>
                  <a:pt x="38" y="14"/>
                </a:lnTo>
                <a:lnTo>
                  <a:pt x="38" y="19"/>
                </a:lnTo>
                <a:lnTo>
                  <a:pt x="43" y="29"/>
                </a:lnTo>
                <a:lnTo>
                  <a:pt x="49" y="49"/>
                </a:lnTo>
                <a:lnTo>
                  <a:pt x="59" y="69"/>
                </a:lnTo>
                <a:lnTo>
                  <a:pt x="59" y="79"/>
                </a:lnTo>
                <a:lnTo>
                  <a:pt x="59" y="94"/>
                </a:lnTo>
                <a:lnTo>
                  <a:pt x="65" y="123"/>
                </a:lnTo>
                <a:lnTo>
                  <a:pt x="65" y="128"/>
                </a:lnTo>
                <a:lnTo>
                  <a:pt x="70" y="133"/>
                </a:lnTo>
                <a:lnTo>
                  <a:pt x="81" y="138"/>
                </a:lnTo>
                <a:lnTo>
                  <a:pt x="81" y="148"/>
                </a:lnTo>
                <a:lnTo>
                  <a:pt x="86" y="153"/>
                </a:lnTo>
                <a:lnTo>
                  <a:pt x="81" y="158"/>
                </a:lnTo>
                <a:lnTo>
                  <a:pt x="76" y="163"/>
                </a:lnTo>
                <a:lnTo>
                  <a:pt x="59" y="163"/>
                </a:lnTo>
                <a:lnTo>
                  <a:pt x="43" y="168"/>
                </a:lnTo>
                <a:lnTo>
                  <a:pt x="38" y="168"/>
                </a:lnTo>
                <a:lnTo>
                  <a:pt x="33" y="177"/>
                </a:lnTo>
                <a:lnTo>
                  <a:pt x="22" y="153"/>
                </a:lnTo>
                <a:lnTo>
                  <a:pt x="16" y="128"/>
                </a:lnTo>
                <a:lnTo>
                  <a:pt x="16" y="118"/>
                </a:lnTo>
                <a:lnTo>
                  <a:pt x="16" y="108"/>
                </a:lnTo>
                <a:lnTo>
                  <a:pt x="16" y="94"/>
                </a:lnTo>
                <a:lnTo>
                  <a:pt x="16" y="84"/>
                </a:lnTo>
                <a:lnTo>
                  <a:pt x="16" y="79"/>
                </a:lnTo>
                <a:lnTo>
                  <a:pt x="11" y="74"/>
                </a:lnTo>
                <a:lnTo>
                  <a:pt x="11" y="64"/>
                </a:lnTo>
                <a:lnTo>
                  <a:pt x="6" y="49"/>
                </a:lnTo>
                <a:lnTo>
                  <a:pt x="6" y="29"/>
                </a:lnTo>
                <a:lnTo>
                  <a:pt x="0" y="10"/>
                </a:lnTo>
                <a:lnTo>
                  <a:pt x="11" y="5"/>
                </a:lnTo>
                <a:lnTo>
                  <a:pt x="16" y="0"/>
                </a:lnTo>
                <a:lnTo>
                  <a:pt x="16" y="10"/>
                </a:lnTo>
                <a:close/>
              </a:path>
            </a:pathLst>
          </a:custGeom>
          <a:solidFill>
            <a:srgbClr val="C1FFD5"/>
          </a:solidFill>
          <a:ln w="9525">
            <a:noFill/>
            <a:round/>
            <a:headEnd/>
            <a:tailEnd/>
          </a:ln>
        </p:spPr>
        <p:txBody>
          <a:bodyPr/>
          <a:lstStyle/>
          <a:p>
            <a:endParaRPr lang="en-US"/>
          </a:p>
        </p:txBody>
      </p:sp>
      <p:sp>
        <p:nvSpPr>
          <p:cNvPr id="146430" name="Freeform 2046"/>
          <p:cNvSpPr>
            <a:spLocks/>
          </p:cNvSpPr>
          <p:nvPr/>
        </p:nvSpPr>
        <p:spPr bwMode="auto">
          <a:xfrm>
            <a:off x="1990725" y="2781300"/>
            <a:ext cx="136525" cy="280988"/>
          </a:xfrm>
          <a:custGeom>
            <a:avLst/>
            <a:gdLst/>
            <a:ahLst/>
            <a:cxnLst>
              <a:cxn ang="0">
                <a:pos x="16" y="10"/>
              </a:cxn>
              <a:cxn ang="0">
                <a:pos x="33" y="10"/>
              </a:cxn>
              <a:cxn ang="0">
                <a:pos x="38" y="14"/>
              </a:cxn>
              <a:cxn ang="0">
                <a:pos x="38" y="19"/>
              </a:cxn>
              <a:cxn ang="0">
                <a:pos x="43" y="29"/>
              </a:cxn>
              <a:cxn ang="0">
                <a:pos x="49" y="49"/>
              </a:cxn>
              <a:cxn ang="0">
                <a:pos x="59" y="69"/>
              </a:cxn>
              <a:cxn ang="0">
                <a:pos x="59" y="79"/>
              </a:cxn>
              <a:cxn ang="0">
                <a:pos x="59" y="94"/>
              </a:cxn>
              <a:cxn ang="0">
                <a:pos x="65" y="123"/>
              </a:cxn>
              <a:cxn ang="0">
                <a:pos x="65" y="128"/>
              </a:cxn>
              <a:cxn ang="0">
                <a:pos x="70" y="133"/>
              </a:cxn>
              <a:cxn ang="0">
                <a:pos x="81" y="138"/>
              </a:cxn>
              <a:cxn ang="0">
                <a:pos x="81" y="148"/>
              </a:cxn>
              <a:cxn ang="0">
                <a:pos x="86" y="153"/>
              </a:cxn>
              <a:cxn ang="0">
                <a:pos x="81" y="158"/>
              </a:cxn>
              <a:cxn ang="0">
                <a:pos x="76" y="163"/>
              </a:cxn>
              <a:cxn ang="0">
                <a:pos x="59" y="163"/>
              </a:cxn>
              <a:cxn ang="0">
                <a:pos x="43" y="168"/>
              </a:cxn>
              <a:cxn ang="0">
                <a:pos x="38" y="168"/>
              </a:cxn>
              <a:cxn ang="0">
                <a:pos x="33" y="177"/>
              </a:cxn>
              <a:cxn ang="0">
                <a:pos x="22" y="153"/>
              </a:cxn>
              <a:cxn ang="0">
                <a:pos x="16" y="128"/>
              </a:cxn>
              <a:cxn ang="0">
                <a:pos x="16" y="118"/>
              </a:cxn>
              <a:cxn ang="0">
                <a:pos x="16" y="108"/>
              </a:cxn>
              <a:cxn ang="0">
                <a:pos x="16" y="94"/>
              </a:cxn>
              <a:cxn ang="0">
                <a:pos x="16" y="84"/>
              </a:cxn>
              <a:cxn ang="0">
                <a:pos x="16" y="79"/>
              </a:cxn>
              <a:cxn ang="0">
                <a:pos x="11" y="74"/>
              </a:cxn>
              <a:cxn ang="0">
                <a:pos x="11" y="64"/>
              </a:cxn>
              <a:cxn ang="0">
                <a:pos x="6" y="49"/>
              </a:cxn>
              <a:cxn ang="0">
                <a:pos x="6" y="29"/>
              </a:cxn>
              <a:cxn ang="0">
                <a:pos x="0" y="10"/>
              </a:cxn>
              <a:cxn ang="0">
                <a:pos x="11" y="5"/>
              </a:cxn>
              <a:cxn ang="0">
                <a:pos x="16" y="0"/>
              </a:cxn>
              <a:cxn ang="0">
                <a:pos x="16" y="10"/>
              </a:cxn>
            </a:cxnLst>
            <a:rect l="0" t="0" r="r" b="b"/>
            <a:pathLst>
              <a:path w="86" h="177">
                <a:moveTo>
                  <a:pt x="16" y="10"/>
                </a:moveTo>
                <a:lnTo>
                  <a:pt x="33" y="10"/>
                </a:lnTo>
                <a:lnTo>
                  <a:pt x="38" y="14"/>
                </a:lnTo>
                <a:lnTo>
                  <a:pt x="38" y="19"/>
                </a:lnTo>
                <a:lnTo>
                  <a:pt x="43" y="29"/>
                </a:lnTo>
                <a:lnTo>
                  <a:pt x="49" y="49"/>
                </a:lnTo>
                <a:lnTo>
                  <a:pt x="59" y="69"/>
                </a:lnTo>
                <a:lnTo>
                  <a:pt x="59" y="79"/>
                </a:lnTo>
                <a:lnTo>
                  <a:pt x="59" y="94"/>
                </a:lnTo>
                <a:lnTo>
                  <a:pt x="65" y="123"/>
                </a:lnTo>
                <a:lnTo>
                  <a:pt x="65" y="128"/>
                </a:lnTo>
                <a:lnTo>
                  <a:pt x="70" y="133"/>
                </a:lnTo>
                <a:lnTo>
                  <a:pt x="81" y="138"/>
                </a:lnTo>
                <a:lnTo>
                  <a:pt x="81" y="148"/>
                </a:lnTo>
                <a:lnTo>
                  <a:pt x="86" y="153"/>
                </a:lnTo>
                <a:lnTo>
                  <a:pt x="81" y="158"/>
                </a:lnTo>
                <a:lnTo>
                  <a:pt x="76" y="163"/>
                </a:lnTo>
                <a:lnTo>
                  <a:pt x="59" y="163"/>
                </a:lnTo>
                <a:lnTo>
                  <a:pt x="43" y="168"/>
                </a:lnTo>
                <a:lnTo>
                  <a:pt x="38" y="168"/>
                </a:lnTo>
                <a:lnTo>
                  <a:pt x="33" y="177"/>
                </a:lnTo>
                <a:lnTo>
                  <a:pt x="22" y="153"/>
                </a:lnTo>
                <a:lnTo>
                  <a:pt x="16" y="128"/>
                </a:lnTo>
                <a:lnTo>
                  <a:pt x="16" y="118"/>
                </a:lnTo>
                <a:lnTo>
                  <a:pt x="16" y="108"/>
                </a:lnTo>
                <a:lnTo>
                  <a:pt x="16" y="94"/>
                </a:lnTo>
                <a:lnTo>
                  <a:pt x="16" y="84"/>
                </a:lnTo>
                <a:lnTo>
                  <a:pt x="16" y="79"/>
                </a:lnTo>
                <a:lnTo>
                  <a:pt x="11" y="74"/>
                </a:lnTo>
                <a:lnTo>
                  <a:pt x="11" y="64"/>
                </a:lnTo>
                <a:lnTo>
                  <a:pt x="6" y="49"/>
                </a:lnTo>
                <a:lnTo>
                  <a:pt x="6" y="29"/>
                </a:lnTo>
                <a:lnTo>
                  <a:pt x="0" y="10"/>
                </a:lnTo>
                <a:lnTo>
                  <a:pt x="11" y="5"/>
                </a:lnTo>
                <a:lnTo>
                  <a:pt x="16" y="0"/>
                </a:lnTo>
                <a:lnTo>
                  <a:pt x="16" y="10"/>
                </a:lnTo>
                <a:close/>
              </a:path>
            </a:pathLst>
          </a:custGeom>
          <a:noFill/>
          <a:ln w="1588" cap="rnd">
            <a:solidFill>
              <a:srgbClr val="000000"/>
            </a:solidFill>
            <a:prstDash val="solid"/>
            <a:round/>
            <a:headEnd/>
            <a:tailEnd/>
          </a:ln>
        </p:spPr>
        <p:txBody>
          <a:bodyPr/>
          <a:lstStyle/>
          <a:p>
            <a:endParaRPr lang="en-US"/>
          </a:p>
        </p:txBody>
      </p:sp>
      <p:sp>
        <p:nvSpPr>
          <p:cNvPr id="146431" name="Freeform 2047"/>
          <p:cNvSpPr>
            <a:spLocks/>
          </p:cNvSpPr>
          <p:nvPr/>
        </p:nvSpPr>
        <p:spPr bwMode="auto">
          <a:xfrm>
            <a:off x="3275013" y="2789238"/>
            <a:ext cx="17463" cy="14288"/>
          </a:xfrm>
          <a:custGeom>
            <a:avLst/>
            <a:gdLst/>
            <a:ahLst/>
            <a:cxnLst>
              <a:cxn ang="0">
                <a:pos x="0" y="0"/>
              </a:cxn>
              <a:cxn ang="0">
                <a:pos x="5" y="0"/>
              </a:cxn>
              <a:cxn ang="0">
                <a:pos x="11" y="4"/>
              </a:cxn>
              <a:cxn ang="0">
                <a:pos x="11" y="9"/>
              </a:cxn>
              <a:cxn ang="0">
                <a:pos x="5" y="4"/>
              </a:cxn>
              <a:cxn ang="0">
                <a:pos x="0" y="0"/>
              </a:cxn>
            </a:cxnLst>
            <a:rect l="0" t="0" r="r" b="b"/>
            <a:pathLst>
              <a:path w="11" h="9">
                <a:moveTo>
                  <a:pt x="0" y="0"/>
                </a:moveTo>
                <a:lnTo>
                  <a:pt x="5" y="0"/>
                </a:lnTo>
                <a:lnTo>
                  <a:pt x="11" y="4"/>
                </a:lnTo>
                <a:lnTo>
                  <a:pt x="11" y="9"/>
                </a:lnTo>
                <a:lnTo>
                  <a:pt x="5" y="4"/>
                </a:lnTo>
                <a:lnTo>
                  <a:pt x="0" y="0"/>
                </a:lnTo>
                <a:close/>
              </a:path>
            </a:pathLst>
          </a:custGeom>
          <a:solidFill>
            <a:srgbClr val="C0C0C0"/>
          </a:solidFill>
          <a:ln w="9525">
            <a:noFill/>
            <a:round/>
            <a:headEnd/>
            <a:tailEnd/>
          </a:ln>
        </p:spPr>
        <p:txBody>
          <a:bodyPr/>
          <a:lstStyle/>
          <a:p>
            <a:endParaRPr lang="en-US"/>
          </a:p>
        </p:txBody>
      </p:sp>
      <p:sp>
        <p:nvSpPr>
          <p:cNvPr id="158720" name="Freeform 2048"/>
          <p:cNvSpPr>
            <a:spLocks/>
          </p:cNvSpPr>
          <p:nvPr/>
        </p:nvSpPr>
        <p:spPr bwMode="auto">
          <a:xfrm>
            <a:off x="1187450" y="2859088"/>
            <a:ext cx="42863" cy="61913"/>
          </a:xfrm>
          <a:custGeom>
            <a:avLst/>
            <a:gdLst/>
            <a:ahLst/>
            <a:cxnLst>
              <a:cxn ang="0">
                <a:pos x="16" y="5"/>
              </a:cxn>
              <a:cxn ang="0">
                <a:pos x="22" y="0"/>
              </a:cxn>
              <a:cxn ang="0">
                <a:pos x="22" y="5"/>
              </a:cxn>
              <a:cxn ang="0">
                <a:pos x="27" y="5"/>
              </a:cxn>
              <a:cxn ang="0">
                <a:pos x="22" y="15"/>
              </a:cxn>
              <a:cxn ang="0">
                <a:pos x="22" y="24"/>
              </a:cxn>
              <a:cxn ang="0">
                <a:pos x="22" y="39"/>
              </a:cxn>
              <a:cxn ang="0">
                <a:pos x="11" y="39"/>
              </a:cxn>
              <a:cxn ang="0">
                <a:pos x="5" y="29"/>
              </a:cxn>
              <a:cxn ang="0">
                <a:pos x="0" y="10"/>
              </a:cxn>
              <a:cxn ang="0">
                <a:pos x="11" y="15"/>
              </a:cxn>
              <a:cxn ang="0">
                <a:pos x="11" y="10"/>
              </a:cxn>
              <a:cxn ang="0">
                <a:pos x="16" y="5"/>
              </a:cxn>
            </a:cxnLst>
            <a:rect l="0" t="0" r="r" b="b"/>
            <a:pathLst>
              <a:path w="27" h="39">
                <a:moveTo>
                  <a:pt x="16" y="5"/>
                </a:moveTo>
                <a:lnTo>
                  <a:pt x="22" y="0"/>
                </a:lnTo>
                <a:lnTo>
                  <a:pt x="22" y="5"/>
                </a:lnTo>
                <a:lnTo>
                  <a:pt x="27" y="5"/>
                </a:lnTo>
                <a:lnTo>
                  <a:pt x="22" y="15"/>
                </a:lnTo>
                <a:lnTo>
                  <a:pt x="22" y="24"/>
                </a:lnTo>
                <a:lnTo>
                  <a:pt x="22" y="39"/>
                </a:lnTo>
                <a:lnTo>
                  <a:pt x="11" y="39"/>
                </a:lnTo>
                <a:lnTo>
                  <a:pt x="5" y="29"/>
                </a:lnTo>
                <a:lnTo>
                  <a:pt x="0" y="10"/>
                </a:lnTo>
                <a:lnTo>
                  <a:pt x="11" y="15"/>
                </a:lnTo>
                <a:lnTo>
                  <a:pt x="11" y="10"/>
                </a:lnTo>
                <a:lnTo>
                  <a:pt x="16" y="5"/>
                </a:lnTo>
                <a:close/>
              </a:path>
            </a:pathLst>
          </a:custGeom>
          <a:solidFill>
            <a:srgbClr val="C1FFD5"/>
          </a:solidFill>
          <a:ln w="9525">
            <a:noFill/>
            <a:round/>
            <a:headEnd/>
            <a:tailEnd/>
          </a:ln>
        </p:spPr>
        <p:txBody>
          <a:bodyPr/>
          <a:lstStyle/>
          <a:p>
            <a:endParaRPr lang="en-US"/>
          </a:p>
        </p:txBody>
      </p:sp>
      <p:sp>
        <p:nvSpPr>
          <p:cNvPr id="158721" name="Freeform 2049"/>
          <p:cNvSpPr>
            <a:spLocks/>
          </p:cNvSpPr>
          <p:nvPr/>
        </p:nvSpPr>
        <p:spPr bwMode="auto">
          <a:xfrm>
            <a:off x="1187450" y="2859088"/>
            <a:ext cx="42863" cy="61913"/>
          </a:xfrm>
          <a:custGeom>
            <a:avLst/>
            <a:gdLst/>
            <a:ahLst/>
            <a:cxnLst>
              <a:cxn ang="0">
                <a:pos x="16" y="5"/>
              </a:cxn>
              <a:cxn ang="0">
                <a:pos x="22" y="0"/>
              </a:cxn>
              <a:cxn ang="0">
                <a:pos x="22" y="5"/>
              </a:cxn>
              <a:cxn ang="0">
                <a:pos x="27" y="5"/>
              </a:cxn>
              <a:cxn ang="0">
                <a:pos x="22" y="15"/>
              </a:cxn>
              <a:cxn ang="0">
                <a:pos x="22" y="24"/>
              </a:cxn>
              <a:cxn ang="0">
                <a:pos x="22" y="39"/>
              </a:cxn>
              <a:cxn ang="0">
                <a:pos x="11" y="39"/>
              </a:cxn>
              <a:cxn ang="0">
                <a:pos x="5" y="29"/>
              </a:cxn>
              <a:cxn ang="0">
                <a:pos x="0" y="10"/>
              </a:cxn>
              <a:cxn ang="0">
                <a:pos x="11" y="15"/>
              </a:cxn>
              <a:cxn ang="0">
                <a:pos x="11" y="10"/>
              </a:cxn>
              <a:cxn ang="0">
                <a:pos x="16" y="5"/>
              </a:cxn>
            </a:cxnLst>
            <a:rect l="0" t="0" r="r" b="b"/>
            <a:pathLst>
              <a:path w="27" h="39">
                <a:moveTo>
                  <a:pt x="16" y="5"/>
                </a:moveTo>
                <a:lnTo>
                  <a:pt x="22" y="0"/>
                </a:lnTo>
                <a:lnTo>
                  <a:pt x="22" y="5"/>
                </a:lnTo>
                <a:lnTo>
                  <a:pt x="27" y="5"/>
                </a:lnTo>
                <a:lnTo>
                  <a:pt x="22" y="15"/>
                </a:lnTo>
                <a:lnTo>
                  <a:pt x="22" y="24"/>
                </a:lnTo>
                <a:lnTo>
                  <a:pt x="22" y="39"/>
                </a:lnTo>
                <a:lnTo>
                  <a:pt x="11" y="39"/>
                </a:lnTo>
                <a:lnTo>
                  <a:pt x="5" y="29"/>
                </a:lnTo>
                <a:lnTo>
                  <a:pt x="0" y="10"/>
                </a:lnTo>
                <a:lnTo>
                  <a:pt x="11" y="15"/>
                </a:lnTo>
                <a:lnTo>
                  <a:pt x="11" y="10"/>
                </a:lnTo>
                <a:lnTo>
                  <a:pt x="16" y="5"/>
                </a:lnTo>
                <a:close/>
              </a:path>
            </a:pathLst>
          </a:custGeom>
          <a:noFill/>
          <a:ln w="1588" cap="rnd">
            <a:solidFill>
              <a:srgbClr val="000000"/>
            </a:solidFill>
            <a:prstDash val="solid"/>
            <a:round/>
            <a:headEnd/>
            <a:tailEnd/>
          </a:ln>
        </p:spPr>
        <p:txBody>
          <a:bodyPr/>
          <a:lstStyle/>
          <a:p>
            <a:endParaRPr lang="en-US"/>
          </a:p>
        </p:txBody>
      </p:sp>
      <p:sp>
        <p:nvSpPr>
          <p:cNvPr id="158722" name="Freeform 2050"/>
          <p:cNvSpPr>
            <a:spLocks/>
          </p:cNvSpPr>
          <p:nvPr/>
        </p:nvSpPr>
        <p:spPr bwMode="auto">
          <a:xfrm>
            <a:off x="1220788" y="2976563"/>
            <a:ext cx="17463" cy="15875"/>
          </a:xfrm>
          <a:custGeom>
            <a:avLst/>
            <a:gdLst/>
            <a:ahLst/>
            <a:cxnLst>
              <a:cxn ang="0">
                <a:pos x="5" y="0"/>
              </a:cxn>
              <a:cxn ang="0">
                <a:pos x="11" y="0"/>
              </a:cxn>
              <a:cxn ang="0">
                <a:pos x="11" y="5"/>
              </a:cxn>
              <a:cxn ang="0">
                <a:pos x="11" y="10"/>
              </a:cxn>
              <a:cxn ang="0">
                <a:pos x="5" y="10"/>
              </a:cxn>
              <a:cxn ang="0">
                <a:pos x="5" y="5"/>
              </a:cxn>
              <a:cxn ang="0">
                <a:pos x="0" y="5"/>
              </a:cxn>
              <a:cxn ang="0">
                <a:pos x="0" y="0"/>
              </a:cxn>
              <a:cxn ang="0">
                <a:pos x="5" y="0"/>
              </a:cxn>
            </a:cxnLst>
            <a:rect l="0" t="0" r="r" b="b"/>
            <a:pathLst>
              <a:path w="11" h="10">
                <a:moveTo>
                  <a:pt x="5" y="0"/>
                </a:moveTo>
                <a:lnTo>
                  <a:pt x="11" y="0"/>
                </a:lnTo>
                <a:lnTo>
                  <a:pt x="11" y="5"/>
                </a:lnTo>
                <a:lnTo>
                  <a:pt x="11" y="10"/>
                </a:lnTo>
                <a:lnTo>
                  <a:pt x="5" y="10"/>
                </a:lnTo>
                <a:lnTo>
                  <a:pt x="5" y="5"/>
                </a:lnTo>
                <a:lnTo>
                  <a:pt x="0" y="5"/>
                </a:lnTo>
                <a:lnTo>
                  <a:pt x="0" y="0"/>
                </a:lnTo>
                <a:lnTo>
                  <a:pt x="5" y="0"/>
                </a:lnTo>
                <a:close/>
              </a:path>
            </a:pathLst>
          </a:custGeom>
          <a:solidFill>
            <a:srgbClr val="C1FFD5"/>
          </a:solidFill>
          <a:ln w="9525">
            <a:noFill/>
            <a:round/>
            <a:headEnd/>
            <a:tailEnd/>
          </a:ln>
        </p:spPr>
        <p:txBody>
          <a:bodyPr/>
          <a:lstStyle/>
          <a:p>
            <a:endParaRPr lang="en-US"/>
          </a:p>
        </p:txBody>
      </p:sp>
      <p:sp>
        <p:nvSpPr>
          <p:cNvPr id="158723" name="Freeform 2051"/>
          <p:cNvSpPr>
            <a:spLocks/>
          </p:cNvSpPr>
          <p:nvPr/>
        </p:nvSpPr>
        <p:spPr bwMode="auto">
          <a:xfrm>
            <a:off x="1220788" y="2976563"/>
            <a:ext cx="17463" cy="15875"/>
          </a:xfrm>
          <a:custGeom>
            <a:avLst/>
            <a:gdLst/>
            <a:ahLst/>
            <a:cxnLst>
              <a:cxn ang="0">
                <a:pos x="5" y="0"/>
              </a:cxn>
              <a:cxn ang="0">
                <a:pos x="11" y="0"/>
              </a:cxn>
              <a:cxn ang="0">
                <a:pos x="11" y="5"/>
              </a:cxn>
              <a:cxn ang="0">
                <a:pos x="11" y="10"/>
              </a:cxn>
              <a:cxn ang="0">
                <a:pos x="5" y="10"/>
              </a:cxn>
              <a:cxn ang="0">
                <a:pos x="5" y="5"/>
              </a:cxn>
              <a:cxn ang="0">
                <a:pos x="0" y="5"/>
              </a:cxn>
              <a:cxn ang="0">
                <a:pos x="0" y="0"/>
              </a:cxn>
              <a:cxn ang="0">
                <a:pos x="5" y="0"/>
              </a:cxn>
            </a:cxnLst>
            <a:rect l="0" t="0" r="r" b="b"/>
            <a:pathLst>
              <a:path w="11" h="10">
                <a:moveTo>
                  <a:pt x="5" y="0"/>
                </a:moveTo>
                <a:lnTo>
                  <a:pt x="11" y="0"/>
                </a:lnTo>
                <a:lnTo>
                  <a:pt x="11" y="5"/>
                </a:lnTo>
                <a:lnTo>
                  <a:pt x="11" y="10"/>
                </a:lnTo>
                <a:lnTo>
                  <a:pt x="5" y="10"/>
                </a:lnTo>
                <a:lnTo>
                  <a:pt x="5" y="5"/>
                </a:lnTo>
                <a:lnTo>
                  <a:pt x="0" y="5"/>
                </a:lnTo>
                <a:lnTo>
                  <a:pt x="0" y="0"/>
                </a:lnTo>
                <a:lnTo>
                  <a:pt x="5" y="0"/>
                </a:lnTo>
                <a:close/>
              </a:path>
            </a:pathLst>
          </a:custGeom>
          <a:noFill/>
          <a:ln w="1588" cap="rnd">
            <a:solidFill>
              <a:srgbClr val="000000"/>
            </a:solidFill>
            <a:prstDash val="solid"/>
            <a:round/>
            <a:headEnd/>
            <a:tailEnd/>
          </a:ln>
        </p:spPr>
        <p:txBody>
          <a:bodyPr/>
          <a:lstStyle/>
          <a:p>
            <a:endParaRPr lang="en-US"/>
          </a:p>
        </p:txBody>
      </p:sp>
      <p:sp>
        <p:nvSpPr>
          <p:cNvPr id="158724" name="Freeform 2052"/>
          <p:cNvSpPr>
            <a:spLocks/>
          </p:cNvSpPr>
          <p:nvPr/>
        </p:nvSpPr>
        <p:spPr bwMode="auto">
          <a:xfrm>
            <a:off x="2060575" y="3197225"/>
            <a:ext cx="66675" cy="93663"/>
          </a:xfrm>
          <a:custGeom>
            <a:avLst/>
            <a:gdLst/>
            <a:ahLst/>
            <a:cxnLst>
              <a:cxn ang="0">
                <a:pos x="26" y="0"/>
              </a:cxn>
              <a:cxn ang="0">
                <a:pos x="37" y="10"/>
              </a:cxn>
              <a:cxn ang="0">
                <a:pos x="42" y="24"/>
              </a:cxn>
              <a:cxn ang="0">
                <a:pos x="42" y="39"/>
              </a:cxn>
              <a:cxn ang="0">
                <a:pos x="42" y="54"/>
              </a:cxn>
              <a:cxn ang="0">
                <a:pos x="37" y="54"/>
              </a:cxn>
              <a:cxn ang="0">
                <a:pos x="32" y="59"/>
              </a:cxn>
              <a:cxn ang="0">
                <a:pos x="21" y="49"/>
              </a:cxn>
              <a:cxn ang="0">
                <a:pos x="10" y="39"/>
              </a:cxn>
              <a:cxn ang="0">
                <a:pos x="5" y="29"/>
              </a:cxn>
              <a:cxn ang="0">
                <a:pos x="0" y="20"/>
              </a:cxn>
              <a:cxn ang="0">
                <a:pos x="0" y="10"/>
              </a:cxn>
              <a:cxn ang="0">
                <a:pos x="0" y="5"/>
              </a:cxn>
              <a:cxn ang="0">
                <a:pos x="5" y="5"/>
              </a:cxn>
              <a:cxn ang="0">
                <a:pos x="10" y="5"/>
              </a:cxn>
              <a:cxn ang="0">
                <a:pos x="16" y="5"/>
              </a:cxn>
              <a:cxn ang="0">
                <a:pos x="26" y="0"/>
              </a:cxn>
            </a:cxnLst>
            <a:rect l="0" t="0" r="r" b="b"/>
            <a:pathLst>
              <a:path w="42" h="59">
                <a:moveTo>
                  <a:pt x="26" y="0"/>
                </a:moveTo>
                <a:lnTo>
                  <a:pt x="37" y="10"/>
                </a:lnTo>
                <a:lnTo>
                  <a:pt x="42" y="24"/>
                </a:lnTo>
                <a:lnTo>
                  <a:pt x="42" y="39"/>
                </a:lnTo>
                <a:lnTo>
                  <a:pt x="42" y="54"/>
                </a:lnTo>
                <a:lnTo>
                  <a:pt x="37" y="54"/>
                </a:lnTo>
                <a:lnTo>
                  <a:pt x="32" y="59"/>
                </a:lnTo>
                <a:lnTo>
                  <a:pt x="21" y="49"/>
                </a:lnTo>
                <a:lnTo>
                  <a:pt x="10" y="39"/>
                </a:lnTo>
                <a:lnTo>
                  <a:pt x="5" y="29"/>
                </a:lnTo>
                <a:lnTo>
                  <a:pt x="0" y="20"/>
                </a:lnTo>
                <a:lnTo>
                  <a:pt x="0" y="10"/>
                </a:lnTo>
                <a:lnTo>
                  <a:pt x="0" y="5"/>
                </a:lnTo>
                <a:lnTo>
                  <a:pt x="5" y="5"/>
                </a:lnTo>
                <a:lnTo>
                  <a:pt x="10" y="5"/>
                </a:lnTo>
                <a:lnTo>
                  <a:pt x="16" y="5"/>
                </a:lnTo>
                <a:lnTo>
                  <a:pt x="26" y="0"/>
                </a:lnTo>
                <a:close/>
              </a:path>
            </a:pathLst>
          </a:custGeom>
          <a:solidFill>
            <a:srgbClr val="C1FFD5"/>
          </a:solidFill>
          <a:ln w="9525">
            <a:noFill/>
            <a:round/>
            <a:headEnd/>
            <a:tailEnd/>
          </a:ln>
        </p:spPr>
        <p:txBody>
          <a:bodyPr/>
          <a:lstStyle/>
          <a:p>
            <a:endParaRPr lang="en-US"/>
          </a:p>
        </p:txBody>
      </p:sp>
      <p:sp>
        <p:nvSpPr>
          <p:cNvPr id="158725" name="Freeform 2053"/>
          <p:cNvSpPr>
            <a:spLocks/>
          </p:cNvSpPr>
          <p:nvPr/>
        </p:nvSpPr>
        <p:spPr bwMode="auto">
          <a:xfrm>
            <a:off x="2060575" y="3197225"/>
            <a:ext cx="66675" cy="93663"/>
          </a:xfrm>
          <a:custGeom>
            <a:avLst/>
            <a:gdLst/>
            <a:ahLst/>
            <a:cxnLst>
              <a:cxn ang="0">
                <a:pos x="26" y="0"/>
              </a:cxn>
              <a:cxn ang="0">
                <a:pos x="37" y="10"/>
              </a:cxn>
              <a:cxn ang="0">
                <a:pos x="42" y="24"/>
              </a:cxn>
              <a:cxn ang="0">
                <a:pos x="42" y="39"/>
              </a:cxn>
              <a:cxn ang="0">
                <a:pos x="42" y="54"/>
              </a:cxn>
              <a:cxn ang="0">
                <a:pos x="37" y="54"/>
              </a:cxn>
              <a:cxn ang="0">
                <a:pos x="32" y="59"/>
              </a:cxn>
              <a:cxn ang="0">
                <a:pos x="21" y="49"/>
              </a:cxn>
              <a:cxn ang="0">
                <a:pos x="10" y="39"/>
              </a:cxn>
              <a:cxn ang="0">
                <a:pos x="5" y="29"/>
              </a:cxn>
              <a:cxn ang="0">
                <a:pos x="0" y="20"/>
              </a:cxn>
              <a:cxn ang="0">
                <a:pos x="0" y="10"/>
              </a:cxn>
              <a:cxn ang="0">
                <a:pos x="0" y="5"/>
              </a:cxn>
              <a:cxn ang="0">
                <a:pos x="5" y="5"/>
              </a:cxn>
              <a:cxn ang="0">
                <a:pos x="10" y="5"/>
              </a:cxn>
              <a:cxn ang="0">
                <a:pos x="16" y="5"/>
              </a:cxn>
              <a:cxn ang="0">
                <a:pos x="26" y="0"/>
              </a:cxn>
            </a:cxnLst>
            <a:rect l="0" t="0" r="r" b="b"/>
            <a:pathLst>
              <a:path w="42" h="59">
                <a:moveTo>
                  <a:pt x="26" y="0"/>
                </a:moveTo>
                <a:lnTo>
                  <a:pt x="37" y="10"/>
                </a:lnTo>
                <a:lnTo>
                  <a:pt x="42" y="24"/>
                </a:lnTo>
                <a:lnTo>
                  <a:pt x="42" y="39"/>
                </a:lnTo>
                <a:lnTo>
                  <a:pt x="42" y="54"/>
                </a:lnTo>
                <a:lnTo>
                  <a:pt x="37" y="54"/>
                </a:lnTo>
                <a:lnTo>
                  <a:pt x="32" y="59"/>
                </a:lnTo>
                <a:lnTo>
                  <a:pt x="21" y="49"/>
                </a:lnTo>
                <a:lnTo>
                  <a:pt x="10" y="39"/>
                </a:lnTo>
                <a:lnTo>
                  <a:pt x="5" y="29"/>
                </a:lnTo>
                <a:lnTo>
                  <a:pt x="0" y="20"/>
                </a:lnTo>
                <a:lnTo>
                  <a:pt x="0" y="10"/>
                </a:lnTo>
                <a:lnTo>
                  <a:pt x="0" y="5"/>
                </a:lnTo>
                <a:lnTo>
                  <a:pt x="5" y="5"/>
                </a:lnTo>
                <a:lnTo>
                  <a:pt x="10" y="5"/>
                </a:lnTo>
                <a:lnTo>
                  <a:pt x="16" y="5"/>
                </a:lnTo>
                <a:lnTo>
                  <a:pt x="26" y="0"/>
                </a:lnTo>
                <a:close/>
              </a:path>
            </a:pathLst>
          </a:custGeom>
          <a:noFill/>
          <a:ln w="1588" cap="rnd">
            <a:solidFill>
              <a:srgbClr val="000000"/>
            </a:solidFill>
            <a:prstDash val="solid"/>
            <a:round/>
            <a:headEnd/>
            <a:tailEnd/>
          </a:ln>
        </p:spPr>
        <p:txBody>
          <a:bodyPr/>
          <a:lstStyle/>
          <a:p>
            <a:endParaRPr lang="en-US"/>
          </a:p>
        </p:txBody>
      </p:sp>
      <p:sp>
        <p:nvSpPr>
          <p:cNvPr id="158726" name="Freeform 2054"/>
          <p:cNvSpPr>
            <a:spLocks/>
          </p:cNvSpPr>
          <p:nvPr/>
        </p:nvSpPr>
        <p:spPr bwMode="auto">
          <a:xfrm>
            <a:off x="1187450" y="3432175"/>
            <a:ext cx="66675" cy="55563"/>
          </a:xfrm>
          <a:custGeom>
            <a:avLst/>
            <a:gdLst/>
            <a:ahLst/>
            <a:cxnLst>
              <a:cxn ang="0">
                <a:pos x="21" y="0"/>
              </a:cxn>
              <a:cxn ang="0">
                <a:pos x="26" y="5"/>
              </a:cxn>
              <a:cxn ang="0">
                <a:pos x="37" y="15"/>
              </a:cxn>
              <a:cxn ang="0">
                <a:pos x="42" y="30"/>
              </a:cxn>
              <a:cxn ang="0">
                <a:pos x="42" y="35"/>
              </a:cxn>
              <a:cxn ang="0">
                <a:pos x="32" y="35"/>
              </a:cxn>
              <a:cxn ang="0">
                <a:pos x="32" y="30"/>
              </a:cxn>
              <a:cxn ang="0">
                <a:pos x="26" y="25"/>
              </a:cxn>
              <a:cxn ang="0">
                <a:pos x="16" y="25"/>
              </a:cxn>
              <a:cxn ang="0">
                <a:pos x="5" y="25"/>
              </a:cxn>
              <a:cxn ang="0">
                <a:pos x="5" y="20"/>
              </a:cxn>
              <a:cxn ang="0">
                <a:pos x="0" y="20"/>
              </a:cxn>
              <a:cxn ang="0">
                <a:pos x="10" y="10"/>
              </a:cxn>
              <a:cxn ang="0">
                <a:pos x="16" y="10"/>
              </a:cxn>
              <a:cxn ang="0">
                <a:pos x="21" y="0"/>
              </a:cxn>
            </a:cxnLst>
            <a:rect l="0" t="0" r="r" b="b"/>
            <a:pathLst>
              <a:path w="42" h="35">
                <a:moveTo>
                  <a:pt x="21" y="0"/>
                </a:moveTo>
                <a:lnTo>
                  <a:pt x="26" y="5"/>
                </a:lnTo>
                <a:lnTo>
                  <a:pt x="37" y="15"/>
                </a:lnTo>
                <a:lnTo>
                  <a:pt x="42" y="30"/>
                </a:lnTo>
                <a:lnTo>
                  <a:pt x="42" y="35"/>
                </a:lnTo>
                <a:lnTo>
                  <a:pt x="32" y="35"/>
                </a:lnTo>
                <a:lnTo>
                  <a:pt x="32" y="30"/>
                </a:lnTo>
                <a:lnTo>
                  <a:pt x="26" y="25"/>
                </a:lnTo>
                <a:lnTo>
                  <a:pt x="16" y="25"/>
                </a:lnTo>
                <a:lnTo>
                  <a:pt x="5" y="25"/>
                </a:lnTo>
                <a:lnTo>
                  <a:pt x="5" y="20"/>
                </a:lnTo>
                <a:lnTo>
                  <a:pt x="0" y="20"/>
                </a:lnTo>
                <a:lnTo>
                  <a:pt x="10" y="10"/>
                </a:lnTo>
                <a:lnTo>
                  <a:pt x="16" y="10"/>
                </a:lnTo>
                <a:lnTo>
                  <a:pt x="21" y="0"/>
                </a:lnTo>
                <a:close/>
              </a:path>
            </a:pathLst>
          </a:custGeom>
          <a:solidFill>
            <a:srgbClr val="C1FFD5"/>
          </a:solidFill>
          <a:ln w="9525">
            <a:noFill/>
            <a:round/>
            <a:headEnd/>
            <a:tailEnd/>
          </a:ln>
        </p:spPr>
        <p:txBody>
          <a:bodyPr/>
          <a:lstStyle/>
          <a:p>
            <a:endParaRPr lang="en-US"/>
          </a:p>
        </p:txBody>
      </p:sp>
      <p:sp>
        <p:nvSpPr>
          <p:cNvPr id="158727" name="Freeform 2055"/>
          <p:cNvSpPr>
            <a:spLocks/>
          </p:cNvSpPr>
          <p:nvPr/>
        </p:nvSpPr>
        <p:spPr bwMode="auto">
          <a:xfrm>
            <a:off x="1187450" y="3432175"/>
            <a:ext cx="66675" cy="55563"/>
          </a:xfrm>
          <a:custGeom>
            <a:avLst/>
            <a:gdLst/>
            <a:ahLst/>
            <a:cxnLst>
              <a:cxn ang="0">
                <a:pos x="21" y="0"/>
              </a:cxn>
              <a:cxn ang="0">
                <a:pos x="26" y="5"/>
              </a:cxn>
              <a:cxn ang="0">
                <a:pos x="37" y="15"/>
              </a:cxn>
              <a:cxn ang="0">
                <a:pos x="42" y="30"/>
              </a:cxn>
              <a:cxn ang="0">
                <a:pos x="42" y="35"/>
              </a:cxn>
              <a:cxn ang="0">
                <a:pos x="32" y="35"/>
              </a:cxn>
              <a:cxn ang="0">
                <a:pos x="32" y="30"/>
              </a:cxn>
              <a:cxn ang="0">
                <a:pos x="26" y="25"/>
              </a:cxn>
              <a:cxn ang="0">
                <a:pos x="16" y="25"/>
              </a:cxn>
              <a:cxn ang="0">
                <a:pos x="5" y="25"/>
              </a:cxn>
              <a:cxn ang="0">
                <a:pos x="5" y="20"/>
              </a:cxn>
              <a:cxn ang="0">
                <a:pos x="0" y="20"/>
              </a:cxn>
              <a:cxn ang="0">
                <a:pos x="10" y="10"/>
              </a:cxn>
              <a:cxn ang="0">
                <a:pos x="16" y="10"/>
              </a:cxn>
              <a:cxn ang="0">
                <a:pos x="21" y="0"/>
              </a:cxn>
            </a:cxnLst>
            <a:rect l="0" t="0" r="r" b="b"/>
            <a:pathLst>
              <a:path w="42" h="35">
                <a:moveTo>
                  <a:pt x="21" y="0"/>
                </a:moveTo>
                <a:lnTo>
                  <a:pt x="26" y="5"/>
                </a:lnTo>
                <a:lnTo>
                  <a:pt x="37" y="15"/>
                </a:lnTo>
                <a:lnTo>
                  <a:pt x="42" y="30"/>
                </a:lnTo>
                <a:lnTo>
                  <a:pt x="42" y="35"/>
                </a:lnTo>
                <a:lnTo>
                  <a:pt x="32" y="35"/>
                </a:lnTo>
                <a:lnTo>
                  <a:pt x="32" y="30"/>
                </a:lnTo>
                <a:lnTo>
                  <a:pt x="26" y="25"/>
                </a:lnTo>
                <a:lnTo>
                  <a:pt x="16" y="25"/>
                </a:lnTo>
                <a:lnTo>
                  <a:pt x="5" y="25"/>
                </a:lnTo>
                <a:lnTo>
                  <a:pt x="5" y="20"/>
                </a:lnTo>
                <a:lnTo>
                  <a:pt x="0" y="20"/>
                </a:lnTo>
                <a:lnTo>
                  <a:pt x="10" y="10"/>
                </a:lnTo>
                <a:lnTo>
                  <a:pt x="16" y="10"/>
                </a:lnTo>
                <a:lnTo>
                  <a:pt x="21" y="0"/>
                </a:lnTo>
                <a:close/>
              </a:path>
            </a:pathLst>
          </a:custGeom>
          <a:noFill/>
          <a:ln w="1588" cap="rnd">
            <a:solidFill>
              <a:srgbClr val="000000"/>
            </a:solidFill>
            <a:prstDash val="solid"/>
            <a:round/>
            <a:headEnd/>
            <a:tailEnd/>
          </a:ln>
        </p:spPr>
        <p:txBody>
          <a:bodyPr/>
          <a:lstStyle/>
          <a:p>
            <a:endParaRPr lang="en-US"/>
          </a:p>
        </p:txBody>
      </p:sp>
      <p:sp>
        <p:nvSpPr>
          <p:cNvPr id="158728" name="Freeform 2056"/>
          <p:cNvSpPr>
            <a:spLocks/>
          </p:cNvSpPr>
          <p:nvPr/>
        </p:nvSpPr>
        <p:spPr bwMode="auto">
          <a:xfrm>
            <a:off x="1066800" y="1006475"/>
            <a:ext cx="512763" cy="744538"/>
          </a:xfrm>
          <a:custGeom>
            <a:avLst/>
            <a:gdLst/>
            <a:ahLst/>
            <a:cxnLst>
              <a:cxn ang="0">
                <a:pos x="135" y="89"/>
              </a:cxn>
              <a:cxn ang="0">
                <a:pos x="157" y="79"/>
              </a:cxn>
              <a:cxn ang="0">
                <a:pos x="167" y="59"/>
              </a:cxn>
              <a:cxn ang="0">
                <a:pos x="178" y="35"/>
              </a:cxn>
              <a:cxn ang="0">
                <a:pos x="194" y="15"/>
              </a:cxn>
              <a:cxn ang="0">
                <a:pos x="216" y="20"/>
              </a:cxn>
              <a:cxn ang="0">
                <a:pos x="226" y="0"/>
              </a:cxn>
              <a:cxn ang="0">
                <a:pos x="275" y="5"/>
              </a:cxn>
              <a:cxn ang="0">
                <a:pos x="264" y="25"/>
              </a:cxn>
              <a:cxn ang="0">
                <a:pos x="296" y="25"/>
              </a:cxn>
              <a:cxn ang="0">
                <a:pos x="291" y="74"/>
              </a:cxn>
              <a:cxn ang="0">
                <a:pos x="286" y="109"/>
              </a:cxn>
              <a:cxn ang="0">
                <a:pos x="313" y="178"/>
              </a:cxn>
              <a:cxn ang="0">
                <a:pos x="318" y="198"/>
              </a:cxn>
              <a:cxn ang="0">
                <a:pos x="302" y="252"/>
              </a:cxn>
              <a:cxn ang="0">
                <a:pos x="275" y="257"/>
              </a:cxn>
              <a:cxn ang="0">
                <a:pos x="243" y="287"/>
              </a:cxn>
              <a:cxn ang="0">
                <a:pos x="216" y="326"/>
              </a:cxn>
              <a:cxn ang="0">
                <a:pos x="183" y="381"/>
              </a:cxn>
              <a:cxn ang="0">
                <a:pos x="44" y="465"/>
              </a:cxn>
              <a:cxn ang="0">
                <a:pos x="33" y="455"/>
              </a:cxn>
              <a:cxn ang="0">
                <a:pos x="65" y="435"/>
              </a:cxn>
              <a:cxn ang="0">
                <a:pos x="44" y="435"/>
              </a:cxn>
              <a:cxn ang="0">
                <a:pos x="44" y="405"/>
              </a:cxn>
              <a:cxn ang="0">
                <a:pos x="65" y="385"/>
              </a:cxn>
              <a:cxn ang="0">
                <a:pos x="54" y="376"/>
              </a:cxn>
              <a:cxn ang="0">
                <a:pos x="54" y="361"/>
              </a:cxn>
              <a:cxn ang="0">
                <a:pos x="27" y="341"/>
              </a:cxn>
              <a:cxn ang="0">
                <a:pos x="65" y="326"/>
              </a:cxn>
              <a:cxn ang="0">
                <a:pos x="76" y="301"/>
              </a:cxn>
              <a:cxn ang="0">
                <a:pos x="49" y="301"/>
              </a:cxn>
              <a:cxn ang="0">
                <a:pos x="22" y="301"/>
              </a:cxn>
              <a:cxn ang="0">
                <a:pos x="6" y="301"/>
              </a:cxn>
              <a:cxn ang="0">
                <a:pos x="6" y="272"/>
              </a:cxn>
              <a:cxn ang="0">
                <a:pos x="44" y="267"/>
              </a:cxn>
              <a:cxn ang="0">
                <a:pos x="60" y="262"/>
              </a:cxn>
              <a:cxn ang="0">
                <a:pos x="44" y="252"/>
              </a:cxn>
              <a:cxn ang="0">
                <a:pos x="44" y="227"/>
              </a:cxn>
              <a:cxn ang="0">
                <a:pos x="54" y="212"/>
              </a:cxn>
              <a:cxn ang="0">
                <a:pos x="70" y="203"/>
              </a:cxn>
              <a:cxn ang="0">
                <a:pos x="76" y="203"/>
              </a:cxn>
              <a:cxn ang="0">
                <a:pos x="97" y="188"/>
              </a:cxn>
              <a:cxn ang="0">
                <a:pos x="124" y="168"/>
              </a:cxn>
              <a:cxn ang="0">
                <a:pos x="140" y="158"/>
              </a:cxn>
              <a:cxn ang="0">
                <a:pos x="135" y="133"/>
              </a:cxn>
              <a:cxn ang="0">
                <a:pos x="119" y="143"/>
              </a:cxn>
              <a:cxn ang="0">
                <a:pos x="108" y="143"/>
              </a:cxn>
              <a:cxn ang="0">
                <a:pos x="124" y="119"/>
              </a:cxn>
            </a:cxnLst>
            <a:rect l="0" t="0" r="r" b="b"/>
            <a:pathLst>
              <a:path w="323" h="469">
                <a:moveTo>
                  <a:pt x="130" y="99"/>
                </a:moveTo>
                <a:lnTo>
                  <a:pt x="135" y="99"/>
                </a:lnTo>
                <a:lnTo>
                  <a:pt x="135" y="94"/>
                </a:lnTo>
                <a:lnTo>
                  <a:pt x="135" y="89"/>
                </a:lnTo>
                <a:lnTo>
                  <a:pt x="140" y="84"/>
                </a:lnTo>
                <a:lnTo>
                  <a:pt x="140" y="79"/>
                </a:lnTo>
                <a:lnTo>
                  <a:pt x="146" y="79"/>
                </a:lnTo>
                <a:lnTo>
                  <a:pt x="157" y="79"/>
                </a:lnTo>
                <a:lnTo>
                  <a:pt x="157" y="74"/>
                </a:lnTo>
                <a:lnTo>
                  <a:pt x="157" y="64"/>
                </a:lnTo>
                <a:lnTo>
                  <a:pt x="162" y="59"/>
                </a:lnTo>
                <a:lnTo>
                  <a:pt x="167" y="59"/>
                </a:lnTo>
                <a:lnTo>
                  <a:pt x="167" y="49"/>
                </a:lnTo>
                <a:lnTo>
                  <a:pt x="173" y="40"/>
                </a:lnTo>
                <a:lnTo>
                  <a:pt x="178" y="40"/>
                </a:lnTo>
                <a:lnTo>
                  <a:pt x="178" y="35"/>
                </a:lnTo>
                <a:lnTo>
                  <a:pt x="183" y="35"/>
                </a:lnTo>
                <a:lnTo>
                  <a:pt x="189" y="35"/>
                </a:lnTo>
                <a:lnTo>
                  <a:pt x="189" y="20"/>
                </a:lnTo>
                <a:lnTo>
                  <a:pt x="194" y="15"/>
                </a:lnTo>
                <a:lnTo>
                  <a:pt x="200" y="20"/>
                </a:lnTo>
                <a:lnTo>
                  <a:pt x="200" y="25"/>
                </a:lnTo>
                <a:lnTo>
                  <a:pt x="205" y="30"/>
                </a:lnTo>
                <a:lnTo>
                  <a:pt x="216" y="20"/>
                </a:lnTo>
                <a:lnTo>
                  <a:pt x="216" y="10"/>
                </a:lnTo>
                <a:lnTo>
                  <a:pt x="210" y="5"/>
                </a:lnTo>
                <a:lnTo>
                  <a:pt x="216" y="0"/>
                </a:lnTo>
                <a:lnTo>
                  <a:pt x="226" y="0"/>
                </a:lnTo>
                <a:lnTo>
                  <a:pt x="237" y="5"/>
                </a:lnTo>
                <a:lnTo>
                  <a:pt x="253" y="10"/>
                </a:lnTo>
                <a:lnTo>
                  <a:pt x="259" y="15"/>
                </a:lnTo>
                <a:lnTo>
                  <a:pt x="275" y="5"/>
                </a:lnTo>
                <a:lnTo>
                  <a:pt x="275" y="10"/>
                </a:lnTo>
                <a:lnTo>
                  <a:pt x="275" y="15"/>
                </a:lnTo>
                <a:lnTo>
                  <a:pt x="253" y="25"/>
                </a:lnTo>
                <a:lnTo>
                  <a:pt x="264" y="25"/>
                </a:lnTo>
                <a:lnTo>
                  <a:pt x="270" y="20"/>
                </a:lnTo>
                <a:lnTo>
                  <a:pt x="275" y="20"/>
                </a:lnTo>
                <a:lnTo>
                  <a:pt x="280" y="20"/>
                </a:lnTo>
                <a:lnTo>
                  <a:pt x="296" y="25"/>
                </a:lnTo>
                <a:lnTo>
                  <a:pt x="296" y="35"/>
                </a:lnTo>
                <a:lnTo>
                  <a:pt x="296" y="44"/>
                </a:lnTo>
                <a:lnTo>
                  <a:pt x="296" y="59"/>
                </a:lnTo>
                <a:lnTo>
                  <a:pt x="291" y="74"/>
                </a:lnTo>
                <a:lnTo>
                  <a:pt x="291" y="99"/>
                </a:lnTo>
                <a:lnTo>
                  <a:pt x="291" y="104"/>
                </a:lnTo>
                <a:lnTo>
                  <a:pt x="286" y="104"/>
                </a:lnTo>
                <a:lnTo>
                  <a:pt x="286" y="109"/>
                </a:lnTo>
                <a:lnTo>
                  <a:pt x="291" y="114"/>
                </a:lnTo>
                <a:lnTo>
                  <a:pt x="302" y="148"/>
                </a:lnTo>
                <a:lnTo>
                  <a:pt x="307" y="178"/>
                </a:lnTo>
                <a:lnTo>
                  <a:pt x="313" y="178"/>
                </a:lnTo>
                <a:lnTo>
                  <a:pt x="313" y="183"/>
                </a:lnTo>
                <a:lnTo>
                  <a:pt x="313" y="188"/>
                </a:lnTo>
                <a:lnTo>
                  <a:pt x="307" y="188"/>
                </a:lnTo>
                <a:lnTo>
                  <a:pt x="318" y="198"/>
                </a:lnTo>
                <a:lnTo>
                  <a:pt x="323" y="217"/>
                </a:lnTo>
                <a:lnTo>
                  <a:pt x="323" y="232"/>
                </a:lnTo>
                <a:lnTo>
                  <a:pt x="318" y="252"/>
                </a:lnTo>
                <a:lnTo>
                  <a:pt x="302" y="252"/>
                </a:lnTo>
                <a:lnTo>
                  <a:pt x="296" y="252"/>
                </a:lnTo>
                <a:lnTo>
                  <a:pt x="286" y="262"/>
                </a:lnTo>
                <a:lnTo>
                  <a:pt x="286" y="257"/>
                </a:lnTo>
                <a:lnTo>
                  <a:pt x="275" y="257"/>
                </a:lnTo>
                <a:lnTo>
                  <a:pt x="270" y="262"/>
                </a:lnTo>
                <a:lnTo>
                  <a:pt x="259" y="277"/>
                </a:lnTo>
                <a:lnTo>
                  <a:pt x="253" y="282"/>
                </a:lnTo>
                <a:lnTo>
                  <a:pt x="243" y="287"/>
                </a:lnTo>
                <a:lnTo>
                  <a:pt x="232" y="301"/>
                </a:lnTo>
                <a:lnTo>
                  <a:pt x="221" y="316"/>
                </a:lnTo>
                <a:lnTo>
                  <a:pt x="216" y="316"/>
                </a:lnTo>
                <a:lnTo>
                  <a:pt x="216" y="326"/>
                </a:lnTo>
                <a:lnTo>
                  <a:pt x="210" y="346"/>
                </a:lnTo>
                <a:lnTo>
                  <a:pt x="200" y="366"/>
                </a:lnTo>
                <a:lnTo>
                  <a:pt x="194" y="376"/>
                </a:lnTo>
                <a:lnTo>
                  <a:pt x="183" y="381"/>
                </a:lnTo>
                <a:lnTo>
                  <a:pt x="162" y="400"/>
                </a:lnTo>
                <a:lnTo>
                  <a:pt x="135" y="415"/>
                </a:lnTo>
                <a:lnTo>
                  <a:pt x="49" y="465"/>
                </a:lnTo>
                <a:lnTo>
                  <a:pt x="44" y="465"/>
                </a:lnTo>
                <a:lnTo>
                  <a:pt x="38" y="469"/>
                </a:lnTo>
                <a:lnTo>
                  <a:pt x="33" y="469"/>
                </a:lnTo>
                <a:lnTo>
                  <a:pt x="33" y="460"/>
                </a:lnTo>
                <a:lnTo>
                  <a:pt x="33" y="455"/>
                </a:lnTo>
                <a:lnTo>
                  <a:pt x="38" y="450"/>
                </a:lnTo>
                <a:lnTo>
                  <a:pt x="54" y="445"/>
                </a:lnTo>
                <a:lnTo>
                  <a:pt x="60" y="440"/>
                </a:lnTo>
                <a:lnTo>
                  <a:pt x="65" y="435"/>
                </a:lnTo>
                <a:lnTo>
                  <a:pt x="60" y="435"/>
                </a:lnTo>
                <a:lnTo>
                  <a:pt x="54" y="435"/>
                </a:lnTo>
                <a:lnTo>
                  <a:pt x="49" y="435"/>
                </a:lnTo>
                <a:lnTo>
                  <a:pt x="44" y="435"/>
                </a:lnTo>
                <a:lnTo>
                  <a:pt x="38" y="430"/>
                </a:lnTo>
                <a:lnTo>
                  <a:pt x="38" y="425"/>
                </a:lnTo>
                <a:lnTo>
                  <a:pt x="38" y="410"/>
                </a:lnTo>
                <a:lnTo>
                  <a:pt x="44" y="405"/>
                </a:lnTo>
                <a:lnTo>
                  <a:pt x="54" y="400"/>
                </a:lnTo>
                <a:lnTo>
                  <a:pt x="60" y="400"/>
                </a:lnTo>
                <a:lnTo>
                  <a:pt x="70" y="400"/>
                </a:lnTo>
                <a:lnTo>
                  <a:pt x="65" y="385"/>
                </a:lnTo>
                <a:lnTo>
                  <a:pt x="60" y="381"/>
                </a:lnTo>
                <a:lnTo>
                  <a:pt x="60" y="385"/>
                </a:lnTo>
                <a:lnTo>
                  <a:pt x="54" y="381"/>
                </a:lnTo>
                <a:lnTo>
                  <a:pt x="54" y="376"/>
                </a:lnTo>
                <a:lnTo>
                  <a:pt x="60" y="371"/>
                </a:lnTo>
                <a:lnTo>
                  <a:pt x="60" y="366"/>
                </a:lnTo>
                <a:lnTo>
                  <a:pt x="60" y="361"/>
                </a:lnTo>
                <a:lnTo>
                  <a:pt x="54" y="361"/>
                </a:lnTo>
                <a:lnTo>
                  <a:pt x="49" y="356"/>
                </a:lnTo>
                <a:lnTo>
                  <a:pt x="38" y="351"/>
                </a:lnTo>
                <a:lnTo>
                  <a:pt x="33" y="351"/>
                </a:lnTo>
                <a:lnTo>
                  <a:pt x="27" y="341"/>
                </a:lnTo>
                <a:lnTo>
                  <a:pt x="33" y="336"/>
                </a:lnTo>
                <a:lnTo>
                  <a:pt x="38" y="331"/>
                </a:lnTo>
                <a:lnTo>
                  <a:pt x="49" y="326"/>
                </a:lnTo>
                <a:lnTo>
                  <a:pt x="65" y="326"/>
                </a:lnTo>
                <a:lnTo>
                  <a:pt x="70" y="321"/>
                </a:lnTo>
                <a:lnTo>
                  <a:pt x="87" y="321"/>
                </a:lnTo>
                <a:lnTo>
                  <a:pt x="76" y="306"/>
                </a:lnTo>
                <a:lnTo>
                  <a:pt x="76" y="301"/>
                </a:lnTo>
                <a:lnTo>
                  <a:pt x="70" y="297"/>
                </a:lnTo>
                <a:lnTo>
                  <a:pt x="60" y="301"/>
                </a:lnTo>
                <a:lnTo>
                  <a:pt x="54" y="301"/>
                </a:lnTo>
                <a:lnTo>
                  <a:pt x="49" y="301"/>
                </a:lnTo>
                <a:lnTo>
                  <a:pt x="38" y="306"/>
                </a:lnTo>
                <a:lnTo>
                  <a:pt x="27" y="311"/>
                </a:lnTo>
                <a:lnTo>
                  <a:pt x="27" y="306"/>
                </a:lnTo>
                <a:lnTo>
                  <a:pt x="22" y="301"/>
                </a:lnTo>
                <a:lnTo>
                  <a:pt x="17" y="301"/>
                </a:lnTo>
                <a:lnTo>
                  <a:pt x="11" y="301"/>
                </a:lnTo>
                <a:lnTo>
                  <a:pt x="6" y="306"/>
                </a:lnTo>
                <a:lnTo>
                  <a:pt x="6" y="301"/>
                </a:lnTo>
                <a:lnTo>
                  <a:pt x="0" y="292"/>
                </a:lnTo>
                <a:lnTo>
                  <a:pt x="0" y="287"/>
                </a:lnTo>
                <a:lnTo>
                  <a:pt x="6" y="277"/>
                </a:lnTo>
                <a:lnTo>
                  <a:pt x="6" y="272"/>
                </a:lnTo>
                <a:lnTo>
                  <a:pt x="17" y="267"/>
                </a:lnTo>
                <a:lnTo>
                  <a:pt x="27" y="262"/>
                </a:lnTo>
                <a:lnTo>
                  <a:pt x="38" y="262"/>
                </a:lnTo>
                <a:lnTo>
                  <a:pt x="44" y="267"/>
                </a:lnTo>
                <a:lnTo>
                  <a:pt x="44" y="262"/>
                </a:lnTo>
                <a:lnTo>
                  <a:pt x="49" y="262"/>
                </a:lnTo>
                <a:lnTo>
                  <a:pt x="54" y="262"/>
                </a:lnTo>
                <a:lnTo>
                  <a:pt x="60" y="262"/>
                </a:lnTo>
                <a:lnTo>
                  <a:pt x="60" y="252"/>
                </a:lnTo>
                <a:lnTo>
                  <a:pt x="49" y="257"/>
                </a:lnTo>
                <a:lnTo>
                  <a:pt x="44" y="257"/>
                </a:lnTo>
                <a:lnTo>
                  <a:pt x="44" y="252"/>
                </a:lnTo>
                <a:lnTo>
                  <a:pt x="54" y="242"/>
                </a:lnTo>
                <a:lnTo>
                  <a:pt x="49" y="237"/>
                </a:lnTo>
                <a:lnTo>
                  <a:pt x="44" y="232"/>
                </a:lnTo>
                <a:lnTo>
                  <a:pt x="44" y="227"/>
                </a:lnTo>
                <a:lnTo>
                  <a:pt x="44" y="222"/>
                </a:lnTo>
                <a:lnTo>
                  <a:pt x="44" y="217"/>
                </a:lnTo>
                <a:lnTo>
                  <a:pt x="49" y="217"/>
                </a:lnTo>
                <a:lnTo>
                  <a:pt x="54" y="212"/>
                </a:lnTo>
                <a:lnTo>
                  <a:pt x="60" y="212"/>
                </a:lnTo>
                <a:lnTo>
                  <a:pt x="65" y="208"/>
                </a:lnTo>
                <a:lnTo>
                  <a:pt x="70" y="208"/>
                </a:lnTo>
                <a:lnTo>
                  <a:pt x="70" y="203"/>
                </a:lnTo>
                <a:lnTo>
                  <a:pt x="65" y="203"/>
                </a:lnTo>
                <a:lnTo>
                  <a:pt x="70" y="203"/>
                </a:lnTo>
                <a:lnTo>
                  <a:pt x="76" y="198"/>
                </a:lnTo>
                <a:lnTo>
                  <a:pt x="76" y="203"/>
                </a:lnTo>
                <a:lnTo>
                  <a:pt x="81" y="208"/>
                </a:lnTo>
                <a:lnTo>
                  <a:pt x="87" y="203"/>
                </a:lnTo>
                <a:lnTo>
                  <a:pt x="92" y="198"/>
                </a:lnTo>
                <a:lnTo>
                  <a:pt x="97" y="188"/>
                </a:lnTo>
                <a:lnTo>
                  <a:pt x="108" y="188"/>
                </a:lnTo>
                <a:lnTo>
                  <a:pt x="113" y="183"/>
                </a:lnTo>
                <a:lnTo>
                  <a:pt x="119" y="173"/>
                </a:lnTo>
                <a:lnTo>
                  <a:pt x="124" y="168"/>
                </a:lnTo>
                <a:lnTo>
                  <a:pt x="124" y="163"/>
                </a:lnTo>
                <a:lnTo>
                  <a:pt x="124" y="158"/>
                </a:lnTo>
                <a:lnTo>
                  <a:pt x="130" y="158"/>
                </a:lnTo>
                <a:lnTo>
                  <a:pt x="140" y="158"/>
                </a:lnTo>
                <a:lnTo>
                  <a:pt x="140" y="153"/>
                </a:lnTo>
                <a:lnTo>
                  <a:pt x="140" y="143"/>
                </a:lnTo>
                <a:lnTo>
                  <a:pt x="146" y="133"/>
                </a:lnTo>
                <a:lnTo>
                  <a:pt x="135" y="133"/>
                </a:lnTo>
                <a:lnTo>
                  <a:pt x="130" y="133"/>
                </a:lnTo>
                <a:lnTo>
                  <a:pt x="130" y="138"/>
                </a:lnTo>
                <a:lnTo>
                  <a:pt x="124" y="143"/>
                </a:lnTo>
                <a:lnTo>
                  <a:pt x="119" y="143"/>
                </a:lnTo>
                <a:lnTo>
                  <a:pt x="119" y="138"/>
                </a:lnTo>
                <a:lnTo>
                  <a:pt x="113" y="138"/>
                </a:lnTo>
                <a:lnTo>
                  <a:pt x="103" y="143"/>
                </a:lnTo>
                <a:lnTo>
                  <a:pt x="108" y="143"/>
                </a:lnTo>
                <a:lnTo>
                  <a:pt x="103" y="124"/>
                </a:lnTo>
                <a:lnTo>
                  <a:pt x="108" y="119"/>
                </a:lnTo>
                <a:lnTo>
                  <a:pt x="119" y="119"/>
                </a:lnTo>
                <a:lnTo>
                  <a:pt x="124" y="119"/>
                </a:lnTo>
                <a:lnTo>
                  <a:pt x="130" y="109"/>
                </a:lnTo>
                <a:lnTo>
                  <a:pt x="130" y="99"/>
                </a:lnTo>
                <a:close/>
              </a:path>
            </a:pathLst>
          </a:custGeom>
          <a:solidFill>
            <a:srgbClr val="C1FFD5"/>
          </a:solidFill>
          <a:ln w="9525">
            <a:noFill/>
            <a:round/>
            <a:headEnd/>
            <a:tailEnd/>
          </a:ln>
        </p:spPr>
        <p:txBody>
          <a:bodyPr/>
          <a:lstStyle/>
          <a:p>
            <a:endParaRPr lang="en-US"/>
          </a:p>
        </p:txBody>
      </p:sp>
      <p:sp>
        <p:nvSpPr>
          <p:cNvPr id="158729" name="Freeform 2057"/>
          <p:cNvSpPr>
            <a:spLocks/>
          </p:cNvSpPr>
          <p:nvPr/>
        </p:nvSpPr>
        <p:spPr bwMode="auto">
          <a:xfrm>
            <a:off x="1066800" y="1006475"/>
            <a:ext cx="512763" cy="744538"/>
          </a:xfrm>
          <a:custGeom>
            <a:avLst/>
            <a:gdLst/>
            <a:ahLst/>
            <a:cxnLst>
              <a:cxn ang="0">
                <a:pos x="135" y="89"/>
              </a:cxn>
              <a:cxn ang="0">
                <a:pos x="157" y="79"/>
              </a:cxn>
              <a:cxn ang="0">
                <a:pos x="167" y="59"/>
              </a:cxn>
              <a:cxn ang="0">
                <a:pos x="178" y="35"/>
              </a:cxn>
              <a:cxn ang="0">
                <a:pos x="194" y="15"/>
              </a:cxn>
              <a:cxn ang="0">
                <a:pos x="216" y="20"/>
              </a:cxn>
              <a:cxn ang="0">
                <a:pos x="226" y="0"/>
              </a:cxn>
              <a:cxn ang="0">
                <a:pos x="275" y="5"/>
              </a:cxn>
              <a:cxn ang="0">
                <a:pos x="264" y="25"/>
              </a:cxn>
              <a:cxn ang="0">
                <a:pos x="296" y="25"/>
              </a:cxn>
              <a:cxn ang="0">
                <a:pos x="291" y="74"/>
              </a:cxn>
              <a:cxn ang="0">
                <a:pos x="286" y="109"/>
              </a:cxn>
              <a:cxn ang="0">
                <a:pos x="313" y="178"/>
              </a:cxn>
              <a:cxn ang="0">
                <a:pos x="318" y="198"/>
              </a:cxn>
              <a:cxn ang="0">
                <a:pos x="302" y="252"/>
              </a:cxn>
              <a:cxn ang="0">
                <a:pos x="275" y="257"/>
              </a:cxn>
              <a:cxn ang="0">
                <a:pos x="243" y="287"/>
              </a:cxn>
              <a:cxn ang="0">
                <a:pos x="216" y="326"/>
              </a:cxn>
              <a:cxn ang="0">
                <a:pos x="183" y="381"/>
              </a:cxn>
              <a:cxn ang="0">
                <a:pos x="44" y="465"/>
              </a:cxn>
              <a:cxn ang="0">
                <a:pos x="33" y="455"/>
              </a:cxn>
              <a:cxn ang="0">
                <a:pos x="65" y="435"/>
              </a:cxn>
              <a:cxn ang="0">
                <a:pos x="44" y="435"/>
              </a:cxn>
              <a:cxn ang="0">
                <a:pos x="44" y="405"/>
              </a:cxn>
              <a:cxn ang="0">
                <a:pos x="65" y="385"/>
              </a:cxn>
              <a:cxn ang="0">
                <a:pos x="54" y="376"/>
              </a:cxn>
              <a:cxn ang="0">
                <a:pos x="54" y="361"/>
              </a:cxn>
              <a:cxn ang="0">
                <a:pos x="27" y="341"/>
              </a:cxn>
              <a:cxn ang="0">
                <a:pos x="65" y="326"/>
              </a:cxn>
              <a:cxn ang="0">
                <a:pos x="76" y="301"/>
              </a:cxn>
              <a:cxn ang="0">
                <a:pos x="49" y="301"/>
              </a:cxn>
              <a:cxn ang="0">
                <a:pos x="22" y="301"/>
              </a:cxn>
              <a:cxn ang="0">
                <a:pos x="6" y="301"/>
              </a:cxn>
              <a:cxn ang="0">
                <a:pos x="6" y="272"/>
              </a:cxn>
              <a:cxn ang="0">
                <a:pos x="44" y="267"/>
              </a:cxn>
              <a:cxn ang="0">
                <a:pos x="60" y="262"/>
              </a:cxn>
              <a:cxn ang="0">
                <a:pos x="44" y="252"/>
              </a:cxn>
              <a:cxn ang="0">
                <a:pos x="44" y="227"/>
              </a:cxn>
              <a:cxn ang="0">
                <a:pos x="54" y="212"/>
              </a:cxn>
              <a:cxn ang="0">
                <a:pos x="70" y="203"/>
              </a:cxn>
              <a:cxn ang="0">
                <a:pos x="76" y="203"/>
              </a:cxn>
              <a:cxn ang="0">
                <a:pos x="97" y="188"/>
              </a:cxn>
              <a:cxn ang="0">
                <a:pos x="124" y="168"/>
              </a:cxn>
              <a:cxn ang="0">
                <a:pos x="140" y="158"/>
              </a:cxn>
              <a:cxn ang="0">
                <a:pos x="135" y="133"/>
              </a:cxn>
              <a:cxn ang="0">
                <a:pos x="119" y="143"/>
              </a:cxn>
              <a:cxn ang="0">
                <a:pos x="108" y="143"/>
              </a:cxn>
              <a:cxn ang="0">
                <a:pos x="124" y="119"/>
              </a:cxn>
            </a:cxnLst>
            <a:rect l="0" t="0" r="r" b="b"/>
            <a:pathLst>
              <a:path w="323" h="469">
                <a:moveTo>
                  <a:pt x="130" y="99"/>
                </a:moveTo>
                <a:lnTo>
                  <a:pt x="135" y="99"/>
                </a:lnTo>
                <a:lnTo>
                  <a:pt x="135" y="94"/>
                </a:lnTo>
                <a:lnTo>
                  <a:pt x="135" y="89"/>
                </a:lnTo>
                <a:lnTo>
                  <a:pt x="140" y="84"/>
                </a:lnTo>
                <a:lnTo>
                  <a:pt x="140" y="79"/>
                </a:lnTo>
                <a:lnTo>
                  <a:pt x="146" y="79"/>
                </a:lnTo>
                <a:lnTo>
                  <a:pt x="157" y="79"/>
                </a:lnTo>
                <a:lnTo>
                  <a:pt x="157" y="74"/>
                </a:lnTo>
                <a:lnTo>
                  <a:pt x="157" y="64"/>
                </a:lnTo>
                <a:lnTo>
                  <a:pt x="162" y="59"/>
                </a:lnTo>
                <a:lnTo>
                  <a:pt x="167" y="59"/>
                </a:lnTo>
                <a:lnTo>
                  <a:pt x="167" y="49"/>
                </a:lnTo>
                <a:lnTo>
                  <a:pt x="173" y="40"/>
                </a:lnTo>
                <a:lnTo>
                  <a:pt x="178" y="40"/>
                </a:lnTo>
                <a:lnTo>
                  <a:pt x="178" y="35"/>
                </a:lnTo>
                <a:lnTo>
                  <a:pt x="183" y="35"/>
                </a:lnTo>
                <a:lnTo>
                  <a:pt x="189" y="35"/>
                </a:lnTo>
                <a:lnTo>
                  <a:pt x="189" y="20"/>
                </a:lnTo>
                <a:lnTo>
                  <a:pt x="194" y="15"/>
                </a:lnTo>
                <a:lnTo>
                  <a:pt x="200" y="20"/>
                </a:lnTo>
                <a:lnTo>
                  <a:pt x="200" y="25"/>
                </a:lnTo>
                <a:lnTo>
                  <a:pt x="205" y="30"/>
                </a:lnTo>
                <a:lnTo>
                  <a:pt x="216" y="20"/>
                </a:lnTo>
                <a:lnTo>
                  <a:pt x="216" y="10"/>
                </a:lnTo>
                <a:lnTo>
                  <a:pt x="210" y="5"/>
                </a:lnTo>
                <a:lnTo>
                  <a:pt x="216" y="0"/>
                </a:lnTo>
                <a:lnTo>
                  <a:pt x="226" y="0"/>
                </a:lnTo>
                <a:lnTo>
                  <a:pt x="237" y="5"/>
                </a:lnTo>
                <a:lnTo>
                  <a:pt x="253" y="10"/>
                </a:lnTo>
                <a:lnTo>
                  <a:pt x="259" y="15"/>
                </a:lnTo>
                <a:lnTo>
                  <a:pt x="275" y="5"/>
                </a:lnTo>
                <a:lnTo>
                  <a:pt x="275" y="10"/>
                </a:lnTo>
                <a:lnTo>
                  <a:pt x="275" y="15"/>
                </a:lnTo>
                <a:lnTo>
                  <a:pt x="253" y="25"/>
                </a:lnTo>
                <a:lnTo>
                  <a:pt x="264" y="25"/>
                </a:lnTo>
                <a:lnTo>
                  <a:pt x="270" y="20"/>
                </a:lnTo>
                <a:lnTo>
                  <a:pt x="275" y="20"/>
                </a:lnTo>
                <a:lnTo>
                  <a:pt x="280" y="20"/>
                </a:lnTo>
                <a:lnTo>
                  <a:pt x="296" y="25"/>
                </a:lnTo>
                <a:lnTo>
                  <a:pt x="296" y="35"/>
                </a:lnTo>
                <a:lnTo>
                  <a:pt x="296" y="44"/>
                </a:lnTo>
                <a:lnTo>
                  <a:pt x="296" y="59"/>
                </a:lnTo>
                <a:lnTo>
                  <a:pt x="291" y="74"/>
                </a:lnTo>
                <a:lnTo>
                  <a:pt x="291" y="99"/>
                </a:lnTo>
                <a:lnTo>
                  <a:pt x="291" y="104"/>
                </a:lnTo>
                <a:lnTo>
                  <a:pt x="286" y="104"/>
                </a:lnTo>
                <a:lnTo>
                  <a:pt x="286" y="109"/>
                </a:lnTo>
                <a:lnTo>
                  <a:pt x="291" y="114"/>
                </a:lnTo>
                <a:lnTo>
                  <a:pt x="302" y="148"/>
                </a:lnTo>
                <a:lnTo>
                  <a:pt x="307" y="178"/>
                </a:lnTo>
                <a:lnTo>
                  <a:pt x="313" y="178"/>
                </a:lnTo>
                <a:lnTo>
                  <a:pt x="313" y="183"/>
                </a:lnTo>
                <a:lnTo>
                  <a:pt x="313" y="188"/>
                </a:lnTo>
                <a:lnTo>
                  <a:pt x="307" y="188"/>
                </a:lnTo>
                <a:lnTo>
                  <a:pt x="318" y="198"/>
                </a:lnTo>
                <a:lnTo>
                  <a:pt x="323" y="217"/>
                </a:lnTo>
                <a:lnTo>
                  <a:pt x="323" y="232"/>
                </a:lnTo>
                <a:lnTo>
                  <a:pt x="318" y="252"/>
                </a:lnTo>
                <a:lnTo>
                  <a:pt x="302" y="252"/>
                </a:lnTo>
                <a:lnTo>
                  <a:pt x="296" y="252"/>
                </a:lnTo>
                <a:lnTo>
                  <a:pt x="286" y="262"/>
                </a:lnTo>
                <a:lnTo>
                  <a:pt x="286" y="257"/>
                </a:lnTo>
                <a:lnTo>
                  <a:pt x="275" y="257"/>
                </a:lnTo>
                <a:lnTo>
                  <a:pt x="270" y="262"/>
                </a:lnTo>
                <a:lnTo>
                  <a:pt x="259" y="277"/>
                </a:lnTo>
                <a:lnTo>
                  <a:pt x="253" y="282"/>
                </a:lnTo>
                <a:lnTo>
                  <a:pt x="243" y="287"/>
                </a:lnTo>
                <a:lnTo>
                  <a:pt x="232" y="301"/>
                </a:lnTo>
                <a:lnTo>
                  <a:pt x="221" y="316"/>
                </a:lnTo>
                <a:lnTo>
                  <a:pt x="216" y="316"/>
                </a:lnTo>
                <a:lnTo>
                  <a:pt x="216" y="326"/>
                </a:lnTo>
                <a:lnTo>
                  <a:pt x="210" y="346"/>
                </a:lnTo>
                <a:lnTo>
                  <a:pt x="200" y="366"/>
                </a:lnTo>
                <a:lnTo>
                  <a:pt x="194" y="376"/>
                </a:lnTo>
                <a:lnTo>
                  <a:pt x="183" y="381"/>
                </a:lnTo>
                <a:lnTo>
                  <a:pt x="162" y="400"/>
                </a:lnTo>
                <a:lnTo>
                  <a:pt x="135" y="415"/>
                </a:lnTo>
                <a:lnTo>
                  <a:pt x="49" y="465"/>
                </a:lnTo>
                <a:lnTo>
                  <a:pt x="44" y="465"/>
                </a:lnTo>
                <a:lnTo>
                  <a:pt x="38" y="469"/>
                </a:lnTo>
                <a:lnTo>
                  <a:pt x="33" y="469"/>
                </a:lnTo>
                <a:lnTo>
                  <a:pt x="33" y="460"/>
                </a:lnTo>
                <a:lnTo>
                  <a:pt x="33" y="455"/>
                </a:lnTo>
                <a:lnTo>
                  <a:pt x="38" y="450"/>
                </a:lnTo>
                <a:lnTo>
                  <a:pt x="54" y="445"/>
                </a:lnTo>
                <a:lnTo>
                  <a:pt x="60" y="440"/>
                </a:lnTo>
                <a:lnTo>
                  <a:pt x="65" y="435"/>
                </a:lnTo>
                <a:lnTo>
                  <a:pt x="60" y="435"/>
                </a:lnTo>
                <a:lnTo>
                  <a:pt x="54" y="435"/>
                </a:lnTo>
                <a:lnTo>
                  <a:pt x="49" y="435"/>
                </a:lnTo>
                <a:lnTo>
                  <a:pt x="44" y="435"/>
                </a:lnTo>
                <a:lnTo>
                  <a:pt x="38" y="430"/>
                </a:lnTo>
                <a:lnTo>
                  <a:pt x="38" y="425"/>
                </a:lnTo>
                <a:lnTo>
                  <a:pt x="38" y="410"/>
                </a:lnTo>
                <a:lnTo>
                  <a:pt x="44" y="405"/>
                </a:lnTo>
                <a:lnTo>
                  <a:pt x="54" y="400"/>
                </a:lnTo>
                <a:lnTo>
                  <a:pt x="60" y="400"/>
                </a:lnTo>
                <a:lnTo>
                  <a:pt x="70" y="400"/>
                </a:lnTo>
                <a:lnTo>
                  <a:pt x="65" y="385"/>
                </a:lnTo>
                <a:lnTo>
                  <a:pt x="60" y="381"/>
                </a:lnTo>
                <a:lnTo>
                  <a:pt x="60" y="385"/>
                </a:lnTo>
                <a:lnTo>
                  <a:pt x="54" y="381"/>
                </a:lnTo>
                <a:lnTo>
                  <a:pt x="54" y="376"/>
                </a:lnTo>
                <a:lnTo>
                  <a:pt x="60" y="371"/>
                </a:lnTo>
                <a:lnTo>
                  <a:pt x="60" y="366"/>
                </a:lnTo>
                <a:lnTo>
                  <a:pt x="60" y="361"/>
                </a:lnTo>
                <a:lnTo>
                  <a:pt x="54" y="361"/>
                </a:lnTo>
                <a:lnTo>
                  <a:pt x="49" y="356"/>
                </a:lnTo>
                <a:lnTo>
                  <a:pt x="38" y="351"/>
                </a:lnTo>
                <a:lnTo>
                  <a:pt x="33" y="351"/>
                </a:lnTo>
                <a:lnTo>
                  <a:pt x="27" y="341"/>
                </a:lnTo>
                <a:lnTo>
                  <a:pt x="33" y="336"/>
                </a:lnTo>
                <a:lnTo>
                  <a:pt x="38" y="331"/>
                </a:lnTo>
                <a:lnTo>
                  <a:pt x="49" y="326"/>
                </a:lnTo>
                <a:lnTo>
                  <a:pt x="65" y="326"/>
                </a:lnTo>
                <a:lnTo>
                  <a:pt x="70" y="321"/>
                </a:lnTo>
                <a:lnTo>
                  <a:pt x="87" y="321"/>
                </a:lnTo>
                <a:lnTo>
                  <a:pt x="76" y="306"/>
                </a:lnTo>
                <a:lnTo>
                  <a:pt x="76" y="301"/>
                </a:lnTo>
                <a:lnTo>
                  <a:pt x="70" y="297"/>
                </a:lnTo>
                <a:lnTo>
                  <a:pt x="60" y="301"/>
                </a:lnTo>
                <a:lnTo>
                  <a:pt x="54" y="301"/>
                </a:lnTo>
                <a:lnTo>
                  <a:pt x="49" y="301"/>
                </a:lnTo>
                <a:lnTo>
                  <a:pt x="38" y="306"/>
                </a:lnTo>
                <a:lnTo>
                  <a:pt x="27" y="311"/>
                </a:lnTo>
                <a:lnTo>
                  <a:pt x="27" y="306"/>
                </a:lnTo>
                <a:lnTo>
                  <a:pt x="22" y="301"/>
                </a:lnTo>
                <a:lnTo>
                  <a:pt x="17" y="301"/>
                </a:lnTo>
                <a:lnTo>
                  <a:pt x="11" y="301"/>
                </a:lnTo>
                <a:lnTo>
                  <a:pt x="6" y="306"/>
                </a:lnTo>
                <a:lnTo>
                  <a:pt x="6" y="301"/>
                </a:lnTo>
                <a:lnTo>
                  <a:pt x="0" y="292"/>
                </a:lnTo>
                <a:lnTo>
                  <a:pt x="0" y="287"/>
                </a:lnTo>
                <a:lnTo>
                  <a:pt x="6" y="277"/>
                </a:lnTo>
                <a:lnTo>
                  <a:pt x="6" y="272"/>
                </a:lnTo>
                <a:lnTo>
                  <a:pt x="17" y="267"/>
                </a:lnTo>
                <a:lnTo>
                  <a:pt x="27" y="262"/>
                </a:lnTo>
                <a:lnTo>
                  <a:pt x="38" y="262"/>
                </a:lnTo>
                <a:lnTo>
                  <a:pt x="44" y="267"/>
                </a:lnTo>
                <a:lnTo>
                  <a:pt x="44" y="262"/>
                </a:lnTo>
                <a:lnTo>
                  <a:pt x="49" y="262"/>
                </a:lnTo>
                <a:lnTo>
                  <a:pt x="54" y="262"/>
                </a:lnTo>
                <a:lnTo>
                  <a:pt x="60" y="262"/>
                </a:lnTo>
                <a:lnTo>
                  <a:pt x="60" y="252"/>
                </a:lnTo>
                <a:lnTo>
                  <a:pt x="49" y="257"/>
                </a:lnTo>
                <a:lnTo>
                  <a:pt x="44" y="257"/>
                </a:lnTo>
                <a:lnTo>
                  <a:pt x="44" y="252"/>
                </a:lnTo>
                <a:lnTo>
                  <a:pt x="54" y="242"/>
                </a:lnTo>
                <a:lnTo>
                  <a:pt x="49" y="237"/>
                </a:lnTo>
                <a:lnTo>
                  <a:pt x="44" y="232"/>
                </a:lnTo>
                <a:lnTo>
                  <a:pt x="44" y="227"/>
                </a:lnTo>
                <a:lnTo>
                  <a:pt x="44" y="222"/>
                </a:lnTo>
                <a:lnTo>
                  <a:pt x="44" y="217"/>
                </a:lnTo>
                <a:lnTo>
                  <a:pt x="49" y="217"/>
                </a:lnTo>
                <a:lnTo>
                  <a:pt x="54" y="212"/>
                </a:lnTo>
                <a:lnTo>
                  <a:pt x="60" y="212"/>
                </a:lnTo>
                <a:lnTo>
                  <a:pt x="65" y="208"/>
                </a:lnTo>
                <a:lnTo>
                  <a:pt x="70" y="208"/>
                </a:lnTo>
                <a:lnTo>
                  <a:pt x="70" y="203"/>
                </a:lnTo>
                <a:lnTo>
                  <a:pt x="65" y="203"/>
                </a:lnTo>
                <a:lnTo>
                  <a:pt x="70" y="203"/>
                </a:lnTo>
                <a:lnTo>
                  <a:pt x="76" y="198"/>
                </a:lnTo>
                <a:lnTo>
                  <a:pt x="76" y="203"/>
                </a:lnTo>
                <a:lnTo>
                  <a:pt x="81" y="208"/>
                </a:lnTo>
                <a:lnTo>
                  <a:pt x="87" y="203"/>
                </a:lnTo>
                <a:lnTo>
                  <a:pt x="92" y="198"/>
                </a:lnTo>
                <a:lnTo>
                  <a:pt x="97" y="188"/>
                </a:lnTo>
                <a:lnTo>
                  <a:pt x="108" y="188"/>
                </a:lnTo>
                <a:lnTo>
                  <a:pt x="113" y="183"/>
                </a:lnTo>
                <a:lnTo>
                  <a:pt x="119" y="173"/>
                </a:lnTo>
                <a:lnTo>
                  <a:pt x="124" y="168"/>
                </a:lnTo>
                <a:lnTo>
                  <a:pt x="124" y="163"/>
                </a:lnTo>
                <a:lnTo>
                  <a:pt x="124" y="158"/>
                </a:lnTo>
                <a:lnTo>
                  <a:pt x="130" y="158"/>
                </a:lnTo>
                <a:lnTo>
                  <a:pt x="140" y="158"/>
                </a:lnTo>
                <a:lnTo>
                  <a:pt x="140" y="153"/>
                </a:lnTo>
                <a:lnTo>
                  <a:pt x="140" y="143"/>
                </a:lnTo>
                <a:lnTo>
                  <a:pt x="146" y="133"/>
                </a:lnTo>
                <a:lnTo>
                  <a:pt x="135" y="133"/>
                </a:lnTo>
                <a:lnTo>
                  <a:pt x="130" y="133"/>
                </a:lnTo>
                <a:lnTo>
                  <a:pt x="130" y="138"/>
                </a:lnTo>
                <a:lnTo>
                  <a:pt x="124" y="143"/>
                </a:lnTo>
                <a:lnTo>
                  <a:pt x="119" y="143"/>
                </a:lnTo>
                <a:lnTo>
                  <a:pt x="119" y="138"/>
                </a:lnTo>
                <a:lnTo>
                  <a:pt x="113" y="138"/>
                </a:lnTo>
                <a:lnTo>
                  <a:pt x="103" y="143"/>
                </a:lnTo>
                <a:lnTo>
                  <a:pt x="108" y="143"/>
                </a:lnTo>
                <a:lnTo>
                  <a:pt x="103" y="124"/>
                </a:lnTo>
                <a:lnTo>
                  <a:pt x="108" y="119"/>
                </a:lnTo>
                <a:lnTo>
                  <a:pt x="119" y="119"/>
                </a:lnTo>
                <a:lnTo>
                  <a:pt x="124" y="119"/>
                </a:lnTo>
                <a:lnTo>
                  <a:pt x="130" y="109"/>
                </a:lnTo>
                <a:lnTo>
                  <a:pt x="130" y="99"/>
                </a:lnTo>
                <a:close/>
              </a:path>
            </a:pathLst>
          </a:custGeom>
          <a:noFill/>
          <a:ln w="1588" cap="rnd">
            <a:solidFill>
              <a:srgbClr val="000000"/>
            </a:solidFill>
            <a:prstDash val="solid"/>
            <a:round/>
            <a:headEnd/>
            <a:tailEnd/>
          </a:ln>
        </p:spPr>
        <p:txBody>
          <a:bodyPr/>
          <a:lstStyle/>
          <a:p>
            <a:endParaRPr lang="en-US"/>
          </a:p>
        </p:txBody>
      </p:sp>
      <p:sp>
        <p:nvSpPr>
          <p:cNvPr id="158730" name="Freeform 2058"/>
          <p:cNvSpPr>
            <a:spLocks/>
          </p:cNvSpPr>
          <p:nvPr/>
        </p:nvSpPr>
        <p:spPr bwMode="auto">
          <a:xfrm>
            <a:off x="1127125" y="817563"/>
            <a:ext cx="2652713" cy="3390900"/>
          </a:xfrm>
          <a:custGeom>
            <a:avLst/>
            <a:gdLst/>
            <a:ahLst/>
            <a:cxnLst>
              <a:cxn ang="0">
                <a:pos x="863" y="238"/>
              </a:cxn>
              <a:cxn ang="0">
                <a:pos x="776" y="183"/>
              </a:cxn>
              <a:cxn ang="0">
                <a:pos x="593" y="228"/>
              </a:cxn>
              <a:cxn ang="0">
                <a:pos x="523" y="346"/>
              </a:cxn>
              <a:cxn ang="0">
                <a:pos x="561" y="74"/>
              </a:cxn>
              <a:cxn ang="0">
                <a:pos x="469" y="55"/>
              </a:cxn>
              <a:cxn ang="0">
                <a:pos x="458" y="203"/>
              </a:cxn>
              <a:cxn ang="0">
                <a:pos x="280" y="198"/>
              </a:cxn>
              <a:cxn ang="0">
                <a:pos x="361" y="668"/>
              </a:cxn>
              <a:cxn ang="0">
                <a:pos x="313" y="544"/>
              </a:cxn>
              <a:cxn ang="0">
                <a:pos x="205" y="559"/>
              </a:cxn>
              <a:cxn ang="0">
                <a:pos x="38" y="653"/>
              </a:cxn>
              <a:cxn ang="0">
                <a:pos x="59" y="786"/>
              </a:cxn>
              <a:cxn ang="0">
                <a:pos x="124" y="831"/>
              </a:cxn>
              <a:cxn ang="0">
                <a:pos x="146" y="915"/>
              </a:cxn>
              <a:cxn ang="0">
                <a:pos x="130" y="1058"/>
              </a:cxn>
              <a:cxn ang="0">
                <a:pos x="92" y="1157"/>
              </a:cxn>
              <a:cxn ang="0">
                <a:pos x="173" y="1172"/>
              </a:cxn>
              <a:cxn ang="0">
                <a:pos x="119" y="1232"/>
              </a:cxn>
              <a:cxn ang="0">
                <a:pos x="97" y="1212"/>
              </a:cxn>
              <a:cxn ang="0">
                <a:pos x="86" y="1301"/>
              </a:cxn>
              <a:cxn ang="0">
                <a:pos x="210" y="1370"/>
              </a:cxn>
              <a:cxn ang="0">
                <a:pos x="119" y="1414"/>
              </a:cxn>
              <a:cxn ang="0">
                <a:pos x="183" y="1607"/>
              </a:cxn>
              <a:cxn ang="0">
                <a:pos x="59" y="1390"/>
              </a:cxn>
              <a:cxn ang="0">
                <a:pos x="86" y="1637"/>
              </a:cxn>
              <a:cxn ang="0">
                <a:pos x="210" y="1835"/>
              </a:cxn>
              <a:cxn ang="0">
                <a:pos x="329" y="1805"/>
              </a:cxn>
              <a:cxn ang="0">
                <a:pos x="480" y="1637"/>
              </a:cxn>
              <a:cxn ang="0">
                <a:pos x="485" y="1523"/>
              </a:cxn>
              <a:cxn ang="0">
                <a:pos x="496" y="1400"/>
              </a:cxn>
              <a:cxn ang="0">
                <a:pos x="415" y="1276"/>
              </a:cxn>
              <a:cxn ang="0">
                <a:pos x="550" y="1217"/>
              </a:cxn>
              <a:cxn ang="0">
                <a:pos x="658" y="1350"/>
              </a:cxn>
              <a:cxn ang="0">
                <a:pos x="793" y="1657"/>
              </a:cxn>
              <a:cxn ang="0">
                <a:pos x="1013" y="2087"/>
              </a:cxn>
              <a:cxn ang="0">
                <a:pos x="1094" y="1929"/>
              </a:cxn>
              <a:cxn ang="0">
                <a:pos x="1197" y="2087"/>
              </a:cxn>
              <a:cxn ang="0">
                <a:pos x="1299" y="1785"/>
              </a:cxn>
              <a:cxn ang="0">
                <a:pos x="1358" y="1573"/>
              </a:cxn>
              <a:cxn ang="0">
                <a:pos x="1159" y="1523"/>
              </a:cxn>
              <a:cxn ang="0">
                <a:pos x="1040" y="1459"/>
              </a:cxn>
              <a:cxn ang="0">
                <a:pos x="884" y="1350"/>
              </a:cxn>
              <a:cxn ang="0">
                <a:pos x="949" y="1301"/>
              </a:cxn>
              <a:cxn ang="0">
                <a:pos x="895" y="1133"/>
              </a:cxn>
              <a:cxn ang="0">
                <a:pos x="890" y="1058"/>
              </a:cxn>
              <a:cxn ang="0">
                <a:pos x="868" y="989"/>
              </a:cxn>
              <a:cxn ang="0">
                <a:pos x="744" y="836"/>
              </a:cxn>
              <a:cxn ang="0">
                <a:pos x="760" y="732"/>
              </a:cxn>
              <a:cxn ang="0">
                <a:pos x="1013" y="1137"/>
              </a:cxn>
              <a:cxn ang="0">
                <a:pos x="1234" y="1449"/>
              </a:cxn>
              <a:cxn ang="0">
                <a:pos x="1407" y="1469"/>
              </a:cxn>
              <a:cxn ang="0">
                <a:pos x="1369" y="1306"/>
              </a:cxn>
              <a:cxn ang="0">
                <a:pos x="1288" y="1103"/>
              </a:cxn>
              <a:cxn ang="0">
                <a:pos x="1439" y="1286"/>
              </a:cxn>
              <a:cxn ang="0">
                <a:pos x="1574" y="1296"/>
              </a:cxn>
              <a:cxn ang="0">
                <a:pos x="1666" y="1108"/>
              </a:cxn>
              <a:cxn ang="0">
                <a:pos x="1536" y="950"/>
              </a:cxn>
              <a:cxn ang="0">
                <a:pos x="1461" y="846"/>
              </a:cxn>
              <a:cxn ang="0">
                <a:pos x="1331" y="653"/>
              </a:cxn>
              <a:cxn ang="0">
                <a:pos x="1251" y="712"/>
              </a:cxn>
              <a:cxn ang="0">
                <a:pos x="1057" y="777"/>
              </a:cxn>
              <a:cxn ang="0">
                <a:pos x="895" y="806"/>
              </a:cxn>
            </a:cxnLst>
            <a:rect l="0" t="0" r="r" b="b"/>
            <a:pathLst>
              <a:path w="1671" h="2136">
                <a:moveTo>
                  <a:pt x="1127" y="252"/>
                </a:moveTo>
                <a:lnTo>
                  <a:pt x="1127" y="238"/>
                </a:lnTo>
                <a:lnTo>
                  <a:pt x="1127" y="228"/>
                </a:lnTo>
                <a:lnTo>
                  <a:pt x="1127" y="223"/>
                </a:lnTo>
                <a:lnTo>
                  <a:pt x="1132" y="213"/>
                </a:lnTo>
                <a:lnTo>
                  <a:pt x="1132" y="208"/>
                </a:lnTo>
                <a:lnTo>
                  <a:pt x="1132" y="203"/>
                </a:lnTo>
                <a:lnTo>
                  <a:pt x="1127" y="198"/>
                </a:lnTo>
                <a:lnTo>
                  <a:pt x="1116" y="193"/>
                </a:lnTo>
                <a:lnTo>
                  <a:pt x="1100" y="188"/>
                </a:lnTo>
                <a:lnTo>
                  <a:pt x="1094" y="188"/>
                </a:lnTo>
                <a:lnTo>
                  <a:pt x="1094" y="183"/>
                </a:lnTo>
                <a:lnTo>
                  <a:pt x="1057" y="203"/>
                </a:lnTo>
                <a:lnTo>
                  <a:pt x="1030" y="213"/>
                </a:lnTo>
                <a:lnTo>
                  <a:pt x="1013" y="213"/>
                </a:lnTo>
                <a:lnTo>
                  <a:pt x="997" y="213"/>
                </a:lnTo>
                <a:lnTo>
                  <a:pt x="976" y="208"/>
                </a:lnTo>
                <a:lnTo>
                  <a:pt x="965" y="208"/>
                </a:lnTo>
                <a:lnTo>
                  <a:pt x="960" y="208"/>
                </a:lnTo>
                <a:lnTo>
                  <a:pt x="949" y="208"/>
                </a:lnTo>
                <a:lnTo>
                  <a:pt x="938" y="208"/>
                </a:lnTo>
                <a:lnTo>
                  <a:pt x="933" y="213"/>
                </a:lnTo>
                <a:lnTo>
                  <a:pt x="922" y="223"/>
                </a:lnTo>
                <a:lnTo>
                  <a:pt x="916" y="218"/>
                </a:lnTo>
                <a:lnTo>
                  <a:pt x="906" y="228"/>
                </a:lnTo>
                <a:lnTo>
                  <a:pt x="900" y="228"/>
                </a:lnTo>
                <a:lnTo>
                  <a:pt x="884" y="233"/>
                </a:lnTo>
                <a:lnTo>
                  <a:pt x="884" y="238"/>
                </a:lnTo>
                <a:lnTo>
                  <a:pt x="873" y="238"/>
                </a:lnTo>
                <a:lnTo>
                  <a:pt x="868" y="238"/>
                </a:lnTo>
                <a:lnTo>
                  <a:pt x="863" y="238"/>
                </a:lnTo>
                <a:lnTo>
                  <a:pt x="863" y="242"/>
                </a:lnTo>
                <a:lnTo>
                  <a:pt x="852" y="242"/>
                </a:lnTo>
                <a:lnTo>
                  <a:pt x="846" y="247"/>
                </a:lnTo>
                <a:lnTo>
                  <a:pt x="841" y="252"/>
                </a:lnTo>
                <a:lnTo>
                  <a:pt x="841" y="257"/>
                </a:lnTo>
                <a:lnTo>
                  <a:pt x="841" y="272"/>
                </a:lnTo>
                <a:lnTo>
                  <a:pt x="841" y="277"/>
                </a:lnTo>
                <a:lnTo>
                  <a:pt x="846" y="282"/>
                </a:lnTo>
                <a:lnTo>
                  <a:pt x="841" y="292"/>
                </a:lnTo>
                <a:lnTo>
                  <a:pt x="841" y="297"/>
                </a:lnTo>
                <a:lnTo>
                  <a:pt x="841" y="302"/>
                </a:lnTo>
                <a:lnTo>
                  <a:pt x="841" y="307"/>
                </a:lnTo>
                <a:lnTo>
                  <a:pt x="841" y="317"/>
                </a:lnTo>
                <a:lnTo>
                  <a:pt x="846" y="322"/>
                </a:lnTo>
                <a:lnTo>
                  <a:pt x="846" y="327"/>
                </a:lnTo>
                <a:lnTo>
                  <a:pt x="841" y="331"/>
                </a:lnTo>
                <a:lnTo>
                  <a:pt x="836" y="331"/>
                </a:lnTo>
                <a:lnTo>
                  <a:pt x="830" y="322"/>
                </a:lnTo>
                <a:lnTo>
                  <a:pt x="830" y="312"/>
                </a:lnTo>
                <a:lnTo>
                  <a:pt x="819" y="302"/>
                </a:lnTo>
                <a:lnTo>
                  <a:pt x="819" y="287"/>
                </a:lnTo>
                <a:lnTo>
                  <a:pt x="819" y="277"/>
                </a:lnTo>
                <a:lnTo>
                  <a:pt x="809" y="262"/>
                </a:lnTo>
                <a:lnTo>
                  <a:pt x="798" y="247"/>
                </a:lnTo>
                <a:lnTo>
                  <a:pt x="787" y="228"/>
                </a:lnTo>
                <a:lnTo>
                  <a:pt x="787" y="223"/>
                </a:lnTo>
                <a:lnTo>
                  <a:pt x="787" y="218"/>
                </a:lnTo>
                <a:lnTo>
                  <a:pt x="787" y="213"/>
                </a:lnTo>
                <a:lnTo>
                  <a:pt x="787" y="203"/>
                </a:lnTo>
                <a:lnTo>
                  <a:pt x="782" y="193"/>
                </a:lnTo>
                <a:lnTo>
                  <a:pt x="776" y="183"/>
                </a:lnTo>
                <a:lnTo>
                  <a:pt x="771" y="173"/>
                </a:lnTo>
                <a:lnTo>
                  <a:pt x="765" y="163"/>
                </a:lnTo>
                <a:lnTo>
                  <a:pt x="760" y="153"/>
                </a:lnTo>
                <a:lnTo>
                  <a:pt x="749" y="153"/>
                </a:lnTo>
                <a:lnTo>
                  <a:pt x="744" y="144"/>
                </a:lnTo>
                <a:lnTo>
                  <a:pt x="739" y="139"/>
                </a:lnTo>
                <a:lnTo>
                  <a:pt x="733" y="134"/>
                </a:lnTo>
                <a:lnTo>
                  <a:pt x="717" y="119"/>
                </a:lnTo>
                <a:lnTo>
                  <a:pt x="706" y="114"/>
                </a:lnTo>
                <a:lnTo>
                  <a:pt x="690" y="109"/>
                </a:lnTo>
                <a:lnTo>
                  <a:pt x="690" y="114"/>
                </a:lnTo>
                <a:lnTo>
                  <a:pt x="690" y="119"/>
                </a:lnTo>
                <a:lnTo>
                  <a:pt x="701" y="124"/>
                </a:lnTo>
                <a:lnTo>
                  <a:pt x="706" y="129"/>
                </a:lnTo>
                <a:lnTo>
                  <a:pt x="706" y="134"/>
                </a:lnTo>
                <a:lnTo>
                  <a:pt x="706" y="139"/>
                </a:lnTo>
                <a:lnTo>
                  <a:pt x="695" y="134"/>
                </a:lnTo>
                <a:lnTo>
                  <a:pt x="685" y="129"/>
                </a:lnTo>
                <a:lnTo>
                  <a:pt x="674" y="134"/>
                </a:lnTo>
                <a:lnTo>
                  <a:pt x="663" y="134"/>
                </a:lnTo>
                <a:lnTo>
                  <a:pt x="658" y="139"/>
                </a:lnTo>
                <a:lnTo>
                  <a:pt x="647" y="144"/>
                </a:lnTo>
                <a:lnTo>
                  <a:pt x="625" y="153"/>
                </a:lnTo>
                <a:lnTo>
                  <a:pt x="609" y="158"/>
                </a:lnTo>
                <a:lnTo>
                  <a:pt x="604" y="158"/>
                </a:lnTo>
                <a:lnTo>
                  <a:pt x="604" y="163"/>
                </a:lnTo>
                <a:lnTo>
                  <a:pt x="598" y="183"/>
                </a:lnTo>
                <a:lnTo>
                  <a:pt x="593" y="193"/>
                </a:lnTo>
                <a:lnTo>
                  <a:pt x="593" y="203"/>
                </a:lnTo>
                <a:lnTo>
                  <a:pt x="593" y="208"/>
                </a:lnTo>
                <a:lnTo>
                  <a:pt x="593" y="228"/>
                </a:lnTo>
                <a:lnTo>
                  <a:pt x="593" y="238"/>
                </a:lnTo>
                <a:lnTo>
                  <a:pt x="588" y="247"/>
                </a:lnTo>
                <a:lnTo>
                  <a:pt x="588" y="252"/>
                </a:lnTo>
                <a:lnTo>
                  <a:pt x="577" y="262"/>
                </a:lnTo>
                <a:lnTo>
                  <a:pt x="561" y="267"/>
                </a:lnTo>
                <a:lnTo>
                  <a:pt x="561" y="277"/>
                </a:lnTo>
                <a:lnTo>
                  <a:pt x="561" y="282"/>
                </a:lnTo>
                <a:lnTo>
                  <a:pt x="550" y="287"/>
                </a:lnTo>
                <a:lnTo>
                  <a:pt x="539" y="287"/>
                </a:lnTo>
                <a:lnTo>
                  <a:pt x="539" y="292"/>
                </a:lnTo>
                <a:lnTo>
                  <a:pt x="539" y="297"/>
                </a:lnTo>
                <a:lnTo>
                  <a:pt x="539" y="307"/>
                </a:lnTo>
                <a:lnTo>
                  <a:pt x="539" y="312"/>
                </a:lnTo>
                <a:lnTo>
                  <a:pt x="539" y="327"/>
                </a:lnTo>
                <a:lnTo>
                  <a:pt x="539" y="336"/>
                </a:lnTo>
                <a:lnTo>
                  <a:pt x="545" y="346"/>
                </a:lnTo>
                <a:lnTo>
                  <a:pt x="555" y="356"/>
                </a:lnTo>
                <a:lnTo>
                  <a:pt x="571" y="366"/>
                </a:lnTo>
                <a:lnTo>
                  <a:pt x="571" y="386"/>
                </a:lnTo>
                <a:lnTo>
                  <a:pt x="577" y="396"/>
                </a:lnTo>
                <a:lnTo>
                  <a:pt x="582" y="401"/>
                </a:lnTo>
                <a:lnTo>
                  <a:pt x="571" y="420"/>
                </a:lnTo>
                <a:lnTo>
                  <a:pt x="566" y="416"/>
                </a:lnTo>
                <a:lnTo>
                  <a:pt x="566" y="411"/>
                </a:lnTo>
                <a:lnTo>
                  <a:pt x="566" y="396"/>
                </a:lnTo>
                <a:lnTo>
                  <a:pt x="561" y="391"/>
                </a:lnTo>
                <a:lnTo>
                  <a:pt x="555" y="381"/>
                </a:lnTo>
                <a:lnTo>
                  <a:pt x="545" y="371"/>
                </a:lnTo>
                <a:lnTo>
                  <a:pt x="534" y="356"/>
                </a:lnTo>
                <a:lnTo>
                  <a:pt x="528" y="351"/>
                </a:lnTo>
                <a:lnTo>
                  <a:pt x="523" y="346"/>
                </a:lnTo>
                <a:lnTo>
                  <a:pt x="518" y="336"/>
                </a:lnTo>
                <a:lnTo>
                  <a:pt x="518" y="322"/>
                </a:lnTo>
                <a:lnTo>
                  <a:pt x="507" y="312"/>
                </a:lnTo>
                <a:lnTo>
                  <a:pt x="507" y="297"/>
                </a:lnTo>
                <a:lnTo>
                  <a:pt x="512" y="292"/>
                </a:lnTo>
                <a:lnTo>
                  <a:pt x="518" y="287"/>
                </a:lnTo>
                <a:lnTo>
                  <a:pt x="523" y="277"/>
                </a:lnTo>
                <a:lnTo>
                  <a:pt x="550" y="252"/>
                </a:lnTo>
                <a:lnTo>
                  <a:pt x="555" y="238"/>
                </a:lnTo>
                <a:lnTo>
                  <a:pt x="561" y="233"/>
                </a:lnTo>
                <a:lnTo>
                  <a:pt x="561" y="218"/>
                </a:lnTo>
                <a:lnTo>
                  <a:pt x="561" y="213"/>
                </a:lnTo>
                <a:lnTo>
                  <a:pt x="561" y="203"/>
                </a:lnTo>
                <a:lnTo>
                  <a:pt x="561" y="193"/>
                </a:lnTo>
                <a:lnTo>
                  <a:pt x="561" y="188"/>
                </a:lnTo>
                <a:lnTo>
                  <a:pt x="555" y="188"/>
                </a:lnTo>
                <a:lnTo>
                  <a:pt x="545" y="183"/>
                </a:lnTo>
                <a:lnTo>
                  <a:pt x="545" y="178"/>
                </a:lnTo>
                <a:lnTo>
                  <a:pt x="545" y="173"/>
                </a:lnTo>
                <a:lnTo>
                  <a:pt x="545" y="168"/>
                </a:lnTo>
                <a:lnTo>
                  <a:pt x="550" y="163"/>
                </a:lnTo>
                <a:lnTo>
                  <a:pt x="550" y="158"/>
                </a:lnTo>
                <a:lnTo>
                  <a:pt x="550" y="149"/>
                </a:lnTo>
                <a:lnTo>
                  <a:pt x="561" y="139"/>
                </a:lnTo>
                <a:lnTo>
                  <a:pt x="566" y="129"/>
                </a:lnTo>
                <a:lnTo>
                  <a:pt x="566" y="119"/>
                </a:lnTo>
                <a:lnTo>
                  <a:pt x="566" y="109"/>
                </a:lnTo>
                <a:lnTo>
                  <a:pt x="561" y="99"/>
                </a:lnTo>
                <a:lnTo>
                  <a:pt x="555" y="89"/>
                </a:lnTo>
                <a:lnTo>
                  <a:pt x="555" y="79"/>
                </a:lnTo>
                <a:lnTo>
                  <a:pt x="561" y="74"/>
                </a:lnTo>
                <a:lnTo>
                  <a:pt x="566" y="64"/>
                </a:lnTo>
                <a:lnTo>
                  <a:pt x="571" y="55"/>
                </a:lnTo>
                <a:lnTo>
                  <a:pt x="571" y="50"/>
                </a:lnTo>
                <a:lnTo>
                  <a:pt x="571" y="40"/>
                </a:lnTo>
                <a:lnTo>
                  <a:pt x="561" y="35"/>
                </a:lnTo>
                <a:lnTo>
                  <a:pt x="550" y="40"/>
                </a:lnTo>
                <a:lnTo>
                  <a:pt x="545" y="40"/>
                </a:lnTo>
                <a:lnTo>
                  <a:pt x="545" y="35"/>
                </a:lnTo>
                <a:lnTo>
                  <a:pt x="539" y="40"/>
                </a:lnTo>
                <a:lnTo>
                  <a:pt x="534" y="45"/>
                </a:lnTo>
                <a:lnTo>
                  <a:pt x="534" y="50"/>
                </a:lnTo>
                <a:lnTo>
                  <a:pt x="528" y="45"/>
                </a:lnTo>
                <a:lnTo>
                  <a:pt x="523" y="40"/>
                </a:lnTo>
                <a:lnTo>
                  <a:pt x="518" y="40"/>
                </a:lnTo>
                <a:lnTo>
                  <a:pt x="512" y="35"/>
                </a:lnTo>
                <a:lnTo>
                  <a:pt x="518" y="30"/>
                </a:lnTo>
                <a:lnTo>
                  <a:pt x="518" y="25"/>
                </a:lnTo>
                <a:lnTo>
                  <a:pt x="512" y="20"/>
                </a:lnTo>
                <a:lnTo>
                  <a:pt x="512" y="10"/>
                </a:lnTo>
                <a:lnTo>
                  <a:pt x="507" y="5"/>
                </a:lnTo>
                <a:lnTo>
                  <a:pt x="501" y="0"/>
                </a:lnTo>
                <a:lnTo>
                  <a:pt x="491" y="10"/>
                </a:lnTo>
                <a:lnTo>
                  <a:pt x="485" y="10"/>
                </a:lnTo>
                <a:lnTo>
                  <a:pt x="485" y="15"/>
                </a:lnTo>
                <a:lnTo>
                  <a:pt x="480" y="25"/>
                </a:lnTo>
                <a:lnTo>
                  <a:pt x="485" y="35"/>
                </a:lnTo>
                <a:lnTo>
                  <a:pt x="480" y="45"/>
                </a:lnTo>
                <a:lnTo>
                  <a:pt x="480" y="55"/>
                </a:lnTo>
                <a:lnTo>
                  <a:pt x="480" y="64"/>
                </a:lnTo>
                <a:lnTo>
                  <a:pt x="474" y="60"/>
                </a:lnTo>
                <a:lnTo>
                  <a:pt x="469" y="55"/>
                </a:lnTo>
                <a:lnTo>
                  <a:pt x="469" y="60"/>
                </a:lnTo>
                <a:lnTo>
                  <a:pt x="469" y="69"/>
                </a:lnTo>
                <a:lnTo>
                  <a:pt x="469" y="74"/>
                </a:lnTo>
                <a:lnTo>
                  <a:pt x="469" y="84"/>
                </a:lnTo>
                <a:lnTo>
                  <a:pt x="469" y="94"/>
                </a:lnTo>
                <a:lnTo>
                  <a:pt x="469" y="104"/>
                </a:lnTo>
                <a:lnTo>
                  <a:pt x="469" y="109"/>
                </a:lnTo>
                <a:lnTo>
                  <a:pt x="469" y="119"/>
                </a:lnTo>
                <a:lnTo>
                  <a:pt x="464" y="119"/>
                </a:lnTo>
                <a:lnTo>
                  <a:pt x="464" y="124"/>
                </a:lnTo>
                <a:lnTo>
                  <a:pt x="464" y="129"/>
                </a:lnTo>
                <a:lnTo>
                  <a:pt x="469" y="139"/>
                </a:lnTo>
                <a:lnTo>
                  <a:pt x="474" y="144"/>
                </a:lnTo>
                <a:lnTo>
                  <a:pt x="480" y="153"/>
                </a:lnTo>
                <a:lnTo>
                  <a:pt x="485" y="163"/>
                </a:lnTo>
                <a:lnTo>
                  <a:pt x="496" y="173"/>
                </a:lnTo>
                <a:lnTo>
                  <a:pt x="501" y="178"/>
                </a:lnTo>
                <a:lnTo>
                  <a:pt x="501" y="183"/>
                </a:lnTo>
                <a:lnTo>
                  <a:pt x="496" y="183"/>
                </a:lnTo>
                <a:lnTo>
                  <a:pt x="491" y="178"/>
                </a:lnTo>
                <a:lnTo>
                  <a:pt x="491" y="173"/>
                </a:lnTo>
                <a:lnTo>
                  <a:pt x="485" y="173"/>
                </a:lnTo>
                <a:lnTo>
                  <a:pt x="480" y="178"/>
                </a:lnTo>
                <a:lnTo>
                  <a:pt x="480" y="173"/>
                </a:lnTo>
                <a:lnTo>
                  <a:pt x="474" y="173"/>
                </a:lnTo>
                <a:lnTo>
                  <a:pt x="469" y="168"/>
                </a:lnTo>
                <a:lnTo>
                  <a:pt x="464" y="173"/>
                </a:lnTo>
                <a:lnTo>
                  <a:pt x="458" y="178"/>
                </a:lnTo>
                <a:lnTo>
                  <a:pt x="458" y="183"/>
                </a:lnTo>
                <a:lnTo>
                  <a:pt x="458" y="193"/>
                </a:lnTo>
                <a:lnTo>
                  <a:pt x="458" y="203"/>
                </a:lnTo>
                <a:lnTo>
                  <a:pt x="464" y="213"/>
                </a:lnTo>
                <a:lnTo>
                  <a:pt x="469" y="218"/>
                </a:lnTo>
                <a:lnTo>
                  <a:pt x="469" y="223"/>
                </a:lnTo>
                <a:lnTo>
                  <a:pt x="448" y="257"/>
                </a:lnTo>
                <a:lnTo>
                  <a:pt x="442" y="252"/>
                </a:lnTo>
                <a:lnTo>
                  <a:pt x="437" y="247"/>
                </a:lnTo>
                <a:lnTo>
                  <a:pt x="437" y="238"/>
                </a:lnTo>
                <a:lnTo>
                  <a:pt x="442" y="228"/>
                </a:lnTo>
                <a:lnTo>
                  <a:pt x="437" y="213"/>
                </a:lnTo>
                <a:lnTo>
                  <a:pt x="437" y="203"/>
                </a:lnTo>
                <a:lnTo>
                  <a:pt x="426" y="193"/>
                </a:lnTo>
                <a:lnTo>
                  <a:pt x="421" y="178"/>
                </a:lnTo>
                <a:lnTo>
                  <a:pt x="421" y="158"/>
                </a:lnTo>
                <a:lnTo>
                  <a:pt x="415" y="139"/>
                </a:lnTo>
                <a:lnTo>
                  <a:pt x="415" y="129"/>
                </a:lnTo>
                <a:lnTo>
                  <a:pt x="404" y="124"/>
                </a:lnTo>
                <a:lnTo>
                  <a:pt x="399" y="124"/>
                </a:lnTo>
                <a:lnTo>
                  <a:pt x="394" y="129"/>
                </a:lnTo>
                <a:lnTo>
                  <a:pt x="388" y="129"/>
                </a:lnTo>
                <a:lnTo>
                  <a:pt x="377" y="124"/>
                </a:lnTo>
                <a:lnTo>
                  <a:pt x="372" y="129"/>
                </a:lnTo>
                <a:lnTo>
                  <a:pt x="367" y="129"/>
                </a:lnTo>
                <a:lnTo>
                  <a:pt x="361" y="124"/>
                </a:lnTo>
                <a:lnTo>
                  <a:pt x="351" y="124"/>
                </a:lnTo>
                <a:lnTo>
                  <a:pt x="329" y="129"/>
                </a:lnTo>
                <a:lnTo>
                  <a:pt x="318" y="129"/>
                </a:lnTo>
                <a:lnTo>
                  <a:pt x="313" y="129"/>
                </a:lnTo>
                <a:lnTo>
                  <a:pt x="302" y="129"/>
                </a:lnTo>
                <a:lnTo>
                  <a:pt x="286" y="163"/>
                </a:lnTo>
                <a:lnTo>
                  <a:pt x="280" y="188"/>
                </a:lnTo>
                <a:lnTo>
                  <a:pt x="280" y="198"/>
                </a:lnTo>
                <a:lnTo>
                  <a:pt x="280" y="213"/>
                </a:lnTo>
                <a:lnTo>
                  <a:pt x="280" y="218"/>
                </a:lnTo>
                <a:lnTo>
                  <a:pt x="280" y="233"/>
                </a:lnTo>
                <a:lnTo>
                  <a:pt x="286" y="247"/>
                </a:lnTo>
                <a:lnTo>
                  <a:pt x="291" y="257"/>
                </a:lnTo>
                <a:lnTo>
                  <a:pt x="291" y="267"/>
                </a:lnTo>
                <a:lnTo>
                  <a:pt x="297" y="272"/>
                </a:lnTo>
                <a:lnTo>
                  <a:pt x="302" y="277"/>
                </a:lnTo>
                <a:lnTo>
                  <a:pt x="313" y="297"/>
                </a:lnTo>
                <a:lnTo>
                  <a:pt x="313" y="312"/>
                </a:lnTo>
                <a:lnTo>
                  <a:pt x="313" y="336"/>
                </a:lnTo>
                <a:lnTo>
                  <a:pt x="313" y="351"/>
                </a:lnTo>
                <a:lnTo>
                  <a:pt x="313" y="361"/>
                </a:lnTo>
                <a:lnTo>
                  <a:pt x="318" y="376"/>
                </a:lnTo>
                <a:lnTo>
                  <a:pt x="318" y="381"/>
                </a:lnTo>
                <a:lnTo>
                  <a:pt x="318" y="391"/>
                </a:lnTo>
                <a:lnTo>
                  <a:pt x="318" y="396"/>
                </a:lnTo>
                <a:lnTo>
                  <a:pt x="313" y="411"/>
                </a:lnTo>
                <a:lnTo>
                  <a:pt x="318" y="430"/>
                </a:lnTo>
                <a:lnTo>
                  <a:pt x="324" y="445"/>
                </a:lnTo>
                <a:lnTo>
                  <a:pt x="334" y="465"/>
                </a:lnTo>
                <a:lnTo>
                  <a:pt x="340" y="470"/>
                </a:lnTo>
                <a:lnTo>
                  <a:pt x="340" y="480"/>
                </a:lnTo>
                <a:lnTo>
                  <a:pt x="340" y="495"/>
                </a:lnTo>
                <a:lnTo>
                  <a:pt x="334" y="510"/>
                </a:lnTo>
                <a:lnTo>
                  <a:pt x="340" y="534"/>
                </a:lnTo>
                <a:lnTo>
                  <a:pt x="345" y="564"/>
                </a:lnTo>
                <a:lnTo>
                  <a:pt x="351" y="594"/>
                </a:lnTo>
                <a:lnTo>
                  <a:pt x="351" y="623"/>
                </a:lnTo>
                <a:lnTo>
                  <a:pt x="361" y="653"/>
                </a:lnTo>
                <a:lnTo>
                  <a:pt x="361" y="668"/>
                </a:lnTo>
                <a:lnTo>
                  <a:pt x="356" y="673"/>
                </a:lnTo>
                <a:lnTo>
                  <a:pt x="351" y="673"/>
                </a:lnTo>
                <a:lnTo>
                  <a:pt x="356" y="683"/>
                </a:lnTo>
                <a:lnTo>
                  <a:pt x="356" y="692"/>
                </a:lnTo>
                <a:lnTo>
                  <a:pt x="361" y="707"/>
                </a:lnTo>
                <a:lnTo>
                  <a:pt x="367" y="737"/>
                </a:lnTo>
                <a:lnTo>
                  <a:pt x="372" y="742"/>
                </a:lnTo>
                <a:lnTo>
                  <a:pt x="372" y="747"/>
                </a:lnTo>
                <a:lnTo>
                  <a:pt x="372" y="757"/>
                </a:lnTo>
                <a:lnTo>
                  <a:pt x="372" y="762"/>
                </a:lnTo>
                <a:lnTo>
                  <a:pt x="372" y="767"/>
                </a:lnTo>
                <a:lnTo>
                  <a:pt x="377" y="767"/>
                </a:lnTo>
                <a:lnTo>
                  <a:pt x="377" y="772"/>
                </a:lnTo>
                <a:lnTo>
                  <a:pt x="383" y="772"/>
                </a:lnTo>
                <a:lnTo>
                  <a:pt x="383" y="781"/>
                </a:lnTo>
                <a:lnTo>
                  <a:pt x="383" y="796"/>
                </a:lnTo>
                <a:lnTo>
                  <a:pt x="394" y="811"/>
                </a:lnTo>
                <a:lnTo>
                  <a:pt x="404" y="821"/>
                </a:lnTo>
                <a:lnTo>
                  <a:pt x="399" y="831"/>
                </a:lnTo>
                <a:lnTo>
                  <a:pt x="399" y="836"/>
                </a:lnTo>
                <a:lnTo>
                  <a:pt x="388" y="821"/>
                </a:lnTo>
                <a:lnTo>
                  <a:pt x="383" y="811"/>
                </a:lnTo>
                <a:lnTo>
                  <a:pt x="372" y="786"/>
                </a:lnTo>
                <a:lnTo>
                  <a:pt x="361" y="767"/>
                </a:lnTo>
                <a:lnTo>
                  <a:pt x="356" y="757"/>
                </a:lnTo>
                <a:lnTo>
                  <a:pt x="351" y="732"/>
                </a:lnTo>
                <a:lnTo>
                  <a:pt x="345" y="707"/>
                </a:lnTo>
                <a:lnTo>
                  <a:pt x="334" y="673"/>
                </a:lnTo>
                <a:lnTo>
                  <a:pt x="329" y="623"/>
                </a:lnTo>
                <a:lnTo>
                  <a:pt x="324" y="579"/>
                </a:lnTo>
                <a:lnTo>
                  <a:pt x="313" y="544"/>
                </a:lnTo>
                <a:lnTo>
                  <a:pt x="307" y="534"/>
                </a:lnTo>
                <a:lnTo>
                  <a:pt x="302" y="529"/>
                </a:lnTo>
                <a:lnTo>
                  <a:pt x="302" y="490"/>
                </a:lnTo>
                <a:lnTo>
                  <a:pt x="297" y="460"/>
                </a:lnTo>
                <a:lnTo>
                  <a:pt x="291" y="445"/>
                </a:lnTo>
                <a:lnTo>
                  <a:pt x="286" y="445"/>
                </a:lnTo>
                <a:lnTo>
                  <a:pt x="275" y="406"/>
                </a:lnTo>
                <a:lnTo>
                  <a:pt x="264" y="391"/>
                </a:lnTo>
                <a:lnTo>
                  <a:pt x="259" y="386"/>
                </a:lnTo>
                <a:lnTo>
                  <a:pt x="237" y="396"/>
                </a:lnTo>
                <a:lnTo>
                  <a:pt x="227" y="411"/>
                </a:lnTo>
                <a:lnTo>
                  <a:pt x="216" y="420"/>
                </a:lnTo>
                <a:lnTo>
                  <a:pt x="200" y="435"/>
                </a:lnTo>
                <a:lnTo>
                  <a:pt x="200" y="440"/>
                </a:lnTo>
                <a:lnTo>
                  <a:pt x="194" y="445"/>
                </a:lnTo>
                <a:lnTo>
                  <a:pt x="194" y="460"/>
                </a:lnTo>
                <a:lnTo>
                  <a:pt x="189" y="475"/>
                </a:lnTo>
                <a:lnTo>
                  <a:pt x="183" y="490"/>
                </a:lnTo>
                <a:lnTo>
                  <a:pt x="183" y="505"/>
                </a:lnTo>
                <a:lnTo>
                  <a:pt x="194" y="510"/>
                </a:lnTo>
                <a:lnTo>
                  <a:pt x="200" y="524"/>
                </a:lnTo>
                <a:lnTo>
                  <a:pt x="200" y="529"/>
                </a:lnTo>
                <a:lnTo>
                  <a:pt x="200" y="534"/>
                </a:lnTo>
                <a:lnTo>
                  <a:pt x="227" y="579"/>
                </a:lnTo>
                <a:lnTo>
                  <a:pt x="232" y="594"/>
                </a:lnTo>
                <a:lnTo>
                  <a:pt x="237" y="608"/>
                </a:lnTo>
                <a:lnTo>
                  <a:pt x="227" y="608"/>
                </a:lnTo>
                <a:lnTo>
                  <a:pt x="221" y="608"/>
                </a:lnTo>
                <a:lnTo>
                  <a:pt x="216" y="599"/>
                </a:lnTo>
                <a:lnTo>
                  <a:pt x="216" y="579"/>
                </a:lnTo>
                <a:lnTo>
                  <a:pt x="205" y="559"/>
                </a:lnTo>
                <a:lnTo>
                  <a:pt x="200" y="544"/>
                </a:lnTo>
                <a:lnTo>
                  <a:pt x="183" y="529"/>
                </a:lnTo>
                <a:lnTo>
                  <a:pt x="178" y="519"/>
                </a:lnTo>
                <a:lnTo>
                  <a:pt x="173" y="510"/>
                </a:lnTo>
                <a:lnTo>
                  <a:pt x="162" y="510"/>
                </a:lnTo>
                <a:lnTo>
                  <a:pt x="135" y="529"/>
                </a:lnTo>
                <a:lnTo>
                  <a:pt x="108" y="549"/>
                </a:lnTo>
                <a:lnTo>
                  <a:pt x="86" y="569"/>
                </a:lnTo>
                <a:lnTo>
                  <a:pt x="59" y="584"/>
                </a:lnTo>
                <a:lnTo>
                  <a:pt x="54" y="594"/>
                </a:lnTo>
                <a:lnTo>
                  <a:pt x="43" y="599"/>
                </a:lnTo>
                <a:lnTo>
                  <a:pt x="38" y="599"/>
                </a:lnTo>
                <a:lnTo>
                  <a:pt x="33" y="603"/>
                </a:lnTo>
                <a:lnTo>
                  <a:pt x="27" y="608"/>
                </a:lnTo>
                <a:lnTo>
                  <a:pt x="22" y="618"/>
                </a:lnTo>
                <a:lnTo>
                  <a:pt x="16" y="623"/>
                </a:lnTo>
                <a:lnTo>
                  <a:pt x="11" y="623"/>
                </a:lnTo>
                <a:lnTo>
                  <a:pt x="6" y="628"/>
                </a:lnTo>
                <a:lnTo>
                  <a:pt x="11" y="628"/>
                </a:lnTo>
                <a:lnTo>
                  <a:pt x="22" y="628"/>
                </a:lnTo>
                <a:lnTo>
                  <a:pt x="22" y="633"/>
                </a:lnTo>
                <a:lnTo>
                  <a:pt x="16" y="638"/>
                </a:lnTo>
                <a:lnTo>
                  <a:pt x="11" y="638"/>
                </a:lnTo>
                <a:lnTo>
                  <a:pt x="6" y="643"/>
                </a:lnTo>
                <a:lnTo>
                  <a:pt x="0" y="653"/>
                </a:lnTo>
                <a:lnTo>
                  <a:pt x="0" y="658"/>
                </a:lnTo>
                <a:lnTo>
                  <a:pt x="6" y="658"/>
                </a:lnTo>
                <a:lnTo>
                  <a:pt x="11" y="653"/>
                </a:lnTo>
                <a:lnTo>
                  <a:pt x="22" y="658"/>
                </a:lnTo>
                <a:lnTo>
                  <a:pt x="27" y="658"/>
                </a:lnTo>
                <a:lnTo>
                  <a:pt x="38" y="653"/>
                </a:lnTo>
                <a:lnTo>
                  <a:pt x="43" y="643"/>
                </a:lnTo>
                <a:lnTo>
                  <a:pt x="54" y="638"/>
                </a:lnTo>
                <a:lnTo>
                  <a:pt x="59" y="638"/>
                </a:lnTo>
                <a:lnTo>
                  <a:pt x="65" y="643"/>
                </a:lnTo>
                <a:lnTo>
                  <a:pt x="54" y="663"/>
                </a:lnTo>
                <a:lnTo>
                  <a:pt x="59" y="663"/>
                </a:lnTo>
                <a:lnTo>
                  <a:pt x="70" y="663"/>
                </a:lnTo>
                <a:lnTo>
                  <a:pt x="70" y="668"/>
                </a:lnTo>
                <a:lnTo>
                  <a:pt x="76" y="678"/>
                </a:lnTo>
                <a:lnTo>
                  <a:pt x="65" y="678"/>
                </a:lnTo>
                <a:lnTo>
                  <a:pt x="59" y="678"/>
                </a:lnTo>
                <a:lnTo>
                  <a:pt x="54" y="683"/>
                </a:lnTo>
                <a:lnTo>
                  <a:pt x="54" y="692"/>
                </a:lnTo>
                <a:lnTo>
                  <a:pt x="49" y="697"/>
                </a:lnTo>
                <a:lnTo>
                  <a:pt x="49" y="702"/>
                </a:lnTo>
                <a:lnTo>
                  <a:pt x="43" y="712"/>
                </a:lnTo>
                <a:lnTo>
                  <a:pt x="43" y="717"/>
                </a:lnTo>
                <a:lnTo>
                  <a:pt x="49" y="722"/>
                </a:lnTo>
                <a:lnTo>
                  <a:pt x="54" y="727"/>
                </a:lnTo>
                <a:lnTo>
                  <a:pt x="59" y="727"/>
                </a:lnTo>
                <a:lnTo>
                  <a:pt x="65" y="732"/>
                </a:lnTo>
                <a:lnTo>
                  <a:pt x="59" y="742"/>
                </a:lnTo>
                <a:lnTo>
                  <a:pt x="59" y="747"/>
                </a:lnTo>
                <a:lnTo>
                  <a:pt x="59" y="752"/>
                </a:lnTo>
                <a:lnTo>
                  <a:pt x="70" y="757"/>
                </a:lnTo>
                <a:lnTo>
                  <a:pt x="81" y="757"/>
                </a:lnTo>
                <a:lnTo>
                  <a:pt x="76" y="767"/>
                </a:lnTo>
                <a:lnTo>
                  <a:pt x="70" y="772"/>
                </a:lnTo>
                <a:lnTo>
                  <a:pt x="65" y="777"/>
                </a:lnTo>
                <a:lnTo>
                  <a:pt x="65" y="781"/>
                </a:lnTo>
                <a:lnTo>
                  <a:pt x="59" y="786"/>
                </a:lnTo>
                <a:lnTo>
                  <a:pt x="65" y="791"/>
                </a:lnTo>
                <a:lnTo>
                  <a:pt x="65" y="796"/>
                </a:lnTo>
                <a:lnTo>
                  <a:pt x="70" y="796"/>
                </a:lnTo>
                <a:lnTo>
                  <a:pt x="76" y="796"/>
                </a:lnTo>
                <a:lnTo>
                  <a:pt x="65" y="801"/>
                </a:lnTo>
                <a:lnTo>
                  <a:pt x="59" y="806"/>
                </a:lnTo>
                <a:lnTo>
                  <a:pt x="54" y="816"/>
                </a:lnTo>
                <a:lnTo>
                  <a:pt x="59" y="816"/>
                </a:lnTo>
                <a:lnTo>
                  <a:pt x="70" y="816"/>
                </a:lnTo>
                <a:lnTo>
                  <a:pt x="76" y="816"/>
                </a:lnTo>
                <a:lnTo>
                  <a:pt x="81" y="816"/>
                </a:lnTo>
                <a:lnTo>
                  <a:pt x="86" y="816"/>
                </a:lnTo>
                <a:lnTo>
                  <a:pt x="86" y="821"/>
                </a:lnTo>
                <a:lnTo>
                  <a:pt x="92" y="821"/>
                </a:lnTo>
                <a:lnTo>
                  <a:pt x="97" y="821"/>
                </a:lnTo>
                <a:lnTo>
                  <a:pt x="103" y="826"/>
                </a:lnTo>
                <a:lnTo>
                  <a:pt x="113" y="816"/>
                </a:lnTo>
                <a:lnTo>
                  <a:pt x="124" y="806"/>
                </a:lnTo>
                <a:lnTo>
                  <a:pt x="130" y="801"/>
                </a:lnTo>
                <a:lnTo>
                  <a:pt x="135" y="806"/>
                </a:lnTo>
                <a:lnTo>
                  <a:pt x="130" y="811"/>
                </a:lnTo>
                <a:lnTo>
                  <a:pt x="135" y="816"/>
                </a:lnTo>
                <a:lnTo>
                  <a:pt x="146" y="816"/>
                </a:lnTo>
                <a:lnTo>
                  <a:pt x="156" y="806"/>
                </a:lnTo>
                <a:lnTo>
                  <a:pt x="162" y="811"/>
                </a:lnTo>
                <a:lnTo>
                  <a:pt x="162" y="816"/>
                </a:lnTo>
                <a:lnTo>
                  <a:pt x="156" y="826"/>
                </a:lnTo>
                <a:lnTo>
                  <a:pt x="146" y="831"/>
                </a:lnTo>
                <a:lnTo>
                  <a:pt x="140" y="831"/>
                </a:lnTo>
                <a:lnTo>
                  <a:pt x="130" y="836"/>
                </a:lnTo>
                <a:lnTo>
                  <a:pt x="124" y="831"/>
                </a:lnTo>
                <a:lnTo>
                  <a:pt x="113" y="841"/>
                </a:lnTo>
                <a:lnTo>
                  <a:pt x="108" y="841"/>
                </a:lnTo>
                <a:lnTo>
                  <a:pt x="108" y="846"/>
                </a:lnTo>
                <a:lnTo>
                  <a:pt x="108" y="851"/>
                </a:lnTo>
                <a:lnTo>
                  <a:pt x="113" y="866"/>
                </a:lnTo>
                <a:lnTo>
                  <a:pt x="108" y="875"/>
                </a:lnTo>
                <a:lnTo>
                  <a:pt x="113" y="875"/>
                </a:lnTo>
                <a:lnTo>
                  <a:pt x="130" y="875"/>
                </a:lnTo>
                <a:lnTo>
                  <a:pt x="135" y="870"/>
                </a:lnTo>
                <a:lnTo>
                  <a:pt x="140" y="861"/>
                </a:lnTo>
                <a:lnTo>
                  <a:pt x="146" y="851"/>
                </a:lnTo>
                <a:lnTo>
                  <a:pt x="156" y="846"/>
                </a:lnTo>
                <a:lnTo>
                  <a:pt x="162" y="841"/>
                </a:lnTo>
                <a:lnTo>
                  <a:pt x="167" y="841"/>
                </a:lnTo>
                <a:lnTo>
                  <a:pt x="173" y="841"/>
                </a:lnTo>
                <a:lnTo>
                  <a:pt x="173" y="846"/>
                </a:lnTo>
                <a:lnTo>
                  <a:pt x="173" y="851"/>
                </a:lnTo>
                <a:lnTo>
                  <a:pt x="167" y="851"/>
                </a:lnTo>
                <a:lnTo>
                  <a:pt x="162" y="851"/>
                </a:lnTo>
                <a:lnTo>
                  <a:pt x="156" y="856"/>
                </a:lnTo>
                <a:lnTo>
                  <a:pt x="151" y="870"/>
                </a:lnTo>
                <a:lnTo>
                  <a:pt x="113" y="915"/>
                </a:lnTo>
                <a:lnTo>
                  <a:pt x="119" y="915"/>
                </a:lnTo>
                <a:lnTo>
                  <a:pt x="124" y="915"/>
                </a:lnTo>
                <a:lnTo>
                  <a:pt x="130" y="925"/>
                </a:lnTo>
                <a:lnTo>
                  <a:pt x="135" y="920"/>
                </a:lnTo>
                <a:lnTo>
                  <a:pt x="135" y="915"/>
                </a:lnTo>
                <a:lnTo>
                  <a:pt x="140" y="910"/>
                </a:lnTo>
                <a:lnTo>
                  <a:pt x="140" y="915"/>
                </a:lnTo>
                <a:lnTo>
                  <a:pt x="140" y="910"/>
                </a:lnTo>
                <a:lnTo>
                  <a:pt x="146" y="915"/>
                </a:lnTo>
                <a:lnTo>
                  <a:pt x="140" y="925"/>
                </a:lnTo>
                <a:lnTo>
                  <a:pt x="140" y="930"/>
                </a:lnTo>
                <a:lnTo>
                  <a:pt x="140" y="935"/>
                </a:lnTo>
                <a:lnTo>
                  <a:pt x="135" y="935"/>
                </a:lnTo>
                <a:lnTo>
                  <a:pt x="135" y="955"/>
                </a:lnTo>
                <a:lnTo>
                  <a:pt x="130" y="994"/>
                </a:lnTo>
                <a:lnTo>
                  <a:pt x="135" y="994"/>
                </a:lnTo>
                <a:lnTo>
                  <a:pt x="140" y="999"/>
                </a:lnTo>
                <a:lnTo>
                  <a:pt x="156" y="999"/>
                </a:lnTo>
                <a:lnTo>
                  <a:pt x="162" y="999"/>
                </a:lnTo>
                <a:lnTo>
                  <a:pt x="167" y="1004"/>
                </a:lnTo>
                <a:lnTo>
                  <a:pt x="173" y="1009"/>
                </a:lnTo>
                <a:lnTo>
                  <a:pt x="178" y="1014"/>
                </a:lnTo>
                <a:lnTo>
                  <a:pt x="173" y="1019"/>
                </a:lnTo>
                <a:lnTo>
                  <a:pt x="162" y="1024"/>
                </a:lnTo>
                <a:lnTo>
                  <a:pt x="151" y="1014"/>
                </a:lnTo>
                <a:lnTo>
                  <a:pt x="140" y="1009"/>
                </a:lnTo>
                <a:lnTo>
                  <a:pt x="135" y="1009"/>
                </a:lnTo>
                <a:lnTo>
                  <a:pt x="135" y="1014"/>
                </a:lnTo>
                <a:lnTo>
                  <a:pt x="140" y="1024"/>
                </a:lnTo>
                <a:lnTo>
                  <a:pt x="156" y="1044"/>
                </a:lnTo>
                <a:lnTo>
                  <a:pt x="151" y="1044"/>
                </a:lnTo>
                <a:lnTo>
                  <a:pt x="151" y="1048"/>
                </a:lnTo>
                <a:lnTo>
                  <a:pt x="156" y="1053"/>
                </a:lnTo>
                <a:lnTo>
                  <a:pt x="162" y="1058"/>
                </a:lnTo>
                <a:lnTo>
                  <a:pt x="156" y="1058"/>
                </a:lnTo>
                <a:lnTo>
                  <a:pt x="156" y="1063"/>
                </a:lnTo>
                <a:lnTo>
                  <a:pt x="146" y="1053"/>
                </a:lnTo>
                <a:lnTo>
                  <a:pt x="140" y="1053"/>
                </a:lnTo>
                <a:lnTo>
                  <a:pt x="135" y="1053"/>
                </a:lnTo>
                <a:lnTo>
                  <a:pt x="130" y="1058"/>
                </a:lnTo>
                <a:lnTo>
                  <a:pt x="119" y="1058"/>
                </a:lnTo>
                <a:lnTo>
                  <a:pt x="119" y="1078"/>
                </a:lnTo>
                <a:lnTo>
                  <a:pt x="113" y="1083"/>
                </a:lnTo>
                <a:lnTo>
                  <a:pt x="108" y="1093"/>
                </a:lnTo>
                <a:lnTo>
                  <a:pt x="103" y="1093"/>
                </a:lnTo>
                <a:lnTo>
                  <a:pt x="103" y="1098"/>
                </a:lnTo>
                <a:lnTo>
                  <a:pt x="97" y="1098"/>
                </a:lnTo>
                <a:lnTo>
                  <a:pt x="92" y="1103"/>
                </a:lnTo>
                <a:lnTo>
                  <a:pt x="97" y="1093"/>
                </a:lnTo>
                <a:lnTo>
                  <a:pt x="92" y="1088"/>
                </a:lnTo>
                <a:lnTo>
                  <a:pt x="86" y="1068"/>
                </a:lnTo>
                <a:lnTo>
                  <a:pt x="81" y="1068"/>
                </a:lnTo>
                <a:lnTo>
                  <a:pt x="81" y="1073"/>
                </a:lnTo>
                <a:lnTo>
                  <a:pt x="70" y="1083"/>
                </a:lnTo>
                <a:lnTo>
                  <a:pt x="76" y="1088"/>
                </a:lnTo>
                <a:lnTo>
                  <a:pt x="76" y="1093"/>
                </a:lnTo>
                <a:lnTo>
                  <a:pt x="76" y="1098"/>
                </a:lnTo>
                <a:lnTo>
                  <a:pt x="65" y="1103"/>
                </a:lnTo>
                <a:lnTo>
                  <a:pt x="59" y="1108"/>
                </a:lnTo>
                <a:lnTo>
                  <a:pt x="65" y="1113"/>
                </a:lnTo>
                <a:lnTo>
                  <a:pt x="59" y="1123"/>
                </a:lnTo>
                <a:lnTo>
                  <a:pt x="59" y="1133"/>
                </a:lnTo>
                <a:lnTo>
                  <a:pt x="59" y="1143"/>
                </a:lnTo>
                <a:lnTo>
                  <a:pt x="59" y="1152"/>
                </a:lnTo>
                <a:lnTo>
                  <a:pt x="65" y="1167"/>
                </a:lnTo>
                <a:lnTo>
                  <a:pt x="70" y="1182"/>
                </a:lnTo>
                <a:lnTo>
                  <a:pt x="76" y="1182"/>
                </a:lnTo>
                <a:lnTo>
                  <a:pt x="81" y="1182"/>
                </a:lnTo>
                <a:lnTo>
                  <a:pt x="86" y="1177"/>
                </a:lnTo>
                <a:lnTo>
                  <a:pt x="92" y="1167"/>
                </a:lnTo>
                <a:lnTo>
                  <a:pt x="92" y="1157"/>
                </a:lnTo>
                <a:lnTo>
                  <a:pt x="103" y="1147"/>
                </a:lnTo>
                <a:lnTo>
                  <a:pt x="108" y="1137"/>
                </a:lnTo>
                <a:lnTo>
                  <a:pt x="113" y="1128"/>
                </a:lnTo>
                <a:lnTo>
                  <a:pt x="124" y="1123"/>
                </a:lnTo>
                <a:lnTo>
                  <a:pt x="130" y="1113"/>
                </a:lnTo>
                <a:lnTo>
                  <a:pt x="140" y="1113"/>
                </a:lnTo>
                <a:lnTo>
                  <a:pt x="151" y="1113"/>
                </a:lnTo>
                <a:lnTo>
                  <a:pt x="156" y="1113"/>
                </a:lnTo>
                <a:lnTo>
                  <a:pt x="156" y="1118"/>
                </a:lnTo>
                <a:lnTo>
                  <a:pt x="151" y="1118"/>
                </a:lnTo>
                <a:lnTo>
                  <a:pt x="146" y="1118"/>
                </a:lnTo>
                <a:lnTo>
                  <a:pt x="140" y="1123"/>
                </a:lnTo>
                <a:lnTo>
                  <a:pt x="130" y="1128"/>
                </a:lnTo>
                <a:lnTo>
                  <a:pt x="130" y="1137"/>
                </a:lnTo>
                <a:lnTo>
                  <a:pt x="130" y="1152"/>
                </a:lnTo>
                <a:lnTo>
                  <a:pt x="124" y="1157"/>
                </a:lnTo>
                <a:lnTo>
                  <a:pt x="124" y="1167"/>
                </a:lnTo>
                <a:lnTo>
                  <a:pt x="119" y="1177"/>
                </a:lnTo>
                <a:lnTo>
                  <a:pt x="113" y="1182"/>
                </a:lnTo>
                <a:lnTo>
                  <a:pt x="119" y="1187"/>
                </a:lnTo>
                <a:lnTo>
                  <a:pt x="130" y="1182"/>
                </a:lnTo>
                <a:lnTo>
                  <a:pt x="156" y="1167"/>
                </a:lnTo>
                <a:lnTo>
                  <a:pt x="167" y="1162"/>
                </a:lnTo>
                <a:lnTo>
                  <a:pt x="173" y="1162"/>
                </a:lnTo>
                <a:lnTo>
                  <a:pt x="178" y="1157"/>
                </a:lnTo>
                <a:lnTo>
                  <a:pt x="178" y="1152"/>
                </a:lnTo>
                <a:lnTo>
                  <a:pt x="183" y="1152"/>
                </a:lnTo>
                <a:lnTo>
                  <a:pt x="183" y="1162"/>
                </a:lnTo>
                <a:lnTo>
                  <a:pt x="178" y="1162"/>
                </a:lnTo>
                <a:lnTo>
                  <a:pt x="173" y="1167"/>
                </a:lnTo>
                <a:lnTo>
                  <a:pt x="173" y="1172"/>
                </a:lnTo>
                <a:lnTo>
                  <a:pt x="173" y="1177"/>
                </a:lnTo>
                <a:lnTo>
                  <a:pt x="167" y="1187"/>
                </a:lnTo>
                <a:lnTo>
                  <a:pt x="173" y="1197"/>
                </a:lnTo>
                <a:lnTo>
                  <a:pt x="178" y="1197"/>
                </a:lnTo>
                <a:lnTo>
                  <a:pt x="183" y="1202"/>
                </a:lnTo>
                <a:lnTo>
                  <a:pt x="189" y="1197"/>
                </a:lnTo>
                <a:lnTo>
                  <a:pt x="194" y="1197"/>
                </a:lnTo>
                <a:lnTo>
                  <a:pt x="200" y="1197"/>
                </a:lnTo>
                <a:lnTo>
                  <a:pt x="200" y="1202"/>
                </a:lnTo>
                <a:lnTo>
                  <a:pt x="200" y="1207"/>
                </a:lnTo>
                <a:lnTo>
                  <a:pt x="200" y="1222"/>
                </a:lnTo>
                <a:lnTo>
                  <a:pt x="210" y="1232"/>
                </a:lnTo>
                <a:lnTo>
                  <a:pt x="216" y="1246"/>
                </a:lnTo>
                <a:lnTo>
                  <a:pt x="210" y="1246"/>
                </a:lnTo>
                <a:lnTo>
                  <a:pt x="205" y="1241"/>
                </a:lnTo>
                <a:lnTo>
                  <a:pt x="194" y="1232"/>
                </a:lnTo>
                <a:lnTo>
                  <a:pt x="183" y="1222"/>
                </a:lnTo>
                <a:lnTo>
                  <a:pt x="178" y="1222"/>
                </a:lnTo>
                <a:lnTo>
                  <a:pt x="162" y="1246"/>
                </a:lnTo>
                <a:lnTo>
                  <a:pt x="156" y="1251"/>
                </a:lnTo>
                <a:lnTo>
                  <a:pt x="151" y="1251"/>
                </a:lnTo>
                <a:lnTo>
                  <a:pt x="146" y="1251"/>
                </a:lnTo>
                <a:lnTo>
                  <a:pt x="140" y="1256"/>
                </a:lnTo>
                <a:lnTo>
                  <a:pt x="135" y="1266"/>
                </a:lnTo>
                <a:lnTo>
                  <a:pt x="151" y="1281"/>
                </a:lnTo>
                <a:lnTo>
                  <a:pt x="140" y="1286"/>
                </a:lnTo>
                <a:lnTo>
                  <a:pt x="135" y="1286"/>
                </a:lnTo>
                <a:lnTo>
                  <a:pt x="119" y="1276"/>
                </a:lnTo>
                <a:lnTo>
                  <a:pt x="113" y="1236"/>
                </a:lnTo>
                <a:lnTo>
                  <a:pt x="113" y="1232"/>
                </a:lnTo>
                <a:lnTo>
                  <a:pt x="119" y="1232"/>
                </a:lnTo>
                <a:lnTo>
                  <a:pt x="124" y="1226"/>
                </a:lnTo>
                <a:lnTo>
                  <a:pt x="130" y="1226"/>
                </a:lnTo>
                <a:lnTo>
                  <a:pt x="130" y="1232"/>
                </a:lnTo>
                <a:lnTo>
                  <a:pt x="124" y="1236"/>
                </a:lnTo>
                <a:lnTo>
                  <a:pt x="124" y="1241"/>
                </a:lnTo>
                <a:lnTo>
                  <a:pt x="130" y="1241"/>
                </a:lnTo>
                <a:lnTo>
                  <a:pt x="135" y="1241"/>
                </a:lnTo>
                <a:lnTo>
                  <a:pt x="135" y="1246"/>
                </a:lnTo>
                <a:lnTo>
                  <a:pt x="140" y="1246"/>
                </a:lnTo>
                <a:lnTo>
                  <a:pt x="140" y="1236"/>
                </a:lnTo>
                <a:lnTo>
                  <a:pt x="140" y="1232"/>
                </a:lnTo>
                <a:lnTo>
                  <a:pt x="146" y="1232"/>
                </a:lnTo>
                <a:lnTo>
                  <a:pt x="146" y="1226"/>
                </a:lnTo>
                <a:lnTo>
                  <a:pt x="146" y="1222"/>
                </a:lnTo>
                <a:lnTo>
                  <a:pt x="156" y="1212"/>
                </a:lnTo>
                <a:lnTo>
                  <a:pt x="162" y="1207"/>
                </a:lnTo>
                <a:lnTo>
                  <a:pt x="173" y="1202"/>
                </a:lnTo>
                <a:lnTo>
                  <a:pt x="167" y="1192"/>
                </a:lnTo>
                <a:lnTo>
                  <a:pt x="162" y="1187"/>
                </a:lnTo>
                <a:lnTo>
                  <a:pt x="156" y="1187"/>
                </a:lnTo>
                <a:lnTo>
                  <a:pt x="146" y="1187"/>
                </a:lnTo>
                <a:lnTo>
                  <a:pt x="130" y="1197"/>
                </a:lnTo>
                <a:lnTo>
                  <a:pt x="124" y="1197"/>
                </a:lnTo>
                <a:lnTo>
                  <a:pt x="119" y="1202"/>
                </a:lnTo>
                <a:lnTo>
                  <a:pt x="119" y="1207"/>
                </a:lnTo>
                <a:lnTo>
                  <a:pt x="119" y="1217"/>
                </a:lnTo>
                <a:lnTo>
                  <a:pt x="108" y="1222"/>
                </a:lnTo>
                <a:lnTo>
                  <a:pt x="103" y="1222"/>
                </a:lnTo>
                <a:lnTo>
                  <a:pt x="97" y="1222"/>
                </a:lnTo>
                <a:lnTo>
                  <a:pt x="92" y="1212"/>
                </a:lnTo>
                <a:lnTo>
                  <a:pt x="97" y="1212"/>
                </a:lnTo>
                <a:lnTo>
                  <a:pt x="103" y="1207"/>
                </a:lnTo>
                <a:lnTo>
                  <a:pt x="108" y="1202"/>
                </a:lnTo>
                <a:lnTo>
                  <a:pt x="108" y="1197"/>
                </a:lnTo>
                <a:lnTo>
                  <a:pt x="108" y="1192"/>
                </a:lnTo>
                <a:lnTo>
                  <a:pt x="103" y="1187"/>
                </a:lnTo>
                <a:lnTo>
                  <a:pt x="103" y="1192"/>
                </a:lnTo>
                <a:lnTo>
                  <a:pt x="97" y="1197"/>
                </a:lnTo>
                <a:lnTo>
                  <a:pt x="103" y="1197"/>
                </a:lnTo>
                <a:lnTo>
                  <a:pt x="92" y="1202"/>
                </a:lnTo>
                <a:lnTo>
                  <a:pt x="86" y="1202"/>
                </a:lnTo>
                <a:lnTo>
                  <a:pt x="81" y="1202"/>
                </a:lnTo>
                <a:lnTo>
                  <a:pt x="81" y="1207"/>
                </a:lnTo>
                <a:lnTo>
                  <a:pt x="86" y="1207"/>
                </a:lnTo>
                <a:lnTo>
                  <a:pt x="81" y="1212"/>
                </a:lnTo>
                <a:lnTo>
                  <a:pt x="81" y="1222"/>
                </a:lnTo>
                <a:lnTo>
                  <a:pt x="86" y="1222"/>
                </a:lnTo>
                <a:lnTo>
                  <a:pt x="92" y="1226"/>
                </a:lnTo>
                <a:lnTo>
                  <a:pt x="92" y="1232"/>
                </a:lnTo>
                <a:lnTo>
                  <a:pt x="92" y="1236"/>
                </a:lnTo>
                <a:lnTo>
                  <a:pt x="92" y="1241"/>
                </a:lnTo>
                <a:lnTo>
                  <a:pt x="92" y="1246"/>
                </a:lnTo>
                <a:lnTo>
                  <a:pt x="97" y="1241"/>
                </a:lnTo>
                <a:lnTo>
                  <a:pt x="103" y="1241"/>
                </a:lnTo>
                <a:lnTo>
                  <a:pt x="103" y="1246"/>
                </a:lnTo>
                <a:lnTo>
                  <a:pt x="103" y="1256"/>
                </a:lnTo>
                <a:lnTo>
                  <a:pt x="97" y="1256"/>
                </a:lnTo>
                <a:lnTo>
                  <a:pt x="92" y="1261"/>
                </a:lnTo>
                <a:lnTo>
                  <a:pt x="92" y="1266"/>
                </a:lnTo>
                <a:lnTo>
                  <a:pt x="92" y="1271"/>
                </a:lnTo>
                <a:lnTo>
                  <a:pt x="92" y="1286"/>
                </a:lnTo>
                <a:lnTo>
                  <a:pt x="86" y="1301"/>
                </a:lnTo>
                <a:lnTo>
                  <a:pt x="86" y="1325"/>
                </a:lnTo>
                <a:lnTo>
                  <a:pt x="92" y="1330"/>
                </a:lnTo>
                <a:lnTo>
                  <a:pt x="97" y="1345"/>
                </a:lnTo>
                <a:lnTo>
                  <a:pt x="108" y="1350"/>
                </a:lnTo>
                <a:lnTo>
                  <a:pt x="113" y="1350"/>
                </a:lnTo>
                <a:lnTo>
                  <a:pt x="135" y="1350"/>
                </a:lnTo>
                <a:lnTo>
                  <a:pt x="140" y="1345"/>
                </a:lnTo>
                <a:lnTo>
                  <a:pt x="146" y="1345"/>
                </a:lnTo>
                <a:lnTo>
                  <a:pt x="151" y="1340"/>
                </a:lnTo>
                <a:lnTo>
                  <a:pt x="156" y="1345"/>
                </a:lnTo>
                <a:lnTo>
                  <a:pt x="162" y="1335"/>
                </a:lnTo>
                <a:lnTo>
                  <a:pt x="173" y="1335"/>
                </a:lnTo>
                <a:lnTo>
                  <a:pt x="183" y="1335"/>
                </a:lnTo>
                <a:lnTo>
                  <a:pt x="183" y="1325"/>
                </a:lnTo>
                <a:lnTo>
                  <a:pt x="178" y="1321"/>
                </a:lnTo>
                <a:lnTo>
                  <a:pt x="167" y="1306"/>
                </a:lnTo>
                <a:lnTo>
                  <a:pt x="162" y="1291"/>
                </a:lnTo>
                <a:lnTo>
                  <a:pt x="162" y="1281"/>
                </a:lnTo>
                <a:lnTo>
                  <a:pt x="162" y="1271"/>
                </a:lnTo>
                <a:lnTo>
                  <a:pt x="173" y="1296"/>
                </a:lnTo>
                <a:lnTo>
                  <a:pt x="183" y="1306"/>
                </a:lnTo>
                <a:lnTo>
                  <a:pt x="189" y="1311"/>
                </a:lnTo>
                <a:lnTo>
                  <a:pt x="189" y="1316"/>
                </a:lnTo>
                <a:lnTo>
                  <a:pt x="200" y="1311"/>
                </a:lnTo>
                <a:lnTo>
                  <a:pt x="205" y="1316"/>
                </a:lnTo>
                <a:lnTo>
                  <a:pt x="210" y="1321"/>
                </a:lnTo>
                <a:lnTo>
                  <a:pt x="221" y="1335"/>
                </a:lnTo>
                <a:lnTo>
                  <a:pt x="221" y="1340"/>
                </a:lnTo>
                <a:lnTo>
                  <a:pt x="221" y="1350"/>
                </a:lnTo>
                <a:lnTo>
                  <a:pt x="210" y="1350"/>
                </a:lnTo>
                <a:lnTo>
                  <a:pt x="210" y="1370"/>
                </a:lnTo>
                <a:lnTo>
                  <a:pt x="205" y="1385"/>
                </a:lnTo>
                <a:lnTo>
                  <a:pt x="200" y="1380"/>
                </a:lnTo>
                <a:lnTo>
                  <a:pt x="194" y="1370"/>
                </a:lnTo>
                <a:lnTo>
                  <a:pt x="194" y="1365"/>
                </a:lnTo>
                <a:lnTo>
                  <a:pt x="194" y="1360"/>
                </a:lnTo>
                <a:lnTo>
                  <a:pt x="189" y="1355"/>
                </a:lnTo>
                <a:lnTo>
                  <a:pt x="178" y="1360"/>
                </a:lnTo>
                <a:lnTo>
                  <a:pt x="178" y="1355"/>
                </a:lnTo>
                <a:lnTo>
                  <a:pt x="173" y="1355"/>
                </a:lnTo>
                <a:lnTo>
                  <a:pt x="167" y="1355"/>
                </a:lnTo>
                <a:lnTo>
                  <a:pt x="162" y="1355"/>
                </a:lnTo>
                <a:lnTo>
                  <a:pt x="156" y="1360"/>
                </a:lnTo>
                <a:lnTo>
                  <a:pt x="146" y="1360"/>
                </a:lnTo>
                <a:lnTo>
                  <a:pt x="119" y="1360"/>
                </a:lnTo>
                <a:lnTo>
                  <a:pt x="108" y="1365"/>
                </a:lnTo>
                <a:lnTo>
                  <a:pt x="103" y="1370"/>
                </a:lnTo>
                <a:lnTo>
                  <a:pt x="108" y="1390"/>
                </a:lnTo>
                <a:lnTo>
                  <a:pt x="113" y="1400"/>
                </a:lnTo>
                <a:lnTo>
                  <a:pt x="119" y="1405"/>
                </a:lnTo>
                <a:lnTo>
                  <a:pt x="130" y="1395"/>
                </a:lnTo>
                <a:lnTo>
                  <a:pt x="140" y="1395"/>
                </a:lnTo>
                <a:lnTo>
                  <a:pt x="156" y="1390"/>
                </a:lnTo>
                <a:lnTo>
                  <a:pt x="173" y="1390"/>
                </a:lnTo>
                <a:lnTo>
                  <a:pt x="183" y="1385"/>
                </a:lnTo>
                <a:lnTo>
                  <a:pt x="178" y="1395"/>
                </a:lnTo>
                <a:lnTo>
                  <a:pt x="167" y="1400"/>
                </a:lnTo>
                <a:lnTo>
                  <a:pt x="156" y="1405"/>
                </a:lnTo>
                <a:lnTo>
                  <a:pt x="146" y="1405"/>
                </a:lnTo>
                <a:lnTo>
                  <a:pt x="135" y="1410"/>
                </a:lnTo>
                <a:lnTo>
                  <a:pt x="130" y="1414"/>
                </a:lnTo>
                <a:lnTo>
                  <a:pt x="119" y="1414"/>
                </a:lnTo>
                <a:lnTo>
                  <a:pt x="113" y="1419"/>
                </a:lnTo>
                <a:lnTo>
                  <a:pt x="124" y="1434"/>
                </a:lnTo>
                <a:lnTo>
                  <a:pt x="135" y="1444"/>
                </a:lnTo>
                <a:lnTo>
                  <a:pt x="146" y="1449"/>
                </a:lnTo>
                <a:lnTo>
                  <a:pt x="162" y="1449"/>
                </a:lnTo>
                <a:lnTo>
                  <a:pt x="162" y="1459"/>
                </a:lnTo>
                <a:lnTo>
                  <a:pt x="156" y="1459"/>
                </a:lnTo>
                <a:lnTo>
                  <a:pt x="151" y="1469"/>
                </a:lnTo>
                <a:lnTo>
                  <a:pt x="146" y="1474"/>
                </a:lnTo>
                <a:lnTo>
                  <a:pt x="151" y="1479"/>
                </a:lnTo>
                <a:lnTo>
                  <a:pt x="151" y="1489"/>
                </a:lnTo>
                <a:lnTo>
                  <a:pt x="156" y="1513"/>
                </a:lnTo>
                <a:lnTo>
                  <a:pt x="156" y="1528"/>
                </a:lnTo>
                <a:lnTo>
                  <a:pt x="162" y="1533"/>
                </a:lnTo>
                <a:lnTo>
                  <a:pt x="167" y="1533"/>
                </a:lnTo>
                <a:lnTo>
                  <a:pt x="167" y="1543"/>
                </a:lnTo>
                <a:lnTo>
                  <a:pt x="173" y="1553"/>
                </a:lnTo>
                <a:lnTo>
                  <a:pt x="173" y="1558"/>
                </a:lnTo>
                <a:lnTo>
                  <a:pt x="167" y="1563"/>
                </a:lnTo>
                <a:lnTo>
                  <a:pt x="173" y="1568"/>
                </a:lnTo>
                <a:lnTo>
                  <a:pt x="178" y="1578"/>
                </a:lnTo>
                <a:lnTo>
                  <a:pt x="183" y="1583"/>
                </a:lnTo>
                <a:lnTo>
                  <a:pt x="189" y="1588"/>
                </a:lnTo>
                <a:lnTo>
                  <a:pt x="194" y="1588"/>
                </a:lnTo>
                <a:lnTo>
                  <a:pt x="200" y="1597"/>
                </a:lnTo>
                <a:lnTo>
                  <a:pt x="194" y="1602"/>
                </a:lnTo>
                <a:lnTo>
                  <a:pt x="189" y="1602"/>
                </a:lnTo>
                <a:lnTo>
                  <a:pt x="178" y="1597"/>
                </a:lnTo>
                <a:lnTo>
                  <a:pt x="173" y="1597"/>
                </a:lnTo>
                <a:lnTo>
                  <a:pt x="173" y="1602"/>
                </a:lnTo>
                <a:lnTo>
                  <a:pt x="183" y="1607"/>
                </a:lnTo>
                <a:lnTo>
                  <a:pt x="189" y="1612"/>
                </a:lnTo>
                <a:lnTo>
                  <a:pt x="194" y="1607"/>
                </a:lnTo>
                <a:lnTo>
                  <a:pt x="189" y="1622"/>
                </a:lnTo>
                <a:lnTo>
                  <a:pt x="183" y="1632"/>
                </a:lnTo>
                <a:lnTo>
                  <a:pt x="183" y="1647"/>
                </a:lnTo>
                <a:lnTo>
                  <a:pt x="178" y="1637"/>
                </a:lnTo>
                <a:lnTo>
                  <a:pt x="173" y="1617"/>
                </a:lnTo>
                <a:lnTo>
                  <a:pt x="167" y="1602"/>
                </a:lnTo>
                <a:lnTo>
                  <a:pt x="162" y="1588"/>
                </a:lnTo>
                <a:lnTo>
                  <a:pt x="146" y="1573"/>
                </a:lnTo>
                <a:lnTo>
                  <a:pt x="146" y="1558"/>
                </a:lnTo>
                <a:lnTo>
                  <a:pt x="146" y="1553"/>
                </a:lnTo>
                <a:lnTo>
                  <a:pt x="146" y="1548"/>
                </a:lnTo>
                <a:lnTo>
                  <a:pt x="140" y="1543"/>
                </a:lnTo>
                <a:lnTo>
                  <a:pt x="135" y="1533"/>
                </a:lnTo>
                <a:lnTo>
                  <a:pt x="130" y="1528"/>
                </a:lnTo>
                <a:lnTo>
                  <a:pt x="130" y="1523"/>
                </a:lnTo>
                <a:lnTo>
                  <a:pt x="130" y="1508"/>
                </a:lnTo>
                <a:lnTo>
                  <a:pt x="130" y="1499"/>
                </a:lnTo>
                <a:lnTo>
                  <a:pt x="124" y="1489"/>
                </a:lnTo>
                <a:lnTo>
                  <a:pt x="119" y="1479"/>
                </a:lnTo>
                <a:lnTo>
                  <a:pt x="119" y="1469"/>
                </a:lnTo>
                <a:lnTo>
                  <a:pt x="113" y="1459"/>
                </a:lnTo>
                <a:lnTo>
                  <a:pt x="97" y="1444"/>
                </a:lnTo>
                <a:lnTo>
                  <a:pt x="92" y="1429"/>
                </a:lnTo>
                <a:lnTo>
                  <a:pt x="92" y="1414"/>
                </a:lnTo>
                <a:lnTo>
                  <a:pt x="86" y="1400"/>
                </a:lnTo>
                <a:lnTo>
                  <a:pt x="76" y="1390"/>
                </a:lnTo>
                <a:lnTo>
                  <a:pt x="65" y="1385"/>
                </a:lnTo>
                <a:lnTo>
                  <a:pt x="65" y="1390"/>
                </a:lnTo>
                <a:lnTo>
                  <a:pt x="59" y="1390"/>
                </a:lnTo>
                <a:lnTo>
                  <a:pt x="65" y="1395"/>
                </a:lnTo>
                <a:lnTo>
                  <a:pt x="65" y="1400"/>
                </a:lnTo>
                <a:lnTo>
                  <a:pt x="59" y="1405"/>
                </a:lnTo>
                <a:lnTo>
                  <a:pt x="49" y="1395"/>
                </a:lnTo>
                <a:lnTo>
                  <a:pt x="43" y="1395"/>
                </a:lnTo>
                <a:lnTo>
                  <a:pt x="43" y="1400"/>
                </a:lnTo>
                <a:lnTo>
                  <a:pt x="49" y="1410"/>
                </a:lnTo>
                <a:lnTo>
                  <a:pt x="49" y="1419"/>
                </a:lnTo>
                <a:lnTo>
                  <a:pt x="43" y="1429"/>
                </a:lnTo>
                <a:lnTo>
                  <a:pt x="38" y="1439"/>
                </a:lnTo>
                <a:lnTo>
                  <a:pt x="43" y="1444"/>
                </a:lnTo>
                <a:lnTo>
                  <a:pt x="49" y="1449"/>
                </a:lnTo>
                <a:lnTo>
                  <a:pt x="54" y="1449"/>
                </a:lnTo>
                <a:lnTo>
                  <a:pt x="54" y="1479"/>
                </a:lnTo>
                <a:lnTo>
                  <a:pt x="59" y="1508"/>
                </a:lnTo>
                <a:lnTo>
                  <a:pt x="49" y="1518"/>
                </a:lnTo>
                <a:lnTo>
                  <a:pt x="43" y="1528"/>
                </a:lnTo>
                <a:lnTo>
                  <a:pt x="49" y="1533"/>
                </a:lnTo>
                <a:lnTo>
                  <a:pt x="49" y="1538"/>
                </a:lnTo>
                <a:lnTo>
                  <a:pt x="59" y="1543"/>
                </a:lnTo>
                <a:lnTo>
                  <a:pt x="65" y="1548"/>
                </a:lnTo>
                <a:lnTo>
                  <a:pt x="70" y="1558"/>
                </a:lnTo>
                <a:lnTo>
                  <a:pt x="76" y="1573"/>
                </a:lnTo>
                <a:lnTo>
                  <a:pt x="81" y="1578"/>
                </a:lnTo>
                <a:lnTo>
                  <a:pt x="81" y="1588"/>
                </a:lnTo>
                <a:lnTo>
                  <a:pt x="81" y="1592"/>
                </a:lnTo>
                <a:lnTo>
                  <a:pt x="86" y="1597"/>
                </a:lnTo>
                <a:lnTo>
                  <a:pt x="86" y="1607"/>
                </a:lnTo>
                <a:lnTo>
                  <a:pt x="81" y="1612"/>
                </a:lnTo>
                <a:lnTo>
                  <a:pt x="86" y="1622"/>
                </a:lnTo>
                <a:lnTo>
                  <a:pt x="86" y="1637"/>
                </a:lnTo>
                <a:lnTo>
                  <a:pt x="92" y="1647"/>
                </a:lnTo>
                <a:lnTo>
                  <a:pt x="92" y="1652"/>
                </a:lnTo>
                <a:lnTo>
                  <a:pt x="92" y="1657"/>
                </a:lnTo>
                <a:lnTo>
                  <a:pt x="97" y="1657"/>
                </a:lnTo>
                <a:lnTo>
                  <a:pt x="103" y="1652"/>
                </a:lnTo>
                <a:lnTo>
                  <a:pt x="108" y="1652"/>
                </a:lnTo>
                <a:lnTo>
                  <a:pt x="113" y="1652"/>
                </a:lnTo>
                <a:lnTo>
                  <a:pt x="108" y="1662"/>
                </a:lnTo>
                <a:lnTo>
                  <a:pt x="103" y="1677"/>
                </a:lnTo>
                <a:lnTo>
                  <a:pt x="92" y="1701"/>
                </a:lnTo>
                <a:lnTo>
                  <a:pt x="86" y="1711"/>
                </a:lnTo>
                <a:lnTo>
                  <a:pt x="92" y="1721"/>
                </a:lnTo>
                <a:lnTo>
                  <a:pt x="92" y="1726"/>
                </a:lnTo>
                <a:lnTo>
                  <a:pt x="97" y="1731"/>
                </a:lnTo>
                <a:lnTo>
                  <a:pt x="108" y="1736"/>
                </a:lnTo>
                <a:lnTo>
                  <a:pt x="119" y="1746"/>
                </a:lnTo>
                <a:lnTo>
                  <a:pt x="135" y="1756"/>
                </a:lnTo>
                <a:lnTo>
                  <a:pt x="146" y="1761"/>
                </a:lnTo>
                <a:lnTo>
                  <a:pt x="151" y="1770"/>
                </a:lnTo>
                <a:lnTo>
                  <a:pt x="151" y="1780"/>
                </a:lnTo>
                <a:lnTo>
                  <a:pt x="162" y="1785"/>
                </a:lnTo>
                <a:lnTo>
                  <a:pt x="156" y="1795"/>
                </a:lnTo>
                <a:lnTo>
                  <a:pt x="162" y="1810"/>
                </a:lnTo>
                <a:lnTo>
                  <a:pt x="183" y="1815"/>
                </a:lnTo>
                <a:lnTo>
                  <a:pt x="183" y="1820"/>
                </a:lnTo>
                <a:lnTo>
                  <a:pt x="189" y="1825"/>
                </a:lnTo>
                <a:lnTo>
                  <a:pt x="189" y="1835"/>
                </a:lnTo>
                <a:lnTo>
                  <a:pt x="194" y="1835"/>
                </a:lnTo>
                <a:lnTo>
                  <a:pt x="200" y="1840"/>
                </a:lnTo>
                <a:lnTo>
                  <a:pt x="205" y="1840"/>
                </a:lnTo>
                <a:lnTo>
                  <a:pt x="210" y="1835"/>
                </a:lnTo>
                <a:lnTo>
                  <a:pt x="210" y="1830"/>
                </a:lnTo>
                <a:lnTo>
                  <a:pt x="216" y="1835"/>
                </a:lnTo>
                <a:lnTo>
                  <a:pt x="221" y="1835"/>
                </a:lnTo>
                <a:lnTo>
                  <a:pt x="227" y="1830"/>
                </a:lnTo>
                <a:lnTo>
                  <a:pt x="227" y="1825"/>
                </a:lnTo>
                <a:lnTo>
                  <a:pt x="232" y="1825"/>
                </a:lnTo>
                <a:lnTo>
                  <a:pt x="237" y="1830"/>
                </a:lnTo>
                <a:lnTo>
                  <a:pt x="248" y="1825"/>
                </a:lnTo>
                <a:lnTo>
                  <a:pt x="248" y="1820"/>
                </a:lnTo>
                <a:lnTo>
                  <a:pt x="254" y="1830"/>
                </a:lnTo>
                <a:lnTo>
                  <a:pt x="259" y="1835"/>
                </a:lnTo>
                <a:lnTo>
                  <a:pt x="254" y="1840"/>
                </a:lnTo>
                <a:lnTo>
                  <a:pt x="264" y="1840"/>
                </a:lnTo>
                <a:lnTo>
                  <a:pt x="270" y="1840"/>
                </a:lnTo>
                <a:lnTo>
                  <a:pt x="270" y="1835"/>
                </a:lnTo>
                <a:lnTo>
                  <a:pt x="275" y="1830"/>
                </a:lnTo>
                <a:lnTo>
                  <a:pt x="270" y="1820"/>
                </a:lnTo>
                <a:lnTo>
                  <a:pt x="264" y="1815"/>
                </a:lnTo>
                <a:lnTo>
                  <a:pt x="259" y="1810"/>
                </a:lnTo>
                <a:lnTo>
                  <a:pt x="259" y="1805"/>
                </a:lnTo>
                <a:lnTo>
                  <a:pt x="259" y="1800"/>
                </a:lnTo>
                <a:lnTo>
                  <a:pt x="264" y="1785"/>
                </a:lnTo>
                <a:lnTo>
                  <a:pt x="280" y="1795"/>
                </a:lnTo>
                <a:lnTo>
                  <a:pt x="297" y="1805"/>
                </a:lnTo>
                <a:lnTo>
                  <a:pt x="302" y="1805"/>
                </a:lnTo>
                <a:lnTo>
                  <a:pt x="307" y="1805"/>
                </a:lnTo>
                <a:lnTo>
                  <a:pt x="313" y="1810"/>
                </a:lnTo>
                <a:lnTo>
                  <a:pt x="318" y="1815"/>
                </a:lnTo>
                <a:lnTo>
                  <a:pt x="324" y="1815"/>
                </a:lnTo>
                <a:lnTo>
                  <a:pt x="329" y="1815"/>
                </a:lnTo>
                <a:lnTo>
                  <a:pt x="329" y="1805"/>
                </a:lnTo>
                <a:lnTo>
                  <a:pt x="334" y="1805"/>
                </a:lnTo>
                <a:lnTo>
                  <a:pt x="340" y="1800"/>
                </a:lnTo>
                <a:lnTo>
                  <a:pt x="351" y="1800"/>
                </a:lnTo>
                <a:lnTo>
                  <a:pt x="367" y="1795"/>
                </a:lnTo>
                <a:lnTo>
                  <a:pt x="361" y="1780"/>
                </a:lnTo>
                <a:lnTo>
                  <a:pt x="356" y="1766"/>
                </a:lnTo>
                <a:lnTo>
                  <a:pt x="345" y="1746"/>
                </a:lnTo>
                <a:lnTo>
                  <a:pt x="340" y="1731"/>
                </a:lnTo>
                <a:lnTo>
                  <a:pt x="340" y="1726"/>
                </a:lnTo>
                <a:lnTo>
                  <a:pt x="345" y="1726"/>
                </a:lnTo>
                <a:lnTo>
                  <a:pt x="356" y="1741"/>
                </a:lnTo>
                <a:lnTo>
                  <a:pt x="367" y="1746"/>
                </a:lnTo>
                <a:lnTo>
                  <a:pt x="372" y="1751"/>
                </a:lnTo>
                <a:lnTo>
                  <a:pt x="377" y="1761"/>
                </a:lnTo>
                <a:lnTo>
                  <a:pt x="383" y="1770"/>
                </a:lnTo>
                <a:lnTo>
                  <a:pt x="399" y="1770"/>
                </a:lnTo>
                <a:lnTo>
                  <a:pt x="410" y="1770"/>
                </a:lnTo>
                <a:lnTo>
                  <a:pt x="426" y="1770"/>
                </a:lnTo>
                <a:lnTo>
                  <a:pt x="437" y="1775"/>
                </a:lnTo>
                <a:lnTo>
                  <a:pt x="442" y="1770"/>
                </a:lnTo>
                <a:lnTo>
                  <a:pt x="448" y="1761"/>
                </a:lnTo>
                <a:lnTo>
                  <a:pt x="458" y="1746"/>
                </a:lnTo>
                <a:lnTo>
                  <a:pt x="469" y="1731"/>
                </a:lnTo>
                <a:lnTo>
                  <a:pt x="474" y="1716"/>
                </a:lnTo>
                <a:lnTo>
                  <a:pt x="480" y="1691"/>
                </a:lnTo>
                <a:lnTo>
                  <a:pt x="485" y="1662"/>
                </a:lnTo>
                <a:lnTo>
                  <a:pt x="480" y="1652"/>
                </a:lnTo>
                <a:lnTo>
                  <a:pt x="474" y="1647"/>
                </a:lnTo>
                <a:lnTo>
                  <a:pt x="469" y="1647"/>
                </a:lnTo>
                <a:lnTo>
                  <a:pt x="469" y="1642"/>
                </a:lnTo>
                <a:lnTo>
                  <a:pt x="480" y="1637"/>
                </a:lnTo>
                <a:lnTo>
                  <a:pt x="485" y="1642"/>
                </a:lnTo>
                <a:lnTo>
                  <a:pt x="491" y="1642"/>
                </a:lnTo>
                <a:lnTo>
                  <a:pt x="523" y="1612"/>
                </a:lnTo>
                <a:lnTo>
                  <a:pt x="523" y="1602"/>
                </a:lnTo>
                <a:lnTo>
                  <a:pt x="523" y="1597"/>
                </a:lnTo>
                <a:lnTo>
                  <a:pt x="512" y="1578"/>
                </a:lnTo>
                <a:lnTo>
                  <a:pt x="501" y="1563"/>
                </a:lnTo>
                <a:lnTo>
                  <a:pt x="501" y="1558"/>
                </a:lnTo>
                <a:lnTo>
                  <a:pt x="501" y="1548"/>
                </a:lnTo>
                <a:lnTo>
                  <a:pt x="491" y="1548"/>
                </a:lnTo>
                <a:lnTo>
                  <a:pt x="480" y="1548"/>
                </a:lnTo>
                <a:lnTo>
                  <a:pt x="458" y="1553"/>
                </a:lnTo>
                <a:lnTo>
                  <a:pt x="442" y="1553"/>
                </a:lnTo>
                <a:lnTo>
                  <a:pt x="426" y="1553"/>
                </a:lnTo>
                <a:lnTo>
                  <a:pt x="421" y="1548"/>
                </a:lnTo>
                <a:lnTo>
                  <a:pt x="421" y="1543"/>
                </a:lnTo>
                <a:lnTo>
                  <a:pt x="421" y="1533"/>
                </a:lnTo>
                <a:lnTo>
                  <a:pt x="431" y="1533"/>
                </a:lnTo>
                <a:lnTo>
                  <a:pt x="437" y="1533"/>
                </a:lnTo>
                <a:lnTo>
                  <a:pt x="437" y="1528"/>
                </a:lnTo>
                <a:lnTo>
                  <a:pt x="448" y="1528"/>
                </a:lnTo>
                <a:lnTo>
                  <a:pt x="453" y="1523"/>
                </a:lnTo>
                <a:lnTo>
                  <a:pt x="464" y="1523"/>
                </a:lnTo>
                <a:lnTo>
                  <a:pt x="469" y="1523"/>
                </a:lnTo>
                <a:lnTo>
                  <a:pt x="469" y="1528"/>
                </a:lnTo>
                <a:lnTo>
                  <a:pt x="469" y="1533"/>
                </a:lnTo>
                <a:lnTo>
                  <a:pt x="469" y="1538"/>
                </a:lnTo>
                <a:lnTo>
                  <a:pt x="474" y="1538"/>
                </a:lnTo>
                <a:lnTo>
                  <a:pt x="480" y="1528"/>
                </a:lnTo>
                <a:lnTo>
                  <a:pt x="480" y="1523"/>
                </a:lnTo>
                <a:lnTo>
                  <a:pt x="485" y="1523"/>
                </a:lnTo>
                <a:lnTo>
                  <a:pt x="491" y="1523"/>
                </a:lnTo>
                <a:lnTo>
                  <a:pt x="496" y="1518"/>
                </a:lnTo>
                <a:lnTo>
                  <a:pt x="512" y="1523"/>
                </a:lnTo>
                <a:lnTo>
                  <a:pt x="518" y="1533"/>
                </a:lnTo>
                <a:lnTo>
                  <a:pt x="528" y="1543"/>
                </a:lnTo>
                <a:lnTo>
                  <a:pt x="528" y="1553"/>
                </a:lnTo>
                <a:lnTo>
                  <a:pt x="539" y="1553"/>
                </a:lnTo>
                <a:lnTo>
                  <a:pt x="545" y="1553"/>
                </a:lnTo>
                <a:lnTo>
                  <a:pt x="555" y="1548"/>
                </a:lnTo>
                <a:lnTo>
                  <a:pt x="566" y="1543"/>
                </a:lnTo>
                <a:lnTo>
                  <a:pt x="571" y="1543"/>
                </a:lnTo>
                <a:lnTo>
                  <a:pt x="577" y="1543"/>
                </a:lnTo>
                <a:lnTo>
                  <a:pt x="577" y="1538"/>
                </a:lnTo>
                <a:lnTo>
                  <a:pt x="571" y="1533"/>
                </a:lnTo>
                <a:lnTo>
                  <a:pt x="571" y="1528"/>
                </a:lnTo>
                <a:lnTo>
                  <a:pt x="577" y="1518"/>
                </a:lnTo>
                <a:lnTo>
                  <a:pt x="571" y="1508"/>
                </a:lnTo>
                <a:lnTo>
                  <a:pt x="566" y="1499"/>
                </a:lnTo>
                <a:lnTo>
                  <a:pt x="566" y="1489"/>
                </a:lnTo>
                <a:lnTo>
                  <a:pt x="555" y="1479"/>
                </a:lnTo>
                <a:lnTo>
                  <a:pt x="550" y="1469"/>
                </a:lnTo>
                <a:lnTo>
                  <a:pt x="539" y="1444"/>
                </a:lnTo>
                <a:lnTo>
                  <a:pt x="528" y="1419"/>
                </a:lnTo>
                <a:lnTo>
                  <a:pt x="523" y="1410"/>
                </a:lnTo>
                <a:lnTo>
                  <a:pt x="518" y="1405"/>
                </a:lnTo>
                <a:lnTo>
                  <a:pt x="512" y="1405"/>
                </a:lnTo>
                <a:lnTo>
                  <a:pt x="512" y="1410"/>
                </a:lnTo>
                <a:lnTo>
                  <a:pt x="501" y="1410"/>
                </a:lnTo>
                <a:lnTo>
                  <a:pt x="491" y="1405"/>
                </a:lnTo>
                <a:lnTo>
                  <a:pt x="491" y="1395"/>
                </a:lnTo>
                <a:lnTo>
                  <a:pt x="496" y="1400"/>
                </a:lnTo>
                <a:lnTo>
                  <a:pt x="501" y="1400"/>
                </a:lnTo>
                <a:lnTo>
                  <a:pt x="507" y="1395"/>
                </a:lnTo>
                <a:lnTo>
                  <a:pt x="507" y="1385"/>
                </a:lnTo>
                <a:lnTo>
                  <a:pt x="512" y="1385"/>
                </a:lnTo>
                <a:lnTo>
                  <a:pt x="512" y="1380"/>
                </a:lnTo>
                <a:lnTo>
                  <a:pt x="518" y="1355"/>
                </a:lnTo>
                <a:lnTo>
                  <a:pt x="512" y="1330"/>
                </a:lnTo>
                <a:lnTo>
                  <a:pt x="507" y="1325"/>
                </a:lnTo>
                <a:lnTo>
                  <a:pt x="496" y="1316"/>
                </a:lnTo>
                <a:lnTo>
                  <a:pt x="491" y="1311"/>
                </a:lnTo>
                <a:lnTo>
                  <a:pt x="485" y="1311"/>
                </a:lnTo>
                <a:lnTo>
                  <a:pt x="480" y="1311"/>
                </a:lnTo>
                <a:lnTo>
                  <a:pt x="480" y="1306"/>
                </a:lnTo>
                <a:lnTo>
                  <a:pt x="474" y="1301"/>
                </a:lnTo>
                <a:lnTo>
                  <a:pt x="469" y="1301"/>
                </a:lnTo>
                <a:lnTo>
                  <a:pt x="469" y="1306"/>
                </a:lnTo>
                <a:lnTo>
                  <a:pt x="464" y="1306"/>
                </a:lnTo>
                <a:lnTo>
                  <a:pt x="458" y="1301"/>
                </a:lnTo>
                <a:lnTo>
                  <a:pt x="453" y="1301"/>
                </a:lnTo>
                <a:lnTo>
                  <a:pt x="448" y="1301"/>
                </a:lnTo>
                <a:lnTo>
                  <a:pt x="442" y="1301"/>
                </a:lnTo>
                <a:lnTo>
                  <a:pt x="431" y="1301"/>
                </a:lnTo>
                <a:lnTo>
                  <a:pt x="421" y="1301"/>
                </a:lnTo>
                <a:lnTo>
                  <a:pt x="410" y="1301"/>
                </a:lnTo>
                <a:lnTo>
                  <a:pt x="404" y="1301"/>
                </a:lnTo>
                <a:lnTo>
                  <a:pt x="399" y="1291"/>
                </a:lnTo>
                <a:lnTo>
                  <a:pt x="394" y="1281"/>
                </a:lnTo>
                <a:lnTo>
                  <a:pt x="399" y="1276"/>
                </a:lnTo>
                <a:lnTo>
                  <a:pt x="399" y="1271"/>
                </a:lnTo>
                <a:lnTo>
                  <a:pt x="410" y="1276"/>
                </a:lnTo>
                <a:lnTo>
                  <a:pt x="415" y="1276"/>
                </a:lnTo>
                <a:lnTo>
                  <a:pt x="421" y="1281"/>
                </a:lnTo>
                <a:lnTo>
                  <a:pt x="437" y="1281"/>
                </a:lnTo>
                <a:lnTo>
                  <a:pt x="453" y="1281"/>
                </a:lnTo>
                <a:lnTo>
                  <a:pt x="458" y="1281"/>
                </a:lnTo>
                <a:lnTo>
                  <a:pt x="464" y="1276"/>
                </a:lnTo>
                <a:lnTo>
                  <a:pt x="474" y="1281"/>
                </a:lnTo>
                <a:lnTo>
                  <a:pt x="485" y="1281"/>
                </a:lnTo>
                <a:lnTo>
                  <a:pt x="491" y="1276"/>
                </a:lnTo>
                <a:lnTo>
                  <a:pt x="501" y="1276"/>
                </a:lnTo>
                <a:lnTo>
                  <a:pt x="507" y="1266"/>
                </a:lnTo>
                <a:lnTo>
                  <a:pt x="507" y="1261"/>
                </a:lnTo>
                <a:lnTo>
                  <a:pt x="512" y="1261"/>
                </a:lnTo>
                <a:lnTo>
                  <a:pt x="512" y="1266"/>
                </a:lnTo>
                <a:lnTo>
                  <a:pt x="518" y="1266"/>
                </a:lnTo>
                <a:lnTo>
                  <a:pt x="518" y="1276"/>
                </a:lnTo>
                <a:lnTo>
                  <a:pt x="518" y="1286"/>
                </a:lnTo>
                <a:lnTo>
                  <a:pt x="518" y="1291"/>
                </a:lnTo>
                <a:lnTo>
                  <a:pt x="523" y="1301"/>
                </a:lnTo>
                <a:lnTo>
                  <a:pt x="523" y="1296"/>
                </a:lnTo>
                <a:lnTo>
                  <a:pt x="528" y="1291"/>
                </a:lnTo>
                <a:lnTo>
                  <a:pt x="528" y="1286"/>
                </a:lnTo>
                <a:lnTo>
                  <a:pt x="528" y="1261"/>
                </a:lnTo>
                <a:lnTo>
                  <a:pt x="528" y="1251"/>
                </a:lnTo>
                <a:lnTo>
                  <a:pt x="518" y="1222"/>
                </a:lnTo>
                <a:lnTo>
                  <a:pt x="523" y="1212"/>
                </a:lnTo>
                <a:lnTo>
                  <a:pt x="528" y="1212"/>
                </a:lnTo>
                <a:lnTo>
                  <a:pt x="534" y="1212"/>
                </a:lnTo>
                <a:lnTo>
                  <a:pt x="534" y="1222"/>
                </a:lnTo>
                <a:lnTo>
                  <a:pt x="539" y="1226"/>
                </a:lnTo>
                <a:lnTo>
                  <a:pt x="545" y="1232"/>
                </a:lnTo>
                <a:lnTo>
                  <a:pt x="550" y="1217"/>
                </a:lnTo>
                <a:lnTo>
                  <a:pt x="555" y="1207"/>
                </a:lnTo>
                <a:lnTo>
                  <a:pt x="550" y="1202"/>
                </a:lnTo>
                <a:lnTo>
                  <a:pt x="550" y="1197"/>
                </a:lnTo>
                <a:lnTo>
                  <a:pt x="550" y="1187"/>
                </a:lnTo>
                <a:lnTo>
                  <a:pt x="545" y="1177"/>
                </a:lnTo>
                <a:lnTo>
                  <a:pt x="539" y="1167"/>
                </a:lnTo>
                <a:lnTo>
                  <a:pt x="539" y="1152"/>
                </a:lnTo>
                <a:lnTo>
                  <a:pt x="528" y="1152"/>
                </a:lnTo>
                <a:lnTo>
                  <a:pt x="523" y="1147"/>
                </a:lnTo>
                <a:lnTo>
                  <a:pt x="523" y="1143"/>
                </a:lnTo>
                <a:lnTo>
                  <a:pt x="523" y="1137"/>
                </a:lnTo>
                <a:lnTo>
                  <a:pt x="507" y="1103"/>
                </a:lnTo>
                <a:lnTo>
                  <a:pt x="501" y="1088"/>
                </a:lnTo>
                <a:lnTo>
                  <a:pt x="496" y="1078"/>
                </a:lnTo>
                <a:lnTo>
                  <a:pt x="491" y="1073"/>
                </a:lnTo>
                <a:lnTo>
                  <a:pt x="501" y="1068"/>
                </a:lnTo>
                <a:lnTo>
                  <a:pt x="501" y="1058"/>
                </a:lnTo>
                <a:lnTo>
                  <a:pt x="512" y="1058"/>
                </a:lnTo>
                <a:lnTo>
                  <a:pt x="518" y="1058"/>
                </a:lnTo>
                <a:lnTo>
                  <a:pt x="528" y="1068"/>
                </a:lnTo>
                <a:lnTo>
                  <a:pt x="534" y="1088"/>
                </a:lnTo>
                <a:lnTo>
                  <a:pt x="539" y="1103"/>
                </a:lnTo>
                <a:lnTo>
                  <a:pt x="561" y="1137"/>
                </a:lnTo>
                <a:lnTo>
                  <a:pt x="577" y="1177"/>
                </a:lnTo>
                <a:lnTo>
                  <a:pt x="588" y="1192"/>
                </a:lnTo>
                <a:lnTo>
                  <a:pt x="588" y="1212"/>
                </a:lnTo>
                <a:lnTo>
                  <a:pt x="604" y="1241"/>
                </a:lnTo>
                <a:lnTo>
                  <a:pt x="631" y="1281"/>
                </a:lnTo>
                <a:lnTo>
                  <a:pt x="647" y="1311"/>
                </a:lnTo>
                <a:lnTo>
                  <a:pt x="658" y="1335"/>
                </a:lnTo>
                <a:lnTo>
                  <a:pt x="658" y="1350"/>
                </a:lnTo>
                <a:lnTo>
                  <a:pt x="658" y="1360"/>
                </a:lnTo>
                <a:lnTo>
                  <a:pt x="668" y="1400"/>
                </a:lnTo>
                <a:lnTo>
                  <a:pt x="685" y="1429"/>
                </a:lnTo>
                <a:lnTo>
                  <a:pt x="685" y="1434"/>
                </a:lnTo>
                <a:lnTo>
                  <a:pt x="674" y="1419"/>
                </a:lnTo>
                <a:lnTo>
                  <a:pt x="679" y="1434"/>
                </a:lnTo>
                <a:lnTo>
                  <a:pt x="679" y="1444"/>
                </a:lnTo>
                <a:lnTo>
                  <a:pt x="685" y="1449"/>
                </a:lnTo>
                <a:lnTo>
                  <a:pt x="690" y="1449"/>
                </a:lnTo>
                <a:lnTo>
                  <a:pt x="695" y="1459"/>
                </a:lnTo>
                <a:lnTo>
                  <a:pt x="701" y="1469"/>
                </a:lnTo>
                <a:lnTo>
                  <a:pt x="701" y="1484"/>
                </a:lnTo>
                <a:lnTo>
                  <a:pt x="706" y="1489"/>
                </a:lnTo>
                <a:lnTo>
                  <a:pt x="706" y="1494"/>
                </a:lnTo>
                <a:lnTo>
                  <a:pt x="706" y="1499"/>
                </a:lnTo>
                <a:lnTo>
                  <a:pt x="706" y="1503"/>
                </a:lnTo>
                <a:lnTo>
                  <a:pt x="712" y="1503"/>
                </a:lnTo>
                <a:lnTo>
                  <a:pt x="717" y="1508"/>
                </a:lnTo>
                <a:lnTo>
                  <a:pt x="722" y="1518"/>
                </a:lnTo>
                <a:lnTo>
                  <a:pt x="728" y="1538"/>
                </a:lnTo>
                <a:lnTo>
                  <a:pt x="733" y="1543"/>
                </a:lnTo>
                <a:lnTo>
                  <a:pt x="733" y="1548"/>
                </a:lnTo>
                <a:lnTo>
                  <a:pt x="744" y="1563"/>
                </a:lnTo>
                <a:lnTo>
                  <a:pt x="749" y="1578"/>
                </a:lnTo>
                <a:lnTo>
                  <a:pt x="755" y="1592"/>
                </a:lnTo>
                <a:lnTo>
                  <a:pt x="760" y="1607"/>
                </a:lnTo>
                <a:lnTo>
                  <a:pt x="765" y="1617"/>
                </a:lnTo>
                <a:lnTo>
                  <a:pt x="771" y="1627"/>
                </a:lnTo>
                <a:lnTo>
                  <a:pt x="782" y="1642"/>
                </a:lnTo>
                <a:lnTo>
                  <a:pt x="787" y="1647"/>
                </a:lnTo>
                <a:lnTo>
                  <a:pt x="793" y="1657"/>
                </a:lnTo>
                <a:lnTo>
                  <a:pt x="793" y="1662"/>
                </a:lnTo>
                <a:lnTo>
                  <a:pt x="793" y="1677"/>
                </a:lnTo>
                <a:lnTo>
                  <a:pt x="798" y="1691"/>
                </a:lnTo>
                <a:lnTo>
                  <a:pt x="803" y="1706"/>
                </a:lnTo>
                <a:lnTo>
                  <a:pt x="814" y="1726"/>
                </a:lnTo>
                <a:lnTo>
                  <a:pt x="819" y="1741"/>
                </a:lnTo>
                <a:lnTo>
                  <a:pt x="825" y="1751"/>
                </a:lnTo>
                <a:lnTo>
                  <a:pt x="830" y="1756"/>
                </a:lnTo>
                <a:lnTo>
                  <a:pt x="836" y="1775"/>
                </a:lnTo>
                <a:lnTo>
                  <a:pt x="841" y="1790"/>
                </a:lnTo>
                <a:lnTo>
                  <a:pt x="852" y="1805"/>
                </a:lnTo>
                <a:lnTo>
                  <a:pt x="857" y="1820"/>
                </a:lnTo>
                <a:lnTo>
                  <a:pt x="863" y="1840"/>
                </a:lnTo>
                <a:lnTo>
                  <a:pt x="879" y="1869"/>
                </a:lnTo>
                <a:lnTo>
                  <a:pt x="884" y="1889"/>
                </a:lnTo>
                <a:lnTo>
                  <a:pt x="895" y="1909"/>
                </a:lnTo>
                <a:lnTo>
                  <a:pt x="906" y="1934"/>
                </a:lnTo>
                <a:lnTo>
                  <a:pt x="911" y="1958"/>
                </a:lnTo>
                <a:lnTo>
                  <a:pt x="911" y="1968"/>
                </a:lnTo>
                <a:lnTo>
                  <a:pt x="906" y="1973"/>
                </a:lnTo>
                <a:lnTo>
                  <a:pt x="906" y="1988"/>
                </a:lnTo>
                <a:lnTo>
                  <a:pt x="911" y="2003"/>
                </a:lnTo>
                <a:lnTo>
                  <a:pt x="922" y="2023"/>
                </a:lnTo>
                <a:lnTo>
                  <a:pt x="933" y="2033"/>
                </a:lnTo>
                <a:lnTo>
                  <a:pt x="949" y="2038"/>
                </a:lnTo>
                <a:lnTo>
                  <a:pt x="954" y="2047"/>
                </a:lnTo>
                <a:lnTo>
                  <a:pt x="965" y="2057"/>
                </a:lnTo>
                <a:lnTo>
                  <a:pt x="965" y="2062"/>
                </a:lnTo>
                <a:lnTo>
                  <a:pt x="970" y="2067"/>
                </a:lnTo>
                <a:lnTo>
                  <a:pt x="997" y="2072"/>
                </a:lnTo>
                <a:lnTo>
                  <a:pt x="1013" y="2087"/>
                </a:lnTo>
                <a:lnTo>
                  <a:pt x="1013" y="2082"/>
                </a:lnTo>
                <a:lnTo>
                  <a:pt x="1019" y="2077"/>
                </a:lnTo>
                <a:lnTo>
                  <a:pt x="1024" y="2077"/>
                </a:lnTo>
                <a:lnTo>
                  <a:pt x="1030" y="2082"/>
                </a:lnTo>
                <a:lnTo>
                  <a:pt x="1046" y="2097"/>
                </a:lnTo>
                <a:lnTo>
                  <a:pt x="1051" y="2102"/>
                </a:lnTo>
                <a:lnTo>
                  <a:pt x="1062" y="2107"/>
                </a:lnTo>
                <a:lnTo>
                  <a:pt x="1067" y="2107"/>
                </a:lnTo>
                <a:lnTo>
                  <a:pt x="1073" y="2107"/>
                </a:lnTo>
                <a:lnTo>
                  <a:pt x="1078" y="2112"/>
                </a:lnTo>
                <a:lnTo>
                  <a:pt x="1084" y="2122"/>
                </a:lnTo>
                <a:lnTo>
                  <a:pt x="1100" y="2127"/>
                </a:lnTo>
                <a:lnTo>
                  <a:pt x="1110" y="2127"/>
                </a:lnTo>
                <a:lnTo>
                  <a:pt x="1121" y="2131"/>
                </a:lnTo>
                <a:lnTo>
                  <a:pt x="1132" y="2136"/>
                </a:lnTo>
                <a:lnTo>
                  <a:pt x="1132" y="2107"/>
                </a:lnTo>
                <a:lnTo>
                  <a:pt x="1132" y="2092"/>
                </a:lnTo>
                <a:lnTo>
                  <a:pt x="1127" y="2087"/>
                </a:lnTo>
                <a:lnTo>
                  <a:pt x="1121" y="2082"/>
                </a:lnTo>
                <a:lnTo>
                  <a:pt x="1110" y="2033"/>
                </a:lnTo>
                <a:lnTo>
                  <a:pt x="1105" y="2008"/>
                </a:lnTo>
                <a:lnTo>
                  <a:pt x="1100" y="1998"/>
                </a:lnTo>
                <a:lnTo>
                  <a:pt x="1094" y="1993"/>
                </a:lnTo>
                <a:lnTo>
                  <a:pt x="1094" y="1978"/>
                </a:lnTo>
                <a:lnTo>
                  <a:pt x="1094" y="1963"/>
                </a:lnTo>
                <a:lnTo>
                  <a:pt x="1089" y="1953"/>
                </a:lnTo>
                <a:lnTo>
                  <a:pt x="1084" y="1949"/>
                </a:lnTo>
                <a:lnTo>
                  <a:pt x="1089" y="1939"/>
                </a:lnTo>
                <a:lnTo>
                  <a:pt x="1089" y="1934"/>
                </a:lnTo>
                <a:lnTo>
                  <a:pt x="1089" y="1924"/>
                </a:lnTo>
                <a:lnTo>
                  <a:pt x="1094" y="1929"/>
                </a:lnTo>
                <a:lnTo>
                  <a:pt x="1100" y="1929"/>
                </a:lnTo>
                <a:lnTo>
                  <a:pt x="1105" y="1934"/>
                </a:lnTo>
                <a:lnTo>
                  <a:pt x="1105" y="1958"/>
                </a:lnTo>
                <a:lnTo>
                  <a:pt x="1116" y="1978"/>
                </a:lnTo>
                <a:lnTo>
                  <a:pt x="1121" y="1998"/>
                </a:lnTo>
                <a:lnTo>
                  <a:pt x="1121" y="2023"/>
                </a:lnTo>
                <a:lnTo>
                  <a:pt x="1127" y="2028"/>
                </a:lnTo>
                <a:lnTo>
                  <a:pt x="1127" y="2033"/>
                </a:lnTo>
                <a:lnTo>
                  <a:pt x="1137" y="2038"/>
                </a:lnTo>
                <a:lnTo>
                  <a:pt x="1143" y="2038"/>
                </a:lnTo>
                <a:lnTo>
                  <a:pt x="1148" y="2042"/>
                </a:lnTo>
                <a:lnTo>
                  <a:pt x="1148" y="2047"/>
                </a:lnTo>
                <a:lnTo>
                  <a:pt x="1143" y="2047"/>
                </a:lnTo>
                <a:lnTo>
                  <a:pt x="1137" y="2047"/>
                </a:lnTo>
                <a:lnTo>
                  <a:pt x="1137" y="2042"/>
                </a:lnTo>
                <a:lnTo>
                  <a:pt x="1132" y="2042"/>
                </a:lnTo>
                <a:lnTo>
                  <a:pt x="1132" y="2057"/>
                </a:lnTo>
                <a:lnTo>
                  <a:pt x="1137" y="2062"/>
                </a:lnTo>
                <a:lnTo>
                  <a:pt x="1137" y="2067"/>
                </a:lnTo>
                <a:lnTo>
                  <a:pt x="1143" y="2057"/>
                </a:lnTo>
                <a:lnTo>
                  <a:pt x="1148" y="2057"/>
                </a:lnTo>
                <a:lnTo>
                  <a:pt x="1159" y="2057"/>
                </a:lnTo>
                <a:lnTo>
                  <a:pt x="1164" y="2062"/>
                </a:lnTo>
                <a:lnTo>
                  <a:pt x="1170" y="2102"/>
                </a:lnTo>
                <a:lnTo>
                  <a:pt x="1170" y="2122"/>
                </a:lnTo>
                <a:lnTo>
                  <a:pt x="1175" y="2122"/>
                </a:lnTo>
                <a:lnTo>
                  <a:pt x="1175" y="2127"/>
                </a:lnTo>
                <a:lnTo>
                  <a:pt x="1186" y="2107"/>
                </a:lnTo>
                <a:lnTo>
                  <a:pt x="1191" y="2097"/>
                </a:lnTo>
                <a:lnTo>
                  <a:pt x="1197" y="2092"/>
                </a:lnTo>
                <a:lnTo>
                  <a:pt x="1197" y="2087"/>
                </a:lnTo>
                <a:lnTo>
                  <a:pt x="1202" y="2092"/>
                </a:lnTo>
                <a:lnTo>
                  <a:pt x="1207" y="2092"/>
                </a:lnTo>
                <a:lnTo>
                  <a:pt x="1213" y="2082"/>
                </a:lnTo>
                <a:lnTo>
                  <a:pt x="1213" y="2077"/>
                </a:lnTo>
                <a:lnTo>
                  <a:pt x="1207" y="2072"/>
                </a:lnTo>
                <a:lnTo>
                  <a:pt x="1207" y="2062"/>
                </a:lnTo>
                <a:lnTo>
                  <a:pt x="1202" y="2057"/>
                </a:lnTo>
                <a:lnTo>
                  <a:pt x="1207" y="2047"/>
                </a:lnTo>
                <a:lnTo>
                  <a:pt x="1213" y="2038"/>
                </a:lnTo>
                <a:lnTo>
                  <a:pt x="1213" y="2028"/>
                </a:lnTo>
                <a:lnTo>
                  <a:pt x="1218" y="2018"/>
                </a:lnTo>
                <a:lnTo>
                  <a:pt x="1218" y="2013"/>
                </a:lnTo>
                <a:lnTo>
                  <a:pt x="1218" y="2003"/>
                </a:lnTo>
                <a:lnTo>
                  <a:pt x="1224" y="1998"/>
                </a:lnTo>
                <a:lnTo>
                  <a:pt x="1229" y="1993"/>
                </a:lnTo>
                <a:lnTo>
                  <a:pt x="1229" y="1988"/>
                </a:lnTo>
                <a:lnTo>
                  <a:pt x="1245" y="1978"/>
                </a:lnTo>
                <a:lnTo>
                  <a:pt x="1256" y="1963"/>
                </a:lnTo>
                <a:lnTo>
                  <a:pt x="1267" y="1944"/>
                </a:lnTo>
                <a:lnTo>
                  <a:pt x="1278" y="1929"/>
                </a:lnTo>
                <a:lnTo>
                  <a:pt x="1278" y="1914"/>
                </a:lnTo>
                <a:lnTo>
                  <a:pt x="1283" y="1904"/>
                </a:lnTo>
                <a:lnTo>
                  <a:pt x="1288" y="1894"/>
                </a:lnTo>
                <a:lnTo>
                  <a:pt x="1283" y="1879"/>
                </a:lnTo>
                <a:lnTo>
                  <a:pt x="1288" y="1869"/>
                </a:lnTo>
                <a:lnTo>
                  <a:pt x="1294" y="1855"/>
                </a:lnTo>
                <a:lnTo>
                  <a:pt x="1294" y="1840"/>
                </a:lnTo>
                <a:lnTo>
                  <a:pt x="1294" y="1825"/>
                </a:lnTo>
                <a:lnTo>
                  <a:pt x="1299" y="1810"/>
                </a:lnTo>
                <a:lnTo>
                  <a:pt x="1299" y="1800"/>
                </a:lnTo>
                <a:lnTo>
                  <a:pt x="1299" y="1785"/>
                </a:lnTo>
                <a:lnTo>
                  <a:pt x="1294" y="1775"/>
                </a:lnTo>
                <a:lnTo>
                  <a:pt x="1288" y="1756"/>
                </a:lnTo>
                <a:lnTo>
                  <a:pt x="1283" y="1746"/>
                </a:lnTo>
                <a:lnTo>
                  <a:pt x="1283" y="1736"/>
                </a:lnTo>
                <a:lnTo>
                  <a:pt x="1288" y="1741"/>
                </a:lnTo>
                <a:lnTo>
                  <a:pt x="1294" y="1751"/>
                </a:lnTo>
                <a:lnTo>
                  <a:pt x="1299" y="1761"/>
                </a:lnTo>
                <a:lnTo>
                  <a:pt x="1304" y="1766"/>
                </a:lnTo>
                <a:lnTo>
                  <a:pt x="1310" y="1766"/>
                </a:lnTo>
                <a:lnTo>
                  <a:pt x="1304" y="1756"/>
                </a:lnTo>
                <a:lnTo>
                  <a:pt x="1304" y="1746"/>
                </a:lnTo>
                <a:lnTo>
                  <a:pt x="1304" y="1731"/>
                </a:lnTo>
                <a:lnTo>
                  <a:pt x="1310" y="1726"/>
                </a:lnTo>
                <a:lnTo>
                  <a:pt x="1321" y="1726"/>
                </a:lnTo>
                <a:lnTo>
                  <a:pt x="1326" y="1721"/>
                </a:lnTo>
                <a:lnTo>
                  <a:pt x="1337" y="1716"/>
                </a:lnTo>
                <a:lnTo>
                  <a:pt x="1342" y="1711"/>
                </a:lnTo>
                <a:lnTo>
                  <a:pt x="1342" y="1706"/>
                </a:lnTo>
                <a:lnTo>
                  <a:pt x="1337" y="1691"/>
                </a:lnTo>
                <a:lnTo>
                  <a:pt x="1337" y="1677"/>
                </a:lnTo>
                <a:lnTo>
                  <a:pt x="1331" y="1667"/>
                </a:lnTo>
                <a:lnTo>
                  <a:pt x="1364" y="1632"/>
                </a:lnTo>
                <a:lnTo>
                  <a:pt x="1369" y="1622"/>
                </a:lnTo>
                <a:lnTo>
                  <a:pt x="1375" y="1617"/>
                </a:lnTo>
                <a:lnTo>
                  <a:pt x="1375" y="1612"/>
                </a:lnTo>
                <a:lnTo>
                  <a:pt x="1369" y="1602"/>
                </a:lnTo>
                <a:lnTo>
                  <a:pt x="1380" y="1597"/>
                </a:lnTo>
                <a:lnTo>
                  <a:pt x="1380" y="1592"/>
                </a:lnTo>
                <a:lnTo>
                  <a:pt x="1375" y="1588"/>
                </a:lnTo>
                <a:lnTo>
                  <a:pt x="1369" y="1583"/>
                </a:lnTo>
                <a:lnTo>
                  <a:pt x="1358" y="1573"/>
                </a:lnTo>
                <a:lnTo>
                  <a:pt x="1342" y="1563"/>
                </a:lnTo>
                <a:lnTo>
                  <a:pt x="1337" y="1563"/>
                </a:lnTo>
                <a:lnTo>
                  <a:pt x="1331" y="1563"/>
                </a:lnTo>
                <a:lnTo>
                  <a:pt x="1326" y="1563"/>
                </a:lnTo>
                <a:lnTo>
                  <a:pt x="1321" y="1563"/>
                </a:lnTo>
                <a:lnTo>
                  <a:pt x="1310" y="1568"/>
                </a:lnTo>
                <a:lnTo>
                  <a:pt x="1299" y="1568"/>
                </a:lnTo>
                <a:lnTo>
                  <a:pt x="1278" y="1573"/>
                </a:lnTo>
                <a:lnTo>
                  <a:pt x="1272" y="1563"/>
                </a:lnTo>
                <a:lnTo>
                  <a:pt x="1272" y="1553"/>
                </a:lnTo>
                <a:lnTo>
                  <a:pt x="1272" y="1543"/>
                </a:lnTo>
                <a:lnTo>
                  <a:pt x="1267" y="1538"/>
                </a:lnTo>
                <a:lnTo>
                  <a:pt x="1261" y="1533"/>
                </a:lnTo>
                <a:lnTo>
                  <a:pt x="1256" y="1533"/>
                </a:lnTo>
                <a:lnTo>
                  <a:pt x="1245" y="1528"/>
                </a:lnTo>
                <a:lnTo>
                  <a:pt x="1240" y="1528"/>
                </a:lnTo>
                <a:lnTo>
                  <a:pt x="1240" y="1523"/>
                </a:lnTo>
                <a:lnTo>
                  <a:pt x="1229" y="1523"/>
                </a:lnTo>
                <a:lnTo>
                  <a:pt x="1224" y="1518"/>
                </a:lnTo>
                <a:lnTo>
                  <a:pt x="1213" y="1508"/>
                </a:lnTo>
                <a:lnTo>
                  <a:pt x="1213" y="1499"/>
                </a:lnTo>
                <a:lnTo>
                  <a:pt x="1207" y="1494"/>
                </a:lnTo>
                <a:lnTo>
                  <a:pt x="1207" y="1489"/>
                </a:lnTo>
                <a:lnTo>
                  <a:pt x="1202" y="1494"/>
                </a:lnTo>
                <a:lnTo>
                  <a:pt x="1202" y="1499"/>
                </a:lnTo>
                <a:lnTo>
                  <a:pt x="1197" y="1503"/>
                </a:lnTo>
                <a:lnTo>
                  <a:pt x="1191" y="1503"/>
                </a:lnTo>
                <a:lnTo>
                  <a:pt x="1181" y="1518"/>
                </a:lnTo>
                <a:lnTo>
                  <a:pt x="1170" y="1533"/>
                </a:lnTo>
                <a:lnTo>
                  <a:pt x="1164" y="1528"/>
                </a:lnTo>
                <a:lnTo>
                  <a:pt x="1159" y="1523"/>
                </a:lnTo>
                <a:lnTo>
                  <a:pt x="1154" y="1513"/>
                </a:lnTo>
                <a:lnTo>
                  <a:pt x="1143" y="1508"/>
                </a:lnTo>
                <a:lnTo>
                  <a:pt x="1143" y="1503"/>
                </a:lnTo>
                <a:lnTo>
                  <a:pt x="1143" y="1499"/>
                </a:lnTo>
                <a:lnTo>
                  <a:pt x="1137" y="1499"/>
                </a:lnTo>
                <a:lnTo>
                  <a:pt x="1132" y="1494"/>
                </a:lnTo>
                <a:lnTo>
                  <a:pt x="1132" y="1489"/>
                </a:lnTo>
                <a:lnTo>
                  <a:pt x="1127" y="1489"/>
                </a:lnTo>
                <a:lnTo>
                  <a:pt x="1121" y="1494"/>
                </a:lnTo>
                <a:lnTo>
                  <a:pt x="1116" y="1494"/>
                </a:lnTo>
                <a:lnTo>
                  <a:pt x="1105" y="1494"/>
                </a:lnTo>
                <a:lnTo>
                  <a:pt x="1094" y="1489"/>
                </a:lnTo>
                <a:lnTo>
                  <a:pt x="1078" y="1489"/>
                </a:lnTo>
                <a:lnTo>
                  <a:pt x="1078" y="1494"/>
                </a:lnTo>
                <a:lnTo>
                  <a:pt x="1073" y="1499"/>
                </a:lnTo>
                <a:lnTo>
                  <a:pt x="1062" y="1499"/>
                </a:lnTo>
                <a:lnTo>
                  <a:pt x="1057" y="1503"/>
                </a:lnTo>
                <a:lnTo>
                  <a:pt x="1057" y="1508"/>
                </a:lnTo>
                <a:lnTo>
                  <a:pt x="1057" y="1518"/>
                </a:lnTo>
                <a:lnTo>
                  <a:pt x="1051" y="1518"/>
                </a:lnTo>
                <a:lnTo>
                  <a:pt x="1046" y="1523"/>
                </a:lnTo>
                <a:lnTo>
                  <a:pt x="1040" y="1523"/>
                </a:lnTo>
                <a:lnTo>
                  <a:pt x="1040" y="1513"/>
                </a:lnTo>
                <a:lnTo>
                  <a:pt x="1040" y="1503"/>
                </a:lnTo>
                <a:lnTo>
                  <a:pt x="1046" y="1499"/>
                </a:lnTo>
                <a:lnTo>
                  <a:pt x="1040" y="1494"/>
                </a:lnTo>
                <a:lnTo>
                  <a:pt x="1035" y="1489"/>
                </a:lnTo>
                <a:lnTo>
                  <a:pt x="1040" y="1489"/>
                </a:lnTo>
                <a:lnTo>
                  <a:pt x="1046" y="1484"/>
                </a:lnTo>
                <a:lnTo>
                  <a:pt x="1046" y="1474"/>
                </a:lnTo>
                <a:lnTo>
                  <a:pt x="1040" y="1459"/>
                </a:lnTo>
                <a:lnTo>
                  <a:pt x="1035" y="1449"/>
                </a:lnTo>
                <a:lnTo>
                  <a:pt x="1030" y="1444"/>
                </a:lnTo>
                <a:lnTo>
                  <a:pt x="1030" y="1434"/>
                </a:lnTo>
                <a:lnTo>
                  <a:pt x="1024" y="1434"/>
                </a:lnTo>
                <a:lnTo>
                  <a:pt x="1019" y="1434"/>
                </a:lnTo>
                <a:lnTo>
                  <a:pt x="1013" y="1434"/>
                </a:lnTo>
                <a:lnTo>
                  <a:pt x="1008" y="1434"/>
                </a:lnTo>
                <a:lnTo>
                  <a:pt x="1008" y="1429"/>
                </a:lnTo>
                <a:lnTo>
                  <a:pt x="1003" y="1419"/>
                </a:lnTo>
                <a:lnTo>
                  <a:pt x="997" y="1414"/>
                </a:lnTo>
                <a:lnTo>
                  <a:pt x="992" y="1414"/>
                </a:lnTo>
                <a:lnTo>
                  <a:pt x="987" y="1414"/>
                </a:lnTo>
                <a:lnTo>
                  <a:pt x="960" y="1405"/>
                </a:lnTo>
                <a:lnTo>
                  <a:pt x="954" y="1405"/>
                </a:lnTo>
                <a:lnTo>
                  <a:pt x="949" y="1405"/>
                </a:lnTo>
                <a:lnTo>
                  <a:pt x="938" y="1405"/>
                </a:lnTo>
                <a:lnTo>
                  <a:pt x="922" y="1405"/>
                </a:lnTo>
                <a:lnTo>
                  <a:pt x="922" y="1390"/>
                </a:lnTo>
                <a:lnTo>
                  <a:pt x="911" y="1380"/>
                </a:lnTo>
                <a:lnTo>
                  <a:pt x="900" y="1370"/>
                </a:lnTo>
                <a:lnTo>
                  <a:pt x="890" y="1365"/>
                </a:lnTo>
                <a:lnTo>
                  <a:pt x="879" y="1360"/>
                </a:lnTo>
                <a:lnTo>
                  <a:pt x="873" y="1360"/>
                </a:lnTo>
                <a:lnTo>
                  <a:pt x="868" y="1355"/>
                </a:lnTo>
                <a:lnTo>
                  <a:pt x="863" y="1350"/>
                </a:lnTo>
                <a:lnTo>
                  <a:pt x="852" y="1350"/>
                </a:lnTo>
                <a:lnTo>
                  <a:pt x="852" y="1340"/>
                </a:lnTo>
                <a:lnTo>
                  <a:pt x="863" y="1340"/>
                </a:lnTo>
                <a:lnTo>
                  <a:pt x="868" y="1345"/>
                </a:lnTo>
                <a:lnTo>
                  <a:pt x="879" y="1345"/>
                </a:lnTo>
                <a:lnTo>
                  <a:pt x="884" y="1350"/>
                </a:lnTo>
                <a:lnTo>
                  <a:pt x="900" y="1360"/>
                </a:lnTo>
                <a:lnTo>
                  <a:pt x="916" y="1365"/>
                </a:lnTo>
                <a:lnTo>
                  <a:pt x="933" y="1365"/>
                </a:lnTo>
                <a:lnTo>
                  <a:pt x="954" y="1385"/>
                </a:lnTo>
                <a:lnTo>
                  <a:pt x="965" y="1385"/>
                </a:lnTo>
                <a:lnTo>
                  <a:pt x="970" y="1385"/>
                </a:lnTo>
                <a:lnTo>
                  <a:pt x="970" y="1380"/>
                </a:lnTo>
                <a:lnTo>
                  <a:pt x="981" y="1385"/>
                </a:lnTo>
                <a:lnTo>
                  <a:pt x="987" y="1385"/>
                </a:lnTo>
                <a:lnTo>
                  <a:pt x="987" y="1380"/>
                </a:lnTo>
                <a:lnTo>
                  <a:pt x="987" y="1370"/>
                </a:lnTo>
                <a:lnTo>
                  <a:pt x="987" y="1360"/>
                </a:lnTo>
                <a:lnTo>
                  <a:pt x="987" y="1345"/>
                </a:lnTo>
                <a:lnTo>
                  <a:pt x="981" y="1335"/>
                </a:lnTo>
                <a:lnTo>
                  <a:pt x="976" y="1321"/>
                </a:lnTo>
                <a:lnTo>
                  <a:pt x="970" y="1316"/>
                </a:lnTo>
                <a:lnTo>
                  <a:pt x="960" y="1311"/>
                </a:lnTo>
                <a:lnTo>
                  <a:pt x="954" y="1311"/>
                </a:lnTo>
                <a:lnTo>
                  <a:pt x="943" y="1311"/>
                </a:lnTo>
                <a:lnTo>
                  <a:pt x="938" y="1306"/>
                </a:lnTo>
                <a:lnTo>
                  <a:pt x="927" y="1306"/>
                </a:lnTo>
                <a:lnTo>
                  <a:pt x="922" y="1301"/>
                </a:lnTo>
                <a:lnTo>
                  <a:pt x="916" y="1301"/>
                </a:lnTo>
                <a:lnTo>
                  <a:pt x="911" y="1286"/>
                </a:lnTo>
                <a:lnTo>
                  <a:pt x="911" y="1281"/>
                </a:lnTo>
                <a:lnTo>
                  <a:pt x="916" y="1281"/>
                </a:lnTo>
                <a:lnTo>
                  <a:pt x="927" y="1286"/>
                </a:lnTo>
                <a:lnTo>
                  <a:pt x="933" y="1286"/>
                </a:lnTo>
                <a:lnTo>
                  <a:pt x="938" y="1291"/>
                </a:lnTo>
                <a:lnTo>
                  <a:pt x="938" y="1296"/>
                </a:lnTo>
                <a:lnTo>
                  <a:pt x="949" y="1301"/>
                </a:lnTo>
                <a:lnTo>
                  <a:pt x="954" y="1301"/>
                </a:lnTo>
                <a:lnTo>
                  <a:pt x="960" y="1306"/>
                </a:lnTo>
                <a:lnTo>
                  <a:pt x="970" y="1301"/>
                </a:lnTo>
                <a:lnTo>
                  <a:pt x="970" y="1291"/>
                </a:lnTo>
                <a:lnTo>
                  <a:pt x="970" y="1286"/>
                </a:lnTo>
                <a:lnTo>
                  <a:pt x="981" y="1286"/>
                </a:lnTo>
                <a:lnTo>
                  <a:pt x="987" y="1281"/>
                </a:lnTo>
                <a:lnTo>
                  <a:pt x="992" y="1276"/>
                </a:lnTo>
                <a:lnTo>
                  <a:pt x="992" y="1271"/>
                </a:lnTo>
                <a:lnTo>
                  <a:pt x="981" y="1256"/>
                </a:lnTo>
                <a:lnTo>
                  <a:pt x="976" y="1246"/>
                </a:lnTo>
                <a:lnTo>
                  <a:pt x="970" y="1236"/>
                </a:lnTo>
                <a:lnTo>
                  <a:pt x="960" y="1222"/>
                </a:lnTo>
                <a:lnTo>
                  <a:pt x="960" y="1202"/>
                </a:lnTo>
                <a:lnTo>
                  <a:pt x="960" y="1187"/>
                </a:lnTo>
                <a:lnTo>
                  <a:pt x="954" y="1182"/>
                </a:lnTo>
                <a:lnTo>
                  <a:pt x="954" y="1177"/>
                </a:lnTo>
                <a:lnTo>
                  <a:pt x="949" y="1172"/>
                </a:lnTo>
                <a:lnTo>
                  <a:pt x="938" y="1167"/>
                </a:lnTo>
                <a:lnTo>
                  <a:pt x="938" y="1162"/>
                </a:lnTo>
                <a:lnTo>
                  <a:pt x="938" y="1157"/>
                </a:lnTo>
                <a:lnTo>
                  <a:pt x="933" y="1152"/>
                </a:lnTo>
                <a:lnTo>
                  <a:pt x="927" y="1152"/>
                </a:lnTo>
                <a:lnTo>
                  <a:pt x="922" y="1152"/>
                </a:lnTo>
                <a:lnTo>
                  <a:pt x="916" y="1147"/>
                </a:lnTo>
                <a:lnTo>
                  <a:pt x="916" y="1143"/>
                </a:lnTo>
                <a:lnTo>
                  <a:pt x="911" y="1143"/>
                </a:lnTo>
                <a:lnTo>
                  <a:pt x="911" y="1137"/>
                </a:lnTo>
                <a:lnTo>
                  <a:pt x="906" y="1137"/>
                </a:lnTo>
                <a:lnTo>
                  <a:pt x="900" y="1137"/>
                </a:lnTo>
                <a:lnTo>
                  <a:pt x="895" y="1133"/>
                </a:lnTo>
                <a:lnTo>
                  <a:pt x="900" y="1128"/>
                </a:lnTo>
                <a:lnTo>
                  <a:pt x="906" y="1133"/>
                </a:lnTo>
                <a:lnTo>
                  <a:pt x="911" y="1133"/>
                </a:lnTo>
                <a:lnTo>
                  <a:pt x="911" y="1128"/>
                </a:lnTo>
                <a:lnTo>
                  <a:pt x="906" y="1123"/>
                </a:lnTo>
                <a:lnTo>
                  <a:pt x="900" y="1123"/>
                </a:lnTo>
                <a:lnTo>
                  <a:pt x="895" y="1123"/>
                </a:lnTo>
                <a:lnTo>
                  <a:pt x="890" y="1118"/>
                </a:lnTo>
                <a:lnTo>
                  <a:pt x="884" y="1118"/>
                </a:lnTo>
                <a:lnTo>
                  <a:pt x="868" y="1118"/>
                </a:lnTo>
                <a:lnTo>
                  <a:pt x="857" y="1123"/>
                </a:lnTo>
                <a:lnTo>
                  <a:pt x="841" y="1123"/>
                </a:lnTo>
                <a:lnTo>
                  <a:pt x="830" y="1123"/>
                </a:lnTo>
                <a:lnTo>
                  <a:pt x="819" y="1123"/>
                </a:lnTo>
                <a:lnTo>
                  <a:pt x="809" y="1118"/>
                </a:lnTo>
                <a:lnTo>
                  <a:pt x="803" y="1108"/>
                </a:lnTo>
                <a:lnTo>
                  <a:pt x="803" y="1103"/>
                </a:lnTo>
                <a:lnTo>
                  <a:pt x="814" y="1098"/>
                </a:lnTo>
                <a:lnTo>
                  <a:pt x="819" y="1098"/>
                </a:lnTo>
                <a:lnTo>
                  <a:pt x="830" y="1098"/>
                </a:lnTo>
                <a:lnTo>
                  <a:pt x="836" y="1103"/>
                </a:lnTo>
                <a:lnTo>
                  <a:pt x="857" y="1098"/>
                </a:lnTo>
                <a:lnTo>
                  <a:pt x="873" y="1098"/>
                </a:lnTo>
                <a:lnTo>
                  <a:pt x="890" y="1103"/>
                </a:lnTo>
                <a:lnTo>
                  <a:pt x="906" y="1098"/>
                </a:lnTo>
                <a:lnTo>
                  <a:pt x="916" y="1093"/>
                </a:lnTo>
                <a:lnTo>
                  <a:pt x="906" y="1083"/>
                </a:lnTo>
                <a:lnTo>
                  <a:pt x="906" y="1073"/>
                </a:lnTo>
                <a:lnTo>
                  <a:pt x="906" y="1068"/>
                </a:lnTo>
                <a:lnTo>
                  <a:pt x="900" y="1063"/>
                </a:lnTo>
                <a:lnTo>
                  <a:pt x="890" y="1058"/>
                </a:lnTo>
                <a:lnTo>
                  <a:pt x="895" y="1053"/>
                </a:lnTo>
                <a:lnTo>
                  <a:pt x="900" y="1053"/>
                </a:lnTo>
                <a:lnTo>
                  <a:pt x="900" y="1048"/>
                </a:lnTo>
                <a:lnTo>
                  <a:pt x="890" y="1044"/>
                </a:lnTo>
                <a:lnTo>
                  <a:pt x="884" y="1039"/>
                </a:lnTo>
                <a:lnTo>
                  <a:pt x="868" y="1039"/>
                </a:lnTo>
                <a:lnTo>
                  <a:pt x="852" y="1039"/>
                </a:lnTo>
                <a:lnTo>
                  <a:pt x="841" y="1034"/>
                </a:lnTo>
                <a:lnTo>
                  <a:pt x="830" y="1029"/>
                </a:lnTo>
                <a:lnTo>
                  <a:pt x="819" y="1029"/>
                </a:lnTo>
                <a:lnTo>
                  <a:pt x="809" y="1024"/>
                </a:lnTo>
                <a:lnTo>
                  <a:pt x="803" y="1019"/>
                </a:lnTo>
                <a:lnTo>
                  <a:pt x="798" y="1014"/>
                </a:lnTo>
                <a:lnTo>
                  <a:pt x="803" y="1009"/>
                </a:lnTo>
                <a:lnTo>
                  <a:pt x="809" y="1014"/>
                </a:lnTo>
                <a:lnTo>
                  <a:pt x="814" y="1014"/>
                </a:lnTo>
                <a:lnTo>
                  <a:pt x="819" y="1014"/>
                </a:lnTo>
                <a:lnTo>
                  <a:pt x="825" y="1009"/>
                </a:lnTo>
                <a:lnTo>
                  <a:pt x="836" y="1014"/>
                </a:lnTo>
                <a:lnTo>
                  <a:pt x="846" y="1014"/>
                </a:lnTo>
                <a:lnTo>
                  <a:pt x="852" y="1019"/>
                </a:lnTo>
                <a:lnTo>
                  <a:pt x="863" y="1024"/>
                </a:lnTo>
                <a:lnTo>
                  <a:pt x="868" y="1019"/>
                </a:lnTo>
                <a:lnTo>
                  <a:pt x="873" y="1014"/>
                </a:lnTo>
                <a:lnTo>
                  <a:pt x="879" y="1014"/>
                </a:lnTo>
                <a:lnTo>
                  <a:pt x="879" y="1019"/>
                </a:lnTo>
                <a:lnTo>
                  <a:pt x="884" y="1024"/>
                </a:lnTo>
                <a:lnTo>
                  <a:pt x="884" y="1014"/>
                </a:lnTo>
                <a:lnTo>
                  <a:pt x="884" y="1004"/>
                </a:lnTo>
                <a:lnTo>
                  <a:pt x="879" y="999"/>
                </a:lnTo>
                <a:lnTo>
                  <a:pt x="868" y="989"/>
                </a:lnTo>
                <a:lnTo>
                  <a:pt x="863" y="984"/>
                </a:lnTo>
                <a:lnTo>
                  <a:pt x="857" y="974"/>
                </a:lnTo>
                <a:lnTo>
                  <a:pt x="846" y="969"/>
                </a:lnTo>
                <a:lnTo>
                  <a:pt x="841" y="955"/>
                </a:lnTo>
                <a:lnTo>
                  <a:pt x="841" y="930"/>
                </a:lnTo>
                <a:lnTo>
                  <a:pt x="841" y="920"/>
                </a:lnTo>
                <a:lnTo>
                  <a:pt x="830" y="910"/>
                </a:lnTo>
                <a:lnTo>
                  <a:pt x="819" y="895"/>
                </a:lnTo>
                <a:lnTo>
                  <a:pt x="803" y="880"/>
                </a:lnTo>
                <a:lnTo>
                  <a:pt x="793" y="880"/>
                </a:lnTo>
                <a:lnTo>
                  <a:pt x="787" y="880"/>
                </a:lnTo>
                <a:lnTo>
                  <a:pt x="782" y="885"/>
                </a:lnTo>
                <a:lnTo>
                  <a:pt x="776" y="885"/>
                </a:lnTo>
                <a:lnTo>
                  <a:pt x="776" y="875"/>
                </a:lnTo>
                <a:lnTo>
                  <a:pt x="776" y="870"/>
                </a:lnTo>
                <a:lnTo>
                  <a:pt x="782" y="866"/>
                </a:lnTo>
                <a:lnTo>
                  <a:pt x="782" y="856"/>
                </a:lnTo>
                <a:lnTo>
                  <a:pt x="782" y="851"/>
                </a:lnTo>
                <a:lnTo>
                  <a:pt x="776" y="846"/>
                </a:lnTo>
                <a:lnTo>
                  <a:pt x="765" y="841"/>
                </a:lnTo>
                <a:lnTo>
                  <a:pt x="776" y="836"/>
                </a:lnTo>
                <a:lnTo>
                  <a:pt x="782" y="831"/>
                </a:lnTo>
                <a:lnTo>
                  <a:pt x="776" y="831"/>
                </a:lnTo>
                <a:lnTo>
                  <a:pt x="771" y="826"/>
                </a:lnTo>
                <a:lnTo>
                  <a:pt x="765" y="826"/>
                </a:lnTo>
                <a:lnTo>
                  <a:pt x="760" y="831"/>
                </a:lnTo>
                <a:lnTo>
                  <a:pt x="760" y="836"/>
                </a:lnTo>
                <a:lnTo>
                  <a:pt x="755" y="836"/>
                </a:lnTo>
                <a:lnTo>
                  <a:pt x="749" y="836"/>
                </a:lnTo>
                <a:lnTo>
                  <a:pt x="744" y="841"/>
                </a:lnTo>
                <a:lnTo>
                  <a:pt x="744" y="836"/>
                </a:lnTo>
                <a:lnTo>
                  <a:pt x="744" y="831"/>
                </a:lnTo>
                <a:lnTo>
                  <a:pt x="749" y="821"/>
                </a:lnTo>
                <a:lnTo>
                  <a:pt x="749" y="816"/>
                </a:lnTo>
                <a:lnTo>
                  <a:pt x="749" y="811"/>
                </a:lnTo>
                <a:lnTo>
                  <a:pt x="744" y="801"/>
                </a:lnTo>
                <a:lnTo>
                  <a:pt x="739" y="796"/>
                </a:lnTo>
                <a:lnTo>
                  <a:pt x="728" y="796"/>
                </a:lnTo>
                <a:lnTo>
                  <a:pt x="722" y="796"/>
                </a:lnTo>
                <a:lnTo>
                  <a:pt x="717" y="791"/>
                </a:lnTo>
                <a:lnTo>
                  <a:pt x="717" y="777"/>
                </a:lnTo>
                <a:lnTo>
                  <a:pt x="728" y="777"/>
                </a:lnTo>
                <a:lnTo>
                  <a:pt x="733" y="777"/>
                </a:lnTo>
                <a:lnTo>
                  <a:pt x="739" y="772"/>
                </a:lnTo>
                <a:lnTo>
                  <a:pt x="744" y="762"/>
                </a:lnTo>
                <a:lnTo>
                  <a:pt x="749" y="762"/>
                </a:lnTo>
                <a:lnTo>
                  <a:pt x="749" y="757"/>
                </a:lnTo>
                <a:lnTo>
                  <a:pt x="749" y="737"/>
                </a:lnTo>
                <a:lnTo>
                  <a:pt x="744" y="717"/>
                </a:lnTo>
                <a:lnTo>
                  <a:pt x="744" y="707"/>
                </a:lnTo>
                <a:lnTo>
                  <a:pt x="733" y="697"/>
                </a:lnTo>
                <a:lnTo>
                  <a:pt x="728" y="688"/>
                </a:lnTo>
                <a:lnTo>
                  <a:pt x="722" y="668"/>
                </a:lnTo>
                <a:lnTo>
                  <a:pt x="717" y="653"/>
                </a:lnTo>
                <a:lnTo>
                  <a:pt x="717" y="643"/>
                </a:lnTo>
                <a:lnTo>
                  <a:pt x="728" y="643"/>
                </a:lnTo>
                <a:lnTo>
                  <a:pt x="733" y="648"/>
                </a:lnTo>
                <a:lnTo>
                  <a:pt x="739" y="663"/>
                </a:lnTo>
                <a:lnTo>
                  <a:pt x="744" y="683"/>
                </a:lnTo>
                <a:lnTo>
                  <a:pt x="755" y="697"/>
                </a:lnTo>
                <a:lnTo>
                  <a:pt x="755" y="712"/>
                </a:lnTo>
                <a:lnTo>
                  <a:pt x="760" y="732"/>
                </a:lnTo>
                <a:lnTo>
                  <a:pt x="771" y="752"/>
                </a:lnTo>
                <a:lnTo>
                  <a:pt x="771" y="767"/>
                </a:lnTo>
                <a:lnTo>
                  <a:pt x="771" y="781"/>
                </a:lnTo>
                <a:lnTo>
                  <a:pt x="776" y="786"/>
                </a:lnTo>
                <a:lnTo>
                  <a:pt x="782" y="796"/>
                </a:lnTo>
                <a:lnTo>
                  <a:pt x="798" y="806"/>
                </a:lnTo>
                <a:lnTo>
                  <a:pt x="803" y="811"/>
                </a:lnTo>
                <a:lnTo>
                  <a:pt x="809" y="816"/>
                </a:lnTo>
                <a:lnTo>
                  <a:pt x="809" y="826"/>
                </a:lnTo>
                <a:lnTo>
                  <a:pt x="814" y="831"/>
                </a:lnTo>
                <a:lnTo>
                  <a:pt x="830" y="846"/>
                </a:lnTo>
                <a:lnTo>
                  <a:pt x="841" y="861"/>
                </a:lnTo>
                <a:lnTo>
                  <a:pt x="852" y="880"/>
                </a:lnTo>
                <a:lnTo>
                  <a:pt x="868" y="905"/>
                </a:lnTo>
                <a:lnTo>
                  <a:pt x="879" y="935"/>
                </a:lnTo>
                <a:lnTo>
                  <a:pt x="895" y="959"/>
                </a:lnTo>
                <a:lnTo>
                  <a:pt x="911" y="979"/>
                </a:lnTo>
                <a:lnTo>
                  <a:pt x="922" y="984"/>
                </a:lnTo>
                <a:lnTo>
                  <a:pt x="933" y="994"/>
                </a:lnTo>
                <a:lnTo>
                  <a:pt x="938" y="1004"/>
                </a:lnTo>
                <a:lnTo>
                  <a:pt x="943" y="1014"/>
                </a:lnTo>
                <a:lnTo>
                  <a:pt x="949" y="1039"/>
                </a:lnTo>
                <a:lnTo>
                  <a:pt x="954" y="1063"/>
                </a:lnTo>
                <a:lnTo>
                  <a:pt x="960" y="1078"/>
                </a:lnTo>
                <a:lnTo>
                  <a:pt x="965" y="1088"/>
                </a:lnTo>
                <a:lnTo>
                  <a:pt x="976" y="1093"/>
                </a:lnTo>
                <a:lnTo>
                  <a:pt x="981" y="1098"/>
                </a:lnTo>
                <a:lnTo>
                  <a:pt x="987" y="1098"/>
                </a:lnTo>
                <a:lnTo>
                  <a:pt x="987" y="1108"/>
                </a:lnTo>
                <a:lnTo>
                  <a:pt x="1003" y="1123"/>
                </a:lnTo>
                <a:lnTo>
                  <a:pt x="1013" y="1137"/>
                </a:lnTo>
                <a:lnTo>
                  <a:pt x="1024" y="1152"/>
                </a:lnTo>
                <a:lnTo>
                  <a:pt x="1030" y="1172"/>
                </a:lnTo>
                <a:lnTo>
                  <a:pt x="1040" y="1202"/>
                </a:lnTo>
                <a:lnTo>
                  <a:pt x="1046" y="1232"/>
                </a:lnTo>
                <a:lnTo>
                  <a:pt x="1046" y="1246"/>
                </a:lnTo>
                <a:lnTo>
                  <a:pt x="1051" y="1266"/>
                </a:lnTo>
                <a:lnTo>
                  <a:pt x="1062" y="1291"/>
                </a:lnTo>
                <a:lnTo>
                  <a:pt x="1067" y="1301"/>
                </a:lnTo>
                <a:lnTo>
                  <a:pt x="1078" y="1311"/>
                </a:lnTo>
                <a:lnTo>
                  <a:pt x="1078" y="1321"/>
                </a:lnTo>
                <a:lnTo>
                  <a:pt x="1078" y="1325"/>
                </a:lnTo>
                <a:lnTo>
                  <a:pt x="1089" y="1330"/>
                </a:lnTo>
                <a:lnTo>
                  <a:pt x="1094" y="1335"/>
                </a:lnTo>
                <a:lnTo>
                  <a:pt x="1094" y="1340"/>
                </a:lnTo>
                <a:lnTo>
                  <a:pt x="1100" y="1350"/>
                </a:lnTo>
                <a:lnTo>
                  <a:pt x="1100" y="1365"/>
                </a:lnTo>
                <a:lnTo>
                  <a:pt x="1105" y="1365"/>
                </a:lnTo>
                <a:lnTo>
                  <a:pt x="1110" y="1370"/>
                </a:lnTo>
                <a:lnTo>
                  <a:pt x="1121" y="1390"/>
                </a:lnTo>
                <a:lnTo>
                  <a:pt x="1127" y="1395"/>
                </a:lnTo>
                <a:lnTo>
                  <a:pt x="1137" y="1405"/>
                </a:lnTo>
                <a:lnTo>
                  <a:pt x="1148" y="1410"/>
                </a:lnTo>
                <a:lnTo>
                  <a:pt x="1164" y="1410"/>
                </a:lnTo>
                <a:lnTo>
                  <a:pt x="1175" y="1419"/>
                </a:lnTo>
                <a:lnTo>
                  <a:pt x="1186" y="1424"/>
                </a:lnTo>
                <a:lnTo>
                  <a:pt x="1191" y="1429"/>
                </a:lnTo>
                <a:lnTo>
                  <a:pt x="1191" y="1434"/>
                </a:lnTo>
                <a:lnTo>
                  <a:pt x="1197" y="1439"/>
                </a:lnTo>
                <a:lnTo>
                  <a:pt x="1213" y="1444"/>
                </a:lnTo>
                <a:lnTo>
                  <a:pt x="1229" y="1449"/>
                </a:lnTo>
                <a:lnTo>
                  <a:pt x="1234" y="1449"/>
                </a:lnTo>
                <a:lnTo>
                  <a:pt x="1240" y="1449"/>
                </a:lnTo>
                <a:lnTo>
                  <a:pt x="1251" y="1449"/>
                </a:lnTo>
                <a:lnTo>
                  <a:pt x="1251" y="1454"/>
                </a:lnTo>
                <a:lnTo>
                  <a:pt x="1256" y="1459"/>
                </a:lnTo>
                <a:lnTo>
                  <a:pt x="1256" y="1464"/>
                </a:lnTo>
                <a:lnTo>
                  <a:pt x="1261" y="1474"/>
                </a:lnTo>
                <a:lnTo>
                  <a:pt x="1267" y="1484"/>
                </a:lnTo>
                <a:lnTo>
                  <a:pt x="1278" y="1474"/>
                </a:lnTo>
                <a:lnTo>
                  <a:pt x="1283" y="1474"/>
                </a:lnTo>
                <a:lnTo>
                  <a:pt x="1288" y="1479"/>
                </a:lnTo>
                <a:lnTo>
                  <a:pt x="1288" y="1489"/>
                </a:lnTo>
                <a:lnTo>
                  <a:pt x="1299" y="1489"/>
                </a:lnTo>
                <a:lnTo>
                  <a:pt x="1310" y="1494"/>
                </a:lnTo>
                <a:lnTo>
                  <a:pt x="1310" y="1499"/>
                </a:lnTo>
                <a:lnTo>
                  <a:pt x="1310" y="1503"/>
                </a:lnTo>
                <a:lnTo>
                  <a:pt x="1321" y="1503"/>
                </a:lnTo>
                <a:lnTo>
                  <a:pt x="1331" y="1499"/>
                </a:lnTo>
                <a:lnTo>
                  <a:pt x="1342" y="1494"/>
                </a:lnTo>
                <a:lnTo>
                  <a:pt x="1364" y="1494"/>
                </a:lnTo>
                <a:lnTo>
                  <a:pt x="1369" y="1489"/>
                </a:lnTo>
                <a:lnTo>
                  <a:pt x="1375" y="1489"/>
                </a:lnTo>
                <a:lnTo>
                  <a:pt x="1380" y="1489"/>
                </a:lnTo>
                <a:lnTo>
                  <a:pt x="1396" y="1494"/>
                </a:lnTo>
                <a:lnTo>
                  <a:pt x="1402" y="1499"/>
                </a:lnTo>
                <a:lnTo>
                  <a:pt x="1412" y="1499"/>
                </a:lnTo>
                <a:lnTo>
                  <a:pt x="1412" y="1489"/>
                </a:lnTo>
                <a:lnTo>
                  <a:pt x="1418" y="1484"/>
                </a:lnTo>
                <a:lnTo>
                  <a:pt x="1418" y="1479"/>
                </a:lnTo>
                <a:lnTo>
                  <a:pt x="1418" y="1474"/>
                </a:lnTo>
                <a:lnTo>
                  <a:pt x="1412" y="1474"/>
                </a:lnTo>
                <a:lnTo>
                  <a:pt x="1407" y="1469"/>
                </a:lnTo>
                <a:lnTo>
                  <a:pt x="1407" y="1459"/>
                </a:lnTo>
                <a:lnTo>
                  <a:pt x="1407" y="1449"/>
                </a:lnTo>
                <a:lnTo>
                  <a:pt x="1396" y="1434"/>
                </a:lnTo>
                <a:lnTo>
                  <a:pt x="1385" y="1429"/>
                </a:lnTo>
                <a:lnTo>
                  <a:pt x="1380" y="1419"/>
                </a:lnTo>
                <a:lnTo>
                  <a:pt x="1385" y="1419"/>
                </a:lnTo>
                <a:lnTo>
                  <a:pt x="1385" y="1414"/>
                </a:lnTo>
                <a:lnTo>
                  <a:pt x="1396" y="1414"/>
                </a:lnTo>
                <a:lnTo>
                  <a:pt x="1402" y="1419"/>
                </a:lnTo>
                <a:lnTo>
                  <a:pt x="1407" y="1419"/>
                </a:lnTo>
                <a:lnTo>
                  <a:pt x="1407" y="1410"/>
                </a:lnTo>
                <a:lnTo>
                  <a:pt x="1402" y="1400"/>
                </a:lnTo>
                <a:lnTo>
                  <a:pt x="1396" y="1395"/>
                </a:lnTo>
                <a:lnTo>
                  <a:pt x="1396" y="1390"/>
                </a:lnTo>
                <a:lnTo>
                  <a:pt x="1391" y="1390"/>
                </a:lnTo>
                <a:lnTo>
                  <a:pt x="1385" y="1390"/>
                </a:lnTo>
                <a:lnTo>
                  <a:pt x="1380" y="1395"/>
                </a:lnTo>
                <a:lnTo>
                  <a:pt x="1375" y="1390"/>
                </a:lnTo>
                <a:lnTo>
                  <a:pt x="1375" y="1385"/>
                </a:lnTo>
                <a:lnTo>
                  <a:pt x="1380" y="1375"/>
                </a:lnTo>
                <a:lnTo>
                  <a:pt x="1391" y="1360"/>
                </a:lnTo>
                <a:lnTo>
                  <a:pt x="1391" y="1345"/>
                </a:lnTo>
                <a:lnTo>
                  <a:pt x="1391" y="1330"/>
                </a:lnTo>
                <a:lnTo>
                  <a:pt x="1385" y="1340"/>
                </a:lnTo>
                <a:lnTo>
                  <a:pt x="1385" y="1345"/>
                </a:lnTo>
                <a:lnTo>
                  <a:pt x="1385" y="1350"/>
                </a:lnTo>
                <a:lnTo>
                  <a:pt x="1380" y="1350"/>
                </a:lnTo>
                <a:lnTo>
                  <a:pt x="1375" y="1345"/>
                </a:lnTo>
                <a:lnTo>
                  <a:pt x="1375" y="1330"/>
                </a:lnTo>
                <a:lnTo>
                  <a:pt x="1375" y="1311"/>
                </a:lnTo>
                <a:lnTo>
                  <a:pt x="1369" y="1306"/>
                </a:lnTo>
                <a:lnTo>
                  <a:pt x="1369" y="1301"/>
                </a:lnTo>
                <a:lnTo>
                  <a:pt x="1364" y="1296"/>
                </a:lnTo>
                <a:lnTo>
                  <a:pt x="1358" y="1296"/>
                </a:lnTo>
                <a:lnTo>
                  <a:pt x="1353" y="1291"/>
                </a:lnTo>
                <a:lnTo>
                  <a:pt x="1353" y="1286"/>
                </a:lnTo>
                <a:lnTo>
                  <a:pt x="1342" y="1281"/>
                </a:lnTo>
                <a:lnTo>
                  <a:pt x="1337" y="1271"/>
                </a:lnTo>
                <a:lnTo>
                  <a:pt x="1331" y="1266"/>
                </a:lnTo>
                <a:lnTo>
                  <a:pt x="1326" y="1246"/>
                </a:lnTo>
                <a:lnTo>
                  <a:pt x="1321" y="1236"/>
                </a:lnTo>
                <a:lnTo>
                  <a:pt x="1315" y="1226"/>
                </a:lnTo>
                <a:lnTo>
                  <a:pt x="1315" y="1222"/>
                </a:lnTo>
                <a:lnTo>
                  <a:pt x="1310" y="1222"/>
                </a:lnTo>
                <a:lnTo>
                  <a:pt x="1315" y="1217"/>
                </a:lnTo>
                <a:lnTo>
                  <a:pt x="1315" y="1207"/>
                </a:lnTo>
                <a:lnTo>
                  <a:pt x="1315" y="1192"/>
                </a:lnTo>
                <a:lnTo>
                  <a:pt x="1315" y="1177"/>
                </a:lnTo>
                <a:lnTo>
                  <a:pt x="1315" y="1172"/>
                </a:lnTo>
                <a:lnTo>
                  <a:pt x="1321" y="1172"/>
                </a:lnTo>
                <a:lnTo>
                  <a:pt x="1315" y="1162"/>
                </a:lnTo>
                <a:lnTo>
                  <a:pt x="1310" y="1152"/>
                </a:lnTo>
                <a:lnTo>
                  <a:pt x="1294" y="1137"/>
                </a:lnTo>
                <a:lnTo>
                  <a:pt x="1299" y="1137"/>
                </a:lnTo>
                <a:lnTo>
                  <a:pt x="1304" y="1137"/>
                </a:lnTo>
                <a:lnTo>
                  <a:pt x="1310" y="1143"/>
                </a:lnTo>
                <a:lnTo>
                  <a:pt x="1310" y="1137"/>
                </a:lnTo>
                <a:lnTo>
                  <a:pt x="1310" y="1128"/>
                </a:lnTo>
                <a:lnTo>
                  <a:pt x="1299" y="1123"/>
                </a:lnTo>
                <a:lnTo>
                  <a:pt x="1294" y="1113"/>
                </a:lnTo>
                <a:lnTo>
                  <a:pt x="1288" y="1113"/>
                </a:lnTo>
                <a:lnTo>
                  <a:pt x="1288" y="1103"/>
                </a:lnTo>
                <a:lnTo>
                  <a:pt x="1288" y="1098"/>
                </a:lnTo>
                <a:lnTo>
                  <a:pt x="1288" y="1093"/>
                </a:lnTo>
                <a:lnTo>
                  <a:pt x="1294" y="1093"/>
                </a:lnTo>
                <a:lnTo>
                  <a:pt x="1294" y="1098"/>
                </a:lnTo>
                <a:lnTo>
                  <a:pt x="1299" y="1103"/>
                </a:lnTo>
                <a:lnTo>
                  <a:pt x="1299" y="1108"/>
                </a:lnTo>
                <a:lnTo>
                  <a:pt x="1304" y="1108"/>
                </a:lnTo>
                <a:lnTo>
                  <a:pt x="1304" y="1093"/>
                </a:lnTo>
                <a:lnTo>
                  <a:pt x="1304" y="1088"/>
                </a:lnTo>
                <a:lnTo>
                  <a:pt x="1310" y="1088"/>
                </a:lnTo>
                <a:lnTo>
                  <a:pt x="1321" y="1093"/>
                </a:lnTo>
                <a:lnTo>
                  <a:pt x="1321" y="1098"/>
                </a:lnTo>
                <a:lnTo>
                  <a:pt x="1326" y="1108"/>
                </a:lnTo>
                <a:lnTo>
                  <a:pt x="1331" y="1123"/>
                </a:lnTo>
                <a:lnTo>
                  <a:pt x="1337" y="1137"/>
                </a:lnTo>
                <a:lnTo>
                  <a:pt x="1348" y="1147"/>
                </a:lnTo>
                <a:lnTo>
                  <a:pt x="1353" y="1152"/>
                </a:lnTo>
                <a:lnTo>
                  <a:pt x="1353" y="1162"/>
                </a:lnTo>
                <a:lnTo>
                  <a:pt x="1358" y="1167"/>
                </a:lnTo>
                <a:lnTo>
                  <a:pt x="1358" y="1182"/>
                </a:lnTo>
                <a:lnTo>
                  <a:pt x="1364" y="1192"/>
                </a:lnTo>
                <a:lnTo>
                  <a:pt x="1375" y="1197"/>
                </a:lnTo>
                <a:lnTo>
                  <a:pt x="1385" y="1212"/>
                </a:lnTo>
                <a:lnTo>
                  <a:pt x="1396" y="1226"/>
                </a:lnTo>
                <a:lnTo>
                  <a:pt x="1407" y="1246"/>
                </a:lnTo>
                <a:lnTo>
                  <a:pt x="1407" y="1251"/>
                </a:lnTo>
                <a:lnTo>
                  <a:pt x="1407" y="1261"/>
                </a:lnTo>
                <a:lnTo>
                  <a:pt x="1418" y="1271"/>
                </a:lnTo>
                <a:lnTo>
                  <a:pt x="1418" y="1281"/>
                </a:lnTo>
                <a:lnTo>
                  <a:pt x="1428" y="1286"/>
                </a:lnTo>
                <a:lnTo>
                  <a:pt x="1439" y="1286"/>
                </a:lnTo>
                <a:lnTo>
                  <a:pt x="1439" y="1291"/>
                </a:lnTo>
                <a:lnTo>
                  <a:pt x="1445" y="1301"/>
                </a:lnTo>
                <a:lnTo>
                  <a:pt x="1450" y="1311"/>
                </a:lnTo>
                <a:lnTo>
                  <a:pt x="1450" y="1321"/>
                </a:lnTo>
                <a:lnTo>
                  <a:pt x="1450" y="1340"/>
                </a:lnTo>
                <a:lnTo>
                  <a:pt x="1450" y="1365"/>
                </a:lnTo>
                <a:lnTo>
                  <a:pt x="1461" y="1390"/>
                </a:lnTo>
                <a:lnTo>
                  <a:pt x="1461" y="1400"/>
                </a:lnTo>
                <a:lnTo>
                  <a:pt x="1466" y="1405"/>
                </a:lnTo>
                <a:lnTo>
                  <a:pt x="1466" y="1419"/>
                </a:lnTo>
                <a:lnTo>
                  <a:pt x="1472" y="1429"/>
                </a:lnTo>
                <a:lnTo>
                  <a:pt x="1477" y="1439"/>
                </a:lnTo>
                <a:lnTo>
                  <a:pt x="1477" y="1419"/>
                </a:lnTo>
                <a:lnTo>
                  <a:pt x="1472" y="1410"/>
                </a:lnTo>
                <a:lnTo>
                  <a:pt x="1466" y="1385"/>
                </a:lnTo>
                <a:lnTo>
                  <a:pt x="1461" y="1355"/>
                </a:lnTo>
                <a:lnTo>
                  <a:pt x="1461" y="1340"/>
                </a:lnTo>
                <a:lnTo>
                  <a:pt x="1461" y="1321"/>
                </a:lnTo>
                <a:lnTo>
                  <a:pt x="1472" y="1316"/>
                </a:lnTo>
                <a:lnTo>
                  <a:pt x="1488" y="1316"/>
                </a:lnTo>
                <a:lnTo>
                  <a:pt x="1504" y="1316"/>
                </a:lnTo>
                <a:lnTo>
                  <a:pt x="1520" y="1311"/>
                </a:lnTo>
                <a:lnTo>
                  <a:pt x="1520" y="1306"/>
                </a:lnTo>
                <a:lnTo>
                  <a:pt x="1525" y="1306"/>
                </a:lnTo>
                <a:lnTo>
                  <a:pt x="1531" y="1306"/>
                </a:lnTo>
                <a:lnTo>
                  <a:pt x="1542" y="1306"/>
                </a:lnTo>
                <a:lnTo>
                  <a:pt x="1547" y="1306"/>
                </a:lnTo>
                <a:lnTo>
                  <a:pt x="1558" y="1301"/>
                </a:lnTo>
                <a:lnTo>
                  <a:pt x="1558" y="1306"/>
                </a:lnTo>
                <a:lnTo>
                  <a:pt x="1569" y="1306"/>
                </a:lnTo>
                <a:lnTo>
                  <a:pt x="1574" y="1296"/>
                </a:lnTo>
                <a:lnTo>
                  <a:pt x="1585" y="1291"/>
                </a:lnTo>
                <a:lnTo>
                  <a:pt x="1590" y="1286"/>
                </a:lnTo>
                <a:lnTo>
                  <a:pt x="1590" y="1276"/>
                </a:lnTo>
                <a:lnTo>
                  <a:pt x="1601" y="1271"/>
                </a:lnTo>
                <a:lnTo>
                  <a:pt x="1601" y="1261"/>
                </a:lnTo>
                <a:lnTo>
                  <a:pt x="1601" y="1256"/>
                </a:lnTo>
                <a:lnTo>
                  <a:pt x="1590" y="1251"/>
                </a:lnTo>
                <a:lnTo>
                  <a:pt x="1596" y="1236"/>
                </a:lnTo>
                <a:lnTo>
                  <a:pt x="1601" y="1232"/>
                </a:lnTo>
                <a:lnTo>
                  <a:pt x="1606" y="1226"/>
                </a:lnTo>
                <a:lnTo>
                  <a:pt x="1606" y="1222"/>
                </a:lnTo>
                <a:lnTo>
                  <a:pt x="1601" y="1217"/>
                </a:lnTo>
                <a:lnTo>
                  <a:pt x="1601" y="1212"/>
                </a:lnTo>
                <a:lnTo>
                  <a:pt x="1601" y="1207"/>
                </a:lnTo>
                <a:lnTo>
                  <a:pt x="1628" y="1217"/>
                </a:lnTo>
                <a:lnTo>
                  <a:pt x="1639" y="1217"/>
                </a:lnTo>
                <a:lnTo>
                  <a:pt x="1639" y="1212"/>
                </a:lnTo>
                <a:lnTo>
                  <a:pt x="1639" y="1207"/>
                </a:lnTo>
                <a:lnTo>
                  <a:pt x="1639" y="1197"/>
                </a:lnTo>
                <a:lnTo>
                  <a:pt x="1644" y="1192"/>
                </a:lnTo>
                <a:lnTo>
                  <a:pt x="1644" y="1187"/>
                </a:lnTo>
                <a:lnTo>
                  <a:pt x="1644" y="1172"/>
                </a:lnTo>
                <a:lnTo>
                  <a:pt x="1644" y="1167"/>
                </a:lnTo>
                <a:lnTo>
                  <a:pt x="1649" y="1157"/>
                </a:lnTo>
                <a:lnTo>
                  <a:pt x="1655" y="1152"/>
                </a:lnTo>
                <a:lnTo>
                  <a:pt x="1666" y="1143"/>
                </a:lnTo>
                <a:lnTo>
                  <a:pt x="1671" y="1137"/>
                </a:lnTo>
                <a:lnTo>
                  <a:pt x="1671" y="1128"/>
                </a:lnTo>
                <a:lnTo>
                  <a:pt x="1671" y="1123"/>
                </a:lnTo>
                <a:lnTo>
                  <a:pt x="1671" y="1118"/>
                </a:lnTo>
                <a:lnTo>
                  <a:pt x="1666" y="1108"/>
                </a:lnTo>
                <a:lnTo>
                  <a:pt x="1666" y="1103"/>
                </a:lnTo>
                <a:lnTo>
                  <a:pt x="1671" y="1098"/>
                </a:lnTo>
                <a:lnTo>
                  <a:pt x="1666" y="1083"/>
                </a:lnTo>
                <a:lnTo>
                  <a:pt x="1660" y="1073"/>
                </a:lnTo>
                <a:lnTo>
                  <a:pt x="1655" y="1058"/>
                </a:lnTo>
                <a:lnTo>
                  <a:pt x="1649" y="1058"/>
                </a:lnTo>
                <a:lnTo>
                  <a:pt x="1644" y="1058"/>
                </a:lnTo>
                <a:lnTo>
                  <a:pt x="1639" y="1048"/>
                </a:lnTo>
                <a:lnTo>
                  <a:pt x="1628" y="1039"/>
                </a:lnTo>
                <a:lnTo>
                  <a:pt x="1617" y="1029"/>
                </a:lnTo>
                <a:lnTo>
                  <a:pt x="1617" y="1024"/>
                </a:lnTo>
                <a:lnTo>
                  <a:pt x="1617" y="1019"/>
                </a:lnTo>
                <a:lnTo>
                  <a:pt x="1617" y="1014"/>
                </a:lnTo>
                <a:lnTo>
                  <a:pt x="1612" y="1014"/>
                </a:lnTo>
                <a:lnTo>
                  <a:pt x="1606" y="1009"/>
                </a:lnTo>
                <a:lnTo>
                  <a:pt x="1596" y="1004"/>
                </a:lnTo>
                <a:lnTo>
                  <a:pt x="1590" y="999"/>
                </a:lnTo>
                <a:lnTo>
                  <a:pt x="1579" y="994"/>
                </a:lnTo>
                <a:lnTo>
                  <a:pt x="1574" y="989"/>
                </a:lnTo>
                <a:lnTo>
                  <a:pt x="1569" y="989"/>
                </a:lnTo>
                <a:lnTo>
                  <a:pt x="1563" y="984"/>
                </a:lnTo>
                <a:lnTo>
                  <a:pt x="1563" y="979"/>
                </a:lnTo>
                <a:lnTo>
                  <a:pt x="1563" y="974"/>
                </a:lnTo>
                <a:lnTo>
                  <a:pt x="1558" y="969"/>
                </a:lnTo>
                <a:lnTo>
                  <a:pt x="1542" y="964"/>
                </a:lnTo>
                <a:lnTo>
                  <a:pt x="1525" y="964"/>
                </a:lnTo>
                <a:lnTo>
                  <a:pt x="1520" y="959"/>
                </a:lnTo>
                <a:lnTo>
                  <a:pt x="1520" y="955"/>
                </a:lnTo>
                <a:lnTo>
                  <a:pt x="1525" y="950"/>
                </a:lnTo>
                <a:lnTo>
                  <a:pt x="1531" y="950"/>
                </a:lnTo>
                <a:lnTo>
                  <a:pt x="1536" y="950"/>
                </a:lnTo>
                <a:lnTo>
                  <a:pt x="1542" y="955"/>
                </a:lnTo>
                <a:lnTo>
                  <a:pt x="1542" y="950"/>
                </a:lnTo>
                <a:lnTo>
                  <a:pt x="1542" y="945"/>
                </a:lnTo>
                <a:lnTo>
                  <a:pt x="1547" y="940"/>
                </a:lnTo>
                <a:lnTo>
                  <a:pt x="1563" y="955"/>
                </a:lnTo>
                <a:lnTo>
                  <a:pt x="1574" y="964"/>
                </a:lnTo>
                <a:lnTo>
                  <a:pt x="1579" y="964"/>
                </a:lnTo>
                <a:lnTo>
                  <a:pt x="1579" y="959"/>
                </a:lnTo>
                <a:lnTo>
                  <a:pt x="1579" y="955"/>
                </a:lnTo>
                <a:lnTo>
                  <a:pt x="1579" y="950"/>
                </a:lnTo>
                <a:lnTo>
                  <a:pt x="1585" y="950"/>
                </a:lnTo>
                <a:lnTo>
                  <a:pt x="1585" y="945"/>
                </a:lnTo>
                <a:lnTo>
                  <a:pt x="1579" y="940"/>
                </a:lnTo>
                <a:lnTo>
                  <a:pt x="1574" y="935"/>
                </a:lnTo>
                <a:lnTo>
                  <a:pt x="1569" y="930"/>
                </a:lnTo>
                <a:lnTo>
                  <a:pt x="1569" y="920"/>
                </a:lnTo>
                <a:lnTo>
                  <a:pt x="1569" y="915"/>
                </a:lnTo>
                <a:lnTo>
                  <a:pt x="1563" y="915"/>
                </a:lnTo>
                <a:lnTo>
                  <a:pt x="1558" y="910"/>
                </a:lnTo>
                <a:lnTo>
                  <a:pt x="1536" y="895"/>
                </a:lnTo>
                <a:lnTo>
                  <a:pt x="1525" y="890"/>
                </a:lnTo>
                <a:lnTo>
                  <a:pt x="1520" y="880"/>
                </a:lnTo>
                <a:lnTo>
                  <a:pt x="1515" y="880"/>
                </a:lnTo>
                <a:lnTo>
                  <a:pt x="1509" y="880"/>
                </a:lnTo>
                <a:lnTo>
                  <a:pt x="1499" y="880"/>
                </a:lnTo>
                <a:lnTo>
                  <a:pt x="1488" y="880"/>
                </a:lnTo>
                <a:lnTo>
                  <a:pt x="1482" y="875"/>
                </a:lnTo>
                <a:lnTo>
                  <a:pt x="1477" y="861"/>
                </a:lnTo>
                <a:lnTo>
                  <a:pt x="1472" y="851"/>
                </a:lnTo>
                <a:lnTo>
                  <a:pt x="1466" y="851"/>
                </a:lnTo>
                <a:lnTo>
                  <a:pt x="1461" y="846"/>
                </a:lnTo>
                <a:lnTo>
                  <a:pt x="1445" y="836"/>
                </a:lnTo>
                <a:lnTo>
                  <a:pt x="1428" y="816"/>
                </a:lnTo>
                <a:lnTo>
                  <a:pt x="1423" y="816"/>
                </a:lnTo>
                <a:lnTo>
                  <a:pt x="1418" y="816"/>
                </a:lnTo>
                <a:lnTo>
                  <a:pt x="1412" y="816"/>
                </a:lnTo>
                <a:lnTo>
                  <a:pt x="1407" y="821"/>
                </a:lnTo>
                <a:lnTo>
                  <a:pt x="1396" y="821"/>
                </a:lnTo>
                <a:lnTo>
                  <a:pt x="1391" y="816"/>
                </a:lnTo>
                <a:lnTo>
                  <a:pt x="1385" y="806"/>
                </a:lnTo>
                <a:lnTo>
                  <a:pt x="1391" y="796"/>
                </a:lnTo>
                <a:lnTo>
                  <a:pt x="1391" y="791"/>
                </a:lnTo>
                <a:lnTo>
                  <a:pt x="1385" y="786"/>
                </a:lnTo>
                <a:lnTo>
                  <a:pt x="1385" y="777"/>
                </a:lnTo>
                <a:lnTo>
                  <a:pt x="1385" y="772"/>
                </a:lnTo>
                <a:lnTo>
                  <a:pt x="1380" y="767"/>
                </a:lnTo>
                <a:lnTo>
                  <a:pt x="1369" y="767"/>
                </a:lnTo>
                <a:lnTo>
                  <a:pt x="1364" y="762"/>
                </a:lnTo>
                <a:lnTo>
                  <a:pt x="1364" y="752"/>
                </a:lnTo>
                <a:lnTo>
                  <a:pt x="1369" y="747"/>
                </a:lnTo>
                <a:lnTo>
                  <a:pt x="1375" y="742"/>
                </a:lnTo>
                <a:lnTo>
                  <a:pt x="1380" y="742"/>
                </a:lnTo>
                <a:lnTo>
                  <a:pt x="1391" y="747"/>
                </a:lnTo>
                <a:lnTo>
                  <a:pt x="1391" y="742"/>
                </a:lnTo>
                <a:lnTo>
                  <a:pt x="1385" y="732"/>
                </a:lnTo>
                <a:lnTo>
                  <a:pt x="1358" y="702"/>
                </a:lnTo>
                <a:lnTo>
                  <a:pt x="1353" y="688"/>
                </a:lnTo>
                <a:lnTo>
                  <a:pt x="1353" y="668"/>
                </a:lnTo>
                <a:lnTo>
                  <a:pt x="1348" y="663"/>
                </a:lnTo>
                <a:lnTo>
                  <a:pt x="1342" y="658"/>
                </a:lnTo>
                <a:lnTo>
                  <a:pt x="1337" y="653"/>
                </a:lnTo>
                <a:lnTo>
                  <a:pt x="1331" y="653"/>
                </a:lnTo>
                <a:lnTo>
                  <a:pt x="1321" y="658"/>
                </a:lnTo>
                <a:lnTo>
                  <a:pt x="1315" y="658"/>
                </a:lnTo>
                <a:lnTo>
                  <a:pt x="1299" y="658"/>
                </a:lnTo>
                <a:lnTo>
                  <a:pt x="1288" y="653"/>
                </a:lnTo>
                <a:lnTo>
                  <a:pt x="1283" y="648"/>
                </a:lnTo>
                <a:lnTo>
                  <a:pt x="1278" y="648"/>
                </a:lnTo>
                <a:lnTo>
                  <a:pt x="1272" y="653"/>
                </a:lnTo>
                <a:lnTo>
                  <a:pt x="1267" y="658"/>
                </a:lnTo>
                <a:lnTo>
                  <a:pt x="1267" y="663"/>
                </a:lnTo>
                <a:lnTo>
                  <a:pt x="1267" y="673"/>
                </a:lnTo>
                <a:lnTo>
                  <a:pt x="1267" y="678"/>
                </a:lnTo>
                <a:lnTo>
                  <a:pt x="1267" y="683"/>
                </a:lnTo>
                <a:lnTo>
                  <a:pt x="1267" y="692"/>
                </a:lnTo>
                <a:lnTo>
                  <a:pt x="1272" y="697"/>
                </a:lnTo>
                <a:lnTo>
                  <a:pt x="1272" y="702"/>
                </a:lnTo>
                <a:lnTo>
                  <a:pt x="1278" y="712"/>
                </a:lnTo>
                <a:lnTo>
                  <a:pt x="1283" y="722"/>
                </a:lnTo>
                <a:lnTo>
                  <a:pt x="1272" y="717"/>
                </a:lnTo>
                <a:lnTo>
                  <a:pt x="1267" y="717"/>
                </a:lnTo>
                <a:lnTo>
                  <a:pt x="1272" y="722"/>
                </a:lnTo>
                <a:lnTo>
                  <a:pt x="1283" y="732"/>
                </a:lnTo>
                <a:lnTo>
                  <a:pt x="1288" y="737"/>
                </a:lnTo>
                <a:lnTo>
                  <a:pt x="1288" y="742"/>
                </a:lnTo>
                <a:lnTo>
                  <a:pt x="1278" y="737"/>
                </a:lnTo>
                <a:lnTo>
                  <a:pt x="1272" y="732"/>
                </a:lnTo>
                <a:lnTo>
                  <a:pt x="1267" y="727"/>
                </a:lnTo>
                <a:lnTo>
                  <a:pt x="1261" y="722"/>
                </a:lnTo>
                <a:lnTo>
                  <a:pt x="1261" y="712"/>
                </a:lnTo>
                <a:lnTo>
                  <a:pt x="1256" y="707"/>
                </a:lnTo>
                <a:lnTo>
                  <a:pt x="1251" y="707"/>
                </a:lnTo>
                <a:lnTo>
                  <a:pt x="1251" y="712"/>
                </a:lnTo>
                <a:lnTo>
                  <a:pt x="1251" y="717"/>
                </a:lnTo>
                <a:lnTo>
                  <a:pt x="1256" y="727"/>
                </a:lnTo>
                <a:lnTo>
                  <a:pt x="1251" y="732"/>
                </a:lnTo>
                <a:lnTo>
                  <a:pt x="1240" y="732"/>
                </a:lnTo>
                <a:lnTo>
                  <a:pt x="1234" y="727"/>
                </a:lnTo>
                <a:lnTo>
                  <a:pt x="1229" y="722"/>
                </a:lnTo>
                <a:lnTo>
                  <a:pt x="1202" y="727"/>
                </a:lnTo>
                <a:lnTo>
                  <a:pt x="1207" y="722"/>
                </a:lnTo>
                <a:lnTo>
                  <a:pt x="1207" y="717"/>
                </a:lnTo>
                <a:lnTo>
                  <a:pt x="1197" y="707"/>
                </a:lnTo>
                <a:lnTo>
                  <a:pt x="1191" y="712"/>
                </a:lnTo>
                <a:lnTo>
                  <a:pt x="1191" y="717"/>
                </a:lnTo>
                <a:lnTo>
                  <a:pt x="1197" y="722"/>
                </a:lnTo>
                <a:lnTo>
                  <a:pt x="1186" y="727"/>
                </a:lnTo>
                <a:lnTo>
                  <a:pt x="1181" y="732"/>
                </a:lnTo>
                <a:lnTo>
                  <a:pt x="1175" y="732"/>
                </a:lnTo>
                <a:lnTo>
                  <a:pt x="1164" y="727"/>
                </a:lnTo>
                <a:lnTo>
                  <a:pt x="1159" y="732"/>
                </a:lnTo>
                <a:lnTo>
                  <a:pt x="1154" y="732"/>
                </a:lnTo>
                <a:lnTo>
                  <a:pt x="1132" y="732"/>
                </a:lnTo>
                <a:lnTo>
                  <a:pt x="1121" y="727"/>
                </a:lnTo>
                <a:lnTo>
                  <a:pt x="1116" y="732"/>
                </a:lnTo>
                <a:lnTo>
                  <a:pt x="1105" y="737"/>
                </a:lnTo>
                <a:lnTo>
                  <a:pt x="1100" y="747"/>
                </a:lnTo>
                <a:lnTo>
                  <a:pt x="1100" y="752"/>
                </a:lnTo>
                <a:lnTo>
                  <a:pt x="1094" y="752"/>
                </a:lnTo>
                <a:lnTo>
                  <a:pt x="1084" y="752"/>
                </a:lnTo>
                <a:lnTo>
                  <a:pt x="1078" y="757"/>
                </a:lnTo>
                <a:lnTo>
                  <a:pt x="1073" y="762"/>
                </a:lnTo>
                <a:lnTo>
                  <a:pt x="1067" y="767"/>
                </a:lnTo>
                <a:lnTo>
                  <a:pt x="1057" y="777"/>
                </a:lnTo>
                <a:lnTo>
                  <a:pt x="1051" y="796"/>
                </a:lnTo>
                <a:lnTo>
                  <a:pt x="1040" y="796"/>
                </a:lnTo>
                <a:lnTo>
                  <a:pt x="1030" y="801"/>
                </a:lnTo>
                <a:lnTo>
                  <a:pt x="1008" y="811"/>
                </a:lnTo>
                <a:lnTo>
                  <a:pt x="992" y="816"/>
                </a:lnTo>
                <a:lnTo>
                  <a:pt x="987" y="816"/>
                </a:lnTo>
                <a:lnTo>
                  <a:pt x="976" y="816"/>
                </a:lnTo>
                <a:lnTo>
                  <a:pt x="970" y="811"/>
                </a:lnTo>
                <a:lnTo>
                  <a:pt x="954" y="806"/>
                </a:lnTo>
                <a:lnTo>
                  <a:pt x="933" y="801"/>
                </a:lnTo>
                <a:lnTo>
                  <a:pt x="922" y="816"/>
                </a:lnTo>
                <a:lnTo>
                  <a:pt x="916" y="821"/>
                </a:lnTo>
                <a:lnTo>
                  <a:pt x="916" y="831"/>
                </a:lnTo>
                <a:lnTo>
                  <a:pt x="916" y="841"/>
                </a:lnTo>
                <a:lnTo>
                  <a:pt x="911" y="846"/>
                </a:lnTo>
                <a:lnTo>
                  <a:pt x="906" y="851"/>
                </a:lnTo>
                <a:lnTo>
                  <a:pt x="900" y="851"/>
                </a:lnTo>
                <a:lnTo>
                  <a:pt x="895" y="851"/>
                </a:lnTo>
                <a:lnTo>
                  <a:pt x="895" y="846"/>
                </a:lnTo>
                <a:lnTo>
                  <a:pt x="890" y="856"/>
                </a:lnTo>
                <a:lnTo>
                  <a:pt x="884" y="856"/>
                </a:lnTo>
                <a:lnTo>
                  <a:pt x="873" y="861"/>
                </a:lnTo>
                <a:lnTo>
                  <a:pt x="863" y="856"/>
                </a:lnTo>
                <a:lnTo>
                  <a:pt x="863" y="851"/>
                </a:lnTo>
                <a:lnTo>
                  <a:pt x="868" y="846"/>
                </a:lnTo>
                <a:lnTo>
                  <a:pt x="879" y="846"/>
                </a:lnTo>
                <a:lnTo>
                  <a:pt x="884" y="841"/>
                </a:lnTo>
                <a:lnTo>
                  <a:pt x="895" y="836"/>
                </a:lnTo>
                <a:lnTo>
                  <a:pt x="900" y="831"/>
                </a:lnTo>
                <a:lnTo>
                  <a:pt x="900" y="816"/>
                </a:lnTo>
                <a:lnTo>
                  <a:pt x="895" y="806"/>
                </a:lnTo>
                <a:lnTo>
                  <a:pt x="890" y="806"/>
                </a:lnTo>
                <a:lnTo>
                  <a:pt x="879" y="801"/>
                </a:lnTo>
                <a:lnTo>
                  <a:pt x="1127" y="252"/>
                </a:lnTo>
                <a:close/>
              </a:path>
            </a:pathLst>
          </a:custGeom>
          <a:solidFill>
            <a:srgbClr val="C1FFD5"/>
          </a:solidFill>
          <a:ln w="9525">
            <a:noFill/>
            <a:round/>
            <a:headEnd/>
            <a:tailEnd/>
          </a:ln>
        </p:spPr>
        <p:txBody>
          <a:bodyPr/>
          <a:lstStyle/>
          <a:p>
            <a:endParaRPr lang="en-US"/>
          </a:p>
        </p:txBody>
      </p:sp>
      <p:sp>
        <p:nvSpPr>
          <p:cNvPr id="158731" name="Freeform 2059"/>
          <p:cNvSpPr>
            <a:spLocks/>
          </p:cNvSpPr>
          <p:nvPr/>
        </p:nvSpPr>
        <p:spPr bwMode="auto">
          <a:xfrm>
            <a:off x="1127125" y="817563"/>
            <a:ext cx="2652713" cy="3390900"/>
          </a:xfrm>
          <a:custGeom>
            <a:avLst/>
            <a:gdLst/>
            <a:ahLst/>
            <a:cxnLst>
              <a:cxn ang="0">
                <a:pos x="863" y="238"/>
              </a:cxn>
              <a:cxn ang="0">
                <a:pos x="776" y="183"/>
              </a:cxn>
              <a:cxn ang="0">
                <a:pos x="593" y="228"/>
              </a:cxn>
              <a:cxn ang="0">
                <a:pos x="523" y="346"/>
              </a:cxn>
              <a:cxn ang="0">
                <a:pos x="561" y="74"/>
              </a:cxn>
              <a:cxn ang="0">
                <a:pos x="469" y="55"/>
              </a:cxn>
              <a:cxn ang="0">
                <a:pos x="458" y="203"/>
              </a:cxn>
              <a:cxn ang="0">
                <a:pos x="280" y="198"/>
              </a:cxn>
              <a:cxn ang="0">
                <a:pos x="361" y="668"/>
              </a:cxn>
              <a:cxn ang="0">
                <a:pos x="313" y="544"/>
              </a:cxn>
              <a:cxn ang="0">
                <a:pos x="205" y="559"/>
              </a:cxn>
              <a:cxn ang="0">
                <a:pos x="38" y="653"/>
              </a:cxn>
              <a:cxn ang="0">
                <a:pos x="59" y="786"/>
              </a:cxn>
              <a:cxn ang="0">
                <a:pos x="124" y="831"/>
              </a:cxn>
              <a:cxn ang="0">
                <a:pos x="146" y="915"/>
              </a:cxn>
              <a:cxn ang="0">
                <a:pos x="130" y="1058"/>
              </a:cxn>
              <a:cxn ang="0">
                <a:pos x="92" y="1157"/>
              </a:cxn>
              <a:cxn ang="0">
                <a:pos x="173" y="1172"/>
              </a:cxn>
              <a:cxn ang="0">
                <a:pos x="119" y="1232"/>
              </a:cxn>
              <a:cxn ang="0">
                <a:pos x="97" y="1212"/>
              </a:cxn>
              <a:cxn ang="0">
                <a:pos x="86" y="1301"/>
              </a:cxn>
              <a:cxn ang="0">
                <a:pos x="210" y="1370"/>
              </a:cxn>
              <a:cxn ang="0">
                <a:pos x="119" y="1414"/>
              </a:cxn>
              <a:cxn ang="0">
                <a:pos x="183" y="1607"/>
              </a:cxn>
              <a:cxn ang="0">
                <a:pos x="59" y="1390"/>
              </a:cxn>
              <a:cxn ang="0">
                <a:pos x="86" y="1637"/>
              </a:cxn>
              <a:cxn ang="0">
                <a:pos x="210" y="1835"/>
              </a:cxn>
              <a:cxn ang="0">
                <a:pos x="329" y="1805"/>
              </a:cxn>
              <a:cxn ang="0">
                <a:pos x="480" y="1637"/>
              </a:cxn>
              <a:cxn ang="0">
                <a:pos x="485" y="1523"/>
              </a:cxn>
              <a:cxn ang="0">
                <a:pos x="496" y="1400"/>
              </a:cxn>
              <a:cxn ang="0">
                <a:pos x="415" y="1276"/>
              </a:cxn>
              <a:cxn ang="0">
                <a:pos x="550" y="1217"/>
              </a:cxn>
              <a:cxn ang="0">
                <a:pos x="658" y="1350"/>
              </a:cxn>
              <a:cxn ang="0">
                <a:pos x="793" y="1657"/>
              </a:cxn>
              <a:cxn ang="0">
                <a:pos x="1013" y="2087"/>
              </a:cxn>
              <a:cxn ang="0">
                <a:pos x="1094" y="1929"/>
              </a:cxn>
              <a:cxn ang="0">
                <a:pos x="1197" y="2087"/>
              </a:cxn>
              <a:cxn ang="0">
                <a:pos x="1299" y="1785"/>
              </a:cxn>
              <a:cxn ang="0">
                <a:pos x="1358" y="1573"/>
              </a:cxn>
              <a:cxn ang="0">
                <a:pos x="1159" y="1523"/>
              </a:cxn>
              <a:cxn ang="0">
                <a:pos x="1040" y="1459"/>
              </a:cxn>
              <a:cxn ang="0">
                <a:pos x="884" y="1350"/>
              </a:cxn>
              <a:cxn ang="0">
                <a:pos x="949" y="1301"/>
              </a:cxn>
              <a:cxn ang="0">
                <a:pos x="895" y="1133"/>
              </a:cxn>
              <a:cxn ang="0">
                <a:pos x="890" y="1058"/>
              </a:cxn>
              <a:cxn ang="0">
                <a:pos x="868" y="989"/>
              </a:cxn>
              <a:cxn ang="0">
                <a:pos x="744" y="836"/>
              </a:cxn>
              <a:cxn ang="0">
                <a:pos x="760" y="732"/>
              </a:cxn>
              <a:cxn ang="0">
                <a:pos x="1013" y="1137"/>
              </a:cxn>
              <a:cxn ang="0">
                <a:pos x="1234" y="1449"/>
              </a:cxn>
              <a:cxn ang="0">
                <a:pos x="1407" y="1469"/>
              </a:cxn>
              <a:cxn ang="0">
                <a:pos x="1369" y="1306"/>
              </a:cxn>
              <a:cxn ang="0">
                <a:pos x="1288" y="1103"/>
              </a:cxn>
              <a:cxn ang="0">
                <a:pos x="1439" y="1286"/>
              </a:cxn>
              <a:cxn ang="0">
                <a:pos x="1574" y="1296"/>
              </a:cxn>
              <a:cxn ang="0">
                <a:pos x="1666" y="1108"/>
              </a:cxn>
              <a:cxn ang="0">
                <a:pos x="1536" y="950"/>
              </a:cxn>
              <a:cxn ang="0">
                <a:pos x="1461" y="846"/>
              </a:cxn>
              <a:cxn ang="0">
                <a:pos x="1331" y="653"/>
              </a:cxn>
              <a:cxn ang="0">
                <a:pos x="1251" y="712"/>
              </a:cxn>
              <a:cxn ang="0">
                <a:pos x="1057" y="777"/>
              </a:cxn>
              <a:cxn ang="0">
                <a:pos x="895" y="806"/>
              </a:cxn>
            </a:cxnLst>
            <a:rect l="0" t="0" r="r" b="b"/>
            <a:pathLst>
              <a:path w="1671" h="2136">
                <a:moveTo>
                  <a:pt x="1127" y="252"/>
                </a:moveTo>
                <a:lnTo>
                  <a:pt x="1127" y="238"/>
                </a:lnTo>
                <a:lnTo>
                  <a:pt x="1127" y="228"/>
                </a:lnTo>
                <a:lnTo>
                  <a:pt x="1127" y="223"/>
                </a:lnTo>
                <a:lnTo>
                  <a:pt x="1132" y="213"/>
                </a:lnTo>
                <a:lnTo>
                  <a:pt x="1132" y="208"/>
                </a:lnTo>
                <a:lnTo>
                  <a:pt x="1132" y="203"/>
                </a:lnTo>
                <a:lnTo>
                  <a:pt x="1127" y="198"/>
                </a:lnTo>
                <a:lnTo>
                  <a:pt x="1116" y="193"/>
                </a:lnTo>
                <a:lnTo>
                  <a:pt x="1100" y="188"/>
                </a:lnTo>
                <a:lnTo>
                  <a:pt x="1094" y="188"/>
                </a:lnTo>
                <a:lnTo>
                  <a:pt x="1094" y="183"/>
                </a:lnTo>
                <a:lnTo>
                  <a:pt x="1057" y="203"/>
                </a:lnTo>
                <a:lnTo>
                  <a:pt x="1030" y="213"/>
                </a:lnTo>
                <a:lnTo>
                  <a:pt x="1013" y="213"/>
                </a:lnTo>
                <a:lnTo>
                  <a:pt x="997" y="213"/>
                </a:lnTo>
                <a:lnTo>
                  <a:pt x="976" y="208"/>
                </a:lnTo>
                <a:lnTo>
                  <a:pt x="965" y="208"/>
                </a:lnTo>
                <a:lnTo>
                  <a:pt x="960" y="208"/>
                </a:lnTo>
                <a:lnTo>
                  <a:pt x="949" y="208"/>
                </a:lnTo>
                <a:lnTo>
                  <a:pt x="938" y="208"/>
                </a:lnTo>
                <a:lnTo>
                  <a:pt x="933" y="213"/>
                </a:lnTo>
                <a:lnTo>
                  <a:pt x="922" y="223"/>
                </a:lnTo>
                <a:lnTo>
                  <a:pt x="916" y="218"/>
                </a:lnTo>
                <a:lnTo>
                  <a:pt x="906" y="228"/>
                </a:lnTo>
                <a:lnTo>
                  <a:pt x="900" y="228"/>
                </a:lnTo>
                <a:lnTo>
                  <a:pt x="884" y="233"/>
                </a:lnTo>
                <a:lnTo>
                  <a:pt x="884" y="238"/>
                </a:lnTo>
                <a:lnTo>
                  <a:pt x="873" y="238"/>
                </a:lnTo>
                <a:lnTo>
                  <a:pt x="868" y="238"/>
                </a:lnTo>
                <a:lnTo>
                  <a:pt x="863" y="238"/>
                </a:lnTo>
                <a:lnTo>
                  <a:pt x="863" y="242"/>
                </a:lnTo>
                <a:lnTo>
                  <a:pt x="852" y="242"/>
                </a:lnTo>
                <a:lnTo>
                  <a:pt x="846" y="247"/>
                </a:lnTo>
                <a:lnTo>
                  <a:pt x="841" y="252"/>
                </a:lnTo>
                <a:lnTo>
                  <a:pt x="841" y="257"/>
                </a:lnTo>
                <a:lnTo>
                  <a:pt x="841" y="272"/>
                </a:lnTo>
                <a:lnTo>
                  <a:pt x="841" y="277"/>
                </a:lnTo>
                <a:lnTo>
                  <a:pt x="846" y="282"/>
                </a:lnTo>
                <a:lnTo>
                  <a:pt x="841" y="292"/>
                </a:lnTo>
                <a:lnTo>
                  <a:pt x="841" y="297"/>
                </a:lnTo>
                <a:lnTo>
                  <a:pt x="841" y="302"/>
                </a:lnTo>
                <a:lnTo>
                  <a:pt x="841" y="307"/>
                </a:lnTo>
                <a:lnTo>
                  <a:pt x="841" y="317"/>
                </a:lnTo>
                <a:lnTo>
                  <a:pt x="846" y="322"/>
                </a:lnTo>
                <a:lnTo>
                  <a:pt x="846" y="327"/>
                </a:lnTo>
                <a:lnTo>
                  <a:pt x="841" y="331"/>
                </a:lnTo>
                <a:lnTo>
                  <a:pt x="836" y="331"/>
                </a:lnTo>
                <a:lnTo>
                  <a:pt x="830" y="322"/>
                </a:lnTo>
                <a:lnTo>
                  <a:pt x="830" y="312"/>
                </a:lnTo>
                <a:lnTo>
                  <a:pt x="819" y="302"/>
                </a:lnTo>
                <a:lnTo>
                  <a:pt x="819" y="287"/>
                </a:lnTo>
                <a:lnTo>
                  <a:pt x="819" y="277"/>
                </a:lnTo>
                <a:lnTo>
                  <a:pt x="809" y="262"/>
                </a:lnTo>
                <a:lnTo>
                  <a:pt x="798" y="247"/>
                </a:lnTo>
                <a:lnTo>
                  <a:pt x="787" y="228"/>
                </a:lnTo>
                <a:lnTo>
                  <a:pt x="787" y="223"/>
                </a:lnTo>
                <a:lnTo>
                  <a:pt x="787" y="218"/>
                </a:lnTo>
                <a:lnTo>
                  <a:pt x="787" y="213"/>
                </a:lnTo>
                <a:lnTo>
                  <a:pt x="787" y="203"/>
                </a:lnTo>
                <a:lnTo>
                  <a:pt x="782" y="193"/>
                </a:lnTo>
                <a:lnTo>
                  <a:pt x="776" y="183"/>
                </a:lnTo>
                <a:lnTo>
                  <a:pt x="771" y="173"/>
                </a:lnTo>
                <a:lnTo>
                  <a:pt x="765" y="163"/>
                </a:lnTo>
                <a:lnTo>
                  <a:pt x="760" y="153"/>
                </a:lnTo>
                <a:lnTo>
                  <a:pt x="749" y="153"/>
                </a:lnTo>
                <a:lnTo>
                  <a:pt x="744" y="144"/>
                </a:lnTo>
                <a:lnTo>
                  <a:pt x="739" y="139"/>
                </a:lnTo>
                <a:lnTo>
                  <a:pt x="733" y="134"/>
                </a:lnTo>
                <a:lnTo>
                  <a:pt x="717" y="119"/>
                </a:lnTo>
                <a:lnTo>
                  <a:pt x="706" y="114"/>
                </a:lnTo>
                <a:lnTo>
                  <a:pt x="690" y="109"/>
                </a:lnTo>
                <a:lnTo>
                  <a:pt x="690" y="114"/>
                </a:lnTo>
                <a:lnTo>
                  <a:pt x="690" y="119"/>
                </a:lnTo>
                <a:lnTo>
                  <a:pt x="701" y="124"/>
                </a:lnTo>
                <a:lnTo>
                  <a:pt x="706" y="129"/>
                </a:lnTo>
                <a:lnTo>
                  <a:pt x="706" y="134"/>
                </a:lnTo>
                <a:lnTo>
                  <a:pt x="706" y="139"/>
                </a:lnTo>
                <a:lnTo>
                  <a:pt x="695" y="134"/>
                </a:lnTo>
                <a:lnTo>
                  <a:pt x="685" y="129"/>
                </a:lnTo>
                <a:lnTo>
                  <a:pt x="674" y="134"/>
                </a:lnTo>
                <a:lnTo>
                  <a:pt x="663" y="134"/>
                </a:lnTo>
                <a:lnTo>
                  <a:pt x="658" y="139"/>
                </a:lnTo>
                <a:lnTo>
                  <a:pt x="647" y="144"/>
                </a:lnTo>
                <a:lnTo>
                  <a:pt x="625" y="153"/>
                </a:lnTo>
                <a:lnTo>
                  <a:pt x="609" y="158"/>
                </a:lnTo>
                <a:lnTo>
                  <a:pt x="604" y="158"/>
                </a:lnTo>
                <a:lnTo>
                  <a:pt x="604" y="163"/>
                </a:lnTo>
                <a:lnTo>
                  <a:pt x="598" y="183"/>
                </a:lnTo>
                <a:lnTo>
                  <a:pt x="593" y="193"/>
                </a:lnTo>
                <a:lnTo>
                  <a:pt x="593" y="203"/>
                </a:lnTo>
                <a:lnTo>
                  <a:pt x="593" y="208"/>
                </a:lnTo>
                <a:lnTo>
                  <a:pt x="593" y="228"/>
                </a:lnTo>
                <a:lnTo>
                  <a:pt x="593" y="238"/>
                </a:lnTo>
                <a:lnTo>
                  <a:pt x="588" y="247"/>
                </a:lnTo>
                <a:lnTo>
                  <a:pt x="588" y="252"/>
                </a:lnTo>
                <a:lnTo>
                  <a:pt x="577" y="262"/>
                </a:lnTo>
                <a:lnTo>
                  <a:pt x="561" y="267"/>
                </a:lnTo>
                <a:lnTo>
                  <a:pt x="561" y="277"/>
                </a:lnTo>
                <a:lnTo>
                  <a:pt x="561" y="282"/>
                </a:lnTo>
                <a:lnTo>
                  <a:pt x="550" y="287"/>
                </a:lnTo>
                <a:lnTo>
                  <a:pt x="539" y="287"/>
                </a:lnTo>
                <a:lnTo>
                  <a:pt x="539" y="292"/>
                </a:lnTo>
                <a:lnTo>
                  <a:pt x="539" y="297"/>
                </a:lnTo>
                <a:lnTo>
                  <a:pt x="539" y="307"/>
                </a:lnTo>
                <a:lnTo>
                  <a:pt x="539" y="312"/>
                </a:lnTo>
                <a:lnTo>
                  <a:pt x="539" y="327"/>
                </a:lnTo>
                <a:lnTo>
                  <a:pt x="539" y="336"/>
                </a:lnTo>
                <a:lnTo>
                  <a:pt x="545" y="346"/>
                </a:lnTo>
                <a:lnTo>
                  <a:pt x="555" y="356"/>
                </a:lnTo>
                <a:lnTo>
                  <a:pt x="571" y="366"/>
                </a:lnTo>
                <a:lnTo>
                  <a:pt x="571" y="386"/>
                </a:lnTo>
                <a:lnTo>
                  <a:pt x="577" y="396"/>
                </a:lnTo>
                <a:lnTo>
                  <a:pt x="582" y="401"/>
                </a:lnTo>
                <a:lnTo>
                  <a:pt x="571" y="420"/>
                </a:lnTo>
                <a:lnTo>
                  <a:pt x="566" y="416"/>
                </a:lnTo>
                <a:lnTo>
                  <a:pt x="566" y="411"/>
                </a:lnTo>
                <a:lnTo>
                  <a:pt x="566" y="396"/>
                </a:lnTo>
                <a:lnTo>
                  <a:pt x="561" y="391"/>
                </a:lnTo>
                <a:lnTo>
                  <a:pt x="555" y="381"/>
                </a:lnTo>
                <a:lnTo>
                  <a:pt x="545" y="371"/>
                </a:lnTo>
                <a:lnTo>
                  <a:pt x="534" y="356"/>
                </a:lnTo>
                <a:lnTo>
                  <a:pt x="528" y="351"/>
                </a:lnTo>
                <a:lnTo>
                  <a:pt x="523" y="346"/>
                </a:lnTo>
                <a:lnTo>
                  <a:pt x="518" y="336"/>
                </a:lnTo>
                <a:lnTo>
                  <a:pt x="518" y="322"/>
                </a:lnTo>
                <a:lnTo>
                  <a:pt x="507" y="312"/>
                </a:lnTo>
                <a:lnTo>
                  <a:pt x="507" y="297"/>
                </a:lnTo>
                <a:lnTo>
                  <a:pt x="512" y="292"/>
                </a:lnTo>
                <a:lnTo>
                  <a:pt x="518" y="287"/>
                </a:lnTo>
                <a:lnTo>
                  <a:pt x="523" y="277"/>
                </a:lnTo>
                <a:lnTo>
                  <a:pt x="550" y="252"/>
                </a:lnTo>
                <a:lnTo>
                  <a:pt x="555" y="238"/>
                </a:lnTo>
                <a:lnTo>
                  <a:pt x="561" y="233"/>
                </a:lnTo>
                <a:lnTo>
                  <a:pt x="561" y="218"/>
                </a:lnTo>
                <a:lnTo>
                  <a:pt x="561" y="213"/>
                </a:lnTo>
                <a:lnTo>
                  <a:pt x="561" y="203"/>
                </a:lnTo>
                <a:lnTo>
                  <a:pt x="561" y="193"/>
                </a:lnTo>
                <a:lnTo>
                  <a:pt x="561" y="188"/>
                </a:lnTo>
                <a:lnTo>
                  <a:pt x="555" y="188"/>
                </a:lnTo>
                <a:lnTo>
                  <a:pt x="545" y="183"/>
                </a:lnTo>
                <a:lnTo>
                  <a:pt x="545" y="178"/>
                </a:lnTo>
                <a:lnTo>
                  <a:pt x="545" y="173"/>
                </a:lnTo>
                <a:lnTo>
                  <a:pt x="545" y="168"/>
                </a:lnTo>
                <a:lnTo>
                  <a:pt x="550" y="163"/>
                </a:lnTo>
                <a:lnTo>
                  <a:pt x="550" y="158"/>
                </a:lnTo>
                <a:lnTo>
                  <a:pt x="550" y="149"/>
                </a:lnTo>
                <a:lnTo>
                  <a:pt x="561" y="139"/>
                </a:lnTo>
                <a:lnTo>
                  <a:pt x="566" y="129"/>
                </a:lnTo>
                <a:lnTo>
                  <a:pt x="566" y="119"/>
                </a:lnTo>
                <a:lnTo>
                  <a:pt x="566" y="109"/>
                </a:lnTo>
                <a:lnTo>
                  <a:pt x="561" y="99"/>
                </a:lnTo>
                <a:lnTo>
                  <a:pt x="555" y="89"/>
                </a:lnTo>
                <a:lnTo>
                  <a:pt x="555" y="79"/>
                </a:lnTo>
                <a:lnTo>
                  <a:pt x="561" y="74"/>
                </a:lnTo>
                <a:lnTo>
                  <a:pt x="566" y="64"/>
                </a:lnTo>
                <a:lnTo>
                  <a:pt x="571" y="55"/>
                </a:lnTo>
                <a:lnTo>
                  <a:pt x="571" y="50"/>
                </a:lnTo>
                <a:lnTo>
                  <a:pt x="571" y="40"/>
                </a:lnTo>
                <a:lnTo>
                  <a:pt x="561" y="35"/>
                </a:lnTo>
                <a:lnTo>
                  <a:pt x="550" y="40"/>
                </a:lnTo>
                <a:lnTo>
                  <a:pt x="545" y="40"/>
                </a:lnTo>
                <a:lnTo>
                  <a:pt x="545" y="35"/>
                </a:lnTo>
                <a:lnTo>
                  <a:pt x="539" y="40"/>
                </a:lnTo>
                <a:lnTo>
                  <a:pt x="534" y="45"/>
                </a:lnTo>
                <a:lnTo>
                  <a:pt x="534" y="50"/>
                </a:lnTo>
                <a:lnTo>
                  <a:pt x="528" y="45"/>
                </a:lnTo>
                <a:lnTo>
                  <a:pt x="523" y="40"/>
                </a:lnTo>
                <a:lnTo>
                  <a:pt x="518" y="40"/>
                </a:lnTo>
                <a:lnTo>
                  <a:pt x="512" y="35"/>
                </a:lnTo>
                <a:lnTo>
                  <a:pt x="518" y="30"/>
                </a:lnTo>
                <a:lnTo>
                  <a:pt x="518" y="25"/>
                </a:lnTo>
                <a:lnTo>
                  <a:pt x="512" y="20"/>
                </a:lnTo>
                <a:lnTo>
                  <a:pt x="512" y="10"/>
                </a:lnTo>
                <a:lnTo>
                  <a:pt x="507" y="5"/>
                </a:lnTo>
                <a:lnTo>
                  <a:pt x="501" y="0"/>
                </a:lnTo>
                <a:lnTo>
                  <a:pt x="491" y="10"/>
                </a:lnTo>
                <a:lnTo>
                  <a:pt x="485" y="10"/>
                </a:lnTo>
                <a:lnTo>
                  <a:pt x="485" y="15"/>
                </a:lnTo>
                <a:lnTo>
                  <a:pt x="480" y="25"/>
                </a:lnTo>
                <a:lnTo>
                  <a:pt x="485" y="35"/>
                </a:lnTo>
                <a:lnTo>
                  <a:pt x="480" y="45"/>
                </a:lnTo>
                <a:lnTo>
                  <a:pt x="480" y="55"/>
                </a:lnTo>
                <a:lnTo>
                  <a:pt x="480" y="64"/>
                </a:lnTo>
                <a:lnTo>
                  <a:pt x="474" y="60"/>
                </a:lnTo>
                <a:lnTo>
                  <a:pt x="469" y="55"/>
                </a:lnTo>
                <a:lnTo>
                  <a:pt x="469" y="60"/>
                </a:lnTo>
                <a:lnTo>
                  <a:pt x="469" y="69"/>
                </a:lnTo>
                <a:lnTo>
                  <a:pt x="469" y="74"/>
                </a:lnTo>
                <a:lnTo>
                  <a:pt x="469" y="84"/>
                </a:lnTo>
                <a:lnTo>
                  <a:pt x="469" y="94"/>
                </a:lnTo>
                <a:lnTo>
                  <a:pt x="469" y="104"/>
                </a:lnTo>
                <a:lnTo>
                  <a:pt x="469" y="109"/>
                </a:lnTo>
                <a:lnTo>
                  <a:pt x="469" y="119"/>
                </a:lnTo>
                <a:lnTo>
                  <a:pt x="464" y="119"/>
                </a:lnTo>
                <a:lnTo>
                  <a:pt x="464" y="124"/>
                </a:lnTo>
                <a:lnTo>
                  <a:pt x="464" y="129"/>
                </a:lnTo>
                <a:lnTo>
                  <a:pt x="469" y="139"/>
                </a:lnTo>
                <a:lnTo>
                  <a:pt x="474" y="144"/>
                </a:lnTo>
                <a:lnTo>
                  <a:pt x="480" y="153"/>
                </a:lnTo>
                <a:lnTo>
                  <a:pt x="485" y="163"/>
                </a:lnTo>
                <a:lnTo>
                  <a:pt x="496" y="173"/>
                </a:lnTo>
                <a:lnTo>
                  <a:pt x="501" y="178"/>
                </a:lnTo>
                <a:lnTo>
                  <a:pt x="501" y="183"/>
                </a:lnTo>
                <a:lnTo>
                  <a:pt x="496" y="183"/>
                </a:lnTo>
                <a:lnTo>
                  <a:pt x="491" y="178"/>
                </a:lnTo>
                <a:lnTo>
                  <a:pt x="491" y="173"/>
                </a:lnTo>
                <a:lnTo>
                  <a:pt x="485" y="173"/>
                </a:lnTo>
                <a:lnTo>
                  <a:pt x="480" y="178"/>
                </a:lnTo>
                <a:lnTo>
                  <a:pt x="480" y="173"/>
                </a:lnTo>
                <a:lnTo>
                  <a:pt x="474" y="173"/>
                </a:lnTo>
                <a:lnTo>
                  <a:pt x="469" y="168"/>
                </a:lnTo>
                <a:lnTo>
                  <a:pt x="464" y="173"/>
                </a:lnTo>
                <a:lnTo>
                  <a:pt x="458" y="178"/>
                </a:lnTo>
                <a:lnTo>
                  <a:pt x="458" y="183"/>
                </a:lnTo>
                <a:lnTo>
                  <a:pt x="458" y="193"/>
                </a:lnTo>
                <a:lnTo>
                  <a:pt x="458" y="203"/>
                </a:lnTo>
                <a:lnTo>
                  <a:pt x="464" y="213"/>
                </a:lnTo>
                <a:lnTo>
                  <a:pt x="469" y="218"/>
                </a:lnTo>
                <a:lnTo>
                  <a:pt x="469" y="223"/>
                </a:lnTo>
                <a:lnTo>
                  <a:pt x="448" y="257"/>
                </a:lnTo>
                <a:lnTo>
                  <a:pt x="442" y="252"/>
                </a:lnTo>
                <a:lnTo>
                  <a:pt x="437" y="247"/>
                </a:lnTo>
                <a:lnTo>
                  <a:pt x="437" y="238"/>
                </a:lnTo>
                <a:lnTo>
                  <a:pt x="442" y="228"/>
                </a:lnTo>
                <a:lnTo>
                  <a:pt x="437" y="213"/>
                </a:lnTo>
                <a:lnTo>
                  <a:pt x="437" y="203"/>
                </a:lnTo>
                <a:lnTo>
                  <a:pt x="426" y="193"/>
                </a:lnTo>
                <a:lnTo>
                  <a:pt x="421" y="178"/>
                </a:lnTo>
                <a:lnTo>
                  <a:pt x="421" y="158"/>
                </a:lnTo>
                <a:lnTo>
                  <a:pt x="415" y="139"/>
                </a:lnTo>
                <a:lnTo>
                  <a:pt x="415" y="129"/>
                </a:lnTo>
                <a:lnTo>
                  <a:pt x="404" y="124"/>
                </a:lnTo>
                <a:lnTo>
                  <a:pt x="399" y="124"/>
                </a:lnTo>
                <a:lnTo>
                  <a:pt x="394" y="129"/>
                </a:lnTo>
                <a:lnTo>
                  <a:pt x="388" y="129"/>
                </a:lnTo>
                <a:lnTo>
                  <a:pt x="377" y="124"/>
                </a:lnTo>
                <a:lnTo>
                  <a:pt x="372" y="129"/>
                </a:lnTo>
                <a:lnTo>
                  <a:pt x="367" y="129"/>
                </a:lnTo>
                <a:lnTo>
                  <a:pt x="361" y="124"/>
                </a:lnTo>
                <a:lnTo>
                  <a:pt x="351" y="124"/>
                </a:lnTo>
                <a:lnTo>
                  <a:pt x="329" y="129"/>
                </a:lnTo>
                <a:lnTo>
                  <a:pt x="318" y="129"/>
                </a:lnTo>
                <a:lnTo>
                  <a:pt x="313" y="129"/>
                </a:lnTo>
                <a:lnTo>
                  <a:pt x="302" y="129"/>
                </a:lnTo>
                <a:lnTo>
                  <a:pt x="286" y="163"/>
                </a:lnTo>
                <a:lnTo>
                  <a:pt x="280" y="188"/>
                </a:lnTo>
                <a:lnTo>
                  <a:pt x="280" y="198"/>
                </a:lnTo>
                <a:lnTo>
                  <a:pt x="280" y="213"/>
                </a:lnTo>
                <a:lnTo>
                  <a:pt x="280" y="218"/>
                </a:lnTo>
                <a:lnTo>
                  <a:pt x="280" y="233"/>
                </a:lnTo>
                <a:lnTo>
                  <a:pt x="286" y="247"/>
                </a:lnTo>
                <a:lnTo>
                  <a:pt x="291" y="257"/>
                </a:lnTo>
                <a:lnTo>
                  <a:pt x="291" y="267"/>
                </a:lnTo>
                <a:lnTo>
                  <a:pt x="297" y="272"/>
                </a:lnTo>
                <a:lnTo>
                  <a:pt x="302" y="277"/>
                </a:lnTo>
                <a:lnTo>
                  <a:pt x="313" y="297"/>
                </a:lnTo>
                <a:lnTo>
                  <a:pt x="313" y="312"/>
                </a:lnTo>
                <a:lnTo>
                  <a:pt x="313" y="336"/>
                </a:lnTo>
                <a:lnTo>
                  <a:pt x="313" y="351"/>
                </a:lnTo>
                <a:lnTo>
                  <a:pt x="313" y="361"/>
                </a:lnTo>
                <a:lnTo>
                  <a:pt x="318" y="376"/>
                </a:lnTo>
                <a:lnTo>
                  <a:pt x="318" y="381"/>
                </a:lnTo>
                <a:lnTo>
                  <a:pt x="318" y="391"/>
                </a:lnTo>
                <a:lnTo>
                  <a:pt x="318" y="396"/>
                </a:lnTo>
                <a:lnTo>
                  <a:pt x="313" y="411"/>
                </a:lnTo>
                <a:lnTo>
                  <a:pt x="318" y="430"/>
                </a:lnTo>
                <a:lnTo>
                  <a:pt x="324" y="445"/>
                </a:lnTo>
                <a:lnTo>
                  <a:pt x="334" y="465"/>
                </a:lnTo>
                <a:lnTo>
                  <a:pt x="340" y="470"/>
                </a:lnTo>
                <a:lnTo>
                  <a:pt x="340" y="480"/>
                </a:lnTo>
                <a:lnTo>
                  <a:pt x="340" y="495"/>
                </a:lnTo>
                <a:lnTo>
                  <a:pt x="334" y="510"/>
                </a:lnTo>
                <a:lnTo>
                  <a:pt x="340" y="534"/>
                </a:lnTo>
                <a:lnTo>
                  <a:pt x="345" y="564"/>
                </a:lnTo>
                <a:lnTo>
                  <a:pt x="351" y="594"/>
                </a:lnTo>
                <a:lnTo>
                  <a:pt x="351" y="623"/>
                </a:lnTo>
                <a:lnTo>
                  <a:pt x="361" y="653"/>
                </a:lnTo>
                <a:lnTo>
                  <a:pt x="361" y="668"/>
                </a:lnTo>
                <a:lnTo>
                  <a:pt x="356" y="673"/>
                </a:lnTo>
                <a:lnTo>
                  <a:pt x="351" y="673"/>
                </a:lnTo>
                <a:lnTo>
                  <a:pt x="356" y="683"/>
                </a:lnTo>
                <a:lnTo>
                  <a:pt x="356" y="692"/>
                </a:lnTo>
                <a:lnTo>
                  <a:pt x="361" y="707"/>
                </a:lnTo>
                <a:lnTo>
                  <a:pt x="367" y="737"/>
                </a:lnTo>
                <a:lnTo>
                  <a:pt x="372" y="742"/>
                </a:lnTo>
                <a:lnTo>
                  <a:pt x="372" y="747"/>
                </a:lnTo>
                <a:lnTo>
                  <a:pt x="372" y="757"/>
                </a:lnTo>
                <a:lnTo>
                  <a:pt x="372" y="762"/>
                </a:lnTo>
                <a:lnTo>
                  <a:pt x="372" y="767"/>
                </a:lnTo>
                <a:lnTo>
                  <a:pt x="377" y="767"/>
                </a:lnTo>
                <a:lnTo>
                  <a:pt x="377" y="772"/>
                </a:lnTo>
                <a:lnTo>
                  <a:pt x="383" y="772"/>
                </a:lnTo>
                <a:lnTo>
                  <a:pt x="383" y="781"/>
                </a:lnTo>
                <a:lnTo>
                  <a:pt x="383" y="796"/>
                </a:lnTo>
                <a:lnTo>
                  <a:pt x="394" y="811"/>
                </a:lnTo>
                <a:lnTo>
                  <a:pt x="404" y="821"/>
                </a:lnTo>
                <a:lnTo>
                  <a:pt x="399" y="831"/>
                </a:lnTo>
                <a:lnTo>
                  <a:pt x="399" y="836"/>
                </a:lnTo>
                <a:lnTo>
                  <a:pt x="388" y="821"/>
                </a:lnTo>
                <a:lnTo>
                  <a:pt x="383" y="811"/>
                </a:lnTo>
                <a:lnTo>
                  <a:pt x="372" y="786"/>
                </a:lnTo>
                <a:lnTo>
                  <a:pt x="361" y="767"/>
                </a:lnTo>
                <a:lnTo>
                  <a:pt x="356" y="757"/>
                </a:lnTo>
                <a:lnTo>
                  <a:pt x="351" y="732"/>
                </a:lnTo>
                <a:lnTo>
                  <a:pt x="345" y="707"/>
                </a:lnTo>
                <a:lnTo>
                  <a:pt x="334" y="673"/>
                </a:lnTo>
                <a:lnTo>
                  <a:pt x="329" y="623"/>
                </a:lnTo>
                <a:lnTo>
                  <a:pt x="324" y="579"/>
                </a:lnTo>
                <a:lnTo>
                  <a:pt x="313" y="544"/>
                </a:lnTo>
                <a:lnTo>
                  <a:pt x="307" y="534"/>
                </a:lnTo>
                <a:lnTo>
                  <a:pt x="302" y="529"/>
                </a:lnTo>
                <a:lnTo>
                  <a:pt x="302" y="490"/>
                </a:lnTo>
                <a:lnTo>
                  <a:pt x="297" y="460"/>
                </a:lnTo>
                <a:lnTo>
                  <a:pt x="291" y="445"/>
                </a:lnTo>
                <a:lnTo>
                  <a:pt x="286" y="445"/>
                </a:lnTo>
                <a:lnTo>
                  <a:pt x="275" y="406"/>
                </a:lnTo>
                <a:lnTo>
                  <a:pt x="264" y="391"/>
                </a:lnTo>
                <a:lnTo>
                  <a:pt x="259" y="386"/>
                </a:lnTo>
                <a:lnTo>
                  <a:pt x="237" y="396"/>
                </a:lnTo>
                <a:lnTo>
                  <a:pt x="227" y="411"/>
                </a:lnTo>
                <a:lnTo>
                  <a:pt x="216" y="420"/>
                </a:lnTo>
                <a:lnTo>
                  <a:pt x="200" y="435"/>
                </a:lnTo>
                <a:lnTo>
                  <a:pt x="200" y="440"/>
                </a:lnTo>
                <a:lnTo>
                  <a:pt x="194" y="445"/>
                </a:lnTo>
                <a:lnTo>
                  <a:pt x="194" y="460"/>
                </a:lnTo>
                <a:lnTo>
                  <a:pt x="189" y="475"/>
                </a:lnTo>
                <a:lnTo>
                  <a:pt x="183" y="490"/>
                </a:lnTo>
                <a:lnTo>
                  <a:pt x="183" y="505"/>
                </a:lnTo>
                <a:lnTo>
                  <a:pt x="194" y="510"/>
                </a:lnTo>
                <a:lnTo>
                  <a:pt x="200" y="524"/>
                </a:lnTo>
                <a:lnTo>
                  <a:pt x="200" y="529"/>
                </a:lnTo>
                <a:lnTo>
                  <a:pt x="200" y="534"/>
                </a:lnTo>
                <a:lnTo>
                  <a:pt x="227" y="579"/>
                </a:lnTo>
                <a:lnTo>
                  <a:pt x="232" y="594"/>
                </a:lnTo>
                <a:lnTo>
                  <a:pt x="237" y="608"/>
                </a:lnTo>
                <a:lnTo>
                  <a:pt x="227" y="608"/>
                </a:lnTo>
                <a:lnTo>
                  <a:pt x="221" y="608"/>
                </a:lnTo>
                <a:lnTo>
                  <a:pt x="216" y="599"/>
                </a:lnTo>
                <a:lnTo>
                  <a:pt x="216" y="579"/>
                </a:lnTo>
                <a:lnTo>
                  <a:pt x="205" y="559"/>
                </a:lnTo>
                <a:lnTo>
                  <a:pt x="200" y="544"/>
                </a:lnTo>
                <a:lnTo>
                  <a:pt x="183" y="529"/>
                </a:lnTo>
                <a:lnTo>
                  <a:pt x="178" y="519"/>
                </a:lnTo>
                <a:lnTo>
                  <a:pt x="173" y="510"/>
                </a:lnTo>
                <a:lnTo>
                  <a:pt x="162" y="510"/>
                </a:lnTo>
                <a:lnTo>
                  <a:pt x="135" y="529"/>
                </a:lnTo>
                <a:lnTo>
                  <a:pt x="108" y="549"/>
                </a:lnTo>
                <a:lnTo>
                  <a:pt x="86" y="569"/>
                </a:lnTo>
                <a:lnTo>
                  <a:pt x="59" y="584"/>
                </a:lnTo>
                <a:lnTo>
                  <a:pt x="54" y="594"/>
                </a:lnTo>
                <a:lnTo>
                  <a:pt x="43" y="599"/>
                </a:lnTo>
                <a:lnTo>
                  <a:pt x="38" y="599"/>
                </a:lnTo>
                <a:lnTo>
                  <a:pt x="33" y="603"/>
                </a:lnTo>
                <a:lnTo>
                  <a:pt x="27" y="608"/>
                </a:lnTo>
                <a:lnTo>
                  <a:pt x="22" y="618"/>
                </a:lnTo>
                <a:lnTo>
                  <a:pt x="16" y="623"/>
                </a:lnTo>
                <a:lnTo>
                  <a:pt x="11" y="623"/>
                </a:lnTo>
                <a:lnTo>
                  <a:pt x="6" y="628"/>
                </a:lnTo>
                <a:lnTo>
                  <a:pt x="11" y="628"/>
                </a:lnTo>
                <a:lnTo>
                  <a:pt x="22" y="628"/>
                </a:lnTo>
                <a:lnTo>
                  <a:pt x="22" y="633"/>
                </a:lnTo>
                <a:lnTo>
                  <a:pt x="16" y="638"/>
                </a:lnTo>
                <a:lnTo>
                  <a:pt x="11" y="638"/>
                </a:lnTo>
                <a:lnTo>
                  <a:pt x="6" y="643"/>
                </a:lnTo>
                <a:lnTo>
                  <a:pt x="0" y="653"/>
                </a:lnTo>
                <a:lnTo>
                  <a:pt x="0" y="658"/>
                </a:lnTo>
                <a:lnTo>
                  <a:pt x="6" y="658"/>
                </a:lnTo>
                <a:lnTo>
                  <a:pt x="11" y="653"/>
                </a:lnTo>
                <a:lnTo>
                  <a:pt x="22" y="658"/>
                </a:lnTo>
                <a:lnTo>
                  <a:pt x="27" y="658"/>
                </a:lnTo>
                <a:lnTo>
                  <a:pt x="38" y="653"/>
                </a:lnTo>
                <a:lnTo>
                  <a:pt x="43" y="643"/>
                </a:lnTo>
                <a:lnTo>
                  <a:pt x="54" y="638"/>
                </a:lnTo>
                <a:lnTo>
                  <a:pt x="59" y="638"/>
                </a:lnTo>
                <a:lnTo>
                  <a:pt x="65" y="643"/>
                </a:lnTo>
                <a:lnTo>
                  <a:pt x="54" y="663"/>
                </a:lnTo>
                <a:lnTo>
                  <a:pt x="59" y="663"/>
                </a:lnTo>
                <a:lnTo>
                  <a:pt x="70" y="663"/>
                </a:lnTo>
                <a:lnTo>
                  <a:pt x="70" y="668"/>
                </a:lnTo>
                <a:lnTo>
                  <a:pt x="76" y="678"/>
                </a:lnTo>
                <a:lnTo>
                  <a:pt x="65" y="678"/>
                </a:lnTo>
                <a:lnTo>
                  <a:pt x="59" y="678"/>
                </a:lnTo>
                <a:lnTo>
                  <a:pt x="54" y="683"/>
                </a:lnTo>
                <a:lnTo>
                  <a:pt x="54" y="692"/>
                </a:lnTo>
                <a:lnTo>
                  <a:pt x="49" y="697"/>
                </a:lnTo>
                <a:lnTo>
                  <a:pt x="49" y="702"/>
                </a:lnTo>
                <a:lnTo>
                  <a:pt x="43" y="712"/>
                </a:lnTo>
                <a:lnTo>
                  <a:pt x="43" y="717"/>
                </a:lnTo>
                <a:lnTo>
                  <a:pt x="49" y="722"/>
                </a:lnTo>
                <a:lnTo>
                  <a:pt x="54" y="727"/>
                </a:lnTo>
                <a:lnTo>
                  <a:pt x="59" y="727"/>
                </a:lnTo>
                <a:lnTo>
                  <a:pt x="65" y="732"/>
                </a:lnTo>
                <a:lnTo>
                  <a:pt x="59" y="742"/>
                </a:lnTo>
                <a:lnTo>
                  <a:pt x="59" y="747"/>
                </a:lnTo>
                <a:lnTo>
                  <a:pt x="59" y="752"/>
                </a:lnTo>
                <a:lnTo>
                  <a:pt x="70" y="757"/>
                </a:lnTo>
                <a:lnTo>
                  <a:pt x="81" y="757"/>
                </a:lnTo>
                <a:lnTo>
                  <a:pt x="76" y="767"/>
                </a:lnTo>
                <a:lnTo>
                  <a:pt x="70" y="772"/>
                </a:lnTo>
                <a:lnTo>
                  <a:pt x="65" y="777"/>
                </a:lnTo>
                <a:lnTo>
                  <a:pt x="65" y="781"/>
                </a:lnTo>
                <a:lnTo>
                  <a:pt x="59" y="786"/>
                </a:lnTo>
                <a:lnTo>
                  <a:pt x="65" y="791"/>
                </a:lnTo>
                <a:lnTo>
                  <a:pt x="65" y="796"/>
                </a:lnTo>
                <a:lnTo>
                  <a:pt x="70" y="796"/>
                </a:lnTo>
                <a:lnTo>
                  <a:pt x="76" y="796"/>
                </a:lnTo>
                <a:lnTo>
                  <a:pt x="65" y="801"/>
                </a:lnTo>
                <a:lnTo>
                  <a:pt x="59" y="806"/>
                </a:lnTo>
                <a:lnTo>
                  <a:pt x="54" y="816"/>
                </a:lnTo>
                <a:lnTo>
                  <a:pt x="59" y="816"/>
                </a:lnTo>
                <a:lnTo>
                  <a:pt x="70" y="816"/>
                </a:lnTo>
                <a:lnTo>
                  <a:pt x="76" y="816"/>
                </a:lnTo>
                <a:lnTo>
                  <a:pt x="81" y="816"/>
                </a:lnTo>
                <a:lnTo>
                  <a:pt x="86" y="816"/>
                </a:lnTo>
                <a:lnTo>
                  <a:pt x="86" y="821"/>
                </a:lnTo>
                <a:lnTo>
                  <a:pt x="92" y="821"/>
                </a:lnTo>
                <a:lnTo>
                  <a:pt x="97" y="821"/>
                </a:lnTo>
                <a:lnTo>
                  <a:pt x="103" y="826"/>
                </a:lnTo>
                <a:lnTo>
                  <a:pt x="113" y="816"/>
                </a:lnTo>
                <a:lnTo>
                  <a:pt x="124" y="806"/>
                </a:lnTo>
                <a:lnTo>
                  <a:pt x="130" y="801"/>
                </a:lnTo>
                <a:lnTo>
                  <a:pt x="135" y="806"/>
                </a:lnTo>
                <a:lnTo>
                  <a:pt x="130" y="811"/>
                </a:lnTo>
                <a:lnTo>
                  <a:pt x="135" y="816"/>
                </a:lnTo>
                <a:lnTo>
                  <a:pt x="146" y="816"/>
                </a:lnTo>
                <a:lnTo>
                  <a:pt x="156" y="806"/>
                </a:lnTo>
                <a:lnTo>
                  <a:pt x="162" y="811"/>
                </a:lnTo>
                <a:lnTo>
                  <a:pt x="162" y="816"/>
                </a:lnTo>
                <a:lnTo>
                  <a:pt x="156" y="826"/>
                </a:lnTo>
                <a:lnTo>
                  <a:pt x="146" y="831"/>
                </a:lnTo>
                <a:lnTo>
                  <a:pt x="140" y="831"/>
                </a:lnTo>
                <a:lnTo>
                  <a:pt x="130" y="836"/>
                </a:lnTo>
                <a:lnTo>
                  <a:pt x="124" y="831"/>
                </a:lnTo>
                <a:lnTo>
                  <a:pt x="113" y="841"/>
                </a:lnTo>
                <a:lnTo>
                  <a:pt x="108" y="841"/>
                </a:lnTo>
                <a:lnTo>
                  <a:pt x="108" y="846"/>
                </a:lnTo>
                <a:lnTo>
                  <a:pt x="108" y="851"/>
                </a:lnTo>
                <a:lnTo>
                  <a:pt x="113" y="866"/>
                </a:lnTo>
                <a:lnTo>
                  <a:pt x="108" y="875"/>
                </a:lnTo>
                <a:lnTo>
                  <a:pt x="113" y="875"/>
                </a:lnTo>
                <a:lnTo>
                  <a:pt x="130" y="875"/>
                </a:lnTo>
                <a:lnTo>
                  <a:pt x="135" y="870"/>
                </a:lnTo>
                <a:lnTo>
                  <a:pt x="140" y="861"/>
                </a:lnTo>
                <a:lnTo>
                  <a:pt x="146" y="851"/>
                </a:lnTo>
                <a:lnTo>
                  <a:pt x="156" y="846"/>
                </a:lnTo>
                <a:lnTo>
                  <a:pt x="162" y="841"/>
                </a:lnTo>
                <a:lnTo>
                  <a:pt x="167" y="841"/>
                </a:lnTo>
                <a:lnTo>
                  <a:pt x="173" y="841"/>
                </a:lnTo>
                <a:lnTo>
                  <a:pt x="173" y="846"/>
                </a:lnTo>
                <a:lnTo>
                  <a:pt x="173" y="851"/>
                </a:lnTo>
                <a:lnTo>
                  <a:pt x="167" y="851"/>
                </a:lnTo>
                <a:lnTo>
                  <a:pt x="162" y="851"/>
                </a:lnTo>
                <a:lnTo>
                  <a:pt x="156" y="856"/>
                </a:lnTo>
                <a:lnTo>
                  <a:pt x="151" y="870"/>
                </a:lnTo>
                <a:lnTo>
                  <a:pt x="113" y="915"/>
                </a:lnTo>
                <a:lnTo>
                  <a:pt x="119" y="915"/>
                </a:lnTo>
                <a:lnTo>
                  <a:pt x="124" y="915"/>
                </a:lnTo>
                <a:lnTo>
                  <a:pt x="130" y="925"/>
                </a:lnTo>
                <a:lnTo>
                  <a:pt x="135" y="920"/>
                </a:lnTo>
                <a:lnTo>
                  <a:pt x="135" y="915"/>
                </a:lnTo>
                <a:lnTo>
                  <a:pt x="140" y="910"/>
                </a:lnTo>
                <a:lnTo>
                  <a:pt x="140" y="915"/>
                </a:lnTo>
                <a:lnTo>
                  <a:pt x="140" y="910"/>
                </a:lnTo>
                <a:lnTo>
                  <a:pt x="146" y="915"/>
                </a:lnTo>
                <a:lnTo>
                  <a:pt x="140" y="925"/>
                </a:lnTo>
                <a:lnTo>
                  <a:pt x="140" y="930"/>
                </a:lnTo>
                <a:lnTo>
                  <a:pt x="140" y="935"/>
                </a:lnTo>
                <a:lnTo>
                  <a:pt x="135" y="935"/>
                </a:lnTo>
                <a:lnTo>
                  <a:pt x="135" y="955"/>
                </a:lnTo>
                <a:lnTo>
                  <a:pt x="130" y="994"/>
                </a:lnTo>
                <a:lnTo>
                  <a:pt x="135" y="994"/>
                </a:lnTo>
                <a:lnTo>
                  <a:pt x="140" y="999"/>
                </a:lnTo>
                <a:lnTo>
                  <a:pt x="156" y="999"/>
                </a:lnTo>
                <a:lnTo>
                  <a:pt x="162" y="999"/>
                </a:lnTo>
                <a:lnTo>
                  <a:pt x="167" y="1004"/>
                </a:lnTo>
                <a:lnTo>
                  <a:pt x="173" y="1009"/>
                </a:lnTo>
                <a:lnTo>
                  <a:pt x="178" y="1014"/>
                </a:lnTo>
                <a:lnTo>
                  <a:pt x="173" y="1019"/>
                </a:lnTo>
                <a:lnTo>
                  <a:pt x="162" y="1024"/>
                </a:lnTo>
                <a:lnTo>
                  <a:pt x="151" y="1014"/>
                </a:lnTo>
                <a:lnTo>
                  <a:pt x="140" y="1009"/>
                </a:lnTo>
                <a:lnTo>
                  <a:pt x="135" y="1009"/>
                </a:lnTo>
                <a:lnTo>
                  <a:pt x="135" y="1014"/>
                </a:lnTo>
                <a:lnTo>
                  <a:pt x="140" y="1024"/>
                </a:lnTo>
                <a:lnTo>
                  <a:pt x="156" y="1044"/>
                </a:lnTo>
                <a:lnTo>
                  <a:pt x="151" y="1044"/>
                </a:lnTo>
                <a:lnTo>
                  <a:pt x="151" y="1048"/>
                </a:lnTo>
                <a:lnTo>
                  <a:pt x="156" y="1053"/>
                </a:lnTo>
                <a:lnTo>
                  <a:pt x="162" y="1058"/>
                </a:lnTo>
                <a:lnTo>
                  <a:pt x="156" y="1058"/>
                </a:lnTo>
                <a:lnTo>
                  <a:pt x="156" y="1063"/>
                </a:lnTo>
                <a:lnTo>
                  <a:pt x="146" y="1053"/>
                </a:lnTo>
                <a:lnTo>
                  <a:pt x="140" y="1053"/>
                </a:lnTo>
                <a:lnTo>
                  <a:pt x="135" y="1053"/>
                </a:lnTo>
                <a:lnTo>
                  <a:pt x="130" y="1058"/>
                </a:lnTo>
                <a:lnTo>
                  <a:pt x="119" y="1058"/>
                </a:lnTo>
                <a:lnTo>
                  <a:pt x="119" y="1078"/>
                </a:lnTo>
                <a:lnTo>
                  <a:pt x="113" y="1083"/>
                </a:lnTo>
                <a:lnTo>
                  <a:pt x="108" y="1093"/>
                </a:lnTo>
                <a:lnTo>
                  <a:pt x="103" y="1093"/>
                </a:lnTo>
                <a:lnTo>
                  <a:pt x="103" y="1098"/>
                </a:lnTo>
                <a:lnTo>
                  <a:pt x="97" y="1098"/>
                </a:lnTo>
                <a:lnTo>
                  <a:pt x="92" y="1103"/>
                </a:lnTo>
                <a:lnTo>
                  <a:pt x="97" y="1093"/>
                </a:lnTo>
                <a:lnTo>
                  <a:pt x="92" y="1088"/>
                </a:lnTo>
                <a:lnTo>
                  <a:pt x="86" y="1068"/>
                </a:lnTo>
                <a:lnTo>
                  <a:pt x="81" y="1068"/>
                </a:lnTo>
                <a:lnTo>
                  <a:pt x="81" y="1073"/>
                </a:lnTo>
                <a:lnTo>
                  <a:pt x="70" y="1083"/>
                </a:lnTo>
                <a:lnTo>
                  <a:pt x="76" y="1088"/>
                </a:lnTo>
                <a:lnTo>
                  <a:pt x="76" y="1093"/>
                </a:lnTo>
                <a:lnTo>
                  <a:pt x="76" y="1098"/>
                </a:lnTo>
                <a:lnTo>
                  <a:pt x="65" y="1103"/>
                </a:lnTo>
                <a:lnTo>
                  <a:pt x="59" y="1108"/>
                </a:lnTo>
                <a:lnTo>
                  <a:pt x="65" y="1113"/>
                </a:lnTo>
                <a:lnTo>
                  <a:pt x="59" y="1123"/>
                </a:lnTo>
                <a:lnTo>
                  <a:pt x="59" y="1133"/>
                </a:lnTo>
                <a:lnTo>
                  <a:pt x="59" y="1143"/>
                </a:lnTo>
                <a:lnTo>
                  <a:pt x="59" y="1152"/>
                </a:lnTo>
                <a:lnTo>
                  <a:pt x="65" y="1167"/>
                </a:lnTo>
                <a:lnTo>
                  <a:pt x="70" y="1182"/>
                </a:lnTo>
                <a:lnTo>
                  <a:pt x="76" y="1182"/>
                </a:lnTo>
                <a:lnTo>
                  <a:pt x="81" y="1182"/>
                </a:lnTo>
                <a:lnTo>
                  <a:pt x="86" y="1177"/>
                </a:lnTo>
                <a:lnTo>
                  <a:pt x="92" y="1167"/>
                </a:lnTo>
                <a:lnTo>
                  <a:pt x="92" y="1157"/>
                </a:lnTo>
                <a:lnTo>
                  <a:pt x="103" y="1147"/>
                </a:lnTo>
                <a:lnTo>
                  <a:pt x="108" y="1137"/>
                </a:lnTo>
                <a:lnTo>
                  <a:pt x="113" y="1128"/>
                </a:lnTo>
                <a:lnTo>
                  <a:pt x="124" y="1123"/>
                </a:lnTo>
                <a:lnTo>
                  <a:pt x="130" y="1113"/>
                </a:lnTo>
                <a:lnTo>
                  <a:pt x="140" y="1113"/>
                </a:lnTo>
                <a:lnTo>
                  <a:pt x="151" y="1113"/>
                </a:lnTo>
                <a:lnTo>
                  <a:pt x="156" y="1113"/>
                </a:lnTo>
                <a:lnTo>
                  <a:pt x="156" y="1118"/>
                </a:lnTo>
                <a:lnTo>
                  <a:pt x="151" y="1118"/>
                </a:lnTo>
                <a:lnTo>
                  <a:pt x="146" y="1118"/>
                </a:lnTo>
                <a:lnTo>
                  <a:pt x="140" y="1123"/>
                </a:lnTo>
                <a:lnTo>
                  <a:pt x="130" y="1128"/>
                </a:lnTo>
                <a:lnTo>
                  <a:pt x="130" y="1137"/>
                </a:lnTo>
                <a:lnTo>
                  <a:pt x="130" y="1152"/>
                </a:lnTo>
                <a:lnTo>
                  <a:pt x="124" y="1157"/>
                </a:lnTo>
                <a:lnTo>
                  <a:pt x="124" y="1167"/>
                </a:lnTo>
                <a:lnTo>
                  <a:pt x="119" y="1177"/>
                </a:lnTo>
                <a:lnTo>
                  <a:pt x="113" y="1182"/>
                </a:lnTo>
                <a:lnTo>
                  <a:pt x="119" y="1187"/>
                </a:lnTo>
                <a:lnTo>
                  <a:pt x="130" y="1182"/>
                </a:lnTo>
                <a:lnTo>
                  <a:pt x="156" y="1167"/>
                </a:lnTo>
                <a:lnTo>
                  <a:pt x="167" y="1162"/>
                </a:lnTo>
                <a:lnTo>
                  <a:pt x="173" y="1162"/>
                </a:lnTo>
                <a:lnTo>
                  <a:pt x="178" y="1157"/>
                </a:lnTo>
                <a:lnTo>
                  <a:pt x="178" y="1152"/>
                </a:lnTo>
                <a:lnTo>
                  <a:pt x="183" y="1152"/>
                </a:lnTo>
                <a:lnTo>
                  <a:pt x="183" y="1162"/>
                </a:lnTo>
                <a:lnTo>
                  <a:pt x="178" y="1162"/>
                </a:lnTo>
                <a:lnTo>
                  <a:pt x="173" y="1167"/>
                </a:lnTo>
                <a:lnTo>
                  <a:pt x="173" y="1172"/>
                </a:lnTo>
                <a:lnTo>
                  <a:pt x="173" y="1177"/>
                </a:lnTo>
                <a:lnTo>
                  <a:pt x="167" y="1187"/>
                </a:lnTo>
                <a:lnTo>
                  <a:pt x="173" y="1197"/>
                </a:lnTo>
                <a:lnTo>
                  <a:pt x="178" y="1197"/>
                </a:lnTo>
                <a:lnTo>
                  <a:pt x="183" y="1202"/>
                </a:lnTo>
                <a:lnTo>
                  <a:pt x="189" y="1197"/>
                </a:lnTo>
                <a:lnTo>
                  <a:pt x="194" y="1197"/>
                </a:lnTo>
                <a:lnTo>
                  <a:pt x="200" y="1197"/>
                </a:lnTo>
                <a:lnTo>
                  <a:pt x="200" y="1202"/>
                </a:lnTo>
                <a:lnTo>
                  <a:pt x="200" y="1207"/>
                </a:lnTo>
                <a:lnTo>
                  <a:pt x="200" y="1222"/>
                </a:lnTo>
                <a:lnTo>
                  <a:pt x="210" y="1232"/>
                </a:lnTo>
                <a:lnTo>
                  <a:pt x="216" y="1246"/>
                </a:lnTo>
                <a:lnTo>
                  <a:pt x="210" y="1246"/>
                </a:lnTo>
                <a:lnTo>
                  <a:pt x="205" y="1241"/>
                </a:lnTo>
                <a:lnTo>
                  <a:pt x="194" y="1232"/>
                </a:lnTo>
                <a:lnTo>
                  <a:pt x="183" y="1222"/>
                </a:lnTo>
                <a:lnTo>
                  <a:pt x="178" y="1222"/>
                </a:lnTo>
                <a:lnTo>
                  <a:pt x="162" y="1246"/>
                </a:lnTo>
                <a:lnTo>
                  <a:pt x="156" y="1251"/>
                </a:lnTo>
                <a:lnTo>
                  <a:pt x="151" y="1251"/>
                </a:lnTo>
                <a:lnTo>
                  <a:pt x="146" y="1251"/>
                </a:lnTo>
                <a:lnTo>
                  <a:pt x="140" y="1256"/>
                </a:lnTo>
                <a:lnTo>
                  <a:pt x="135" y="1266"/>
                </a:lnTo>
                <a:lnTo>
                  <a:pt x="151" y="1281"/>
                </a:lnTo>
                <a:lnTo>
                  <a:pt x="140" y="1286"/>
                </a:lnTo>
                <a:lnTo>
                  <a:pt x="135" y="1286"/>
                </a:lnTo>
                <a:lnTo>
                  <a:pt x="119" y="1276"/>
                </a:lnTo>
                <a:lnTo>
                  <a:pt x="113" y="1236"/>
                </a:lnTo>
                <a:lnTo>
                  <a:pt x="113" y="1232"/>
                </a:lnTo>
                <a:lnTo>
                  <a:pt x="119" y="1232"/>
                </a:lnTo>
                <a:lnTo>
                  <a:pt x="124" y="1226"/>
                </a:lnTo>
                <a:lnTo>
                  <a:pt x="130" y="1226"/>
                </a:lnTo>
                <a:lnTo>
                  <a:pt x="130" y="1232"/>
                </a:lnTo>
                <a:lnTo>
                  <a:pt x="124" y="1236"/>
                </a:lnTo>
                <a:lnTo>
                  <a:pt x="124" y="1241"/>
                </a:lnTo>
                <a:lnTo>
                  <a:pt x="130" y="1241"/>
                </a:lnTo>
                <a:lnTo>
                  <a:pt x="135" y="1241"/>
                </a:lnTo>
                <a:lnTo>
                  <a:pt x="135" y="1246"/>
                </a:lnTo>
                <a:lnTo>
                  <a:pt x="140" y="1246"/>
                </a:lnTo>
                <a:lnTo>
                  <a:pt x="140" y="1236"/>
                </a:lnTo>
                <a:lnTo>
                  <a:pt x="140" y="1232"/>
                </a:lnTo>
                <a:lnTo>
                  <a:pt x="146" y="1232"/>
                </a:lnTo>
                <a:lnTo>
                  <a:pt x="146" y="1226"/>
                </a:lnTo>
                <a:lnTo>
                  <a:pt x="146" y="1222"/>
                </a:lnTo>
                <a:lnTo>
                  <a:pt x="156" y="1212"/>
                </a:lnTo>
                <a:lnTo>
                  <a:pt x="162" y="1207"/>
                </a:lnTo>
                <a:lnTo>
                  <a:pt x="173" y="1202"/>
                </a:lnTo>
                <a:lnTo>
                  <a:pt x="167" y="1192"/>
                </a:lnTo>
                <a:lnTo>
                  <a:pt x="162" y="1187"/>
                </a:lnTo>
                <a:lnTo>
                  <a:pt x="156" y="1187"/>
                </a:lnTo>
                <a:lnTo>
                  <a:pt x="146" y="1187"/>
                </a:lnTo>
                <a:lnTo>
                  <a:pt x="130" y="1197"/>
                </a:lnTo>
                <a:lnTo>
                  <a:pt x="124" y="1197"/>
                </a:lnTo>
                <a:lnTo>
                  <a:pt x="119" y="1202"/>
                </a:lnTo>
                <a:lnTo>
                  <a:pt x="119" y="1207"/>
                </a:lnTo>
                <a:lnTo>
                  <a:pt x="119" y="1217"/>
                </a:lnTo>
                <a:lnTo>
                  <a:pt x="108" y="1222"/>
                </a:lnTo>
                <a:lnTo>
                  <a:pt x="103" y="1222"/>
                </a:lnTo>
                <a:lnTo>
                  <a:pt x="97" y="1222"/>
                </a:lnTo>
                <a:lnTo>
                  <a:pt x="92" y="1212"/>
                </a:lnTo>
                <a:lnTo>
                  <a:pt x="97" y="1212"/>
                </a:lnTo>
                <a:lnTo>
                  <a:pt x="103" y="1207"/>
                </a:lnTo>
                <a:lnTo>
                  <a:pt x="108" y="1202"/>
                </a:lnTo>
                <a:lnTo>
                  <a:pt x="108" y="1197"/>
                </a:lnTo>
                <a:lnTo>
                  <a:pt x="108" y="1192"/>
                </a:lnTo>
                <a:lnTo>
                  <a:pt x="103" y="1187"/>
                </a:lnTo>
                <a:lnTo>
                  <a:pt x="103" y="1192"/>
                </a:lnTo>
                <a:lnTo>
                  <a:pt x="97" y="1197"/>
                </a:lnTo>
                <a:lnTo>
                  <a:pt x="103" y="1197"/>
                </a:lnTo>
                <a:lnTo>
                  <a:pt x="92" y="1202"/>
                </a:lnTo>
                <a:lnTo>
                  <a:pt x="86" y="1202"/>
                </a:lnTo>
                <a:lnTo>
                  <a:pt x="81" y="1202"/>
                </a:lnTo>
                <a:lnTo>
                  <a:pt x="81" y="1207"/>
                </a:lnTo>
                <a:lnTo>
                  <a:pt x="86" y="1207"/>
                </a:lnTo>
                <a:lnTo>
                  <a:pt x="81" y="1212"/>
                </a:lnTo>
                <a:lnTo>
                  <a:pt x="81" y="1222"/>
                </a:lnTo>
                <a:lnTo>
                  <a:pt x="86" y="1222"/>
                </a:lnTo>
                <a:lnTo>
                  <a:pt x="92" y="1226"/>
                </a:lnTo>
                <a:lnTo>
                  <a:pt x="92" y="1232"/>
                </a:lnTo>
                <a:lnTo>
                  <a:pt x="92" y="1236"/>
                </a:lnTo>
                <a:lnTo>
                  <a:pt x="92" y="1241"/>
                </a:lnTo>
                <a:lnTo>
                  <a:pt x="92" y="1246"/>
                </a:lnTo>
                <a:lnTo>
                  <a:pt x="97" y="1241"/>
                </a:lnTo>
                <a:lnTo>
                  <a:pt x="103" y="1241"/>
                </a:lnTo>
                <a:lnTo>
                  <a:pt x="103" y="1246"/>
                </a:lnTo>
                <a:lnTo>
                  <a:pt x="103" y="1256"/>
                </a:lnTo>
                <a:lnTo>
                  <a:pt x="97" y="1256"/>
                </a:lnTo>
                <a:lnTo>
                  <a:pt x="92" y="1261"/>
                </a:lnTo>
                <a:lnTo>
                  <a:pt x="92" y="1266"/>
                </a:lnTo>
                <a:lnTo>
                  <a:pt x="92" y="1271"/>
                </a:lnTo>
                <a:lnTo>
                  <a:pt x="92" y="1286"/>
                </a:lnTo>
                <a:lnTo>
                  <a:pt x="86" y="1301"/>
                </a:lnTo>
                <a:lnTo>
                  <a:pt x="86" y="1325"/>
                </a:lnTo>
                <a:lnTo>
                  <a:pt x="92" y="1330"/>
                </a:lnTo>
                <a:lnTo>
                  <a:pt x="97" y="1345"/>
                </a:lnTo>
                <a:lnTo>
                  <a:pt x="108" y="1350"/>
                </a:lnTo>
                <a:lnTo>
                  <a:pt x="113" y="1350"/>
                </a:lnTo>
                <a:lnTo>
                  <a:pt x="135" y="1350"/>
                </a:lnTo>
                <a:lnTo>
                  <a:pt x="140" y="1345"/>
                </a:lnTo>
                <a:lnTo>
                  <a:pt x="146" y="1345"/>
                </a:lnTo>
                <a:lnTo>
                  <a:pt x="151" y="1340"/>
                </a:lnTo>
                <a:lnTo>
                  <a:pt x="156" y="1345"/>
                </a:lnTo>
                <a:lnTo>
                  <a:pt x="162" y="1335"/>
                </a:lnTo>
                <a:lnTo>
                  <a:pt x="173" y="1335"/>
                </a:lnTo>
                <a:lnTo>
                  <a:pt x="183" y="1335"/>
                </a:lnTo>
                <a:lnTo>
                  <a:pt x="183" y="1325"/>
                </a:lnTo>
                <a:lnTo>
                  <a:pt x="178" y="1321"/>
                </a:lnTo>
                <a:lnTo>
                  <a:pt x="167" y="1306"/>
                </a:lnTo>
                <a:lnTo>
                  <a:pt x="162" y="1291"/>
                </a:lnTo>
                <a:lnTo>
                  <a:pt x="162" y="1281"/>
                </a:lnTo>
                <a:lnTo>
                  <a:pt x="162" y="1271"/>
                </a:lnTo>
                <a:lnTo>
                  <a:pt x="173" y="1296"/>
                </a:lnTo>
                <a:lnTo>
                  <a:pt x="183" y="1306"/>
                </a:lnTo>
                <a:lnTo>
                  <a:pt x="189" y="1311"/>
                </a:lnTo>
                <a:lnTo>
                  <a:pt x="189" y="1316"/>
                </a:lnTo>
                <a:lnTo>
                  <a:pt x="200" y="1311"/>
                </a:lnTo>
                <a:lnTo>
                  <a:pt x="205" y="1316"/>
                </a:lnTo>
                <a:lnTo>
                  <a:pt x="210" y="1321"/>
                </a:lnTo>
                <a:lnTo>
                  <a:pt x="221" y="1335"/>
                </a:lnTo>
                <a:lnTo>
                  <a:pt x="221" y="1340"/>
                </a:lnTo>
                <a:lnTo>
                  <a:pt x="221" y="1350"/>
                </a:lnTo>
                <a:lnTo>
                  <a:pt x="210" y="1350"/>
                </a:lnTo>
                <a:lnTo>
                  <a:pt x="210" y="1370"/>
                </a:lnTo>
                <a:lnTo>
                  <a:pt x="205" y="1385"/>
                </a:lnTo>
                <a:lnTo>
                  <a:pt x="200" y="1380"/>
                </a:lnTo>
                <a:lnTo>
                  <a:pt x="194" y="1370"/>
                </a:lnTo>
                <a:lnTo>
                  <a:pt x="194" y="1365"/>
                </a:lnTo>
                <a:lnTo>
                  <a:pt x="194" y="1360"/>
                </a:lnTo>
                <a:lnTo>
                  <a:pt x="189" y="1355"/>
                </a:lnTo>
                <a:lnTo>
                  <a:pt x="178" y="1360"/>
                </a:lnTo>
                <a:lnTo>
                  <a:pt x="178" y="1355"/>
                </a:lnTo>
                <a:lnTo>
                  <a:pt x="173" y="1355"/>
                </a:lnTo>
                <a:lnTo>
                  <a:pt x="167" y="1355"/>
                </a:lnTo>
                <a:lnTo>
                  <a:pt x="162" y="1355"/>
                </a:lnTo>
                <a:lnTo>
                  <a:pt x="156" y="1360"/>
                </a:lnTo>
                <a:lnTo>
                  <a:pt x="146" y="1360"/>
                </a:lnTo>
                <a:lnTo>
                  <a:pt x="119" y="1360"/>
                </a:lnTo>
                <a:lnTo>
                  <a:pt x="108" y="1365"/>
                </a:lnTo>
                <a:lnTo>
                  <a:pt x="103" y="1370"/>
                </a:lnTo>
                <a:lnTo>
                  <a:pt x="108" y="1390"/>
                </a:lnTo>
                <a:lnTo>
                  <a:pt x="113" y="1400"/>
                </a:lnTo>
                <a:lnTo>
                  <a:pt x="119" y="1405"/>
                </a:lnTo>
                <a:lnTo>
                  <a:pt x="130" y="1395"/>
                </a:lnTo>
                <a:lnTo>
                  <a:pt x="140" y="1395"/>
                </a:lnTo>
                <a:lnTo>
                  <a:pt x="156" y="1390"/>
                </a:lnTo>
                <a:lnTo>
                  <a:pt x="173" y="1390"/>
                </a:lnTo>
                <a:lnTo>
                  <a:pt x="183" y="1385"/>
                </a:lnTo>
                <a:lnTo>
                  <a:pt x="178" y="1395"/>
                </a:lnTo>
                <a:lnTo>
                  <a:pt x="167" y="1400"/>
                </a:lnTo>
                <a:lnTo>
                  <a:pt x="156" y="1405"/>
                </a:lnTo>
                <a:lnTo>
                  <a:pt x="146" y="1405"/>
                </a:lnTo>
                <a:lnTo>
                  <a:pt x="135" y="1410"/>
                </a:lnTo>
                <a:lnTo>
                  <a:pt x="130" y="1414"/>
                </a:lnTo>
                <a:lnTo>
                  <a:pt x="119" y="1414"/>
                </a:lnTo>
                <a:lnTo>
                  <a:pt x="113" y="1419"/>
                </a:lnTo>
                <a:lnTo>
                  <a:pt x="124" y="1434"/>
                </a:lnTo>
                <a:lnTo>
                  <a:pt x="135" y="1444"/>
                </a:lnTo>
                <a:lnTo>
                  <a:pt x="146" y="1449"/>
                </a:lnTo>
                <a:lnTo>
                  <a:pt x="162" y="1449"/>
                </a:lnTo>
                <a:lnTo>
                  <a:pt x="162" y="1459"/>
                </a:lnTo>
                <a:lnTo>
                  <a:pt x="156" y="1459"/>
                </a:lnTo>
                <a:lnTo>
                  <a:pt x="151" y="1469"/>
                </a:lnTo>
                <a:lnTo>
                  <a:pt x="146" y="1474"/>
                </a:lnTo>
                <a:lnTo>
                  <a:pt x="151" y="1479"/>
                </a:lnTo>
                <a:lnTo>
                  <a:pt x="151" y="1489"/>
                </a:lnTo>
                <a:lnTo>
                  <a:pt x="156" y="1513"/>
                </a:lnTo>
                <a:lnTo>
                  <a:pt x="156" y="1528"/>
                </a:lnTo>
                <a:lnTo>
                  <a:pt x="162" y="1533"/>
                </a:lnTo>
                <a:lnTo>
                  <a:pt x="167" y="1533"/>
                </a:lnTo>
                <a:lnTo>
                  <a:pt x="167" y="1543"/>
                </a:lnTo>
                <a:lnTo>
                  <a:pt x="173" y="1553"/>
                </a:lnTo>
                <a:lnTo>
                  <a:pt x="173" y="1558"/>
                </a:lnTo>
                <a:lnTo>
                  <a:pt x="167" y="1563"/>
                </a:lnTo>
                <a:lnTo>
                  <a:pt x="173" y="1568"/>
                </a:lnTo>
                <a:lnTo>
                  <a:pt x="178" y="1578"/>
                </a:lnTo>
                <a:lnTo>
                  <a:pt x="183" y="1583"/>
                </a:lnTo>
                <a:lnTo>
                  <a:pt x="189" y="1588"/>
                </a:lnTo>
                <a:lnTo>
                  <a:pt x="194" y="1588"/>
                </a:lnTo>
                <a:lnTo>
                  <a:pt x="200" y="1597"/>
                </a:lnTo>
                <a:lnTo>
                  <a:pt x="194" y="1602"/>
                </a:lnTo>
                <a:lnTo>
                  <a:pt x="189" y="1602"/>
                </a:lnTo>
                <a:lnTo>
                  <a:pt x="178" y="1597"/>
                </a:lnTo>
                <a:lnTo>
                  <a:pt x="173" y="1597"/>
                </a:lnTo>
                <a:lnTo>
                  <a:pt x="173" y="1602"/>
                </a:lnTo>
                <a:lnTo>
                  <a:pt x="183" y="1607"/>
                </a:lnTo>
                <a:lnTo>
                  <a:pt x="189" y="1612"/>
                </a:lnTo>
                <a:lnTo>
                  <a:pt x="194" y="1607"/>
                </a:lnTo>
                <a:lnTo>
                  <a:pt x="189" y="1622"/>
                </a:lnTo>
                <a:lnTo>
                  <a:pt x="183" y="1632"/>
                </a:lnTo>
                <a:lnTo>
                  <a:pt x="183" y="1647"/>
                </a:lnTo>
                <a:lnTo>
                  <a:pt x="178" y="1637"/>
                </a:lnTo>
                <a:lnTo>
                  <a:pt x="173" y="1617"/>
                </a:lnTo>
                <a:lnTo>
                  <a:pt x="167" y="1602"/>
                </a:lnTo>
                <a:lnTo>
                  <a:pt x="162" y="1588"/>
                </a:lnTo>
                <a:lnTo>
                  <a:pt x="146" y="1573"/>
                </a:lnTo>
                <a:lnTo>
                  <a:pt x="146" y="1558"/>
                </a:lnTo>
                <a:lnTo>
                  <a:pt x="146" y="1553"/>
                </a:lnTo>
                <a:lnTo>
                  <a:pt x="146" y="1548"/>
                </a:lnTo>
                <a:lnTo>
                  <a:pt x="140" y="1543"/>
                </a:lnTo>
                <a:lnTo>
                  <a:pt x="135" y="1533"/>
                </a:lnTo>
                <a:lnTo>
                  <a:pt x="130" y="1528"/>
                </a:lnTo>
                <a:lnTo>
                  <a:pt x="130" y="1523"/>
                </a:lnTo>
                <a:lnTo>
                  <a:pt x="130" y="1508"/>
                </a:lnTo>
                <a:lnTo>
                  <a:pt x="130" y="1499"/>
                </a:lnTo>
                <a:lnTo>
                  <a:pt x="124" y="1489"/>
                </a:lnTo>
                <a:lnTo>
                  <a:pt x="119" y="1479"/>
                </a:lnTo>
                <a:lnTo>
                  <a:pt x="119" y="1469"/>
                </a:lnTo>
                <a:lnTo>
                  <a:pt x="113" y="1459"/>
                </a:lnTo>
                <a:lnTo>
                  <a:pt x="97" y="1444"/>
                </a:lnTo>
                <a:lnTo>
                  <a:pt x="92" y="1429"/>
                </a:lnTo>
                <a:lnTo>
                  <a:pt x="92" y="1414"/>
                </a:lnTo>
                <a:lnTo>
                  <a:pt x="86" y="1400"/>
                </a:lnTo>
                <a:lnTo>
                  <a:pt x="76" y="1390"/>
                </a:lnTo>
                <a:lnTo>
                  <a:pt x="65" y="1385"/>
                </a:lnTo>
                <a:lnTo>
                  <a:pt x="65" y="1390"/>
                </a:lnTo>
                <a:lnTo>
                  <a:pt x="59" y="1390"/>
                </a:lnTo>
                <a:lnTo>
                  <a:pt x="65" y="1395"/>
                </a:lnTo>
                <a:lnTo>
                  <a:pt x="65" y="1400"/>
                </a:lnTo>
                <a:lnTo>
                  <a:pt x="59" y="1405"/>
                </a:lnTo>
                <a:lnTo>
                  <a:pt x="49" y="1395"/>
                </a:lnTo>
                <a:lnTo>
                  <a:pt x="43" y="1395"/>
                </a:lnTo>
                <a:lnTo>
                  <a:pt x="43" y="1400"/>
                </a:lnTo>
                <a:lnTo>
                  <a:pt x="49" y="1410"/>
                </a:lnTo>
                <a:lnTo>
                  <a:pt x="49" y="1419"/>
                </a:lnTo>
                <a:lnTo>
                  <a:pt x="43" y="1429"/>
                </a:lnTo>
                <a:lnTo>
                  <a:pt x="38" y="1439"/>
                </a:lnTo>
                <a:lnTo>
                  <a:pt x="43" y="1444"/>
                </a:lnTo>
                <a:lnTo>
                  <a:pt x="49" y="1449"/>
                </a:lnTo>
                <a:lnTo>
                  <a:pt x="54" y="1449"/>
                </a:lnTo>
                <a:lnTo>
                  <a:pt x="54" y="1479"/>
                </a:lnTo>
                <a:lnTo>
                  <a:pt x="59" y="1508"/>
                </a:lnTo>
                <a:lnTo>
                  <a:pt x="49" y="1518"/>
                </a:lnTo>
                <a:lnTo>
                  <a:pt x="43" y="1528"/>
                </a:lnTo>
                <a:lnTo>
                  <a:pt x="49" y="1533"/>
                </a:lnTo>
                <a:lnTo>
                  <a:pt x="49" y="1538"/>
                </a:lnTo>
                <a:lnTo>
                  <a:pt x="59" y="1543"/>
                </a:lnTo>
                <a:lnTo>
                  <a:pt x="65" y="1548"/>
                </a:lnTo>
                <a:lnTo>
                  <a:pt x="70" y="1558"/>
                </a:lnTo>
                <a:lnTo>
                  <a:pt x="76" y="1573"/>
                </a:lnTo>
                <a:lnTo>
                  <a:pt x="81" y="1578"/>
                </a:lnTo>
                <a:lnTo>
                  <a:pt x="81" y="1588"/>
                </a:lnTo>
                <a:lnTo>
                  <a:pt x="81" y="1592"/>
                </a:lnTo>
                <a:lnTo>
                  <a:pt x="86" y="1597"/>
                </a:lnTo>
                <a:lnTo>
                  <a:pt x="86" y="1607"/>
                </a:lnTo>
                <a:lnTo>
                  <a:pt x="81" y="1612"/>
                </a:lnTo>
                <a:lnTo>
                  <a:pt x="86" y="1622"/>
                </a:lnTo>
                <a:lnTo>
                  <a:pt x="86" y="1637"/>
                </a:lnTo>
                <a:lnTo>
                  <a:pt x="92" y="1647"/>
                </a:lnTo>
                <a:lnTo>
                  <a:pt x="92" y="1652"/>
                </a:lnTo>
                <a:lnTo>
                  <a:pt x="92" y="1657"/>
                </a:lnTo>
                <a:lnTo>
                  <a:pt x="97" y="1657"/>
                </a:lnTo>
                <a:lnTo>
                  <a:pt x="103" y="1652"/>
                </a:lnTo>
                <a:lnTo>
                  <a:pt x="108" y="1652"/>
                </a:lnTo>
                <a:lnTo>
                  <a:pt x="113" y="1652"/>
                </a:lnTo>
                <a:lnTo>
                  <a:pt x="108" y="1662"/>
                </a:lnTo>
                <a:lnTo>
                  <a:pt x="103" y="1677"/>
                </a:lnTo>
                <a:lnTo>
                  <a:pt x="92" y="1701"/>
                </a:lnTo>
                <a:lnTo>
                  <a:pt x="86" y="1711"/>
                </a:lnTo>
                <a:lnTo>
                  <a:pt x="92" y="1721"/>
                </a:lnTo>
                <a:lnTo>
                  <a:pt x="92" y="1726"/>
                </a:lnTo>
                <a:lnTo>
                  <a:pt x="97" y="1731"/>
                </a:lnTo>
                <a:lnTo>
                  <a:pt x="108" y="1736"/>
                </a:lnTo>
                <a:lnTo>
                  <a:pt x="119" y="1746"/>
                </a:lnTo>
                <a:lnTo>
                  <a:pt x="135" y="1756"/>
                </a:lnTo>
                <a:lnTo>
                  <a:pt x="146" y="1761"/>
                </a:lnTo>
                <a:lnTo>
                  <a:pt x="151" y="1770"/>
                </a:lnTo>
                <a:lnTo>
                  <a:pt x="151" y="1780"/>
                </a:lnTo>
                <a:lnTo>
                  <a:pt x="162" y="1785"/>
                </a:lnTo>
                <a:lnTo>
                  <a:pt x="156" y="1795"/>
                </a:lnTo>
                <a:lnTo>
                  <a:pt x="162" y="1810"/>
                </a:lnTo>
                <a:lnTo>
                  <a:pt x="183" y="1815"/>
                </a:lnTo>
                <a:lnTo>
                  <a:pt x="183" y="1820"/>
                </a:lnTo>
                <a:lnTo>
                  <a:pt x="189" y="1825"/>
                </a:lnTo>
                <a:lnTo>
                  <a:pt x="189" y="1835"/>
                </a:lnTo>
                <a:lnTo>
                  <a:pt x="194" y="1835"/>
                </a:lnTo>
                <a:lnTo>
                  <a:pt x="200" y="1840"/>
                </a:lnTo>
                <a:lnTo>
                  <a:pt x="205" y="1840"/>
                </a:lnTo>
                <a:lnTo>
                  <a:pt x="210" y="1835"/>
                </a:lnTo>
                <a:lnTo>
                  <a:pt x="210" y="1830"/>
                </a:lnTo>
                <a:lnTo>
                  <a:pt x="216" y="1835"/>
                </a:lnTo>
                <a:lnTo>
                  <a:pt x="221" y="1835"/>
                </a:lnTo>
                <a:lnTo>
                  <a:pt x="227" y="1830"/>
                </a:lnTo>
                <a:lnTo>
                  <a:pt x="227" y="1825"/>
                </a:lnTo>
                <a:lnTo>
                  <a:pt x="232" y="1825"/>
                </a:lnTo>
                <a:lnTo>
                  <a:pt x="237" y="1830"/>
                </a:lnTo>
                <a:lnTo>
                  <a:pt x="248" y="1825"/>
                </a:lnTo>
                <a:lnTo>
                  <a:pt x="248" y="1820"/>
                </a:lnTo>
                <a:lnTo>
                  <a:pt x="254" y="1830"/>
                </a:lnTo>
                <a:lnTo>
                  <a:pt x="259" y="1835"/>
                </a:lnTo>
                <a:lnTo>
                  <a:pt x="254" y="1840"/>
                </a:lnTo>
                <a:lnTo>
                  <a:pt x="264" y="1840"/>
                </a:lnTo>
                <a:lnTo>
                  <a:pt x="270" y="1840"/>
                </a:lnTo>
                <a:lnTo>
                  <a:pt x="270" y="1835"/>
                </a:lnTo>
                <a:lnTo>
                  <a:pt x="275" y="1830"/>
                </a:lnTo>
                <a:lnTo>
                  <a:pt x="270" y="1820"/>
                </a:lnTo>
                <a:lnTo>
                  <a:pt x="264" y="1815"/>
                </a:lnTo>
                <a:lnTo>
                  <a:pt x="259" y="1810"/>
                </a:lnTo>
                <a:lnTo>
                  <a:pt x="259" y="1805"/>
                </a:lnTo>
                <a:lnTo>
                  <a:pt x="259" y="1800"/>
                </a:lnTo>
                <a:lnTo>
                  <a:pt x="264" y="1785"/>
                </a:lnTo>
                <a:lnTo>
                  <a:pt x="280" y="1795"/>
                </a:lnTo>
                <a:lnTo>
                  <a:pt x="297" y="1805"/>
                </a:lnTo>
                <a:lnTo>
                  <a:pt x="302" y="1805"/>
                </a:lnTo>
                <a:lnTo>
                  <a:pt x="307" y="1805"/>
                </a:lnTo>
                <a:lnTo>
                  <a:pt x="313" y="1810"/>
                </a:lnTo>
                <a:lnTo>
                  <a:pt x="318" y="1815"/>
                </a:lnTo>
                <a:lnTo>
                  <a:pt x="324" y="1815"/>
                </a:lnTo>
                <a:lnTo>
                  <a:pt x="329" y="1815"/>
                </a:lnTo>
                <a:lnTo>
                  <a:pt x="329" y="1805"/>
                </a:lnTo>
                <a:lnTo>
                  <a:pt x="334" y="1805"/>
                </a:lnTo>
                <a:lnTo>
                  <a:pt x="340" y="1800"/>
                </a:lnTo>
                <a:lnTo>
                  <a:pt x="351" y="1800"/>
                </a:lnTo>
                <a:lnTo>
                  <a:pt x="367" y="1795"/>
                </a:lnTo>
                <a:lnTo>
                  <a:pt x="361" y="1780"/>
                </a:lnTo>
                <a:lnTo>
                  <a:pt x="356" y="1766"/>
                </a:lnTo>
                <a:lnTo>
                  <a:pt x="345" y="1746"/>
                </a:lnTo>
                <a:lnTo>
                  <a:pt x="340" y="1731"/>
                </a:lnTo>
                <a:lnTo>
                  <a:pt x="340" y="1726"/>
                </a:lnTo>
                <a:lnTo>
                  <a:pt x="345" y="1726"/>
                </a:lnTo>
                <a:lnTo>
                  <a:pt x="356" y="1741"/>
                </a:lnTo>
                <a:lnTo>
                  <a:pt x="367" y="1746"/>
                </a:lnTo>
                <a:lnTo>
                  <a:pt x="372" y="1751"/>
                </a:lnTo>
                <a:lnTo>
                  <a:pt x="377" y="1761"/>
                </a:lnTo>
                <a:lnTo>
                  <a:pt x="383" y="1770"/>
                </a:lnTo>
                <a:lnTo>
                  <a:pt x="399" y="1770"/>
                </a:lnTo>
                <a:lnTo>
                  <a:pt x="410" y="1770"/>
                </a:lnTo>
                <a:lnTo>
                  <a:pt x="426" y="1770"/>
                </a:lnTo>
                <a:lnTo>
                  <a:pt x="437" y="1775"/>
                </a:lnTo>
                <a:lnTo>
                  <a:pt x="442" y="1770"/>
                </a:lnTo>
                <a:lnTo>
                  <a:pt x="448" y="1761"/>
                </a:lnTo>
                <a:lnTo>
                  <a:pt x="458" y="1746"/>
                </a:lnTo>
                <a:lnTo>
                  <a:pt x="469" y="1731"/>
                </a:lnTo>
                <a:lnTo>
                  <a:pt x="474" y="1716"/>
                </a:lnTo>
                <a:lnTo>
                  <a:pt x="480" y="1691"/>
                </a:lnTo>
                <a:lnTo>
                  <a:pt x="485" y="1662"/>
                </a:lnTo>
                <a:lnTo>
                  <a:pt x="480" y="1652"/>
                </a:lnTo>
                <a:lnTo>
                  <a:pt x="474" y="1647"/>
                </a:lnTo>
                <a:lnTo>
                  <a:pt x="469" y="1647"/>
                </a:lnTo>
                <a:lnTo>
                  <a:pt x="469" y="1642"/>
                </a:lnTo>
                <a:lnTo>
                  <a:pt x="480" y="1637"/>
                </a:lnTo>
                <a:lnTo>
                  <a:pt x="485" y="1642"/>
                </a:lnTo>
                <a:lnTo>
                  <a:pt x="491" y="1642"/>
                </a:lnTo>
                <a:lnTo>
                  <a:pt x="523" y="1612"/>
                </a:lnTo>
                <a:lnTo>
                  <a:pt x="523" y="1602"/>
                </a:lnTo>
                <a:lnTo>
                  <a:pt x="523" y="1597"/>
                </a:lnTo>
                <a:lnTo>
                  <a:pt x="512" y="1578"/>
                </a:lnTo>
                <a:lnTo>
                  <a:pt x="501" y="1563"/>
                </a:lnTo>
                <a:lnTo>
                  <a:pt x="501" y="1558"/>
                </a:lnTo>
                <a:lnTo>
                  <a:pt x="501" y="1548"/>
                </a:lnTo>
                <a:lnTo>
                  <a:pt x="491" y="1548"/>
                </a:lnTo>
                <a:lnTo>
                  <a:pt x="480" y="1548"/>
                </a:lnTo>
                <a:lnTo>
                  <a:pt x="458" y="1553"/>
                </a:lnTo>
                <a:lnTo>
                  <a:pt x="442" y="1553"/>
                </a:lnTo>
                <a:lnTo>
                  <a:pt x="426" y="1553"/>
                </a:lnTo>
                <a:lnTo>
                  <a:pt x="421" y="1548"/>
                </a:lnTo>
                <a:lnTo>
                  <a:pt x="421" y="1543"/>
                </a:lnTo>
                <a:lnTo>
                  <a:pt x="421" y="1533"/>
                </a:lnTo>
                <a:lnTo>
                  <a:pt x="431" y="1533"/>
                </a:lnTo>
                <a:lnTo>
                  <a:pt x="437" y="1533"/>
                </a:lnTo>
                <a:lnTo>
                  <a:pt x="437" y="1528"/>
                </a:lnTo>
                <a:lnTo>
                  <a:pt x="448" y="1528"/>
                </a:lnTo>
                <a:lnTo>
                  <a:pt x="453" y="1523"/>
                </a:lnTo>
                <a:lnTo>
                  <a:pt x="464" y="1523"/>
                </a:lnTo>
                <a:lnTo>
                  <a:pt x="469" y="1523"/>
                </a:lnTo>
                <a:lnTo>
                  <a:pt x="469" y="1528"/>
                </a:lnTo>
                <a:lnTo>
                  <a:pt x="469" y="1533"/>
                </a:lnTo>
                <a:lnTo>
                  <a:pt x="469" y="1538"/>
                </a:lnTo>
                <a:lnTo>
                  <a:pt x="474" y="1538"/>
                </a:lnTo>
                <a:lnTo>
                  <a:pt x="480" y="1528"/>
                </a:lnTo>
                <a:lnTo>
                  <a:pt x="480" y="1523"/>
                </a:lnTo>
                <a:lnTo>
                  <a:pt x="485" y="1523"/>
                </a:lnTo>
                <a:lnTo>
                  <a:pt x="491" y="1523"/>
                </a:lnTo>
                <a:lnTo>
                  <a:pt x="496" y="1518"/>
                </a:lnTo>
                <a:lnTo>
                  <a:pt x="512" y="1523"/>
                </a:lnTo>
                <a:lnTo>
                  <a:pt x="518" y="1533"/>
                </a:lnTo>
                <a:lnTo>
                  <a:pt x="528" y="1543"/>
                </a:lnTo>
                <a:lnTo>
                  <a:pt x="528" y="1553"/>
                </a:lnTo>
                <a:lnTo>
                  <a:pt x="539" y="1553"/>
                </a:lnTo>
                <a:lnTo>
                  <a:pt x="545" y="1553"/>
                </a:lnTo>
                <a:lnTo>
                  <a:pt x="555" y="1548"/>
                </a:lnTo>
                <a:lnTo>
                  <a:pt x="566" y="1543"/>
                </a:lnTo>
                <a:lnTo>
                  <a:pt x="571" y="1543"/>
                </a:lnTo>
                <a:lnTo>
                  <a:pt x="577" y="1543"/>
                </a:lnTo>
                <a:lnTo>
                  <a:pt x="577" y="1538"/>
                </a:lnTo>
                <a:lnTo>
                  <a:pt x="571" y="1533"/>
                </a:lnTo>
                <a:lnTo>
                  <a:pt x="571" y="1528"/>
                </a:lnTo>
                <a:lnTo>
                  <a:pt x="577" y="1518"/>
                </a:lnTo>
                <a:lnTo>
                  <a:pt x="571" y="1508"/>
                </a:lnTo>
                <a:lnTo>
                  <a:pt x="566" y="1499"/>
                </a:lnTo>
                <a:lnTo>
                  <a:pt x="566" y="1489"/>
                </a:lnTo>
                <a:lnTo>
                  <a:pt x="555" y="1479"/>
                </a:lnTo>
                <a:lnTo>
                  <a:pt x="550" y="1469"/>
                </a:lnTo>
                <a:lnTo>
                  <a:pt x="539" y="1444"/>
                </a:lnTo>
                <a:lnTo>
                  <a:pt x="528" y="1419"/>
                </a:lnTo>
                <a:lnTo>
                  <a:pt x="523" y="1410"/>
                </a:lnTo>
                <a:lnTo>
                  <a:pt x="518" y="1405"/>
                </a:lnTo>
                <a:lnTo>
                  <a:pt x="512" y="1405"/>
                </a:lnTo>
                <a:lnTo>
                  <a:pt x="512" y="1410"/>
                </a:lnTo>
                <a:lnTo>
                  <a:pt x="501" y="1410"/>
                </a:lnTo>
                <a:lnTo>
                  <a:pt x="491" y="1405"/>
                </a:lnTo>
                <a:lnTo>
                  <a:pt x="491" y="1395"/>
                </a:lnTo>
                <a:lnTo>
                  <a:pt x="496" y="1400"/>
                </a:lnTo>
                <a:lnTo>
                  <a:pt x="501" y="1400"/>
                </a:lnTo>
                <a:lnTo>
                  <a:pt x="507" y="1395"/>
                </a:lnTo>
                <a:lnTo>
                  <a:pt x="507" y="1385"/>
                </a:lnTo>
                <a:lnTo>
                  <a:pt x="512" y="1385"/>
                </a:lnTo>
                <a:lnTo>
                  <a:pt x="512" y="1380"/>
                </a:lnTo>
                <a:lnTo>
                  <a:pt x="518" y="1355"/>
                </a:lnTo>
                <a:lnTo>
                  <a:pt x="512" y="1330"/>
                </a:lnTo>
                <a:lnTo>
                  <a:pt x="507" y="1325"/>
                </a:lnTo>
                <a:lnTo>
                  <a:pt x="496" y="1316"/>
                </a:lnTo>
                <a:lnTo>
                  <a:pt x="491" y="1311"/>
                </a:lnTo>
                <a:lnTo>
                  <a:pt x="485" y="1311"/>
                </a:lnTo>
                <a:lnTo>
                  <a:pt x="480" y="1311"/>
                </a:lnTo>
                <a:lnTo>
                  <a:pt x="480" y="1306"/>
                </a:lnTo>
                <a:lnTo>
                  <a:pt x="474" y="1301"/>
                </a:lnTo>
                <a:lnTo>
                  <a:pt x="469" y="1301"/>
                </a:lnTo>
                <a:lnTo>
                  <a:pt x="469" y="1306"/>
                </a:lnTo>
                <a:lnTo>
                  <a:pt x="464" y="1306"/>
                </a:lnTo>
                <a:lnTo>
                  <a:pt x="458" y="1301"/>
                </a:lnTo>
                <a:lnTo>
                  <a:pt x="453" y="1301"/>
                </a:lnTo>
                <a:lnTo>
                  <a:pt x="448" y="1301"/>
                </a:lnTo>
                <a:lnTo>
                  <a:pt x="442" y="1301"/>
                </a:lnTo>
                <a:lnTo>
                  <a:pt x="431" y="1301"/>
                </a:lnTo>
                <a:lnTo>
                  <a:pt x="421" y="1301"/>
                </a:lnTo>
                <a:lnTo>
                  <a:pt x="410" y="1301"/>
                </a:lnTo>
                <a:lnTo>
                  <a:pt x="404" y="1301"/>
                </a:lnTo>
                <a:lnTo>
                  <a:pt x="399" y="1291"/>
                </a:lnTo>
                <a:lnTo>
                  <a:pt x="394" y="1281"/>
                </a:lnTo>
                <a:lnTo>
                  <a:pt x="399" y="1276"/>
                </a:lnTo>
                <a:lnTo>
                  <a:pt x="399" y="1271"/>
                </a:lnTo>
                <a:lnTo>
                  <a:pt x="410" y="1276"/>
                </a:lnTo>
                <a:lnTo>
                  <a:pt x="415" y="1276"/>
                </a:lnTo>
                <a:lnTo>
                  <a:pt x="421" y="1281"/>
                </a:lnTo>
                <a:lnTo>
                  <a:pt x="437" y="1281"/>
                </a:lnTo>
                <a:lnTo>
                  <a:pt x="453" y="1281"/>
                </a:lnTo>
                <a:lnTo>
                  <a:pt x="458" y="1281"/>
                </a:lnTo>
                <a:lnTo>
                  <a:pt x="464" y="1276"/>
                </a:lnTo>
                <a:lnTo>
                  <a:pt x="474" y="1281"/>
                </a:lnTo>
                <a:lnTo>
                  <a:pt x="485" y="1281"/>
                </a:lnTo>
                <a:lnTo>
                  <a:pt x="491" y="1276"/>
                </a:lnTo>
                <a:lnTo>
                  <a:pt x="501" y="1276"/>
                </a:lnTo>
                <a:lnTo>
                  <a:pt x="507" y="1266"/>
                </a:lnTo>
                <a:lnTo>
                  <a:pt x="507" y="1261"/>
                </a:lnTo>
                <a:lnTo>
                  <a:pt x="512" y="1261"/>
                </a:lnTo>
                <a:lnTo>
                  <a:pt x="512" y="1266"/>
                </a:lnTo>
                <a:lnTo>
                  <a:pt x="518" y="1266"/>
                </a:lnTo>
                <a:lnTo>
                  <a:pt x="518" y="1276"/>
                </a:lnTo>
                <a:lnTo>
                  <a:pt x="518" y="1286"/>
                </a:lnTo>
                <a:lnTo>
                  <a:pt x="518" y="1291"/>
                </a:lnTo>
                <a:lnTo>
                  <a:pt x="523" y="1301"/>
                </a:lnTo>
                <a:lnTo>
                  <a:pt x="523" y="1296"/>
                </a:lnTo>
                <a:lnTo>
                  <a:pt x="528" y="1291"/>
                </a:lnTo>
                <a:lnTo>
                  <a:pt x="528" y="1286"/>
                </a:lnTo>
                <a:lnTo>
                  <a:pt x="528" y="1261"/>
                </a:lnTo>
                <a:lnTo>
                  <a:pt x="528" y="1251"/>
                </a:lnTo>
                <a:lnTo>
                  <a:pt x="518" y="1222"/>
                </a:lnTo>
                <a:lnTo>
                  <a:pt x="523" y="1212"/>
                </a:lnTo>
                <a:lnTo>
                  <a:pt x="528" y="1212"/>
                </a:lnTo>
                <a:lnTo>
                  <a:pt x="534" y="1212"/>
                </a:lnTo>
                <a:lnTo>
                  <a:pt x="534" y="1222"/>
                </a:lnTo>
                <a:lnTo>
                  <a:pt x="539" y="1226"/>
                </a:lnTo>
                <a:lnTo>
                  <a:pt x="545" y="1232"/>
                </a:lnTo>
                <a:lnTo>
                  <a:pt x="550" y="1217"/>
                </a:lnTo>
                <a:lnTo>
                  <a:pt x="555" y="1207"/>
                </a:lnTo>
                <a:lnTo>
                  <a:pt x="550" y="1202"/>
                </a:lnTo>
                <a:lnTo>
                  <a:pt x="550" y="1197"/>
                </a:lnTo>
                <a:lnTo>
                  <a:pt x="550" y="1187"/>
                </a:lnTo>
                <a:lnTo>
                  <a:pt x="545" y="1177"/>
                </a:lnTo>
                <a:lnTo>
                  <a:pt x="539" y="1167"/>
                </a:lnTo>
                <a:lnTo>
                  <a:pt x="539" y="1152"/>
                </a:lnTo>
                <a:lnTo>
                  <a:pt x="528" y="1152"/>
                </a:lnTo>
                <a:lnTo>
                  <a:pt x="523" y="1147"/>
                </a:lnTo>
                <a:lnTo>
                  <a:pt x="523" y="1143"/>
                </a:lnTo>
                <a:lnTo>
                  <a:pt x="523" y="1137"/>
                </a:lnTo>
                <a:lnTo>
                  <a:pt x="507" y="1103"/>
                </a:lnTo>
                <a:lnTo>
                  <a:pt x="501" y="1088"/>
                </a:lnTo>
                <a:lnTo>
                  <a:pt x="496" y="1078"/>
                </a:lnTo>
                <a:lnTo>
                  <a:pt x="491" y="1073"/>
                </a:lnTo>
                <a:lnTo>
                  <a:pt x="501" y="1068"/>
                </a:lnTo>
                <a:lnTo>
                  <a:pt x="501" y="1058"/>
                </a:lnTo>
                <a:lnTo>
                  <a:pt x="512" y="1058"/>
                </a:lnTo>
                <a:lnTo>
                  <a:pt x="518" y="1058"/>
                </a:lnTo>
                <a:lnTo>
                  <a:pt x="528" y="1068"/>
                </a:lnTo>
                <a:lnTo>
                  <a:pt x="534" y="1088"/>
                </a:lnTo>
                <a:lnTo>
                  <a:pt x="539" y="1103"/>
                </a:lnTo>
                <a:lnTo>
                  <a:pt x="561" y="1137"/>
                </a:lnTo>
                <a:lnTo>
                  <a:pt x="577" y="1177"/>
                </a:lnTo>
                <a:lnTo>
                  <a:pt x="588" y="1192"/>
                </a:lnTo>
                <a:lnTo>
                  <a:pt x="588" y="1212"/>
                </a:lnTo>
                <a:lnTo>
                  <a:pt x="604" y="1241"/>
                </a:lnTo>
                <a:lnTo>
                  <a:pt x="631" y="1281"/>
                </a:lnTo>
                <a:lnTo>
                  <a:pt x="647" y="1311"/>
                </a:lnTo>
                <a:lnTo>
                  <a:pt x="658" y="1335"/>
                </a:lnTo>
                <a:lnTo>
                  <a:pt x="658" y="1350"/>
                </a:lnTo>
                <a:lnTo>
                  <a:pt x="658" y="1360"/>
                </a:lnTo>
                <a:lnTo>
                  <a:pt x="668" y="1400"/>
                </a:lnTo>
                <a:lnTo>
                  <a:pt x="685" y="1429"/>
                </a:lnTo>
                <a:lnTo>
                  <a:pt x="685" y="1434"/>
                </a:lnTo>
                <a:lnTo>
                  <a:pt x="674" y="1419"/>
                </a:lnTo>
                <a:lnTo>
                  <a:pt x="679" y="1434"/>
                </a:lnTo>
                <a:lnTo>
                  <a:pt x="679" y="1444"/>
                </a:lnTo>
                <a:lnTo>
                  <a:pt x="685" y="1449"/>
                </a:lnTo>
                <a:lnTo>
                  <a:pt x="690" y="1449"/>
                </a:lnTo>
                <a:lnTo>
                  <a:pt x="695" y="1459"/>
                </a:lnTo>
                <a:lnTo>
                  <a:pt x="701" y="1469"/>
                </a:lnTo>
                <a:lnTo>
                  <a:pt x="701" y="1484"/>
                </a:lnTo>
                <a:lnTo>
                  <a:pt x="706" y="1489"/>
                </a:lnTo>
                <a:lnTo>
                  <a:pt x="706" y="1494"/>
                </a:lnTo>
                <a:lnTo>
                  <a:pt x="706" y="1499"/>
                </a:lnTo>
                <a:lnTo>
                  <a:pt x="706" y="1503"/>
                </a:lnTo>
                <a:lnTo>
                  <a:pt x="712" y="1503"/>
                </a:lnTo>
                <a:lnTo>
                  <a:pt x="717" y="1508"/>
                </a:lnTo>
                <a:lnTo>
                  <a:pt x="722" y="1518"/>
                </a:lnTo>
                <a:lnTo>
                  <a:pt x="728" y="1538"/>
                </a:lnTo>
                <a:lnTo>
                  <a:pt x="733" y="1543"/>
                </a:lnTo>
                <a:lnTo>
                  <a:pt x="733" y="1548"/>
                </a:lnTo>
                <a:lnTo>
                  <a:pt x="744" y="1563"/>
                </a:lnTo>
                <a:lnTo>
                  <a:pt x="749" y="1578"/>
                </a:lnTo>
                <a:lnTo>
                  <a:pt x="755" y="1592"/>
                </a:lnTo>
                <a:lnTo>
                  <a:pt x="760" y="1607"/>
                </a:lnTo>
                <a:lnTo>
                  <a:pt x="765" y="1617"/>
                </a:lnTo>
                <a:lnTo>
                  <a:pt x="771" y="1627"/>
                </a:lnTo>
                <a:lnTo>
                  <a:pt x="782" y="1642"/>
                </a:lnTo>
                <a:lnTo>
                  <a:pt x="787" y="1647"/>
                </a:lnTo>
                <a:lnTo>
                  <a:pt x="793" y="1657"/>
                </a:lnTo>
                <a:lnTo>
                  <a:pt x="793" y="1662"/>
                </a:lnTo>
                <a:lnTo>
                  <a:pt x="793" y="1677"/>
                </a:lnTo>
                <a:lnTo>
                  <a:pt x="798" y="1691"/>
                </a:lnTo>
                <a:lnTo>
                  <a:pt x="803" y="1706"/>
                </a:lnTo>
                <a:lnTo>
                  <a:pt x="814" y="1726"/>
                </a:lnTo>
                <a:lnTo>
                  <a:pt x="819" y="1741"/>
                </a:lnTo>
                <a:lnTo>
                  <a:pt x="825" y="1751"/>
                </a:lnTo>
                <a:lnTo>
                  <a:pt x="830" y="1756"/>
                </a:lnTo>
                <a:lnTo>
                  <a:pt x="836" y="1775"/>
                </a:lnTo>
                <a:lnTo>
                  <a:pt x="841" y="1790"/>
                </a:lnTo>
                <a:lnTo>
                  <a:pt x="852" y="1805"/>
                </a:lnTo>
                <a:lnTo>
                  <a:pt x="857" y="1820"/>
                </a:lnTo>
                <a:lnTo>
                  <a:pt x="863" y="1840"/>
                </a:lnTo>
                <a:lnTo>
                  <a:pt x="879" y="1869"/>
                </a:lnTo>
                <a:lnTo>
                  <a:pt x="884" y="1889"/>
                </a:lnTo>
                <a:lnTo>
                  <a:pt x="895" y="1909"/>
                </a:lnTo>
                <a:lnTo>
                  <a:pt x="906" y="1934"/>
                </a:lnTo>
                <a:lnTo>
                  <a:pt x="911" y="1958"/>
                </a:lnTo>
                <a:lnTo>
                  <a:pt x="911" y="1968"/>
                </a:lnTo>
                <a:lnTo>
                  <a:pt x="906" y="1973"/>
                </a:lnTo>
                <a:lnTo>
                  <a:pt x="906" y="1988"/>
                </a:lnTo>
                <a:lnTo>
                  <a:pt x="911" y="2003"/>
                </a:lnTo>
                <a:lnTo>
                  <a:pt x="922" y="2023"/>
                </a:lnTo>
                <a:lnTo>
                  <a:pt x="933" y="2033"/>
                </a:lnTo>
                <a:lnTo>
                  <a:pt x="949" y="2038"/>
                </a:lnTo>
                <a:lnTo>
                  <a:pt x="954" y="2047"/>
                </a:lnTo>
                <a:lnTo>
                  <a:pt x="965" y="2057"/>
                </a:lnTo>
                <a:lnTo>
                  <a:pt x="965" y="2062"/>
                </a:lnTo>
                <a:lnTo>
                  <a:pt x="970" y="2067"/>
                </a:lnTo>
                <a:lnTo>
                  <a:pt x="997" y="2072"/>
                </a:lnTo>
                <a:lnTo>
                  <a:pt x="1013" y="2087"/>
                </a:lnTo>
                <a:lnTo>
                  <a:pt x="1013" y="2082"/>
                </a:lnTo>
                <a:lnTo>
                  <a:pt x="1019" y="2077"/>
                </a:lnTo>
                <a:lnTo>
                  <a:pt x="1024" y="2077"/>
                </a:lnTo>
                <a:lnTo>
                  <a:pt x="1030" y="2082"/>
                </a:lnTo>
                <a:lnTo>
                  <a:pt x="1046" y="2097"/>
                </a:lnTo>
                <a:lnTo>
                  <a:pt x="1051" y="2102"/>
                </a:lnTo>
                <a:lnTo>
                  <a:pt x="1062" y="2107"/>
                </a:lnTo>
                <a:lnTo>
                  <a:pt x="1067" y="2107"/>
                </a:lnTo>
                <a:lnTo>
                  <a:pt x="1073" y="2107"/>
                </a:lnTo>
                <a:lnTo>
                  <a:pt x="1078" y="2112"/>
                </a:lnTo>
                <a:lnTo>
                  <a:pt x="1084" y="2122"/>
                </a:lnTo>
                <a:lnTo>
                  <a:pt x="1100" y="2127"/>
                </a:lnTo>
                <a:lnTo>
                  <a:pt x="1110" y="2127"/>
                </a:lnTo>
                <a:lnTo>
                  <a:pt x="1121" y="2131"/>
                </a:lnTo>
                <a:lnTo>
                  <a:pt x="1132" y="2136"/>
                </a:lnTo>
                <a:lnTo>
                  <a:pt x="1132" y="2107"/>
                </a:lnTo>
                <a:lnTo>
                  <a:pt x="1132" y="2092"/>
                </a:lnTo>
                <a:lnTo>
                  <a:pt x="1127" y="2087"/>
                </a:lnTo>
                <a:lnTo>
                  <a:pt x="1121" y="2082"/>
                </a:lnTo>
                <a:lnTo>
                  <a:pt x="1110" y="2033"/>
                </a:lnTo>
                <a:lnTo>
                  <a:pt x="1105" y="2008"/>
                </a:lnTo>
                <a:lnTo>
                  <a:pt x="1100" y="1998"/>
                </a:lnTo>
                <a:lnTo>
                  <a:pt x="1094" y="1993"/>
                </a:lnTo>
                <a:lnTo>
                  <a:pt x="1094" y="1978"/>
                </a:lnTo>
                <a:lnTo>
                  <a:pt x="1094" y="1963"/>
                </a:lnTo>
                <a:lnTo>
                  <a:pt x="1089" y="1953"/>
                </a:lnTo>
                <a:lnTo>
                  <a:pt x="1084" y="1949"/>
                </a:lnTo>
                <a:lnTo>
                  <a:pt x="1089" y="1939"/>
                </a:lnTo>
                <a:lnTo>
                  <a:pt x="1089" y="1934"/>
                </a:lnTo>
                <a:lnTo>
                  <a:pt x="1089" y="1924"/>
                </a:lnTo>
                <a:lnTo>
                  <a:pt x="1094" y="1929"/>
                </a:lnTo>
                <a:lnTo>
                  <a:pt x="1100" y="1929"/>
                </a:lnTo>
                <a:lnTo>
                  <a:pt x="1105" y="1934"/>
                </a:lnTo>
                <a:lnTo>
                  <a:pt x="1105" y="1958"/>
                </a:lnTo>
                <a:lnTo>
                  <a:pt x="1116" y="1978"/>
                </a:lnTo>
                <a:lnTo>
                  <a:pt x="1121" y="1998"/>
                </a:lnTo>
                <a:lnTo>
                  <a:pt x="1121" y="2023"/>
                </a:lnTo>
                <a:lnTo>
                  <a:pt x="1127" y="2028"/>
                </a:lnTo>
                <a:lnTo>
                  <a:pt x="1127" y="2033"/>
                </a:lnTo>
                <a:lnTo>
                  <a:pt x="1137" y="2038"/>
                </a:lnTo>
                <a:lnTo>
                  <a:pt x="1143" y="2038"/>
                </a:lnTo>
                <a:lnTo>
                  <a:pt x="1148" y="2042"/>
                </a:lnTo>
                <a:lnTo>
                  <a:pt x="1148" y="2047"/>
                </a:lnTo>
                <a:lnTo>
                  <a:pt x="1143" y="2047"/>
                </a:lnTo>
                <a:lnTo>
                  <a:pt x="1137" y="2047"/>
                </a:lnTo>
                <a:lnTo>
                  <a:pt x="1137" y="2042"/>
                </a:lnTo>
                <a:lnTo>
                  <a:pt x="1132" y="2042"/>
                </a:lnTo>
                <a:lnTo>
                  <a:pt x="1132" y="2057"/>
                </a:lnTo>
                <a:lnTo>
                  <a:pt x="1137" y="2062"/>
                </a:lnTo>
                <a:lnTo>
                  <a:pt x="1137" y="2067"/>
                </a:lnTo>
                <a:lnTo>
                  <a:pt x="1143" y="2057"/>
                </a:lnTo>
                <a:lnTo>
                  <a:pt x="1148" y="2057"/>
                </a:lnTo>
                <a:lnTo>
                  <a:pt x="1159" y="2057"/>
                </a:lnTo>
                <a:lnTo>
                  <a:pt x="1164" y="2062"/>
                </a:lnTo>
                <a:lnTo>
                  <a:pt x="1170" y="2102"/>
                </a:lnTo>
                <a:lnTo>
                  <a:pt x="1170" y="2122"/>
                </a:lnTo>
                <a:lnTo>
                  <a:pt x="1175" y="2122"/>
                </a:lnTo>
                <a:lnTo>
                  <a:pt x="1175" y="2127"/>
                </a:lnTo>
                <a:lnTo>
                  <a:pt x="1186" y="2107"/>
                </a:lnTo>
                <a:lnTo>
                  <a:pt x="1191" y="2097"/>
                </a:lnTo>
                <a:lnTo>
                  <a:pt x="1197" y="2092"/>
                </a:lnTo>
                <a:lnTo>
                  <a:pt x="1197" y="2087"/>
                </a:lnTo>
                <a:lnTo>
                  <a:pt x="1202" y="2092"/>
                </a:lnTo>
                <a:lnTo>
                  <a:pt x="1207" y="2092"/>
                </a:lnTo>
                <a:lnTo>
                  <a:pt x="1213" y="2082"/>
                </a:lnTo>
                <a:lnTo>
                  <a:pt x="1213" y="2077"/>
                </a:lnTo>
                <a:lnTo>
                  <a:pt x="1207" y="2072"/>
                </a:lnTo>
                <a:lnTo>
                  <a:pt x="1207" y="2062"/>
                </a:lnTo>
                <a:lnTo>
                  <a:pt x="1202" y="2057"/>
                </a:lnTo>
                <a:lnTo>
                  <a:pt x="1207" y="2047"/>
                </a:lnTo>
                <a:lnTo>
                  <a:pt x="1213" y="2038"/>
                </a:lnTo>
                <a:lnTo>
                  <a:pt x="1213" y="2028"/>
                </a:lnTo>
                <a:lnTo>
                  <a:pt x="1218" y="2018"/>
                </a:lnTo>
                <a:lnTo>
                  <a:pt x="1218" y="2013"/>
                </a:lnTo>
                <a:lnTo>
                  <a:pt x="1218" y="2003"/>
                </a:lnTo>
                <a:lnTo>
                  <a:pt x="1224" y="1998"/>
                </a:lnTo>
                <a:lnTo>
                  <a:pt x="1229" y="1993"/>
                </a:lnTo>
                <a:lnTo>
                  <a:pt x="1229" y="1988"/>
                </a:lnTo>
                <a:lnTo>
                  <a:pt x="1245" y="1978"/>
                </a:lnTo>
                <a:lnTo>
                  <a:pt x="1256" y="1963"/>
                </a:lnTo>
                <a:lnTo>
                  <a:pt x="1267" y="1944"/>
                </a:lnTo>
                <a:lnTo>
                  <a:pt x="1278" y="1929"/>
                </a:lnTo>
                <a:lnTo>
                  <a:pt x="1278" y="1914"/>
                </a:lnTo>
                <a:lnTo>
                  <a:pt x="1283" y="1904"/>
                </a:lnTo>
                <a:lnTo>
                  <a:pt x="1288" y="1894"/>
                </a:lnTo>
                <a:lnTo>
                  <a:pt x="1283" y="1879"/>
                </a:lnTo>
                <a:lnTo>
                  <a:pt x="1288" y="1869"/>
                </a:lnTo>
                <a:lnTo>
                  <a:pt x="1294" y="1855"/>
                </a:lnTo>
                <a:lnTo>
                  <a:pt x="1294" y="1840"/>
                </a:lnTo>
                <a:lnTo>
                  <a:pt x="1294" y="1825"/>
                </a:lnTo>
                <a:lnTo>
                  <a:pt x="1299" y="1810"/>
                </a:lnTo>
                <a:lnTo>
                  <a:pt x="1299" y="1800"/>
                </a:lnTo>
                <a:lnTo>
                  <a:pt x="1299" y="1785"/>
                </a:lnTo>
                <a:lnTo>
                  <a:pt x="1294" y="1775"/>
                </a:lnTo>
                <a:lnTo>
                  <a:pt x="1288" y="1756"/>
                </a:lnTo>
                <a:lnTo>
                  <a:pt x="1283" y="1746"/>
                </a:lnTo>
                <a:lnTo>
                  <a:pt x="1283" y="1736"/>
                </a:lnTo>
                <a:lnTo>
                  <a:pt x="1288" y="1741"/>
                </a:lnTo>
                <a:lnTo>
                  <a:pt x="1294" y="1751"/>
                </a:lnTo>
                <a:lnTo>
                  <a:pt x="1299" y="1761"/>
                </a:lnTo>
                <a:lnTo>
                  <a:pt x="1304" y="1766"/>
                </a:lnTo>
                <a:lnTo>
                  <a:pt x="1310" y="1766"/>
                </a:lnTo>
                <a:lnTo>
                  <a:pt x="1304" y="1756"/>
                </a:lnTo>
                <a:lnTo>
                  <a:pt x="1304" y="1746"/>
                </a:lnTo>
                <a:lnTo>
                  <a:pt x="1304" y="1731"/>
                </a:lnTo>
                <a:lnTo>
                  <a:pt x="1310" y="1726"/>
                </a:lnTo>
                <a:lnTo>
                  <a:pt x="1321" y="1726"/>
                </a:lnTo>
                <a:lnTo>
                  <a:pt x="1326" y="1721"/>
                </a:lnTo>
                <a:lnTo>
                  <a:pt x="1337" y="1716"/>
                </a:lnTo>
                <a:lnTo>
                  <a:pt x="1342" y="1711"/>
                </a:lnTo>
                <a:lnTo>
                  <a:pt x="1342" y="1706"/>
                </a:lnTo>
                <a:lnTo>
                  <a:pt x="1337" y="1691"/>
                </a:lnTo>
                <a:lnTo>
                  <a:pt x="1337" y="1677"/>
                </a:lnTo>
                <a:lnTo>
                  <a:pt x="1331" y="1667"/>
                </a:lnTo>
                <a:lnTo>
                  <a:pt x="1364" y="1632"/>
                </a:lnTo>
                <a:lnTo>
                  <a:pt x="1369" y="1622"/>
                </a:lnTo>
                <a:lnTo>
                  <a:pt x="1375" y="1617"/>
                </a:lnTo>
                <a:lnTo>
                  <a:pt x="1375" y="1612"/>
                </a:lnTo>
                <a:lnTo>
                  <a:pt x="1369" y="1602"/>
                </a:lnTo>
                <a:lnTo>
                  <a:pt x="1380" y="1597"/>
                </a:lnTo>
                <a:lnTo>
                  <a:pt x="1380" y="1592"/>
                </a:lnTo>
                <a:lnTo>
                  <a:pt x="1375" y="1588"/>
                </a:lnTo>
                <a:lnTo>
                  <a:pt x="1369" y="1583"/>
                </a:lnTo>
                <a:lnTo>
                  <a:pt x="1358" y="1573"/>
                </a:lnTo>
                <a:lnTo>
                  <a:pt x="1342" y="1563"/>
                </a:lnTo>
                <a:lnTo>
                  <a:pt x="1337" y="1563"/>
                </a:lnTo>
                <a:lnTo>
                  <a:pt x="1331" y="1563"/>
                </a:lnTo>
                <a:lnTo>
                  <a:pt x="1326" y="1563"/>
                </a:lnTo>
                <a:lnTo>
                  <a:pt x="1321" y="1563"/>
                </a:lnTo>
                <a:lnTo>
                  <a:pt x="1310" y="1568"/>
                </a:lnTo>
                <a:lnTo>
                  <a:pt x="1299" y="1568"/>
                </a:lnTo>
                <a:lnTo>
                  <a:pt x="1278" y="1573"/>
                </a:lnTo>
                <a:lnTo>
                  <a:pt x="1272" y="1563"/>
                </a:lnTo>
                <a:lnTo>
                  <a:pt x="1272" y="1553"/>
                </a:lnTo>
                <a:lnTo>
                  <a:pt x="1272" y="1543"/>
                </a:lnTo>
                <a:lnTo>
                  <a:pt x="1267" y="1538"/>
                </a:lnTo>
                <a:lnTo>
                  <a:pt x="1261" y="1533"/>
                </a:lnTo>
                <a:lnTo>
                  <a:pt x="1256" y="1533"/>
                </a:lnTo>
                <a:lnTo>
                  <a:pt x="1245" y="1528"/>
                </a:lnTo>
                <a:lnTo>
                  <a:pt x="1240" y="1528"/>
                </a:lnTo>
                <a:lnTo>
                  <a:pt x="1240" y="1523"/>
                </a:lnTo>
                <a:lnTo>
                  <a:pt x="1229" y="1523"/>
                </a:lnTo>
                <a:lnTo>
                  <a:pt x="1224" y="1518"/>
                </a:lnTo>
                <a:lnTo>
                  <a:pt x="1213" y="1508"/>
                </a:lnTo>
                <a:lnTo>
                  <a:pt x="1213" y="1499"/>
                </a:lnTo>
                <a:lnTo>
                  <a:pt x="1207" y="1494"/>
                </a:lnTo>
                <a:lnTo>
                  <a:pt x="1207" y="1489"/>
                </a:lnTo>
                <a:lnTo>
                  <a:pt x="1202" y="1494"/>
                </a:lnTo>
                <a:lnTo>
                  <a:pt x="1202" y="1499"/>
                </a:lnTo>
                <a:lnTo>
                  <a:pt x="1197" y="1503"/>
                </a:lnTo>
                <a:lnTo>
                  <a:pt x="1191" y="1503"/>
                </a:lnTo>
                <a:lnTo>
                  <a:pt x="1181" y="1518"/>
                </a:lnTo>
                <a:lnTo>
                  <a:pt x="1170" y="1533"/>
                </a:lnTo>
                <a:lnTo>
                  <a:pt x="1164" y="1528"/>
                </a:lnTo>
                <a:lnTo>
                  <a:pt x="1159" y="1523"/>
                </a:lnTo>
                <a:lnTo>
                  <a:pt x="1154" y="1513"/>
                </a:lnTo>
                <a:lnTo>
                  <a:pt x="1143" y="1508"/>
                </a:lnTo>
                <a:lnTo>
                  <a:pt x="1143" y="1503"/>
                </a:lnTo>
                <a:lnTo>
                  <a:pt x="1143" y="1499"/>
                </a:lnTo>
                <a:lnTo>
                  <a:pt x="1137" y="1499"/>
                </a:lnTo>
                <a:lnTo>
                  <a:pt x="1132" y="1494"/>
                </a:lnTo>
                <a:lnTo>
                  <a:pt x="1132" y="1489"/>
                </a:lnTo>
                <a:lnTo>
                  <a:pt x="1127" y="1489"/>
                </a:lnTo>
                <a:lnTo>
                  <a:pt x="1121" y="1494"/>
                </a:lnTo>
                <a:lnTo>
                  <a:pt x="1116" y="1494"/>
                </a:lnTo>
                <a:lnTo>
                  <a:pt x="1105" y="1494"/>
                </a:lnTo>
                <a:lnTo>
                  <a:pt x="1094" y="1489"/>
                </a:lnTo>
                <a:lnTo>
                  <a:pt x="1078" y="1489"/>
                </a:lnTo>
                <a:lnTo>
                  <a:pt x="1078" y="1494"/>
                </a:lnTo>
                <a:lnTo>
                  <a:pt x="1073" y="1499"/>
                </a:lnTo>
                <a:lnTo>
                  <a:pt x="1062" y="1499"/>
                </a:lnTo>
                <a:lnTo>
                  <a:pt x="1057" y="1503"/>
                </a:lnTo>
                <a:lnTo>
                  <a:pt x="1057" y="1508"/>
                </a:lnTo>
                <a:lnTo>
                  <a:pt x="1057" y="1518"/>
                </a:lnTo>
                <a:lnTo>
                  <a:pt x="1051" y="1518"/>
                </a:lnTo>
                <a:lnTo>
                  <a:pt x="1046" y="1523"/>
                </a:lnTo>
                <a:lnTo>
                  <a:pt x="1040" y="1523"/>
                </a:lnTo>
                <a:lnTo>
                  <a:pt x="1040" y="1513"/>
                </a:lnTo>
                <a:lnTo>
                  <a:pt x="1040" y="1503"/>
                </a:lnTo>
                <a:lnTo>
                  <a:pt x="1046" y="1499"/>
                </a:lnTo>
                <a:lnTo>
                  <a:pt x="1040" y="1494"/>
                </a:lnTo>
                <a:lnTo>
                  <a:pt x="1035" y="1489"/>
                </a:lnTo>
                <a:lnTo>
                  <a:pt x="1040" y="1489"/>
                </a:lnTo>
                <a:lnTo>
                  <a:pt x="1046" y="1484"/>
                </a:lnTo>
                <a:lnTo>
                  <a:pt x="1046" y="1474"/>
                </a:lnTo>
                <a:lnTo>
                  <a:pt x="1040" y="1459"/>
                </a:lnTo>
                <a:lnTo>
                  <a:pt x="1035" y="1449"/>
                </a:lnTo>
                <a:lnTo>
                  <a:pt x="1030" y="1444"/>
                </a:lnTo>
                <a:lnTo>
                  <a:pt x="1030" y="1434"/>
                </a:lnTo>
                <a:lnTo>
                  <a:pt x="1024" y="1434"/>
                </a:lnTo>
                <a:lnTo>
                  <a:pt x="1019" y="1434"/>
                </a:lnTo>
                <a:lnTo>
                  <a:pt x="1013" y="1434"/>
                </a:lnTo>
                <a:lnTo>
                  <a:pt x="1008" y="1434"/>
                </a:lnTo>
                <a:lnTo>
                  <a:pt x="1008" y="1429"/>
                </a:lnTo>
                <a:lnTo>
                  <a:pt x="1003" y="1419"/>
                </a:lnTo>
                <a:lnTo>
                  <a:pt x="997" y="1414"/>
                </a:lnTo>
                <a:lnTo>
                  <a:pt x="992" y="1414"/>
                </a:lnTo>
                <a:lnTo>
                  <a:pt x="987" y="1414"/>
                </a:lnTo>
                <a:lnTo>
                  <a:pt x="960" y="1405"/>
                </a:lnTo>
                <a:lnTo>
                  <a:pt x="954" y="1405"/>
                </a:lnTo>
                <a:lnTo>
                  <a:pt x="949" y="1405"/>
                </a:lnTo>
                <a:lnTo>
                  <a:pt x="938" y="1405"/>
                </a:lnTo>
                <a:lnTo>
                  <a:pt x="922" y="1405"/>
                </a:lnTo>
                <a:lnTo>
                  <a:pt x="922" y="1390"/>
                </a:lnTo>
                <a:lnTo>
                  <a:pt x="911" y="1380"/>
                </a:lnTo>
                <a:lnTo>
                  <a:pt x="900" y="1370"/>
                </a:lnTo>
                <a:lnTo>
                  <a:pt x="890" y="1365"/>
                </a:lnTo>
                <a:lnTo>
                  <a:pt x="879" y="1360"/>
                </a:lnTo>
                <a:lnTo>
                  <a:pt x="873" y="1360"/>
                </a:lnTo>
                <a:lnTo>
                  <a:pt x="868" y="1355"/>
                </a:lnTo>
                <a:lnTo>
                  <a:pt x="863" y="1350"/>
                </a:lnTo>
                <a:lnTo>
                  <a:pt x="852" y="1350"/>
                </a:lnTo>
                <a:lnTo>
                  <a:pt x="852" y="1340"/>
                </a:lnTo>
                <a:lnTo>
                  <a:pt x="863" y="1340"/>
                </a:lnTo>
                <a:lnTo>
                  <a:pt x="868" y="1345"/>
                </a:lnTo>
                <a:lnTo>
                  <a:pt x="879" y="1345"/>
                </a:lnTo>
                <a:lnTo>
                  <a:pt x="884" y="1350"/>
                </a:lnTo>
                <a:lnTo>
                  <a:pt x="900" y="1360"/>
                </a:lnTo>
                <a:lnTo>
                  <a:pt x="916" y="1365"/>
                </a:lnTo>
                <a:lnTo>
                  <a:pt x="933" y="1365"/>
                </a:lnTo>
                <a:lnTo>
                  <a:pt x="954" y="1385"/>
                </a:lnTo>
                <a:lnTo>
                  <a:pt x="965" y="1385"/>
                </a:lnTo>
                <a:lnTo>
                  <a:pt x="970" y="1385"/>
                </a:lnTo>
                <a:lnTo>
                  <a:pt x="970" y="1380"/>
                </a:lnTo>
                <a:lnTo>
                  <a:pt x="981" y="1385"/>
                </a:lnTo>
                <a:lnTo>
                  <a:pt x="987" y="1385"/>
                </a:lnTo>
                <a:lnTo>
                  <a:pt x="987" y="1380"/>
                </a:lnTo>
                <a:lnTo>
                  <a:pt x="987" y="1370"/>
                </a:lnTo>
                <a:lnTo>
                  <a:pt x="987" y="1360"/>
                </a:lnTo>
                <a:lnTo>
                  <a:pt x="987" y="1345"/>
                </a:lnTo>
                <a:lnTo>
                  <a:pt x="981" y="1335"/>
                </a:lnTo>
                <a:lnTo>
                  <a:pt x="976" y="1321"/>
                </a:lnTo>
                <a:lnTo>
                  <a:pt x="970" y="1316"/>
                </a:lnTo>
                <a:lnTo>
                  <a:pt x="960" y="1311"/>
                </a:lnTo>
                <a:lnTo>
                  <a:pt x="954" y="1311"/>
                </a:lnTo>
                <a:lnTo>
                  <a:pt x="943" y="1311"/>
                </a:lnTo>
                <a:lnTo>
                  <a:pt x="938" y="1306"/>
                </a:lnTo>
                <a:lnTo>
                  <a:pt x="927" y="1306"/>
                </a:lnTo>
                <a:lnTo>
                  <a:pt x="922" y="1301"/>
                </a:lnTo>
                <a:lnTo>
                  <a:pt x="916" y="1301"/>
                </a:lnTo>
                <a:lnTo>
                  <a:pt x="911" y="1286"/>
                </a:lnTo>
                <a:lnTo>
                  <a:pt x="911" y="1281"/>
                </a:lnTo>
                <a:lnTo>
                  <a:pt x="916" y="1281"/>
                </a:lnTo>
                <a:lnTo>
                  <a:pt x="927" y="1286"/>
                </a:lnTo>
                <a:lnTo>
                  <a:pt x="933" y="1286"/>
                </a:lnTo>
                <a:lnTo>
                  <a:pt x="938" y="1291"/>
                </a:lnTo>
                <a:lnTo>
                  <a:pt x="938" y="1296"/>
                </a:lnTo>
                <a:lnTo>
                  <a:pt x="949" y="1301"/>
                </a:lnTo>
                <a:lnTo>
                  <a:pt x="954" y="1301"/>
                </a:lnTo>
                <a:lnTo>
                  <a:pt x="960" y="1306"/>
                </a:lnTo>
                <a:lnTo>
                  <a:pt x="970" y="1301"/>
                </a:lnTo>
                <a:lnTo>
                  <a:pt x="970" y="1291"/>
                </a:lnTo>
                <a:lnTo>
                  <a:pt x="970" y="1286"/>
                </a:lnTo>
                <a:lnTo>
                  <a:pt x="981" y="1286"/>
                </a:lnTo>
                <a:lnTo>
                  <a:pt x="987" y="1281"/>
                </a:lnTo>
                <a:lnTo>
                  <a:pt x="992" y="1276"/>
                </a:lnTo>
                <a:lnTo>
                  <a:pt x="992" y="1271"/>
                </a:lnTo>
                <a:lnTo>
                  <a:pt x="981" y="1256"/>
                </a:lnTo>
                <a:lnTo>
                  <a:pt x="976" y="1246"/>
                </a:lnTo>
                <a:lnTo>
                  <a:pt x="970" y="1236"/>
                </a:lnTo>
                <a:lnTo>
                  <a:pt x="960" y="1222"/>
                </a:lnTo>
                <a:lnTo>
                  <a:pt x="960" y="1202"/>
                </a:lnTo>
                <a:lnTo>
                  <a:pt x="960" y="1187"/>
                </a:lnTo>
                <a:lnTo>
                  <a:pt x="954" y="1182"/>
                </a:lnTo>
                <a:lnTo>
                  <a:pt x="954" y="1177"/>
                </a:lnTo>
                <a:lnTo>
                  <a:pt x="949" y="1172"/>
                </a:lnTo>
                <a:lnTo>
                  <a:pt x="938" y="1167"/>
                </a:lnTo>
                <a:lnTo>
                  <a:pt x="938" y="1162"/>
                </a:lnTo>
                <a:lnTo>
                  <a:pt x="938" y="1157"/>
                </a:lnTo>
                <a:lnTo>
                  <a:pt x="933" y="1152"/>
                </a:lnTo>
                <a:lnTo>
                  <a:pt x="927" y="1152"/>
                </a:lnTo>
                <a:lnTo>
                  <a:pt x="922" y="1152"/>
                </a:lnTo>
                <a:lnTo>
                  <a:pt x="916" y="1147"/>
                </a:lnTo>
                <a:lnTo>
                  <a:pt x="916" y="1143"/>
                </a:lnTo>
                <a:lnTo>
                  <a:pt x="911" y="1143"/>
                </a:lnTo>
                <a:lnTo>
                  <a:pt x="911" y="1137"/>
                </a:lnTo>
                <a:lnTo>
                  <a:pt x="906" y="1137"/>
                </a:lnTo>
                <a:lnTo>
                  <a:pt x="900" y="1137"/>
                </a:lnTo>
                <a:lnTo>
                  <a:pt x="895" y="1133"/>
                </a:lnTo>
                <a:lnTo>
                  <a:pt x="900" y="1128"/>
                </a:lnTo>
                <a:lnTo>
                  <a:pt x="906" y="1133"/>
                </a:lnTo>
                <a:lnTo>
                  <a:pt x="911" y="1133"/>
                </a:lnTo>
                <a:lnTo>
                  <a:pt x="911" y="1128"/>
                </a:lnTo>
                <a:lnTo>
                  <a:pt x="906" y="1123"/>
                </a:lnTo>
                <a:lnTo>
                  <a:pt x="900" y="1123"/>
                </a:lnTo>
                <a:lnTo>
                  <a:pt x="895" y="1123"/>
                </a:lnTo>
                <a:lnTo>
                  <a:pt x="890" y="1118"/>
                </a:lnTo>
                <a:lnTo>
                  <a:pt x="884" y="1118"/>
                </a:lnTo>
                <a:lnTo>
                  <a:pt x="868" y="1118"/>
                </a:lnTo>
                <a:lnTo>
                  <a:pt x="857" y="1123"/>
                </a:lnTo>
                <a:lnTo>
                  <a:pt x="841" y="1123"/>
                </a:lnTo>
                <a:lnTo>
                  <a:pt x="830" y="1123"/>
                </a:lnTo>
                <a:lnTo>
                  <a:pt x="819" y="1123"/>
                </a:lnTo>
                <a:lnTo>
                  <a:pt x="809" y="1118"/>
                </a:lnTo>
                <a:lnTo>
                  <a:pt x="803" y="1108"/>
                </a:lnTo>
                <a:lnTo>
                  <a:pt x="803" y="1103"/>
                </a:lnTo>
                <a:lnTo>
                  <a:pt x="814" y="1098"/>
                </a:lnTo>
                <a:lnTo>
                  <a:pt x="819" y="1098"/>
                </a:lnTo>
                <a:lnTo>
                  <a:pt x="830" y="1098"/>
                </a:lnTo>
                <a:lnTo>
                  <a:pt x="836" y="1103"/>
                </a:lnTo>
                <a:lnTo>
                  <a:pt x="857" y="1098"/>
                </a:lnTo>
                <a:lnTo>
                  <a:pt x="873" y="1098"/>
                </a:lnTo>
                <a:lnTo>
                  <a:pt x="890" y="1103"/>
                </a:lnTo>
                <a:lnTo>
                  <a:pt x="906" y="1098"/>
                </a:lnTo>
                <a:lnTo>
                  <a:pt x="916" y="1093"/>
                </a:lnTo>
                <a:lnTo>
                  <a:pt x="906" y="1083"/>
                </a:lnTo>
                <a:lnTo>
                  <a:pt x="906" y="1073"/>
                </a:lnTo>
                <a:lnTo>
                  <a:pt x="906" y="1068"/>
                </a:lnTo>
                <a:lnTo>
                  <a:pt x="900" y="1063"/>
                </a:lnTo>
                <a:lnTo>
                  <a:pt x="890" y="1058"/>
                </a:lnTo>
                <a:lnTo>
                  <a:pt x="895" y="1053"/>
                </a:lnTo>
                <a:lnTo>
                  <a:pt x="900" y="1053"/>
                </a:lnTo>
                <a:lnTo>
                  <a:pt x="900" y="1048"/>
                </a:lnTo>
                <a:lnTo>
                  <a:pt x="890" y="1044"/>
                </a:lnTo>
                <a:lnTo>
                  <a:pt x="884" y="1039"/>
                </a:lnTo>
                <a:lnTo>
                  <a:pt x="868" y="1039"/>
                </a:lnTo>
                <a:lnTo>
                  <a:pt x="852" y="1039"/>
                </a:lnTo>
                <a:lnTo>
                  <a:pt x="841" y="1034"/>
                </a:lnTo>
                <a:lnTo>
                  <a:pt x="830" y="1029"/>
                </a:lnTo>
                <a:lnTo>
                  <a:pt x="819" y="1029"/>
                </a:lnTo>
                <a:lnTo>
                  <a:pt x="809" y="1024"/>
                </a:lnTo>
                <a:lnTo>
                  <a:pt x="803" y="1019"/>
                </a:lnTo>
                <a:lnTo>
                  <a:pt x="798" y="1014"/>
                </a:lnTo>
                <a:lnTo>
                  <a:pt x="803" y="1009"/>
                </a:lnTo>
                <a:lnTo>
                  <a:pt x="809" y="1014"/>
                </a:lnTo>
                <a:lnTo>
                  <a:pt x="814" y="1014"/>
                </a:lnTo>
                <a:lnTo>
                  <a:pt x="819" y="1014"/>
                </a:lnTo>
                <a:lnTo>
                  <a:pt x="825" y="1009"/>
                </a:lnTo>
                <a:lnTo>
                  <a:pt x="836" y="1014"/>
                </a:lnTo>
                <a:lnTo>
                  <a:pt x="846" y="1014"/>
                </a:lnTo>
                <a:lnTo>
                  <a:pt x="852" y="1019"/>
                </a:lnTo>
                <a:lnTo>
                  <a:pt x="863" y="1024"/>
                </a:lnTo>
                <a:lnTo>
                  <a:pt x="868" y="1019"/>
                </a:lnTo>
                <a:lnTo>
                  <a:pt x="873" y="1014"/>
                </a:lnTo>
                <a:lnTo>
                  <a:pt x="879" y="1014"/>
                </a:lnTo>
                <a:lnTo>
                  <a:pt x="879" y="1019"/>
                </a:lnTo>
                <a:lnTo>
                  <a:pt x="884" y="1024"/>
                </a:lnTo>
                <a:lnTo>
                  <a:pt x="884" y="1014"/>
                </a:lnTo>
                <a:lnTo>
                  <a:pt x="884" y="1004"/>
                </a:lnTo>
                <a:lnTo>
                  <a:pt x="879" y="999"/>
                </a:lnTo>
                <a:lnTo>
                  <a:pt x="868" y="989"/>
                </a:lnTo>
                <a:lnTo>
                  <a:pt x="863" y="984"/>
                </a:lnTo>
                <a:lnTo>
                  <a:pt x="857" y="974"/>
                </a:lnTo>
                <a:lnTo>
                  <a:pt x="846" y="969"/>
                </a:lnTo>
                <a:lnTo>
                  <a:pt x="841" y="955"/>
                </a:lnTo>
                <a:lnTo>
                  <a:pt x="841" y="930"/>
                </a:lnTo>
                <a:lnTo>
                  <a:pt x="841" y="920"/>
                </a:lnTo>
                <a:lnTo>
                  <a:pt x="830" y="910"/>
                </a:lnTo>
                <a:lnTo>
                  <a:pt x="819" y="895"/>
                </a:lnTo>
                <a:lnTo>
                  <a:pt x="803" y="880"/>
                </a:lnTo>
                <a:lnTo>
                  <a:pt x="793" y="880"/>
                </a:lnTo>
                <a:lnTo>
                  <a:pt x="787" y="880"/>
                </a:lnTo>
                <a:lnTo>
                  <a:pt x="782" y="885"/>
                </a:lnTo>
                <a:lnTo>
                  <a:pt x="776" y="885"/>
                </a:lnTo>
                <a:lnTo>
                  <a:pt x="776" y="875"/>
                </a:lnTo>
                <a:lnTo>
                  <a:pt x="776" y="870"/>
                </a:lnTo>
                <a:lnTo>
                  <a:pt x="782" y="866"/>
                </a:lnTo>
                <a:lnTo>
                  <a:pt x="782" y="856"/>
                </a:lnTo>
                <a:lnTo>
                  <a:pt x="782" y="851"/>
                </a:lnTo>
                <a:lnTo>
                  <a:pt x="776" y="846"/>
                </a:lnTo>
                <a:lnTo>
                  <a:pt x="765" y="841"/>
                </a:lnTo>
                <a:lnTo>
                  <a:pt x="776" y="836"/>
                </a:lnTo>
                <a:lnTo>
                  <a:pt x="782" y="831"/>
                </a:lnTo>
                <a:lnTo>
                  <a:pt x="776" y="831"/>
                </a:lnTo>
                <a:lnTo>
                  <a:pt x="771" y="826"/>
                </a:lnTo>
                <a:lnTo>
                  <a:pt x="765" y="826"/>
                </a:lnTo>
                <a:lnTo>
                  <a:pt x="760" y="831"/>
                </a:lnTo>
                <a:lnTo>
                  <a:pt x="760" y="836"/>
                </a:lnTo>
                <a:lnTo>
                  <a:pt x="755" y="836"/>
                </a:lnTo>
                <a:lnTo>
                  <a:pt x="749" y="836"/>
                </a:lnTo>
                <a:lnTo>
                  <a:pt x="744" y="841"/>
                </a:lnTo>
                <a:lnTo>
                  <a:pt x="744" y="836"/>
                </a:lnTo>
                <a:lnTo>
                  <a:pt x="744" y="831"/>
                </a:lnTo>
                <a:lnTo>
                  <a:pt x="749" y="821"/>
                </a:lnTo>
                <a:lnTo>
                  <a:pt x="749" y="816"/>
                </a:lnTo>
                <a:lnTo>
                  <a:pt x="749" y="811"/>
                </a:lnTo>
                <a:lnTo>
                  <a:pt x="744" y="801"/>
                </a:lnTo>
                <a:lnTo>
                  <a:pt x="739" y="796"/>
                </a:lnTo>
                <a:lnTo>
                  <a:pt x="728" y="796"/>
                </a:lnTo>
                <a:lnTo>
                  <a:pt x="722" y="796"/>
                </a:lnTo>
                <a:lnTo>
                  <a:pt x="717" y="791"/>
                </a:lnTo>
                <a:lnTo>
                  <a:pt x="717" y="777"/>
                </a:lnTo>
                <a:lnTo>
                  <a:pt x="728" y="777"/>
                </a:lnTo>
                <a:lnTo>
                  <a:pt x="733" y="777"/>
                </a:lnTo>
                <a:lnTo>
                  <a:pt x="739" y="772"/>
                </a:lnTo>
                <a:lnTo>
                  <a:pt x="744" y="762"/>
                </a:lnTo>
                <a:lnTo>
                  <a:pt x="749" y="762"/>
                </a:lnTo>
                <a:lnTo>
                  <a:pt x="749" y="757"/>
                </a:lnTo>
                <a:lnTo>
                  <a:pt x="749" y="737"/>
                </a:lnTo>
                <a:lnTo>
                  <a:pt x="744" y="717"/>
                </a:lnTo>
                <a:lnTo>
                  <a:pt x="744" y="707"/>
                </a:lnTo>
                <a:lnTo>
                  <a:pt x="733" y="697"/>
                </a:lnTo>
                <a:lnTo>
                  <a:pt x="728" y="688"/>
                </a:lnTo>
                <a:lnTo>
                  <a:pt x="722" y="668"/>
                </a:lnTo>
                <a:lnTo>
                  <a:pt x="717" y="653"/>
                </a:lnTo>
                <a:lnTo>
                  <a:pt x="717" y="643"/>
                </a:lnTo>
                <a:lnTo>
                  <a:pt x="728" y="643"/>
                </a:lnTo>
                <a:lnTo>
                  <a:pt x="733" y="648"/>
                </a:lnTo>
                <a:lnTo>
                  <a:pt x="739" y="663"/>
                </a:lnTo>
                <a:lnTo>
                  <a:pt x="744" y="683"/>
                </a:lnTo>
                <a:lnTo>
                  <a:pt x="755" y="697"/>
                </a:lnTo>
                <a:lnTo>
                  <a:pt x="755" y="712"/>
                </a:lnTo>
                <a:lnTo>
                  <a:pt x="760" y="732"/>
                </a:lnTo>
                <a:lnTo>
                  <a:pt x="771" y="752"/>
                </a:lnTo>
                <a:lnTo>
                  <a:pt x="771" y="767"/>
                </a:lnTo>
                <a:lnTo>
                  <a:pt x="771" y="781"/>
                </a:lnTo>
                <a:lnTo>
                  <a:pt x="776" y="786"/>
                </a:lnTo>
                <a:lnTo>
                  <a:pt x="782" y="796"/>
                </a:lnTo>
                <a:lnTo>
                  <a:pt x="798" y="806"/>
                </a:lnTo>
                <a:lnTo>
                  <a:pt x="803" y="811"/>
                </a:lnTo>
                <a:lnTo>
                  <a:pt x="809" y="816"/>
                </a:lnTo>
                <a:lnTo>
                  <a:pt x="809" y="826"/>
                </a:lnTo>
                <a:lnTo>
                  <a:pt x="814" y="831"/>
                </a:lnTo>
                <a:lnTo>
                  <a:pt x="830" y="846"/>
                </a:lnTo>
                <a:lnTo>
                  <a:pt x="841" y="861"/>
                </a:lnTo>
                <a:lnTo>
                  <a:pt x="852" y="880"/>
                </a:lnTo>
                <a:lnTo>
                  <a:pt x="868" y="905"/>
                </a:lnTo>
                <a:lnTo>
                  <a:pt x="879" y="935"/>
                </a:lnTo>
                <a:lnTo>
                  <a:pt x="895" y="959"/>
                </a:lnTo>
                <a:lnTo>
                  <a:pt x="911" y="979"/>
                </a:lnTo>
                <a:lnTo>
                  <a:pt x="922" y="984"/>
                </a:lnTo>
                <a:lnTo>
                  <a:pt x="933" y="994"/>
                </a:lnTo>
                <a:lnTo>
                  <a:pt x="938" y="1004"/>
                </a:lnTo>
                <a:lnTo>
                  <a:pt x="943" y="1014"/>
                </a:lnTo>
                <a:lnTo>
                  <a:pt x="949" y="1039"/>
                </a:lnTo>
                <a:lnTo>
                  <a:pt x="954" y="1063"/>
                </a:lnTo>
                <a:lnTo>
                  <a:pt x="960" y="1078"/>
                </a:lnTo>
                <a:lnTo>
                  <a:pt x="965" y="1088"/>
                </a:lnTo>
                <a:lnTo>
                  <a:pt x="976" y="1093"/>
                </a:lnTo>
                <a:lnTo>
                  <a:pt x="981" y="1098"/>
                </a:lnTo>
                <a:lnTo>
                  <a:pt x="987" y="1098"/>
                </a:lnTo>
                <a:lnTo>
                  <a:pt x="987" y="1108"/>
                </a:lnTo>
                <a:lnTo>
                  <a:pt x="1003" y="1123"/>
                </a:lnTo>
                <a:lnTo>
                  <a:pt x="1013" y="1137"/>
                </a:lnTo>
                <a:lnTo>
                  <a:pt x="1024" y="1152"/>
                </a:lnTo>
                <a:lnTo>
                  <a:pt x="1030" y="1172"/>
                </a:lnTo>
                <a:lnTo>
                  <a:pt x="1040" y="1202"/>
                </a:lnTo>
                <a:lnTo>
                  <a:pt x="1046" y="1232"/>
                </a:lnTo>
                <a:lnTo>
                  <a:pt x="1046" y="1246"/>
                </a:lnTo>
                <a:lnTo>
                  <a:pt x="1051" y="1266"/>
                </a:lnTo>
                <a:lnTo>
                  <a:pt x="1062" y="1291"/>
                </a:lnTo>
                <a:lnTo>
                  <a:pt x="1067" y="1301"/>
                </a:lnTo>
                <a:lnTo>
                  <a:pt x="1078" y="1311"/>
                </a:lnTo>
                <a:lnTo>
                  <a:pt x="1078" y="1321"/>
                </a:lnTo>
                <a:lnTo>
                  <a:pt x="1078" y="1325"/>
                </a:lnTo>
                <a:lnTo>
                  <a:pt x="1089" y="1330"/>
                </a:lnTo>
                <a:lnTo>
                  <a:pt x="1094" y="1335"/>
                </a:lnTo>
                <a:lnTo>
                  <a:pt x="1094" y="1340"/>
                </a:lnTo>
                <a:lnTo>
                  <a:pt x="1100" y="1350"/>
                </a:lnTo>
                <a:lnTo>
                  <a:pt x="1100" y="1365"/>
                </a:lnTo>
                <a:lnTo>
                  <a:pt x="1105" y="1365"/>
                </a:lnTo>
                <a:lnTo>
                  <a:pt x="1110" y="1370"/>
                </a:lnTo>
                <a:lnTo>
                  <a:pt x="1121" y="1390"/>
                </a:lnTo>
                <a:lnTo>
                  <a:pt x="1127" y="1395"/>
                </a:lnTo>
                <a:lnTo>
                  <a:pt x="1137" y="1405"/>
                </a:lnTo>
                <a:lnTo>
                  <a:pt x="1148" y="1410"/>
                </a:lnTo>
                <a:lnTo>
                  <a:pt x="1164" y="1410"/>
                </a:lnTo>
                <a:lnTo>
                  <a:pt x="1175" y="1419"/>
                </a:lnTo>
                <a:lnTo>
                  <a:pt x="1186" y="1424"/>
                </a:lnTo>
                <a:lnTo>
                  <a:pt x="1191" y="1429"/>
                </a:lnTo>
                <a:lnTo>
                  <a:pt x="1191" y="1434"/>
                </a:lnTo>
                <a:lnTo>
                  <a:pt x="1197" y="1439"/>
                </a:lnTo>
                <a:lnTo>
                  <a:pt x="1213" y="1444"/>
                </a:lnTo>
                <a:lnTo>
                  <a:pt x="1229" y="1449"/>
                </a:lnTo>
                <a:lnTo>
                  <a:pt x="1234" y="1449"/>
                </a:lnTo>
                <a:lnTo>
                  <a:pt x="1240" y="1449"/>
                </a:lnTo>
                <a:lnTo>
                  <a:pt x="1251" y="1449"/>
                </a:lnTo>
                <a:lnTo>
                  <a:pt x="1251" y="1454"/>
                </a:lnTo>
                <a:lnTo>
                  <a:pt x="1256" y="1459"/>
                </a:lnTo>
                <a:lnTo>
                  <a:pt x="1256" y="1464"/>
                </a:lnTo>
                <a:lnTo>
                  <a:pt x="1261" y="1474"/>
                </a:lnTo>
                <a:lnTo>
                  <a:pt x="1267" y="1484"/>
                </a:lnTo>
                <a:lnTo>
                  <a:pt x="1278" y="1474"/>
                </a:lnTo>
                <a:lnTo>
                  <a:pt x="1283" y="1474"/>
                </a:lnTo>
                <a:lnTo>
                  <a:pt x="1288" y="1479"/>
                </a:lnTo>
                <a:lnTo>
                  <a:pt x="1288" y="1489"/>
                </a:lnTo>
                <a:lnTo>
                  <a:pt x="1299" y="1489"/>
                </a:lnTo>
                <a:lnTo>
                  <a:pt x="1310" y="1494"/>
                </a:lnTo>
                <a:lnTo>
                  <a:pt x="1310" y="1499"/>
                </a:lnTo>
                <a:lnTo>
                  <a:pt x="1310" y="1503"/>
                </a:lnTo>
                <a:lnTo>
                  <a:pt x="1321" y="1503"/>
                </a:lnTo>
                <a:lnTo>
                  <a:pt x="1331" y="1499"/>
                </a:lnTo>
                <a:lnTo>
                  <a:pt x="1342" y="1494"/>
                </a:lnTo>
                <a:lnTo>
                  <a:pt x="1364" y="1494"/>
                </a:lnTo>
                <a:lnTo>
                  <a:pt x="1369" y="1489"/>
                </a:lnTo>
                <a:lnTo>
                  <a:pt x="1375" y="1489"/>
                </a:lnTo>
                <a:lnTo>
                  <a:pt x="1380" y="1489"/>
                </a:lnTo>
                <a:lnTo>
                  <a:pt x="1396" y="1494"/>
                </a:lnTo>
                <a:lnTo>
                  <a:pt x="1402" y="1499"/>
                </a:lnTo>
                <a:lnTo>
                  <a:pt x="1412" y="1499"/>
                </a:lnTo>
                <a:lnTo>
                  <a:pt x="1412" y="1489"/>
                </a:lnTo>
                <a:lnTo>
                  <a:pt x="1418" y="1484"/>
                </a:lnTo>
                <a:lnTo>
                  <a:pt x="1418" y="1479"/>
                </a:lnTo>
                <a:lnTo>
                  <a:pt x="1418" y="1474"/>
                </a:lnTo>
                <a:lnTo>
                  <a:pt x="1412" y="1474"/>
                </a:lnTo>
                <a:lnTo>
                  <a:pt x="1407" y="1469"/>
                </a:lnTo>
                <a:lnTo>
                  <a:pt x="1407" y="1459"/>
                </a:lnTo>
                <a:lnTo>
                  <a:pt x="1407" y="1449"/>
                </a:lnTo>
                <a:lnTo>
                  <a:pt x="1396" y="1434"/>
                </a:lnTo>
                <a:lnTo>
                  <a:pt x="1385" y="1429"/>
                </a:lnTo>
                <a:lnTo>
                  <a:pt x="1380" y="1419"/>
                </a:lnTo>
                <a:lnTo>
                  <a:pt x="1385" y="1419"/>
                </a:lnTo>
                <a:lnTo>
                  <a:pt x="1385" y="1414"/>
                </a:lnTo>
                <a:lnTo>
                  <a:pt x="1396" y="1414"/>
                </a:lnTo>
                <a:lnTo>
                  <a:pt x="1402" y="1419"/>
                </a:lnTo>
                <a:lnTo>
                  <a:pt x="1407" y="1419"/>
                </a:lnTo>
                <a:lnTo>
                  <a:pt x="1407" y="1410"/>
                </a:lnTo>
                <a:lnTo>
                  <a:pt x="1402" y="1400"/>
                </a:lnTo>
                <a:lnTo>
                  <a:pt x="1396" y="1395"/>
                </a:lnTo>
                <a:lnTo>
                  <a:pt x="1396" y="1390"/>
                </a:lnTo>
                <a:lnTo>
                  <a:pt x="1391" y="1390"/>
                </a:lnTo>
                <a:lnTo>
                  <a:pt x="1385" y="1390"/>
                </a:lnTo>
                <a:lnTo>
                  <a:pt x="1380" y="1395"/>
                </a:lnTo>
                <a:lnTo>
                  <a:pt x="1375" y="1390"/>
                </a:lnTo>
                <a:lnTo>
                  <a:pt x="1375" y="1385"/>
                </a:lnTo>
                <a:lnTo>
                  <a:pt x="1380" y="1375"/>
                </a:lnTo>
                <a:lnTo>
                  <a:pt x="1391" y="1360"/>
                </a:lnTo>
                <a:lnTo>
                  <a:pt x="1391" y="1345"/>
                </a:lnTo>
                <a:lnTo>
                  <a:pt x="1391" y="1330"/>
                </a:lnTo>
                <a:lnTo>
                  <a:pt x="1385" y="1340"/>
                </a:lnTo>
                <a:lnTo>
                  <a:pt x="1385" y="1345"/>
                </a:lnTo>
                <a:lnTo>
                  <a:pt x="1385" y="1350"/>
                </a:lnTo>
                <a:lnTo>
                  <a:pt x="1380" y="1350"/>
                </a:lnTo>
                <a:lnTo>
                  <a:pt x="1375" y="1345"/>
                </a:lnTo>
                <a:lnTo>
                  <a:pt x="1375" y="1330"/>
                </a:lnTo>
                <a:lnTo>
                  <a:pt x="1375" y="1311"/>
                </a:lnTo>
                <a:lnTo>
                  <a:pt x="1369" y="1306"/>
                </a:lnTo>
                <a:lnTo>
                  <a:pt x="1369" y="1301"/>
                </a:lnTo>
                <a:lnTo>
                  <a:pt x="1364" y="1296"/>
                </a:lnTo>
                <a:lnTo>
                  <a:pt x="1358" y="1296"/>
                </a:lnTo>
                <a:lnTo>
                  <a:pt x="1353" y="1291"/>
                </a:lnTo>
                <a:lnTo>
                  <a:pt x="1353" y="1286"/>
                </a:lnTo>
                <a:lnTo>
                  <a:pt x="1342" y="1281"/>
                </a:lnTo>
                <a:lnTo>
                  <a:pt x="1337" y="1271"/>
                </a:lnTo>
                <a:lnTo>
                  <a:pt x="1331" y="1266"/>
                </a:lnTo>
                <a:lnTo>
                  <a:pt x="1326" y="1246"/>
                </a:lnTo>
                <a:lnTo>
                  <a:pt x="1321" y="1236"/>
                </a:lnTo>
                <a:lnTo>
                  <a:pt x="1315" y="1226"/>
                </a:lnTo>
                <a:lnTo>
                  <a:pt x="1315" y="1222"/>
                </a:lnTo>
                <a:lnTo>
                  <a:pt x="1310" y="1222"/>
                </a:lnTo>
                <a:lnTo>
                  <a:pt x="1315" y="1217"/>
                </a:lnTo>
                <a:lnTo>
                  <a:pt x="1315" y="1207"/>
                </a:lnTo>
                <a:lnTo>
                  <a:pt x="1315" y="1192"/>
                </a:lnTo>
                <a:lnTo>
                  <a:pt x="1315" y="1177"/>
                </a:lnTo>
                <a:lnTo>
                  <a:pt x="1315" y="1172"/>
                </a:lnTo>
                <a:lnTo>
                  <a:pt x="1321" y="1172"/>
                </a:lnTo>
                <a:lnTo>
                  <a:pt x="1315" y="1162"/>
                </a:lnTo>
                <a:lnTo>
                  <a:pt x="1310" y="1152"/>
                </a:lnTo>
                <a:lnTo>
                  <a:pt x="1294" y="1137"/>
                </a:lnTo>
                <a:lnTo>
                  <a:pt x="1299" y="1137"/>
                </a:lnTo>
                <a:lnTo>
                  <a:pt x="1304" y="1137"/>
                </a:lnTo>
                <a:lnTo>
                  <a:pt x="1310" y="1143"/>
                </a:lnTo>
                <a:lnTo>
                  <a:pt x="1310" y="1137"/>
                </a:lnTo>
                <a:lnTo>
                  <a:pt x="1310" y="1128"/>
                </a:lnTo>
                <a:lnTo>
                  <a:pt x="1299" y="1123"/>
                </a:lnTo>
                <a:lnTo>
                  <a:pt x="1294" y="1113"/>
                </a:lnTo>
                <a:lnTo>
                  <a:pt x="1288" y="1113"/>
                </a:lnTo>
                <a:lnTo>
                  <a:pt x="1288" y="1103"/>
                </a:lnTo>
                <a:lnTo>
                  <a:pt x="1288" y="1098"/>
                </a:lnTo>
                <a:lnTo>
                  <a:pt x="1288" y="1093"/>
                </a:lnTo>
                <a:lnTo>
                  <a:pt x="1294" y="1093"/>
                </a:lnTo>
                <a:lnTo>
                  <a:pt x="1294" y="1098"/>
                </a:lnTo>
                <a:lnTo>
                  <a:pt x="1299" y="1103"/>
                </a:lnTo>
                <a:lnTo>
                  <a:pt x="1299" y="1108"/>
                </a:lnTo>
                <a:lnTo>
                  <a:pt x="1304" y="1108"/>
                </a:lnTo>
                <a:lnTo>
                  <a:pt x="1304" y="1093"/>
                </a:lnTo>
                <a:lnTo>
                  <a:pt x="1304" y="1088"/>
                </a:lnTo>
                <a:lnTo>
                  <a:pt x="1310" y="1088"/>
                </a:lnTo>
                <a:lnTo>
                  <a:pt x="1321" y="1093"/>
                </a:lnTo>
                <a:lnTo>
                  <a:pt x="1321" y="1098"/>
                </a:lnTo>
                <a:lnTo>
                  <a:pt x="1326" y="1108"/>
                </a:lnTo>
                <a:lnTo>
                  <a:pt x="1331" y="1123"/>
                </a:lnTo>
                <a:lnTo>
                  <a:pt x="1337" y="1137"/>
                </a:lnTo>
                <a:lnTo>
                  <a:pt x="1348" y="1147"/>
                </a:lnTo>
                <a:lnTo>
                  <a:pt x="1353" y="1152"/>
                </a:lnTo>
                <a:lnTo>
                  <a:pt x="1353" y="1162"/>
                </a:lnTo>
                <a:lnTo>
                  <a:pt x="1358" y="1167"/>
                </a:lnTo>
                <a:lnTo>
                  <a:pt x="1358" y="1182"/>
                </a:lnTo>
                <a:lnTo>
                  <a:pt x="1364" y="1192"/>
                </a:lnTo>
                <a:lnTo>
                  <a:pt x="1375" y="1197"/>
                </a:lnTo>
                <a:lnTo>
                  <a:pt x="1385" y="1212"/>
                </a:lnTo>
                <a:lnTo>
                  <a:pt x="1396" y="1226"/>
                </a:lnTo>
                <a:lnTo>
                  <a:pt x="1407" y="1246"/>
                </a:lnTo>
                <a:lnTo>
                  <a:pt x="1407" y="1251"/>
                </a:lnTo>
                <a:lnTo>
                  <a:pt x="1407" y="1261"/>
                </a:lnTo>
                <a:lnTo>
                  <a:pt x="1418" y="1271"/>
                </a:lnTo>
                <a:lnTo>
                  <a:pt x="1418" y="1281"/>
                </a:lnTo>
                <a:lnTo>
                  <a:pt x="1428" y="1286"/>
                </a:lnTo>
                <a:lnTo>
                  <a:pt x="1439" y="1286"/>
                </a:lnTo>
                <a:lnTo>
                  <a:pt x="1439" y="1291"/>
                </a:lnTo>
                <a:lnTo>
                  <a:pt x="1445" y="1301"/>
                </a:lnTo>
                <a:lnTo>
                  <a:pt x="1450" y="1311"/>
                </a:lnTo>
                <a:lnTo>
                  <a:pt x="1450" y="1321"/>
                </a:lnTo>
                <a:lnTo>
                  <a:pt x="1450" y="1340"/>
                </a:lnTo>
                <a:lnTo>
                  <a:pt x="1450" y="1365"/>
                </a:lnTo>
                <a:lnTo>
                  <a:pt x="1461" y="1390"/>
                </a:lnTo>
                <a:lnTo>
                  <a:pt x="1461" y="1400"/>
                </a:lnTo>
                <a:lnTo>
                  <a:pt x="1466" y="1405"/>
                </a:lnTo>
                <a:lnTo>
                  <a:pt x="1466" y="1419"/>
                </a:lnTo>
                <a:lnTo>
                  <a:pt x="1472" y="1429"/>
                </a:lnTo>
                <a:lnTo>
                  <a:pt x="1477" y="1439"/>
                </a:lnTo>
                <a:lnTo>
                  <a:pt x="1477" y="1419"/>
                </a:lnTo>
                <a:lnTo>
                  <a:pt x="1472" y="1410"/>
                </a:lnTo>
                <a:lnTo>
                  <a:pt x="1466" y="1385"/>
                </a:lnTo>
                <a:lnTo>
                  <a:pt x="1461" y="1355"/>
                </a:lnTo>
                <a:lnTo>
                  <a:pt x="1461" y="1340"/>
                </a:lnTo>
                <a:lnTo>
                  <a:pt x="1461" y="1321"/>
                </a:lnTo>
                <a:lnTo>
                  <a:pt x="1472" y="1316"/>
                </a:lnTo>
                <a:lnTo>
                  <a:pt x="1488" y="1316"/>
                </a:lnTo>
                <a:lnTo>
                  <a:pt x="1504" y="1316"/>
                </a:lnTo>
                <a:lnTo>
                  <a:pt x="1520" y="1311"/>
                </a:lnTo>
                <a:lnTo>
                  <a:pt x="1520" y="1306"/>
                </a:lnTo>
                <a:lnTo>
                  <a:pt x="1525" y="1306"/>
                </a:lnTo>
                <a:lnTo>
                  <a:pt x="1531" y="1306"/>
                </a:lnTo>
                <a:lnTo>
                  <a:pt x="1542" y="1306"/>
                </a:lnTo>
                <a:lnTo>
                  <a:pt x="1547" y="1306"/>
                </a:lnTo>
                <a:lnTo>
                  <a:pt x="1558" y="1301"/>
                </a:lnTo>
                <a:lnTo>
                  <a:pt x="1558" y="1306"/>
                </a:lnTo>
                <a:lnTo>
                  <a:pt x="1569" y="1306"/>
                </a:lnTo>
                <a:lnTo>
                  <a:pt x="1574" y="1296"/>
                </a:lnTo>
                <a:lnTo>
                  <a:pt x="1585" y="1291"/>
                </a:lnTo>
                <a:lnTo>
                  <a:pt x="1590" y="1286"/>
                </a:lnTo>
                <a:lnTo>
                  <a:pt x="1590" y="1276"/>
                </a:lnTo>
                <a:lnTo>
                  <a:pt x="1601" y="1271"/>
                </a:lnTo>
                <a:lnTo>
                  <a:pt x="1601" y="1261"/>
                </a:lnTo>
                <a:lnTo>
                  <a:pt x="1601" y="1256"/>
                </a:lnTo>
                <a:lnTo>
                  <a:pt x="1590" y="1251"/>
                </a:lnTo>
                <a:lnTo>
                  <a:pt x="1596" y="1236"/>
                </a:lnTo>
                <a:lnTo>
                  <a:pt x="1601" y="1232"/>
                </a:lnTo>
                <a:lnTo>
                  <a:pt x="1606" y="1226"/>
                </a:lnTo>
                <a:lnTo>
                  <a:pt x="1606" y="1222"/>
                </a:lnTo>
                <a:lnTo>
                  <a:pt x="1601" y="1217"/>
                </a:lnTo>
                <a:lnTo>
                  <a:pt x="1601" y="1212"/>
                </a:lnTo>
                <a:lnTo>
                  <a:pt x="1601" y="1207"/>
                </a:lnTo>
                <a:lnTo>
                  <a:pt x="1628" y="1217"/>
                </a:lnTo>
                <a:lnTo>
                  <a:pt x="1639" y="1217"/>
                </a:lnTo>
                <a:lnTo>
                  <a:pt x="1639" y="1212"/>
                </a:lnTo>
                <a:lnTo>
                  <a:pt x="1639" y="1207"/>
                </a:lnTo>
                <a:lnTo>
                  <a:pt x="1639" y="1197"/>
                </a:lnTo>
                <a:lnTo>
                  <a:pt x="1644" y="1192"/>
                </a:lnTo>
                <a:lnTo>
                  <a:pt x="1644" y="1187"/>
                </a:lnTo>
                <a:lnTo>
                  <a:pt x="1644" y="1172"/>
                </a:lnTo>
                <a:lnTo>
                  <a:pt x="1644" y="1167"/>
                </a:lnTo>
                <a:lnTo>
                  <a:pt x="1649" y="1157"/>
                </a:lnTo>
                <a:lnTo>
                  <a:pt x="1655" y="1152"/>
                </a:lnTo>
                <a:lnTo>
                  <a:pt x="1666" y="1143"/>
                </a:lnTo>
                <a:lnTo>
                  <a:pt x="1671" y="1137"/>
                </a:lnTo>
                <a:lnTo>
                  <a:pt x="1671" y="1128"/>
                </a:lnTo>
                <a:lnTo>
                  <a:pt x="1671" y="1123"/>
                </a:lnTo>
                <a:lnTo>
                  <a:pt x="1671" y="1118"/>
                </a:lnTo>
                <a:lnTo>
                  <a:pt x="1666" y="1108"/>
                </a:lnTo>
                <a:lnTo>
                  <a:pt x="1666" y="1103"/>
                </a:lnTo>
                <a:lnTo>
                  <a:pt x="1671" y="1098"/>
                </a:lnTo>
                <a:lnTo>
                  <a:pt x="1666" y="1083"/>
                </a:lnTo>
                <a:lnTo>
                  <a:pt x="1660" y="1073"/>
                </a:lnTo>
                <a:lnTo>
                  <a:pt x="1655" y="1058"/>
                </a:lnTo>
                <a:lnTo>
                  <a:pt x="1649" y="1058"/>
                </a:lnTo>
                <a:lnTo>
                  <a:pt x="1644" y="1058"/>
                </a:lnTo>
                <a:lnTo>
                  <a:pt x="1639" y="1048"/>
                </a:lnTo>
                <a:lnTo>
                  <a:pt x="1628" y="1039"/>
                </a:lnTo>
                <a:lnTo>
                  <a:pt x="1617" y="1029"/>
                </a:lnTo>
                <a:lnTo>
                  <a:pt x="1617" y="1024"/>
                </a:lnTo>
                <a:lnTo>
                  <a:pt x="1617" y="1019"/>
                </a:lnTo>
                <a:lnTo>
                  <a:pt x="1617" y="1014"/>
                </a:lnTo>
                <a:lnTo>
                  <a:pt x="1612" y="1014"/>
                </a:lnTo>
                <a:lnTo>
                  <a:pt x="1606" y="1009"/>
                </a:lnTo>
                <a:lnTo>
                  <a:pt x="1596" y="1004"/>
                </a:lnTo>
                <a:lnTo>
                  <a:pt x="1590" y="999"/>
                </a:lnTo>
                <a:lnTo>
                  <a:pt x="1579" y="994"/>
                </a:lnTo>
                <a:lnTo>
                  <a:pt x="1574" y="989"/>
                </a:lnTo>
                <a:lnTo>
                  <a:pt x="1569" y="989"/>
                </a:lnTo>
                <a:lnTo>
                  <a:pt x="1563" y="984"/>
                </a:lnTo>
                <a:lnTo>
                  <a:pt x="1563" y="979"/>
                </a:lnTo>
                <a:lnTo>
                  <a:pt x="1563" y="974"/>
                </a:lnTo>
                <a:lnTo>
                  <a:pt x="1558" y="969"/>
                </a:lnTo>
                <a:lnTo>
                  <a:pt x="1542" y="964"/>
                </a:lnTo>
                <a:lnTo>
                  <a:pt x="1525" y="964"/>
                </a:lnTo>
                <a:lnTo>
                  <a:pt x="1520" y="959"/>
                </a:lnTo>
                <a:lnTo>
                  <a:pt x="1520" y="955"/>
                </a:lnTo>
                <a:lnTo>
                  <a:pt x="1525" y="950"/>
                </a:lnTo>
                <a:lnTo>
                  <a:pt x="1531" y="950"/>
                </a:lnTo>
                <a:lnTo>
                  <a:pt x="1536" y="950"/>
                </a:lnTo>
                <a:lnTo>
                  <a:pt x="1542" y="955"/>
                </a:lnTo>
                <a:lnTo>
                  <a:pt x="1542" y="950"/>
                </a:lnTo>
                <a:lnTo>
                  <a:pt x="1542" y="945"/>
                </a:lnTo>
                <a:lnTo>
                  <a:pt x="1547" y="940"/>
                </a:lnTo>
                <a:lnTo>
                  <a:pt x="1563" y="955"/>
                </a:lnTo>
                <a:lnTo>
                  <a:pt x="1574" y="964"/>
                </a:lnTo>
                <a:lnTo>
                  <a:pt x="1579" y="964"/>
                </a:lnTo>
                <a:lnTo>
                  <a:pt x="1579" y="959"/>
                </a:lnTo>
                <a:lnTo>
                  <a:pt x="1579" y="955"/>
                </a:lnTo>
                <a:lnTo>
                  <a:pt x="1579" y="950"/>
                </a:lnTo>
                <a:lnTo>
                  <a:pt x="1585" y="950"/>
                </a:lnTo>
                <a:lnTo>
                  <a:pt x="1585" y="945"/>
                </a:lnTo>
                <a:lnTo>
                  <a:pt x="1579" y="940"/>
                </a:lnTo>
                <a:lnTo>
                  <a:pt x="1574" y="935"/>
                </a:lnTo>
                <a:lnTo>
                  <a:pt x="1569" y="930"/>
                </a:lnTo>
                <a:lnTo>
                  <a:pt x="1569" y="920"/>
                </a:lnTo>
                <a:lnTo>
                  <a:pt x="1569" y="915"/>
                </a:lnTo>
                <a:lnTo>
                  <a:pt x="1563" y="915"/>
                </a:lnTo>
                <a:lnTo>
                  <a:pt x="1558" y="910"/>
                </a:lnTo>
                <a:lnTo>
                  <a:pt x="1536" y="895"/>
                </a:lnTo>
                <a:lnTo>
                  <a:pt x="1525" y="890"/>
                </a:lnTo>
                <a:lnTo>
                  <a:pt x="1520" y="880"/>
                </a:lnTo>
                <a:lnTo>
                  <a:pt x="1515" y="880"/>
                </a:lnTo>
                <a:lnTo>
                  <a:pt x="1509" y="880"/>
                </a:lnTo>
                <a:lnTo>
                  <a:pt x="1499" y="880"/>
                </a:lnTo>
                <a:lnTo>
                  <a:pt x="1488" y="880"/>
                </a:lnTo>
                <a:lnTo>
                  <a:pt x="1482" y="875"/>
                </a:lnTo>
                <a:lnTo>
                  <a:pt x="1477" y="861"/>
                </a:lnTo>
                <a:lnTo>
                  <a:pt x="1472" y="851"/>
                </a:lnTo>
                <a:lnTo>
                  <a:pt x="1466" y="851"/>
                </a:lnTo>
                <a:lnTo>
                  <a:pt x="1461" y="846"/>
                </a:lnTo>
                <a:lnTo>
                  <a:pt x="1445" y="836"/>
                </a:lnTo>
                <a:lnTo>
                  <a:pt x="1428" y="816"/>
                </a:lnTo>
                <a:lnTo>
                  <a:pt x="1423" y="816"/>
                </a:lnTo>
                <a:lnTo>
                  <a:pt x="1418" y="816"/>
                </a:lnTo>
                <a:lnTo>
                  <a:pt x="1412" y="816"/>
                </a:lnTo>
                <a:lnTo>
                  <a:pt x="1407" y="821"/>
                </a:lnTo>
                <a:lnTo>
                  <a:pt x="1396" y="821"/>
                </a:lnTo>
                <a:lnTo>
                  <a:pt x="1391" y="816"/>
                </a:lnTo>
                <a:lnTo>
                  <a:pt x="1385" y="806"/>
                </a:lnTo>
                <a:lnTo>
                  <a:pt x="1391" y="796"/>
                </a:lnTo>
                <a:lnTo>
                  <a:pt x="1391" y="791"/>
                </a:lnTo>
                <a:lnTo>
                  <a:pt x="1385" y="786"/>
                </a:lnTo>
                <a:lnTo>
                  <a:pt x="1385" y="777"/>
                </a:lnTo>
                <a:lnTo>
                  <a:pt x="1385" y="772"/>
                </a:lnTo>
                <a:lnTo>
                  <a:pt x="1380" y="767"/>
                </a:lnTo>
                <a:lnTo>
                  <a:pt x="1369" y="767"/>
                </a:lnTo>
                <a:lnTo>
                  <a:pt x="1364" y="762"/>
                </a:lnTo>
                <a:lnTo>
                  <a:pt x="1364" y="752"/>
                </a:lnTo>
                <a:lnTo>
                  <a:pt x="1369" y="747"/>
                </a:lnTo>
                <a:lnTo>
                  <a:pt x="1375" y="742"/>
                </a:lnTo>
                <a:lnTo>
                  <a:pt x="1380" y="742"/>
                </a:lnTo>
                <a:lnTo>
                  <a:pt x="1391" y="747"/>
                </a:lnTo>
                <a:lnTo>
                  <a:pt x="1391" y="742"/>
                </a:lnTo>
                <a:lnTo>
                  <a:pt x="1385" y="732"/>
                </a:lnTo>
                <a:lnTo>
                  <a:pt x="1358" y="702"/>
                </a:lnTo>
                <a:lnTo>
                  <a:pt x="1353" y="688"/>
                </a:lnTo>
                <a:lnTo>
                  <a:pt x="1353" y="668"/>
                </a:lnTo>
                <a:lnTo>
                  <a:pt x="1348" y="663"/>
                </a:lnTo>
                <a:lnTo>
                  <a:pt x="1342" y="658"/>
                </a:lnTo>
                <a:lnTo>
                  <a:pt x="1337" y="653"/>
                </a:lnTo>
                <a:lnTo>
                  <a:pt x="1331" y="653"/>
                </a:lnTo>
                <a:lnTo>
                  <a:pt x="1321" y="658"/>
                </a:lnTo>
                <a:lnTo>
                  <a:pt x="1315" y="658"/>
                </a:lnTo>
                <a:lnTo>
                  <a:pt x="1299" y="658"/>
                </a:lnTo>
                <a:lnTo>
                  <a:pt x="1288" y="653"/>
                </a:lnTo>
                <a:lnTo>
                  <a:pt x="1283" y="648"/>
                </a:lnTo>
                <a:lnTo>
                  <a:pt x="1278" y="648"/>
                </a:lnTo>
                <a:lnTo>
                  <a:pt x="1272" y="653"/>
                </a:lnTo>
                <a:lnTo>
                  <a:pt x="1267" y="658"/>
                </a:lnTo>
                <a:lnTo>
                  <a:pt x="1267" y="663"/>
                </a:lnTo>
                <a:lnTo>
                  <a:pt x="1267" y="673"/>
                </a:lnTo>
                <a:lnTo>
                  <a:pt x="1267" y="678"/>
                </a:lnTo>
                <a:lnTo>
                  <a:pt x="1267" y="683"/>
                </a:lnTo>
                <a:lnTo>
                  <a:pt x="1267" y="692"/>
                </a:lnTo>
                <a:lnTo>
                  <a:pt x="1272" y="697"/>
                </a:lnTo>
                <a:lnTo>
                  <a:pt x="1272" y="702"/>
                </a:lnTo>
                <a:lnTo>
                  <a:pt x="1278" y="712"/>
                </a:lnTo>
                <a:lnTo>
                  <a:pt x="1283" y="722"/>
                </a:lnTo>
                <a:lnTo>
                  <a:pt x="1272" y="717"/>
                </a:lnTo>
                <a:lnTo>
                  <a:pt x="1267" y="717"/>
                </a:lnTo>
                <a:lnTo>
                  <a:pt x="1272" y="722"/>
                </a:lnTo>
                <a:lnTo>
                  <a:pt x="1283" y="732"/>
                </a:lnTo>
                <a:lnTo>
                  <a:pt x="1288" y="737"/>
                </a:lnTo>
                <a:lnTo>
                  <a:pt x="1288" y="742"/>
                </a:lnTo>
                <a:lnTo>
                  <a:pt x="1278" y="737"/>
                </a:lnTo>
                <a:lnTo>
                  <a:pt x="1272" y="732"/>
                </a:lnTo>
                <a:lnTo>
                  <a:pt x="1267" y="727"/>
                </a:lnTo>
                <a:lnTo>
                  <a:pt x="1261" y="722"/>
                </a:lnTo>
                <a:lnTo>
                  <a:pt x="1261" y="712"/>
                </a:lnTo>
                <a:lnTo>
                  <a:pt x="1256" y="707"/>
                </a:lnTo>
                <a:lnTo>
                  <a:pt x="1251" y="707"/>
                </a:lnTo>
                <a:lnTo>
                  <a:pt x="1251" y="712"/>
                </a:lnTo>
                <a:lnTo>
                  <a:pt x="1251" y="717"/>
                </a:lnTo>
                <a:lnTo>
                  <a:pt x="1256" y="727"/>
                </a:lnTo>
                <a:lnTo>
                  <a:pt x="1251" y="732"/>
                </a:lnTo>
                <a:lnTo>
                  <a:pt x="1240" y="732"/>
                </a:lnTo>
                <a:lnTo>
                  <a:pt x="1234" y="727"/>
                </a:lnTo>
                <a:lnTo>
                  <a:pt x="1229" y="722"/>
                </a:lnTo>
                <a:lnTo>
                  <a:pt x="1202" y="727"/>
                </a:lnTo>
                <a:lnTo>
                  <a:pt x="1207" y="722"/>
                </a:lnTo>
                <a:lnTo>
                  <a:pt x="1207" y="717"/>
                </a:lnTo>
                <a:lnTo>
                  <a:pt x="1197" y="707"/>
                </a:lnTo>
                <a:lnTo>
                  <a:pt x="1191" y="712"/>
                </a:lnTo>
                <a:lnTo>
                  <a:pt x="1191" y="717"/>
                </a:lnTo>
                <a:lnTo>
                  <a:pt x="1197" y="722"/>
                </a:lnTo>
                <a:lnTo>
                  <a:pt x="1186" y="727"/>
                </a:lnTo>
                <a:lnTo>
                  <a:pt x="1181" y="732"/>
                </a:lnTo>
                <a:lnTo>
                  <a:pt x="1175" y="732"/>
                </a:lnTo>
                <a:lnTo>
                  <a:pt x="1164" y="727"/>
                </a:lnTo>
                <a:lnTo>
                  <a:pt x="1159" y="732"/>
                </a:lnTo>
                <a:lnTo>
                  <a:pt x="1154" y="732"/>
                </a:lnTo>
                <a:lnTo>
                  <a:pt x="1132" y="732"/>
                </a:lnTo>
                <a:lnTo>
                  <a:pt x="1121" y="727"/>
                </a:lnTo>
                <a:lnTo>
                  <a:pt x="1116" y="732"/>
                </a:lnTo>
                <a:lnTo>
                  <a:pt x="1105" y="737"/>
                </a:lnTo>
                <a:lnTo>
                  <a:pt x="1100" y="747"/>
                </a:lnTo>
                <a:lnTo>
                  <a:pt x="1100" y="752"/>
                </a:lnTo>
                <a:lnTo>
                  <a:pt x="1094" y="752"/>
                </a:lnTo>
                <a:lnTo>
                  <a:pt x="1084" y="752"/>
                </a:lnTo>
                <a:lnTo>
                  <a:pt x="1078" y="757"/>
                </a:lnTo>
                <a:lnTo>
                  <a:pt x="1073" y="762"/>
                </a:lnTo>
                <a:lnTo>
                  <a:pt x="1067" y="767"/>
                </a:lnTo>
                <a:lnTo>
                  <a:pt x="1057" y="777"/>
                </a:lnTo>
                <a:lnTo>
                  <a:pt x="1051" y="796"/>
                </a:lnTo>
                <a:lnTo>
                  <a:pt x="1040" y="796"/>
                </a:lnTo>
                <a:lnTo>
                  <a:pt x="1030" y="801"/>
                </a:lnTo>
                <a:lnTo>
                  <a:pt x="1008" y="811"/>
                </a:lnTo>
                <a:lnTo>
                  <a:pt x="992" y="816"/>
                </a:lnTo>
                <a:lnTo>
                  <a:pt x="987" y="816"/>
                </a:lnTo>
                <a:lnTo>
                  <a:pt x="976" y="816"/>
                </a:lnTo>
                <a:lnTo>
                  <a:pt x="970" y="811"/>
                </a:lnTo>
                <a:lnTo>
                  <a:pt x="954" y="806"/>
                </a:lnTo>
                <a:lnTo>
                  <a:pt x="933" y="801"/>
                </a:lnTo>
                <a:lnTo>
                  <a:pt x="922" y="816"/>
                </a:lnTo>
                <a:lnTo>
                  <a:pt x="916" y="821"/>
                </a:lnTo>
                <a:lnTo>
                  <a:pt x="916" y="831"/>
                </a:lnTo>
                <a:lnTo>
                  <a:pt x="916" y="841"/>
                </a:lnTo>
                <a:lnTo>
                  <a:pt x="911" y="846"/>
                </a:lnTo>
                <a:lnTo>
                  <a:pt x="906" y="851"/>
                </a:lnTo>
                <a:lnTo>
                  <a:pt x="900" y="851"/>
                </a:lnTo>
                <a:lnTo>
                  <a:pt x="895" y="851"/>
                </a:lnTo>
                <a:lnTo>
                  <a:pt x="895" y="846"/>
                </a:lnTo>
                <a:lnTo>
                  <a:pt x="890" y="856"/>
                </a:lnTo>
                <a:lnTo>
                  <a:pt x="884" y="856"/>
                </a:lnTo>
                <a:lnTo>
                  <a:pt x="873" y="861"/>
                </a:lnTo>
                <a:lnTo>
                  <a:pt x="863" y="856"/>
                </a:lnTo>
                <a:lnTo>
                  <a:pt x="863" y="851"/>
                </a:lnTo>
                <a:lnTo>
                  <a:pt x="868" y="846"/>
                </a:lnTo>
                <a:lnTo>
                  <a:pt x="879" y="846"/>
                </a:lnTo>
                <a:lnTo>
                  <a:pt x="884" y="841"/>
                </a:lnTo>
                <a:lnTo>
                  <a:pt x="895" y="836"/>
                </a:lnTo>
                <a:lnTo>
                  <a:pt x="900" y="831"/>
                </a:lnTo>
                <a:lnTo>
                  <a:pt x="900" y="816"/>
                </a:lnTo>
                <a:lnTo>
                  <a:pt x="895" y="806"/>
                </a:lnTo>
                <a:lnTo>
                  <a:pt x="890" y="806"/>
                </a:lnTo>
                <a:lnTo>
                  <a:pt x="879" y="801"/>
                </a:lnTo>
                <a:lnTo>
                  <a:pt x="1127" y="252"/>
                </a:lnTo>
                <a:close/>
              </a:path>
            </a:pathLst>
          </a:custGeom>
          <a:noFill/>
          <a:ln w="1588" cap="rnd">
            <a:solidFill>
              <a:srgbClr val="000000"/>
            </a:solidFill>
            <a:prstDash val="solid"/>
            <a:round/>
            <a:headEnd/>
            <a:tailEnd/>
          </a:ln>
        </p:spPr>
        <p:txBody>
          <a:bodyPr/>
          <a:lstStyle/>
          <a:p>
            <a:endParaRPr lang="en-US"/>
          </a:p>
        </p:txBody>
      </p:sp>
      <p:sp>
        <p:nvSpPr>
          <p:cNvPr id="158732" name="Freeform 2060"/>
          <p:cNvSpPr>
            <a:spLocks/>
          </p:cNvSpPr>
          <p:nvPr/>
        </p:nvSpPr>
        <p:spPr bwMode="auto">
          <a:xfrm>
            <a:off x="1555750" y="4970463"/>
            <a:ext cx="58738" cy="55563"/>
          </a:xfrm>
          <a:custGeom>
            <a:avLst/>
            <a:gdLst/>
            <a:ahLst/>
            <a:cxnLst>
              <a:cxn ang="0">
                <a:pos x="0" y="35"/>
              </a:cxn>
              <a:cxn ang="0">
                <a:pos x="0" y="30"/>
              </a:cxn>
              <a:cxn ang="0">
                <a:pos x="0" y="20"/>
              </a:cxn>
              <a:cxn ang="0">
                <a:pos x="5" y="20"/>
              </a:cxn>
              <a:cxn ang="0">
                <a:pos x="11" y="15"/>
              </a:cxn>
              <a:cxn ang="0">
                <a:pos x="11" y="10"/>
              </a:cxn>
              <a:cxn ang="0">
                <a:pos x="21" y="0"/>
              </a:cxn>
              <a:cxn ang="0">
                <a:pos x="32" y="0"/>
              </a:cxn>
              <a:cxn ang="0">
                <a:pos x="37" y="0"/>
              </a:cxn>
            </a:cxnLst>
            <a:rect l="0" t="0" r="r" b="b"/>
            <a:pathLst>
              <a:path w="37" h="35">
                <a:moveTo>
                  <a:pt x="0" y="35"/>
                </a:moveTo>
                <a:lnTo>
                  <a:pt x="0" y="30"/>
                </a:lnTo>
                <a:lnTo>
                  <a:pt x="0" y="20"/>
                </a:lnTo>
                <a:lnTo>
                  <a:pt x="5" y="20"/>
                </a:lnTo>
                <a:lnTo>
                  <a:pt x="11" y="15"/>
                </a:lnTo>
                <a:lnTo>
                  <a:pt x="11" y="10"/>
                </a:lnTo>
                <a:lnTo>
                  <a:pt x="21" y="0"/>
                </a:lnTo>
                <a:lnTo>
                  <a:pt x="32" y="0"/>
                </a:lnTo>
                <a:lnTo>
                  <a:pt x="37" y="0"/>
                </a:lnTo>
              </a:path>
            </a:pathLst>
          </a:custGeom>
          <a:noFill/>
          <a:ln w="1588" cap="rnd">
            <a:solidFill>
              <a:srgbClr val="000000"/>
            </a:solidFill>
            <a:prstDash val="solid"/>
            <a:round/>
            <a:headEnd/>
            <a:tailEnd/>
          </a:ln>
        </p:spPr>
        <p:txBody>
          <a:bodyPr/>
          <a:lstStyle/>
          <a:p>
            <a:endParaRPr lang="en-US"/>
          </a:p>
        </p:txBody>
      </p:sp>
      <p:sp>
        <p:nvSpPr>
          <p:cNvPr id="158733" name="Freeform 2061"/>
          <p:cNvSpPr>
            <a:spLocks/>
          </p:cNvSpPr>
          <p:nvPr/>
        </p:nvSpPr>
        <p:spPr bwMode="auto">
          <a:xfrm>
            <a:off x="1555750" y="4970463"/>
            <a:ext cx="58738" cy="55563"/>
          </a:xfrm>
          <a:custGeom>
            <a:avLst/>
            <a:gdLst/>
            <a:ahLst/>
            <a:cxnLst>
              <a:cxn ang="0">
                <a:pos x="0" y="35"/>
              </a:cxn>
              <a:cxn ang="0">
                <a:pos x="0" y="30"/>
              </a:cxn>
              <a:cxn ang="0">
                <a:pos x="0" y="20"/>
              </a:cxn>
              <a:cxn ang="0">
                <a:pos x="5" y="20"/>
              </a:cxn>
              <a:cxn ang="0">
                <a:pos x="11" y="15"/>
              </a:cxn>
              <a:cxn ang="0">
                <a:pos x="11" y="10"/>
              </a:cxn>
              <a:cxn ang="0">
                <a:pos x="21" y="0"/>
              </a:cxn>
              <a:cxn ang="0">
                <a:pos x="32" y="0"/>
              </a:cxn>
              <a:cxn ang="0">
                <a:pos x="37" y="0"/>
              </a:cxn>
            </a:cxnLst>
            <a:rect l="0" t="0" r="r" b="b"/>
            <a:pathLst>
              <a:path w="37" h="35">
                <a:moveTo>
                  <a:pt x="0" y="35"/>
                </a:moveTo>
                <a:lnTo>
                  <a:pt x="0" y="30"/>
                </a:lnTo>
                <a:lnTo>
                  <a:pt x="0" y="20"/>
                </a:lnTo>
                <a:lnTo>
                  <a:pt x="5" y="20"/>
                </a:lnTo>
                <a:lnTo>
                  <a:pt x="11" y="15"/>
                </a:lnTo>
                <a:lnTo>
                  <a:pt x="11" y="10"/>
                </a:lnTo>
                <a:lnTo>
                  <a:pt x="21" y="0"/>
                </a:lnTo>
                <a:lnTo>
                  <a:pt x="32" y="0"/>
                </a:lnTo>
                <a:lnTo>
                  <a:pt x="37" y="0"/>
                </a:lnTo>
              </a:path>
            </a:pathLst>
          </a:custGeom>
          <a:noFill/>
          <a:ln w="1588" cap="rnd">
            <a:solidFill>
              <a:srgbClr val="4F4F4F"/>
            </a:solidFill>
            <a:prstDash val="solid"/>
            <a:round/>
            <a:headEnd/>
            <a:tailEnd/>
          </a:ln>
        </p:spPr>
        <p:txBody>
          <a:bodyPr/>
          <a:lstStyle/>
          <a:p>
            <a:endParaRPr lang="en-US"/>
          </a:p>
        </p:txBody>
      </p:sp>
      <p:sp>
        <p:nvSpPr>
          <p:cNvPr id="158734" name="Freeform 2062"/>
          <p:cNvSpPr>
            <a:spLocks/>
          </p:cNvSpPr>
          <p:nvPr/>
        </p:nvSpPr>
        <p:spPr bwMode="auto">
          <a:xfrm>
            <a:off x="1409700" y="4845050"/>
            <a:ext cx="25400" cy="31750"/>
          </a:xfrm>
          <a:custGeom>
            <a:avLst/>
            <a:gdLst/>
            <a:ahLst/>
            <a:cxnLst>
              <a:cxn ang="0">
                <a:pos x="0" y="20"/>
              </a:cxn>
              <a:cxn ang="0">
                <a:pos x="0" y="20"/>
              </a:cxn>
              <a:cxn ang="0">
                <a:pos x="5" y="20"/>
              </a:cxn>
              <a:cxn ang="0">
                <a:pos x="10" y="20"/>
              </a:cxn>
              <a:cxn ang="0">
                <a:pos x="16" y="20"/>
              </a:cxn>
              <a:cxn ang="0">
                <a:pos x="10" y="20"/>
              </a:cxn>
              <a:cxn ang="0">
                <a:pos x="10" y="5"/>
              </a:cxn>
              <a:cxn ang="0">
                <a:pos x="10" y="0"/>
              </a:cxn>
              <a:cxn ang="0">
                <a:pos x="0" y="0"/>
              </a:cxn>
              <a:cxn ang="0">
                <a:pos x="5" y="5"/>
              </a:cxn>
              <a:cxn ang="0">
                <a:pos x="5" y="10"/>
              </a:cxn>
              <a:cxn ang="0">
                <a:pos x="0" y="10"/>
              </a:cxn>
              <a:cxn ang="0">
                <a:pos x="5" y="10"/>
              </a:cxn>
              <a:cxn ang="0">
                <a:pos x="5" y="15"/>
              </a:cxn>
              <a:cxn ang="0">
                <a:pos x="0" y="20"/>
              </a:cxn>
            </a:cxnLst>
            <a:rect l="0" t="0" r="r" b="b"/>
            <a:pathLst>
              <a:path w="16" h="20">
                <a:moveTo>
                  <a:pt x="0" y="20"/>
                </a:moveTo>
                <a:lnTo>
                  <a:pt x="0" y="20"/>
                </a:lnTo>
                <a:lnTo>
                  <a:pt x="5" y="20"/>
                </a:lnTo>
                <a:lnTo>
                  <a:pt x="10" y="20"/>
                </a:lnTo>
                <a:lnTo>
                  <a:pt x="16" y="20"/>
                </a:lnTo>
                <a:lnTo>
                  <a:pt x="10" y="20"/>
                </a:lnTo>
                <a:lnTo>
                  <a:pt x="10" y="5"/>
                </a:lnTo>
                <a:lnTo>
                  <a:pt x="10" y="0"/>
                </a:lnTo>
                <a:lnTo>
                  <a:pt x="0" y="0"/>
                </a:lnTo>
                <a:lnTo>
                  <a:pt x="5" y="5"/>
                </a:lnTo>
                <a:lnTo>
                  <a:pt x="5" y="10"/>
                </a:lnTo>
                <a:lnTo>
                  <a:pt x="0" y="10"/>
                </a:lnTo>
                <a:lnTo>
                  <a:pt x="5" y="10"/>
                </a:lnTo>
                <a:lnTo>
                  <a:pt x="5" y="15"/>
                </a:lnTo>
                <a:lnTo>
                  <a:pt x="0" y="20"/>
                </a:lnTo>
                <a:close/>
              </a:path>
            </a:pathLst>
          </a:custGeom>
          <a:solidFill>
            <a:srgbClr val="000000"/>
          </a:solidFill>
          <a:ln w="9525">
            <a:noFill/>
            <a:round/>
            <a:headEnd/>
            <a:tailEnd/>
          </a:ln>
        </p:spPr>
        <p:txBody>
          <a:bodyPr/>
          <a:lstStyle/>
          <a:p>
            <a:endParaRPr lang="en-US"/>
          </a:p>
        </p:txBody>
      </p:sp>
      <p:sp>
        <p:nvSpPr>
          <p:cNvPr id="158735" name="Freeform 2063"/>
          <p:cNvSpPr>
            <a:spLocks/>
          </p:cNvSpPr>
          <p:nvPr/>
        </p:nvSpPr>
        <p:spPr bwMode="auto">
          <a:xfrm>
            <a:off x="1195388" y="4829175"/>
            <a:ext cx="42863" cy="47625"/>
          </a:xfrm>
          <a:custGeom>
            <a:avLst/>
            <a:gdLst/>
            <a:ahLst/>
            <a:cxnLst>
              <a:cxn ang="0">
                <a:pos x="0" y="10"/>
              </a:cxn>
              <a:cxn ang="0">
                <a:pos x="5" y="0"/>
              </a:cxn>
              <a:cxn ang="0">
                <a:pos x="16" y="0"/>
              </a:cxn>
              <a:cxn ang="0">
                <a:pos x="21" y="0"/>
              </a:cxn>
              <a:cxn ang="0">
                <a:pos x="27" y="0"/>
              </a:cxn>
              <a:cxn ang="0">
                <a:pos x="27" y="10"/>
              </a:cxn>
              <a:cxn ang="0">
                <a:pos x="21" y="10"/>
              </a:cxn>
              <a:cxn ang="0">
                <a:pos x="21" y="5"/>
              </a:cxn>
              <a:cxn ang="0">
                <a:pos x="16" y="0"/>
              </a:cxn>
              <a:cxn ang="0">
                <a:pos x="11" y="0"/>
              </a:cxn>
              <a:cxn ang="0">
                <a:pos x="5" y="5"/>
              </a:cxn>
              <a:cxn ang="0">
                <a:pos x="11" y="10"/>
              </a:cxn>
              <a:cxn ang="0">
                <a:pos x="21" y="15"/>
              </a:cxn>
              <a:cxn ang="0">
                <a:pos x="21" y="20"/>
              </a:cxn>
              <a:cxn ang="0">
                <a:pos x="27" y="25"/>
              </a:cxn>
              <a:cxn ang="0">
                <a:pos x="21" y="30"/>
              </a:cxn>
              <a:cxn ang="0">
                <a:pos x="16" y="30"/>
              </a:cxn>
              <a:cxn ang="0">
                <a:pos x="5" y="30"/>
              </a:cxn>
              <a:cxn ang="0">
                <a:pos x="0" y="30"/>
              </a:cxn>
              <a:cxn ang="0">
                <a:pos x="0" y="20"/>
              </a:cxn>
              <a:cxn ang="0">
                <a:pos x="5" y="25"/>
              </a:cxn>
              <a:cxn ang="0">
                <a:pos x="11" y="30"/>
              </a:cxn>
              <a:cxn ang="0">
                <a:pos x="16" y="30"/>
              </a:cxn>
              <a:cxn ang="0">
                <a:pos x="21" y="30"/>
              </a:cxn>
              <a:cxn ang="0">
                <a:pos x="21" y="25"/>
              </a:cxn>
              <a:cxn ang="0">
                <a:pos x="16" y="20"/>
              </a:cxn>
              <a:cxn ang="0">
                <a:pos x="5" y="15"/>
              </a:cxn>
              <a:cxn ang="0">
                <a:pos x="5" y="10"/>
              </a:cxn>
              <a:cxn ang="0">
                <a:pos x="0" y="10"/>
              </a:cxn>
            </a:cxnLst>
            <a:rect l="0" t="0" r="r" b="b"/>
            <a:pathLst>
              <a:path w="27" h="30">
                <a:moveTo>
                  <a:pt x="0" y="10"/>
                </a:moveTo>
                <a:lnTo>
                  <a:pt x="5" y="0"/>
                </a:lnTo>
                <a:lnTo>
                  <a:pt x="16" y="0"/>
                </a:lnTo>
                <a:lnTo>
                  <a:pt x="21" y="0"/>
                </a:lnTo>
                <a:lnTo>
                  <a:pt x="27" y="0"/>
                </a:lnTo>
                <a:lnTo>
                  <a:pt x="27" y="10"/>
                </a:lnTo>
                <a:lnTo>
                  <a:pt x="21" y="10"/>
                </a:lnTo>
                <a:lnTo>
                  <a:pt x="21" y="5"/>
                </a:lnTo>
                <a:lnTo>
                  <a:pt x="16" y="0"/>
                </a:lnTo>
                <a:lnTo>
                  <a:pt x="11" y="0"/>
                </a:lnTo>
                <a:lnTo>
                  <a:pt x="5" y="5"/>
                </a:lnTo>
                <a:lnTo>
                  <a:pt x="11" y="10"/>
                </a:lnTo>
                <a:lnTo>
                  <a:pt x="21" y="15"/>
                </a:lnTo>
                <a:lnTo>
                  <a:pt x="21" y="20"/>
                </a:lnTo>
                <a:lnTo>
                  <a:pt x="27" y="25"/>
                </a:lnTo>
                <a:lnTo>
                  <a:pt x="21" y="30"/>
                </a:lnTo>
                <a:lnTo>
                  <a:pt x="16" y="30"/>
                </a:lnTo>
                <a:lnTo>
                  <a:pt x="5" y="30"/>
                </a:lnTo>
                <a:lnTo>
                  <a:pt x="0" y="30"/>
                </a:lnTo>
                <a:lnTo>
                  <a:pt x="0" y="20"/>
                </a:lnTo>
                <a:lnTo>
                  <a:pt x="5" y="25"/>
                </a:lnTo>
                <a:lnTo>
                  <a:pt x="11" y="30"/>
                </a:lnTo>
                <a:lnTo>
                  <a:pt x="16" y="30"/>
                </a:lnTo>
                <a:lnTo>
                  <a:pt x="21" y="30"/>
                </a:lnTo>
                <a:lnTo>
                  <a:pt x="21" y="25"/>
                </a:lnTo>
                <a:lnTo>
                  <a:pt x="16" y="20"/>
                </a:lnTo>
                <a:lnTo>
                  <a:pt x="5" y="15"/>
                </a:lnTo>
                <a:lnTo>
                  <a:pt x="5" y="10"/>
                </a:lnTo>
                <a:lnTo>
                  <a:pt x="0" y="10"/>
                </a:lnTo>
                <a:close/>
              </a:path>
            </a:pathLst>
          </a:custGeom>
          <a:solidFill>
            <a:srgbClr val="000000"/>
          </a:solidFill>
          <a:ln w="9525">
            <a:noFill/>
            <a:round/>
            <a:headEnd/>
            <a:tailEnd/>
          </a:ln>
        </p:spPr>
        <p:txBody>
          <a:bodyPr/>
          <a:lstStyle/>
          <a:p>
            <a:endParaRPr lang="en-US"/>
          </a:p>
        </p:txBody>
      </p:sp>
      <p:sp>
        <p:nvSpPr>
          <p:cNvPr id="158736" name="Freeform 2064"/>
          <p:cNvSpPr>
            <a:spLocks/>
          </p:cNvSpPr>
          <p:nvPr/>
        </p:nvSpPr>
        <p:spPr bwMode="auto">
          <a:xfrm>
            <a:off x="1392238" y="4845050"/>
            <a:ext cx="17463" cy="15875"/>
          </a:xfrm>
          <a:custGeom>
            <a:avLst/>
            <a:gdLst/>
            <a:ahLst/>
            <a:cxnLst>
              <a:cxn ang="0">
                <a:pos x="11" y="0"/>
              </a:cxn>
              <a:cxn ang="0">
                <a:pos x="6" y="0"/>
              </a:cxn>
              <a:cxn ang="0">
                <a:pos x="0" y="5"/>
              </a:cxn>
              <a:cxn ang="0">
                <a:pos x="6" y="5"/>
              </a:cxn>
              <a:cxn ang="0">
                <a:pos x="6" y="10"/>
              </a:cxn>
              <a:cxn ang="0">
                <a:pos x="11" y="5"/>
              </a:cxn>
              <a:cxn ang="0">
                <a:pos x="6" y="0"/>
              </a:cxn>
              <a:cxn ang="0">
                <a:pos x="11" y="0"/>
              </a:cxn>
            </a:cxnLst>
            <a:rect l="0" t="0" r="r" b="b"/>
            <a:pathLst>
              <a:path w="11" h="10">
                <a:moveTo>
                  <a:pt x="11" y="0"/>
                </a:moveTo>
                <a:lnTo>
                  <a:pt x="6" y="0"/>
                </a:lnTo>
                <a:lnTo>
                  <a:pt x="0" y="5"/>
                </a:lnTo>
                <a:lnTo>
                  <a:pt x="6" y="5"/>
                </a:lnTo>
                <a:lnTo>
                  <a:pt x="6" y="10"/>
                </a:lnTo>
                <a:lnTo>
                  <a:pt x="11" y="5"/>
                </a:lnTo>
                <a:lnTo>
                  <a:pt x="6" y="0"/>
                </a:lnTo>
                <a:lnTo>
                  <a:pt x="11" y="0"/>
                </a:lnTo>
                <a:close/>
              </a:path>
            </a:pathLst>
          </a:custGeom>
          <a:solidFill>
            <a:srgbClr val="000000"/>
          </a:solidFill>
          <a:ln w="9525">
            <a:noFill/>
            <a:round/>
            <a:headEnd/>
            <a:tailEnd/>
          </a:ln>
        </p:spPr>
        <p:txBody>
          <a:bodyPr/>
          <a:lstStyle/>
          <a:p>
            <a:endParaRPr lang="en-US"/>
          </a:p>
        </p:txBody>
      </p:sp>
      <p:sp>
        <p:nvSpPr>
          <p:cNvPr id="158737" name="Freeform 2065"/>
          <p:cNvSpPr>
            <a:spLocks/>
          </p:cNvSpPr>
          <p:nvPr/>
        </p:nvSpPr>
        <p:spPr bwMode="auto">
          <a:xfrm>
            <a:off x="1392238" y="4860925"/>
            <a:ext cx="17463" cy="15875"/>
          </a:xfrm>
          <a:custGeom>
            <a:avLst/>
            <a:gdLst/>
            <a:ahLst/>
            <a:cxnLst>
              <a:cxn ang="0">
                <a:pos x="11" y="0"/>
              </a:cxn>
              <a:cxn ang="0">
                <a:pos x="11" y="0"/>
              </a:cxn>
              <a:cxn ang="0">
                <a:pos x="6" y="0"/>
              </a:cxn>
              <a:cxn ang="0">
                <a:pos x="0" y="5"/>
              </a:cxn>
              <a:cxn ang="0">
                <a:pos x="0" y="10"/>
              </a:cxn>
              <a:cxn ang="0">
                <a:pos x="6" y="10"/>
              </a:cxn>
              <a:cxn ang="0">
                <a:pos x="11" y="10"/>
              </a:cxn>
              <a:cxn ang="0">
                <a:pos x="11" y="5"/>
              </a:cxn>
              <a:cxn ang="0">
                <a:pos x="11" y="0"/>
              </a:cxn>
            </a:cxnLst>
            <a:rect l="0" t="0" r="r" b="b"/>
            <a:pathLst>
              <a:path w="11" h="10">
                <a:moveTo>
                  <a:pt x="11" y="0"/>
                </a:moveTo>
                <a:lnTo>
                  <a:pt x="11" y="0"/>
                </a:lnTo>
                <a:lnTo>
                  <a:pt x="6" y="0"/>
                </a:lnTo>
                <a:lnTo>
                  <a:pt x="0" y="5"/>
                </a:lnTo>
                <a:lnTo>
                  <a:pt x="0" y="10"/>
                </a:lnTo>
                <a:lnTo>
                  <a:pt x="6" y="10"/>
                </a:lnTo>
                <a:lnTo>
                  <a:pt x="11" y="10"/>
                </a:lnTo>
                <a:lnTo>
                  <a:pt x="11" y="5"/>
                </a:lnTo>
                <a:lnTo>
                  <a:pt x="11" y="0"/>
                </a:lnTo>
                <a:close/>
              </a:path>
            </a:pathLst>
          </a:custGeom>
          <a:solidFill>
            <a:srgbClr val="000000"/>
          </a:solidFill>
          <a:ln w="9525">
            <a:noFill/>
            <a:round/>
            <a:headEnd/>
            <a:tailEnd/>
          </a:ln>
        </p:spPr>
        <p:txBody>
          <a:bodyPr/>
          <a:lstStyle/>
          <a:p>
            <a:endParaRPr lang="en-US"/>
          </a:p>
        </p:txBody>
      </p:sp>
      <p:sp>
        <p:nvSpPr>
          <p:cNvPr id="158738" name="Freeform 2066"/>
          <p:cNvSpPr>
            <a:spLocks/>
          </p:cNvSpPr>
          <p:nvPr/>
        </p:nvSpPr>
        <p:spPr bwMode="auto">
          <a:xfrm>
            <a:off x="1254125" y="4845050"/>
            <a:ext cx="17463" cy="31750"/>
          </a:xfrm>
          <a:custGeom>
            <a:avLst/>
            <a:gdLst/>
            <a:ahLst/>
            <a:cxnLst>
              <a:cxn ang="0">
                <a:pos x="0" y="0"/>
              </a:cxn>
              <a:cxn ang="0">
                <a:pos x="0" y="0"/>
              </a:cxn>
              <a:cxn ang="0">
                <a:pos x="11" y="0"/>
              </a:cxn>
              <a:cxn ang="0">
                <a:pos x="11" y="15"/>
              </a:cxn>
              <a:cxn ang="0">
                <a:pos x="11" y="20"/>
              </a:cxn>
              <a:cxn ang="0">
                <a:pos x="0" y="20"/>
              </a:cxn>
              <a:cxn ang="0">
                <a:pos x="6" y="15"/>
              </a:cxn>
              <a:cxn ang="0">
                <a:pos x="6" y="5"/>
              </a:cxn>
              <a:cxn ang="0">
                <a:pos x="0" y="0"/>
              </a:cxn>
            </a:cxnLst>
            <a:rect l="0" t="0" r="r" b="b"/>
            <a:pathLst>
              <a:path w="11" h="20">
                <a:moveTo>
                  <a:pt x="0" y="0"/>
                </a:moveTo>
                <a:lnTo>
                  <a:pt x="0" y="0"/>
                </a:lnTo>
                <a:lnTo>
                  <a:pt x="11" y="0"/>
                </a:lnTo>
                <a:lnTo>
                  <a:pt x="11" y="15"/>
                </a:lnTo>
                <a:lnTo>
                  <a:pt x="11" y="20"/>
                </a:lnTo>
                <a:lnTo>
                  <a:pt x="0" y="20"/>
                </a:lnTo>
                <a:lnTo>
                  <a:pt x="6" y="15"/>
                </a:lnTo>
                <a:lnTo>
                  <a:pt x="6" y="5"/>
                </a:lnTo>
                <a:lnTo>
                  <a:pt x="0" y="0"/>
                </a:lnTo>
                <a:close/>
              </a:path>
            </a:pathLst>
          </a:custGeom>
          <a:solidFill>
            <a:srgbClr val="000000"/>
          </a:solidFill>
          <a:ln w="9525">
            <a:noFill/>
            <a:round/>
            <a:headEnd/>
            <a:tailEnd/>
          </a:ln>
        </p:spPr>
        <p:txBody>
          <a:bodyPr/>
          <a:lstStyle/>
          <a:p>
            <a:endParaRPr lang="en-US"/>
          </a:p>
        </p:txBody>
      </p:sp>
      <p:sp>
        <p:nvSpPr>
          <p:cNvPr id="158739" name="Freeform 2067"/>
          <p:cNvSpPr>
            <a:spLocks/>
          </p:cNvSpPr>
          <p:nvPr/>
        </p:nvSpPr>
        <p:spPr bwMode="auto">
          <a:xfrm>
            <a:off x="1254125" y="4829175"/>
            <a:ext cx="17463" cy="7938"/>
          </a:xfrm>
          <a:custGeom>
            <a:avLst/>
            <a:gdLst/>
            <a:ahLst/>
            <a:cxnLst>
              <a:cxn ang="0">
                <a:pos x="0" y="0"/>
              </a:cxn>
              <a:cxn ang="0">
                <a:pos x="6" y="0"/>
              </a:cxn>
              <a:cxn ang="0">
                <a:pos x="11" y="0"/>
              </a:cxn>
              <a:cxn ang="0">
                <a:pos x="11" y="5"/>
              </a:cxn>
              <a:cxn ang="0">
                <a:pos x="6" y="5"/>
              </a:cxn>
              <a:cxn ang="0">
                <a:pos x="0" y="0"/>
              </a:cxn>
            </a:cxnLst>
            <a:rect l="0" t="0" r="r" b="b"/>
            <a:pathLst>
              <a:path w="11" h="5">
                <a:moveTo>
                  <a:pt x="0" y="0"/>
                </a:moveTo>
                <a:lnTo>
                  <a:pt x="6" y="0"/>
                </a:lnTo>
                <a:lnTo>
                  <a:pt x="11" y="0"/>
                </a:lnTo>
                <a:lnTo>
                  <a:pt x="11" y="5"/>
                </a:lnTo>
                <a:lnTo>
                  <a:pt x="6" y="5"/>
                </a:lnTo>
                <a:lnTo>
                  <a:pt x="0" y="0"/>
                </a:lnTo>
                <a:close/>
              </a:path>
            </a:pathLst>
          </a:custGeom>
          <a:solidFill>
            <a:srgbClr val="000000"/>
          </a:solidFill>
          <a:ln w="9525">
            <a:noFill/>
            <a:round/>
            <a:headEnd/>
            <a:tailEnd/>
          </a:ln>
        </p:spPr>
        <p:txBody>
          <a:bodyPr/>
          <a:lstStyle/>
          <a:p>
            <a:endParaRPr lang="en-US"/>
          </a:p>
        </p:txBody>
      </p:sp>
      <p:sp>
        <p:nvSpPr>
          <p:cNvPr id="158740" name="Freeform 2068"/>
          <p:cNvSpPr>
            <a:spLocks/>
          </p:cNvSpPr>
          <p:nvPr/>
        </p:nvSpPr>
        <p:spPr bwMode="auto">
          <a:xfrm>
            <a:off x="1290638" y="4829175"/>
            <a:ext cx="23813" cy="55563"/>
          </a:xfrm>
          <a:custGeom>
            <a:avLst/>
            <a:gdLst/>
            <a:ahLst/>
            <a:cxnLst>
              <a:cxn ang="0">
                <a:pos x="5" y="30"/>
              </a:cxn>
              <a:cxn ang="0">
                <a:pos x="5" y="10"/>
              </a:cxn>
              <a:cxn ang="0">
                <a:pos x="0" y="10"/>
              </a:cxn>
              <a:cxn ang="0">
                <a:pos x="10" y="0"/>
              </a:cxn>
              <a:cxn ang="0">
                <a:pos x="10" y="10"/>
              </a:cxn>
              <a:cxn ang="0">
                <a:pos x="15" y="10"/>
              </a:cxn>
              <a:cxn ang="0">
                <a:pos x="10" y="10"/>
              </a:cxn>
              <a:cxn ang="0">
                <a:pos x="10" y="25"/>
              </a:cxn>
              <a:cxn ang="0">
                <a:pos x="10" y="30"/>
              </a:cxn>
              <a:cxn ang="0">
                <a:pos x="15" y="30"/>
              </a:cxn>
              <a:cxn ang="0">
                <a:pos x="10" y="30"/>
              </a:cxn>
              <a:cxn ang="0">
                <a:pos x="10" y="35"/>
              </a:cxn>
              <a:cxn ang="0">
                <a:pos x="5" y="30"/>
              </a:cxn>
            </a:cxnLst>
            <a:rect l="0" t="0" r="r" b="b"/>
            <a:pathLst>
              <a:path w="15" h="35">
                <a:moveTo>
                  <a:pt x="5" y="30"/>
                </a:moveTo>
                <a:lnTo>
                  <a:pt x="5" y="10"/>
                </a:lnTo>
                <a:lnTo>
                  <a:pt x="0" y="10"/>
                </a:lnTo>
                <a:lnTo>
                  <a:pt x="10" y="0"/>
                </a:lnTo>
                <a:lnTo>
                  <a:pt x="10" y="10"/>
                </a:lnTo>
                <a:lnTo>
                  <a:pt x="15" y="10"/>
                </a:lnTo>
                <a:lnTo>
                  <a:pt x="10" y="10"/>
                </a:lnTo>
                <a:lnTo>
                  <a:pt x="10" y="25"/>
                </a:lnTo>
                <a:lnTo>
                  <a:pt x="10" y="30"/>
                </a:lnTo>
                <a:lnTo>
                  <a:pt x="15" y="30"/>
                </a:lnTo>
                <a:lnTo>
                  <a:pt x="10" y="30"/>
                </a:lnTo>
                <a:lnTo>
                  <a:pt x="10" y="35"/>
                </a:lnTo>
                <a:lnTo>
                  <a:pt x="5" y="30"/>
                </a:lnTo>
                <a:close/>
              </a:path>
            </a:pathLst>
          </a:custGeom>
          <a:solidFill>
            <a:srgbClr val="000000"/>
          </a:solidFill>
          <a:ln w="9525">
            <a:noFill/>
            <a:round/>
            <a:headEnd/>
            <a:tailEnd/>
          </a:ln>
        </p:spPr>
        <p:txBody>
          <a:bodyPr/>
          <a:lstStyle/>
          <a:p>
            <a:endParaRPr lang="en-US"/>
          </a:p>
        </p:txBody>
      </p:sp>
      <p:sp>
        <p:nvSpPr>
          <p:cNvPr id="158741" name="Freeform 2069"/>
          <p:cNvSpPr>
            <a:spLocks/>
          </p:cNvSpPr>
          <p:nvPr/>
        </p:nvSpPr>
        <p:spPr bwMode="auto">
          <a:xfrm>
            <a:off x="1333500" y="4829175"/>
            <a:ext cx="41275" cy="47625"/>
          </a:xfrm>
          <a:custGeom>
            <a:avLst/>
            <a:gdLst/>
            <a:ahLst/>
            <a:cxnLst>
              <a:cxn ang="0">
                <a:pos x="0" y="5"/>
              </a:cxn>
              <a:cxn ang="0">
                <a:pos x="0" y="0"/>
              </a:cxn>
              <a:cxn ang="0">
                <a:pos x="10" y="0"/>
              </a:cxn>
              <a:cxn ang="0">
                <a:pos x="10" y="20"/>
              </a:cxn>
              <a:cxn ang="0">
                <a:pos x="15" y="15"/>
              </a:cxn>
              <a:cxn ang="0">
                <a:pos x="15" y="10"/>
              </a:cxn>
              <a:cxn ang="0">
                <a:pos x="26" y="10"/>
              </a:cxn>
              <a:cxn ang="0">
                <a:pos x="21" y="10"/>
              </a:cxn>
              <a:cxn ang="0">
                <a:pos x="15" y="15"/>
              </a:cxn>
              <a:cxn ang="0">
                <a:pos x="21" y="30"/>
              </a:cxn>
              <a:cxn ang="0">
                <a:pos x="26" y="30"/>
              </a:cxn>
              <a:cxn ang="0">
                <a:pos x="15" y="30"/>
              </a:cxn>
              <a:cxn ang="0">
                <a:pos x="10" y="20"/>
              </a:cxn>
              <a:cxn ang="0">
                <a:pos x="10" y="25"/>
              </a:cxn>
              <a:cxn ang="0">
                <a:pos x="10" y="30"/>
              </a:cxn>
              <a:cxn ang="0">
                <a:pos x="0" y="30"/>
              </a:cxn>
              <a:cxn ang="0">
                <a:pos x="0" y="25"/>
              </a:cxn>
              <a:cxn ang="0">
                <a:pos x="0" y="5"/>
              </a:cxn>
            </a:cxnLst>
            <a:rect l="0" t="0" r="r" b="b"/>
            <a:pathLst>
              <a:path w="26" h="30">
                <a:moveTo>
                  <a:pt x="0" y="5"/>
                </a:moveTo>
                <a:lnTo>
                  <a:pt x="0" y="0"/>
                </a:lnTo>
                <a:lnTo>
                  <a:pt x="10" y="0"/>
                </a:lnTo>
                <a:lnTo>
                  <a:pt x="10" y="20"/>
                </a:lnTo>
                <a:lnTo>
                  <a:pt x="15" y="15"/>
                </a:lnTo>
                <a:lnTo>
                  <a:pt x="15" y="10"/>
                </a:lnTo>
                <a:lnTo>
                  <a:pt x="26" y="10"/>
                </a:lnTo>
                <a:lnTo>
                  <a:pt x="21" y="10"/>
                </a:lnTo>
                <a:lnTo>
                  <a:pt x="15" y="15"/>
                </a:lnTo>
                <a:lnTo>
                  <a:pt x="21" y="30"/>
                </a:lnTo>
                <a:lnTo>
                  <a:pt x="26" y="30"/>
                </a:lnTo>
                <a:lnTo>
                  <a:pt x="15" y="30"/>
                </a:lnTo>
                <a:lnTo>
                  <a:pt x="10" y="20"/>
                </a:lnTo>
                <a:lnTo>
                  <a:pt x="10" y="25"/>
                </a:lnTo>
                <a:lnTo>
                  <a:pt x="10" y="30"/>
                </a:lnTo>
                <a:lnTo>
                  <a:pt x="0" y="30"/>
                </a:lnTo>
                <a:lnTo>
                  <a:pt x="0" y="25"/>
                </a:lnTo>
                <a:lnTo>
                  <a:pt x="0" y="5"/>
                </a:lnTo>
                <a:close/>
              </a:path>
            </a:pathLst>
          </a:custGeom>
          <a:solidFill>
            <a:srgbClr val="000000"/>
          </a:solidFill>
          <a:ln w="9525">
            <a:noFill/>
            <a:round/>
            <a:headEnd/>
            <a:tailEnd/>
          </a:ln>
        </p:spPr>
        <p:txBody>
          <a:bodyPr/>
          <a:lstStyle/>
          <a:p>
            <a:endParaRPr lang="en-US"/>
          </a:p>
        </p:txBody>
      </p:sp>
      <p:sp>
        <p:nvSpPr>
          <p:cNvPr id="158742" name="Freeform 2070"/>
          <p:cNvSpPr>
            <a:spLocks/>
          </p:cNvSpPr>
          <p:nvPr/>
        </p:nvSpPr>
        <p:spPr bwMode="auto">
          <a:xfrm>
            <a:off x="1195388" y="4829175"/>
            <a:ext cx="42863" cy="47625"/>
          </a:xfrm>
          <a:custGeom>
            <a:avLst/>
            <a:gdLst/>
            <a:ahLst/>
            <a:cxnLst>
              <a:cxn ang="0">
                <a:pos x="0" y="10"/>
              </a:cxn>
              <a:cxn ang="0">
                <a:pos x="5" y="0"/>
              </a:cxn>
              <a:cxn ang="0">
                <a:pos x="16" y="0"/>
              </a:cxn>
              <a:cxn ang="0">
                <a:pos x="21" y="0"/>
              </a:cxn>
              <a:cxn ang="0">
                <a:pos x="27" y="0"/>
              </a:cxn>
              <a:cxn ang="0">
                <a:pos x="27" y="10"/>
              </a:cxn>
              <a:cxn ang="0">
                <a:pos x="21" y="10"/>
              </a:cxn>
              <a:cxn ang="0">
                <a:pos x="21" y="5"/>
              </a:cxn>
              <a:cxn ang="0">
                <a:pos x="16" y="0"/>
              </a:cxn>
              <a:cxn ang="0">
                <a:pos x="11" y="0"/>
              </a:cxn>
              <a:cxn ang="0">
                <a:pos x="5" y="5"/>
              </a:cxn>
              <a:cxn ang="0">
                <a:pos x="11" y="10"/>
              </a:cxn>
              <a:cxn ang="0">
                <a:pos x="21" y="15"/>
              </a:cxn>
              <a:cxn ang="0">
                <a:pos x="27" y="20"/>
              </a:cxn>
              <a:cxn ang="0">
                <a:pos x="27" y="25"/>
              </a:cxn>
              <a:cxn ang="0">
                <a:pos x="21" y="30"/>
              </a:cxn>
              <a:cxn ang="0">
                <a:pos x="16" y="30"/>
              </a:cxn>
              <a:cxn ang="0">
                <a:pos x="5" y="30"/>
              </a:cxn>
              <a:cxn ang="0">
                <a:pos x="0" y="30"/>
              </a:cxn>
              <a:cxn ang="0">
                <a:pos x="0" y="20"/>
              </a:cxn>
              <a:cxn ang="0">
                <a:pos x="5" y="25"/>
              </a:cxn>
              <a:cxn ang="0">
                <a:pos x="11" y="30"/>
              </a:cxn>
              <a:cxn ang="0">
                <a:pos x="16" y="30"/>
              </a:cxn>
              <a:cxn ang="0">
                <a:pos x="21" y="30"/>
              </a:cxn>
              <a:cxn ang="0">
                <a:pos x="21" y="25"/>
              </a:cxn>
              <a:cxn ang="0">
                <a:pos x="16" y="20"/>
              </a:cxn>
              <a:cxn ang="0">
                <a:pos x="5" y="15"/>
              </a:cxn>
              <a:cxn ang="0">
                <a:pos x="5" y="10"/>
              </a:cxn>
              <a:cxn ang="0">
                <a:pos x="0" y="10"/>
              </a:cxn>
            </a:cxnLst>
            <a:rect l="0" t="0" r="r" b="b"/>
            <a:pathLst>
              <a:path w="27" h="30">
                <a:moveTo>
                  <a:pt x="0" y="10"/>
                </a:moveTo>
                <a:lnTo>
                  <a:pt x="5" y="0"/>
                </a:lnTo>
                <a:lnTo>
                  <a:pt x="16" y="0"/>
                </a:lnTo>
                <a:lnTo>
                  <a:pt x="21" y="0"/>
                </a:lnTo>
                <a:lnTo>
                  <a:pt x="27" y="0"/>
                </a:lnTo>
                <a:lnTo>
                  <a:pt x="27" y="10"/>
                </a:lnTo>
                <a:lnTo>
                  <a:pt x="21" y="10"/>
                </a:lnTo>
                <a:lnTo>
                  <a:pt x="21" y="5"/>
                </a:lnTo>
                <a:lnTo>
                  <a:pt x="16" y="0"/>
                </a:lnTo>
                <a:lnTo>
                  <a:pt x="11" y="0"/>
                </a:lnTo>
                <a:lnTo>
                  <a:pt x="5" y="5"/>
                </a:lnTo>
                <a:lnTo>
                  <a:pt x="11" y="10"/>
                </a:lnTo>
                <a:lnTo>
                  <a:pt x="21" y="15"/>
                </a:lnTo>
                <a:lnTo>
                  <a:pt x="27" y="20"/>
                </a:lnTo>
                <a:lnTo>
                  <a:pt x="27" y="25"/>
                </a:lnTo>
                <a:lnTo>
                  <a:pt x="21" y="30"/>
                </a:lnTo>
                <a:lnTo>
                  <a:pt x="16" y="30"/>
                </a:lnTo>
                <a:lnTo>
                  <a:pt x="5" y="30"/>
                </a:lnTo>
                <a:lnTo>
                  <a:pt x="0" y="30"/>
                </a:lnTo>
                <a:lnTo>
                  <a:pt x="0" y="20"/>
                </a:lnTo>
                <a:lnTo>
                  <a:pt x="5" y="25"/>
                </a:lnTo>
                <a:lnTo>
                  <a:pt x="11" y="30"/>
                </a:lnTo>
                <a:lnTo>
                  <a:pt x="16" y="30"/>
                </a:lnTo>
                <a:lnTo>
                  <a:pt x="21" y="30"/>
                </a:lnTo>
                <a:lnTo>
                  <a:pt x="21" y="25"/>
                </a:lnTo>
                <a:lnTo>
                  <a:pt x="16" y="20"/>
                </a:lnTo>
                <a:lnTo>
                  <a:pt x="5" y="15"/>
                </a:lnTo>
                <a:lnTo>
                  <a:pt x="5" y="10"/>
                </a:lnTo>
                <a:lnTo>
                  <a:pt x="0" y="10"/>
                </a:lnTo>
                <a:close/>
              </a:path>
            </a:pathLst>
          </a:custGeom>
          <a:noFill/>
          <a:ln w="1588" cap="rnd">
            <a:solidFill>
              <a:srgbClr val="000000"/>
            </a:solidFill>
            <a:prstDash val="solid"/>
            <a:round/>
            <a:headEnd/>
            <a:tailEnd/>
          </a:ln>
        </p:spPr>
        <p:txBody>
          <a:bodyPr/>
          <a:lstStyle/>
          <a:p>
            <a:endParaRPr lang="en-US"/>
          </a:p>
        </p:txBody>
      </p:sp>
      <p:sp>
        <p:nvSpPr>
          <p:cNvPr id="158743" name="Freeform 2071"/>
          <p:cNvSpPr>
            <a:spLocks/>
          </p:cNvSpPr>
          <p:nvPr/>
        </p:nvSpPr>
        <p:spPr bwMode="auto">
          <a:xfrm>
            <a:off x="1254125" y="4845050"/>
            <a:ext cx="17463" cy="31750"/>
          </a:xfrm>
          <a:custGeom>
            <a:avLst/>
            <a:gdLst/>
            <a:ahLst/>
            <a:cxnLst>
              <a:cxn ang="0">
                <a:pos x="0" y="0"/>
              </a:cxn>
              <a:cxn ang="0">
                <a:pos x="0" y="0"/>
              </a:cxn>
              <a:cxn ang="0">
                <a:pos x="11" y="0"/>
              </a:cxn>
              <a:cxn ang="0">
                <a:pos x="11" y="15"/>
              </a:cxn>
              <a:cxn ang="0">
                <a:pos x="11" y="20"/>
              </a:cxn>
              <a:cxn ang="0">
                <a:pos x="0" y="20"/>
              </a:cxn>
              <a:cxn ang="0">
                <a:pos x="6" y="15"/>
              </a:cxn>
              <a:cxn ang="0">
                <a:pos x="6" y="5"/>
              </a:cxn>
              <a:cxn ang="0">
                <a:pos x="0" y="0"/>
              </a:cxn>
            </a:cxnLst>
            <a:rect l="0" t="0" r="r" b="b"/>
            <a:pathLst>
              <a:path w="11" h="20">
                <a:moveTo>
                  <a:pt x="0" y="0"/>
                </a:moveTo>
                <a:lnTo>
                  <a:pt x="0" y="0"/>
                </a:lnTo>
                <a:lnTo>
                  <a:pt x="11" y="0"/>
                </a:lnTo>
                <a:lnTo>
                  <a:pt x="11" y="15"/>
                </a:lnTo>
                <a:lnTo>
                  <a:pt x="11" y="20"/>
                </a:lnTo>
                <a:lnTo>
                  <a:pt x="0" y="20"/>
                </a:lnTo>
                <a:lnTo>
                  <a:pt x="6" y="15"/>
                </a:lnTo>
                <a:lnTo>
                  <a:pt x="6" y="5"/>
                </a:lnTo>
                <a:lnTo>
                  <a:pt x="0" y="0"/>
                </a:lnTo>
                <a:close/>
              </a:path>
            </a:pathLst>
          </a:custGeom>
          <a:noFill/>
          <a:ln w="1588" cap="rnd">
            <a:solidFill>
              <a:srgbClr val="000000"/>
            </a:solidFill>
            <a:prstDash val="solid"/>
            <a:round/>
            <a:headEnd/>
            <a:tailEnd/>
          </a:ln>
        </p:spPr>
        <p:txBody>
          <a:bodyPr/>
          <a:lstStyle/>
          <a:p>
            <a:endParaRPr lang="en-US"/>
          </a:p>
        </p:txBody>
      </p:sp>
      <p:sp>
        <p:nvSpPr>
          <p:cNvPr id="158744" name="Freeform 2072"/>
          <p:cNvSpPr>
            <a:spLocks/>
          </p:cNvSpPr>
          <p:nvPr/>
        </p:nvSpPr>
        <p:spPr bwMode="auto">
          <a:xfrm>
            <a:off x="1254125" y="4829175"/>
            <a:ext cx="17463" cy="7938"/>
          </a:xfrm>
          <a:custGeom>
            <a:avLst/>
            <a:gdLst/>
            <a:ahLst/>
            <a:cxnLst>
              <a:cxn ang="0">
                <a:pos x="0" y="0"/>
              </a:cxn>
              <a:cxn ang="0">
                <a:pos x="6" y="0"/>
              </a:cxn>
              <a:cxn ang="0">
                <a:pos x="11" y="0"/>
              </a:cxn>
              <a:cxn ang="0">
                <a:pos x="11" y="5"/>
              </a:cxn>
              <a:cxn ang="0">
                <a:pos x="6" y="5"/>
              </a:cxn>
              <a:cxn ang="0">
                <a:pos x="0" y="0"/>
              </a:cxn>
            </a:cxnLst>
            <a:rect l="0" t="0" r="r" b="b"/>
            <a:pathLst>
              <a:path w="11" h="5">
                <a:moveTo>
                  <a:pt x="0" y="0"/>
                </a:moveTo>
                <a:lnTo>
                  <a:pt x="6" y="0"/>
                </a:lnTo>
                <a:lnTo>
                  <a:pt x="11" y="0"/>
                </a:lnTo>
                <a:lnTo>
                  <a:pt x="11" y="5"/>
                </a:lnTo>
                <a:lnTo>
                  <a:pt x="6" y="5"/>
                </a:lnTo>
                <a:lnTo>
                  <a:pt x="0" y="0"/>
                </a:lnTo>
                <a:close/>
              </a:path>
            </a:pathLst>
          </a:custGeom>
          <a:noFill/>
          <a:ln w="1588" cap="rnd">
            <a:solidFill>
              <a:srgbClr val="000000"/>
            </a:solidFill>
            <a:prstDash val="solid"/>
            <a:round/>
            <a:headEnd/>
            <a:tailEnd/>
          </a:ln>
        </p:spPr>
        <p:txBody>
          <a:bodyPr/>
          <a:lstStyle/>
          <a:p>
            <a:endParaRPr lang="en-US"/>
          </a:p>
        </p:txBody>
      </p:sp>
      <p:sp>
        <p:nvSpPr>
          <p:cNvPr id="158745" name="Freeform 2073"/>
          <p:cNvSpPr>
            <a:spLocks/>
          </p:cNvSpPr>
          <p:nvPr/>
        </p:nvSpPr>
        <p:spPr bwMode="auto">
          <a:xfrm>
            <a:off x="1290638" y="4829175"/>
            <a:ext cx="23813" cy="55563"/>
          </a:xfrm>
          <a:custGeom>
            <a:avLst/>
            <a:gdLst/>
            <a:ahLst/>
            <a:cxnLst>
              <a:cxn ang="0">
                <a:pos x="5" y="30"/>
              </a:cxn>
              <a:cxn ang="0">
                <a:pos x="5" y="10"/>
              </a:cxn>
              <a:cxn ang="0">
                <a:pos x="0" y="10"/>
              </a:cxn>
              <a:cxn ang="0">
                <a:pos x="10" y="0"/>
              </a:cxn>
              <a:cxn ang="0">
                <a:pos x="10" y="10"/>
              </a:cxn>
              <a:cxn ang="0">
                <a:pos x="15" y="10"/>
              </a:cxn>
              <a:cxn ang="0">
                <a:pos x="10" y="10"/>
              </a:cxn>
              <a:cxn ang="0">
                <a:pos x="10" y="25"/>
              </a:cxn>
              <a:cxn ang="0">
                <a:pos x="10" y="30"/>
              </a:cxn>
              <a:cxn ang="0">
                <a:pos x="15" y="30"/>
              </a:cxn>
              <a:cxn ang="0">
                <a:pos x="10" y="30"/>
              </a:cxn>
              <a:cxn ang="0">
                <a:pos x="10" y="35"/>
              </a:cxn>
              <a:cxn ang="0">
                <a:pos x="5" y="30"/>
              </a:cxn>
            </a:cxnLst>
            <a:rect l="0" t="0" r="r" b="b"/>
            <a:pathLst>
              <a:path w="15" h="35">
                <a:moveTo>
                  <a:pt x="5" y="30"/>
                </a:moveTo>
                <a:lnTo>
                  <a:pt x="5" y="10"/>
                </a:lnTo>
                <a:lnTo>
                  <a:pt x="0" y="10"/>
                </a:lnTo>
                <a:lnTo>
                  <a:pt x="10" y="0"/>
                </a:lnTo>
                <a:lnTo>
                  <a:pt x="10" y="10"/>
                </a:lnTo>
                <a:lnTo>
                  <a:pt x="15" y="10"/>
                </a:lnTo>
                <a:lnTo>
                  <a:pt x="10" y="10"/>
                </a:lnTo>
                <a:lnTo>
                  <a:pt x="10" y="25"/>
                </a:lnTo>
                <a:lnTo>
                  <a:pt x="10" y="30"/>
                </a:lnTo>
                <a:lnTo>
                  <a:pt x="15" y="30"/>
                </a:lnTo>
                <a:lnTo>
                  <a:pt x="10" y="30"/>
                </a:lnTo>
                <a:lnTo>
                  <a:pt x="10" y="35"/>
                </a:lnTo>
                <a:lnTo>
                  <a:pt x="5" y="30"/>
                </a:lnTo>
                <a:close/>
              </a:path>
            </a:pathLst>
          </a:custGeom>
          <a:noFill/>
          <a:ln w="1588" cap="rnd">
            <a:solidFill>
              <a:srgbClr val="000000"/>
            </a:solidFill>
            <a:prstDash val="solid"/>
            <a:round/>
            <a:headEnd/>
            <a:tailEnd/>
          </a:ln>
        </p:spPr>
        <p:txBody>
          <a:bodyPr/>
          <a:lstStyle/>
          <a:p>
            <a:endParaRPr lang="en-US"/>
          </a:p>
        </p:txBody>
      </p:sp>
      <p:sp>
        <p:nvSpPr>
          <p:cNvPr id="158746" name="Freeform 2074"/>
          <p:cNvSpPr>
            <a:spLocks/>
          </p:cNvSpPr>
          <p:nvPr/>
        </p:nvSpPr>
        <p:spPr bwMode="auto">
          <a:xfrm>
            <a:off x="1333500" y="4829175"/>
            <a:ext cx="41275" cy="47625"/>
          </a:xfrm>
          <a:custGeom>
            <a:avLst/>
            <a:gdLst/>
            <a:ahLst/>
            <a:cxnLst>
              <a:cxn ang="0">
                <a:pos x="0" y="5"/>
              </a:cxn>
              <a:cxn ang="0">
                <a:pos x="0" y="0"/>
              </a:cxn>
              <a:cxn ang="0">
                <a:pos x="10" y="0"/>
              </a:cxn>
              <a:cxn ang="0">
                <a:pos x="10" y="20"/>
              </a:cxn>
              <a:cxn ang="0">
                <a:pos x="15" y="15"/>
              </a:cxn>
              <a:cxn ang="0">
                <a:pos x="15" y="10"/>
              </a:cxn>
              <a:cxn ang="0">
                <a:pos x="26" y="10"/>
              </a:cxn>
              <a:cxn ang="0">
                <a:pos x="21" y="10"/>
              </a:cxn>
              <a:cxn ang="0">
                <a:pos x="15" y="15"/>
              </a:cxn>
              <a:cxn ang="0">
                <a:pos x="21" y="30"/>
              </a:cxn>
              <a:cxn ang="0">
                <a:pos x="26" y="30"/>
              </a:cxn>
              <a:cxn ang="0">
                <a:pos x="15" y="30"/>
              </a:cxn>
              <a:cxn ang="0">
                <a:pos x="10" y="20"/>
              </a:cxn>
              <a:cxn ang="0">
                <a:pos x="10" y="25"/>
              </a:cxn>
              <a:cxn ang="0">
                <a:pos x="10" y="30"/>
              </a:cxn>
              <a:cxn ang="0">
                <a:pos x="0" y="30"/>
              </a:cxn>
              <a:cxn ang="0">
                <a:pos x="0" y="25"/>
              </a:cxn>
              <a:cxn ang="0">
                <a:pos x="0" y="5"/>
              </a:cxn>
            </a:cxnLst>
            <a:rect l="0" t="0" r="r" b="b"/>
            <a:pathLst>
              <a:path w="26" h="30">
                <a:moveTo>
                  <a:pt x="0" y="5"/>
                </a:moveTo>
                <a:lnTo>
                  <a:pt x="0" y="0"/>
                </a:lnTo>
                <a:lnTo>
                  <a:pt x="10" y="0"/>
                </a:lnTo>
                <a:lnTo>
                  <a:pt x="10" y="20"/>
                </a:lnTo>
                <a:lnTo>
                  <a:pt x="15" y="15"/>
                </a:lnTo>
                <a:lnTo>
                  <a:pt x="15" y="10"/>
                </a:lnTo>
                <a:lnTo>
                  <a:pt x="26" y="10"/>
                </a:lnTo>
                <a:lnTo>
                  <a:pt x="21" y="10"/>
                </a:lnTo>
                <a:lnTo>
                  <a:pt x="15" y="15"/>
                </a:lnTo>
                <a:lnTo>
                  <a:pt x="21" y="30"/>
                </a:lnTo>
                <a:lnTo>
                  <a:pt x="26" y="30"/>
                </a:lnTo>
                <a:lnTo>
                  <a:pt x="15" y="30"/>
                </a:lnTo>
                <a:lnTo>
                  <a:pt x="10" y="20"/>
                </a:lnTo>
                <a:lnTo>
                  <a:pt x="10" y="25"/>
                </a:lnTo>
                <a:lnTo>
                  <a:pt x="10" y="30"/>
                </a:lnTo>
                <a:lnTo>
                  <a:pt x="0" y="30"/>
                </a:lnTo>
                <a:lnTo>
                  <a:pt x="0" y="25"/>
                </a:lnTo>
                <a:lnTo>
                  <a:pt x="0" y="5"/>
                </a:lnTo>
                <a:close/>
              </a:path>
            </a:pathLst>
          </a:custGeom>
          <a:noFill/>
          <a:ln w="1588" cap="rnd">
            <a:solidFill>
              <a:srgbClr val="000000"/>
            </a:solidFill>
            <a:prstDash val="solid"/>
            <a:round/>
            <a:headEnd/>
            <a:tailEnd/>
          </a:ln>
        </p:spPr>
        <p:txBody>
          <a:bodyPr/>
          <a:lstStyle/>
          <a:p>
            <a:endParaRPr lang="en-US"/>
          </a:p>
        </p:txBody>
      </p:sp>
      <p:sp>
        <p:nvSpPr>
          <p:cNvPr id="158747" name="Freeform 2075"/>
          <p:cNvSpPr>
            <a:spLocks/>
          </p:cNvSpPr>
          <p:nvPr/>
        </p:nvSpPr>
        <p:spPr bwMode="auto">
          <a:xfrm>
            <a:off x="1392238" y="4845050"/>
            <a:ext cx="42863" cy="31750"/>
          </a:xfrm>
          <a:custGeom>
            <a:avLst/>
            <a:gdLst/>
            <a:ahLst/>
            <a:cxnLst>
              <a:cxn ang="0">
                <a:pos x="11" y="0"/>
              </a:cxn>
              <a:cxn ang="0">
                <a:pos x="21" y="0"/>
              </a:cxn>
              <a:cxn ang="0">
                <a:pos x="21" y="5"/>
              </a:cxn>
              <a:cxn ang="0">
                <a:pos x="21" y="20"/>
              </a:cxn>
              <a:cxn ang="0">
                <a:pos x="27" y="20"/>
              </a:cxn>
              <a:cxn ang="0">
                <a:pos x="21" y="20"/>
              </a:cxn>
              <a:cxn ang="0">
                <a:pos x="16" y="20"/>
              </a:cxn>
              <a:cxn ang="0">
                <a:pos x="6" y="20"/>
              </a:cxn>
              <a:cxn ang="0">
                <a:pos x="0" y="20"/>
              </a:cxn>
              <a:cxn ang="0">
                <a:pos x="0" y="15"/>
              </a:cxn>
              <a:cxn ang="0">
                <a:pos x="6" y="10"/>
              </a:cxn>
              <a:cxn ang="0">
                <a:pos x="16" y="10"/>
              </a:cxn>
              <a:cxn ang="0">
                <a:pos x="16" y="5"/>
              </a:cxn>
              <a:cxn ang="0">
                <a:pos x="11" y="0"/>
              </a:cxn>
              <a:cxn ang="0">
                <a:pos x="6" y="0"/>
              </a:cxn>
              <a:cxn ang="0">
                <a:pos x="11" y="5"/>
              </a:cxn>
              <a:cxn ang="0">
                <a:pos x="6" y="10"/>
              </a:cxn>
              <a:cxn ang="0">
                <a:pos x="6" y="5"/>
              </a:cxn>
              <a:cxn ang="0">
                <a:pos x="0" y="5"/>
              </a:cxn>
              <a:cxn ang="0">
                <a:pos x="6" y="0"/>
              </a:cxn>
              <a:cxn ang="0">
                <a:pos x="11" y="0"/>
              </a:cxn>
            </a:cxnLst>
            <a:rect l="0" t="0" r="r" b="b"/>
            <a:pathLst>
              <a:path w="27" h="20">
                <a:moveTo>
                  <a:pt x="11" y="0"/>
                </a:moveTo>
                <a:lnTo>
                  <a:pt x="21" y="0"/>
                </a:lnTo>
                <a:lnTo>
                  <a:pt x="21" y="5"/>
                </a:lnTo>
                <a:lnTo>
                  <a:pt x="21" y="20"/>
                </a:lnTo>
                <a:lnTo>
                  <a:pt x="27" y="20"/>
                </a:lnTo>
                <a:lnTo>
                  <a:pt x="21" y="20"/>
                </a:lnTo>
                <a:lnTo>
                  <a:pt x="16" y="20"/>
                </a:lnTo>
                <a:lnTo>
                  <a:pt x="6" y="20"/>
                </a:lnTo>
                <a:lnTo>
                  <a:pt x="0" y="20"/>
                </a:lnTo>
                <a:lnTo>
                  <a:pt x="0" y="15"/>
                </a:lnTo>
                <a:lnTo>
                  <a:pt x="6" y="10"/>
                </a:lnTo>
                <a:lnTo>
                  <a:pt x="16" y="10"/>
                </a:lnTo>
                <a:lnTo>
                  <a:pt x="16" y="5"/>
                </a:lnTo>
                <a:lnTo>
                  <a:pt x="11" y="0"/>
                </a:lnTo>
                <a:lnTo>
                  <a:pt x="6" y="0"/>
                </a:lnTo>
                <a:lnTo>
                  <a:pt x="11" y="5"/>
                </a:lnTo>
                <a:lnTo>
                  <a:pt x="6" y="10"/>
                </a:lnTo>
                <a:lnTo>
                  <a:pt x="6" y="5"/>
                </a:lnTo>
                <a:lnTo>
                  <a:pt x="0" y="5"/>
                </a:lnTo>
                <a:lnTo>
                  <a:pt x="6" y="0"/>
                </a:lnTo>
                <a:lnTo>
                  <a:pt x="11" y="0"/>
                </a:lnTo>
                <a:close/>
              </a:path>
            </a:pathLst>
          </a:custGeom>
          <a:noFill/>
          <a:ln w="1588" cap="rnd">
            <a:solidFill>
              <a:srgbClr val="000000"/>
            </a:solidFill>
            <a:prstDash val="solid"/>
            <a:round/>
            <a:headEnd/>
            <a:tailEnd/>
          </a:ln>
        </p:spPr>
        <p:txBody>
          <a:bodyPr/>
          <a:lstStyle/>
          <a:p>
            <a:endParaRPr lang="en-US"/>
          </a:p>
        </p:txBody>
      </p:sp>
      <p:sp>
        <p:nvSpPr>
          <p:cNvPr id="158748" name="Freeform 2076"/>
          <p:cNvSpPr>
            <a:spLocks/>
          </p:cNvSpPr>
          <p:nvPr/>
        </p:nvSpPr>
        <p:spPr bwMode="auto">
          <a:xfrm>
            <a:off x="1409700" y="4860925"/>
            <a:ext cx="7938" cy="15875"/>
          </a:xfrm>
          <a:custGeom>
            <a:avLst/>
            <a:gdLst/>
            <a:ahLst/>
            <a:cxnLst>
              <a:cxn ang="0">
                <a:pos x="5" y="0"/>
              </a:cxn>
              <a:cxn ang="0">
                <a:pos x="0" y="5"/>
              </a:cxn>
              <a:cxn ang="0">
                <a:pos x="0" y="10"/>
              </a:cxn>
              <a:cxn ang="0">
                <a:pos x="5" y="5"/>
              </a:cxn>
              <a:cxn ang="0">
                <a:pos x="5" y="0"/>
              </a:cxn>
            </a:cxnLst>
            <a:rect l="0" t="0" r="r" b="b"/>
            <a:pathLst>
              <a:path w="5" h="10">
                <a:moveTo>
                  <a:pt x="5" y="0"/>
                </a:moveTo>
                <a:lnTo>
                  <a:pt x="0" y="5"/>
                </a:lnTo>
                <a:lnTo>
                  <a:pt x="0" y="10"/>
                </a:lnTo>
                <a:lnTo>
                  <a:pt x="5" y="5"/>
                </a:lnTo>
                <a:lnTo>
                  <a:pt x="5" y="0"/>
                </a:lnTo>
                <a:close/>
              </a:path>
            </a:pathLst>
          </a:custGeom>
          <a:noFill/>
          <a:ln w="1588" cap="rnd">
            <a:solidFill>
              <a:srgbClr val="000000"/>
            </a:solidFill>
            <a:prstDash val="solid"/>
            <a:round/>
            <a:headEnd/>
            <a:tailEnd/>
          </a:ln>
        </p:spPr>
        <p:txBody>
          <a:bodyPr/>
          <a:lstStyle/>
          <a:p>
            <a:endParaRPr lang="en-US"/>
          </a:p>
        </p:txBody>
      </p:sp>
      <p:sp>
        <p:nvSpPr>
          <p:cNvPr id="158749" name="Freeform 2077"/>
          <p:cNvSpPr>
            <a:spLocks/>
          </p:cNvSpPr>
          <p:nvPr/>
        </p:nvSpPr>
        <p:spPr bwMode="auto">
          <a:xfrm>
            <a:off x="1493838" y="4703763"/>
            <a:ext cx="85725" cy="15875"/>
          </a:xfrm>
          <a:custGeom>
            <a:avLst/>
            <a:gdLst/>
            <a:ahLst/>
            <a:cxnLst>
              <a:cxn ang="0">
                <a:pos x="0" y="0"/>
              </a:cxn>
              <a:cxn ang="0">
                <a:pos x="11" y="5"/>
              </a:cxn>
              <a:cxn ang="0">
                <a:pos x="22" y="0"/>
              </a:cxn>
              <a:cxn ang="0">
                <a:pos x="27" y="0"/>
              </a:cxn>
              <a:cxn ang="0">
                <a:pos x="33" y="0"/>
              </a:cxn>
              <a:cxn ang="0">
                <a:pos x="38" y="5"/>
              </a:cxn>
              <a:cxn ang="0">
                <a:pos x="44" y="10"/>
              </a:cxn>
              <a:cxn ang="0">
                <a:pos x="49" y="10"/>
              </a:cxn>
              <a:cxn ang="0">
                <a:pos x="54" y="10"/>
              </a:cxn>
            </a:cxnLst>
            <a:rect l="0" t="0" r="r" b="b"/>
            <a:pathLst>
              <a:path w="54" h="10">
                <a:moveTo>
                  <a:pt x="0" y="0"/>
                </a:moveTo>
                <a:lnTo>
                  <a:pt x="11" y="5"/>
                </a:lnTo>
                <a:lnTo>
                  <a:pt x="22" y="0"/>
                </a:lnTo>
                <a:lnTo>
                  <a:pt x="27" y="0"/>
                </a:lnTo>
                <a:lnTo>
                  <a:pt x="33" y="0"/>
                </a:lnTo>
                <a:lnTo>
                  <a:pt x="38" y="5"/>
                </a:lnTo>
                <a:lnTo>
                  <a:pt x="44" y="10"/>
                </a:lnTo>
                <a:lnTo>
                  <a:pt x="49" y="10"/>
                </a:lnTo>
                <a:lnTo>
                  <a:pt x="54" y="10"/>
                </a:lnTo>
              </a:path>
            </a:pathLst>
          </a:custGeom>
          <a:noFill/>
          <a:ln w="1588" cap="rnd">
            <a:solidFill>
              <a:srgbClr val="000000"/>
            </a:solidFill>
            <a:prstDash val="solid"/>
            <a:round/>
            <a:headEnd/>
            <a:tailEnd/>
          </a:ln>
        </p:spPr>
        <p:txBody>
          <a:bodyPr/>
          <a:lstStyle/>
          <a:p>
            <a:endParaRPr lang="en-US"/>
          </a:p>
        </p:txBody>
      </p:sp>
      <p:sp>
        <p:nvSpPr>
          <p:cNvPr id="158750" name="Freeform 2078"/>
          <p:cNvSpPr>
            <a:spLocks/>
          </p:cNvSpPr>
          <p:nvPr/>
        </p:nvSpPr>
        <p:spPr bwMode="auto">
          <a:xfrm>
            <a:off x="1493838" y="4703763"/>
            <a:ext cx="85725" cy="15875"/>
          </a:xfrm>
          <a:custGeom>
            <a:avLst/>
            <a:gdLst/>
            <a:ahLst/>
            <a:cxnLst>
              <a:cxn ang="0">
                <a:pos x="0" y="0"/>
              </a:cxn>
              <a:cxn ang="0">
                <a:pos x="11" y="5"/>
              </a:cxn>
              <a:cxn ang="0">
                <a:pos x="22" y="0"/>
              </a:cxn>
              <a:cxn ang="0">
                <a:pos x="27" y="0"/>
              </a:cxn>
              <a:cxn ang="0">
                <a:pos x="33" y="0"/>
              </a:cxn>
              <a:cxn ang="0">
                <a:pos x="38" y="5"/>
              </a:cxn>
              <a:cxn ang="0">
                <a:pos x="44" y="10"/>
              </a:cxn>
              <a:cxn ang="0">
                <a:pos x="49" y="10"/>
              </a:cxn>
              <a:cxn ang="0">
                <a:pos x="54" y="10"/>
              </a:cxn>
            </a:cxnLst>
            <a:rect l="0" t="0" r="r" b="b"/>
            <a:pathLst>
              <a:path w="54" h="10">
                <a:moveTo>
                  <a:pt x="0" y="0"/>
                </a:moveTo>
                <a:lnTo>
                  <a:pt x="11" y="5"/>
                </a:lnTo>
                <a:lnTo>
                  <a:pt x="22" y="0"/>
                </a:lnTo>
                <a:lnTo>
                  <a:pt x="27" y="0"/>
                </a:lnTo>
                <a:lnTo>
                  <a:pt x="33" y="0"/>
                </a:lnTo>
                <a:lnTo>
                  <a:pt x="38" y="5"/>
                </a:lnTo>
                <a:lnTo>
                  <a:pt x="44" y="10"/>
                </a:lnTo>
                <a:lnTo>
                  <a:pt x="49" y="10"/>
                </a:lnTo>
                <a:lnTo>
                  <a:pt x="54" y="10"/>
                </a:lnTo>
              </a:path>
            </a:pathLst>
          </a:custGeom>
          <a:noFill/>
          <a:ln w="1588" cap="rnd">
            <a:solidFill>
              <a:srgbClr val="4F4F4F"/>
            </a:solidFill>
            <a:prstDash val="solid"/>
            <a:round/>
            <a:headEnd/>
            <a:tailEnd/>
          </a:ln>
        </p:spPr>
        <p:txBody>
          <a:bodyPr/>
          <a:lstStyle/>
          <a:p>
            <a:endParaRPr lang="en-US"/>
          </a:p>
        </p:txBody>
      </p:sp>
      <p:sp>
        <p:nvSpPr>
          <p:cNvPr id="158751" name="Freeform 2079"/>
          <p:cNvSpPr>
            <a:spLocks/>
          </p:cNvSpPr>
          <p:nvPr/>
        </p:nvSpPr>
        <p:spPr bwMode="auto">
          <a:xfrm>
            <a:off x="1485900" y="4837113"/>
            <a:ext cx="214313" cy="101600"/>
          </a:xfrm>
          <a:custGeom>
            <a:avLst/>
            <a:gdLst/>
            <a:ahLst/>
            <a:cxnLst>
              <a:cxn ang="0">
                <a:pos x="0" y="64"/>
              </a:cxn>
              <a:cxn ang="0">
                <a:pos x="16" y="64"/>
              </a:cxn>
              <a:cxn ang="0">
                <a:pos x="22" y="59"/>
              </a:cxn>
              <a:cxn ang="0">
                <a:pos x="43" y="59"/>
              </a:cxn>
              <a:cxn ang="0">
                <a:pos x="49" y="54"/>
              </a:cxn>
              <a:cxn ang="0">
                <a:pos x="60" y="54"/>
              </a:cxn>
              <a:cxn ang="0">
                <a:pos x="65" y="54"/>
              </a:cxn>
              <a:cxn ang="0">
                <a:pos x="70" y="44"/>
              </a:cxn>
              <a:cxn ang="0">
                <a:pos x="81" y="39"/>
              </a:cxn>
              <a:cxn ang="0">
                <a:pos x="81" y="35"/>
              </a:cxn>
              <a:cxn ang="0">
                <a:pos x="86" y="30"/>
              </a:cxn>
              <a:cxn ang="0">
                <a:pos x="97" y="25"/>
              </a:cxn>
              <a:cxn ang="0">
                <a:pos x="103" y="15"/>
              </a:cxn>
              <a:cxn ang="0">
                <a:pos x="119" y="10"/>
              </a:cxn>
              <a:cxn ang="0">
                <a:pos x="135" y="0"/>
              </a:cxn>
            </a:cxnLst>
            <a:rect l="0" t="0" r="r" b="b"/>
            <a:pathLst>
              <a:path w="135" h="64">
                <a:moveTo>
                  <a:pt x="0" y="64"/>
                </a:moveTo>
                <a:lnTo>
                  <a:pt x="16" y="64"/>
                </a:lnTo>
                <a:lnTo>
                  <a:pt x="22" y="59"/>
                </a:lnTo>
                <a:lnTo>
                  <a:pt x="43" y="59"/>
                </a:lnTo>
                <a:lnTo>
                  <a:pt x="49" y="54"/>
                </a:lnTo>
                <a:lnTo>
                  <a:pt x="60" y="54"/>
                </a:lnTo>
                <a:lnTo>
                  <a:pt x="65" y="54"/>
                </a:lnTo>
                <a:lnTo>
                  <a:pt x="70" y="44"/>
                </a:lnTo>
                <a:lnTo>
                  <a:pt x="81" y="39"/>
                </a:lnTo>
                <a:lnTo>
                  <a:pt x="81" y="35"/>
                </a:lnTo>
                <a:lnTo>
                  <a:pt x="86" y="30"/>
                </a:lnTo>
                <a:lnTo>
                  <a:pt x="97" y="25"/>
                </a:lnTo>
                <a:lnTo>
                  <a:pt x="103" y="15"/>
                </a:lnTo>
                <a:lnTo>
                  <a:pt x="119" y="10"/>
                </a:lnTo>
                <a:lnTo>
                  <a:pt x="135" y="0"/>
                </a:lnTo>
              </a:path>
            </a:pathLst>
          </a:custGeom>
          <a:noFill/>
          <a:ln w="1588" cap="rnd">
            <a:solidFill>
              <a:srgbClr val="4F4F4F"/>
            </a:solidFill>
            <a:prstDash val="solid"/>
            <a:round/>
            <a:headEnd/>
            <a:tailEnd/>
          </a:ln>
        </p:spPr>
        <p:txBody>
          <a:bodyPr/>
          <a:lstStyle/>
          <a:p>
            <a:endParaRPr lang="en-US"/>
          </a:p>
        </p:txBody>
      </p:sp>
      <p:sp>
        <p:nvSpPr>
          <p:cNvPr id="158752" name="Freeform 2080"/>
          <p:cNvSpPr>
            <a:spLocks/>
          </p:cNvSpPr>
          <p:nvPr/>
        </p:nvSpPr>
        <p:spPr bwMode="auto">
          <a:xfrm>
            <a:off x="1485900" y="4837113"/>
            <a:ext cx="214313" cy="101600"/>
          </a:xfrm>
          <a:custGeom>
            <a:avLst/>
            <a:gdLst/>
            <a:ahLst/>
            <a:cxnLst>
              <a:cxn ang="0">
                <a:pos x="0" y="64"/>
              </a:cxn>
              <a:cxn ang="0">
                <a:pos x="16" y="64"/>
              </a:cxn>
              <a:cxn ang="0">
                <a:pos x="22" y="59"/>
              </a:cxn>
              <a:cxn ang="0">
                <a:pos x="43" y="59"/>
              </a:cxn>
              <a:cxn ang="0">
                <a:pos x="49" y="54"/>
              </a:cxn>
              <a:cxn ang="0">
                <a:pos x="60" y="54"/>
              </a:cxn>
              <a:cxn ang="0">
                <a:pos x="65" y="54"/>
              </a:cxn>
              <a:cxn ang="0">
                <a:pos x="70" y="44"/>
              </a:cxn>
              <a:cxn ang="0">
                <a:pos x="81" y="39"/>
              </a:cxn>
              <a:cxn ang="0">
                <a:pos x="81" y="35"/>
              </a:cxn>
              <a:cxn ang="0">
                <a:pos x="86" y="30"/>
              </a:cxn>
              <a:cxn ang="0">
                <a:pos x="97" y="25"/>
              </a:cxn>
              <a:cxn ang="0">
                <a:pos x="103" y="15"/>
              </a:cxn>
              <a:cxn ang="0">
                <a:pos x="119" y="10"/>
              </a:cxn>
              <a:cxn ang="0">
                <a:pos x="135" y="0"/>
              </a:cxn>
            </a:cxnLst>
            <a:rect l="0" t="0" r="r" b="b"/>
            <a:pathLst>
              <a:path w="135" h="64">
                <a:moveTo>
                  <a:pt x="0" y="64"/>
                </a:moveTo>
                <a:lnTo>
                  <a:pt x="16" y="64"/>
                </a:lnTo>
                <a:lnTo>
                  <a:pt x="22" y="59"/>
                </a:lnTo>
                <a:lnTo>
                  <a:pt x="43" y="59"/>
                </a:lnTo>
                <a:lnTo>
                  <a:pt x="49" y="54"/>
                </a:lnTo>
                <a:lnTo>
                  <a:pt x="60" y="54"/>
                </a:lnTo>
                <a:lnTo>
                  <a:pt x="65" y="54"/>
                </a:lnTo>
                <a:lnTo>
                  <a:pt x="70" y="44"/>
                </a:lnTo>
                <a:lnTo>
                  <a:pt x="81" y="39"/>
                </a:lnTo>
                <a:lnTo>
                  <a:pt x="81" y="35"/>
                </a:lnTo>
                <a:lnTo>
                  <a:pt x="86" y="30"/>
                </a:lnTo>
                <a:lnTo>
                  <a:pt x="97" y="25"/>
                </a:lnTo>
                <a:lnTo>
                  <a:pt x="103" y="15"/>
                </a:lnTo>
                <a:lnTo>
                  <a:pt x="119" y="10"/>
                </a:lnTo>
                <a:lnTo>
                  <a:pt x="135" y="0"/>
                </a:lnTo>
              </a:path>
            </a:pathLst>
          </a:custGeom>
          <a:noFill/>
          <a:ln w="1588" cap="rnd">
            <a:solidFill>
              <a:srgbClr val="4F4F4F"/>
            </a:solidFill>
            <a:prstDash val="solid"/>
            <a:round/>
            <a:headEnd/>
            <a:tailEnd/>
          </a:ln>
        </p:spPr>
        <p:txBody>
          <a:bodyPr/>
          <a:lstStyle/>
          <a:p>
            <a:endParaRPr lang="en-US"/>
          </a:p>
        </p:txBody>
      </p:sp>
      <p:sp>
        <p:nvSpPr>
          <p:cNvPr id="158753" name="Freeform 2081"/>
          <p:cNvSpPr>
            <a:spLocks/>
          </p:cNvSpPr>
          <p:nvPr/>
        </p:nvSpPr>
        <p:spPr bwMode="auto">
          <a:xfrm>
            <a:off x="2255838" y="4154488"/>
            <a:ext cx="153988" cy="93663"/>
          </a:xfrm>
          <a:custGeom>
            <a:avLst/>
            <a:gdLst/>
            <a:ahLst/>
            <a:cxnLst>
              <a:cxn ang="0">
                <a:pos x="97" y="0"/>
              </a:cxn>
              <a:cxn ang="0">
                <a:pos x="76" y="0"/>
              </a:cxn>
              <a:cxn ang="0">
                <a:pos x="59" y="10"/>
              </a:cxn>
              <a:cxn ang="0">
                <a:pos x="27" y="25"/>
              </a:cxn>
              <a:cxn ang="0">
                <a:pos x="17" y="34"/>
              </a:cxn>
              <a:cxn ang="0">
                <a:pos x="11" y="39"/>
              </a:cxn>
              <a:cxn ang="0">
                <a:pos x="6" y="49"/>
              </a:cxn>
              <a:cxn ang="0">
                <a:pos x="0" y="59"/>
              </a:cxn>
              <a:cxn ang="0">
                <a:pos x="27" y="54"/>
              </a:cxn>
              <a:cxn ang="0">
                <a:pos x="49" y="49"/>
              </a:cxn>
              <a:cxn ang="0">
                <a:pos x="70" y="34"/>
              </a:cxn>
              <a:cxn ang="0">
                <a:pos x="92" y="29"/>
              </a:cxn>
              <a:cxn ang="0">
                <a:pos x="92" y="15"/>
              </a:cxn>
              <a:cxn ang="0">
                <a:pos x="97" y="5"/>
              </a:cxn>
              <a:cxn ang="0">
                <a:pos x="97" y="0"/>
              </a:cxn>
            </a:cxnLst>
            <a:rect l="0" t="0" r="r" b="b"/>
            <a:pathLst>
              <a:path w="97" h="59">
                <a:moveTo>
                  <a:pt x="97" y="0"/>
                </a:moveTo>
                <a:lnTo>
                  <a:pt x="76" y="0"/>
                </a:lnTo>
                <a:lnTo>
                  <a:pt x="59" y="10"/>
                </a:lnTo>
                <a:lnTo>
                  <a:pt x="27" y="25"/>
                </a:lnTo>
                <a:lnTo>
                  <a:pt x="17" y="34"/>
                </a:lnTo>
                <a:lnTo>
                  <a:pt x="11" y="39"/>
                </a:lnTo>
                <a:lnTo>
                  <a:pt x="6" y="49"/>
                </a:lnTo>
                <a:lnTo>
                  <a:pt x="0" y="59"/>
                </a:lnTo>
                <a:lnTo>
                  <a:pt x="27" y="54"/>
                </a:lnTo>
                <a:lnTo>
                  <a:pt x="49" y="49"/>
                </a:lnTo>
                <a:lnTo>
                  <a:pt x="70" y="34"/>
                </a:lnTo>
                <a:lnTo>
                  <a:pt x="92" y="29"/>
                </a:lnTo>
                <a:lnTo>
                  <a:pt x="92" y="15"/>
                </a:lnTo>
                <a:lnTo>
                  <a:pt x="97" y="5"/>
                </a:lnTo>
                <a:lnTo>
                  <a:pt x="97" y="0"/>
                </a:lnTo>
                <a:close/>
              </a:path>
            </a:pathLst>
          </a:custGeom>
          <a:solidFill>
            <a:srgbClr val="FFFFFF"/>
          </a:solidFill>
          <a:ln w="9525">
            <a:noFill/>
            <a:round/>
            <a:headEnd/>
            <a:tailEnd/>
          </a:ln>
        </p:spPr>
        <p:txBody>
          <a:bodyPr/>
          <a:lstStyle/>
          <a:p>
            <a:endParaRPr lang="en-US"/>
          </a:p>
        </p:txBody>
      </p:sp>
      <p:sp>
        <p:nvSpPr>
          <p:cNvPr id="158754" name="Freeform 2082"/>
          <p:cNvSpPr>
            <a:spLocks/>
          </p:cNvSpPr>
          <p:nvPr/>
        </p:nvSpPr>
        <p:spPr bwMode="auto">
          <a:xfrm>
            <a:off x="2255838" y="4154488"/>
            <a:ext cx="153988" cy="93663"/>
          </a:xfrm>
          <a:custGeom>
            <a:avLst/>
            <a:gdLst/>
            <a:ahLst/>
            <a:cxnLst>
              <a:cxn ang="0">
                <a:pos x="97" y="0"/>
              </a:cxn>
              <a:cxn ang="0">
                <a:pos x="76" y="0"/>
              </a:cxn>
              <a:cxn ang="0">
                <a:pos x="59" y="10"/>
              </a:cxn>
              <a:cxn ang="0">
                <a:pos x="27" y="25"/>
              </a:cxn>
              <a:cxn ang="0">
                <a:pos x="17" y="34"/>
              </a:cxn>
              <a:cxn ang="0">
                <a:pos x="11" y="39"/>
              </a:cxn>
              <a:cxn ang="0">
                <a:pos x="6" y="49"/>
              </a:cxn>
              <a:cxn ang="0">
                <a:pos x="0" y="59"/>
              </a:cxn>
              <a:cxn ang="0">
                <a:pos x="27" y="54"/>
              </a:cxn>
              <a:cxn ang="0">
                <a:pos x="49" y="49"/>
              </a:cxn>
              <a:cxn ang="0">
                <a:pos x="70" y="34"/>
              </a:cxn>
              <a:cxn ang="0">
                <a:pos x="92" y="29"/>
              </a:cxn>
              <a:cxn ang="0">
                <a:pos x="92" y="15"/>
              </a:cxn>
              <a:cxn ang="0">
                <a:pos x="97" y="5"/>
              </a:cxn>
              <a:cxn ang="0">
                <a:pos x="97" y="0"/>
              </a:cxn>
            </a:cxnLst>
            <a:rect l="0" t="0" r="r" b="b"/>
            <a:pathLst>
              <a:path w="97" h="59">
                <a:moveTo>
                  <a:pt x="97" y="0"/>
                </a:moveTo>
                <a:lnTo>
                  <a:pt x="76" y="0"/>
                </a:lnTo>
                <a:lnTo>
                  <a:pt x="59" y="10"/>
                </a:lnTo>
                <a:lnTo>
                  <a:pt x="27" y="25"/>
                </a:lnTo>
                <a:lnTo>
                  <a:pt x="17" y="34"/>
                </a:lnTo>
                <a:lnTo>
                  <a:pt x="11" y="39"/>
                </a:lnTo>
                <a:lnTo>
                  <a:pt x="6" y="49"/>
                </a:lnTo>
                <a:lnTo>
                  <a:pt x="0" y="59"/>
                </a:lnTo>
                <a:lnTo>
                  <a:pt x="27" y="54"/>
                </a:lnTo>
                <a:lnTo>
                  <a:pt x="49" y="49"/>
                </a:lnTo>
                <a:lnTo>
                  <a:pt x="70" y="34"/>
                </a:lnTo>
                <a:lnTo>
                  <a:pt x="92" y="29"/>
                </a:lnTo>
                <a:lnTo>
                  <a:pt x="92" y="15"/>
                </a:lnTo>
                <a:lnTo>
                  <a:pt x="97" y="5"/>
                </a:lnTo>
                <a:lnTo>
                  <a:pt x="97" y="0"/>
                </a:lnTo>
                <a:close/>
              </a:path>
            </a:pathLst>
          </a:custGeom>
          <a:noFill/>
          <a:ln w="1588" cap="rnd">
            <a:solidFill>
              <a:srgbClr val="4F4F4F"/>
            </a:solidFill>
            <a:prstDash val="solid"/>
            <a:round/>
            <a:headEnd/>
            <a:tailEnd/>
          </a:ln>
        </p:spPr>
        <p:txBody>
          <a:bodyPr/>
          <a:lstStyle/>
          <a:p>
            <a:endParaRPr lang="en-US"/>
          </a:p>
        </p:txBody>
      </p:sp>
      <p:sp>
        <p:nvSpPr>
          <p:cNvPr id="158755" name="Freeform 2083"/>
          <p:cNvSpPr>
            <a:spLocks/>
          </p:cNvSpPr>
          <p:nvPr/>
        </p:nvSpPr>
        <p:spPr bwMode="auto">
          <a:xfrm>
            <a:off x="2154238" y="4248150"/>
            <a:ext cx="101600" cy="119063"/>
          </a:xfrm>
          <a:custGeom>
            <a:avLst/>
            <a:gdLst/>
            <a:ahLst/>
            <a:cxnLst>
              <a:cxn ang="0">
                <a:pos x="0" y="75"/>
              </a:cxn>
              <a:cxn ang="0">
                <a:pos x="16" y="70"/>
              </a:cxn>
              <a:cxn ang="0">
                <a:pos x="21" y="65"/>
              </a:cxn>
              <a:cxn ang="0">
                <a:pos x="27" y="55"/>
              </a:cxn>
              <a:cxn ang="0">
                <a:pos x="32" y="50"/>
              </a:cxn>
              <a:cxn ang="0">
                <a:pos x="27" y="35"/>
              </a:cxn>
              <a:cxn ang="0">
                <a:pos x="27" y="30"/>
              </a:cxn>
              <a:cxn ang="0">
                <a:pos x="32" y="25"/>
              </a:cxn>
              <a:cxn ang="0">
                <a:pos x="43" y="20"/>
              </a:cxn>
              <a:cxn ang="0">
                <a:pos x="59" y="15"/>
              </a:cxn>
              <a:cxn ang="0">
                <a:pos x="64" y="10"/>
              </a:cxn>
              <a:cxn ang="0">
                <a:pos x="64" y="0"/>
              </a:cxn>
            </a:cxnLst>
            <a:rect l="0" t="0" r="r" b="b"/>
            <a:pathLst>
              <a:path w="64" h="75">
                <a:moveTo>
                  <a:pt x="0" y="75"/>
                </a:moveTo>
                <a:lnTo>
                  <a:pt x="16" y="70"/>
                </a:lnTo>
                <a:lnTo>
                  <a:pt x="21" y="65"/>
                </a:lnTo>
                <a:lnTo>
                  <a:pt x="27" y="55"/>
                </a:lnTo>
                <a:lnTo>
                  <a:pt x="32" y="50"/>
                </a:lnTo>
                <a:lnTo>
                  <a:pt x="27" y="35"/>
                </a:lnTo>
                <a:lnTo>
                  <a:pt x="27" y="30"/>
                </a:lnTo>
                <a:lnTo>
                  <a:pt x="32" y="25"/>
                </a:lnTo>
                <a:lnTo>
                  <a:pt x="43" y="20"/>
                </a:lnTo>
                <a:lnTo>
                  <a:pt x="59" y="15"/>
                </a:lnTo>
                <a:lnTo>
                  <a:pt x="64" y="10"/>
                </a:lnTo>
                <a:lnTo>
                  <a:pt x="64" y="0"/>
                </a:lnTo>
              </a:path>
            </a:pathLst>
          </a:custGeom>
          <a:noFill/>
          <a:ln w="1588" cap="rnd">
            <a:solidFill>
              <a:srgbClr val="4F4F4F"/>
            </a:solidFill>
            <a:prstDash val="solid"/>
            <a:round/>
            <a:headEnd/>
            <a:tailEnd/>
          </a:ln>
        </p:spPr>
        <p:txBody>
          <a:bodyPr/>
          <a:lstStyle/>
          <a:p>
            <a:endParaRPr lang="en-US"/>
          </a:p>
        </p:txBody>
      </p:sp>
      <p:sp>
        <p:nvSpPr>
          <p:cNvPr id="158756" name="Freeform 2084"/>
          <p:cNvSpPr>
            <a:spLocks/>
          </p:cNvSpPr>
          <p:nvPr/>
        </p:nvSpPr>
        <p:spPr bwMode="auto">
          <a:xfrm>
            <a:off x="2154238" y="4248150"/>
            <a:ext cx="101600" cy="119063"/>
          </a:xfrm>
          <a:custGeom>
            <a:avLst/>
            <a:gdLst/>
            <a:ahLst/>
            <a:cxnLst>
              <a:cxn ang="0">
                <a:pos x="0" y="75"/>
              </a:cxn>
              <a:cxn ang="0">
                <a:pos x="16" y="70"/>
              </a:cxn>
              <a:cxn ang="0">
                <a:pos x="21" y="65"/>
              </a:cxn>
              <a:cxn ang="0">
                <a:pos x="27" y="55"/>
              </a:cxn>
              <a:cxn ang="0">
                <a:pos x="32" y="50"/>
              </a:cxn>
              <a:cxn ang="0">
                <a:pos x="27" y="35"/>
              </a:cxn>
              <a:cxn ang="0">
                <a:pos x="27" y="30"/>
              </a:cxn>
              <a:cxn ang="0">
                <a:pos x="32" y="25"/>
              </a:cxn>
              <a:cxn ang="0">
                <a:pos x="43" y="20"/>
              </a:cxn>
              <a:cxn ang="0">
                <a:pos x="59" y="15"/>
              </a:cxn>
              <a:cxn ang="0">
                <a:pos x="64" y="10"/>
              </a:cxn>
              <a:cxn ang="0">
                <a:pos x="64" y="0"/>
              </a:cxn>
            </a:cxnLst>
            <a:rect l="0" t="0" r="r" b="b"/>
            <a:pathLst>
              <a:path w="64" h="75">
                <a:moveTo>
                  <a:pt x="0" y="75"/>
                </a:moveTo>
                <a:lnTo>
                  <a:pt x="16" y="70"/>
                </a:lnTo>
                <a:lnTo>
                  <a:pt x="21" y="65"/>
                </a:lnTo>
                <a:lnTo>
                  <a:pt x="27" y="55"/>
                </a:lnTo>
                <a:lnTo>
                  <a:pt x="32" y="50"/>
                </a:lnTo>
                <a:lnTo>
                  <a:pt x="27" y="35"/>
                </a:lnTo>
                <a:lnTo>
                  <a:pt x="27" y="30"/>
                </a:lnTo>
                <a:lnTo>
                  <a:pt x="32" y="25"/>
                </a:lnTo>
                <a:lnTo>
                  <a:pt x="43" y="20"/>
                </a:lnTo>
                <a:lnTo>
                  <a:pt x="59" y="15"/>
                </a:lnTo>
                <a:lnTo>
                  <a:pt x="64" y="10"/>
                </a:lnTo>
                <a:lnTo>
                  <a:pt x="64" y="0"/>
                </a:lnTo>
              </a:path>
            </a:pathLst>
          </a:custGeom>
          <a:noFill/>
          <a:ln w="1588" cap="rnd">
            <a:solidFill>
              <a:srgbClr val="4F4F4F"/>
            </a:solidFill>
            <a:prstDash val="solid"/>
            <a:round/>
            <a:headEnd/>
            <a:tailEnd/>
          </a:ln>
        </p:spPr>
        <p:txBody>
          <a:bodyPr/>
          <a:lstStyle/>
          <a:p>
            <a:endParaRPr lang="en-US"/>
          </a:p>
        </p:txBody>
      </p:sp>
      <p:sp>
        <p:nvSpPr>
          <p:cNvPr id="158757" name="Freeform 2085"/>
          <p:cNvSpPr>
            <a:spLocks/>
          </p:cNvSpPr>
          <p:nvPr/>
        </p:nvSpPr>
        <p:spPr bwMode="auto">
          <a:xfrm>
            <a:off x="2401888" y="4154488"/>
            <a:ext cx="111125" cy="31750"/>
          </a:xfrm>
          <a:custGeom>
            <a:avLst/>
            <a:gdLst/>
            <a:ahLst/>
            <a:cxnLst>
              <a:cxn ang="0">
                <a:pos x="70" y="20"/>
              </a:cxn>
              <a:cxn ang="0">
                <a:pos x="59" y="20"/>
              </a:cxn>
              <a:cxn ang="0">
                <a:pos x="48" y="15"/>
              </a:cxn>
              <a:cxn ang="0">
                <a:pos x="43" y="10"/>
              </a:cxn>
              <a:cxn ang="0">
                <a:pos x="32" y="10"/>
              </a:cxn>
              <a:cxn ang="0">
                <a:pos x="27" y="10"/>
              </a:cxn>
              <a:cxn ang="0">
                <a:pos x="16" y="5"/>
              </a:cxn>
              <a:cxn ang="0">
                <a:pos x="11" y="0"/>
              </a:cxn>
              <a:cxn ang="0">
                <a:pos x="0" y="0"/>
              </a:cxn>
            </a:cxnLst>
            <a:rect l="0" t="0" r="r" b="b"/>
            <a:pathLst>
              <a:path w="70" h="20">
                <a:moveTo>
                  <a:pt x="70" y="20"/>
                </a:moveTo>
                <a:lnTo>
                  <a:pt x="59" y="20"/>
                </a:lnTo>
                <a:lnTo>
                  <a:pt x="48" y="15"/>
                </a:lnTo>
                <a:lnTo>
                  <a:pt x="43" y="10"/>
                </a:lnTo>
                <a:lnTo>
                  <a:pt x="32" y="10"/>
                </a:lnTo>
                <a:lnTo>
                  <a:pt x="27" y="10"/>
                </a:lnTo>
                <a:lnTo>
                  <a:pt x="16" y="5"/>
                </a:lnTo>
                <a:lnTo>
                  <a:pt x="11" y="0"/>
                </a:lnTo>
                <a:lnTo>
                  <a:pt x="0" y="0"/>
                </a:lnTo>
              </a:path>
            </a:pathLst>
          </a:custGeom>
          <a:noFill/>
          <a:ln w="1588" cap="rnd">
            <a:solidFill>
              <a:srgbClr val="4F4F4F"/>
            </a:solidFill>
            <a:prstDash val="solid"/>
            <a:round/>
            <a:headEnd/>
            <a:tailEnd/>
          </a:ln>
        </p:spPr>
        <p:txBody>
          <a:bodyPr/>
          <a:lstStyle/>
          <a:p>
            <a:endParaRPr lang="en-US"/>
          </a:p>
        </p:txBody>
      </p:sp>
      <p:sp>
        <p:nvSpPr>
          <p:cNvPr id="158758" name="Freeform 2086"/>
          <p:cNvSpPr>
            <a:spLocks/>
          </p:cNvSpPr>
          <p:nvPr/>
        </p:nvSpPr>
        <p:spPr bwMode="auto">
          <a:xfrm>
            <a:off x="2401888" y="4154488"/>
            <a:ext cx="111125" cy="31750"/>
          </a:xfrm>
          <a:custGeom>
            <a:avLst/>
            <a:gdLst/>
            <a:ahLst/>
            <a:cxnLst>
              <a:cxn ang="0">
                <a:pos x="70" y="20"/>
              </a:cxn>
              <a:cxn ang="0">
                <a:pos x="59" y="20"/>
              </a:cxn>
              <a:cxn ang="0">
                <a:pos x="48" y="15"/>
              </a:cxn>
              <a:cxn ang="0">
                <a:pos x="43" y="10"/>
              </a:cxn>
              <a:cxn ang="0">
                <a:pos x="32" y="10"/>
              </a:cxn>
              <a:cxn ang="0">
                <a:pos x="27" y="10"/>
              </a:cxn>
              <a:cxn ang="0">
                <a:pos x="16" y="5"/>
              </a:cxn>
              <a:cxn ang="0">
                <a:pos x="11" y="0"/>
              </a:cxn>
              <a:cxn ang="0">
                <a:pos x="0" y="0"/>
              </a:cxn>
            </a:cxnLst>
            <a:rect l="0" t="0" r="r" b="b"/>
            <a:pathLst>
              <a:path w="70" h="20">
                <a:moveTo>
                  <a:pt x="70" y="20"/>
                </a:moveTo>
                <a:lnTo>
                  <a:pt x="59" y="20"/>
                </a:lnTo>
                <a:lnTo>
                  <a:pt x="48" y="15"/>
                </a:lnTo>
                <a:lnTo>
                  <a:pt x="43" y="10"/>
                </a:lnTo>
                <a:lnTo>
                  <a:pt x="32" y="10"/>
                </a:lnTo>
                <a:lnTo>
                  <a:pt x="27" y="10"/>
                </a:lnTo>
                <a:lnTo>
                  <a:pt x="16" y="5"/>
                </a:lnTo>
                <a:lnTo>
                  <a:pt x="11" y="0"/>
                </a:lnTo>
                <a:lnTo>
                  <a:pt x="0" y="0"/>
                </a:lnTo>
              </a:path>
            </a:pathLst>
          </a:custGeom>
          <a:noFill/>
          <a:ln w="1588" cap="rnd">
            <a:solidFill>
              <a:srgbClr val="4F4F4F"/>
            </a:solidFill>
            <a:prstDash val="solid"/>
            <a:round/>
            <a:headEnd/>
            <a:tailEnd/>
          </a:ln>
        </p:spPr>
        <p:txBody>
          <a:bodyPr/>
          <a:lstStyle/>
          <a:p>
            <a:endParaRPr lang="en-US"/>
          </a:p>
        </p:txBody>
      </p:sp>
      <p:sp>
        <p:nvSpPr>
          <p:cNvPr id="158759" name="Freeform 2087"/>
          <p:cNvSpPr>
            <a:spLocks/>
          </p:cNvSpPr>
          <p:nvPr/>
        </p:nvSpPr>
        <p:spPr bwMode="auto">
          <a:xfrm>
            <a:off x="2419350" y="4208463"/>
            <a:ext cx="85725" cy="23813"/>
          </a:xfrm>
          <a:custGeom>
            <a:avLst/>
            <a:gdLst/>
            <a:ahLst/>
            <a:cxnLst>
              <a:cxn ang="0">
                <a:pos x="0" y="10"/>
              </a:cxn>
              <a:cxn ang="0">
                <a:pos x="5" y="5"/>
              </a:cxn>
              <a:cxn ang="0">
                <a:pos x="5" y="0"/>
              </a:cxn>
              <a:cxn ang="0">
                <a:pos x="22" y="0"/>
              </a:cxn>
              <a:cxn ang="0">
                <a:pos x="38" y="5"/>
              </a:cxn>
              <a:cxn ang="0">
                <a:pos x="54" y="10"/>
              </a:cxn>
              <a:cxn ang="0">
                <a:pos x="49" y="15"/>
              </a:cxn>
              <a:cxn ang="0">
                <a:pos x="43" y="15"/>
              </a:cxn>
              <a:cxn ang="0">
                <a:pos x="16" y="15"/>
              </a:cxn>
              <a:cxn ang="0">
                <a:pos x="5" y="15"/>
              </a:cxn>
              <a:cxn ang="0">
                <a:pos x="0" y="10"/>
              </a:cxn>
            </a:cxnLst>
            <a:rect l="0" t="0" r="r" b="b"/>
            <a:pathLst>
              <a:path w="54" h="15">
                <a:moveTo>
                  <a:pt x="0" y="10"/>
                </a:moveTo>
                <a:lnTo>
                  <a:pt x="5" y="5"/>
                </a:lnTo>
                <a:lnTo>
                  <a:pt x="5" y="0"/>
                </a:lnTo>
                <a:lnTo>
                  <a:pt x="22" y="0"/>
                </a:lnTo>
                <a:lnTo>
                  <a:pt x="38" y="5"/>
                </a:lnTo>
                <a:lnTo>
                  <a:pt x="54" y="10"/>
                </a:lnTo>
                <a:lnTo>
                  <a:pt x="49" y="15"/>
                </a:lnTo>
                <a:lnTo>
                  <a:pt x="43" y="15"/>
                </a:lnTo>
                <a:lnTo>
                  <a:pt x="16" y="15"/>
                </a:lnTo>
                <a:lnTo>
                  <a:pt x="5" y="15"/>
                </a:lnTo>
                <a:lnTo>
                  <a:pt x="0" y="10"/>
                </a:lnTo>
                <a:close/>
              </a:path>
            </a:pathLst>
          </a:custGeom>
          <a:solidFill>
            <a:srgbClr val="FFFFFF"/>
          </a:solidFill>
          <a:ln w="9525">
            <a:noFill/>
            <a:round/>
            <a:headEnd/>
            <a:tailEnd/>
          </a:ln>
        </p:spPr>
        <p:txBody>
          <a:bodyPr/>
          <a:lstStyle/>
          <a:p>
            <a:endParaRPr lang="en-US"/>
          </a:p>
        </p:txBody>
      </p:sp>
      <p:sp>
        <p:nvSpPr>
          <p:cNvPr id="158760" name="Freeform 2088"/>
          <p:cNvSpPr>
            <a:spLocks/>
          </p:cNvSpPr>
          <p:nvPr/>
        </p:nvSpPr>
        <p:spPr bwMode="auto">
          <a:xfrm>
            <a:off x="2419350" y="4208463"/>
            <a:ext cx="85725" cy="23813"/>
          </a:xfrm>
          <a:custGeom>
            <a:avLst/>
            <a:gdLst/>
            <a:ahLst/>
            <a:cxnLst>
              <a:cxn ang="0">
                <a:pos x="0" y="10"/>
              </a:cxn>
              <a:cxn ang="0">
                <a:pos x="5" y="5"/>
              </a:cxn>
              <a:cxn ang="0">
                <a:pos x="5" y="0"/>
              </a:cxn>
              <a:cxn ang="0">
                <a:pos x="22" y="0"/>
              </a:cxn>
              <a:cxn ang="0">
                <a:pos x="38" y="5"/>
              </a:cxn>
              <a:cxn ang="0">
                <a:pos x="54" y="10"/>
              </a:cxn>
              <a:cxn ang="0">
                <a:pos x="49" y="15"/>
              </a:cxn>
              <a:cxn ang="0">
                <a:pos x="43" y="15"/>
              </a:cxn>
              <a:cxn ang="0">
                <a:pos x="16" y="15"/>
              </a:cxn>
              <a:cxn ang="0">
                <a:pos x="5" y="15"/>
              </a:cxn>
              <a:cxn ang="0">
                <a:pos x="0" y="10"/>
              </a:cxn>
            </a:cxnLst>
            <a:rect l="0" t="0" r="r" b="b"/>
            <a:pathLst>
              <a:path w="54" h="15">
                <a:moveTo>
                  <a:pt x="0" y="10"/>
                </a:moveTo>
                <a:lnTo>
                  <a:pt x="5" y="5"/>
                </a:lnTo>
                <a:lnTo>
                  <a:pt x="5" y="0"/>
                </a:lnTo>
                <a:lnTo>
                  <a:pt x="22" y="0"/>
                </a:lnTo>
                <a:lnTo>
                  <a:pt x="38" y="5"/>
                </a:lnTo>
                <a:lnTo>
                  <a:pt x="54" y="10"/>
                </a:lnTo>
                <a:lnTo>
                  <a:pt x="49" y="15"/>
                </a:lnTo>
                <a:lnTo>
                  <a:pt x="43" y="15"/>
                </a:lnTo>
                <a:lnTo>
                  <a:pt x="16" y="15"/>
                </a:lnTo>
                <a:lnTo>
                  <a:pt x="5" y="15"/>
                </a:lnTo>
                <a:lnTo>
                  <a:pt x="0" y="10"/>
                </a:lnTo>
                <a:close/>
              </a:path>
            </a:pathLst>
          </a:custGeom>
          <a:noFill/>
          <a:ln w="1588" cap="rnd">
            <a:solidFill>
              <a:srgbClr val="4F4F4F"/>
            </a:solidFill>
            <a:prstDash val="solid"/>
            <a:round/>
            <a:headEnd/>
            <a:tailEnd/>
          </a:ln>
        </p:spPr>
        <p:txBody>
          <a:bodyPr/>
          <a:lstStyle/>
          <a:p>
            <a:endParaRPr lang="en-US"/>
          </a:p>
        </p:txBody>
      </p:sp>
      <p:sp>
        <p:nvSpPr>
          <p:cNvPr id="158761" name="Freeform 2089"/>
          <p:cNvSpPr>
            <a:spLocks/>
          </p:cNvSpPr>
          <p:nvPr/>
        </p:nvSpPr>
        <p:spPr bwMode="auto">
          <a:xfrm>
            <a:off x="1682750" y="5292725"/>
            <a:ext cx="206375" cy="39688"/>
          </a:xfrm>
          <a:custGeom>
            <a:avLst/>
            <a:gdLst/>
            <a:ahLst/>
            <a:cxnLst>
              <a:cxn ang="0">
                <a:pos x="5" y="0"/>
              </a:cxn>
              <a:cxn ang="0">
                <a:pos x="22" y="5"/>
              </a:cxn>
              <a:cxn ang="0">
                <a:pos x="38" y="5"/>
              </a:cxn>
              <a:cxn ang="0">
                <a:pos x="70" y="5"/>
              </a:cxn>
              <a:cxn ang="0">
                <a:pos x="76" y="0"/>
              </a:cxn>
              <a:cxn ang="0">
                <a:pos x="86" y="0"/>
              </a:cxn>
              <a:cxn ang="0">
                <a:pos x="108" y="5"/>
              </a:cxn>
              <a:cxn ang="0">
                <a:pos x="119" y="5"/>
              </a:cxn>
              <a:cxn ang="0">
                <a:pos x="124" y="10"/>
              </a:cxn>
              <a:cxn ang="0">
                <a:pos x="130" y="15"/>
              </a:cxn>
              <a:cxn ang="0">
                <a:pos x="124" y="20"/>
              </a:cxn>
              <a:cxn ang="0">
                <a:pos x="113" y="25"/>
              </a:cxn>
              <a:cxn ang="0">
                <a:pos x="103" y="20"/>
              </a:cxn>
              <a:cxn ang="0">
                <a:pos x="86" y="20"/>
              </a:cxn>
              <a:cxn ang="0">
                <a:pos x="70" y="15"/>
              </a:cxn>
              <a:cxn ang="0">
                <a:pos x="65" y="25"/>
              </a:cxn>
              <a:cxn ang="0">
                <a:pos x="49" y="25"/>
              </a:cxn>
              <a:cxn ang="0">
                <a:pos x="32" y="25"/>
              </a:cxn>
              <a:cxn ang="0">
                <a:pos x="16" y="25"/>
              </a:cxn>
              <a:cxn ang="0">
                <a:pos x="0" y="15"/>
              </a:cxn>
              <a:cxn ang="0">
                <a:pos x="0" y="10"/>
              </a:cxn>
              <a:cxn ang="0">
                <a:pos x="5" y="0"/>
              </a:cxn>
            </a:cxnLst>
            <a:rect l="0" t="0" r="r" b="b"/>
            <a:pathLst>
              <a:path w="130" h="25">
                <a:moveTo>
                  <a:pt x="5" y="0"/>
                </a:moveTo>
                <a:lnTo>
                  <a:pt x="22" y="5"/>
                </a:lnTo>
                <a:lnTo>
                  <a:pt x="38" y="5"/>
                </a:lnTo>
                <a:lnTo>
                  <a:pt x="70" y="5"/>
                </a:lnTo>
                <a:lnTo>
                  <a:pt x="76" y="0"/>
                </a:lnTo>
                <a:lnTo>
                  <a:pt x="86" y="0"/>
                </a:lnTo>
                <a:lnTo>
                  <a:pt x="108" y="5"/>
                </a:lnTo>
                <a:lnTo>
                  <a:pt x="119" y="5"/>
                </a:lnTo>
                <a:lnTo>
                  <a:pt x="124" y="10"/>
                </a:lnTo>
                <a:lnTo>
                  <a:pt x="130" y="15"/>
                </a:lnTo>
                <a:lnTo>
                  <a:pt x="124" y="20"/>
                </a:lnTo>
                <a:lnTo>
                  <a:pt x="113" y="25"/>
                </a:lnTo>
                <a:lnTo>
                  <a:pt x="103" y="20"/>
                </a:lnTo>
                <a:lnTo>
                  <a:pt x="86" y="20"/>
                </a:lnTo>
                <a:lnTo>
                  <a:pt x="70" y="15"/>
                </a:lnTo>
                <a:lnTo>
                  <a:pt x="65" y="25"/>
                </a:lnTo>
                <a:lnTo>
                  <a:pt x="49" y="25"/>
                </a:lnTo>
                <a:lnTo>
                  <a:pt x="32" y="25"/>
                </a:lnTo>
                <a:lnTo>
                  <a:pt x="16" y="25"/>
                </a:lnTo>
                <a:lnTo>
                  <a:pt x="0" y="15"/>
                </a:lnTo>
                <a:lnTo>
                  <a:pt x="0" y="10"/>
                </a:lnTo>
                <a:lnTo>
                  <a:pt x="5" y="0"/>
                </a:lnTo>
                <a:close/>
              </a:path>
            </a:pathLst>
          </a:custGeom>
          <a:solidFill>
            <a:srgbClr val="FFFFFF"/>
          </a:solidFill>
          <a:ln w="9525">
            <a:noFill/>
            <a:round/>
            <a:headEnd/>
            <a:tailEnd/>
          </a:ln>
        </p:spPr>
        <p:txBody>
          <a:bodyPr/>
          <a:lstStyle/>
          <a:p>
            <a:endParaRPr lang="en-US"/>
          </a:p>
        </p:txBody>
      </p:sp>
      <p:sp>
        <p:nvSpPr>
          <p:cNvPr id="158762" name="Freeform 2090"/>
          <p:cNvSpPr>
            <a:spLocks/>
          </p:cNvSpPr>
          <p:nvPr/>
        </p:nvSpPr>
        <p:spPr bwMode="auto">
          <a:xfrm>
            <a:off x="1682750" y="5292725"/>
            <a:ext cx="206375" cy="39688"/>
          </a:xfrm>
          <a:custGeom>
            <a:avLst/>
            <a:gdLst/>
            <a:ahLst/>
            <a:cxnLst>
              <a:cxn ang="0">
                <a:pos x="5" y="0"/>
              </a:cxn>
              <a:cxn ang="0">
                <a:pos x="22" y="5"/>
              </a:cxn>
              <a:cxn ang="0">
                <a:pos x="38" y="5"/>
              </a:cxn>
              <a:cxn ang="0">
                <a:pos x="70" y="5"/>
              </a:cxn>
              <a:cxn ang="0">
                <a:pos x="76" y="0"/>
              </a:cxn>
              <a:cxn ang="0">
                <a:pos x="86" y="0"/>
              </a:cxn>
              <a:cxn ang="0">
                <a:pos x="108" y="5"/>
              </a:cxn>
              <a:cxn ang="0">
                <a:pos x="119" y="5"/>
              </a:cxn>
              <a:cxn ang="0">
                <a:pos x="124" y="10"/>
              </a:cxn>
              <a:cxn ang="0">
                <a:pos x="130" y="15"/>
              </a:cxn>
              <a:cxn ang="0">
                <a:pos x="124" y="20"/>
              </a:cxn>
              <a:cxn ang="0">
                <a:pos x="113" y="25"/>
              </a:cxn>
              <a:cxn ang="0">
                <a:pos x="103" y="20"/>
              </a:cxn>
              <a:cxn ang="0">
                <a:pos x="86" y="20"/>
              </a:cxn>
              <a:cxn ang="0">
                <a:pos x="70" y="15"/>
              </a:cxn>
              <a:cxn ang="0">
                <a:pos x="65" y="25"/>
              </a:cxn>
              <a:cxn ang="0">
                <a:pos x="49" y="25"/>
              </a:cxn>
              <a:cxn ang="0">
                <a:pos x="32" y="25"/>
              </a:cxn>
              <a:cxn ang="0">
                <a:pos x="16" y="25"/>
              </a:cxn>
              <a:cxn ang="0">
                <a:pos x="0" y="15"/>
              </a:cxn>
              <a:cxn ang="0">
                <a:pos x="0" y="10"/>
              </a:cxn>
              <a:cxn ang="0">
                <a:pos x="5" y="0"/>
              </a:cxn>
            </a:cxnLst>
            <a:rect l="0" t="0" r="r" b="b"/>
            <a:pathLst>
              <a:path w="130" h="25">
                <a:moveTo>
                  <a:pt x="5" y="0"/>
                </a:moveTo>
                <a:lnTo>
                  <a:pt x="22" y="5"/>
                </a:lnTo>
                <a:lnTo>
                  <a:pt x="38" y="5"/>
                </a:lnTo>
                <a:lnTo>
                  <a:pt x="70" y="5"/>
                </a:lnTo>
                <a:lnTo>
                  <a:pt x="76" y="0"/>
                </a:lnTo>
                <a:lnTo>
                  <a:pt x="86" y="0"/>
                </a:lnTo>
                <a:lnTo>
                  <a:pt x="108" y="5"/>
                </a:lnTo>
                <a:lnTo>
                  <a:pt x="119" y="5"/>
                </a:lnTo>
                <a:lnTo>
                  <a:pt x="124" y="10"/>
                </a:lnTo>
                <a:lnTo>
                  <a:pt x="130" y="15"/>
                </a:lnTo>
                <a:lnTo>
                  <a:pt x="124" y="20"/>
                </a:lnTo>
                <a:lnTo>
                  <a:pt x="113" y="25"/>
                </a:lnTo>
                <a:lnTo>
                  <a:pt x="103" y="20"/>
                </a:lnTo>
                <a:lnTo>
                  <a:pt x="86" y="20"/>
                </a:lnTo>
                <a:lnTo>
                  <a:pt x="70" y="15"/>
                </a:lnTo>
                <a:lnTo>
                  <a:pt x="65" y="25"/>
                </a:lnTo>
                <a:lnTo>
                  <a:pt x="49" y="25"/>
                </a:lnTo>
                <a:lnTo>
                  <a:pt x="32" y="25"/>
                </a:lnTo>
                <a:lnTo>
                  <a:pt x="16" y="25"/>
                </a:lnTo>
                <a:lnTo>
                  <a:pt x="0" y="15"/>
                </a:lnTo>
                <a:lnTo>
                  <a:pt x="0" y="10"/>
                </a:lnTo>
                <a:lnTo>
                  <a:pt x="5" y="0"/>
                </a:lnTo>
                <a:close/>
              </a:path>
            </a:pathLst>
          </a:custGeom>
          <a:noFill/>
          <a:ln w="1588" cap="rnd">
            <a:solidFill>
              <a:srgbClr val="4F4F4F"/>
            </a:solidFill>
            <a:prstDash val="solid"/>
            <a:round/>
            <a:headEnd/>
            <a:tailEnd/>
          </a:ln>
        </p:spPr>
        <p:txBody>
          <a:bodyPr/>
          <a:lstStyle/>
          <a:p>
            <a:endParaRPr lang="en-US"/>
          </a:p>
        </p:txBody>
      </p:sp>
      <p:sp>
        <p:nvSpPr>
          <p:cNvPr id="158763" name="Freeform 2091"/>
          <p:cNvSpPr>
            <a:spLocks/>
          </p:cNvSpPr>
          <p:nvPr/>
        </p:nvSpPr>
        <p:spPr bwMode="auto">
          <a:xfrm>
            <a:off x="2084388" y="5292725"/>
            <a:ext cx="112713" cy="125413"/>
          </a:xfrm>
          <a:custGeom>
            <a:avLst/>
            <a:gdLst/>
            <a:ahLst/>
            <a:cxnLst>
              <a:cxn ang="0">
                <a:pos x="49" y="0"/>
              </a:cxn>
              <a:cxn ang="0">
                <a:pos x="44" y="5"/>
              </a:cxn>
              <a:cxn ang="0">
                <a:pos x="38" y="15"/>
              </a:cxn>
              <a:cxn ang="0">
                <a:pos x="22" y="34"/>
              </a:cxn>
              <a:cxn ang="0">
                <a:pos x="17" y="49"/>
              </a:cxn>
              <a:cxn ang="0">
                <a:pos x="17" y="54"/>
              </a:cxn>
              <a:cxn ang="0">
                <a:pos x="6" y="59"/>
              </a:cxn>
              <a:cxn ang="0">
                <a:pos x="0" y="64"/>
              </a:cxn>
              <a:cxn ang="0">
                <a:pos x="0" y="74"/>
              </a:cxn>
              <a:cxn ang="0">
                <a:pos x="6" y="79"/>
              </a:cxn>
              <a:cxn ang="0">
                <a:pos x="17" y="74"/>
              </a:cxn>
              <a:cxn ang="0">
                <a:pos x="22" y="74"/>
              </a:cxn>
              <a:cxn ang="0">
                <a:pos x="27" y="64"/>
              </a:cxn>
              <a:cxn ang="0">
                <a:pos x="27" y="49"/>
              </a:cxn>
              <a:cxn ang="0">
                <a:pos x="44" y="44"/>
              </a:cxn>
              <a:cxn ang="0">
                <a:pos x="55" y="39"/>
              </a:cxn>
              <a:cxn ang="0">
                <a:pos x="65" y="34"/>
              </a:cxn>
              <a:cxn ang="0">
                <a:pos x="71" y="34"/>
              </a:cxn>
              <a:cxn ang="0">
                <a:pos x="71" y="25"/>
              </a:cxn>
              <a:cxn ang="0">
                <a:pos x="65" y="20"/>
              </a:cxn>
              <a:cxn ang="0">
                <a:pos x="65" y="15"/>
              </a:cxn>
              <a:cxn ang="0">
                <a:pos x="55" y="10"/>
              </a:cxn>
              <a:cxn ang="0">
                <a:pos x="49" y="0"/>
              </a:cxn>
            </a:cxnLst>
            <a:rect l="0" t="0" r="r" b="b"/>
            <a:pathLst>
              <a:path w="71" h="79">
                <a:moveTo>
                  <a:pt x="49" y="0"/>
                </a:moveTo>
                <a:lnTo>
                  <a:pt x="44" y="5"/>
                </a:lnTo>
                <a:lnTo>
                  <a:pt x="38" y="15"/>
                </a:lnTo>
                <a:lnTo>
                  <a:pt x="22" y="34"/>
                </a:lnTo>
                <a:lnTo>
                  <a:pt x="17" y="49"/>
                </a:lnTo>
                <a:lnTo>
                  <a:pt x="17" y="54"/>
                </a:lnTo>
                <a:lnTo>
                  <a:pt x="6" y="59"/>
                </a:lnTo>
                <a:lnTo>
                  <a:pt x="0" y="64"/>
                </a:lnTo>
                <a:lnTo>
                  <a:pt x="0" y="74"/>
                </a:lnTo>
                <a:lnTo>
                  <a:pt x="6" y="79"/>
                </a:lnTo>
                <a:lnTo>
                  <a:pt x="17" y="74"/>
                </a:lnTo>
                <a:lnTo>
                  <a:pt x="22" y="74"/>
                </a:lnTo>
                <a:lnTo>
                  <a:pt x="27" y="64"/>
                </a:lnTo>
                <a:lnTo>
                  <a:pt x="27" y="49"/>
                </a:lnTo>
                <a:lnTo>
                  <a:pt x="44" y="44"/>
                </a:lnTo>
                <a:lnTo>
                  <a:pt x="55" y="39"/>
                </a:lnTo>
                <a:lnTo>
                  <a:pt x="65" y="34"/>
                </a:lnTo>
                <a:lnTo>
                  <a:pt x="71" y="34"/>
                </a:lnTo>
                <a:lnTo>
                  <a:pt x="71" y="25"/>
                </a:lnTo>
                <a:lnTo>
                  <a:pt x="65" y="20"/>
                </a:lnTo>
                <a:lnTo>
                  <a:pt x="65" y="15"/>
                </a:lnTo>
                <a:lnTo>
                  <a:pt x="55" y="10"/>
                </a:lnTo>
                <a:lnTo>
                  <a:pt x="49" y="0"/>
                </a:lnTo>
                <a:close/>
              </a:path>
            </a:pathLst>
          </a:custGeom>
          <a:solidFill>
            <a:srgbClr val="FFFFFF"/>
          </a:solidFill>
          <a:ln w="9525">
            <a:noFill/>
            <a:round/>
            <a:headEnd/>
            <a:tailEnd/>
          </a:ln>
        </p:spPr>
        <p:txBody>
          <a:bodyPr/>
          <a:lstStyle/>
          <a:p>
            <a:endParaRPr lang="en-US"/>
          </a:p>
        </p:txBody>
      </p:sp>
      <p:sp>
        <p:nvSpPr>
          <p:cNvPr id="158764" name="Freeform 2092"/>
          <p:cNvSpPr>
            <a:spLocks/>
          </p:cNvSpPr>
          <p:nvPr/>
        </p:nvSpPr>
        <p:spPr bwMode="auto">
          <a:xfrm>
            <a:off x="2084388" y="5292725"/>
            <a:ext cx="112713" cy="125413"/>
          </a:xfrm>
          <a:custGeom>
            <a:avLst/>
            <a:gdLst/>
            <a:ahLst/>
            <a:cxnLst>
              <a:cxn ang="0">
                <a:pos x="49" y="0"/>
              </a:cxn>
              <a:cxn ang="0">
                <a:pos x="44" y="5"/>
              </a:cxn>
              <a:cxn ang="0">
                <a:pos x="38" y="15"/>
              </a:cxn>
              <a:cxn ang="0">
                <a:pos x="22" y="34"/>
              </a:cxn>
              <a:cxn ang="0">
                <a:pos x="17" y="49"/>
              </a:cxn>
              <a:cxn ang="0">
                <a:pos x="17" y="54"/>
              </a:cxn>
              <a:cxn ang="0">
                <a:pos x="6" y="59"/>
              </a:cxn>
              <a:cxn ang="0">
                <a:pos x="0" y="64"/>
              </a:cxn>
              <a:cxn ang="0">
                <a:pos x="0" y="74"/>
              </a:cxn>
              <a:cxn ang="0">
                <a:pos x="6" y="79"/>
              </a:cxn>
              <a:cxn ang="0">
                <a:pos x="17" y="74"/>
              </a:cxn>
              <a:cxn ang="0">
                <a:pos x="22" y="74"/>
              </a:cxn>
              <a:cxn ang="0">
                <a:pos x="27" y="64"/>
              </a:cxn>
              <a:cxn ang="0">
                <a:pos x="27" y="49"/>
              </a:cxn>
              <a:cxn ang="0">
                <a:pos x="44" y="44"/>
              </a:cxn>
              <a:cxn ang="0">
                <a:pos x="55" y="39"/>
              </a:cxn>
              <a:cxn ang="0">
                <a:pos x="65" y="34"/>
              </a:cxn>
              <a:cxn ang="0">
                <a:pos x="71" y="34"/>
              </a:cxn>
              <a:cxn ang="0">
                <a:pos x="71" y="25"/>
              </a:cxn>
              <a:cxn ang="0">
                <a:pos x="65" y="20"/>
              </a:cxn>
              <a:cxn ang="0">
                <a:pos x="65" y="15"/>
              </a:cxn>
              <a:cxn ang="0">
                <a:pos x="55" y="10"/>
              </a:cxn>
              <a:cxn ang="0">
                <a:pos x="49" y="0"/>
              </a:cxn>
            </a:cxnLst>
            <a:rect l="0" t="0" r="r" b="b"/>
            <a:pathLst>
              <a:path w="71" h="79">
                <a:moveTo>
                  <a:pt x="49" y="0"/>
                </a:moveTo>
                <a:lnTo>
                  <a:pt x="44" y="5"/>
                </a:lnTo>
                <a:lnTo>
                  <a:pt x="38" y="15"/>
                </a:lnTo>
                <a:lnTo>
                  <a:pt x="22" y="34"/>
                </a:lnTo>
                <a:lnTo>
                  <a:pt x="17" y="49"/>
                </a:lnTo>
                <a:lnTo>
                  <a:pt x="17" y="54"/>
                </a:lnTo>
                <a:lnTo>
                  <a:pt x="6" y="59"/>
                </a:lnTo>
                <a:lnTo>
                  <a:pt x="0" y="64"/>
                </a:lnTo>
                <a:lnTo>
                  <a:pt x="0" y="74"/>
                </a:lnTo>
                <a:lnTo>
                  <a:pt x="6" y="79"/>
                </a:lnTo>
                <a:lnTo>
                  <a:pt x="17" y="74"/>
                </a:lnTo>
                <a:lnTo>
                  <a:pt x="22" y="74"/>
                </a:lnTo>
                <a:lnTo>
                  <a:pt x="27" y="64"/>
                </a:lnTo>
                <a:lnTo>
                  <a:pt x="27" y="49"/>
                </a:lnTo>
                <a:lnTo>
                  <a:pt x="44" y="44"/>
                </a:lnTo>
                <a:lnTo>
                  <a:pt x="55" y="39"/>
                </a:lnTo>
                <a:lnTo>
                  <a:pt x="65" y="34"/>
                </a:lnTo>
                <a:lnTo>
                  <a:pt x="71" y="34"/>
                </a:lnTo>
                <a:lnTo>
                  <a:pt x="71" y="25"/>
                </a:lnTo>
                <a:lnTo>
                  <a:pt x="65" y="20"/>
                </a:lnTo>
                <a:lnTo>
                  <a:pt x="65" y="15"/>
                </a:lnTo>
                <a:lnTo>
                  <a:pt x="55" y="10"/>
                </a:lnTo>
                <a:lnTo>
                  <a:pt x="49" y="0"/>
                </a:lnTo>
                <a:close/>
              </a:path>
            </a:pathLst>
          </a:custGeom>
          <a:noFill/>
          <a:ln w="1588" cap="rnd">
            <a:solidFill>
              <a:srgbClr val="4F4F4F"/>
            </a:solidFill>
            <a:prstDash val="solid"/>
            <a:round/>
            <a:headEnd/>
            <a:tailEnd/>
          </a:ln>
        </p:spPr>
        <p:txBody>
          <a:bodyPr/>
          <a:lstStyle/>
          <a:p>
            <a:endParaRPr lang="en-US"/>
          </a:p>
        </p:txBody>
      </p:sp>
      <p:sp>
        <p:nvSpPr>
          <p:cNvPr id="158765" name="Freeform 2093"/>
          <p:cNvSpPr>
            <a:spLocks/>
          </p:cNvSpPr>
          <p:nvPr/>
        </p:nvSpPr>
        <p:spPr bwMode="auto">
          <a:xfrm>
            <a:off x="2162175" y="5284788"/>
            <a:ext cx="144463" cy="31750"/>
          </a:xfrm>
          <a:custGeom>
            <a:avLst/>
            <a:gdLst/>
            <a:ahLst/>
            <a:cxnLst>
              <a:cxn ang="0">
                <a:pos x="91" y="20"/>
              </a:cxn>
              <a:cxn ang="0">
                <a:pos x="59" y="10"/>
              </a:cxn>
              <a:cxn ang="0">
                <a:pos x="33" y="0"/>
              </a:cxn>
              <a:cxn ang="0">
                <a:pos x="16" y="0"/>
              </a:cxn>
              <a:cxn ang="0">
                <a:pos x="11" y="0"/>
              </a:cxn>
              <a:cxn ang="0">
                <a:pos x="0" y="5"/>
              </a:cxn>
            </a:cxnLst>
            <a:rect l="0" t="0" r="r" b="b"/>
            <a:pathLst>
              <a:path w="91" h="20">
                <a:moveTo>
                  <a:pt x="91" y="20"/>
                </a:moveTo>
                <a:lnTo>
                  <a:pt x="59" y="10"/>
                </a:lnTo>
                <a:lnTo>
                  <a:pt x="33" y="0"/>
                </a:lnTo>
                <a:lnTo>
                  <a:pt x="16" y="0"/>
                </a:lnTo>
                <a:lnTo>
                  <a:pt x="11" y="0"/>
                </a:lnTo>
                <a:lnTo>
                  <a:pt x="0" y="5"/>
                </a:lnTo>
              </a:path>
            </a:pathLst>
          </a:custGeom>
          <a:noFill/>
          <a:ln w="1588" cap="rnd">
            <a:solidFill>
              <a:srgbClr val="4F4F4F"/>
            </a:solidFill>
            <a:prstDash val="solid"/>
            <a:round/>
            <a:headEnd/>
            <a:tailEnd/>
          </a:ln>
        </p:spPr>
        <p:txBody>
          <a:bodyPr/>
          <a:lstStyle/>
          <a:p>
            <a:endParaRPr lang="en-US"/>
          </a:p>
        </p:txBody>
      </p:sp>
      <p:sp>
        <p:nvSpPr>
          <p:cNvPr id="158766" name="Freeform 2094"/>
          <p:cNvSpPr>
            <a:spLocks/>
          </p:cNvSpPr>
          <p:nvPr/>
        </p:nvSpPr>
        <p:spPr bwMode="auto">
          <a:xfrm>
            <a:off x="2162175" y="5284788"/>
            <a:ext cx="144463" cy="31750"/>
          </a:xfrm>
          <a:custGeom>
            <a:avLst/>
            <a:gdLst/>
            <a:ahLst/>
            <a:cxnLst>
              <a:cxn ang="0">
                <a:pos x="91" y="20"/>
              </a:cxn>
              <a:cxn ang="0">
                <a:pos x="59" y="10"/>
              </a:cxn>
              <a:cxn ang="0">
                <a:pos x="33" y="0"/>
              </a:cxn>
              <a:cxn ang="0">
                <a:pos x="16" y="0"/>
              </a:cxn>
              <a:cxn ang="0">
                <a:pos x="11" y="0"/>
              </a:cxn>
              <a:cxn ang="0">
                <a:pos x="0" y="5"/>
              </a:cxn>
            </a:cxnLst>
            <a:rect l="0" t="0" r="r" b="b"/>
            <a:pathLst>
              <a:path w="91" h="20">
                <a:moveTo>
                  <a:pt x="91" y="20"/>
                </a:moveTo>
                <a:lnTo>
                  <a:pt x="59" y="10"/>
                </a:lnTo>
                <a:lnTo>
                  <a:pt x="33" y="0"/>
                </a:lnTo>
                <a:lnTo>
                  <a:pt x="16" y="0"/>
                </a:lnTo>
                <a:lnTo>
                  <a:pt x="11" y="0"/>
                </a:lnTo>
                <a:lnTo>
                  <a:pt x="0" y="5"/>
                </a:lnTo>
              </a:path>
            </a:pathLst>
          </a:custGeom>
          <a:noFill/>
          <a:ln w="1588" cap="rnd">
            <a:solidFill>
              <a:srgbClr val="4F4F4F"/>
            </a:solidFill>
            <a:prstDash val="solid"/>
            <a:round/>
            <a:headEnd/>
            <a:tailEnd/>
          </a:ln>
        </p:spPr>
        <p:txBody>
          <a:bodyPr/>
          <a:lstStyle/>
          <a:p>
            <a:endParaRPr lang="en-US"/>
          </a:p>
        </p:txBody>
      </p:sp>
      <p:sp>
        <p:nvSpPr>
          <p:cNvPr id="158767" name="Freeform 2095"/>
          <p:cNvSpPr>
            <a:spLocks/>
          </p:cNvSpPr>
          <p:nvPr/>
        </p:nvSpPr>
        <p:spPr bwMode="auto">
          <a:xfrm>
            <a:off x="1392238" y="1296988"/>
            <a:ext cx="17463" cy="47625"/>
          </a:xfrm>
          <a:custGeom>
            <a:avLst/>
            <a:gdLst/>
            <a:ahLst/>
            <a:cxnLst>
              <a:cxn ang="0">
                <a:pos x="0" y="20"/>
              </a:cxn>
              <a:cxn ang="0">
                <a:pos x="0" y="25"/>
              </a:cxn>
              <a:cxn ang="0">
                <a:pos x="0" y="30"/>
              </a:cxn>
              <a:cxn ang="0">
                <a:pos x="6" y="25"/>
              </a:cxn>
              <a:cxn ang="0">
                <a:pos x="0" y="25"/>
              </a:cxn>
              <a:cxn ang="0">
                <a:pos x="6" y="25"/>
              </a:cxn>
              <a:cxn ang="0">
                <a:pos x="11" y="20"/>
              </a:cxn>
              <a:cxn ang="0">
                <a:pos x="11" y="15"/>
              </a:cxn>
              <a:cxn ang="0">
                <a:pos x="11" y="10"/>
              </a:cxn>
              <a:cxn ang="0">
                <a:pos x="0" y="5"/>
              </a:cxn>
              <a:cxn ang="0">
                <a:pos x="0" y="0"/>
              </a:cxn>
              <a:cxn ang="0">
                <a:pos x="0" y="5"/>
              </a:cxn>
              <a:cxn ang="0">
                <a:pos x="0" y="10"/>
              </a:cxn>
              <a:cxn ang="0">
                <a:pos x="6" y="15"/>
              </a:cxn>
              <a:cxn ang="0">
                <a:pos x="6" y="20"/>
              </a:cxn>
              <a:cxn ang="0">
                <a:pos x="0" y="20"/>
              </a:cxn>
            </a:cxnLst>
            <a:rect l="0" t="0" r="r" b="b"/>
            <a:pathLst>
              <a:path w="11" h="30">
                <a:moveTo>
                  <a:pt x="0" y="20"/>
                </a:moveTo>
                <a:lnTo>
                  <a:pt x="0" y="25"/>
                </a:lnTo>
                <a:lnTo>
                  <a:pt x="0" y="30"/>
                </a:lnTo>
                <a:lnTo>
                  <a:pt x="6" y="25"/>
                </a:lnTo>
                <a:lnTo>
                  <a:pt x="0" y="25"/>
                </a:lnTo>
                <a:lnTo>
                  <a:pt x="6" y="25"/>
                </a:lnTo>
                <a:lnTo>
                  <a:pt x="11" y="20"/>
                </a:lnTo>
                <a:lnTo>
                  <a:pt x="11" y="15"/>
                </a:lnTo>
                <a:lnTo>
                  <a:pt x="11" y="10"/>
                </a:lnTo>
                <a:lnTo>
                  <a:pt x="0" y="5"/>
                </a:lnTo>
                <a:lnTo>
                  <a:pt x="0" y="0"/>
                </a:lnTo>
                <a:lnTo>
                  <a:pt x="0" y="5"/>
                </a:lnTo>
                <a:lnTo>
                  <a:pt x="0" y="10"/>
                </a:lnTo>
                <a:lnTo>
                  <a:pt x="6" y="15"/>
                </a:lnTo>
                <a:lnTo>
                  <a:pt x="6" y="20"/>
                </a:lnTo>
                <a:lnTo>
                  <a:pt x="0" y="20"/>
                </a:lnTo>
                <a:close/>
              </a:path>
            </a:pathLst>
          </a:custGeom>
          <a:solidFill>
            <a:srgbClr val="000000"/>
          </a:solidFill>
          <a:ln w="9525">
            <a:noFill/>
            <a:round/>
            <a:headEnd/>
            <a:tailEnd/>
          </a:ln>
        </p:spPr>
        <p:txBody>
          <a:bodyPr/>
          <a:lstStyle/>
          <a:p>
            <a:endParaRPr lang="en-US"/>
          </a:p>
        </p:txBody>
      </p:sp>
      <p:sp>
        <p:nvSpPr>
          <p:cNvPr id="158768" name="Freeform 2096"/>
          <p:cNvSpPr>
            <a:spLocks/>
          </p:cNvSpPr>
          <p:nvPr/>
        </p:nvSpPr>
        <p:spPr bwMode="auto">
          <a:xfrm>
            <a:off x="1392238" y="1281113"/>
            <a:ext cx="34925" cy="23813"/>
          </a:xfrm>
          <a:custGeom>
            <a:avLst/>
            <a:gdLst/>
            <a:ahLst/>
            <a:cxnLst>
              <a:cxn ang="0">
                <a:pos x="0" y="0"/>
              </a:cxn>
              <a:cxn ang="0">
                <a:pos x="0" y="5"/>
              </a:cxn>
              <a:cxn ang="0">
                <a:pos x="16" y="15"/>
              </a:cxn>
              <a:cxn ang="0">
                <a:pos x="22" y="10"/>
              </a:cxn>
              <a:cxn ang="0">
                <a:pos x="0" y="0"/>
              </a:cxn>
            </a:cxnLst>
            <a:rect l="0" t="0" r="r" b="b"/>
            <a:pathLst>
              <a:path w="22" h="15">
                <a:moveTo>
                  <a:pt x="0" y="0"/>
                </a:moveTo>
                <a:lnTo>
                  <a:pt x="0" y="5"/>
                </a:lnTo>
                <a:lnTo>
                  <a:pt x="16" y="15"/>
                </a:lnTo>
                <a:lnTo>
                  <a:pt x="22" y="10"/>
                </a:lnTo>
                <a:lnTo>
                  <a:pt x="0" y="0"/>
                </a:lnTo>
                <a:close/>
              </a:path>
            </a:pathLst>
          </a:custGeom>
          <a:solidFill>
            <a:srgbClr val="000000"/>
          </a:solidFill>
          <a:ln w="9525">
            <a:noFill/>
            <a:round/>
            <a:headEnd/>
            <a:tailEnd/>
          </a:ln>
        </p:spPr>
        <p:txBody>
          <a:bodyPr/>
          <a:lstStyle/>
          <a:p>
            <a:endParaRPr lang="en-US"/>
          </a:p>
        </p:txBody>
      </p:sp>
      <p:sp>
        <p:nvSpPr>
          <p:cNvPr id="158769" name="Freeform 2097"/>
          <p:cNvSpPr>
            <a:spLocks/>
          </p:cNvSpPr>
          <p:nvPr/>
        </p:nvSpPr>
        <p:spPr bwMode="auto">
          <a:xfrm>
            <a:off x="1409700" y="1219200"/>
            <a:ext cx="50800" cy="30163"/>
          </a:xfrm>
          <a:custGeom>
            <a:avLst/>
            <a:gdLst/>
            <a:ahLst/>
            <a:cxnLst>
              <a:cxn ang="0">
                <a:pos x="32" y="19"/>
              </a:cxn>
              <a:cxn ang="0">
                <a:pos x="0" y="0"/>
              </a:cxn>
              <a:cxn ang="0">
                <a:pos x="5" y="0"/>
              </a:cxn>
              <a:cxn ang="0">
                <a:pos x="32" y="19"/>
              </a:cxn>
            </a:cxnLst>
            <a:rect l="0" t="0" r="r" b="b"/>
            <a:pathLst>
              <a:path w="32" h="19">
                <a:moveTo>
                  <a:pt x="32" y="19"/>
                </a:moveTo>
                <a:lnTo>
                  <a:pt x="0" y="0"/>
                </a:lnTo>
                <a:lnTo>
                  <a:pt x="5" y="0"/>
                </a:lnTo>
                <a:lnTo>
                  <a:pt x="32" y="19"/>
                </a:lnTo>
                <a:close/>
              </a:path>
            </a:pathLst>
          </a:custGeom>
          <a:solidFill>
            <a:srgbClr val="000000"/>
          </a:solidFill>
          <a:ln w="9525">
            <a:noFill/>
            <a:round/>
            <a:headEnd/>
            <a:tailEnd/>
          </a:ln>
        </p:spPr>
        <p:txBody>
          <a:bodyPr/>
          <a:lstStyle/>
          <a:p>
            <a:endParaRPr lang="en-US"/>
          </a:p>
        </p:txBody>
      </p:sp>
      <p:sp>
        <p:nvSpPr>
          <p:cNvPr id="158770" name="Freeform 2098"/>
          <p:cNvSpPr>
            <a:spLocks/>
          </p:cNvSpPr>
          <p:nvPr/>
        </p:nvSpPr>
        <p:spPr bwMode="auto">
          <a:xfrm>
            <a:off x="1470025" y="1219200"/>
            <a:ext cx="7938" cy="14288"/>
          </a:xfrm>
          <a:custGeom>
            <a:avLst/>
            <a:gdLst/>
            <a:ahLst/>
            <a:cxnLst>
              <a:cxn ang="0">
                <a:pos x="0" y="9"/>
              </a:cxn>
              <a:cxn ang="0">
                <a:pos x="0" y="4"/>
              </a:cxn>
              <a:cxn ang="0">
                <a:pos x="0" y="0"/>
              </a:cxn>
              <a:cxn ang="0">
                <a:pos x="5" y="4"/>
              </a:cxn>
              <a:cxn ang="0">
                <a:pos x="0" y="9"/>
              </a:cxn>
            </a:cxnLst>
            <a:rect l="0" t="0" r="r" b="b"/>
            <a:pathLst>
              <a:path w="5" h="9">
                <a:moveTo>
                  <a:pt x="0" y="9"/>
                </a:moveTo>
                <a:lnTo>
                  <a:pt x="0" y="4"/>
                </a:lnTo>
                <a:lnTo>
                  <a:pt x="0" y="0"/>
                </a:lnTo>
                <a:lnTo>
                  <a:pt x="5" y="4"/>
                </a:lnTo>
                <a:lnTo>
                  <a:pt x="0" y="9"/>
                </a:lnTo>
                <a:close/>
              </a:path>
            </a:pathLst>
          </a:custGeom>
          <a:solidFill>
            <a:srgbClr val="000000"/>
          </a:solidFill>
          <a:ln w="9525">
            <a:noFill/>
            <a:round/>
            <a:headEnd/>
            <a:tailEnd/>
          </a:ln>
        </p:spPr>
        <p:txBody>
          <a:bodyPr/>
          <a:lstStyle/>
          <a:p>
            <a:endParaRPr lang="en-US"/>
          </a:p>
        </p:txBody>
      </p:sp>
      <p:sp>
        <p:nvSpPr>
          <p:cNvPr id="158771" name="Freeform 2099"/>
          <p:cNvSpPr>
            <a:spLocks/>
          </p:cNvSpPr>
          <p:nvPr/>
        </p:nvSpPr>
        <p:spPr bwMode="auto">
          <a:xfrm>
            <a:off x="1384300" y="1281113"/>
            <a:ext cx="7938" cy="7938"/>
          </a:xfrm>
          <a:custGeom>
            <a:avLst/>
            <a:gdLst/>
            <a:ahLst/>
            <a:cxnLst>
              <a:cxn ang="0">
                <a:pos x="5" y="5"/>
              </a:cxn>
              <a:cxn ang="0">
                <a:pos x="5" y="0"/>
              </a:cxn>
              <a:cxn ang="0">
                <a:pos x="0" y="0"/>
              </a:cxn>
              <a:cxn ang="0">
                <a:pos x="5" y="5"/>
              </a:cxn>
            </a:cxnLst>
            <a:rect l="0" t="0" r="r" b="b"/>
            <a:pathLst>
              <a:path w="5" h="5">
                <a:moveTo>
                  <a:pt x="5" y="5"/>
                </a:moveTo>
                <a:lnTo>
                  <a:pt x="5" y="0"/>
                </a:lnTo>
                <a:lnTo>
                  <a:pt x="0" y="0"/>
                </a:lnTo>
                <a:lnTo>
                  <a:pt x="5" y="5"/>
                </a:lnTo>
                <a:close/>
              </a:path>
            </a:pathLst>
          </a:custGeom>
          <a:solidFill>
            <a:srgbClr val="000000"/>
          </a:solidFill>
          <a:ln w="9525">
            <a:noFill/>
            <a:round/>
            <a:headEnd/>
            <a:tailEnd/>
          </a:ln>
        </p:spPr>
        <p:txBody>
          <a:bodyPr/>
          <a:lstStyle/>
          <a:p>
            <a:endParaRPr lang="en-US"/>
          </a:p>
        </p:txBody>
      </p:sp>
      <p:sp>
        <p:nvSpPr>
          <p:cNvPr id="158772" name="Freeform 2100"/>
          <p:cNvSpPr>
            <a:spLocks/>
          </p:cNvSpPr>
          <p:nvPr/>
        </p:nvSpPr>
        <p:spPr bwMode="auto">
          <a:xfrm>
            <a:off x="1374775" y="1273175"/>
            <a:ext cx="9525" cy="7938"/>
          </a:xfrm>
          <a:custGeom>
            <a:avLst/>
            <a:gdLst/>
            <a:ahLst/>
            <a:cxnLst>
              <a:cxn ang="0">
                <a:pos x="6" y="5"/>
              </a:cxn>
              <a:cxn ang="0">
                <a:pos x="0" y="0"/>
              </a:cxn>
              <a:cxn ang="0">
                <a:pos x="6" y="0"/>
              </a:cxn>
              <a:cxn ang="0">
                <a:pos x="6" y="5"/>
              </a:cxn>
            </a:cxnLst>
            <a:rect l="0" t="0" r="r" b="b"/>
            <a:pathLst>
              <a:path w="6" h="5">
                <a:moveTo>
                  <a:pt x="6" y="5"/>
                </a:moveTo>
                <a:lnTo>
                  <a:pt x="0" y="0"/>
                </a:lnTo>
                <a:lnTo>
                  <a:pt x="6" y="0"/>
                </a:lnTo>
                <a:lnTo>
                  <a:pt x="6" y="5"/>
                </a:lnTo>
                <a:close/>
              </a:path>
            </a:pathLst>
          </a:custGeom>
          <a:solidFill>
            <a:srgbClr val="000000"/>
          </a:solidFill>
          <a:ln w="9525">
            <a:noFill/>
            <a:round/>
            <a:headEnd/>
            <a:tailEnd/>
          </a:ln>
        </p:spPr>
        <p:txBody>
          <a:bodyPr/>
          <a:lstStyle/>
          <a:p>
            <a:endParaRPr lang="en-US"/>
          </a:p>
        </p:txBody>
      </p:sp>
      <p:sp>
        <p:nvSpPr>
          <p:cNvPr id="158773" name="Freeform 2101"/>
          <p:cNvSpPr>
            <a:spLocks/>
          </p:cNvSpPr>
          <p:nvPr/>
        </p:nvSpPr>
        <p:spPr bwMode="auto">
          <a:xfrm>
            <a:off x="1374775" y="1304925"/>
            <a:ext cx="25400" cy="23813"/>
          </a:xfrm>
          <a:custGeom>
            <a:avLst/>
            <a:gdLst/>
            <a:ahLst/>
            <a:cxnLst>
              <a:cxn ang="0">
                <a:pos x="0" y="15"/>
              </a:cxn>
              <a:cxn ang="0">
                <a:pos x="11" y="15"/>
              </a:cxn>
              <a:cxn ang="0">
                <a:pos x="16" y="15"/>
              </a:cxn>
              <a:cxn ang="0">
                <a:pos x="16" y="10"/>
              </a:cxn>
              <a:cxn ang="0">
                <a:pos x="11" y="5"/>
              </a:cxn>
              <a:cxn ang="0">
                <a:pos x="5" y="0"/>
              </a:cxn>
              <a:cxn ang="0">
                <a:pos x="0" y="5"/>
              </a:cxn>
              <a:cxn ang="0">
                <a:pos x="0" y="10"/>
              </a:cxn>
              <a:cxn ang="0">
                <a:pos x="0" y="15"/>
              </a:cxn>
            </a:cxnLst>
            <a:rect l="0" t="0" r="r" b="b"/>
            <a:pathLst>
              <a:path w="16" h="15">
                <a:moveTo>
                  <a:pt x="0" y="15"/>
                </a:moveTo>
                <a:lnTo>
                  <a:pt x="11" y="15"/>
                </a:lnTo>
                <a:lnTo>
                  <a:pt x="16" y="15"/>
                </a:lnTo>
                <a:lnTo>
                  <a:pt x="16" y="10"/>
                </a:lnTo>
                <a:lnTo>
                  <a:pt x="11" y="5"/>
                </a:lnTo>
                <a:lnTo>
                  <a:pt x="5" y="0"/>
                </a:lnTo>
                <a:lnTo>
                  <a:pt x="0" y="5"/>
                </a:lnTo>
                <a:lnTo>
                  <a:pt x="0" y="10"/>
                </a:lnTo>
                <a:lnTo>
                  <a:pt x="0" y="15"/>
                </a:lnTo>
                <a:close/>
              </a:path>
            </a:pathLst>
          </a:custGeom>
          <a:noFill/>
          <a:ln w="1588" cap="rnd">
            <a:solidFill>
              <a:srgbClr val="000000"/>
            </a:solidFill>
            <a:prstDash val="solid"/>
            <a:round/>
            <a:headEnd/>
            <a:tailEnd/>
          </a:ln>
        </p:spPr>
        <p:txBody>
          <a:bodyPr/>
          <a:lstStyle/>
          <a:p>
            <a:endParaRPr lang="en-US"/>
          </a:p>
        </p:txBody>
      </p:sp>
      <p:sp>
        <p:nvSpPr>
          <p:cNvPr id="158774" name="Freeform 2102"/>
          <p:cNvSpPr>
            <a:spLocks/>
          </p:cNvSpPr>
          <p:nvPr/>
        </p:nvSpPr>
        <p:spPr bwMode="auto">
          <a:xfrm>
            <a:off x="1384300" y="1281113"/>
            <a:ext cx="42863" cy="23813"/>
          </a:xfrm>
          <a:custGeom>
            <a:avLst/>
            <a:gdLst/>
            <a:ahLst/>
            <a:cxnLst>
              <a:cxn ang="0">
                <a:pos x="21" y="15"/>
              </a:cxn>
              <a:cxn ang="0">
                <a:pos x="0" y="0"/>
              </a:cxn>
              <a:cxn ang="0">
                <a:pos x="5" y="0"/>
              </a:cxn>
              <a:cxn ang="0">
                <a:pos x="27" y="10"/>
              </a:cxn>
              <a:cxn ang="0">
                <a:pos x="21" y="15"/>
              </a:cxn>
            </a:cxnLst>
            <a:rect l="0" t="0" r="r" b="b"/>
            <a:pathLst>
              <a:path w="27" h="15">
                <a:moveTo>
                  <a:pt x="21" y="15"/>
                </a:moveTo>
                <a:lnTo>
                  <a:pt x="0" y="0"/>
                </a:lnTo>
                <a:lnTo>
                  <a:pt x="5" y="0"/>
                </a:lnTo>
                <a:lnTo>
                  <a:pt x="27" y="10"/>
                </a:lnTo>
                <a:lnTo>
                  <a:pt x="21" y="15"/>
                </a:lnTo>
                <a:close/>
              </a:path>
            </a:pathLst>
          </a:custGeom>
          <a:noFill/>
          <a:ln w="1588" cap="rnd">
            <a:solidFill>
              <a:srgbClr val="000000"/>
            </a:solidFill>
            <a:prstDash val="solid"/>
            <a:round/>
            <a:headEnd/>
            <a:tailEnd/>
          </a:ln>
        </p:spPr>
        <p:txBody>
          <a:bodyPr/>
          <a:lstStyle/>
          <a:p>
            <a:endParaRPr lang="en-US"/>
          </a:p>
        </p:txBody>
      </p:sp>
      <p:sp>
        <p:nvSpPr>
          <p:cNvPr id="158775" name="Freeform 2103"/>
          <p:cNvSpPr>
            <a:spLocks/>
          </p:cNvSpPr>
          <p:nvPr/>
        </p:nvSpPr>
        <p:spPr bwMode="auto">
          <a:xfrm>
            <a:off x="1374775" y="1273175"/>
            <a:ext cx="9525" cy="7938"/>
          </a:xfrm>
          <a:custGeom>
            <a:avLst/>
            <a:gdLst/>
            <a:ahLst/>
            <a:cxnLst>
              <a:cxn ang="0">
                <a:pos x="6" y="5"/>
              </a:cxn>
              <a:cxn ang="0">
                <a:pos x="0" y="0"/>
              </a:cxn>
              <a:cxn ang="0">
                <a:pos x="6" y="0"/>
              </a:cxn>
              <a:cxn ang="0">
                <a:pos x="6" y="5"/>
              </a:cxn>
            </a:cxnLst>
            <a:rect l="0" t="0" r="r" b="b"/>
            <a:pathLst>
              <a:path w="6" h="5">
                <a:moveTo>
                  <a:pt x="6" y="5"/>
                </a:moveTo>
                <a:lnTo>
                  <a:pt x="0" y="0"/>
                </a:lnTo>
                <a:lnTo>
                  <a:pt x="6" y="0"/>
                </a:lnTo>
                <a:lnTo>
                  <a:pt x="6" y="5"/>
                </a:lnTo>
                <a:close/>
              </a:path>
            </a:pathLst>
          </a:custGeom>
          <a:noFill/>
          <a:ln w="1588" cap="rnd">
            <a:solidFill>
              <a:srgbClr val="000000"/>
            </a:solidFill>
            <a:prstDash val="solid"/>
            <a:round/>
            <a:headEnd/>
            <a:tailEnd/>
          </a:ln>
        </p:spPr>
        <p:txBody>
          <a:bodyPr/>
          <a:lstStyle/>
          <a:p>
            <a:endParaRPr lang="en-US"/>
          </a:p>
        </p:txBody>
      </p:sp>
      <p:sp>
        <p:nvSpPr>
          <p:cNvPr id="158776" name="Freeform 2104"/>
          <p:cNvSpPr>
            <a:spLocks/>
          </p:cNvSpPr>
          <p:nvPr/>
        </p:nvSpPr>
        <p:spPr bwMode="auto">
          <a:xfrm>
            <a:off x="1409700" y="1219200"/>
            <a:ext cx="50800" cy="30163"/>
          </a:xfrm>
          <a:custGeom>
            <a:avLst/>
            <a:gdLst/>
            <a:ahLst/>
            <a:cxnLst>
              <a:cxn ang="0">
                <a:pos x="32" y="19"/>
              </a:cxn>
              <a:cxn ang="0">
                <a:pos x="0" y="0"/>
              </a:cxn>
              <a:cxn ang="0">
                <a:pos x="5" y="0"/>
              </a:cxn>
              <a:cxn ang="0">
                <a:pos x="32" y="19"/>
              </a:cxn>
            </a:cxnLst>
            <a:rect l="0" t="0" r="r" b="b"/>
            <a:pathLst>
              <a:path w="32" h="19">
                <a:moveTo>
                  <a:pt x="32" y="19"/>
                </a:moveTo>
                <a:lnTo>
                  <a:pt x="0" y="0"/>
                </a:lnTo>
                <a:lnTo>
                  <a:pt x="5" y="0"/>
                </a:lnTo>
                <a:lnTo>
                  <a:pt x="32" y="19"/>
                </a:lnTo>
                <a:close/>
              </a:path>
            </a:pathLst>
          </a:custGeom>
          <a:noFill/>
          <a:ln w="1588" cap="rnd">
            <a:solidFill>
              <a:srgbClr val="000000"/>
            </a:solidFill>
            <a:prstDash val="solid"/>
            <a:round/>
            <a:headEnd/>
            <a:tailEnd/>
          </a:ln>
        </p:spPr>
        <p:txBody>
          <a:bodyPr/>
          <a:lstStyle/>
          <a:p>
            <a:endParaRPr lang="en-US"/>
          </a:p>
        </p:txBody>
      </p:sp>
      <p:sp>
        <p:nvSpPr>
          <p:cNvPr id="158777" name="Freeform 2105"/>
          <p:cNvSpPr>
            <a:spLocks/>
          </p:cNvSpPr>
          <p:nvPr/>
        </p:nvSpPr>
        <p:spPr bwMode="auto">
          <a:xfrm>
            <a:off x="1470025" y="1219200"/>
            <a:ext cx="7938" cy="14288"/>
          </a:xfrm>
          <a:custGeom>
            <a:avLst/>
            <a:gdLst/>
            <a:ahLst/>
            <a:cxnLst>
              <a:cxn ang="0">
                <a:pos x="0" y="9"/>
              </a:cxn>
              <a:cxn ang="0">
                <a:pos x="0" y="4"/>
              </a:cxn>
              <a:cxn ang="0">
                <a:pos x="0" y="0"/>
              </a:cxn>
              <a:cxn ang="0">
                <a:pos x="5" y="4"/>
              </a:cxn>
              <a:cxn ang="0">
                <a:pos x="0" y="9"/>
              </a:cxn>
            </a:cxnLst>
            <a:rect l="0" t="0" r="r" b="b"/>
            <a:pathLst>
              <a:path w="5" h="9">
                <a:moveTo>
                  <a:pt x="0" y="9"/>
                </a:moveTo>
                <a:lnTo>
                  <a:pt x="0" y="4"/>
                </a:lnTo>
                <a:lnTo>
                  <a:pt x="0" y="0"/>
                </a:lnTo>
                <a:lnTo>
                  <a:pt x="5" y="4"/>
                </a:lnTo>
                <a:lnTo>
                  <a:pt x="0" y="9"/>
                </a:lnTo>
                <a:close/>
              </a:path>
            </a:pathLst>
          </a:custGeom>
          <a:noFill/>
          <a:ln w="1588" cap="rnd">
            <a:solidFill>
              <a:srgbClr val="000000"/>
            </a:solidFill>
            <a:prstDash val="solid"/>
            <a:round/>
            <a:headEnd/>
            <a:tailEnd/>
          </a:ln>
        </p:spPr>
        <p:txBody>
          <a:bodyPr/>
          <a:lstStyle/>
          <a:p>
            <a:endParaRPr lang="en-US"/>
          </a:p>
        </p:txBody>
      </p:sp>
      <p:sp>
        <p:nvSpPr>
          <p:cNvPr id="158778" name="Freeform 2106"/>
          <p:cNvSpPr>
            <a:spLocks/>
          </p:cNvSpPr>
          <p:nvPr/>
        </p:nvSpPr>
        <p:spPr bwMode="auto">
          <a:xfrm>
            <a:off x="3240088" y="2992438"/>
            <a:ext cx="17463" cy="15875"/>
          </a:xfrm>
          <a:custGeom>
            <a:avLst/>
            <a:gdLst/>
            <a:ahLst/>
            <a:cxnLst>
              <a:cxn ang="0">
                <a:pos x="0" y="5"/>
              </a:cxn>
              <a:cxn ang="0">
                <a:pos x="0" y="10"/>
              </a:cxn>
              <a:cxn ang="0">
                <a:pos x="6" y="5"/>
              </a:cxn>
              <a:cxn ang="0">
                <a:pos x="11" y="0"/>
              </a:cxn>
              <a:cxn ang="0">
                <a:pos x="6" y="5"/>
              </a:cxn>
              <a:cxn ang="0">
                <a:pos x="0" y="5"/>
              </a:cxn>
            </a:cxnLst>
            <a:rect l="0" t="0" r="r" b="b"/>
            <a:pathLst>
              <a:path w="11" h="10">
                <a:moveTo>
                  <a:pt x="0" y="5"/>
                </a:moveTo>
                <a:lnTo>
                  <a:pt x="0" y="10"/>
                </a:lnTo>
                <a:lnTo>
                  <a:pt x="6" y="5"/>
                </a:lnTo>
                <a:lnTo>
                  <a:pt x="11" y="0"/>
                </a:lnTo>
                <a:lnTo>
                  <a:pt x="6" y="5"/>
                </a:lnTo>
                <a:lnTo>
                  <a:pt x="0" y="5"/>
                </a:lnTo>
                <a:close/>
              </a:path>
            </a:pathLst>
          </a:custGeom>
          <a:solidFill>
            <a:srgbClr val="000000"/>
          </a:solidFill>
          <a:ln w="9525">
            <a:noFill/>
            <a:round/>
            <a:headEnd/>
            <a:tailEnd/>
          </a:ln>
        </p:spPr>
        <p:txBody>
          <a:bodyPr/>
          <a:lstStyle/>
          <a:p>
            <a:endParaRPr lang="en-US"/>
          </a:p>
        </p:txBody>
      </p:sp>
      <p:sp>
        <p:nvSpPr>
          <p:cNvPr id="158779" name="Freeform 2107"/>
          <p:cNvSpPr>
            <a:spLocks/>
          </p:cNvSpPr>
          <p:nvPr/>
        </p:nvSpPr>
        <p:spPr bwMode="auto">
          <a:xfrm>
            <a:off x="3240088" y="2976563"/>
            <a:ext cx="17463" cy="7938"/>
          </a:xfrm>
          <a:custGeom>
            <a:avLst/>
            <a:gdLst/>
            <a:ahLst/>
            <a:cxnLst>
              <a:cxn ang="0">
                <a:pos x="0" y="5"/>
              </a:cxn>
              <a:cxn ang="0">
                <a:pos x="0" y="5"/>
              </a:cxn>
              <a:cxn ang="0">
                <a:pos x="11" y="5"/>
              </a:cxn>
              <a:cxn ang="0">
                <a:pos x="6" y="5"/>
              </a:cxn>
              <a:cxn ang="0">
                <a:pos x="6" y="0"/>
              </a:cxn>
              <a:cxn ang="0">
                <a:pos x="0" y="0"/>
              </a:cxn>
              <a:cxn ang="0">
                <a:pos x="6" y="5"/>
              </a:cxn>
              <a:cxn ang="0">
                <a:pos x="0" y="5"/>
              </a:cxn>
            </a:cxnLst>
            <a:rect l="0" t="0" r="r" b="b"/>
            <a:pathLst>
              <a:path w="11" h="5">
                <a:moveTo>
                  <a:pt x="0" y="5"/>
                </a:moveTo>
                <a:lnTo>
                  <a:pt x="0" y="5"/>
                </a:lnTo>
                <a:lnTo>
                  <a:pt x="11" y="5"/>
                </a:lnTo>
                <a:lnTo>
                  <a:pt x="6" y="5"/>
                </a:lnTo>
                <a:lnTo>
                  <a:pt x="6" y="0"/>
                </a:lnTo>
                <a:lnTo>
                  <a:pt x="0" y="0"/>
                </a:lnTo>
                <a:lnTo>
                  <a:pt x="6" y="5"/>
                </a:lnTo>
                <a:lnTo>
                  <a:pt x="0" y="5"/>
                </a:lnTo>
                <a:close/>
              </a:path>
            </a:pathLst>
          </a:custGeom>
          <a:solidFill>
            <a:srgbClr val="000000"/>
          </a:solidFill>
          <a:ln w="9525">
            <a:noFill/>
            <a:round/>
            <a:headEnd/>
            <a:tailEnd/>
          </a:ln>
        </p:spPr>
        <p:txBody>
          <a:bodyPr/>
          <a:lstStyle/>
          <a:p>
            <a:endParaRPr lang="en-US"/>
          </a:p>
        </p:txBody>
      </p:sp>
      <p:sp>
        <p:nvSpPr>
          <p:cNvPr id="158780" name="Freeform 2108"/>
          <p:cNvSpPr>
            <a:spLocks/>
          </p:cNvSpPr>
          <p:nvPr/>
        </p:nvSpPr>
        <p:spPr bwMode="auto">
          <a:xfrm>
            <a:off x="3222625" y="2976563"/>
            <a:ext cx="17463" cy="31750"/>
          </a:xfrm>
          <a:custGeom>
            <a:avLst/>
            <a:gdLst/>
            <a:ahLst/>
            <a:cxnLst>
              <a:cxn ang="0">
                <a:pos x="11" y="0"/>
              </a:cxn>
              <a:cxn ang="0">
                <a:pos x="11" y="0"/>
              </a:cxn>
              <a:cxn ang="0">
                <a:pos x="6" y="0"/>
              </a:cxn>
              <a:cxn ang="0">
                <a:pos x="0" y="5"/>
              </a:cxn>
              <a:cxn ang="0">
                <a:pos x="6" y="15"/>
              </a:cxn>
              <a:cxn ang="0">
                <a:pos x="6" y="20"/>
              </a:cxn>
              <a:cxn ang="0">
                <a:pos x="11" y="20"/>
              </a:cxn>
              <a:cxn ang="0">
                <a:pos x="11" y="15"/>
              </a:cxn>
              <a:cxn ang="0">
                <a:pos x="6" y="10"/>
              </a:cxn>
              <a:cxn ang="0">
                <a:pos x="6" y="5"/>
              </a:cxn>
              <a:cxn ang="0">
                <a:pos x="11" y="5"/>
              </a:cxn>
              <a:cxn ang="0">
                <a:pos x="6" y="5"/>
              </a:cxn>
              <a:cxn ang="0">
                <a:pos x="6" y="0"/>
              </a:cxn>
              <a:cxn ang="0">
                <a:pos x="11" y="0"/>
              </a:cxn>
            </a:cxnLst>
            <a:rect l="0" t="0" r="r" b="b"/>
            <a:pathLst>
              <a:path w="11" h="20">
                <a:moveTo>
                  <a:pt x="11" y="0"/>
                </a:moveTo>
                <a:lnTo>
                  <a:pt x="11" y="0"/>
                </a:lnTo>
                <a:lnTo>
                  <a:pt x="6" y="0"/>
                </a:lnTo>
                <a:lnTo>
                  <a:pt x="0" y="5"/>
                </a:lnTo>
                <a:lnTo>
                  <a:pt x="6" y="15"/>
                </a:lnTo>
                <a:lnTo>
                  <a:pt x="6" y="20"/>
                </a:lnTo>
                <a:lnTo>
                  <a:pt x="11" y="20"/>
                </a:lnTo>
                <a:lnTo>
                  <a:pt x="11" y="15"/>
                </a:lnTo>
                <a:lnTo>
                  <a:pt x="6" y="10"/>
                </a:lnTo>
                <a:lnTo>
                  <a:pt x="6" y="5"/>
                </a:lnTo>
                <a:lnTo>
                  <a:pt x="11" y="5"/>
                </a:lnTo>
                <a:lnTo>
                  <a:pt x="6" y="5"/>
                </a:lnTo>
                <a:lnTo>
                  <a:pt x="6" y="0"/>
                </a:lnTo>
                <a:lnTo>
                  <a:pt x="11" y="0"/>
                </a:lnTo>
                <a:close/>
              </a:path>
            </a:pathLst>
          </a:custGeom>
          <a:solidFill>
            <a:srgbClr val="000000"/>
          </a:solidFill>
          <a:ln w="9525">
            <a:noFill/>
            <a:round/>
            <a:headEnd/>
            <a:tailEnd/>
          </a:ln>
        </p:spPr>
        <p:txBody>
          <a:bodyPr/>
          <a:lstStyle/>
          <a:p>
            <a:endParaRPr lang="en-US"/>
          </a:p>
        </p:txBody>
      </p:sp>
      <p:sp>
        <p:nvSpPr>
          <p:cNvPr id="158781" name="Freeform 2109"/>
          <p:cNvSpPr>
            <a:spLocks/>
          </p:cNvSpPr>
          <p:nvPr/>
        </p:nvSpPr>
        <p:spPr bwMode="auto">
          <a:xfrm>
            <a:off x="3198813" y="2992438"/>
            <a:ext cx="15875" cy="15875"/>
          </a:xfrm>
          <a:custGeom>
            <a:avLst/>
            <a:gdLst/>
            <a:ahLst/>
            <a:cxnLst>
              <a:cxn ang="0">
                <a:pos x="0" y="5"/>
              </a:cxn>
              <a:cxn ang="0">
                <a:pos x="0" y="10"/>
              </a:cxn>
              <a:cxn ang="0">
                <a:pos x="5" y="10"/>
              </a:cxn>
              <a:cxn ang="0">
                <a:pos x="10" y="5"/>
              </a:cxn>
              <a:cxn ang="0">
                <a:pos x="10" y="0"/>
              </a:cxn>
              <a:cxn ang="0">
                <a:pos x="5" y="5"/>
              </a:cxn>
              <a:cxn ang="0">
                <a:pos x="0" y="5"/>
              </a:cxn>
            </a:cxnLst>
            <a:rect l="0" t="0" r="r" b="b"/>
            <a:pathLst>
              <a:path w="10" h="10">
                <a:moveTo>
                  <a:pt x="0" y="5"/>
                </a:moveTo>
                <a:lnTo>
                  <a:pt x="0" y="10"/>
                </a:lnTo>
                <a:lnTo>
                  <a:pt x="5" y="10"/>
                </a:lnTo>
                <a:lnTo>
                  <a:pt x="10" y="5"/>
                </a:lnTo>
                <a:lnTo>
                  <a:pt x="10" y="0"/>
                </a:lnTo>
                <a:lnTo>
                  <a:pt x="5" y="5"/>
                </a:lnTo>
                <a:lnTo>
                  <a:pt x="0" y="5"/>
                </a:lnTo>
                <a:close/>
              </a:path>
            </a:pathLst>
          </a:custGeom>
          <a:solidFill>
            <a:srgbClr val="000000"/>
          </a:solidFill>
          <a:ln w="9525">
            <a:noFill/>
            <a:round/>
            <a:headEnd/>
            <a:tailEnd/>
          </a:ln>
        </p:spPr>
        <p:txBody>
          <a:bodyPr/>
          <a:lstStyle/>
          <a:p>
            <a:endParaRPr lang="en-US"/>
          </a:p>
        </p:txBody>
      </p:sp>
      <p:sp>
        <p:nvSpPr>
          <p:cNvPr id="158782" name="Freeform 2110"/>
          <p:cNvSpPr>
            <a:spLocks/>
          </p:cNvSpPr>
          <p:nvPr/>
        </p:nvSpPr>
        <p:spPr bwMode="auto">
          <a:xfrm>
            <a:off x="3198813" y="2976563"/>
            <a:ext cx="15875" cy="7938"/>
          </a:xfrm>
          <a:custGeom>
            <a:avLst/>
            <a:gdLst/>
            <a:ahLst/>
            <a:cxnLst>
              <a:cxn ang="0">
                <a:pos x="0" y="5"/>
              </a:cxn>
              <a:cxn ang="0">
                <a:pos x="0" y="5"/>
              </a:cxn>
              <a:cxn ang="0">
                <a:pos x="10" y="5"/>
              </a:cxn>
              <a:cxn ang="0">
                <a:pos x="10" y="0"/>
              </a:cxn>
              <a:cxn ang="0">
                <a:pos x="5" y="0"/>
              </a:cxn>
              <a:cxn ang="0">
                <a:pos x="0" y="0"/>
              </a:cxn>
              <a:cxn ang="0">
                <a:pos x="5" y="0"/>
              </a:cxn>
              <a:cxn ang="0">
                <a:pos x="5" y="5"/>
              </a:cxn>
              <a:cxn ang="0">
                <a:pos x="0" y="5"/>
              </a:cxn>
            </a:cxnLst>
            <a:rect l="0" t="0" r="r" b="b"/>
            <a:pathLst>
              <a:path w="10" h="5">
                <a:moveTo>
                  <a:pt x="0" y="5"/>
                </a:moveTo>
                <a:lnTo>
                  <a:pt x="0" y="5"/>
                </a:lnTo>
                <a:lnTo>
                  <a:pt x="10" y="5"/>
                </a:lnTo>
                <a:lnTo>
                  <a:pt x="10" y="0"/>
                </a:lnTo>
                <a:lnTo>
                  <a:pt x="5" y="0"/>
                </a:lnTo>
                <a:lnTo>
                  <a:pt x="0" y="0"/>
                </a:lnTo>
                <a:lnTo>
                  <a:pt x="5" y="0"/>
                </a:lnTo>
                <a:lnTo>
                  <a:pt x="5" y="5"/>
                </a:lnTo>
                <a:lnTo>
                  <a:pt x="0" y="5"/>
                </a:lnTo>
                <a:close/>
              </a:path>
            </a:pathLst>
          </a:custGeom>
          <a:solidFill>
            <a:srgbClr val="000000"/>
          </a:solidFill>
          <a:ln w="9525">
            <a:noFill/>
            <a:round/>
            <a:headEnd/>
            <a:tailEnd/>
          </a:ln>
        </p:spPr>
        <p:txBody>
          <a:bodyPr/>
          <a:lstStyle/>
          <a:p>
            <a:endParaRPr lang="en-US"/>
          </a:p>
        </p:txBody>
      </p:sp>
      <p:sp>
        <p:nvSpPr>
          <p:cNvPr id="158783" name="Freeform 2111"/>
          <p:cNvSpPr>
            <a:spLocks/>
          </p:cNvSpPr>
          <p:nvPr/>
        </p:nvSpPr>
        <p:spPr bwMode="auto">
          <a:xfrm>
            <a:off x="3189288" y="2976563"/>
            <a:ext cx="9525" cy="31750"/>
          </a:xfrm>
          <a:custGeom>
            <a:avLst/>
            <a:gdLst/>
            <a:ahLst/>
            <a:cxnLst>
              <a:cxn ang="0">
                <a:pos x="6" y="0"/>
              </a:cxn>
              <a:cxn ang="0">
                <a:pos x="6" y="0"/>
              </a:cxn>
              <a:cxn ang="0">
                <a:pos x="0" y="5"/>
              </a:cxn>
              <a:cxn ang="0">
                <a:pos x="0" y="15"/>
              </a:cxn>
              <a:cxn ang="0">
                <a:pos x="6" y="20"/>
              </a:cxn>
              <a:cxn ang="0">
                <a:pos x="6" y="15"/>
              </a:cxn>
              <a:cxn ang="0">
                <a:pos x="0" y="5"/>
              </a:cxn>
              <a:cxn ang="0">
                <a:pos x="6" y="5"/>
              </a:cxn>
              <a:cxn ang="0">
                <a:pos x="0" y="5"/>
              </a:cxn>
              <a:cxn ang="0">
                <a:pos x="6" y="0"/>
              </a:cxn>
            </a:cxnLst>
            <a:rect l="0" t="0" r="r" b="b"/>
            <a:pathLst>
              <a:path w="6" h="20">
                <a:moveTo>
                  <a:pt x="6" y="0"/>
                </a:moveTo>
                <a:lnTo>
                  <a:pt x="6" y="0"/>
                </a:lnTo>
                <a:lnTo>
                  <a:pt x="0" y="5"/>
                </a:lnTo>
                <a:lnTo>
                  <a:pt x="0" y="15"/>
                </a:lnTo>
                <a:lnTo>
                  <a:pt x="6" y="20"/>
                </a:lnTo>
                <a:lnTo>
                  <a:pt x="6" y="15"/>
                </a:lnTo>
                <a:lnTo>
                  <a:pt x="0" y="5"/>
                </a:lnTo>
                <a:lnTo>
                  <a:pt x="6" y="5"/>
                </a:lnTo>
                <a:lnTo>
                  <a:pt x="0" y="5"/>
                </a:lnTo>
                <a:lnTo>
                  <a:pt x="6" y="0"/>
                </a:lnTo>
                <a:close/>
              </a:path>
            </a:pathLst>
          </a:custGeom>
          <a:solidFill>
            <a:srgbClr val="000000"/>
          </a:solidFill>
          <a:ln w="9525">
            <a:noFill/>
            <a:round/>
            <a:headEnd/>
            <a:tailEnd/>
          </a:ln>
        </p:spPr>
        <p:txBody>
          <a:bodyPr/>
          <a:lstStyle/>
          <a:p>
            <a:endParaRPr lang="en-US"/>
          </a:p>
        </p:txBody>
      </p:sp>
      <p:sp>
        <p:nvSpPr>
          <p:cNvPr id="158784" name="Freeform 2112"/>
          <p:cNvSpPr>
            <a:spLocks/>
          </p:cNvSpPr>
          <p:nvPr/>
        </p:nvSpPr>
        <p:spPr bwMode="auto">
          <a:xfrm>
            <a:off x="3119438" y="2976563"/>
            <a:ext cx="17463" cy="31750"/>
          </a:xfrm>
          <a:custGeom>
            <a:avLst/>
            <a:gdLst/>
            <a:ahLst/>
            <a:cxnLst>
              <a:cxn ang="0">
                <a:pos x="0" y="15"/>
              </a:cxn>
              <a:cxn ang="0">
                <a:pos x="0" y="20"/>
              </a:cxn>
              <a:cxn ang="0">
                <a:pos x="0" y="15"/>
              </a:cxn>
              <a:cxn ang="0">
                <a:pos x="6" y="20"/>
              </a:cxn>
              <a:cxn ang="0">
                <a:pos x="11" y="15"/>
              </a:cxn>
              <a:cxn ang="0">
                <a:pos x="6" y="15"/>
              </a:cxn>
              <a:cxn ang="0">
                <a:pos x="6" y="5"/>
              </a:cxn>
              <a:cxn ang="0">
                <a:pos x="6" y="0"/>
              </a:cxn>
              <a:cxn ang="0">
                <a:pos x="0" y="0"/>
              </a:cxn>
              <a:cxn ang="0">
                <a:pos x="0" y="5"/>
              </a:cxn>
              <a:cxn ang="0">
                <a:pos x="0" y="10"/>
              </a:cxn>
              <a:cxn ang="0">
                <a:pos x="0" y="5"/>
              </a:cxn>
              <a:cxn ang="0">
                <a:pos x="0" y="15"/>
              </a:cxn>
            </a:cxnLst>
            <a:rect l="0" t="0" r="r" b="b"/>
            <a:pathLst>
              <a:path w="11" h="20">
                <a:moveTo>
                  <a:pt x="0" y="15"/>
                </a:moveTo>
                <a:lnTo>
                  <a:pt x="0" y="20"/>
                </a:lnTo>
                <a:lnTo>
                  <a:pt x="0" y="15"/>
                </a:lnTo>
                <a:lnTo>
                  <a:pt x="6" y="20"/>
                </a:lnTo>
                <a:lnTo>
                  <a:pt x="11" y="15"/>
                </a:lnTo>
                <a:lnTo>
                  <a:pt x="6" y="15"/>
                </a:lnTo>
                <a:lnTo>
                  <a:pt x="6" y="5"/>
                </a:lnTo>
                <a:lnTo>
                  <a:pt x="6" y="0"/>
                </a:lnTo>
                <a:lnTo>
                  <a:pt x="0" y="0"/>
                </a:lnTo>
                <a:lnTo>
                  <a:pt x="0" y="5"/>
                </a:lnTo>
                <a:lnTo>
                  <a:pt x="0" y="10"/>
                </a:lnTo>
                <a:lnTo>
                  <a:pt x="0" y="5"/>
                </a:lnTo>
                <a:lnTo>
                  <a:pt x="0" y="15"/>
                </a:lnTo>
                <a:close/>
              </a:path>
            </a:pathLst>
          </a:custGeom>
          <a:solidFill>
            <a:srgbClr val="000000"/>
          </a:solidFill>
          <a:ln w="9525">
            <a:noFill/>
            <a:round/>
            <a:headEnd/>
            <a:tailEnd/>
          </a:ln>
        </p:spPr>
        <p:txBody>
          <a:bodyPr/>
          <a:lstStyle/>
          <a:p>
            <a:endParaRPr lang="en-US"/>
          </a:p>
        </p:txBody>
      </p:sp>
      <p:sp>
        <p:nvSpPr>
          <p:cNvPr id="158785" name="Freeform 2113"/>
          <p:cNvSpPr>
            <a:spLocks/>
          </p:cNvSpPr>
          <p:nvPr/>
        </p:nvSpPr>
        <p:spPr bwMode="auto">
          <a:xfrm>
            <a:off x="3136900" y="2962275"/>
            <a:ext cx="42863" cy="46038"/>
          </a:xfrm>
          <a:custGeom>
            <a:avLst/>
            <a:gdLst/>
            <a:ahLst/>
            <a:cxnLst>
              <a:cxn ang="0">
                <a:pos x="6" y="4"/>
              </a:cxn>
              <a:cxn ang="0">
                <a:pos x="6" y="0"/>
              </a:cxn>
              <a:cxn ang="0">
                <a:pos x="11" y="0"/>
              </a:cxn>
              <a:cxn ang="0">
                <a:pos x="11" y="14"/>
              </a:cxn>
              <a:cxn ang="0">
                <a:pos x="16" y="9"/>
              </a:cxn>
              <a:cxn ang="0">
                <a:pos x="27" y="9"/>
              </a:cxn>
              <a:cxn ang="0">
                <a:pos x="22" y="9"/>
              </a:cxn>
              <a:cxn ang="0">
                <a:pos x="16" y="14"/>
              </a:cxn>
              <a:cxn ang="0">
                <a:pos x="11" y="14"/>
              </a:cxn>
              <a:cxn ang="0">
                <a:pos x="22" y="24"/>
              </a:cxn>
              <a:cxn ang="0">
                <a:pos x="27" y="29"/>
              </a:cxn>
              <a:cxn ang="0">
                <a:pos x="16" y="29"/>
              </a:cxn>
              <a:cxn ang="0">
                <a:pos x="16" y="24"/>
              </a:cxn>
              <a:cxn ang="0">
                <a:pos x="11" y="19"/>
              </a:cxn>
              <a:cxn ang="0">
                <a:pos x="11" y="24"/>
              </a:cxn>
              <a:cxn ang="0">
                <a:pos x="11" y="29"/>
              </a:cxn>
              <a:cxn ang="0">
                <a:pos x="0" y="29"/>
              </a:cxn>
              <a:cxn ang="0">
                <a:pos x="6" y="24"/>
              </a:cxn>
              <a:cxn ang="0">
                <a:pos x="6" y="4"/>
              </a:cxn>
            </a:cxnLst>
            <a:rect l="0" t="0" r="r" b="b"/>
            <a:pathLst>
              <a:path w="27" h="29">
                <a:moveTo>
                  <a:pt x="6" y="4"/>
                </a:moveTo>
                <a:lnTo>
                  <a:pt x="6" y="0"/>
                </a:lnTo>
                <a:lnTo>
                  <a:pt x="11" y="0"/>
                </a:lnTo>
                <a:lnTo>
                  <a:pt x="11" y="14"/>
                </a:lnTo>
                <a:lnTo>
                  <a:pt x="16" y="9"/>
                </a:lnTo>
                <a:lnTo>
                  <a:pt x="27" y="9"/>
                </a:lnTo>
                <a:lnTo>
                  <a:pt x="22" y="9"/>
                </a:lnTo>
                <a:lnTo>
                  <a:pt x="16" y="14"/>
                </a:lnTo>
                <a:lnTo>
                  <a:pt x="11" y="14"/>
                </a:lnTo>
                <a:lnTo>
                  <a:pt x="22" y="24"/>
                </a:lnTo>
                <a:lnTo>
                  <a:pt x="27" y="29"/>
                </a:lnTo>
                <a:lnTo>
                  <a:pt x="16" y="29"/>
                </a:lnTo>
                <a:lnTo>
                  <a:pt x="16" y="24"/>
                </a:lnTo>
                <a:lnTo>
                  <a:pt x="11" y="19"/>
                </a:lnTo>
                <a:lnTo>
                  <a:pt x="11" y="24"/>
                </a:lnTo>
                <a:lnTo>
                  <a:pt x="11" y="29"/>
                </a:lnTo>
                <a:lnTo>
                  <a:pt x="0" y="29"/>
                </a:lnTo>
                <a:lnTo>
                  <a:pt x="6" y="24"/>
                </a:lnTo>
                <a:lnTo>
                  <a:pt x="6" y="4"/>
                </a:lnTo>
                <a:close/>
              </a:path>
            </a:pathLst>
          </a:custGeom>
          <a:solidFill>
            <a:srgbClr val="000000"/>
          </a:solidFill>
          <a:ln w="9525">
            <a:noFill/>
            <a:round/>
            <a:headEnd/>
            <a:tailEnd/>
          </a:ln>
        </p:spPr>
        <p:txBody>
          <a:bodyPr/>
          <a:lstStyle/>
          <a:p>
            <a:endParaRPr lang="en-US"/>
          </a:p>
        </p:txBody>
      </p:sp>
      <p:sp>
        <p:nvSpPr>
          <p:cNvPr id="158786" name="Freeform 2114"/>
          <p:cNvSpPr>
            <a:spLocks/>
          </p:cNvSpPr>
          <p:nvPr/>
        </p:nvSpPr>
        <p:spPr bwMode="auto">
          <a:xfrm>
            <a:off x="3113088" y="2976563"/>
            <a:ext cx="6350" cy="7938"/>
          </a:xfrm>
          <a:custGeom>
            <a:avLst/>
            <a:gdLst/>
            <a:ahLst/>
            <a:cxnLst>
              <a:cxn ang="0">
                <a:pos x="4" y="0"/>
              </a:cxn>
              <a:cxn ang="0">
                <a:pos x="4" y="0"/>
              </a:cxn>
              <a:cxn ang="0">
                <a:pos x="0" y="0"/>
              </a:cxn>
              <a:cxn ang="0">
                <a:pos x="0" y="5"/>
              </a:cxn>
              <a:cxn ang="0">
                <a:pos x="0" y="0"/>
              </a:cxn>
              <a:cxn ang="0">
                <a:pos x="4" y="0"/>
              </a:cxn>
            </a:cxnLst>
            <a:rect l="0" t="0" r="r" b="b"/>
            <a:pathLst>
              <a:path w="4" h="5">
                <a:moveTo>
                  <a:pt x="4" y="0"/>
                </a:moveTo>
                <a:lnTo>
                  <a:pt x="4" y="0"/>
                </a:lnTo>
                <a:lnTo>
                  <a:pt x="0" y="0"/>
                </a:lnTo>
                <a:lnTo>
                  <a:pt x="0" y="5"/>
                </a:lnTo>
                <a:lnTo>
                  <a:pt x="0" y="0"/>
                </a:lnTo>
                <a:lnTo>
                  <a:pt x="4" y="0"/>
                </a:lnTo>
                <a:close/>
              </a:path>
            </a:pathLst>
          </a:custGeom>
          <a:solidFill>
            <a:srgbClr val="000000"/>
          </a:solidFill>
          <a:ln w="9525">
            <a:noFill/>
            <a:round/>
            <a:headEnd/>
            <a:tailEnd/>
          </a:ln>
        </p:spPr>
        <p:txBody>
          <a:bodyPr/>
          <a:lstStyle/>
          <a:p>
            <a:endParaRPr lang="en-US"/>
          </a:p>
        </p:txBody>
      </p:sp>
      <p:sp>
        <p:nvSpPr>
          <p:cNvPr id="158787" name="Freeform 2115"/>
          <p:cNvSpPr>
            <a:spLocks/>
          </p:cNvSpPr>
          <p:nvPr/>
        </p:nvSpPr>
        <p:spPr bwMode="auto">
          <a:xfrm>
            <a:off x="3103563" y="2992438"/>
            <a:ext cx="15875" cy="15875"/>
          </a:xfrm>
          <a:custGeom>
            <a:avLst/>
            <a:gdLst/>
            <a:ahLst/>
            <a:cxnLst>
              <a:cxn ang="0">
                <a:pos x="10" y="0"/>
              </a:cxn>
              <a:cxn ang="0">
                <a:pos x="10" y="0"/>
              </a:cxn>
              <a:cxn ang="0">
                <a:pos x="5" y="0"/>
              </a:cxn>
              <a:cxn ang="0">
                <a:pos x="0" y="5"/>
              </a:cxn>
              <a:cxn ang="0">
                <a:pos x="5" y="10"/>
              </a:cxn>
              <a:cxn ang="0">
                <a:pos x="10" y="10"/>
              </a:cxn>
              <a:cxn ang="0">
                <a:pos x="10" y="5"/>
              </a:cxn>
              <a:cxn ang="0">
                <a:pos x="5" y="5"/>
              </a:cxn>
              <a:cxn ang="0">
                <a:pos x="5" y="0"/>
              </a:cxn>
              <a:cxn ang="0">
                <a:pos x="10" y="0"/>
              </a:cxn>
            </a:cxnLst>
            <a:rect l="0" t="0" r="r" b="b"/>
            <a:pathLst>
              <a:path w="10" h="10">
                <a:moveTo>
                  <a:pt x="10" y="0"/>
                </a:moveTo>
                <a:lnTo>
                  <a:pt x="10" y="0"/>
                </a:lnTo>
                <a:lnTo>
                  <a:pt x="5" y="0"/>
                </a:lnTo>
                <a:lnTo>
                  <a:pt x="0" y="5"/>
                </a:lnTo>
                <a:lnTo>
                  <a:pt x="5" y="10"/>
                </a:lnTo>
                <a:lnTo>
                  <a:pt x="10" y="10"/>
                </a:lnTo>
                <a:lnTo>
                  <a:pt x="10" y="5"/>
                </a:lnTo>
                <a:lnTo>
                  <a:pt x="5" y="5"/>
                </a:lnTo>
                <a:lnTo>
                  <a:pt x="5" y="0"/>
                </a:lnTo>
                <a:lnTo>
                  <a:pt x="10" y="0"/>
                </a:lnTo>
                <a:close/>
              </a:path>
            </a:pathLst>
          </a:custGeom>
          <a:solidFill>
            <a:srgbClr val="000000"/>
          </a:solidFill>
          <a:ln w="9525">
            <a:noFill/>
            <a:round/>
            <a:headEnd/>
            <a:tailEnd/>
          </a:ln>
        </p:spPr>
        <p:txBody>
          <a:bodyPr/>
          <a:lstStyle/>
          <a:p>
            <a:endParaRPr lang="en-US"/>
          </a:p>
        </p:txBody>
      </p:sp>
      <p:sp>
        <p:nvSpPr>
          <p:cNvPr id="158788" name="Freeform 2116"/>
          <p:cNvSpPr>
            <a:spLocks/>
          </p:cNvSpPr>
          <p:nvPr/>
        </p:nvSpPr>
        <p:spPr bwMode="auto">
          <a:xfrm>
            <a:off x="3035300" y="2992438"/>
            <a:ext cx="17463" cy="15875"/>
          </a:xfrm>
          <a:custGeom>
            <a:avLst/>
            <a:gdLst/>
            <a:ahLst/>
            <a:cxnLst>
              <a:cxn ang="0">
                <a:pos x="0" y="5"/>
              </a:cxn>
              <a:cxn ang="0">
                <a:pos x="0" y="10"/>
              </a:cxn>
              <a:cxn ang="0">
                <a:pos x="6" y="10"/>
              </a:cxn>
              <a:cxn ang="0">
                <a:pos x="6" y="5"/>
              </a:cxn>
              <a:cxn ang="0">
                <a:pos x="11" y="0"/>
              </a:cxn>
              <a:cxn ang="0">
                <a:pos x="6" y="5"/>
              </a:cxn>
              <a:cxn ang="0">
                <a:pos x="0" y="5"/>
              </a:cxn>
            </a:cxnLst>
            <a:rect l="0" t="0" r="r" b="b"/>
            <a:pathLst>
              <a:path w="11" h="10">
                <a:moveTo>
                  <a:pt x="0" y="5"/>
                </a:moveTo>
                <a:lnTo>
                  <a:pt x="0" y="10"/>
                </a:lnTo>
                <a:lnTo>
                  <a:pt x="6" y="10"/>
                </a:lnTo>
                <a:lnTo>
                  <a:pt x="6" y="5"/>
                </a:lnTo>
                <a:lnTo>
                  <a:pt x="11" y="0"/>
                </a:lnTo>
                <a:lnTo>
                  <a:pt x="6" y="5"/>
                </a:lnTo>
                <a:lnTo>
                  <a:pt x="0" y="5"/>
                </a:lnTo>
                <a:close/>
              </a:path>
            </a:pathLst>
          </a:custGeom>
          <a:solidFill>
            <a:srgbClr val="000000"/>
          </a:solidFill>
          <a:ln w="9525">
            <a:noFill/>
            <a:round/>
            <a:headEnd/>
            <a:tailEnd/>
          </a:ln>
        </p:spPr>
        <p:txBody>
          <a:bodyPr/>
          <a:lstStyle/>
          <a:p>
            <a:endParaRPr lang="en-US"/>
          </a:p>
        </p:txBody>
      </p:sp>
      <p:sp>
        <p:nvSpPr>
          <p:cNvPr id="158789" name="Freeform 2117"/>
          <p:cNvSpPr>
            <a:spLocks/>
          </p:cNvSpPr>
          <p:nvPr/>
        </p:nvSpPr>
        <p:spPr bwMode="auto">
          <a:xfrm>
            <a:off x="3035300" y="2976563"/>
            <a:ext cx="17463" cy="7938"/>
          </a:xfrm>
          <a:custGeom>
            <a:avLst/>
            <a:gdLst/>
            <a:ahLst/>
            <a:cxnLst>
              <a:cxn ang="0">
                <a:pos x="0" y="5"/>
              </a:cxn>
              <a:cxn ang="0">
                <a:pos x="0" y="5"/>
              </a:cxn>
              <a:cxn ang="0">
                <a:pos x="11" y="5"/>
              </a:cxn>
              <a:cxn ang="0">
                <a:pos x="6" y="0"/>
              </a:cxn>
              <a:cxn ang="0">
                <a:pos x="0" y="0"/>
              </a:cxn>
              <a:cxn ang="0">
                <a:pos x="6" y="0"/>
              </a:cxn>
              <a:cxn ang="0">
                <a:pos x="6" y="5"/>
              </a:cxn>
              <a:cxn ang="0">
                <a:pos x="0" y="5"/>
              </a:cxn>
            </a:cxnLst>
            <a:rect l="0" t="0" r="r" b="b"/>
            <a:pathLst>
              <a:path w="11" h="5">
                <a:moveTo>
                  <a:pt x="0" y="5"/>
                </a:moveTo>
                <a:lnTo>
                  <a:pt x="0" y="5"/>
                </a:lnTo>
                <a:lnTo>
                  <a:pt x="11" y="5"/>
                </a:lnTo>
                <a:lnTo>
                  <a:pt x="6" y="0"/>
                </a:lnTo>
                <a:lnTo>
                  <a:pt x="0" y="0"/>
                </a:lnTo>
                <a:lnTo>
                  <a:pt x="6" y="0"/>
                </a:lnTo>
                <a:lnTo>
                  <a:pt x="6" y="5"/>
                </a:lnTo>
                <a:lnTo>
                  <a:pt x="0" y="5"/>
                </a:lnTo>
                <a:close/>
              </a:path>
            </a:pathLst>
          </a:custGeom>
          <a:solidFill>
            <a:srgbClr val="000000"/>
          </a:solidFill>
          <a:ln w="9525">
            <a:noFill/>
            <a:round/>
            <a:headEnd/>
            <a:tailEnd/>
          </a:ln>
        </p:spPr>
        <p:txBody>
          <a:bodyPr/>
          <a:lstStyle/>
          <a:p>
            <a:endParaRPr lang="en-US"/>
          </a:p>
        </p:txBody>
      </p:sp>
      <p:sp>
        <p:nvSpPr>
          <p:cNvPr id="158790" name="Freeform 2118"/>
          <p:cNvSpPr>
            <a:spLocks/>
          </p:cNvSpPr>
          <p:nvPr/>
        </p:nvSpPr>
        <p:spPr bwMode="auto">
          <a:xfrm>
            <a:off x="3060700" y="2976563"/>
            <a:ext cx="34925" cy="31750"/>
          </a:xfrm>
          <a:custGeom>
            <a:avLst/>
            <a:gdLst/>
            <a:ahLst/>
            <a:cxnLst>
              <a:cxn ang="0">
                <a:pos x="0" y="0"/>
              </a:cxn>
              <a:cxn ang="0">
                <a:pos x="5" y="0"/>
              </a:cxn>
              <a:cxn ang="0">
                <a:pos x="11" y="0"/>
              </a:cxn>
              <a:cxn ang="0">
                <a:pos x="16" y="0"/>
              </a:cxn>
              <a:cxn ang="0">
                <a:pos x="22" y="5"/>
              </a:cxn>
              <a:cxn ang="0">
                <a:pos x="22" y="15"/>
              </a:cxn>
              <a:cxn ang="0">
                <a:pos x="22" y="20"/>
              </a:cxn>
              <a:cxn ang="0">
                <a:pos x="11" y="20"/>
              </a:cxn>
              <a:cxn ang="0">
                <a:pos x="16" y="15"/>
              </a:cxn>
              <a:cxn ang="0">
                <a:pos x="16" y="5"/>
              </a:cxn>
              <a:cxn ang="0">
                <a:pos x="11" y="0"/>
              </a:cxn>
              <a:cxn ang="0">
                <a:pos x="5" y="5"/>
              </a:cxn>
              <a:cxn ang="0">
                <a:pos x="5" y="15"/>
              </a:cxn>
              <a:cxn ang="0">
                <a:pos x="11" y="20"/>
              </a:cxn>
              <a:cxn ang="0">
                <a:pos x="0" y="20"/>
              </a:cxn>
              <a:cxn ang="0">
                <a:pos x="0" y="15"/>
              </a:cxn>
              <a:cxn ang="0">
                <a:pos x="0" y="5"/>
              </a:cxn>
              <a:cxn ang="0">
                <a:pos x="0" y="0"/>
              </a:cxn>
            </a:cxnLst>
            <a:rect l="0" t="0" r="r" b="b"/>
            <a:pathLst>
              <a:path w="22" h="20">
                <a:moveTo>
                  <a:pt x="0" y="0"/>
                </a:moveTo>
                <a:lnTo>
                  <a:pt x="5" y="0"/>
                </a:lnTo>
                <a:lnTo>
                  <a:pt x="11" y="0"/>
                </a:lnTo>
                <a:lnTo>
                  <a:pt x="16" y="0"/>
                </a:lnTo>
                <a:lnTo>
                  <a:pt x="22" y="5"/>
                </a:lnTo>
                <a:lnTo>
                  <a:pt x="22" y="15"/>
                </a:lnTo>
                <a:lnTo>
                  <a:pt x="22" y="20"/>
                </a:lnTo>
                <a:lnTo>
                  <a:pt x="11" y="20"/>
                </a:lnTo>
                <a:lnTo>
                  <a:pt x="16" y="15"/>
                </a:lnTo>
                <a:lnTo>
                  <a:pt x="16" y="5"/>
                </a:lnTo>
                <a:lnTo>
                  <a:pt x="11" y="0"/>
                </a:lnTo>
                <a:lnTo>
                  <a:pt x="5" y="5"/>
                </a:lnTo>
                <a:lnTo>
                  <a:pt x="5" y="15"/>
                </a:lnTo>
                <a:lnTo>
                  <a:pt x="11" y="20"/>
                </a:lnTo>
                <a:lnTo>
                  <a:pt x="0" y="20"/>
                </a:lnTo>
                <a:lnTo>
                  <a:pt x="0" y="15"/>
                </a:lnTo>
                <a:lnTo>
                  <a:pt x="0" y="5"/>
                </a:lnTo>
                <a:lnTo>
                  <a:pt x="0" y="0"/>
                </a:lnTo>
                <a:close/>
              </a:path>
            </a:pathLst>
          </a:custGeom>
          <a:solidFill>
            <a:srgbClr val="000000"/>
          </a:solidFill>
          <a:ln w="9525">
            <a:noFill/>
            <a:round/>
            <a:headEnd/>
            <a:tailEnd/>
          </a:ln>
        </p:spPr>
        <p:txBody>
          <a:bodyPr/>
          <a:lstStyle/>
          <a:p>
            <a:endParaRPr lang="en-US"/>
          </a:p>
        </p:txBody>
      </p:sp>
      <p:sp>
        <p:nvSpPr>
          <p:cNvPr id="158791" name="Freeform 2119"/>
          <p:cNvSpPr>
            <a:spLocks/>
          </p:cNvSpPr>
          <p:nvPr/>
        </p:nvSpPr>
        <p:spPr bwMode="auto">
          <a:xfrm>
            <a:off x="2976563" y="2962275"/>
            <a:ext cx="41275" cy="46038"/>
          </a:xfrm>
          <a:custGeom>
            <a:avLst/>
            <a:gdLst/>
            <a:ahLst/>
            <a:cxnLst>
              <a:cxn ang="0">
                <a:pos x="0" y="4"/>
              </a:cxn>
              <a:cxn ang="0">
                <a:pos x="0" y="0"/>
              </a:cxn>
              <a:cxn ang="0">
                <a:pos x="26" y="0"/>
              </a:cxn>
              <a:cxn ang="0">
                <a:pos x="26" y="4"/>
              </a:cxn>
              <a:cxn ang="0">
                <a:pos x="21" y="4"/>
              </a:cxn>
              <a:cxn ang="0">
                <a:pos x="21" y="0"/>
              </a:cxn>
              <a:cxn ang="0">
                <a:pos x="15" y="0"/>
              </a:cxn>
              <a:cxn ang="0">
                <a:pos x="15" y="24"/>
              </a:cxn>
              <a:cxn ang="0">
                <a:pos x="21" y="29"/>
              </a:cxn>
              <a:cxn ang="0">
                <a:pos x="5" y="29"/>
              </a:cxn>
              <a:cxn ang="0">
                <a:pos x="10" y="29"/>
              </a:cxn>
              <a:cxn ang="0">
                <a:pos x="10" y="24"/>
              </a:cxn>
              <a:cxn ang="0">
                <a:pos x="10" y="0"/>
              </a:cxn>
              <a:cxn ang="0">
                <a:pos x="5" y="0"/>
              </a:cxn>
              <a:cxn ang="0">
                <a:pos x="0" y="4"/>
              </a:cxn>
            </a:cxnLst>
            <a:rect l="0" t="0" r="r" b="b"/>
            <a:pathLst>
              <a:path w="26" h="29">
                <a:moveTo>
                  <a:pt x="0" y="4"/>
                </a:moveTo>
                <a:lnTo>
                  <a:pt x="0" y="0"/>
                </a:lnTo>
                <a:lnTo>
                  <a:pt x="26" y="0"/>
                </a:lnTo>
                <a:lnTo>
                  <a:pt x="26" y="4"/>
                </a:lnTo>
                <a:lnTo>
                  <a:pt x="21" y="4"/>
                </a:lnTo>
                <a:lnTo>
                  <a:pt x="21" y="0"/>
                </a:lnTo>
                <a:lnTo>
                  <a:pt x="15" y="0"/>
                </a:lnTo>
                <a:lnTo>
                  <a:pt x="15" y="24"/>
                </a:lnTo>
                <a:lnTo>
                  <a:pt x="21" y="29"/>
                </a:lnTo>
                <a:lnTo>
                  <a:pt x="5" y="29"/>
                </a:lnTo>
                <a:lnTo>
                  <a:pt x="10" y="29"/>
                </a:lnTo>
                <a:lnTo>
                  <a:pt x="10" y="24"/>
                </a:lnTo>
                <a:lnTo>
                  <a:pt x="10" y="0"/>
                </a:lnTo>
                <a:lnTo>
                  <a:pt x="5" y="0"/>
                </a:lnTo>
                <a:lnTo>
                  <a:pt x="0" y="4"/>
                </a:lnTo>
                <a:close/>
              </a:path>
            </a:pathLst>
          </a:custGeom>
          <a:solidFill>
            <a:srgbClr val="000000"/>
          </a:solidFill>
          <a:ln w="9525">
            <a:noFill/>
            <a:round/>
            <a:headEnd/>
            <a:tailEnd/>
          </a:ln>
        </p:spPr>
        <p:txBody>
          <a:bodyPr/>
          <a:lstStyle/>
          <a:p>
            <a:endParaRPr lang="en-US"/>
          </a:p>
        </p:txBody>
      </p:sp>
      <p:sp>
        <p:nvSpPr>
          <p:cNvPr id="158792" name="Freeform 2120"/>
          <p:cNvSpPr>
            <a:spLocks/>
          </p:cNvSpPr>
          <p:nvPr/>
        </p:nvSpPr>
        <p:spPr bwMode="auto">
          <a:xfrm>
            <a:off x="3025775" y="2976563"/>
            <a:ext cx="9525" cy="31750"/>
          </a:xfrm>
          <a:custGeom>
            <a:avLst/>
            <a:gdLst/>
            <a:ahLst/>
            <a:cxnLst>
              <a:cxn ang="0">
                <a:pos x="6" y="0"/>
              </a:cxn>
              <a:cxn ang="0">
                <a:pos x="6" y="0"/>
              </a:cxn>
              <a:cxn ang="0">
                <a:pos x="0" y="0"/>
              </a:cxn>
              <a:cxn ang="0">
                <a:pos x="0" y="5"/>
              </a:cxn>
              <a:cxn ang="0">
                <a:pos x="0" y="15"/>
              </a:cxn>
              <a:cxn ang="0">
                <a:pos x="0" y="20"/>
              </a:cxn>
              <a:cxn ang="0">
                <a:pos x="6" y="20"/>
              </a:cxn>
              <a:cxn ang="0">
                <a:pos x="6" y="15"/>
              </a:cxn>
              <a:cxn ang="0">
                <a:pos x="0" y="10"/>
              </a:cxn>
              <a:cxn ang="0">
                <a:pos x="0" y="5"/>
              </a:cxn>
              <a:cxn ang="0">
                <a:pos x="6" y="5"/>
              </a:cxn>
              <a:cxn ang="0">
                <a:pos x="0" y="5"/>
              </a:cxn>
              <a:cxn ang="0">
                <a:pos x="0" y="0"/>
              </a:cxn>
              <a:cxn ang="0">
                <a:pos x="6" y="0"/>
              </a:cxn>
            </a:cxnLst>
            <a:rect l="0" t="0" r="r" b="b"/>
            <a:pathLst>
              <a:path w="6" h="20">
                <a:moveTo>
                  <a:pt x="6" y="0"/>
                </a:moveTo>
                <a:lnTo>
                  <a:pt x="6" y="0"/>
                </a:lnTo>
                <a:lnTo>
                  <a:pt x="0" y="0"/>
                </a:lnTo>
                <a:lnTo>
                  <a:pt x="0" y="5"/>
                </a:lnTo>
                <a:lnTo>
                  <a:pt x="0" y="15"/>
                </a:lnTo>
                <a:lnTo>
                  <a:pt x="0" y="20"/>
                </a:lnTo>
                <a:lnTo>
                  <a:pt x="6" y="20"/>
                </a:lnTo>
                <a:lnTo>
                  <a:pt x="6" y="15"/>
                </a:lnTo>
                <a:lnTo>
                  <a:pt x="0" y="10"/>
                </a:lnTo>
                <a:lnTo>
                  <a:pt x="0" y="5"/>
                </a:lnTo>
                <a:lnTo>
                  <a:pt x="6" y="5"/>
                </a:lnTo>
                <a:lnTo>
                  <a:pt x="0" y="5"/>
                </a:lnTo>
                <a:lnTo>
                  <a:pt x="0" y="0"/>
                </a:lnTo>
                <a:lnTo>
                  <a:pt x="6" y="0"/>
                </a:lnTo>
                <a:close/>
              </a:path>
            </a:pathLst>
          </a:custGeom>
          <a:solidFill>
            <a:srgbClr val="000000"/>
          </a:solidFill>
          <a:ln w="9525">
            <a:noFill/>
            <a:round/>
            <a:headEnd/>
            <a:tailEnd/>
          </a:ln>
        </p:spPr>
        <p:txBody>
          <a:bodyPr/>
          <a:lstStyle/>
          <a:p>
            <a:endParaRPr lang="en-US"/>
          </a:p>
        </p:txBody>
      </p:sp>
      <p:sp>
        <p:nvSpPr>
          <p:cNvPr id="158793" name="Freeform 2121"/>
          <p:cNvSpPr>
            <a:spLocks/>
          </p:cNvSpPr>
          <p:nvPr/>
        </p:nvSpPr>
        <p:spPr bwMode="auto">
          <a:xfrm>
            <a:off x="2976563" y="2962275"/>
            <a:ext cx="41275" cy="46038"/>
          </a:xfrm>
          <a:custGeom>
            <a:avLst/>
            <a:gdLst/>
            <a:ahLst/>
            <a:cxnLst>
              <a:cxn ang="0">
                <a:pos x="0" y="4"/>
              </a:cxn>
              <a:cxn ang="0">
                <a:pos x="0" y="0"/>
              </a:cxn>
              <a:cxn ang="0">
                <a:pos x="26" y="0"/>
              </a:cxn>
              <a:cxn ang="0">
                <a:pos x="26" y="4"/>
              </a:cxn>
              <a:cxn ang="0">
                <a:pos x="21" y="4"/>
              </a:cxn>
              <a:cxn ang="0">
                <a:pos x="21" y="0"/>
              </a:cxn>
              <a:cxn ang="0">
                <a:pos x="15" y="0"/>
              </a:cxn>
              <a:cxn ang="0">
                <a:pos x="15" y="24"/>
              </a:cxn>
              <a:cxn ang="0">
                <a:pos x="21" y="29"/>
              </a:cxn>
              <a:cxn ang="0">
                <a:pos x="5" y="29"/>
              </a:cxn>
              <a:cxn ang="0">
                <a:pos x="10" y="29"/>
              </a:cxn>
              <a:cxn ang="0">
                <a:pos x="10" y="24"/>
              </a:cxn>
              <a:cxn ang="0">
                <a:pos x="10" y="0"/>
              </a:cxn>
              <a:cxn ang="0">
                <a:pos x="5" y="0"/>
              </a:cxn>
              <a:cxn ang="0">
                <a:pos x="0" y="4"/>
              </a:cxn>
            </a:cxnLst>
            <a:rect l="0" t="0" r="r" b="b"/>
            <a:pathLst>
              <a:path w="26" h="29">
                <a:moveTo>
                  <a:pt x="0" y="4"/>
                </a:moveTo>
                <a:lnTo>
                  <a:pt x="0" y="0"/>
                </a:lnTo>
                <a:lnTo>
                  <a:pt x="26" y="0"/>
                </a:lnTo>
                <a:lnTo>
                  <a:pt x="26" y="4"/>
                </a:lnTo>
                <a:lnTo>
                  <a:pt x="21" y="4"/>
                </a:lnTo>
                <a:lnTo>
                  <a:pt x="21" y="0"/>
                </a:lnTo>
                <a:lnTo>
                  <a:pt x="15" y="0"/>
                </a:lnTo>
                <a:lnTo>
                  <a:pt x="15" y="24"/>
                </a:lnTo>
                <a:lnTo>
                  <a:pt x="21" y="29"/>
                </a:lnTo>
                <a:lnTo>
                  <a:pt x="5" y="29"/>
                </a:lnTo>
                <a:lnTo>
                  <a:pt x="10" y="29"/>
                </a:lnTo>
                <a:lnTo>
                  <a:pt x="10" y="24"/>
                </a:lnTo>
                <a:lnTo>
                  <a:pt x="10" y="0"/>
                </a:lnTo>
                <a:lnTo>
                  <a:pt x="5" y="0"/>
                </a:lnTo>
                <a:lnTo>
                  <a:pt x="0" y="4"/>
                </a:lnTo>
                <a:close/>
              </a:path>
            </a:pathLst>
          </a:custGeom>
          <a:noFill/>
          <a:ln w="1588" cap="rnd">
            <a:solidFill>
              <a:srgbClr val="000000"/>
            </a:solidFill>
            <a:prstDash val="solid"/>
            <a:round/>
            <a:headEnd/>
            <a:tailEnd/>
          </a:ln>
        </p:spPr>
        <p:txBody>
          <a:bodyPr/>
          <a:lstStyle/>
          <a:p>
            <a:endParaRPr lang="en-US"/>
          </a:p>
        </p:txBody>
      </p:sp>
      <p:sp>
        <p:nvSpPr>
          <p:cNvPr id="158794" name="Freeform 2122"/>
          <p:cNvSpPr>
            <a:spLocks/>
          </p:cNvSpPr>
          <p:nvPr/>
        </p:nvSpPr>
        <p:spPr bwMode="auto">
          <a:xfrm>
            <a:off x="3025775" y="2976563"/>
            <a:ext cx="26988" cy="31750"/>
          </a:xfrm>
          <a:custGeom>
            <a:avLst/>
            <a:gdLst/>
            <a:ahLst/>
            <a:cxnLst>
              <a:cxn ang="0">
                <a:pos x="0" y="5"/>
              </a:cxn>
              <a:cxn ang="0">
                <a:pos x="0" y="0"/>
              </a:cxn>
              <a:cxn ang="0">
                <a:pos x="11" y="0"/>
              </a:cxn>
              <a:cxn ang="0">
                <a:pos x="17" y="5"/>
              </a:cxn>
              <a:cxn ang="0">
                <a:pos x="0" y="5"/>
              </a:cxn>
              <a:cxn ang="0">
                <a:pos x="0" y="10"/>
              </a:cxn>
              <a:cxn ang="0">
                <a:pos x="6" y="15"/>
              </a:cxn>
              <a:cxn ang="0">
                <a:pos x="11" y="15"/>
              </a:cxn>
              <a:cxn ang="0">
                <a:pos x="17" y="10"/>
              </a:cxn>
              <a:cxn ang="0">
                <a:pos x="11" y="15"/>
              </a:cxn>
              <a:cxn ang="0">
                <a:pos x="11" y="20"/>
              </a:cxn>
              <a:cxn ang="0">
                <a:pos x="0" y="20"/>
              </a:cxn>
              <a:cxn ang="0">
                <a:pos x="0" y="15"/>
              </a:cxn>
              <a:cxn ang="0">
                <a:pos x="0" y="5"/>
              </a:cxn>
            </a:cxnLst>
            <a:rect l="0" t="0" r="r" b="b"/>
            <a:pathLst>
              <a:path w="17" h="20">
                <a:moveTo>
                  <a:pt x="0" y="5"/>
                </a:moveTo>
                <a:lnTo>
                  <a:pt x="0" y="0"/>
                </a:lnTo>
                <a:lnTo>
                  <a:pt x="11" y="0"/>
                </a:lnTo>
                <a:lnTo>
                  <a:pt x="17" y="5"/>
                </a:lnTo>
                <a:lnTo>
                  <a:pt x="0" y="5"/>
                </a:lnTo>
                <a:lnTo>
                  <a:pt x="0" y="10"/>
                </a:lnTo>
                <a:lnTo>
                  <a:pt x="6" y="15"/>
                </a:lnTo>
                <a:lnTo>
                  <a:pt x="11" y="15"/>
                </a:lnTo>
                <a:lnTo>
                  <a:pt x="17" y="10"/>
                </a:lnTo>
                <a:lnTo>
                  <a:pt x="11" y="15"/>
                </a:lnTo>
                <a:lnTo>
                  <a:pt x="11" y="20"/>
                </a:lnTo>
                <a:lnTo>
                  <a:pt x="0" y="20"/>
                </a:lnTo>
                <a:lnTo>
                  <a:pt x="0" y="15"/>
                </a:lnTo>
                <a:lnTo>
                  <a:pt x="0" y="5"/>
                </a:lnTo>
                <a:close/>
              </a:path>
            </a:pathLst>
          </a:custGeom>
          <a:noFill/>
          <a:ln w="1588" cap="rnd">
            <a:solidFill>
              <a:srgbClr val="000000"/>
            </a:solidFill>
            <a:prstDash val="solid"/>
            <a:round/>
            <a:headEnd/>
            <a:tailEnd/>
          </a:ln>
        </p:spPr>
        <p:txBody>
          <a:bodyPr/>
          <a:lstStyle/>
          <a:p>
            <a:endParaRPr lang="en-US"/>
          </a:p>
        </p:txBody>
      </p:sp>
      <p:sp>
        <p:nvSpPr>
          <p:cNvPr id="158795" name="Freeform 2123"/>
          <p:cNvSpPr>
            <a:spLocks/>
          </p:cNvSpPr>
          <p:nvPr/>
        </p:nvSpPr>
        <p:spPr bwMode="auto">
          <a:xfrm>
            <a:off x="3025775" y="2976563"/>
            <a:ext cx="17463" cy="7938"/>
          </a:xfrm>
          <a:custGeom>
            <a:avLst/>
            <a:gdLst/>
            <a:ahLst/>
            <a:cxnLst>
              <a:cxn ang="0">
                <a:pos x="0" y="5"/>
              </a:cxn>
              <a:cxn ang="0">
                <a:pos x="11" y="5"/>
              </a:cxn>
              <a:cxn ang="0">
                <a:pos x="11" y="0"/>
              </a:cxn>
              <a:cxn ang="0">
                <a:pos x="6" y="0"/>
              </a:cxn>
              <a:cxn ang="0">
                <a:pos x="0" y="0"/>
              </a:cxn>
              <a:cxn ang="0">
                <a:pos x="0" y="5"/>
              </a:cxn>
            </a:cxnLst>
            <a:rect l="0" t="0" r="r" b="b"/>
            <a:pathLst>
              <a:path w="11" h="5">
                <a:moveTo>
                  <a:pt x="0" y="5"/>
                </a:moveTo>
                <a:lnTo>
                  <a:pt x="11" y="5"/>
                </a:lnTo>
                <a:lnTo>
                  <a:pt x="11" y="0"/>
                </a:lnTo>
                <a:lnTo>
                  <a:pt x="6" y="0"/>
                </a:lnTo>
                <a:lnTo>
                  <a:pt x="0" y="0"/>
                </a:lnTo>
                <a:lnTo>
                  <a:pt x="0" y="5"/>
                </a:lnTo>
                <a:close/>
              </a:path>
            </a:pathLst>
          </a:custGeom>
          <a:noFill/>
          <a:ln w="1588" cap="rnd">
            <a:solidFill>
              <a:srgbClr val="000000"/>
            </a:solidFill>
            <a:prstDash val="solid"/>
            <a:round/>
            <a:headEnd/>
            <a:tailEnd/>
          </a:ln>
        </p:spPr>
        <p:txBody>
          <a:bodyPr/>
          <a:lstStyle/>
          <a:p>
            <a:endParaRPr lang="en-US"/>
          </a:p>
        </p:txBody>
      </p:sp>
      <p:sp>
        <p:nvSpPr>
          <p:cNvPr id="158796" name="Freeform 2124"/>
          <p:cNvSpPr>
            <a:spLocks/>
          </p:cNvSpPr>
          <p:nvPr/>
        </p:nvSpPr>
        <p:spPr bwMode="auto">
          <a:xfrm>
            <a:off x="3060700" y="2976563"/>
            <a:ext cx="34925" cy="31750"/>
          </a:xfrm>
          <a:custGeom>
            <a:avLst/>
            <a:gdLst/>
            <a:ahLst/>
            <a:cxnLst>
              <a:cxn ang="0">
                <a:pos x="0" y="0"/>
              </a:cxn>
              <a:cxn ang="0">
                <a:pos x="5" y="0"/>
              </a:cxn>
              <a:cxn ang="0">
                <a:pos x="11" y="0"/>
              </a:cxn>
              <a:cxn ang="0">
                <a:pos x="16" y="0"/>
              </a:cxn>
              <a:cxn ang="0">
                <a:pos x="22" y="5"/>
              </a:cxn>
              <a:cxn ang="0">
                <a:pos x="22" y="15"/>
              </a:cxn>
              <a:cxn ang="0">
                <a:pos x="22" y="20"/>
              </a:cxn>
              <a:cxn ang="0">
                <a:pos x="11" y="20"/>
              </a:cxn>
              <a:cxn ang="0">
                <a:pos x="16" y="15"/>
              </a:cxn>
              <a:cxn ang="0">
                <a:pos x="16" y="5"/>
              </a:cxn>
              <a:cxn ang="0">
                <a:pos x="11" y="0"/>
              </a:cxn>
              <a:cxn ang="0">
                <a:pos x="5" y="5"/>
              </a:cxn>
              <a:cxn ang="0">
                <a:pos x="5" y="15"/>
              </a:cxn>
              <a:cxn ang="0">
                <a:pos x="11" y="20"/>
              </a:cxn>
              <a:cxn ang="0">
                <a:pos x="0" y="20"/>
              </a:cxn>
              <a:cxn ang="0">
                <a:pos x="0" y="15"/>
              </a:cxn>
              <a:cxn ang="0">
                <a:pos x="0" y="5"/>
              </a:cxn>
              <a:cxn ang="0">
                <a:pos x="0" y="0"/>
              </a:cxn>
            </a:cxnLst>
            <a:rect l="0" t="0" r="r" b="b"/>
            <a:pathLst>
              <a:path w="22" h="20">
                <a:moveTo>
                  <a:pt x="0" y="0"/>
                </a:moveTo>
                <a:lnTo>
                  <a:pt x="5" y="0"/>
                </a:lnTo>
                <a:lnTo>
                  <a:pt x="11" y="0"/>
                </a:lnTo>
                <a:lnTo>
                  <a:pt x="16" y="0"/>
                </a:lnTo>
                <a:lnTo>
                  <a:pt x="22" y="5"/>
                </a:lnTo>
                <a:lnTo>
                  <a:pt x="22" y="15"/>
                </a:lnTo>
                <a:lnTo>
                  <a:pt x="22" y="20"/>
                </a:lnTo>
                <a:lnTo>
                  <a:pt x="11" y="20"/>
                </a:lnTo>
                <a:lnTo>
                  <a:pt x="16" y="15"/>
                </a:lnTo>
                <a:lnTo>
                  <a:pt x="16" y="5"/>
                </a:lnTo>
                <a:lnTo>
                  <a:pt x="11" y="0"/>
                </a:lnTo>
                <a:lnTo>
                  <a:pt x="5" y="5"/>
                </a:lnTo>
                <a:lnTo>
                  <a:pt x="5" y="15"/>
                </a:lnTo>
                <a:lnTo>
                  <a:pt x="11" y="20"/>
                </a:lnTo>
                <a:lnTo>
                  <a:pt x="0" y="20"/>
                </a:lnTo>
                <a:lnTo>
                  <a:pt x="0" y="15"/>
                </a:lnTo>
                <a:lnTo>
                  <a:pt x="0" y="5"/>
                </a:lnTo>
                <a:lnTo>
                  <a:pt x="0" y="0"/>
                </a:lnTo>
                <a:close/>
              </a:path>
            </a:pathLst>
          </a:custGeom>
          <a:noFill/>
          <a:ln w="1588" cap="rnd">
            <a:solidFill>
              <a:srgbClr val="000000"/>
            </a:solidFill>
            <a:prstDash val="solid"/>
            <a:round/>
            <a:headEnd/>
            <a:tailEnd/>
          </a:ln>
        </p:spPr>
        <p:txBody>
          <a:bodyPr/>
          <a:lstStyle/>
          <a:p>
            <a:endParaRPr lang="en-US"/>
          </a:p>
        </p:txBody>
      </p:sp>
      <p:sp>
        <p:nvSpPr>
          <p:cNvPr id="158797" name="Freeform 2125"/>
          <p:cNvSpPr>
            <a:spLocks/>
          </p:cNvSpPr>
          <p:nvPr/>
        </p:nvSpPr>
        <p:spPr bwMode="auto">
          <a:xfrm>
            <a:off x="3103563" y="2976563"/>
            <a:ext cx="33338" cy="31750"/>
          </a:xfrm>
          <a:custGeom>
            <a:avLst/>
            <a:gdLst/>
            <a:ahLst/>
            <a:cxnLst>
              <a:cxn ang="0">
                <a:pos x="10" y="5"/>
              </a:cxn>
              <a:cxn ang="0">
                <a:pos x="10" y="0"/>
              </a:cxn>
              <a:cxn ang="0">
                <a:pos x="5" y="0"/>
              </a:cxn>
              <a:cxn ang="0">
                <a:pos x="5" y="5"/>
              </a:cxn>
              <a:cxn ang="0">
                <a:pos x="5" y="0"/>
              </a:cxn>
              <a:cxn ang="0">
                <a:pos x="10" y="0"/>
              </a:cxn>
              <a:cxn ang="0">
                <a:pos x="16" y="0"/>
              </a:cxn>
              <a:cxn ang="0">
                <a:pos x="16" y="5"/>
              </a:cxn>
              <a:cxn ang="0">
                <a:pos x="16" y="15"/>
              </a:cxn>
              <a:cxn ang="0">
                <a:pos x="21" y="15"/>
              </a:cxn>
              <a:cxn ang="0">
                <a:pos x="16" y="20"/>
              </a:cxn>
              <a:cxn ang="0">
                <a:pos x="10" y="15"/>
              </a:cxn>
              <a:cxn ang="0">
                <a:pos x="5" y="20"/>
              </a:cxn>
              <a:cxn ang="0">
                <a:pos x="0" y="15"/>
              </a:cxn>
              <a:cxn ang="0">
                <a:pos x="5" y="10"/>
              </a:cxn>
              <a:cxn ang="0">
                <a:pos x="10" y="5"/>
              </a:cxn>
            </a:cxnLst>
            <a:rect l="0" t="0" r="r" b="b"/>
            <a:pathLst>
              <a:path w="21" h="20">
                <a:moveTo>
                  <a:pt x="10" y="5"/>
                </a:moveTo>
                <a:lnTo>
                  <a:pt x="10" y="0"/>
                </a:lnTo>
                <a:lnTo>
                  <a:pt x="5" y="0"/>
                </a:lnTo>
                <a:lnTo>
                  <a:pt x="5" y="5"/>
                </a:lnTo>
                <a:lnTo>
                  <a:pt x="5" y="0"/>
                </a:lnTo>
                <a:lnTo>
                  <a:pt x="10" y="0"/>
                </a:lnTo>
                <a:lnTo>
                  <a:pt x="16" y="0"/>
                </a:lnTo>
                <a:lnTo>
                  <a:pt x="16" y="5"/>
                </a:lnTo>
                <a:lnTo>
                  <a:pt x="16" y="15"/>
                </a:lnTo>
                <a:lnTo>
                  <a:pt x="21" y="15"/>
                </a:lnTo>
                <a:lnTo>
                  <a:pt x="16" y="20"/>
                </a:lnTo>
                <a:lnTo>
                  <a:pt x="10" y="15"/>
                </a:lnTo>
                <a:lnTo>
                  <a:pt x="5" y="20"/>
                </a:lnTo>
                <a:lnTo>
                  <a:pt x="0" y="15"/>
                </a:lnTo>
                <a:lnTo>
                  <a:pt x="5" y="10"/>
                </a:lnTo>
                <a:lnTo>
                  <a:pt x="10" y="5"/>
                </a:lnTo>
                <a:close/>
              </a:path>
            </a:pathLst>
          </a:custGeom>
          <a:noFill/>
          <a:ln w="1588" cap="rnd">
            <a:solidFill>
              <a:srgbClr val="000000"/>
            </a:solidFill>
            <a:prstDash val="solid"/>
            <a:round/>
            <a:headEnd/>
            <a:tailEnd/>
          </a:ln>
        </p:spPr>
        <p:txBody>
          <a:bodyPr/>
          <a:lstStyle/>
          <a:p>
            <a:endParaRPr lang="en-US"/>
          </a:p>
        </p:txBody>
      </p:sp>
      <p:sp>
        <p:nvSpPr>
          <p:cNvPr id="158798" name="Freeform 2126"/>
          <p:cNvSpPr>
            <a:spLocks/>
          </p:cNvSpPr>
          <p:nvPr/>
        </p:nvSpPr>
        <p:spPr bwMode="auto">
          <a:xfrm>
            <a:off x="3113088" y="2984500"/>
            <a:ext cx="6350" cy="15875"/>
          </a:xfrm>
          <a:custGeom>
            <a:avLst/>
            <a:gdLst/>
            <a:ahLst/>
            <a:cxnLst>
              <a:cxn ang="0">
                <a:pos x="0" y="10"/>
              </a:cxn>
              <a:cxn ang="0">
                <a:pos x="0" y="10"/>
              </a:cxn>
              <a:cxn ang="0">
                <a:pos x="4" y="10"/>
              </a:cxn>
              <a:cxn ang="0">
                <a:pos x="4" y="0"/>
              </a:cxn>
              <a:cxn ang="0">
                <a:pos x="0" y="5"/>
              </a:cxn>
              <a:cxn ang="0">
                <a:pos x="0" y="10"/>
              </a:cxn>
            </a:cxnLst>
            <a:rect l="0" t="0" r="r" b="b"/>
            <a:pathLst>
              <a:path w="4" h="10">
                <a:moveTo>
                  <a:pt x="0" y="10"/>
                </a:moveTo>
                <a:lnTo>
                  <a:pt x="0" y="10"/>
                </a:lnTo>
                <a:lnTo>
                  <a:pt x="4" y="10"/>
                </a:lnTo>
                <a:lnTo>
                  <a:pt x="4" y="0"/>
                </a:lnTo>
                <a:lnTo>
                  <a:pt x="0" y="5"/>
                </a:lnTo>
                <a:lnTo>
                  <a:pt x="0" y="10"/>
                </a:lnTo>
                <a:close/>
              </a:path>
            </a:pathLst>
          </a:custGeom>
          <a:noFill/>
          <a:ln w="1588" cap="rnd">
            <a:solidFill>
              <a:srgbClr val="000000"/>
            </a:solidFill>
            <a:prstDash val="solid"/>
            <a:round/>
            <a:headEnd/>
            <a:tailEnd/>
          </a:ln>
        </p:spPr>
        <p:txBody>
          <a:bodyPr/>
          <a:lstStyle/>
          <a:p>
            <a:endParaRPr lang="en-US"/>
          </a:p>
        </p:txBody>
      </p:sp>
      <p:sp>
        <p:nvSpPr>
          <p:cNvPr id="158799" name="Freeform 2127"/>
          <p:cNvSpPr>
            <a:spLocks/>
          </p:cNvSpPr>
          <p:nvPr/>
        </p:nvSpPr>
        <p:spPr bwMode="auto">
          <a:xfrm>
            <a:off x="3136900" y="2962275"/>
            <a:ext cx="42863" cy="46038"/>
          </a:xfrm>
          <a:custGeom>
            <a:avLst/>
            <a:gdLst/>
            <a:ahLst/>
            <a:cxnLst>
              <a:cxn ang="0">
                <a:pos x="6" y="4"/>
              </a:cxn>
              <a:cxn ang="0">
                <a:pos x="6" y="0"/>
              </a:cxn>
              <a:cxn ang="0">
                <a:pos x="11" y="0"/>
              </a:cxn>
              <a:cxn ang="0">
                <a:pos x="11" y="14"/>
              </a:cxn>
              <a:cxn ang="0">
                <a:pos x="16" y="9"/>
              </a:cxn>
              <a:cxn ang="0">
                <a:pos x="27" y="9"/>
              </a:cxn>
              <a:cxn ang="0">
                <a:pos x="22" y="9"/>
              </a:cxn>
              <a:cxn ang="0">
                <a:pos x="16" y="14"/>
              </a:cxn>
              <a:cxn ang="0">
                <a:pos x="11" y="14"/>
              </a:cxn>
              <a:cxn ang="0">
                <a:pos x="22" y="24"/>
              </a:cxn>
              <a:cxn ang="0">
                <a:pos x="27" y="29"/>
              </a:cxn>
              <a:cxn ang="0">
                <a:pos x="16" y="29"/>
              </a:cxn>
              <a:cxn ang="0">
                <a:pos x="16" y="24"/>
              </a:cxn>
              <a:cxn ang="0">
                <a:pos x="11" y="19"/>
              </a:cxn>
              <a:cxn ang="0">
                <a:pos x="11" y="24"/>
              </a:cxn>
              <a:cxn ang="0">
                <a:pos x="11" y="29"/>
              </a:cxn>
              <a:cxn ang="0">
                <a:pos x="0" y="29"/>
              </a:cxn>
              <a:cxn ang="0">
                <a:pos x="6" y="24"/>
              </a:cxn>
              <a:cxn ang="0">
                <a:pos x="6" y="4"/>
              </a:cxn>
            </a:cxnLst>
            <a:rect l="0" t="0" r="r" b="b"/>
            <a:pathLst>
              <a:path w="27" h="29">
                <a:moveTo>
                  <a:pt x="6" y="4"/>
                </a:moveTo>
                <a:lnTo>
                  <a:pt x="6" y="0"/>
                </a:lnTo>
                <a:lnTo>
                  <a:pt x="11" y="0"/>
                </a:lnTo>
                <a:lnTo>
                  <a:pt x="11" y="14"/>
                </a:lnTo>
                <a:lnTo>
                  <a:pt x="16" y="9"/>
                </a:lnTo>
                <a:lnTo>
                  <a:pt x="27" y="9"/>
                </a:lnTo>
                <a:lnTo>
                  <a:pt x="22" y="9"/>
                </a:lnTo>
                <a:lnTo>
                  <a:pt x="16" y="14"/>
                </a:lnTo>
                <a:lnTo>
                  <a:pt x="11" y="14"/>
                </a:lnTo>
                <a:lnTo>
                  <a:pt x="22" y="24"/>
                </a:lnTo>
                <a:lnTo>
                  <a:pt x="27" y="29"/>
                </a:lnTo>
                <a:lnTo>
                  <a:pt x="16" y="29"/>
                </a:lnTo>
                <a:lnTo>
                  <a:pt x="16" y="24"/>
                </a:lnTo>
                <a:lnTo>
                  <a:pt x="11" y="19"/>
                </a:lnTo>
                <a:lnTo>
                  <a:pt x="11" y="24"/>
                </a:lnTo>
                <a:lnTo>
                  <a:pt x="11" y="29"/>
                </a:lnTo>
                <a:lnTo>
                  <a:pt x="0" y="29"/>
                </a:lnTo>
                <a:lnTo>
                  <a:pt x="6" y="24"/>
                </a:lnTo>
                <a:lnTo>
                  <a:pt x="6" y="4"/>
                </a:lnTo>
                <a:close/>
              </a:path>
            </a:pathLst>
          </a:custGeom>
          <a:noFill/>
          <a:ln w="1588" cap="rnd">
            <a:solidFill>
              <a:srgbClr val="000000"/>
            </a:solidFill>
            <a:prstDash val="solid"/>
            <a:round/>
            <a:headEnd/>
            <a:tailEnd/>
          </a:ln>
        </p:spPr>
        <p:txBody>
          <a:bodyPr/>
          <a:lstStyle/>
          <a:p>
            <a:endParaRPr lang="en-US"/>
          </a:p>
        </p:txBody>
      </p:sp>
      <p:sp>
        <p:nvSpPr>
          <p:cNvPr id="158800" name="Freeform 2128"/>
          <p:cNvSpPr>
            <a:spLocks/>
          </p:cNvSpPr>
          <p:nvPr/>
        </p:nvSpPr>
        <p:spPr bwMode="auto">
          <a:xfrm>
            <a:off x="3189288" y="2976563"/>
            <a:ext cx="25400" cy="31750"/>
          </a:xfrm>
          <a:custGeom>
            <a:avLst/>
            <a:gdLst/>
            <a:ahLst/>
            <a:cxnLst>
              <a:cxn ang="0">
                <a:pos x="0" y="5"/>
              </a:cxn>
              <a:cxn ang="0">
                <a:pos x="5" y="0"/>
              </a:cxn>
              <a:cxn ang="0">
                <a:pos x="11" y="0"/>
              </a:cxn>
              <a:cxn ang="0">
                <a:pos x="16" y="0"/>
              </a:cxn>
              <a:cxn ang="0">
                <a:pos x="16" y="5"/>
              </a:cxn>
              <a:cxn ang="0">
                <a:pos x="0" y="5"/>
              </a:cxn>
              <a:cxn ang="0">
                <a:pos x="5" y="15"/>
              </a:cxn>
              <a:cxn ang="0">
                <a:pos x="11" y="15"/>
              </a:cxn>
              <a:cxn ang="0">
                <a:pos x="16" y="10"/>
              </a:cxn>
              <a:cxn ang="0">
                <a:pos x="16" y="15"/>
              </a:cxn>
              <a:cxn ang="0">
                <a:pos x="11" y="20"/>
              </a:cxn>
              <a:cxn ang="0">
                <a:pos x="5" y="20"/>
              </a:cxn>
              <a:cxn ang="0">
                <a:pos x="0" y="15"/>
              </a:cxn>
              <a:cxn ang="0">
                <a:pos x="0" y="5"/>
              </a:cxn>
            </a:cxnLst>
            <a:rect l="0" t="0" r="r" b="b"/>
            <a:pathLst>
              <a:path w="16" h="20">
                <a:moveTo>
                  <a:pt x="0" y="5"/>
                </a:moveTo>
                <a:lnTo>
                  <a:pt x="5" y="0"/>
                </a:lnTo>
                <a:lnTo>
                  <a:pt x="11" y="0"/>
                </a:lnTo>
                <a:lnTo>
                  <a:pt x="16" y="0"/>
                </a:lnTo>
                <a:lnTo>
                  <a:pt x="16" y="5"/>
                </a:lnTo>
                <a:lnTo>
                  <a:pt x="0" y="5"/>
                </a:lnTo>
                <a:lnTo>
                  <a:pt x="5" y="15"/>
                </a:lnTo>
                <a:lnTo>
                  <a:pt x="11" y="15"/>
                </a:lnTo>
                <a:lnTo>
                  <a:pt x="16" y="10"/>
                </a:lnTo>
                <a:lnTo>
                  <a:pt x="16" y="15"/>
                </a:lnTo>
                <a:lnTo>
                  <a:pt x="11" y="20"/>
                </a:lnTo>
                <a:lnTo>
                  <a:pt x="5" y="20"/>
                </a:lnTo>
                <a:lnTo>
                  <a:pt x="0" y="15"/>
                </a:lnTo>
                <a:lnTo>
                  <a:pt x="0" y="5"/>
                </a:lnTo>
                <a:close/>
              </a:path>
            </a:pathLst>
          </a:custGeom>
          <a:noFill/>
          <a:ln w="1588" cap="rnd">
            <a:solidFill>
              <a:srgbClr val="000000"/>
            </a:solidFill>
            <a:prstDash val="solid"/>
            <a:round/>
            <a:headEnd/>
            <a:tailEnd/>
          </a:ln>
        </p:spPr>
        <p:txBody>
          <a:bodyPr/>
          <a:lstStyle/>
          <a:p>
            <a:endParaRPr lang="en-US"/>
          </a:p>
        </p:txBody>
      </p:sp>
      <p:sp>
        <p:nvSpPr>
          <p:cNvPr id="158801" name="Freeform 2129"/>
          <p:cNvSpPr>
            <a:spLocks/>
          </p:cNvSpPr>
          <p:nvPr/>
        </p:nvSpPr>
        <p:spPr bwMode="auto">
          <a:xfrm>
            <a:off x="3189288" y="2976563"/>
            <a:ext cx="17463" cy="7938"/>
          </a:xfrm>
          <a:custGeom>
            <a:avLst/>
            <a:gdLst/>
            <a:ahLst/>
            <a:cxnLst>
              <a:cxn ang="0">
                <a:pos x="0" y="5"/>
              </a:cxn>
              <a:cxn ang="0">
                <a:pos x="11" y="5"/>
              </a:cxn>
              <a:cxn ang="0">
                <a:pos x="11" y="0"/>
              </a:cxn>
              <a:cxn ang="0">
                <a:pos x="5" y="0"/>
              </a:cxn>
              <a:cxn ang="0">
                <a:pos x="0" y="5"/>
              </a:cxn>
            </a:cxnLst>
            <a:rect l="0" t="0" r="r" b="b"/>
            <a:pathLst>
              <a:path w="11" h="5">
                <a:moveTo>
                  <a:pt x="0" y="5"/>
                </a:moveTo>
                <a:lnTo>
                  <a:pt x="11" y="5"/>
                </a:lnTo>
                <a:lnTo>
                  <a:pt x="11" y="0"/>
                </a:lnTo>
                <a:lnTo>
                  <a:pt x="5" y="0"/>
                </a:lnTo>
                <a:lnTo>
                  <a:pt x="0" y="5"/>
                </a:lnTo>
                <a:close/>
              </a:path>
            </a:pathLst>
          </a:custGeom>
          <a:noFill/>
          <a:ln w="1588" cap="rnd">
            <a:solidFill>
              <a:srgbClr val="000000"/>
            </a:solidFill>
            <a:prstDash val="solid"/>
            <a:round/>
            <a:headEnd/>
            <a:tailEnd/>
          </a:ln>
        </p:spPr>
        <p:txBody>
          <a:bodyPr/>
          <a:lstStyle/>
          <a:p>
            <a:endParaRPr lang="en-US"/>
          </a:p>
        </p:txBody>
      </p:sp>
      <p:sp>
        <p:nvSpPr>
          <p:cNvPr id="158802" name="Freeform 2130"/>
          <p:cNvSpPr>
            <a:spLocks/>
          </p:cNvSpPr>
          <p:nvPr/>
        </p:nvSpPr>
        <p:spPr bwMode="auto">
          <a:xfrm>
            <a:off x="3222625" y="2976563"/>
            <a:ext cx="34925" cy="31750"/>
          </a:xfrm>
          <a:custGeom>
            <a:avLst/>
            <a:gdLst/>
            <a:ahLst/>
            <a:cxnLst>
              <a:cxn ang="0">
                <a:pos x="0" y="5"/>
              </a:cxn>
              <a:cxn ang="0">
                <a:pos x="6" y="0"/>
              </a:cxn>
              <a:cxn ang="0">
                <a:pos x="11" y="0"/>
              </a:cxn>
              <a:cxn ang="0">
                <a:pos x="17" y="0"/>
              </a:cxn>
              <a:cxn ang="0">
                <a:pos x="17" y="5"/>
              </a:cxn>
              <a:cxn ang="0">
                <a:pos x="22" y="5"/>
              </a:cxn>
              <a:cxn ang="0">
                <a:pos x="6" y="5"/>
              </a:cxn>
              <a:cxn ang="0">
                <a:pos x="6" y="10"/>
              </a:cxn>
              <a:cxn ang="0">
                <a:pos x="11" y="15"/>
              </a:cxn>
              <a:cxn ang="0">
                <a:pos x="17" y="15"/>
              </a:cxn>
              <a:cxn ang="0">
                <a:pos x="22" y="10"/>
              </a:cxn>
              <a:cxn ang="0">
                <a:pos x="17" y="15"/>
              </a:cxn>
              <a:cxn ang="0">
                <a:pos x="11" y="20"/>
              </a:cxn>
              <a:cxn ang="0">
                <a:pos x="6" y="20"/>
              </a:cxn>
              <a:cxn ang="0">
                <a:pos x="6" y="15"/>
              </a:cxn>
              <a:cxn ang="0">
                <a:pos x="0" y="5"/>
              </a:cxn>
            </a:cxnLst>
            <a:rect l="0" t="0" r="r" b="b"/>
            <a:pathLst>
              <a:path w="22" h="20">
                <a:moveTo>
                  <a:pt x="0" y="5"/>
                </a:moveTo>
                <a:lnTo>
                  <a:pt x="6" y="0"/>
                </a:lnTo>
                <a:lnTo>
                  <a:pt x="11" y="0"/>
                </a:lnTo>
                <a:lnTo>
                  <a:pt x="17" y="0"/>
                </a:lnTo>
                <a:lnTo>
                  <a:pt x="17" y="5"/>
                </a:lnTo>
                <a:lnTo>
                  <a:pt x="22" y="5"/>
                </a:lnTo>
                <a:lnTo>
                  <a:pt x="6" y="5"/>
                </a:lnTo>
                <a:lnTo>
                  <a:pt x="6" y="10"/>
                </a:lnTo>
                <a:lnTo>
                  <a:pt x="11" y="15"/>
                </a:lnTo>
                <a:lnTo>
                  <a:pt x="17" y="15"/>
                </a:lnTo>
                <a:lnTo>
                  <a:pt x="22" y="10"/>
                </a:lnTo>
                <a:lnTo>
                  <a:pt x="17" y="15"/>
                </a:lnTo>
                <a:lnTo>
                  <a:pt x="11" y="20"/>
                </a:lnTo>
                <a:lnTo>
                  <a:pt x="6" y="20"/>
                </a:lnTo>
                <a:lnTo>
                  <a:pt x="6" y="15"/>
                </a:lnTo>
                <a:lnTo>
                  <a:pt x="0" y="5"/>
                </a:lnTo>
                <a:close/>
              </a:path>
            </a:pathLst>
          </a:custGeom>
          <a:noFill/>
          <a:ln w="1588" cap="rnd">
            <a:solidFill>
              <a:srgbClr val="000000"/>
            </a:solidFill>
            <a:prstDash val="solid"/>
            <a:round/>
            <a:headEnd/>
            <a:tailEnd/>
          </a:ln>
        </p:spPr>
        <p:txBody>
          <a:bodyPr/>
          <a:lstStyle/>
          <a:p>
            <a:endParaRPr lang="en-US"/>
          </a:p>
        </p:txBody>
      </p:sp>
      <p:sp>
        <p:nvSpPr>
          <p:cNvPr id="158803" name="Freeform 2131"/>
          <p:cNvSpPr>
            <a:spLocks/>
          </p:cNvSpPr>
          <p:nvPr/>
        </p:nvSpPr>
        <p:spPr bwMode="auto">
          <a:xfrm>
            <a:off x="3232150" y="2976563"/>
            <a:ext cx="17463" cy="7938"/>
          </a:xfrm>
          <a:custGeom>
            <a:avLst/>
            <a:gdLst/>
            <a:ahLst/>
            <a:cxnLst>
              <a:cxn ang="0">
                <a:pos x="0" y="5"/>
              </a:cxn>
              <a:cxn ang="0">
                <a:pos x="11" y="5"/>
              </a:cxn>
              <a:cxn ang="0">
                <a:pos x="5" y="0"/>
              </a:cxn>
              <a:cxn ang="0">
                <a:pos x="0" y="0"/>
              </a:cxn>
              <a:cxn ang="0">
                <a:pos x="0" y="5"/>
              </a:cxn>
            </a:cxnLst>
            <a:rect l="0" t="0" r="r" b="b"/>
            <a:pathLst>
              <a:path w="11" h="5">
                <a:moveTo>
                  <a:pt x="0" y="5"/>
                </a:moveTo>
                <a:lnTo>
                  <a:pt x="11" y="5"/>
                </a:lnTo>
                <a:lnTo>
                  <a:pt x="5" y="0"/>
                </a:lnTo>
                <a:lnTo>
                  <a:pt x="0" y="0"/>
                </a:lnTo>
                <a:lnTo>
                  <a:pt x="0" y="5"/>
                </a:lnTo>
                <a:close/>
              </a:path>
            </a:pathLst>
          </a:custGeom>
          <a:noFill/>
          <a:ln w="1588" cap="rnd">
            <a:solidFill>
              <a:srgbClr val="000000"/>
            </a:solidFill>
            <a:prstDash val="solid"/>
            <a:round/>
            <a:headEnd/>
            <a:tailEnd/>
          </a:ln>
        </p:spPr>
        <p:txBody>
          <a:bodyPr/>
          <a:lstStyle/>
          <a:p>
            <a:endParaRPr lang="en-US"/>
          </a:p>
        </p:txBody>
      </p:sp>
      <p:sp>
        <p:nvSpPr>
          <p:cNvPr id="158804" name="Freeform 2132"/>
          <p:cNvSpPr>
            <a:spLocks/>
          </p:cNvSpPr>
          <p:nvPr/>
        </p:nvSpPr>
        <p:spPr bwMode="auto">
          <a:xfrm>
            <a:off x="3017838" y="3040063"/>
            <a:ext cx="58738" cy="61913"/>
          </a:xfrm>
          <a:custGeom>
            <a:avLst/>
            <a:gdLst/>
            <a:ahLst/>
            <a:cxnLst>
              <a:cxn ang="0">
                <a:pos x="16" y="39"/>
              </a:cxn>
              <a:cxn ang="0">
                <a:pos x="11" y="39"/>
              </a:cxn>
              <a:cxn ang="0">
                <a:pos x="5" y="34"/>
              </a:cxn>
              <a:cxn ang="0">
                <a:pos x="0" y="24"/>
              </a:cxn>
              <a:cxn ang="0">
                <a:pos x="0" y="19"/>
              </a:cxn>
              <a:cxn ang="0">
                <a:pos x="0" y="14"/>
              </a:cxn>
              <a:cxn ang="0">
                <a:pos x="5" y="5"/>
              </a:cxn>
              <a:cxn ang="0">
                <a:pos x="11" y="5"/>
              </a:cxn>
              <a:cxn ang="0">
                <a:pos x="16" y="0"/>
              </a:cxn>
              <a:cxn ang="0">
                <a:pos x="27" y="5"/>
              </a:cxn>
              <a:cxn ang="0">
                <a:pos x="32" y="5"/>
              </a:cxn>
              <a:cxn ang="0">
                <a:pos x="37" y="14"/>
              </a:cxn>
              <a:cxn ang="0">
                <a:pos x="37" y="19"/>
              </a:cxn>
              <a:cxn ang="0">
                <a:pos x="37" y="24"/>
              </a:cxn>
              <a:cxn ang="0">
                <a:pos x="32" y="34"/>
              </a:cxn>
              <a:cxn ang="0">
                <a:pos x="27" y="39"/>
              </a:cxn>
              <a:cxn ang="0">
                <a:pos x="16" y="39"/>
              </a:cxn>
            </a:cxnLst>
            <a:rect l="0" t="0" r="r" b="b"/>
            <a:pathLst>
              <a:path w="37" h="39">
                <a:moveTo>
                  <a:pt x="16" y="39"/>
                </a:moveTo>
                <a:lnTo>
                  <a:pt x="11" y="39"/>
                </a:lnTo>
                <a:lnTo>
                  <a:pt x="5" y="34"/>
                </a:lnTo>
                <a:lnTo>
                  <a:pt x="0" y="24"/>
                </a:lnTo>
                <a:lnTo>
                  <a:pt x="0" y="19"/>
                </a:lnTo>
                <a:lnTo>
                  <a:pt x="0" y="14"/>
                </a:lnTo>
                <a:lnTo>
                  <a:pt x="5" y="5"/>
                </a:lnTo>
                <a:lnTo>
                  <a:pt x="11" y="5"/>
                </a:lnTo>
                <a:lnTo>
                  <a:pt x="16" y="0"/>
                </a:lnTo>
                <a:lnTo>
                  <a:pt x="27" y="5"/>
                </a:lnTo>
                <a:lnTo>
                  <a:pt x="32" y="5"/>
                </a:lnTo>
                <a:lnTo>
                  <a:pt x="37" y="14"/>
                </a:lnTo>
                <a:lnTo>
                  <a:pt x="37" y="19"/>
                </a:lnTo>
                <a:lnTo>
                  <a:pt x="37" y="24"/>
                </a:lnTo>
                <a:lnTo>
                  <a:pt x="32" y="34"/>
                </a:lnTo>
                <a:lnTo>
                  <a:pt x="27" y="39"/>
                </a:lnTo>
                <a:lnTo>
                  <a:pt x="16" y="39"/>
                </a:lnTo>
                <a:close/>
              </a:path>
            </a:pathLst>
          </a:custGeom>
          <a:solidFill>
            <a:srgbClr val="000000"/>
          </a:solidFill>
          <a:ln w="9525">
            <a:noFill/>
            <a:round/>
            <a:headEnd/>
            <a:tailEnd/>
          </a:ln>
        </p:spPr>
        <p:txBody>
          <a:bodyPr/>
          <a:lstStyle/>
          <a:p>
            <a:endParaRPr lang="en-US"/>
          </a:p>
        </p:txBody>
      </p:sp>
      <p:sp>
        <p:nvSpPr>
          <p:cNvPr id="158805" name="Freeform 2133"/>
          <p:cNvSpPr>
            <a:spLocks/>
          </p:cNvSpPr>
          <p:nvPr/>
        </p:nvSpPr>
        <p:spPr bwMode="auto">
          <a:xfrm>
            <a:off x="3017838" y="3040063"/>
            <a:ext cx="58738" cy="61913"/>
          </a:xfrm>
          <a:custGeom>
            <a:avLst/>
            <a:gdLst/>
            <a:ahLst/>
            <a:cxnLst>
              <a:cxn ang="0">
                <a:pos x="16" y="39"/>
              </a:cxn>
              <a:cxn ang="0">
                <a:pos x="11" y="39"/>
              </a:cxn>
              <a:cxn ang="0">
                <a:pos x="5" y="34"/>
              </a:cxn>
              <a:cxn ang="0">
                <a:pos x="0" y="24"/>
              </a:cxn>
              <a:cxn ang="0">
                <a:pos x="0" y="19"/>
              </a:cxn>
              <a:cxn ang="0">
                <a:pos x="0" y="14"/>
              </a:cxn>
              <a:cxn ang="0">
                <a:pos x="5" y="5"/>
              </a:cxn>
              <a:cxn ang="0">
                <a:pos x="11" y="5"/>
              </a:cxn>
              <a:cxn ang="0">
                <a:pos x="16" y="0"/>
              </a:cxn>
              <a:cxn ang="0">
                <a:pos x="27" y="5"/>
              </a:cxn>
              <a:cxn ang="0">
                <a:pos x="32" y="5"/>
              </a:cxn>
              <a:cxn ang="0">
                <a:pos x="37" y="14"/>
              </a:cxn>
              <a:cxn ang="0">
                <a:pos x="37" y="19"/>
              </a:cxn>
              <a:cxn ang="0">
                <a:pos x="37" y="24"/>
              </a:cxn>
              <a:cxn ang="0">
                <a:pos x="32" y="34"/>
              </a:cxn>
              <a:cxn ang="0">
                <a:pos x="27" y="39"/>
              </a:cxn>
              <a:cxn ang="0">
                <a:pos x="16" y="39"/>
              </a:cxn>
            </a:cxnLst>
            <a:rect l="0" t="0" r="r" b="b"/>
            <a:pathLst>
              <a:path w="37" h="39">
                <a:moveTo>
                  <a:pt x="16" y="39"/>
                </a:moveTo>
                <a:lnTo>
                  <a:pt x="11" y="39"/>
                </a:lnTo>
                <a:lnTo>
                  <a:pt x="5" y="34"/>
                </a:lnTo>
                <a:lnTo>
                  <a:pt x="0" y="24"/>
                </a:lnTo>
                <a:lnTo>
                  <a:pt x="0" y="19"/>
                </a:lnTo>
                <a:lnTo>
                  <a:pt x="0" y="14"/>
                </a:lnTo>
                <a:lnTo>
                  <a:pt x="5" y="5"/>
                </a:lnTo>
                <a:lnTo>
                  <a:pt x="11" y="5"/>
                </a:lnTo>
                <a:lnTo>
                  <a:pt x="16" y="0"/>
                </a:lnTo>
                <a:lnTo>
                  <a:pt x="27" y="5"/>
                </a:lnTo>
                <a:lnTo>
                  <a:pt x="32" y="5"/>
                </a:lnTo>
                <a:lnTo>
                  <a:pt x="37" y="14"/>
                </a:lnTo>
                <a:lnTo>
                  <a:pt x="37" y="19"/>
                </a:lnTo>
                <a:lnTo>
                  <a:pt x="37" y="24"/>
                </a:lnTo>
                <a:lnTo>
                  <a:pt x="32" y="34"/>
                </a:lnTo>
                <a:lnTo>
                  <a:pt x="27" y="39"/>
                </a:lnTo>
                <a:lnTo>
                  <a:pt x="16" y="39"/>
                </a:lnTo>
                <a:close/>
              </a:path>
            </a:pathLst>
          </a:custGeom>
          <a:noFill/>
          <a:ln w="1588" cap="rnd">
            <a:solidFill>
              <a:srgbClr val="FFFFFF"/>
            </a:solidFill>
            <a:prstDash val="solid"/>
            <a:round/>
            <a:headEnd/>
            <a:tailEnd/>
          </a:ln>
        </p:spPr>
        <p:txBody>
          <a:bodyPr/>
          <a:lstStyle/>
          <a:p>
            <a:endParaRPr lang="en-US"/>
          </a:p>
        </p:txBody>
      </p:sp>
      <p:sp>
        <p:nvSpPr>
          <p:cNvPr id="158806" name="Freeform 2134"/>
          <p:cNvSpPr>
            <a:spLocks/>
          </p:cNvSpPr>
          <p:nvPr/>
        </p:nvSpPr>
        <p:spPr bwMode="auto">
          <a:xfrm>
            <a:off x="852488" y="1808163"/>
            <a:ext cx="34925" cy="22225"/>
          </a:xfrm>
          <a:custGeom>
            <a:avLst/>
            <a:gdLst/>
            <a:ahLst/>
            <a:cxnLst>
              <a:cxn ang="0">
                <a:pos x="0" y="10"/>
              </a:cxn>
              <a:cxn ang="0">
                <a:pos x="0" y="14"/>
              </a:cxn>
              <a:cxn ang="0">
                <a:pos x="22" y="5"/>
              </a:cxn>
              <a:cxn ang="0">
                <a:pos x="0" y="0"/>
              </a:cxn>
              <a:cxn ang="0">
                <a:pos x="11" y="5"/>
              </a:cxn>
              <a:cxn ang="0">
                <a:pos x="0" y="10"/>
              </a:cxn>
            </a:cxnLst>
            <a:rect l="0" t="0" r="r" b="b"/>
            <a:pathLst>
              <a:path w="22" h="14">
                <a:moveTo>
                  <a:pt x="0" y="10"/>
                </a:moveTo>
                <a:lnTo>
                  <a:pt x="0" y="14"/>
                </a:lnTo>
                <a:lnTo>
                  <a:pt x="22" y="5"/>
                </a:lnTo>
                <a:lnTo>
                  <a:pt x="0" y="0"/>
                </a:lnTo>
                <a:lnTo>
                  <a:pt x="11" y="5"/>
                </a:lnTo>
                <a:lnTo>
                  <a:pt x="0" y="10"/>
                </a:lnTo>
                <a:close/>
              </a:path>
            </a:pathLst>
          </a:custGeom>
          <a:solidFill>
            <a:srgbClr val="000000"/>
          </a:solidFill>
          <a:ln w="9525">
            <a:noFill/>
            <a:round/>
            <a:headEnd/>
            <a:tailEnd/>
          </a:ln>
        </p:spPr>
        <p:txBody>
          <a:bodyPr/>
          <a:lstStyle/>
          <a:p>
            <a:endParaRPr lang="en-US"/>
          </a:p>
        </p:txBody>
      </p:sp>
      <p:sp>
        <p:nvSpPr>
          <p:cNvPr id="158807" name="Freeform 2135"/>
          <p:cNvSpPr>
            <a:spLocks/>
          </p:cNvSpPr>
          <p:nvPr/>
        </p:nvSpPr>
        <p:spPr bwMode="auto">
          <a:xfrm>
            <a:off x="852488" y="1744663"/>
            <a:ext cx="17463" cy="23813"/>
          </a:xfrm>
          <a:custGeom>
            <a:avLst/>
            <a:gdLst/>
            <a:ahLst/>
            <a:cxnLst>
              <a:cxn ang="0">
                <a:pos x="0" y="0"/>
              </a:cxn>
              <a:cxn ang="0">
                <a:pos x="0" y="5"/>
              </a:cxn>
              <a:cxn ang="0">
                <a:pos x="6" y="5"/>
              </a:cxn>
              <a:cxn ang="0">
                <a:pos x="6" y="10"/>
              </a:cxn>
              <a:cxn ang="0">
                <a:pos x="11" y="15"/>
              </a:cxn>
              <a:cxn ang="0">
                <a:pos x="11" y="0"/>
              </a:cxn>
              <a:cxn ang="0">
                <a:pos x="6" y="0"/>
              </a:cxn>
              <a:cxn ang="0">
                <a:pos x="0" y="0"/>
              </a:cxn>
            </a:cxnLst>
            <a:rect l="0" t="0" r="r" b="b"/>
            <a:pathLst>
              <a:path w="11" h="15">
                <a:moveTo>
                  <a:pt x="0" y="0"/>
                </a:moveTo>
                <a:lnTo>
                  <a:pt x="0" y="5"/>
                </a:lnTo>
                <a:lnTo>
                  <a:pt x="6" y="5"/>
                </a:lnTo>
                <a:lnTo>
                  <a:pt x="6" y="10"/>
                </a:lnTo>
                <a:lnTo>
                  <a:pt x="11" y="15"/>
                </a:lnTo>
                <a:lnTo>
                  <a:pt x="11" y="0"/>
                </a:lnTo>
                <a:lnTo>
                  <a:pt x="6" y="0"/>
                </a:lnTo>
                <a:lnTo>
                  <a:pt x="0" y="0"/>
                </a:lnTo>
                <a:close/>
              </a:path>
            </a:pathLst>
          </a:custGeom>
          <a:solidFill>
            <a:srgbClr val="000000"/>
          </a:solidFill>
          <a:ln w="9525">
            <a:noFill/>
            <a:round/>
            <a:headEnd/>
            <a:tailEnd/>
          </a:ln>
        </p:spPr>
        <p:txBody>
          <a:bodyPr/>
          <a:lstStyle/>
          <a:p>
            <a:endParaRPr lang="en-US"/>
          </a:p>
        </p:txBody>
      </p:sp>
      <p:sp>
        <p:nvSpPr>
          <p:cNvPr id="158808" name="Freeform 2136"/>
          <p:cNvSpPr>
            <a:spLocks/>
          </p:cNvSpPr>
          <p:nvPr/>
        </p:nvSpPr>
        <p:spPr bwMode="auto">
          <a:xfrm>
            <a:off x="852488" y="1712913"/>
            <a:ext cx="9525" cy="23813"/>
          </a:xfrm>
          <a:custGeom>
            <a:avLst/>
            <a:gdLst/>
            <a:ahLst/>
            <a:cxnLst>
              <a:cxn ang="0">
                <a:pos x="0" y="0"/>
              </a:cxn>
              <a:cxn ang="0">
                <a:pos x="0" y="10"/>
              </a:cxn>
              <a:cxn ang="0">
                <a:pos x="6" y="15"/>
              </a:cxn>
              <a:cxn ang="0">
                <a:pos x="0" y="0"/>
              </a:cxn>
            </a:cxnLst>
            <a:rect l="0" t="0" r="r" b="b"/>
            <a:pathLst>
              <a:path w="6" h="15">
                <a:moveTo>
                  <a:pt x="0" y="0"/>
                </a:moveTo>
                <a:lnTo>
                  <a:pt x="0" y="10"/>
                </a:lnTo>
                <a:lnTo>
                  <a:pt x="6" y="15"/>
                </a:lnTo>
                <a:lnTo>
                  <a:pt x="0" y="0"/>
                </a:lnTo>
                <a:close/>
              </a:path>
            </a:pathLst>
          </a:custGeom>
          <a:solidFill>
            <a:srgbClr val="000000"/>
          </a:solidFill>
          <a:ln w="9525">
            <a:noFill/>
            <a:round/>
            <a:headEnd/>
            <a:tailEnd/>
          </a:ln>
        </p:spPr>
        <p:txBody>
          <a:bodyPr/>
          <a:lstStyle/>
          <a:p>
            <a:endParaRPr lang="en-US"/>
          </a:p>
        </p:txBody>
      </p:sp>
      <p:sp>
        <p:nvSpPr>
          <p:cNvPr id="158809" name="Freeform 2137"/>
          <p:cNvSpPr>
            <a:spLocks/>
          </p:cNvSpPr>
          <p:nvPr/>
        </p:nvSpPr>
        <p:spPr bwMode="auto">
          <a:xfrm>
            <a:off x="785813" y="1704975"/>
            <a:ext cx="66675" cy="63500"/>
          </a:xfrm>
          <a:custGeom>
            <a:avLst/>
            <a:gdLst/>
            <a:ahLst/>
            <a:cxnLst>
              <a:cxn ang="0">
                <a:pos x="42" y="15"/>
              </a:cxn>
              <a:cxn ang="0">
                <a:pos x="42" y="5"/>
              </a:cxn>
              <a:cxn ang="0">
                <a:pos x="5" y="5"/>
              </a:cxn>
              <a:cxn ang="0">
                <a:pos x="0" y="5"/>
              </a:cxn>
              <a:cxn ang="0">
                <a:pos x="0" y="0"/>
              </a:cxn>
              <a:cxn ang="0">
                <a:pos x="5" y="15"/>
              </a:cxn>
              <a:cxn ang="0">
                <a:pos x="5" y="10"/>
              </a:cxn>
              <a:cxn ang="0">
                <a:pos x="10" y="10"/>
              </a:cxn>
              <a:cxn ang="0">
                <a:pos x="26" y="10"/>
              </a:cxn>
              <a:cxn ang="0">
                <a:pos x="10" y="25"/>
              </a:cxn>
              <a:cxn ang="0">
                <a:pos x="5" y="20"/>
              </a:cxn>
              <a:cxn ang="0">
                <a:pos x="10" y="40"/>
              </a:cxn>
              <a:cxn ang="0">
                <a:pos x="10" y="35"/>
              </a:cxn>
              <a:cxn ang="0">
                <a:pos x="16" y="30"/>
              </a:cxn>
              <a:cxn ang="0">
                <a:pos x="26" y="15"/>
              </a:cxn>
              <a:cxn ang="0">
                <a:pos x="42" y="30"/>
              </a:cxn>
              <a:cxn ang="0">
                <a:pos x="42" y="25"/>
              </a:cxn>
              <a:cxn ang="0">
                <a:pos x="26" y="10"/>
              </a:cxn>
              <a:cxn ang="0">
                <a:pos x="42" y="15"/>
              </a:cxn>
            </a:cxnLst>
            <a:rect l="0" t="0" r="r" b="b"/>
            <a:pathLst>
              <a:path w="42" h="40">
                <a:moveTo>
                  <a:pt x="42" y="15"/>
                </a:moveTo>
                <a:lnTo>
                  <a:pt x="42" y="5"/>
                </a:lnTo>
                <a:lnTo>
                  <a:pt x="5" y="5"/>
                </a:lnTo>
                <a:lnTo>
                  <a:pt x="0" y="5"/>
                </a:lnTo>
                <a:lnTo>
                  <a:pt x="0" y="0"/>
                </a:lnTo>
                <a:lnTo>
                  <a:pt x="5" y="15"/>
                </a:lnTo>
                <a:lnTo>
                  <a:pt x="5" y="10"/>
                </a:lnTo>
                <a:lnTo>
                  <a:pt x="10" y="10"/>
                </a:lnTo>
                <a:lnTo>
                  <a:pt x="26" y="10"/>
                </a:lnTo>
                <a:lnTo>
                  <a:pt x="10" y="25"/>
                </a:lnTo>
                <a:lnTo>
                  <a:pt x="5" y="20"/>
                </a:lnTo>
                <a:lnTo>
                  <a:pt x="10" y="40"/>
                </a:lnTo>
                <a:lnTo>
                  <a:pt x="10" y="35"/>
                </a:lnTo>
                <a:lnTo>
                  <a:pt x="16" y="30"/>
                </a:lnTo>
                <a:lnTo>
                  <a:pt x="26" y="15"/>
                </a:lnTo>
                <a:lnTo>
                  <a:pt x="42" y="30"/>
                </a:lnTo>
                <a:lnTo>
                  <a:pt x="42" y="25"/>
                </a:lnTo>
                <a:lnTo>
                  <a:pt x="26" y="10"/>
                </a:lnTo>
                <a:lnTo>
                  <a:pt x="42" y="15"/>
                </a:lnTo>
                <a:close/>
              </a:path>
            </a:pathLst>
          </a:custGeom>
          <a:solidFill>
            <a:srgbClr val="000000"/>
          </a:solidFill>
          <a:ln w="9525">
            <a:noFill/>
            <a:round/>
            <a:headEnd/>
            <a:tailEnd/>
          </a:ln>
        </p:spPr>
        <p:txBody>
          <a:bodyPr/>
          <a:lstStyle/>
          <a:p>
            <a:endParaRPr lang="en-US"/>
          </a:p>
        </p:txBody>
      </p:sp>
      <p:sp>
        <p:nvSpPr>
          <p:cNvPr id="158810" name="Freeform 2138"/>
          <p:cNvSpPr>
            <a:spLocks/>
          </p:cNvSpPr>
          <p:nvPr/>
        </p:nvSpPr>
        <p:spPr bwMode="auto">
          <a:xfrm>
            <a:off x="809625" y="1784350"/>
            <a:ext cx="42863" cy="61913"/>
          </a:xfrm>
          <a:custGeom>
            <a:avLst/>
            <a:gdLst/>
            <a:ahLst/>
            <a:cxnLst>
              <a:cxn ang="0">
                <a:pos x="27" y="15"/>
              </a:cxn>
              <a:cxn ang="0">
                <a:pos x="27" y="15"/>
              </a:cxn>
              <a:cxn ang="0">
                <a:pos x="6" y="5"/>
              </a:cxn>
              <a:cxn ang="0">
                <a:pos x="0" y="5"/>
              </a:cxn>
              <a:cxn ang="0">
                <a:pos x="0" y="0"/>
              </a:cxn>
              <a:cxn ang="0">
                <a:pos x="0" y="5"/>
              </a:cxn>
              <a:cxn ang="0">
                <a:pos x="0" y="15"/>
              </a:cxn>
              <a:cxn ang="0">
                <a:pos x="6" y="15"/>
              </a:cxn>
              <a:cxn ang="0">
                <a:pos x="6" y="10"/>
              </a:cxn>
              <a:cxn ang="0">
                <a:pos x="16" y="15"/>
              </a:cxn>
              <a:cxn ang="0">
                <a:pos x="22" y="25"/>
              </a:cxn>
              <a:cxn ang="0">
                <a:pos x="11" y="29"/>
              </a:cxn>
              <a:cxn ang="0">
                <a:pos x="6" y="25"/>
              </a:cxn>
              <a:cxn ang="0">
                <a:pos x="11" y="39"/>
              </a:cxn>
              <a:cxn ang="0">
                <a:pos x="11" y="34"/>
              </a:cxn>
              <a:cxn ang="0">
                <a:pos x="16" y="34"/>
              </a:cxn>
              <a:cxn ang="0">
                <a:pos x="27" y="29"/>
              </a:cxn>
              <a:cxn ang="0">
                <a:pos x="27" y="25"/>
              </a:cxn>
              <a:cxn ang="0">
                <a:pos x="16" y="15"/>
              </a:cxn>
              <a:cxn ang="0">
                <a:pos x="27" y="15"/>
              </a:cxn>
            </a:cxnLst>
            <a:rect l="0" t="0" r="r" b="b"/>
            <a:pathLst>
              <a:path w="27" h="39">
                <a:moveTo>
                  <a:pt x="27" y="15"/>
                </a:moveTo>
                <a:lnTo>
                  <a:pt x="27" y="15"/>
                </a:lnTo>
                <a:lnTo>
                  <a:pt x="6" y="5"/>
                </a:lnTo>
                <a:lnTo>
                  <a:pt x="0" y="5"/>
                </a:lnTo>
                <a:lnTo>
                  <a:pt x="0" y="0"/>
                </a:lnTo>
                <a:lnTo>
                  <a:pt x="0" y="5"/>
                </a:lnTo>
                <a:lnTo>
                  <a:pt x="0" y="15"/>
                </a:lnTo>
                <a:lnTo>
                  <a:pt x="6" y="15"/>
                </a:lnTo>
                <a:lnTo>
                  <a:pt x="6" y="10"/>
                </a:lnTo>
                <a:lnTo>
                  <a:pt x="16" y="15"/>
                </a:lnTo>
                <a:lnTo>
                  <a:pt x="22" y="25"/>
                </a:lnTo>
                <a:lnTo>
                  <a:pt x="11" y="29"/>
                </a:lnTo>
                <a:lnTo>
                  <a:pt x="6" y="25"/>
                </a:lnTo>
                <a:lnTo>
                  <a:pt x="11" y="39"/>
                </a:lnTo>
                <a:lnTo>
                  <a:pt x="11" y="34"/>
                </a:lnTo>
                <a:lnTo>
                  <a:pt x="16" y="34"/>
                </a:lnTo>
                <a:lnTo>
                  <a:pt x="27" y="29"/>
                </a:lnTo>
                <a:lnTo>
                  <a:pt x="27" y="25"/>
                </a:lnTo>
                <a:lnTo>
                  <a:pt x="16" y="15"/>
                </a:lnTo>
                <a:lnTo>
                  <a:pt x="27" y="15"/>
                </a:lnTo>
                <a:close/>
              </a:path>
            </a:pathLst>
          </a:custGeom>
          <a:solidFill>
            <a:srgbClr val="000000"/>
          </a:solidFill>
          <a:ln w="9525">
            <a:noFill/>
            <a:round/>
            <a:headEnd/>
            <a:tailEnd/>
          </a:ln>
        </p:spPr>
        <p:txBody>
          <a:bodyPr/>
          <a:lstStyle/>
          <a:p>
            <a:endParaRPr lang="en-US"/>
          </a:p>
        </p:txBody>
      </p:sp>
      <p:sp>
        <p:nvSpPr>
          <p:cNvPr id="158811" name="Freeform 2139"/>
          <p:cNvSpPr>
            <a:spLocks/>
          </p:cNvSpPr>
          <p:nvPr/>
        </p:nvSpPr>
        <p:spPr bwMode="auto">
          <a:xfrm>
            <a:off x="785813" y="1643063"/>
            <a:ext cx="58738" cy="38100"/>
          </a:xfrm>
          <a:custGeom>
            <a:avLst/>
            <a:gdLst/>
            <a:ahLst/>
            <a:cxnLst>
              <a:cxn ang="0">
                <a:pos x="0" y="19"/>
              </a:cxn>
              <a:cxn ang="0">
                <a:pos x="0" y="24"/>
              </a:cxn>
              <a:cxn ang="0">
                <a:pos x="5" y="24"/>
              </a:cxn>
              <a:cxn ang="0">
                <a:pos x="10" y="14"/>
              </a:cxn>
              <a:cxn ang="0">
                <a:pos x="16" y="5"/>
              </a:cxn>
              <a:cxn ang="0">
                <a:pos x="21" y="5"/>
              </a:cxn>
              <a:cxn ang="0">
                <a:pos x="32" y="5"/>
              </a:cxn>
              <a:cxn ang="0">
                <a:pos x="32" y="14"/>
              </a:cxn>
              <a:cxn ang="0">
                <a:pos x="27" y="19"/>
              </a:cxn>
              <a:cxn ang="0">
                <a:pos x="21" y="19"/>
              </a:cxn>
              <a:cxn ang="0">
                <a:pos x="37" y="19"/>
              </a:cxn>
              <a:cxn ang="0">
                <a:pos x="32" y="14"/>
              </a:cxn>
              <a:cxn ang="0">
                <a:pos x="32" y="9"/>
              </a:cxn>
              <a:cxn ang="0">
                <a:pos x="32" y="5"/>
              </a:cxn>
              <a:cxn ang="0">
                <a:pos x="27" y="0"/>
              </a:cxn>
              <a:cxn ang="0">
                <a:pos x="21" y="0"/>
              </a:cxn>
              <a:cxn ang="0">
                <a:pos x="16" y="0"/>
              </a:cxn>
              <a:cxn ang="0">
                <a:pos x="10" y="5"/>
              </a:cxn>
              <a:cxn ang="0">
                <a:pos x="5" y="9"/>
              </a:cxn>
              <a:cxn ang="0">
                <a:pos x="0" y="19"/>
              </a:cxn>
            </a:cxnLst>
            <a:rect l="0" t="0" r="r" b="b"/>
            <a:pathLst>
              <a:path w="37" h="24">
                <a:moveTo>
                  <a:pt x="0" y="19"/>
                </a:moveTo>
                <a:lnTo>
                  <a:pt x="0" y="24"/>
                </a:lnTo>
                <a:lnTo>
                  <a:pt x="5" y="24"/>
                </a:lnTo>
                <a:lnTo>
                  <a:pt x="10" y="14"/>
                </a:lnTo>
                <a:lnTo>
                  <a:pt x="16" y="5"/>
                </a:lnTo>
                <a:lnTo>
                  <a:pt x="21" y="5"/>
                </a:lnTo>
                <a:lnTo>
                  <a:pt x="32" y="5"/>
                </a:lnTo>
                <a:lnTo>
                  <a:pt x="32" y="14"/>
                </a:lnTo>
                <a:lnTo>
                  <a:pt x="27" y="19"/>
                </a:lnTo>
                <a:lnTo>
                  <a:pt x="21" y="19"/>
                </a:lnTo>
                <a:lnTo>
                  <a:pt x="37" y="19"/>
                </a:lnTo>
                <a:lnTo>
                  <a:pt x="32" y="14"/>
                </a:lnTo>
                <a:lnTo>
                  <a:pt x="32" y="9"/>
                </a:lnTo>
                <a:lnTo>
                  <a:pt x="32" y="5"/>
                </a:lnTo>
                <a:lnTo>
                  <a:pt x="27" y="0"/>
                </a:lnTo>
                <a:lnTo>
                  <a:pt x="21" y="0"/>
                </a:lnTo>
                <a:lnTo>
                  <a:pt x="16" y="0"/>
                </a:lnTo>
                <a:lnTo>
                  <a:pt x="10" y="5"/>
                </a:lnTo>
                <a:lnTo>
                  <a:pt x="5" y="9"/>
                </a:lnTo>
                <a:lnTo>
                  <a:pt x="0" y="19"/>
                </a:lnTo>
                <a:close/>
              </a:path>
            </a:pathLst>
          </a:custGeom>
          <a:solidFill>
            <a:srgbClr val="000000"/>
          </a:solidFill>
          <a:ln w="9525">
            <a:noFill/>
            <a:round/>
            <a:headEnd/>
            <a:tailEnd/>
          </a:ln>
        </p:spPr>
        <p:txBody>
          <a:bodyPr/>
          <a:lstStyle/>
          <a:p>
            <a:endParaRPr lang="en-US"/>
          </a:p>
        </p:txBody>
      </p:sp>
      <p:sp>
        <p:nvSpPr>
          <p:cNvPr id="158812" name="Rectangle 2140"/>
          <p:cNvSpPr>
            <a:spLocks noChangeArrowheads="1"/>
          </p:cNvSpPr>
          <p:nvPr/>
        </p:nvSpPr>
        <p:spPr bwMode="auto">
          <a:xfrm>
            <a:off x="785813" y="1643063"/>
            <a:ext cx="7938" cy="7938"/>
          </a:xfrm>
          <a:prstGeom prst="rect">
            <a:avLst/>
          </a:prstGeom>
          <a:solidFill>
            <a:srgbClr val="000000"/>
          </a:solidFill>
          <a:ln w="9525">
            <a:noFill/>
            <a:miter lim="800000"/>
            <a:headEnd/>
            <a:tailEnd/>
          </a:ln>
        </p:spPr>
        <p:txBody>
          <a:bodyPr/>
          <a:lstStyle/>
          <a:p>
            <a:endParaRPr lang="en-US"/>
          </a:p>
        </p:txBody>
      </p:sp>
      <p:sp>
        <p:nvSpPr>
          <p:cNvPr id="158813" name="Freeform 2141"/>
          <p:cNvSpPr>
            <a:spLocks/>
          </p:cNvSpPr>
          <p:nvPr/>
        </p:nvSpPr>
        <p:spPr bwMode="auto">
          <a:xfrm>
            <a:off x="785813" y="1579563"/>
            <a:ext cx="33338" cy="23813"/>
          </a:xfrm>
          <a:custGeom>
            <a:avLst/>
            <a:gdLst/>
            <a:ahLst/>
            <a:cxnLst>
              <a:cxn ang="0">
                <a:pos x="0" y="5"/>
              </a:cxn>
              <a:cxn ang="0">
                <a:pos x="0" y="15"/>
              </a:cxn>
              <a:cxn ang="0">
                <a:pos x="21" y="5"/>
              </a:cxn>
              <a:cxn ang="0">
                <a:pos x="0" y="0"/>
              </a:cxn>
              <a:cxn ang="0">
                <a:pos x="10" y="5"/>
              </a:cxn>
              <a:cxn ang="0">
                <a:pos x="0" y="5"/>
              </a:cxn>
            </a:cxnLst>
            <a:rect l="0" t="0" r="r" b="b"/>
            <a:pathLst>
              <a:path w="21" h="15">
                <a:moveTo>
                  <a:pt x="0" y="5"/>
                </a:moveTo>
                <a:lnTo>
                  <a:pt x="0" y="15"/>
                </a:lnTo>
                <a:lnTo>
                  <a:pt x="21" y="5"/>
                </a:lnTo>
                <a:lnTo>
                  <a:pt x="0" y="0"/>
                </a:lnTo>
                <a:lnTo>
                  <a:pt x="10" y="5"/>
                </a:lnTo>
                <a:lnTo>
                  <a:pt x="0" y="5"/>
                </a:lnTo>
                <a:close/>
              </a:path>
            </a:pathLst>
          </a:custGeom>
          <a:solidFill>
            <a:srgbClr val="000000"/>
          </a:solidFill>
          <a:ln w="9525">
            <a:noFill/>
            <a:round/>
            <a:headEnd/>
            <a:tailEnd/>
          </a:ln>
        </p:spPr>
        <p:txBody>
          <a:bodyPr/>
          <a:lstStyle/>
          <a:p>
            <a:endParaRPr lang="en-US"/>
          </a:p>
        </p:txBody>
      </p:sp>
      <p:sp>
        <p:nvSpPr>
          <p:cNvPr id="158814" name="Freeform 2142"/>
          <p:cNvSpPr>
            <a:spLocks/>
          </p:cNvSpPr>
          <p:nvPr/>
        </p:nvSpPr>
        <p:spPr bwMode="auto">
          <a:xfrm>
            <a:off x="785813" y="1492250"/>
            <a:ext cx="7938" cy="15875"/>
          </a:xfrm>
          <a:custGeom>
            <a:avLst/>
            <a:gdLst/>
            <a:ahLst/>
            <a:cxnLst>
              <a:cxn ang="0">
                <a:pos x="0" y="0"/>
              </a:cxn>
              <a:cxn ang="0">
                <a:pos x="0" y="10"/>
              </a:cxn>
              <a:cxn ang="0">
                <a:pos x="5" y="10"/>
              </a:cxn>
              <a:cxn ang="0">
                <a:pos x="0" y="0"/>
              </a:cxn>
            </a:cxnLst>
            <a:rect l="0" t="0" r="r" b="b"/>
            <a:pathLst>
              <a:path w="5" h="10">
                <a:moveTo>
                  <a:pt x="0" y="0"/>
                </a:moveTo>
                <a:lnTo>
                  <a:pt x="0" y="10"/>
                </a:lnTo>
                <a:lnTo>
                  <a:pt x="5" y="10"/>
                </a:lnTo>
                <a:lnTo>
                  <a:pt x="0" y="0"/>
                </a:lnTo>
                <a:close/>
              </a:path>
            </a:pathLst>
          </a:custGeom>
          <a:solidFill>
            <a:srgbClr val="000000"/>
          </a:solidFill>
          <a:ln w="9525">
            <a:noFill/>
            <a:round/>
            <a:headEnd/>
            <a:tailEnd/>
          </a:ln>
        </p:spPr>
        <p:txBody>
          <a:bodyPr/>
          <a:lstStyle/>
          <a:p>
            <a:endParaRPr lang="en-US"/>
          </a:p>
        </p:txBody>
      </p:sp>
      <p:sp>
        <p:nvSpPr>
          <p:cNvPr id="158815" name="Freeform 2143"/>
          <p:cNvSpPr>
            <a:spLocks/>
          </p:cNvSpPr>
          <p:nvPr/>
        </p:nvSpPr>
        <p:spPr bwMode="auto">
          <a:xfrm>
            <a:off x="733425" y="1484313"/>
            <a:ext cx="52388" cy="23813"/>
          </a:xfrm>
          <a:custGeom>
            <a:avLst/>
            <a:gdLst/>
            <a:ahLst/>
            <a:cxnLst>
              <a:cxn ang="0">
                <a:pos x="33" y="15"/>
              </a:cxn>
              <a:cxn ang="0">
                <a:pos x="33" y="5"/>
              </a:cxn>
              <a:cxn ang="0">
                <a:pos x="33" y="0"/>
              </a:cxn>
              <a:cxn ang="0">
                <a:pos x="27" y="0"/>
              </a:cxn>
              <a:cxn ang="0">
                <a:pos x="27" y="5"/>
              </a:cxn>
              <a:cxn ang="0">
                <a:pos x="0" y="5"/>
              </a:cxn>
              <a:cxn ang="0">
                <a:pos x="0" y="10"/>
              </a:cxn>
              <a:cxn ang="0">
                <a:pos x="27" y="10"/>
              </a:cxn>
              <a:cxn ang="0">
                <a:pos x="33" y="15"/>
              </a:cxn>
            </a:cxnLst>
            <a:rect l="0" t="0" r="r" b="b"/>
            <a:pathLst>
              <a:path w="33" h="15">
                <a:moveTo>
                  <a:pt x="33" y="15"/>
                </a:moveTo>
                <a:lnTo>
                  <a:pt x="33" y="5"/>
                </a:lnTo>
                <a:lnTo>
                  <a:pt x="33" y="0"/>
                </a:lnTo>
                <a:lnTo>
                  <a:pt x="27" y="0"/>
                </a:lnTo>
                <a:lnTo>
                  <a:pt x="27" y="5"/>
                </a:lnTo>
                <a:lnTo>
                  <a:pt x="0" y="5"/>
                </a:lnTo>
                <a:lnTo>
                  <a:pt x="0" y="10"/>
                </a:lnTo>
                <a:lnTo>
                  <a:pt x="27" y="10"/>
                </a:lnTo>
                <a:lnTo>
                  <a:pt x="33" y="15"/>
                </a:lnTo>
                <a:close/>
              </a:path>
            </a:pathLst>
          </a:custGeom>
          <a:solidFill>
            <a:srgbClr val="000000"/>
          </a:solidFill>
          <a:ln w="9525">
            <a:noFill/>
            <a:round/>
            <a:headEnd/>
            <a:tailEnd/>
          </a:ln>
        </p:spPr>
        <p:txBody>
          <a:bodyPr/>
          <a:lstStyle/>
          <a:p>
            <a:endParaRPr lang="en-US"/>
          </a:p>
        </p:txBody>
      </p:sp>
      <p:sp>
        <p:nvSpPr>
          <p:cNvPr id="158816" name="Freeform 2144"/>
          <p:cNvSpPr>
            <a:spLocks/>
          </p:cNvSpPr>
          <p:nvPr/>
        </p:nvSpPr>
        <p:spPr bwMode="auto">
          <a:xfrm>
            <a:off x="733425" y="1557338"/>
            <a:ext cx="52388" cy="61913"/>
          </a:xfrm>
          <a:custGeom>
            <a:avLst/>
            <a:gdLst/>
            <a:ahLst/>
            <a:cxnLst>
              <a:cxn ang="0">
                <a:pos x="33" y="14"/>
              </a:cxn>
              <a:cxn ang="0">
                <a:pos x="33" y="14"/>
              </a:cxn>
              <a:cxn ang="0">
                <a:pos x="5" y="4"/>
              </a:cxn>
              <a:cxn ang="0">
                <a:pos x="0" y="0"/>
              </a:cxn>
              <a:cxn ang="0">
                <a:pos x="5" y="14"/>
              </a:cxn>
              <a:cxn ang="0">
                <a:pos x="5" y="9"/>
              </a:cxn>
              <a:cxn ang="0">
                <a:pos x="11" y="9"/>
              </a:cxn>
              <a:cxn ang="0">
                <a:pos x="22" y="9"/>
              </a:cxn>
              <a:cxn ang="0">
                <a:pos x="22" y="24"/>
              </a:cxn>
              <a:cxn ang="0">
                <a:pos x="16" y="29"/>
              </a:cxn>
              <a:cxn ang="0">
                <a:pos x="11" y="24"/>
              </a:cxn>
              <a:cxn ang="0">
                <a:pos x="5" y="24"/>
              </a:cxn>
              <a:cxn ang="0">
                <a:pos x="11" y="39"/>
              </a:cxn>
              <a:cxn ang="0">
                <a:pos x="16" y="39"/>
              </a:cxn>
              <a:cxn ang="0">
                <a:pos x="16" y="34"/>
              </a:cxn>
              <a:cxn ang="0">
                <a:pos x="22" y="34"/>
              </a:cxn>
              <a:cxn ang="0">
                <a:pos x="33" y="29"/>
              </a:cxn>
              <a:cxn ang="0">
                <a:pos x="33" y="19"/>
              </a:cxn>
              <a:cxn ang="0">
                <a:pos x="27" y="24"/>
              </a:cxn>
              <a:cxn ang="0">
                <a:pos x="22" y="9"/>
              </a:cxn>
              <a:cxn ang="0">
                <a:pos x="33" y="14"/>
              </a:cxn>
            </a:cxnLst>
            <a:rect l="0" t="0" r="r" b="b"/>
            <a:pathLst>
              <a:path w="33" h="39">
                <a:moveTo>
                  <a:pt x="33" y="14"/>
                </a:moveTo>
                <a:lnTo>
                  <a:pt x="33" y="14"/>
                </a:lnTo>
                <a:lnTo>
                  <a:pt x="5" y="4"/>
                </a:lnTo>
                <a:lnTo>
                  <a:pt x="0" y="0"/>
                </a:lnTo>
                <a:lnTo>
                  <a:pt x="5" y="14"/>
                </a:lnTo>
                <a:lnTo>
                  <a:pt x="5" y="9"/>
                </a:lnTo>
                <a:lnTo>
                  <a:pt x="11" y="9"/>
                </a:lnTo>
                <a:lnTo>
                  <a:pt x="22" y="9"/>
                </a:lnTo>
                <a:lnTo>
                  <a:pt x="22" y="24"/>
                </a:lnTo>
                <a:lnTo>
                  <a:pt x="16" y="29"/>
                </a:lnTo>
                <a:lnTo>
                  <a:pt x="11" y="24"/>
                </a:lnTo>
                <a:lnTo>
                  <a:pt x="5" y="24"/>
                </a:lnTo>
                <a:lnTo>
                  <a:pt x="11" y="39"/>
                </a:lnTo>
                <a:lnTo>
                  <a:pt x="16" y="39"/>
                </a:lnTo>
                <a:lnTo>
                  <a:pt x="16" y="34"/>
                </a:lnTo>
                <a:lnTo>
                  <a:pt x="22" y="34"/>
                </a:lnTo>
                <a:lnTo>
                  <a:pt x="33" y="29"/>
                </a:lnTo>
                <a:lnTo>
                  <a:pt x="33" y="19"/>
                </a:lnTo>
                <a:lnTo>
                  <a:pt x="27" y="24"/>
                </a:lnTo>
                <a:lnTo>
                  <a:pt x="22" y="9"/>
                </a:lnTo>
                <a:lnTo>
                  <a:pt x="33" y="14"/>
                </a:lnTo>
                <a:close/>
              </a:path>
            </a:pathLst>
          </a:custGeom>
          <a:solidFill>
            <a:srgbClr val="000000"/>
          </a:solidFill>
          <a:ln w="9525">
            <a:noFill/>
            <a:round/>
            <a:headEnd/>
            <a:tailEnd/>
          </a:ln>
        </p:spPr>
        <p:txBody>
          <a:bodyPr/>
          <a:lstStyle/>
          <a:p>
            <a:endParaRPr lang="en-US"/>
          </a:p>
        </p:txBody>
      </p:sp>
      <p:sp>
        <p:nvSpPr>
          <p:cNvPr id="158817" name="Freeform 2145"/>
          <p:cNvSpPr>
            <a:spLocks/>
          </p:cNvSpPr>
          <p:nvPr/>
        </p:nvSpPr>
        <p:spPr bwMode="auto">
          <a:xfrm>
            <a:off x="758825" y="1643063"/>
            <a:ext cx="26988" cy="38100"/>
          </a:xfrm>
          <a:custGeom>
            <a:avLst/>
            <a:gdLst/>
            <a:ahLst/>
            <a:cxnLst>
              <a:cxn ang="0">
                <a:pos x="17" y="0"/>
              </a:cxn>
              <a:cxn ang="0">
                <a:pos x="17" y="0"/>
              </a:cxn>
              <a:cxn ang="0">
                <a:pos x="0" y="0"/>
              </a:cxn>
              <a:cxn ang="0">
                <a:pos x="6" y="0"/>
              </a:cxn>
              <a:cxn ang="0">
                <a:pos x="6" y="5"/>
              </a:cxn>
              <a:cxn ang="0">
                <a:pos x="6" y="9"/>
              </a:cxn>
              <a:cxn ang="0">
                <a:pos x="6" y="14"/>
              </a:cxn>
              <a:cxn ang="0">
                <a:pos x="11" y="19"/>
              </a:cxn>
              <a:cxn ang="0">
                <a:pos x="17" y="24"/>
              </a:cxn>
              <a:cxn ang="0">
                <a:pos x="17" y="19"/>
              </a:cxn>
              <a:cxn ang="0">
                <a:pos x="11" y="14"/>
              </a:cxn>
              <a:cxn ang="0">
                <a:pos x="6" y="14"/>
              </a:cxn>
              <a:cxn ang="0">
                <a:pos x="6" y="5"/>
              </a:cxn>
              <a:cxn ang="0">
                <a:pos x="11" y="0"/>
              </a:cxn>
              <a:cxn ang="0">
                <a:pos x="17" y="0"/>
              </a:cxn>
            </a:cxnLst>
            <a:rect l="0" t="0" r="r" b="b"/>
            <a:pathLst>
              <a:path w="17" h="24">
                <a:moveTo>
                  <a:pt x="17" y="0"/>
                </a:moveTo>
                <a:lnTo>
                  <a:pt x="17" y="0"/>
                </a:lnTo>
                <a:lnTo>
                  <a:pt x="0" y="0"/>
                </a:lnTo>
                <a:lnTo>
                  <a:pt x="6" y="0"/>
                </a:lnTo>
                <a:lnTo>
                  <a:pt x="6" y="5"/>
                </a:lnTo>
                <a:lnTo>
                  <a:pt x="6" y="9"/>
                </a:lnTo>
                <a:lnTo>
                  <a:pt x="6" y="14"/>
                </a:lnTo>
                <a:lnTo>
                  <a:pt x="11" y="19"/>
                </a:lnTo>
                <a:lnTo>
                  <a:pt x="17" y="24"/>
                </a:lnTo>
                <a:lnTo>
                  <a:pt x="17" y="19"/>
                </a:lnTo>
                <a:lnTo>
                  <a:pt x="11" y="14"/>
                </a:lnTo>
                <a:lnTo>
                  <a:pt x="6" y="14"/>
                </a:lnTo>
                <a:lnTo>
                  <a:pt x="6" y="5"/>
                </a:lnTo>
                <a:lnTo>
                  <a:pt x="11" y="0"/>
                </a:lnTo>
                <a:lnTo>
                  <a:pt x="17" y="0"/>
                </a:lnTo>
                <a:close/>
              </a:path>
            </a:pathLst>
          </a:custGeom>
          <a:solidFill>
            <a:srgbClr val="000000"/>
          </a:solidFill>
          <a:ln w="9525">
            <a:noFill/>
            <a:round/>
            <a:headEnd/>
            <a:tailEnd/>
          </a:ln>
        </p:spPr>
        <p:txBody>
          <a:bodyPr/>
          <a:lstStyle/>
          <a:p>
            <a:endParaRPr lang="en-US"/>
          </a:p>
        </p:txBody>
      </p:sp>
      <p:sp>
        <p:nvSpPr>
          <p:cNvPr id="158818" name="Freeform 2146"/>
          <p:cNvSpPr>
            <a:spLocks/>
          </p:cNvSpPr>
          <p:nvPr/>
        </p:nvSpPr>
        <p:spPr bwMode="auto">
          <a:xfrm>
            <a:off x="733425" y="1533525"/>
            <a:ext cx="17463" cy="7938"/>
          </a:xfrm>
          <a:custGeom>
            <a:avLst/>
            <a:gdLst/>
            <a:ahLst/>
            <a:cxnLst>
              <a:cxn ang="0">
                <a:pos x="0" y="0"/>
              </a:cxn>
              <a:cxn ang="0">
                <a:pos x="0" y="0"/>
              </a:cxn>
              <a:cxn ang="0">
                <a:pos x="11" y="5"/>
              </a:cxn>
              <a:cxn ang="0">
                <a:pos x="11" y="0"/>
              </a:cxn>
              <a:cxn ang="0">
                <a:pos x="0" y="0"/>
              </a:cxn>
            </a:cxnLst>
            <a:rect l="0" t="0" r="r" b="b"/>
            <a:pathLst>
              <a:path w="11" h="5">
                <a:moveTo>
                  <a:pt x="0" y="0"/>
                </a:moveTo>
                <a:lnTo>
                  <a:pt x="0" y="0"/>
                </a:lnTo>
                <a:lnTo>
                  <a:pt x="11" y="5"/>
                </a:lnTo>
                <a:lnTo>
                  <a:pt x="11" y="0"/>
                </a:lnTo>
                <a:lnTo>
                  <a:pt x="0" y="0"/>
                </a:lnTo>
                <a:close/>
              </a:path>
            </a:pathLst>
          </a:custGeom>
          <a:solidFill>
            <a:srgbClr val="000000"/>
          </a:solidFill>
          <a:ln w="9525">
            <a:noFill/>
            <a:round/>
            <a:headEnd/>
            <a:tailEnd/>
          </a:ln>
        </p:spPr>
        <p:txBody>
          <a:bodyPr/>
          <a:lstStyle/>
          <a:p>
            <a:endParaRPr lang="en-US"/>
          </a:p>
        </p:txBody>
      </p:sp>
      <p:sp>
        <p:nvSpPr>
          <p:cNvPr id="158819" name="Freeform 2147"/>
          <p:cNvSpPr>
            <a:spLocks/>
          </p:cNvSpPr>
          <p:nvPr/>
        </p:nvSpPr>
        <p:spPr bwMode="auto">
          <a:xfrm>
            <a:off x="733425" y="1422400"/>
            <a:ext cx="33338" cy="31750"/>
          </a:xfrm>
          <a:custGeom>
            <a:avLst/>
            <a:gdLst/>
            <a:ahLst/>
            <a:cxnLst>
              <a:cxn ang="0">
                <a:pos x="0" y="10"/>
              </a:cxn>
              <a:cxn ang="0">
                <a:pos x="0" y="20"/>
              </a:cxn>
              <a:cxn ang="0">
                <a:pos x="21" y="10"/>
              </a:cxn>
              <a:cxn ang="0">
                <a:pos x="0" y="0"/>
              </a:cxn>
              <a:cxn ang="0">
                <a:pos x="0" y="5"/>
              </a:cxn>
              <a:cxn ang="0">
                <a:pos x="11" y="5"/>
              </a:cxn>
              <a:cxn ang="0">
                <a:pos x="0" y="10"/>
              </a:cxn>
            </a:cxnLst>
            <a:rect l="0" t="0" r="r" b="b"/>
            <a:pathLst>
              <a:path w="21" h="20">
                <a:moveTo>
                  <a:pt x="0" y="10"/>
                </a:moveTo>
                <a:lnTo>
                  <a:pt x="0" y="20"/>
                </a:lnTo>
                <a:lnTo>
                  <a:pt x="21" y="10"/>
                </a:lnTo>
                <a:lnTo>
                  <a:pt x="0" y="0"/>
                </a:lnTo>
                <a:lnTo>
                  <a:pt x="0" y="5"/>
                </a:lnTo>
                <a:lnTo>
                  <a:pt x="11" y="5"/>
                </a:lnTo>
                <a:lnTo>
                  <a:pt x="0" y="10"/>
                </a:lnTo>
                <a:close/>
              </a:path>
            </a:pathLst>
          </a:custGeom>
          <a:solidFill>
            <a:srgbClr val="000000"/>
          </a:solidFill>
          <a:ln w="9525">
            <a:noFill/>
            <a:round/>
            <a:headEnd/>
            <a:tailEnd/>
          </a:ln>
        </p:spPr>
        <p:txBody>
          <a:bodyPr/>
          <a:lstStyle/>
          <a:p>
            <a:endParaRPr lang="en-US"/>
          </a:p>
        </p:txBody>
      </p:sp>
      <p:sp>
        <p:nvSpPr>
          <p:cNvPr id="158820" name="Freeform 2148"/>
          <p:cNvSpPr>
            <a:spLocks/>
          </p:cNvSpPr>
          <p:nvPr/>
        </p:nvSpPr>
        <p:spPr bwMode="auto">
          <a:xfrm>
            <a:off x="682625" y="1406525"/>
            <a:ext cx="50800" cy="63500"/>
          </a:xfrm>
          <a:custGeom>
            <a:avLst/>
            <a:gdLst/>
            <a:ahLst/>
            <a:cxnLst>
              <a:cxn ang="0">
                <a:pos x="32" y="15"/>
              </a:cxn>
              <a:cxn ang="0">
                <a:pos x="32" y="10"/>
              </a:cxn>
              <a:cxn ang="0">
                <a:pos x="5" y="5"/>
              </a:cxn>
              <a:cxn ang="0">
                <a:pos x="5" y="0"/>
              </a:cxn>
              <a:cxn ang="0">
                <a:pos x="0" y="0"/>
              </a:cxn>
              <a:cxn ang="0">
                <a:pos x="5" y="10"/>
              </a:cxn>
              <a:cxn ang="0">
                <a:pos x="5" y="5"/>
              </a:cxn>
              <a:cxn ang="0">
                <a:pos x="11" y="5"/>
              </a:cxn>
              <a:cxn ang="0">
                <a:pos x="21" y="10"/>
              </a:cxn>
              <a:cxn ang="0">
                <a:pos x="21" y="25"/>
              </a:cxn>
              <a:cxn ang="0">
                <a:pos x="16" y="30"/>
              </a:cxn>
              <a:cxn ang="0">
                <a:pos x="11" y="25"/>
              </a:cxn>
              <a:cxn ang="0">
                <a:pos x="5" y="25"/>
              </a:cxn>
              <a:cxn ang="0">
                <a:pos x="11" y="40"/>
              </a:cxn>
              <a:cxn ang="0">
                <a:pos x="16" y="40"/>
              </a:cxn>
              <a:cxn ang="0">
                <a:pos x="16" y="35"/>
              </a:cxn>
              <a:cxn ang="0">
                <a:pos x="32" y="30"/>
              </a:cxn>
              <a:cxn ang="0">
                <a:pos x="32" y="20"/>
              </a:cxn>
              <a:cxn ang="0">
                <a:pos x="27" y="25"/>
              </a:cxn>
              <a:cxn ang="0">
                <a:pos x="21" y="10"/>
              </a:cxn>
              <a:cxn ang="0">
                <a:pos x="32" y="15"/>
              </a:cxn>
            </a:cxnLst>
            <a:rect l="0" t="0" r="r" b="b"/>
            <a:pathLst>
              <a:path w="32" h="40">
                <a:moveTo>
                  <a:pt x="32" y="15"/>
                </a:moveTo>
                <a:lnTo>
                  <a:pt x="32" y="10"/>
                </a:lnTo>
                <a:lnTo>
                  <a:pt x="5" y="5"/>
                </a:lnTo>
                <a:lnTo>
                  <a:pt x="5" y="0"/>
                </a:lnTo>
                <a:lnTo>
                  <a:pt x="0" y="0"/>
                </a:lnTo>
                <a:lnTo>
                  <a:pt x="5" y="10"/>
                </a:lnTo>
                <a:lnTo>
                  <a:pt x="5" y="5"/>
                </a:lnTo>
                <a:lnTo>
                  <a:pt x="11" y="5"/>
                </a:lnTo>
                <a:lnTo>
                  <a:pt x="21" y="10"/>
                </a:lnTo>
                <a:lnTo>
                  <a:pt x="21" y="25"/>
                </a:lnTo>
                <a:lnTo>
                  <a:pt x="16" y="30"/>
                </a:lnTo>
                <a:lnTo>
                  <a:pt x="11" y="25"/>
                </a:lnTo>
                <a:lnTo>
                  <a:pt x="5" y="25"/>
                </a:lnTo>
                <a:lnTo>
                  <a:pt x="11" y="40"/>
                </a:lnTo>
                <a:lnTo>
                  <a:pt x="16" y="40"/>
                </a:lnTo>
                <a:lnTo>
                  <a:pt x="16" y="35"/>
                </a:lnTo>
                <a:lnTo>
                  <a:pt x="32" y="30"/>
                </a:lnTo>
                <a:lnTo>
                  <a:pt x="32" y="20"/>
                </a:lnTo>
                <a:lnTo>
                  <a:pt x="27" y="25"/>
                </a:lnTo>
                <a:lnTo>
                  <a:pt x="21" y="10"/>
                </a:lnTo>
                <a:lnTo>
                  <a:pt x="32" y="15"/>
                </a:lnTo>
                <a:close/>
              </a:path>
            </a:pathLst>
          </a:custGeom>
          <a:solidFill>
            <a:srgbClr val="000000"/>
          </a:solidFill>
          <a:ln w="9525">
            <a:noFill/>
            <a:round/>
            <a:headEnd/>
            <a:tailEnd/>
          </a:ln>
        </p:spPr>
        <p:txBody>
          <a:bodyPr/>
          <a:lstStyle/>
          <a:p>
            <a:endParaRPr lang="en-US"/>
          </a:p>
        </p:txBody>
      </p:sp>
      <p:sp>
        <p:nvSpPr>
          <p:cNvPr id="158821" name="Freeform 2149"/>
          <p:cNvSpPr>
            <a:spLocks/>
          </p:cNvSpPr>
          <p:nvPr/>
        </p:nvSpPr>
        <p:spPr bwMode="auto">
          <a:xfrm>
            <a:off x="706438" y="1484313"/>
            <a:ext cx="26988" cy="49213"/>
          </a:xfrm>
          <a:custGeom>
            <a:avLst/>
            <a:gdLst/>
            <a:ahLst/>
            <a:cxnLst>
              <a:cxn ang="0">
                <a:pos x="17" y="11"/>
              </a:cxn>
              <a:cxn ang="0">
                <a:pos x="17" y="6"/>
              </a:cxn>
              <a:cxn ang="0">
                <a:pos x="11" y="6"/>
              </a:cxn>
              <a:cxn ang="0">
                <a:pos x="6" y="6"/>
              </a:cxn>
              <a:cxn ang="0">
                <a:pos x="0" y="0"/>
              </a:cxn>
              <a:cxn ang="0">
                <a:pos x="11" y="31"/>
              </a:cxn>
              <a:cxn ang="0">
                <a:pos x="17" y="31"/>
              </a:cxn>
              <a:cxn ang="0">
                <a:pos x="11" y="26"/>
              </a:cxn>
              <a:cxn ang="0">
                <a:pos x="11" y="16"/>
              </a:cxn>
              <a:cxn ang="0">
                <a:pos x="11" y="11"/>
              </a:cxn>
              <a:cxn ang="0">
                <a:pos x="17" y="11"/>
              </a:cxn>
            </a:cxnLst>
            <a:rect l="0" t="0" r="r" b="b"/>
            <a:pathLst>
              <a:path w="17" h="31">
                <a:moveTo>
                  <a:pt x="17" y="11"/>
                </a:moveTo>
                <a:lnTo>
                  <a:pt x="17" y="6"/>
                </a:lnTo>
                <a:lnTo>
                  <a:pt x="11" y="6"/>
                </a:lnTo>
                <a:lnTo>
                  <a:pt x="6" y="6"/>
                </a:lnTo>
                <a:lnTo>
                  <a:pt x="0" y="0"/>
                </a:lnTo>
                <a:lnTo>
                  <a:pt x="11" y="31"/>
                </a:lnTo>
                <a:lnTo>
                  <a:pt x="17" y="31"/>
                </a:lnTo>
                <a:lnTo>
                  <a:pt x="11" y="26"/>
                </a:lnTo>
                <a:lnTo>
                  <a:pt x="11" y="16"/>
                </a:lnTo>
                <a:lnTo>
                  <a:pt x="11" y="11"/>
                </a:lnTo>
                <a:lnTo>
                  <a:pt x="17" y="11"/>
                </a:lnTo>
                <a:close/>
              </a:path>
            </a:pathLst>
          </a:custGeom>
          <a:solidFill>
            <a:srgbClr val="000000"/>
          </a:solidFill>
          <a:ln w="9525">
            <a:noFill/>
            <a:round/>
            <a:headEnd/>
            <a:tailEnd/>
          </a:ln>
        </p:spPr>
        <p:txBody>
          <a:bodyPr/>
          <a:lstStyle/>
          <a:p>
            <a:endParaRPr lang="en-US"/>
          </a:p>
        </p:txBody>
      </p:sp>
      <p:sp>
        <p:nvSpPr>
          <p:cNvPr id="158822" name="Freeform 2150"/>
          <p:cNvSpPr>
            <a:spLocks/>
          </p:cNvSpPr>
          <p:nvPr/>
        </p:nvSpPr>
        <p:spPr bwMode="auto">
          <a:xfrm>
            <a:off x="596900" y="1131888"/>
            <a:ext cx="76200" cy="47625"/>
          </a:xfrm>
          <a:custGeom>
            <a:avLst/>
            <a:gdLst/>
            <a:ahLst/>
            <a:cxnLst>
              <a:cxn ang="0">
                <a:pos x="0" y="0"/>
              </a:cxn>
              <a:cxn ang="0">
                <a:pos x="0" y="10"/>
              </a:cxn>
              <a:cxn ang="0">
                <a:pos x="16" y="10"/>
              </a:cxn>
              <a:cxn ang="0">
                <a:pos x="21" y="15"/>
              </a:cxn>
              <a:cxn ang="0">
                <a:pos x="21" y="20"/>
              </a:cxn>
              <a:cxn ang="0">
                <a:pos x="11" y="20"/>
              </a:cxn>
              <a:cxn ang="0">
                <a:pos x="16" y="20"/>
              </a:cxn>
              <a:cxn ang="0">
                <a:pos x="32" y="20"/>
              </a:cxn>
              <a:cxn ang="0">
                <a:pos x="27" y="20"/>
              </a:cxn>
              <a:cxn ang="0">
                <a:pos x="21" y="15"/>
              </a:cxn>
              <a:cxn ang="0">
                <a:pos x="21" y="10"/>
              </a:cxn>
              <a:cxn ang="0">
                <a:pos x="37" y="10"/>
              </a:cxn>
              <a:cxn ang="0">
                <a:pos x="43" y="20"/>
              </a:cxn>
              <a:cxn ang="0">
                <a:pos x="43" y="25"/>
              </a:cxn>
              <a:cxn ang="0">
                <a:pos x="37" y="25"/>
              </a:cxn>
              <a:cxn ang="0">
                <a:pos x="37" y="30"/>
              </a:cxn>
              <a:cxn ang="0">
                <a:pos x="48" y="25"/>
              </a:cxn>
              <a:cxn ang="0">
                <a:pos x="37" y="0"/>
              </a:cxn>
              <a:cxn ang="0">
                <a:pos x="32" y="0"/>
              </a:cxn>
              <a:cxn ang="0">
                <a:pos x="37" y="0"/>
              </a:cxn>
              <a:cxn ang="0">
                <a:pos x="32" y="0"/>
              </a:cxn>
              <a:cxn ang="0">
                <a:pos x="0" y="0"/>
              </a:cxn>
            </a:cxnLst>
            <a:rect l="0" t="0" r="r" b="b"/>
            <a:pathLst>
              <a:path w="48" h="30">
                <a:moveTo>
                  <a:pt x="0" y="0"/>
                </a:moveTo>
                <a:lnTo>
                  <a:pt x="0" y="10"/>
                </a:lnTo>
                <a:lnTo>
                  <a:pt x="16" y="10"/>
                </a:lnTo>
                <a:lnTo>
                  <a:pt x="21" y="15"/>
                </a:lnTo>
                <a:lnTo>
                  <a:pt x="21" y="20"/>
                </a:lnTo>
                <a:lnTo>
                  <a:pt x="11" y="20"/>
                </a:lnTo>
                <a:lnTo>
                  <a:pt x="16" y="20"/>
                </a:lnTo>
                <a:lnTo>
                  <a:pt x="32" y="20"/>
                </a:lnTo>
                <a:lnTo>
                  <a:pt x="27" y="20"/>
                </a:lnTo>
                <a:lnTo>
                  <a:pt x="21" y="15"/>
                </a:lnTo>
                <a:lnTo>
                  <a:pt x="21" y="10"/>
                </a:lnTo>
                <a:lnTo>
                  <a:pt x="37" y="10"/>
                </a:lnTo>
                <a:lnTo>
                  <a:pt x="43" y="20"/>
                </a:lnTo>
                <a:lnTo>
                  <a:pt x="43" y="25"/>
                </a:lnTo>
                <a:lnTo>
                  <a:pt x="37" y="25"/>
                </a:lnTo>
                <a:lnTo>
                  <a:pt x="37" y="30"/>
                </a:lnTo>
                <a:lnTo>
                  <a:pt x="48" y="25"/>
                </a:lnTo>
                <a:lnTo>
                  <a:pt x="37" y="0"/>
                </a:lnTo>
                <a:lnTo>
                  <a:pt x="32" y="0"/>
                </a:lnTo>
                <a:lnTo>
                  <a:pt x="37" y="0"/>
                </a:lnTo>
                <a:lnTo>
                  <a:pt x="32" y="0"/>
                </a:lnTo>
                <a:lnTo>
                  <a:pt x="0" y="0"/>
                </a:lnTo>
                <a:close/>
              </a:path>
            </a:pathLst>
          </a:custGeom>
          <a:solidFill>
            <a:srgbClr val="000000"/>
          </a:solidFill>
          <a:ln w="9525">
            <a:noFill/>
            <a:round/>
            <a:headEnd/>
            <a:tailEnd/>
          </a:ln>
        </p:spPr>
        <p:txBody>
          <a:bodyPr/>
          <a:lstStyle/>
          <a:p>
            <a:endParaRPr lang="en-US"/>
          </a:p>
        </p:txBody>
      </p:sp>
      <p:sp>
        <p:nvSpPr>
          <p:cNvPr id="158823" name="Freeform 2151"/>
          <p:cNvSpPr>
            <a:spLocks/>
          </p:cNvSpPr>
          <p:nvPr/>
        </p:nvSpPr>
        <p:spPr bwMode="auto">
          <a:xfrm>
            <a:off x="596900" y="1046163"/>
            <a:ext cx="42863" cy="55563"/>
          </a:xfrm>
          <a:custGeom>
            <a:avLst/>
            <a:gdLst/>
            <a:ahLst/>
            <a:cxnLst>
              <a:cxn ang="0">
                <a:pos x="0" y="25"/>
              </a:cxn>
              <a:cxn ang="0">
                <a:pos x="0" y="30"/>
              </a:cxn>
              <a:cxn ang="0">
                <a:pos x="5" y="35"/>
              </a:cxn>
              <a:cxn ang="0">
                <a:pos x="16" y="30"/>
              </a:cxn>
              <a:cxn ang="0">
                <a:pos x="21" y="30"/>
              </a:cxn>
              <a:cxn ang="0">
                <a:pos x="27" y="25"/>
              </a:cxn>
              <a:cxn ang="0">
                <a:pos x="21" y="15"/>
              </a:cxn>
              <a:cxn ang="0">
                <a:pos x="21" y="10"/>
              </a:cxn>
              <a:cxn ang="0">
                <a:pos x="11" y="5"/>
              </a:cxn>
              <a:cxn ang="0">
                <a:pos x="0" y="0"/>
              </a:cxn>
              <a:cxn ang="0">
                <a:pos x="0" y="5"/>
              </a:cxn>
              <a:cxn ang="0">
                <a:pos x="11" y="10"/>
              </a:cxn>
              <a:cxn ang="0">
                <a:pos x="21" y="10"/>
              </a:cxn>
              <a:cxn ang="0">
                <a:pos x="21" y="20"/>
              </a:cxn>
              <a:cxn ang="0">
                <a:pos x="16" y="25"/>
              </a:cxn>
              <a:cxn ang="0">
                <a:pos x="5" y="25"/>
              </a:cxn>
              <a:cxn ang="0">
                <a:pos x="0" y="25"/>
              </a:cxn>
            </a:cxnLst>
            <a:rect l="0" t="0" r="r" b="b"/>
            <a:pathLst>
              <a:path w="27" h="35">
                <a:moveTo>
                  <a:pt x="0" y="25"/>
                </a:moveTo>
                <a:lnTo>
                  <a:pt x="0" y="30"/>
                </a:lnTo>
                <a:lnTo>
                  <a:pt x="5" y="35"/>
                </a:lnTo>
                <a:lnTo>
                  <a:pt x="16" y="30"/>
                </a:lnTo>
                <a:lnTo>
                  <a:pt x="21" y="30"/>
                </a:lnTo>
                <a:lnTo>
                  <a:pt x="27" y="25"/>
                </a:lnTo>
                <a:lnTo>
                  <a:pt x="21" y="15"/>
                </a:lnTo>
                <a:lnTo>
                  <a:pt x="21" y="10"/>
                </a:lnTo>
                <a:lnTo>
                  <a:pt x="11" y="5"/>
                </a:lnTo>
                <a:lnTo>
                  <a:pt x="0" y="0"/>
                </a:lnTo>
                <a:lnTo>
                  <a:pt x="0" y="5"/>
                </a:lnTo>
                <a:lnTo>
                  <a:pt x="11" y="10"/>
                </a:lnTo>
                <a:lnTo>
                  <a:pt x="21" y="10"/>
                </a:lnTo>
                <a:lnTo>
                  <a:pt x="21" y="20"/>
                </a:lnTo>
                <a:lnTo>
                  <a:pt x="16" y="25"/>
                </a:lnTo>
                <a:lnTo>
                  <a:pt x="5" y="25"/>
                </a:lnTo>
                <a:lnTo>
                  <a:pt x="0" y="25"/>
                </a:lnTo>
                <a:close/>
              </a:path>
            </a:pathLst>
          </a:custGeom>
          <a:solidFill>
            <a:srgbClr val="000000"/>
          </a:solidFill>
          <a:ln w="9525">
            <a:noFill/>
            <a:round/>
            <a:headEnd/>
            <a:tailEnd/>
          </a:ln>
        </p:spPr>
        <p:txBody>
          <a:bodyPr/>
          <a:lstStyle/>
          <a:p>
            <a:endParaRPr lang="en-US"/>
          </a:p>
        </p:txBody>
      </p:sp>
      <p:sp>
        <p:nvSpPr>
          <p:cNvPr id="158824" name="Freeform 2152"/>
          <p:cNvSpPr>
            <a:spLocks/>
          </p:cNvSpPr>
          <p:nvPr/>
        </p:nvSpPr>
        <p:spPr bwMode="auto">
          <a:xfrm>
            <a:off x="322263" y="519113"/>
            <a:ext cx="85725" cy="63500"/>
          </a:xfrm>
          <a:custGeom>
            <a:avLst/>
            <a:gdLst/>
            <a:ahLst/>
            <a:cxnLst>
              <a:cxn ang="0">
                <a:pos x="27" y="0"/>
              </a:cxn>
              <a:cxn ang="0">
                <a:pos x="32" y="0"/>
              </a:cxn>
              <a:cxn ang="0">
                <a:pos x="43" y="5"/>
              </a:cxn>
              <a:cxn ang="0">
                <a:pos x="49" y="10"/>
              </a:cxn>
              <a:cxn ang="0">
                <a:pos x="49" y="20"/>
              </a:cxn>
              <a:cxn ang="0">
                <a:pos x="49" y="25"/>
              </a:cxn>
              <a:cxn ang="0">
                <a:pos x="54" y="25"/>
              </a:cxn>
              <a:cxn ang="0">
                <a:pos x="54" y="30"/>
              </a:cxn>
              <a:cxn ang="0">
                <a:pos x="43" y="30"/>
              </a:cxn>
              <a:cxn ang="0">
                <a:pos x="49" y="25"/>
              </a:cxn>
              <a:cxn ang="0">
                <a:pos x="49" y="15"/>
              </a:cxn>
              <a:cxn ang="0">
                <a:pos x="43" y="10"/>
              </a:cxn>
              <a:cxn ang="0">
                <a:pos x="38" y="5"/>
              </a:cxn>
              <a:cxn ang="0">
                <a:pos x="22" y="5"/>
              </a:cxn>
              <a:cxn ang="0">
                <a:pos x="16" y="5"/>
              </a:cxn>
              <a:cxn ang="0">
                <a:pos x="11" y="10"/>
              </a:cxn>
              <a:cxn ang="0">
                <a:pos x="5" y="15"/>
              </a:cxn>
              <a:cxn ang="0">
                <a:pos x="5" y="20"/>
              </a:cxn>
              <a:cxn ang="0">
                <a:pos x="11" y="30"/>
              </a:cxn>
              <a:cxn ang="0">
                <a:pos x="22" y="30"/>
              </a:cxn>
              <a:cxn ang="0">
                <a:pos x="27" y="25"/>
              </a:cxn>
              <a:cxn ang="0">
                <a:pos x="22" y="25"/>
              </a:cxn>
              <a:cxn ang="0">
                <a:pos x="27" y="25"/>
              </a:cxn>
              <a:cxn ang="0">
                <a:pos x="32" y="35"/>
              </a:cxn>
              <a:cxn ang="0">
                <a:pos x="32" y="40"/>
              </a:cxn>
              <a:cxn ang="0">
                <a:pos x="27" y="35"/>
              </a:cxn>
              <a:cxn ang="0">
                <a:pos x="11" y="35"/>
              </a:cxn>
              <a:cxn ang="0">
                <a:pos x="5" y="25"/>
              </a:cxn>
              <a:cxn ang="0">
                <a:pos x="0" y="15"/>
              </a:cxn>
              <a:cxn ang="0">
                <a:pos x="0" y="10"/>
              </a:cxn>
              <a:cxn ang="0">
                <a:pos x="5" y="0"/>
              </a:cxn>
              <a:cxn ang="0">
                <a:pos x="16" y="0"/>
              </a:cxn>
              <a:cxn ang="0">
                <a:pos x="27" y="0"/>
              </a:cxn>
            </a:cxnLst>
            <a:rect l="0" t="0" r="r" b="b"/>
            <a:pathLst>
              <a:path w="54" h="40">
                <a:moveTo>
                  <a:pt x="27" y="0"/>
                </a:moveTo>
                <a:lnTo>
                  <a:pt x="32" y="0"/>
                </a:lnTo>
                <a:lnTo>
                  <a:pt x="43" y="5"/>
                </a:lnTo>
                <a:lnTo>
                  <a:pt x="49" y="10"/>
                </a:lnTo>
                <a:lnTo>
                  <a:pt x="49" y="20"/>
                </a:lnTo>
                <a:lnTo>
                  <a:pt x="49" y="25"/>
                </a:lnTo>
                <a:lnTo>
                  <a:pt x="54" y="25"/>
                </a:lnTo>
                <a:lnTo>
                  <a:pt x="54" y="30"/>
                </a:lnTo>
                <a:lnTo>
                  <a:pt x="43" y="30"/>
                </a:lnTo>
                <a:lnTo>
                  <a:pt x="49" y="25"/>
                </a:lnTo>
                <a:lnTo>
                  <a:pt x="49" y="15"/>
                </a:lnTo>
                <a:lnTo>
                  <a:pt x="43" y="10"/>
                </a:lnTo>
                <a:lnTo>
                  <a:pt x="38" y="5"/>
                </a:lnTo>
                <a:lnTo>
                  <a:pt x="22" y="5"/>
                </a:lnTo>
                <a:lnTo>
                  <a:pt x="16" y="5"/>
                </a:lnTo>
                <a:lnTo>
                  <a:pt x="11" y="10"/>
                </a:lnTo>
                <a:lnTo>
                  <a:pt x="5" y="15"/>
                </a:lnTo>
                <a:lnTo>
                  <a:pt x="5" y="20"/>
                </a:lnTo>
                <a:lnTo>
                  <a:pt x="11" y="30"/>
                </a:lnTo>
                <a:lnTo>
                  <a:pt x="22" y="30"/>
                </a:lnTo>
                <a:lnTo>
                  <a:pt x="27" y="25"/>
                </a:lnTo>
                <a:lnTo>
                  <a:pt x="22" y="25"/>
                </a:lnTo>
                <a:lnTo>
                  <a:pt x="27" y="25"/>
                </a:lnTo>
                <a:lnTo>
                  <a:pt x="32" y="35"/>
                </a:lnTo>
                <a:lnTo>
                  <a:pt x="32" y="40"/>
                </a:lnTo>
                <a:lnTo>
                  <a:pt x="27" y="35"/>
                </a:lnTo>
                <a:lnTo>
                  <a:pt x="11" y="35"/>
                </a:lnTo>
                <a:lnTo>
                  <a:pt x="5" y="25"/>
                </a:lnTo>
                <a:lnTo>
                  <a:pt x="0" y="15"/>
                </a:lnTo>
                <a:lnTo>
                  <a:pt x="0" y="10"/>
                </a:lnTo>
                <a:lnTo>
                  <a:pt x="5" y="0"/>
                </a:lnTo>
                <a:lnTo>
                  <a:pt x="16" y="0"/>
                </a:lnTo>
                <a:lnTo>
                  <a:pt x="27" y="0"/>
                </a:lnTo>
                <a:close/>
              </a:path>
            </a:pathLst>
          </a:custGeom>
          <a:solidFill>
            <a:srgbClr val="000000"/>
          </a:solidFill>
          <a:ln w="9525">
            <a:noFill/>
            <a:round/>
            <a:headEnd/>
            <a:tailEnd/>
          </a:ln>
        </p:spPr>
        <p:txBody>
          <a:bodyPr/>
          <a:lstStyle/>
          <a:p>
            <a:endParaRPr lang="en-US"/>
          </a:p>
        </p:txBody>
      </p:sp>
      <p:sp>
        <p:nvSpPr>
          <p:cNvPr id="158825" name="Freeform 2153"/>
          <p:cNvSpPr>
            <a:spLocks/>
          </p:cNvSpPr>
          <p:nvPr/>
        </p:nvSpPr>
        <p:spPr bwMode="auto">
          <a:xfrm>
            <a:off x="554038" y="1038225"/>
            <a:ext cx="42863" cy="55563"/>
          </a:xfrm>
          <a:custGeom>
            <a:avLst/>
            <a:gdLst/>
            <a:ahLst/>
            <a:cxnLst>
              <a:cxn ang="0">
                <a:pos x="27" y="10"/>
              </a:cxn>
              <a:cxn ang="0">
                <a:pos x="27" y="5"/>
              </a:cxn>
              <a:cxn ang="0">
                <a:pos x="21" y="0"/>
              </a:cxn>
              <a:cxn ang="0">
                <a:pos x="11" y="5"/>
              </a:cxn>
              <a:cxn ang="0">
                <a:pos x="5" y="5"/>
              </a:cxn>
              <a:cxn ang="0">
                <a:pos x="5" y="10"/>
              </a:cxn>
              <a:cxn ang="0">
                <a:pos x="0" y="15"/>
              </a:cxn>
              <a:cxn ang="0">
                <a:pos x="0" y="20"/>
              </a:cxn>
              <a:cxn ang="0">
                <a:pos x="5" y="25"/>
              </a:cxn>
              <a:cxn ang="0">
                <a:pos x="5" y="30"/>
              </a:cxn>
              <a:cxn ang="0">
                <a:pos x="16" y="35"/>
              </a:cxn>
              <a:cxn ang="0">
                <a:pos x="27" y="35"/>
              </a:cxn>
              <a:cxn ang="0">
                <a:pos x="27" y="30"/>
              </a:cxn>
              <a:cxn ang="0">
                <a:pos x="16" y="30"/>
              </a:cxn>
              <a:cxn ang="0">
                <a:pos x="11" y="25"/>
              </a:cxn>
              <a:cxn ang="0">
                <a:pos x="5" y="20"/>
              </a:cxn>
              <a:cxn ang="0">
                <a:pos x="5" y="15"/>
              </a:cxn>
              <a:cxn ang="0">
                <a:pos x="11" y="10"/>
              </a:cxn>
              <a:cxn ang="0">
                <a:pos x="16" y="10"/>
              </a:cxn>
              <a:cxn ang="0">
                <a:pos x="27" y="10"/>
              </a:cxn>
            </a:cxnLst>
            <a:rect l="0" t="0" r="r" b="b"/>
            <a:pathLst>
              <a:path w="27" h="35">
                <a:moveTo>
                  <a:pt x="27" y="10"/>
                </a:moveTo>
                <a:lnTo>
                  <a:pt x="27" y="5"/>
                </a:lnTo>
                <a:lnTo>
                  <a:pt x="21" y="0"/>
                </a:lnTo>
                <a:lnTo>
                  <a:pt x="11" y="5"/>
                </a:lnTo>
                <a:lnTo>
                  <a:pt x="5" y="5"/>
                </a:lnTo>
                <a:lnTo>
                  <a:pt x="5" y="10"/>
                </a:lnTo>
                <a:lnTo>
                  <a:pt x="0" y="15"/>
                </a:lnTo>
                <a:lnTo>
                  <a:pt x="0" y="20"/>
                </a:lnTo>
                <a:lnTo>
                  <a:pt x="5" y="25"/>
                </a:lnTo>
                <a:lnTo>
                  <a:pt x="5" y="30"/>
                </a:lnTo>
                <a:lnTo>
                  <a:pt x="16" y="35"/>
                </a:lnTo>
                <a:lnTo>
                  <a:pt x="27" y="35"/>
                </a:lnTo>
                <a:lnTo>
                  <a:pt x="27" y="30"/>
                </a:lnTo>
                <a:lnTo>
                  <a:pt x="16" y="30"/>
                </a:lnTo>
                <a:lnTo>
                  <a:pt x="11" y="25"/>
                </a:lnTo>
                <a:lnTo>
                  <a:pt x="5" y="20"/>
                </a:lnTo>
                <a:lnTo>
                  <a:pt x="5" y="15"/>
                </a:lnTo>
                <a:lnTo>
                  <a:pt x="11" y="10"/>
                </a:lnTo>
                <a:lnTo>
                  <a:pt x="16" y="10"/>
                </a:lnTo>
                <a:lnTo>
                  <a:pt x="27" y="10"/>
                </a:lnTo>
                <a:close/>
              </a:path>
            </a:pathLst>
          </a:custGeom>
          <a:solidFill>
            <a:srgbClr val="000000"/>
          </a:solidFill>
          <a:ln w="9525">
            <a:noFill/>
            <a:round/>
            <a:headEnd/>
            <a:tailEnd/>
          </a:ln>
        </p:spPr>
        <p:txBody>
          <a:bodyPr/>
          <a:lstStyle/>
          <a:p>
            <a:endParaRPr lang="en-US"/>
          </a:p>
        </p:txBody>
      </p:sp>
      <p:sp>
        <p:nvSpPr>
          <p:cNvPr id="158826" name="Freeform 2154"/>
          <p:cNvSpPr>
            <a:spLocks/>
          </p:cNvSpPr>
          <p:nvPr/>
        </p:nvSpPr>
        <p:spPr bwMode="auto">
          <a:xfrm>
            <a:off x="579438" y="1131888"/>
            <a:ext cx="17463" cy="23813"/>
          </a:xfrm>
          <a:custGeom>
            <a:avLst/>
            <a:gdLst/>
            <a:ahLst/>
            <a:cxnLst>
              <a:cxn ang="0">
                <a:pos x="11" y="10"/>
              </a:cxn>
              <a:cxn ang="0">
                <a:pos x="11" y="0"/>
              </a:cxn>
              <a:cxn ang="0">
                <a:pos x="6" y="0"/>
              </a:cxn>
              <a:cxn ang="0">
                <a:pos x="0" y="0"/>
              </a:cxn>
              <a:cxn ang="0">
                <a:pos x="6" y="15"/>
              </a:cxn>
              <a:cxn ang="0">
                <a:pos x="6" y="10"/>
              </a:cxn>
              <a:cxn ang="0">
                <a:pos x="11" y="10"/>
              </a:cxn>
            </a:cxnLst>
            <a:rect l="0" t="0" r="r" b="b"/>
            <a:pathLst>
              <a:path w="11" h="15">
                <a:moveTo>
                  <a:pt x="11" y="10"/>
                </a:moveTo>
                <a:lnTo>
                  <a:pt x="11" y="0"/>
                </a:lnTo>
                <a:lnTo>
                  <a:pt x="6" y="0"/>
                </a:lnTo>
                <a:lnTo>
                  <a:pt x="0" y="0"/>
                </a:lnTo>
                <a:lnTo>
                  <a:pt x="6" y="15"/>
                </a:lnTo>
                <a:lnTo>
                  <a:pt x="6" y="10"/>
                </a:lnTo>
                <a:lnTo>
                  <a:pt x="11" y="10"/>
                </a:lnTo>
                <a:close/>
              </a:path>
            </a:pathLst>
          </a:custGeom>
          <a:solidFill>
            <a:srgbClr val="000000"/>
          </a:solidFill>
          <a:ln w="9525">
            <a:noFill/>
            <a:round/>
            <a:headEnd/>
            <a:tailEnd/>
          </a:ln>
        </p:spPr>
        <p:txBody>
          <a:bodyPr/>
          <a:lstStyle/>
          <a:p>
            <a:endParaRPr lang="en-US"/>
          </a:p>
        </p:txBody>
      </p:sp>
      <p:sp>
        <p:nvSpPr>
          <p:cNvPr id="158827" name="Freeform 2155"/>
          <p:cNvSpPr>
            <a:spLocks/>
          </p:cNvSpPr>
          <p:nvPr/>
        </p:nvSpPr>
        <p:spPr bwMode="auto">
          <a:xfrm>
            <a:off x="365125" y="598488"/>
            <a:ext cx="85725" cy="63500"/>
          </a:xfrm>
          <a:custGeom>
            <a:avLst/>
            <a:gdLst/>
            <a:ahLst/>
            <a:cxnLst>
              <a:cxn ang="0">
                <a:pos x="49" y="35"/>
              </a:cxn>
              <a:cxn ang="0">
                <a:pos x="22" y="35"/>
              </a:cxn>
              <a:cxn ang="0">
                <a:pos x="11" y="35"/>
              </a:cxn>
              <a:cxn ang="0">
                <a:pos x="5" y="30"/>
              </a:cxn>
              <a:cxn ang="0">
                <a:pos x="0" y="25"/>
              </a:cxn>
              <a:cxn ang="0">
                <a:pos x="0" y="15"/>
              </a:cxn>
              <a:cxn ang="0">
                <a:pos x="5" y="10"/>
              </a:cxn>
              <a:cxn ang="0">
                <a:pos x="11" y="10"/>
              </a:cxn>
              <a:cxn ang="0">
                <a:pos x="32" y="5"/>
              </a:cxn>
              <a:cxn ang="0">
                <a:pos x="38" y="5"/>
              </a:cxn>
              <a:cxn ang="0">
                <a:pos x="38" y="0"/>
              </a:cxn>
              <a:cxn ang="0">
                <a:pos x="49" y="15"/>
              </a:cxn>
              <a:cxn ang="0">
                <a:pos x="43" y="15"/>
              </a:cxn>
              <a:cxn ang="0">
                <a:pos x="43" y="10"/>
              </a:cxn>
              <a:cxn ang="0">
                <a:pos x="38" y="10"/>
              </a:cxn>
              <a:cxn ang="0">
                <a:pos x="11" y="15"/>
              </a:cxn>
              <a:cxn ang="0">
                <a:pos x="5" y="15"/>
              </a:cxn>
              <a:cxn ang="0">
                <a:pos x="5" y="25"/>
              </a:cxn>
              <a:cxn ang="0">
                <a:pos x="11" y="30"/>
              </a:cxn>
              <a:cxn ang="0">
                <a:pos x="16" y="35"/>
              </a:cxn>
              <a:cxn ang="0">
                <a:pos x="49" y="30"/>
              </a:cxn>
              <a:cxn ang="0">
                <a:pos x="49" y="25"/>
              </a:cxn>
              <a:cxn ang="0">
                <a:pos x="54" y="25"/>
              </a:cxn>
              <a:cxn ang="0">
                <a:pos x="54" y="40"/>
              </a:cxn>
              <a:cxn ang="0">
                <a:pos x="54" y="35"/>
              </a:cxn>
              <a:cxn ang="0">
                <a:pos x="49" y="35"/>
              </a:cxn>
            </a:cxnLst>
            <a:rect l="0" t="0" r="r" b="b"/>
            <a:pathLst>
              <a:path w="54" h="40">
                <a:moveTo>
                  <a:pt x="49" y="35"/>
                </a:moveTo>
                <a:lnTo>
                  <a:pt x="22" y="35"/>
                </a:lnTo>
                <a:lnTo>
                  <a:pt x="11" y="35"/>
                </a:lnTo>
                <a:lnTo>
                  <a:pt x="5" y="30"/>
                </a:lnTo>
                <a:lnTo>
                  <a:pt x="0" y="25"/>
                </a:lnTo>
                <a:lnTo>
                  <a:pt x="0" y="15"/>
                </a:lnTo>
                <a:lnTo>
                  <a:pt x="5" y="10"/>
                </a:lnTo>
                <a:lnTo>
                  <a:pt x="11" y="10"/>
                </a:lnTo>
                <a:lnTo>
                  <a:pt x="32" y="5"/>
                </a:lnTo>
                <a:lnTo>
                  <a:pt x="38" y="5"/>
                </a:lnTo>
                <a:lnTo>
                  <a:pt x="38" y="0"/>
                </a:lnTo>
                <a:lnTo>
                  <a:pt x="49" y="15"/>
                </a:lnTo>
                <a:lnTo>
                  <a:pt x="43" y="15"/>
                </a:lnTo>
                <a:lnTo>
                  <a:pt x="43" y="10"/>
                </a:lnTo>
                <a:lnTo>
                  <a:pt x="38" y="10"/>
                </a:lnTo>
                <a:lnTo>
                  <a:pt x="11" y="15"/>
                </a:lnTo>
                <a:lnTo>
                  <a:pt x="5" y="15"/>
                </a:lnTo>
                <a:lnTo>
                  <a:pt x="5" y="25"/>
                </a:lnTo>
                <a:lnTo>
                  <a:pt x="11" y="30"/>
                </a:lnTo>
                <a:lnTo>
                  <a:pt x="16" y="35"/>
                </a:lnTo>
                <a:lnTo>
                  <a:pt x="49" y="30"/>
                </a:lnTo>
                <a:lnTo>
                  <a:pt x="49" y="25"/>
                </a:lnTo>
                <a:lnTo>
                  <a:pt x="54" y="25"/>
                </a:lnTo>
                <a:lnTo>
                  <a:pt x="54" y="40"/>
                </a:lnTo>
                <a:lnTo>
                  <a:pt x="54" y="35"/>
                </a:lnTo>
                <a:lnTo>
                  <a:pt x="49" y="35"/>
                </a:lnTo>
                <a:close/>
              </a:path>
            </a:pathLst>
          </a:custGeom>
          <a:solidFill>
            <a:srgbClr val="000000"/>
          </a:solidFill>
          <a:ln w="9525">
            <a:noFill/>
            <a:round/>
            <a:headEnd/>
            <a:tailEnd/>
          </a:ln>
        </p:spPr>
        <p:txBody>
          <a:bodyPr/>
          <a:lstStyle/>
          <a:p>
            <a:endParaRPr lang="en-US"/>
          </a:p>
        </p:txBody>
      </p:sp>
      <p:sp>
        <p:nvSpPr>
          <p:cNvPr id="158828" name="Freeform 2156"/>
          <p:cNvSpPr>
            <a:spLocks/>
          </p:cNvSpPr>
          <p:nvPr/>
        </p:nvSpPr>
        <p:spPr bwMode="auto">
          <a:xfrm>
            <a:off x="398463" y="685800"/>
            <a:ext cx="77788" cy="53975"/>
          </a:xfrm>
          <a:custGeom>
            <a:avLst/>
            <a:gdLst/>
            <a:ahLst/>
            <a:cxnLst>
              <a:cxn ang="0">
                <a:pos x="39" y="4"/>
              </a:cxn>
              <a:cxn ang="0">
                <a:pos x="44" y="4"/>
              </a:cxn>
              <a:cxn ang="0">
                <a:pos x="39" y="0"/>
              </a:cxn>
              <a:cxn ang="0">
                <a:pos x="44" y="0"/>
              </a:cxn>
              <a:cxn ang="0">
                <a:pos x="49" y="14"/>
              </a:cxn>
              <a:cxn ang="0">
                <a:pos x="44" y="14"/>
              </a:cxn>
              <a:cxn ang="0">
                <a:pos x="39" y="9"/>
              </a:cxn>
              <a:cxn ang="0">
                <a:pos x="11" y="14"/>
              </a:cxn>
              <a:cxn ang="0">
                <a:pos x="6" y="14"/>
              </a:cxn>
              <a:cxn ang="0">
                <a:pos x="6" y="19"/>
              </a:cxn>
              <a:cxn ang="0">
                <a:pos x="11" y="24"/>
              </a:cxn>
              <a:cxn ang="0">
                <a:pos x="17" y="29"/>
              </a:cxn>
              <a:cxn ang="0">
                <a:pos x="28" y="34"/>
              </a:cxn>
              <a:cxn ang="0">
                <a:pos x="11" y="34"/>
              </a:cxn>
              <a:cxn ang="0">
                <a:pos x="0" y="4"/>
              </a:cxn>
              <a:cxn ang="0">
                <a:pos x="6" y="9"/>
              </a:cxn>
              <a:cxn ang="0">
                <a:pos x="39" y="4"/>
              </a:cxn>
            </a:cxnLst>
            <a:rect l="0" t="0" r="r" b="b"/>
            <a:pathLst>
              <a:path w="49" h="34">
                <a:moveTo>
                  <a:pt x="39" y="4"/>
                </a:moveTo>
                <a:lnTo>
                  <a:pt x="44" y="4"/>
                </a:lnTo>
                <a:lnTo>
                  <a:pt x="39" y="0"/>
                </a:lnTo>
                <a:lnTo>
                  <a:pt x="44" y="0"/>
                </a:lnTo>
                <a:lnTo>
                  <a:pt x="49" y="14"/>
                </a:lnTo>
                <a:lnTo>
                  <a:pt x="44" y="14"/>
                </a:lnTo>
                <a:lnTo>
                  <a:pt x="39" y="9"/>
                </a:lnTo>
                <a:lnTo>
                  <a:pt x="11" y="14"/>
                </a:lnTo>
                <a:lnTo>
                  <a:pt x="6" y="14"/>
                </a:lnTo>
                <a:lnTo>
                  <a:pt x="6" y="19"/>
                </a:lnTo>
                <a:lnTo>
                  <a:pt x="11" y="24"/>
                </a:lnTo>
                <a:lnTo>
                  <a:pt x="17" y="29"/>
                </a:lnTo>
                <a:lnTo>
                  <a:pt x="28" y="34"/>
                </a:lnTo>
                <a:lnTo>
                  <a:pt x="11" y="34"/>
                </a:lnTo>
                <a:lnTo>
                  <a:pt x="0" y="4"/>
                </a:lnTo>
                <a:lnTo>
                  <a:pt x="6" y="9"/>
                </a:lnTo>
                <a:lnTo>
                  <a:pt x="39" y="4"/>
                </a:lnTo>
                <a:close/>
              </a:path>
            </a:pathLst>
          </a:custGeom>
          <a:solidFill>
            <a:srgbClr val="000000"/>
          </a:solidFill>
          <a:ln w="9525">
            <a:noFill/>
            <a:round/>
            <a:headEnd/>
            <a:tailEnd/>
          </a:ln>
        </p:spPr>
        <p:txBody>
          <a:bodyPr/>
          <a:lstStyle/>
          <a:p>
            <a:endParaRPr lang="en-US"/>
          </a:p>
        </p:txBody>
      </p:sp>
      <p:sp>
        <p:nvSpPr>
          <p:cNvPr id="158829" name="Freeform 2157"/>
          <p:cNvSpPr>
            <a:spLocks/>
          </p:cNvSpPr>
          <p:nvPr/>
        </p:nvSpPr>
        <p:spPr bwMode="auto">
          <a:xfrm>
            <a:off x="433388" y="763588"/>
            <a:ext cx="85725" cy="46038"/>
          </a:xfrm>
          <a:custGeom>
            <a:avLst/>
            <a:gdLst/>
            <a:ahLst/>
            <a:cxnLst>
              <a:cxn ang="0">
                <a:pos x="38" y="0"/>
              </a:cxn>
              <a:cxn ang="0">
                <a:pos x="44" y="0"/>
              </a:cxn>
              <a:cxn ang="0">
                <a:pos x="54" y="24"/>
              </a:cxn>
              <a:cxn ang="0">
                <a:pos x="44" y="29"/>
              </a:cxn>
              <a:cxn ang="0">
                <a:pos x="44" y="24"/>
              </a:cxn>
              <a:cxn ang="0">
                <a:pos x="49" y="24"/>
              </a:cxn>
              <a:cxn ang="0">
                <a:pos x="49" y="19"/>
              </a:cxn>
              <a:cxn ang="0">
                <a:pos x="44" y="10"/>
              </a:cxn>
              <a:cxn ang="0">
                <a:pos x="27" y="10"/>
              </a:cxn>
              <a:cxn ang="0">
                <a:pos x="33" y="14"/>
              </a:cxn>
              <a:cxn ang="0">
                <a:pos x="33" y="19"/>
              </a:cxn>
              <a:cxn ang="0">
                <a:pos x="38" y="19"/>
              </a:cxn>
              <a:cxn ang="0">
                <a:pos x="22" y="24"/>
              </a:cxn>
              <a:cxn ang="0">
                <a:pos x="22" y="19"/>
              </a:cxn>
              <a:cxn ang="0">
                <a:pos x="27" y="19"/>
              </a:cxn>
              <a:cxn ang="0">
                <a:pos x="27" y="14"/>
              </a:cxn>
              <a:cxn ang="0">
                <a:pos x="22" y="10"/>
              </a:cxn>
              <a:cxn ang="0">
                <a:pos x="11" y="10"/>
              </a:cxn>
              <a:cxn ang="0">
                <a:pos x="6" y="10"/>
              </a:cxn>
              <a:cxn ang="0">
                <a:pos x="6" y="14"/>
              </a:cxn>
              <a:cxn ang="0">
                <a:pos x="0" y="0"/>
              </a:cxn>
              <a:cxn ang="0">
                <a:pos x="0" y="5"/>
              </a:cxn>
              <a:cxn ang="0">
                <a:pos x="6" y="5"/>
              </a:cxn>
              <a:cxn ang="0">
                <a:pos x="38" y="0"/>
              </a:cxn>
            </a:cxnLst>
            <a:rect l="0" t="0" r="r" b="b"/>
            <a:pathLst>
              <a:path w="54" h="29">
                <a:moveTo>
                  <a:pt x="38" y="0"/>
                </a:moveTo>
                <a:lnTo>
                  <a:pt x="44" y="0"/>
                </a:lnTo>
                <a:lnTo>
                  <a:pt x="54" y="24"/>
                </a:lnTo>
                <a:lnTo>
                  <a:pt x="44" y="29"/>
                </a:lnTo>
                <a:lnTo>
                  <a:pt x="44" y="24"/>
                </a:lnTo>
                <a:lnTo>
                  <a:pt x="49" y="24"/>
                </a:lnTo>
                <a:lnTo>
                  <a:pt x="49" y="19"/>
                </a:lnTo>
                <a:lnTo>
                  <a:pt x="44" y="10"/>
                </a:lnTo>
                <a:lnTo>
                  <a:pt x="27" y="10"/>
                </a:lnTo>
                <a:lnTo>
                  <a:pt x="33" y="14"/>
                </a:lnTo>
                <a:lnTo>
                  <a:pt x="33" y="19"/>
                </a:lnTo>
                <a:lnTo>
                  <a:pt x="38" y="19"/>
                </a:lnTo>
                <a:lnTo>
                  <a:pt x="22" y="24"/>
                </a:lnTo>
                <a:lnTo>
                  <a:pt x="22" y="19"/>
                </a:lnTo>
                <a:lnTo>
                  <a:pt x="27" y="19"/>
                </a:lnTo>
                <a:lnTo>
                  <a:pt x="27" y="14"/>
                </a:lnTo>
                <a:lnTo>
                  <a:pt x="22" y="10"/>
                </a:lnTo>
                <a:lnTo>
                  <a:pt x="11" y="10"/>
                </a:lnTo>
                <a:lnTo>
                  <a:pt x="6" y="10"/>
                </a:lnTo>
                <a:lnTo>
                  <a:pt x="6" y="14"/>
                </a:lnTo>
                <a:lnTo>
                  <a:pt x="0" y="0"/>
                </a:lnTo>
                <a:lnTo>
                  <a:pt x="0" y="5"/>
                </a:lnTo>
                <a:lnTo>
                  <a:pt x="6" y="5"/>
                </a:lnTo>
                <a:lnTo>
                  <a:pt x="38" y="0"/>
                </a:lnTo>
                <a:close/>
              </a:path>
            </a:pathLst>
          </a:custGeom>
          <a:solidFill>
            <a:srgbClr val="000000"/>
          </a:solidFill>
          <a:ln w="9525">
            <a:noFill/>
            <a:round/>
            <a:headEnd/>
            <a:tailEnd/>
          </a:ln>
        </p:spPr>
        <p:txBody>
          <a:bodyPr/>
          <a:lstStyle/>
          <a:p>
            <a:endParaRPr lang="en-US"/>
          </a:p>
        </p:txBody>
      </p:sp>
      <p:sp>
        <p:nvSpPr>
          <p:cNvPr id="158830" name="Freeform 2158"/>
          <p:cNvSpPr>
            <a:spLocks/>
          </p:cNvSpPr>
          <p:nvPr/>
        </p:nvSpPr>
        <p:spPr bwMode="auto">
          <a:xfrm>
            <a:off x="322263" y="519113"/>
            <a:ext cx="85725" cy="63500"/>
          </a:xfrm>
          <a:custGeom>
            <a:avLst/>
            <a:gdLst/>
            <a:ahLst/>
            <a:cxnLst>
              <a:cxn ang="0">
                <a:pos x="27" y="0"/>
              </a:cxn>
              <a:cxn ang="0">
                <a:pos x="32" y="0"/>
              </a:cxn>
              <a:cxn ang="0">
                <a:pos x="43" y="5"/>
              </a:cxn>
              <a:cxn ang="0">
                <a:pos x="49" y="10"/>
              </a:cxn>
              <a:cxn ang="0">
                <a:pos x="49" y="20"/>
              </a:cxn>
              <a:cxn ang="0">
                <a:pos x="49" y="25"/>
              </a:cxn>
              <a:cxn ang="0">
                <a:pos x="54" y="25"/>
              </a:cxn>
              <a:cxn ang="0">
                <a:pos x="54" y="30"/>
              </a:cxn>
              <a:cxn ang="0">
                <a:pos x="43" y="30"/>
              </a:cxn>
              <a:cxn ang="0">
                <a:pos x="49" y="25"/>
              </a:cxn>
              <a:cxn ang="0">
                <a:pos x="49" y="15"/>
              </a:cxn>
              <a:cxn ang="0">
                <a:pos x="43" y="10"/>
              </a:cxn>
              <a:cxn ang="0">
                <a:pos x="38" y="5"/>
              </a:cxn>
              <a:cxn ang="0">
                <a:pos x="22" y="5"/>
              </a:cxn>
              <a:cxn ang="0">
                <a:pos x="16" y="5"/>
              </a:cxn>
              <a:cxn ang="0">
                <a:pos x="11" y="10"/>
              </a:cxn>
              <a:cxn ang="0">
                <a:pos x="5" y="15"/>
              </a:cxn>
              <a:cxn ang="0">
                <a:pos x="5" y="20"/>
              </a:cxn>
              <a:cxn ang="0">
                <a:pos x="11" y="30"/>
              </a:cxn>
              <a:cxn ang="0">
                <a:pos x="22" y="30"/>
              </a:cxn>
              <a:cxn ang="0">
                <a:pos x="27" y="25"/>
              </a:cxn>
              <a:cxn ang="0">
                <a:pos x="22" y="25"/>
              </a:cxn>
              <a:cxn ang="0">
                <a:pos x="27" y="25"/>
              </a:cxn>
              <a:cxn ang="0">
                <a:pos x="32" y="35"/>
              </a:cxn>
              <a:cxn ang="0">
                <a:pos x="32" y="40"/>
              </a:cxn>
              <a:cxn ang="0">
                <a:pos x="27" y="35"/>
              </a:cxn>
              <a:cxn ang="0">
                <a:pos x="11" y="35"/>
              </a:cxn>
              <a:cxn ang="0">
                <a:pos x="5" y="25"/>
              </a:cxn>
              <a:cxn ang="0">
                <a:pos x="0" y="15"/>
              </a:cxn>
              <a:cxn ang="0">
                <a:pos x="0" y="10"/>
              </a:cxn>
              <a:cxn ang="0">
                <a:pos x="5" y="0"/>
              </a:cxn>
              <a:cxn ang="0">
                <a:pos x="16" y="0"/>
              </a:cxn>
              <a:cxn ang="0">
                <a:pos x="27" y="0"/>
              </a:cxn>
            </a:cxnLst>
            <a:rect l="0" t="0" r="r" b="b"/>
            <a:pathLst>
              <a:path w="54" h="40">
                <a:moveTo>
                  <a:pt x="27" y="0"/>
                </a:moveTo>
                <a:lnTo>
                  <a:pt x="32" y="0"/>
                </a:lnTo>
                <a:lnTo>
                  <a:pt x="43" y="5"/>
                </a:lnTo>
                <a:lnTo>
                  <a:pt x="49" y="10"/>
                </a:lnTo>
                <a:lnTo>
                  <a:pt x="49" y="20"/>
                </a:lnTo>
                <a:lnTo>
                  <a:pt x="49" y="25"/>
                </a:lnTo>
                <a:lnTo>
                  <a:pt x="54" y="25"/>
                </a:lnTo>
                <a:lnTo>
                  <a:pt x="54" y="30"/>
                </a:lnTo>
                <a:lnTo>
                  <a:pt x="43" y="30"/>
                </a:lnTo>
                <a:lnTo>
                  <a:pt x="49" y="25"/>
                </a:lnTo>
                <a:lnTo>
                  <a:pt x="49" y="15"/>
                </a:lnTo>
                <a:lnTo>
                  <a:pt x="43" y="10"/>
                </a:lnTo>
                <a:lnTo>
                  <a:pt x="38" y="5"/>
                </a:lnTo>
                <a:lnTo>
                  <a:pt x="22" y="5"/>
                </a:lnTo>
                <a:lnTo>
                  <a:pt x="16" y="5"/>
                </a:lnTo>
                <a:lnTo>
                  <a:pt x="11" y="10"/>
                </a:lnTo>
                <a:lnTo>
                  <a:pt x="5" y="15"/>
                </a:lnTo>
                <a:lnTo>
                  <a:pt x="5" y="20"/>
                </a:lnTo>
                <a:lnTo>
                  <a:pt x="11" y="30"/>
                </a:lnTo>
                <a:lnTo>
                  <a:pt x="22" y="30"/>
                </a:lnTo>
                <a:lnTo>
                  <a:pt x="27" y="25"/>
                </a:lnTo>
                <a:lnTo>
                  <a:pt x="22" y="25"/>
                </a:lnTo>
                <a:lnTo>
                  <a:pt x="27" y="25"/>
                </a:lnTo>
                <a:lnTo>
                  <a:pt x="32" y="35"/>
                </a:lnTo>
                <a:lnTo>
                  <a:pt x="32" y="40"/>
                </a:lnTo>
                <a:lnTo>
                  <a:pt x="27" y="35"/>
                </a:lnTo>
                <a:lnTo>
                  <a:pt x="11" y="35"/>
                </a:lnTo>
                <a:lnTo>
                  <a:pt x="5" y="25"/>
                </a:lnTo>
                <a:lnTo>
                  <a:pt x="0" y="15"/>
                </a:lnTo>
                <a:lnTo>
                  <a:pt x="0" y="10"/>
                </a:lnTo>
                <a:lnTo>
                  <a:pt x="5" y="0"/>
                </a:lnTo>
                <a:lnTo>
                  <a:pt x="16" y="0"/>
                </a:lnTo>
                <a:lnTo>
                  <a:pt x="27" y="0"/>
                </a:lnTo>
                <a:close/>
              </a:path>
            </a:pathLst>
          </a:custGeom>
          <a:noFill/>
          <a:ln w="1588" cap="rnd">
            <a:solidFill>
              <a:srgbClr val="000000"/>
            </a:solidFill>
            <a:prstDash val="solid"/>
            <a:round/>
            <a:headEnd/>
            <a:tailEnd/>
          </a:ln>
        </p:spPr>
        <p:txBody>
          <a:bodyPr/>
          <a:lstStyle/>
          <a:p>
            <a:endParaRPr lang="en-US"/>
          </a:p>
        </p:txBody>
      </p:sp>
      <p:sp>
        <p:nvSpPr>
          <p:cNvPr id="158831" name="Freeform 2159"/>
          <p:cNvSpPr>
            <a:spLocks/>
          </p:cNvSpPr>
          <p:nvPr/>
        </p:nvSpPr>
        <p:spPr bwMode="auto">
          <a:xfrm>
            <a:off x="365125" y="598488"/>
            <a:ext cx="85725" cy="63500"/>
          </a:xfrm>
          <a:custGeom>
            <a:avLst/>
            <a:gdLst/>
            <a:ahLst/>
            <a:cxnLst>
              <a:cxn ang="0">
                <a:pos x="49" y="35"/>
              </a:cxn>
              <a:cxn ang="0">
                <a:pos x="22" y="35"/>
              </a:cxn>
              <a:cxn ang="0">
                <a:pos x="11" y="35"/>
              </a:cxn>
              <a:cxn ang="0">
                <a:pos x="5" y="30"/>
              </a:cxn>
              <a:cxn ang="0">
                <a:pos x="0" y="25"/>
              </a:cxn>
              <a:cxn ang="0">
                <a:pos x="0" y="15"/>
              </a:cxn>
              <a:cxn ang="0">
                <a:pos x="5" y="10"/>
              </a:cxn>
              <a:cxn ang="0">
                <a:pos x="11" y="10"/>
              </a:cxn>
              <a:cxn ang="0">
                <a:pos x="32" y="5"/>
              </a:cxn>
              <a:cxn ang="0">
                <a:pos x="38" y="5"/>
              </a:cxn>
              <a:cxn ang="0">
                <a:pos x="38" y="0"/>
              </a:cxn>
              <a:cxn ang="0">
                <a:pos x="49" y="15"/>
              </a:cxn>
              <a:cxn ang="0">
                <a:pos x="43" y="15"/>
              </a:cxn>
              <a:cxn ang="0">
                <a:pos x="43" y="10"/>
              </a:cxn>
              <a:cxn ang="0">
                <a:pos x="38" y="10"/>
              </a:cxn>
              <a:cxn ang="0">
                <a:pos x="11" y="15"/>
              </a:cxn>
              <a:cxn ang="0">
                <a:pos x="5" y="15"/>
              </a:cxn>
              <a:cxn ang="0">
                <a:pos x="5" y="25"/>
              </a:cxn>
              <a:cxn ang="0">
                <a:pos x="11" y="30"/>
              </a:cxn>
              <a:cxn ang="0">
                <a:pos x="16" y="35"/>
              </a:cxn>
              <a:cxn ang="0">
                <a:pos x="49" y="30"/>
              </a:cxn>
              <a:cxn ang="0">
                <a:pos x="49" y="25"/>
              </a:cxn>
              <a:cxn ang="0">
                <a:pos x="54" y="25"/>
              </a:cxn>
              <a:cxn ang="0">
                <a:pos x="54" y="40"/>
              </a:cxn>
              <a:cxn ang="0">
                <a:pos x="54" y="35"/>
              </a:cxn>
              <a:cxn ang="0">
                <a:pos x="49" y="35"/>
              </a:cxn>
            </a:cxnLst>
            <a:rect l="0" t="0" r="r" b="b"/>
            <a:pathLst>
              <a:path w="54" h="40">
                <a:moveTo>
                  <a:pt x="49" y="35"/>
                </a:moveTo>
                <a:lnTo>
                  <a:pt x="22" y="35"/>
                </a:lnTo>
                <a:lnTo>
                  <a:pt x="11" y="35"/>
                </a:lnTo>
                <a:lnTo>
                  <a:pt x="5" y="30"/>
                </a:lnTo>
                <a:lnTo>
                  <a:pt x="0" y="25"/>
                </a:lnTo>
                <a:lnTo>
                  <a:pt x="0" y="15"/>
                </a:lnTo>
                <a:lnTo>
                  <a:pt x="5" y="10"/>
                </a:lnTo>
                <a:lnTo>
                  <a:pt x="11" y="10"/>
                </a:lnTo>
                <a:lnTo>
                  <a:pt x="32" y="5"/>
                </a:lnTo>
                <a:lnTo>
                  <a:pt x="38" y="5"/>
                </a:lnTo>
                <a:lnTo>
                  <a:pt x="38" y="0"/>
                </a:lnTo>
                <a:lnTo>
                  <a:pt x="49" y="15"/>
                </a:lnTo>
                <a:lnTo>
                  <a:pt x="43" y="15"/>
                </a:lnTo>
                <a:lnTo>
                  <a:pt x="43" y="10"/>
                </a:lnTo>
                <a:lnTo>
                  <a:pt x="38" y="10"/>
                </a:lnTo>
                <a:lnTo>
                  <a:pt x="11" y="15"/>
                </a:lnTo>
                <a:lnTo>
                  <a:pt x="5" y="15"/>
                </a:lnTo>
                <a:lnTo>
                  <a:pt x="5" y="25"/>
                </a:lnTo>
                <a:lnTo>
                  <a:pt x="11" y="30"/>
                </a:lnTo>
                <a:lnTo>
                  <a:pt x="16" y="35"/>
                </a:lnTo>
                <a:lnTo>
                  <a:pt x="49" y="30"/>
                </a:lnTo>
                <a:lnTo>
                  <a:pt x="49" y="25"/>
                </a:lnTo>
                <a:lnTo>
                  <a:pt x="54" y="25"/>
                </a:lnTo>
                <a:lnTo>
                  <a:pt x="54" y="40"/>
                </a:lnTo>
                <a:lnTo>
                  <a:pt x="54" y="35"/>
                </a:lnTo>
                <a:lnTo>
                  <a:pt x="49" y="35"/>
                </a:lnTo>
                <a:close/>
              </a:path>
            </a:pathLst>
          </a:custGeom>
          <a:noFill/>
          <a:ln w="1588" cap="rnd">
            <a:solidFill>
              <a:srgbClr val="000000"/>
            </a:solidFill>
            <a:prstDash val="solid"/>
            <a:round/>
            <a:headEnd/>
            <a:tailEnd/>
          </a:ln>
        </p:spPr>
        <p:txBody>
          <a:bodyPr/>
          <a:lstStyle/>
          <a:p>
            <a:endParaRPr lang="en-US"/>
          </a:p>
        </p:txBody>
      </p:sp>
      <p:sp>
        <p:nvSpPr>
          <p:cNvPr id="158832" name="Freeform 2160"/>
          <p:cNvSpPr>
            <a:spLocks/>
          </p:cNvSpPr>
          <p:nvPr/>
        </p:nvSpPr>
        <p:spPr bwMode="auto">
          <a:xfrm>
            <a:off x="398463" y="685800"/>
            <a:ext cx="77788" cy="53975"/>
          </a:xfrm>
          <a:custGeom>
            <a:avLst/>
            <a:gdLst/>
            <a:ahLst/>
            <a:cxnLst>
              <a:cxn ang="0">
                <a:pos x="39" y="4"/>
              </a:cxn>
              <a:cxn ang="0">
                <a:pos x="44" y="4"/>
              </a:cxn>
              <a:cxn ang="0">
                <a:pos x="39" y="0"/>
              </a:cxn>
              <a:cxn ang="0">
                <a:pos x="44" y="0"/>
              </a:cxn>
              <a:cxn ang="0">
                <a:pos x="49" y="14"/>
              </a:cxn>
              <a:cxn ang="0">
                <a:pos x="44" y="14"/>
              </a:cxn>
              <a:cxn ang="0">
                <a:pos x="39" y="9"/>
              </a:cxn>
              <a:cxn ang="0">
                <a:pos x="11" y="14"/>
              </a:cxn>
              <a:cxn ang="0">
                <a:pos x="6" y="14"/>
              </a:cxn>
              <a:cxn ang="0">
                <a:pos x="6" y="19"/>
              </a:cxn>
              <a:cxn ang="0">
                <a:pos x="11" y="24"/>
              </a:cxn>
              <a:cxn ang="0">
                <a:pos x="17" y="29"/>
              </a:cxn>
              <a:cxn ang="0">
                <a:pos x="28" y="34"/>
              </a:cxn>
              <a:cxn ang="0">
                <a:pos x="11" y="34"/>
              </a:cxn>
              <a:cxn ang="0">
                <a:pos x="0" y="4"/>
              </a:cxn>
              <a:cxn ang="0">
                <a:pos x="6" y="9"/>
              </a:cxn>
              <a:cxn ang="0">
                <a:pos x="39" y="4"/>
              </a:cxn>
            </a:cxnLst>
            <a:rect l="0" t="0" r="r" b="b"/>
            <a:pathLst>
              <a:path w="49" h="34">
                <a:moveTo>
                  <a:pt x="39" y="4"/>
                </a:moveTo>
                <a:lnTo>
                  <a:pt x="44" y="4"/>
                </a:lnTo>
                <a:lnTo>
                  <a:pt x="39" y="0"/>
                </a:lnTo>
                <a:lnTo>
                  <a:pt x="44" y="0"/>
                </a:lnTo>
                <a:lnTo>
                  <a:pt x="49" y="14"/>
                </a:lnTo>
                <a:lnTo>
                  <a:pt x="44" y="14"/>
                </a:lnTo>
                <a:lnTo>
                  <a:pt x="39" y="9"/>
                </a:lnTo>
                <a:lnTo>
                  <a:pt x="11" y="14"/>
                </a:lnTo>
                <a:lnTo>
                  <a:pt x="6" y="14"/>
                </a:lnTo>
                <a:lnTo>
                  <a:pt x="6" y="19"/>
                </a:lnTo>
                <a:lnTo>
                  <a:pt x="11" y="24"/>
                </a:lnTo>
                <a:lnTo>
                  <a:pt x="17" y="29"/>
                </a:lnTo>
                <a:lnTo>
                  <a:pt x="28" y="34"/>
                </a:lnTo>
                <a:lnTo>
                  <a:pt x="11" y="34"/>
                </a:lnTo>
                <a:lnTo>
                  <a:pt x="0" y="4"/>
                </a:lnTo>
                <a:lnTo>
                  <a:pt x="6" y="9"/>
                </a:lnTo>
                <a:lnTo>
                  <a:pt x="39" y="4"/>
                </a:lnTo>
                <a:close/>
              </a:path>
            </a:pathLst>
          </a:custGeom>
          <a:noFill/>
          <a:ln w="1588" cap="rnd">
            <a:solidFill>
              <a:srgbClr val="000000"/>
            </a:solidFill>
            <a:prstDash val="solid"/>
            <a:round/>
            <a:headEnd/>
            <a:tailEnd/>
          </a:ln>
        </p:spPr>
        <p:txBody>
          <a:bodyPr/>
          <a:lstStyle/>
          <a:p>
            <a:endParaRPr lang="en-US"/>
          </a:p>
        </p:txBody>
      </p:sp>
      <p:sp>
        <p:nvSpPr>
          <p:cNvPr id="158833" name="Freeform 2161"/>
          <p:cNvSpPr>
            <a:spLocks/>
          </p:cNvSpPr>
          <p:nvPr/>
        </p:nvSpPr>
        <p:spPr bwMode="auto">
          <a:xfrm>
            <a:off x="433388" y="763588"/>
            <a:ext cx="85725" cy="46038"/>
          </a:xfrm>
          <a:custGeom>
            <a:avLst/>
            <a:gdLst/>
            <a:ahLst/>
            <a:cxnLst>
              <a:cxn ang="0">
                <a:pos x="38" y="0"/>
              </a:cxn>
              <a:cxn ang="0">
                <a:pos x="44" y="0"/>
              </a:cxn>
              <a:cxn ang="0">
                <a:pos x="54" y="24"/>
              </a:cxn>
              <a:cxn ang="0">
                <a:pos x="44" y="29"/>
              </a:cxn>
              <a:cxn ang="0">
                <a:pos x="44" y="24"/>
              </a:cxn>
              <a:cxn ang="0">
                <a:pos x="49" y="24"/>
              </a:cxn>
              <a:cxn ang="0">
                <a:pos x="49" y="19"/>
              </a:cxn>
              <a:cxn ang="0">
                <a:pos x="44" y="10"/>
              </a:cxn>
              <a:cxn ang="0">
                <a:pos x="27" y="10"/>
              </a:cxn>
              <a:cxn ang="0">
                <a:pos x="33" y="14"/>
              </a:cxn>
              <a:cxn ang="0">
                <a:pos x="33" y="19"/>
              </a:cxn>
              <a:cxn ang="0">
                <a:pos x="38" y="19"/>
              </a:cxn>
              <a:cxn ang="0">
                <a:pos x="22" y="24"/>
              </a:cxn>
              <a:cxn ang="0">
                <a:pos x="22" y="19"/>
              </a:cxn>
              <a:cxn ang="0">
                <a:pos x="27" y="19"/>
              </a:cxn>
              <a:cxn ang="0">
                <a:pos x="27" y="14"/>
              </a:cxn>
              <a:cxn ang="0">
                <a:pos x="22" y="10"/>
              </a:cxn>
              <a:cxn ang="0">
                <a:pos x="11" y="10"/>
              </a:cxn>
              <a:cxn ang="0">
                <a:pos x="6" y="10"/>
              </a:cxn>
              <a:cxn ang="0">
                <a:pos x="6" y="14"/>
              </a:cxn>
              <a:cxn ang="0">
                <a:pos x="0" y="0"/>
              </a:cxn>
              <a:cxn ang="0">
                <a:pos x="0" y="5"/>
              </a:cxn>
              <a:cxn ang="0">
                <a:pos x="6" y="5"/>
              </a:cxn>
              <a:cxn ang="0">
                <a:pos x="38" y="0"/>
              </a:cxn>
            </a:cxnLst>
            <a:rect l="0" t="0" r="r" b="b"/>
            <a:pathLst>
              <a:path w="54" h="29">
                <a:moveTo>
                  <a:pt x="38" y="0"/>
                </a:moveTo>
                <a:lnTo>
                  <a:pt x="44" y="0"/>
                </a:lnTo>
                <a:lnTo>
                  <a:pt x="54" y="24"/>
                </a:lnTo>
                <a:lnTo>
                  <a:pt x="44" y="29"/>
                </a:lnTo>
                <a:lnTo>
                  <a:pt x="44" y="24"/>
                </a:lnTo>
                <a:lnTo>
                  <a:pt x="49" y="24"/>
                </a:lnTo>
                <a:lnTo>
                  <a:pt x="49" y="19"/>
                </a:lnTo>
                <a:lnTo>
                  <a:pt x="44" y="10"/>
                </a:lnTo>
                <a:lnTo>
                  <a:pt x="27" y="10"/>
                </a:lnTo>
                <a:lnTo>
                  <a:pt x="33" y="14"/>
                </a:lnTo>
                <a:lnTo>
                  <a:pt x="33" y="19"/>
                </a:lnTo>
                <a:lnTo>
                  <a:pt x="38" y="19"/>
                </a:lnTo>
                <a:lnTo>
                  <a:pt x="22" y="24"/>
                </a:lnTo>
                <a:lnTo>
                  <a:pt x="22" y="19"/>
                </a:lnTo>
                <a:lnTo>
                  <a:pt x="27" y="19"/>
                </a:lnTo>
                <a:lnTo>
                  <a:pt x="27" y="14"/>
                </a:lnTo>
                <a:lnTo>
                  <a:pt x="22" y="10"/>
                </a:lnTo>
                <a:lnTo>
                  <a:pt x="11" y="10"/>
                </a:lnTo>
                <a:lnTo>
                  <a:pt x="6" y="10"/>
                </a:lnTo>
                <a:lnTo>
                  <a:pt x="6" y="14"/>
                </a:lnTo>
                <a:lnTo>
                  <a:pt x="0" y="0"/>
                </a:lnTo>
                <a:lnTo>
                  <a:pt x="0" y="5"/>
                </a:lnTo>
                <a:lnTo>
                  <a:pt x="6" y="5"/>
                </a:lnTo>
                <a:lnTo>
                  <a:pt x="38" y="0"/>
                </a:lnTo>
                <a:close/>
              </a:path>
            </a:pathLst>
          </a:custGeom>
          <a:noFill/>
          <a:ln w="1588" cap="rnd">
            <a:solidFill>
              <a:srgbClr val="000000"/>
            </a:solidFill>
            <a:prstDash val="solid"/>
            <a:round/>
            <a:headEnd/>
            <a:tailEnd/>
          </a:ln>
        </p:spPr>
        <p:txBody>
          <a:bodyPr/>
          <a:lstStyle/>
          <a:p>
            <a:endParaRPr lang="en-US"/>
          </a:p>
        </p:txBody>
      </p:sp>
      <p:sp>
        <p:nvSpPr>
          <p:cNvPr id="158834" name="Freeform 2162"/>
          <p:cNvSpPr>
            <a:spLocks/>
          </p:cNvSpPr>
          <p:nvPr/>
        </p:nvSpPr>
        <p:spPr bwMode="auto">
          <a:xfrm>
            <a:off x="554038" y="1038225"/>
            <a:ext cx="85725" cy="63500"/>
          </a:xfrm>
          <a:custGeom>
            <a:avLst/>
            <a:gdLst/>
            <a:ahLst/>
            <a:cxnLst>
              <a:cxn ang="0">
                <a:pos x="27" y="5"/>
              </a:cxn>
              <a:cxn ang="0">
                <a:pos x="38" y="10"/>
              </a:cxn>
              <a:cxn ang="0">
                <a:pos x="48" y="15"/>
              </a:cxn>
              <a:cxn ang="0">
                <a:pos x="48" y="20"/>
              </a:cxn>
              <a:cxn ang="0">
                <a:pos x="54" y="30"/>
              </a:cxn>
              <a:cxn ang="0">
                <a:pos x="48" y="35"/>
              </a:cxn>
              <a:cxn ang="0">
                <a:pos x="43" y="35"/>
              </a:cxn>
              <a:cxn ang="0">
                <a:pos x="32" y="40"/>
              </a:cxn>
              <a:cxn ang="0">
                <a:pos x="16" y="35"/>
              </a:cxn>
              <a:cxn ang="0">
                <a:pos x="5" y="30"/>
              </a:cxn>
              <a:cxn ang="0">
                <a:pos x="5" y="25"/>
              </a:cxn>
              <a:cxn ang="0">
                <a:pos x="0" y="20"/>
              </a:cxn>
              <a:cxn ang="0">
                <a:pos x="0" y="15"/>
              </a:cxn>
              <a:cxn ang="0">
                <a:pos x="5" y="10"/>
              </a:cxn>
              <a:cxn ang="0">
                <a:pos x="5" y="5"/>
              </a:cxn>
              <a:cxn ang="0">
                <a:pos x="11" y="5"/>
              </a:cxn>
              <a:cxn ang="0">
                <a:pos x="21" y="0"/>
              </a:cxn>
              <a:cxn ang="0">
                <a:pos x="27" y="5"/>
              </a:cxn>
            </a:cxnLst>
            <a:rect l="0" t="0" r="r" b="b"/>
            <a:pathLst>
              <a:path w="54" h="40">
                <a:moveTo>
                  <a:pt x="27" y="5"/>
                </a:moveTo>
                <a:lnTo>
                  <a:pt x="38" y="10"/>
                </a:lnTo>
                <a:lnTo>
                  <a:pt x="48" y="15"/>
                </a:lnTo>
                <a:lnTo>
                  <a:pt x="48" y="20"/>
                </a:lnTo>
                <a:lnTo>
                  <a:pt x="54" y="30"/>
                </a:lnTo>
                <a:lnTo>
                  <a:pt x="48" y="35"/>
                </a:lnTo>
                <a:lnTo>
                  <a:pt x="43" y="35"/>
                </a:lnTo>
                <a:lnTo>
                  <a:pt x="32" y="40"/>
                </a:lnTo>
                <a:lnTo>
                  <a:pt x="16" y="35"/>
                </a:lnTo>
                <a:lnTo>
                  <a:pt x="5" y="30"/>
                </a:lnTo>
                <a:lnTo>
                  <a:pt x="5" y="25"/>
                </a:lnTo>
                <a:lnTo>
                  <a:pt x="0" y="20"/>
                </a:lnTo>
                <a:lnTo>
                  <a:pt x="0" y="15"/>
                </a:lnTo>
                <a:lnTo>
                  <a:pt x="5" y="10"/>
                </a:lnTo>
                <a:lnTo>
                  <a:pt x="5" y="5"/>
                </a:lnTo>
                <a:lnTo>
                  <a:pt x="11" y="5"/>
                </a:lnTo>
                <a:lnTo>
                  <a:pt x="21" y="0"/>
                </a:lnTo>
                <a:lnTo>
                  <a:pt x="27" y="5"/>
                </a:lnTo>
                <a:close/>
              </a:path>
            </a:pathLst>
          </a:custGeom>
          <a:noFill/>
          <a:ln w="1588" cap="rnd">
            <a:solidFill>
              <a:srgbClr val="000000"/>
            </a:solidFill>
            <a:prstDash val="solid"/>
            <a:round/>
            <a:headEnd/>
            <a:tailEnd/>
          </a:ln>
        </p:spPr>
        <p:txBody>
          <a:bodyPr/>
          <a:lstStyle/>
          <a:p>
            <a:endParaRPr lang="en-US"/>
          </a:p>
        </p:txBody>
      </p:sp>
      <p:sp>
        <p:nvSpPr>
          <p:cNvPr id="158835" name="Freeform 2163"/>
          <p:cNvSpPr>
            <a:spLocks/>
          </p:cNvSpPr>
          <p:nvPr/>
        </p:nvSpPr>
        <p:spPr bwMode="auto">
          <a:xfrm>
            <a:off x="561975" y="1052513"/>
            <a:ext cx="68263" cy="33338"/>
          </a:xfrm>
          <a:custGeom>
            <a:avLst/>
            <a:gdLst/>
            <a:ahLst/>
            <a:cxnLst>
              <a:cxn ang="0">
                <a:pos x="21" y="0"/>
              </a:cxn>
              <a:cxn ang="0">
                <a:pos x="11" y="0"/>
              </a:cxn>
              <a:cxn ang="0">
                <a:pos x="5" y="0"/>
              </a:cxn>
              <a:cxn ang="0">
                <a:pos x="0" y="6"/>
              </a:cxn>
              <a:cxn ang="0">
                <a:pos x="0" y="11"/>
              </a:cxn>
              <a:cxn ang="0">
                <a:pos x="5" y="16"/>
              </a:cxn>
              <a:cxn ang="0">
                <a:pos x="11" y="21"/>
              </a:cxn>
              <a:cxn ang="0">
                <a:pos x="27" y="21"/>
              </a:cxn>
              <a:cxn ang="0">
                <a:pos x="38" y="21"/>
              </a:cxn>
              <a:cxn ang="0">
                <a:pos x="43" y="16"/>
              </a:cxn>
              <a:cxn ang="0">
                <a:pos x="43" y="6"/>
              </a:cxn>
              <a:cxn ang="0">
                <a:pos x="32" y="6"/>
              </a:cxn>
              <a:cxn ang="0">
                <a:pos x="21" y="0"/>
              </a:cxn>
            </a:cxnLst>
            <a:rect l="0" t="0" r="r" b="b"/>
            <a:pathLst>
              <a:path w="43" h="21">
                <a:moveTo>
                  <a:pt x="21" y="0"/>
                </a:moveTo>
                <a:lnTo>
                  <a:pt x="11" y="0"/>
                </a:lnTo>
                <a:lnTo>
                  <a:pt x="5" y="0"/>
                </a:lnTo>
                <a:lnTo>
                  <a:pt x="0" y="6"/>
                </a:lnTo>
                <a:lnTo>
                  <a:pt x="0" y="11"/>
                </a:lnTo>
                <a:lnTo>
                  <a:pt x="5" y="16"/>
                </a:lnTo>
                <a:lnTo>
                  <a:pt x="11" y="21"/>
                </a:lnTo>
                <a:lnTo>
                  <a:pt x="27" y="21"/>
                </a:lnTo>
                <a:lnTo>
                  <a:pt x="38" y="21"/>
                </a:lnTo>
                <a:lnTo>
                  <a:pt x="43" y="16"/>
                </a:lnTo>
                <a:lnTo>
                  <a:pt x="43" y="6"/>
                </a:lnTo>
                <a:lnTo>
                  <a:pt x="32" y="6"/>
                </a:lnTo>
                <a:lnTo>
                  <a:pt x="21" y="0"/>
                </a:lnTo>
                <a:close/>
              </a:path>
            </a:pathLst>
          </a:custGeom>
          <a:noFill/>
          <a:ln w="1588" cap="rnd">
            <a:solidFill>
              <a:srgbClr val="000000"/>
            </a:solidFill>
            <a:prstDash val="solid"/>
            <a:round/>
            <a:headEnd/>
            <a:tailEnd/>
          </a:ln>
        </p:spPr>
        <p:txBody>
          <a:bodyPr/>
          <a:lstStyle/>
          <a:p>
            <a:endParaRPr lang="en-US"/>
          </a:p>
        </p:txBody>
      </p:sp>
      <p:sp>
        <p:nvSpPr>
          <p:cNvPr id="158836" name="Freeform 2164"/>
          <p:cNvSpPr>
            <a:spLocks/>
          </p:cNvSpPr>
          <p:nvPr/>
        </p:nvSpPr>
        <p:spPr bwMode="auto">
          <a:xfrm>
            <a:off x="579438" y="1131888"/>
            <a:ext cx="93663" cy="47625"/>
          </a:xfrm>
          <a:custGeom>
            <a:avLst/>
            <a:gdLst/>
            <a:ahLst/>
            <a:cxnLst>
              <a:cxn ang="0">
                <a:pos x="43" y="0"/>
              </a:cxn>
              <a:cxn ang="0">
                <a:pos x="48" y="0"/>
              </a:cxn>
              <a:cxn ang="0">
                <a:pos x="43" y="0"/>
              </a:cxn>
              <a:cxn ang="0">
                <a:pos x="48" y="0"/>
              </a:cxn>
              <a:cxn ang="0">
                <a:pos x="59" y="25"/>
              </a:cxn>
              <a:cxn ang="0">
                <a:pos x="48" y="30"/>
              </a:cxn>
              <a:cxn ang="0">
                <a:pos x="48" y="25"/>
              </a:cxn>
              <a:cxn ang="0">
                <a:pos x="54" y="25"/>
              </a:cxn>
              <a:cxn ang="0">
                <a:pos x="54" y="20"/>
              </a:cxn>
              <a:cxn ang="0">
                <a:pos x="48" y="10"/>
              </a:cxn>
              <a:cxn ang="0">
                <a:pos x="32" y="10"/>
              </a:cxn>
              <a:cxn ang="0">
                <a:pos x="32" y="15"/>
              </a:cxn>
              <a:cxn ang="0">
                <a:pos x="38" y="20"/>
              </a:cxn>
              <a:cxn ang="0">
                <a:pos x="43" y="20"/>
              </a:cxn>
              <a:cxn ang="0">
                <a:pos x="27" y="20"/>
              </a:cxn>
              <a:cxn ang="0">
                <a:pos x="22" y="20"/>
              </a:cxn>
              <a:cxn ang="0">
                <a:pos x="32" y="20"/>
              </a:cxn>
              <a:cxn ang="0">
                <a:pos x="32" y="15"/>
              </a:cxn>
              <a:cxn ang="0">
                <a:pos x="27" y="10"/>
              </a:cxn>
              <a:cxn ang="0">
                <a:pos x="11" y="10"/>
              </a:cxn>
              <a:cxn ang="0">
                <a:pos x="6" y="10"/>
              </a:cxn>
              <a:cxn ang="0">
                <a:pos x="6" y="15"/>
              </a:cxn>
              <a:cxn ang="0">
                <a:pos x="0" y="0"/>
              </a:cxn>
              <a:cxn ang="0">
                <a:pos x="6" y="0"/>
              </a:cxn>
              <a:cxn ang="0">
                <a:pos x="11" y="0"/>
              </a:cxn>
              <a:cxn ang="0">
                <a:pos x="43" y="0"/>
              </a:cxn>
            </a:cxnLst>
            <a:rect l="0" t="0" r="r" b="b"/>
            <a:pathLst>
              <a:path w="59" h="30">
                <a:moveTo>
                  <a:pt x="43" y="0"/>
                </a:moveTo>
                <a:lnTo>
                  <a:pt x="48" y="0"/>
                </a:lnTo>
                <a:lnTo>
                  <a:pt x="43" y="0"/>
                </a:lnTo>
                <a:lnTo>
                  <a:pt x="48" y="0"/>
                </a:lnTo>
                <a:lnTo>
                  <a:pt x="59" y="25"/>
                </a:lnTo>
                <a:lnTo>
                  <a:pt x="48" y="30"/>
                </a:lnTo>
                <a:lnTo>
                  <a:pt x="48" y="25"/>
                </a:lnTo>
                <a:lnTo>
                  <a:pt x="54" y="25"/>
                </a:lnTo>
                <a:lnTo>
                  <a:pt x="54" y="20"/>
                </a:lnTo>
                <a:lnTo>
                  <a:pt x="48" y="10"/>
                </a:lnTo>
                <a:lnTo>
                  <a:pt x="32" y="10"/>
                </a:lnTo>
                <a:lnTo>
                  <a:pt x="32" y="15"/>
                </a:lnTo>
                <a:lnTo>
                  <a:pt x="38" y="20"/>
                </a:lnTo>
                <a:lnTo>
                  <a:pt x="43" y="20"/>
                </a:lnTo>
                <a:lnTo>
                  <a:pt x="27" y="20"/>
                </a:lnTo>
                <a:lnTo>
                  <a:pt x="22" y="20"/>
                </a:lnTo>
                <a:lnTo>
                  <a:pt x="32" y="20"/>
                </a:lnTo>
                <a:lnTo>
                  <a:pt x="32" y="15"/>
                </a:lnTo>
                <a:lnTo>
                  <a:pt x="27" y="10"/>
                </a:lnTo>
                <a:lnTo>
                  <a:pt x="11" y="10"/>
                </a:lnTo>
                <a:lnTo>
                  <a:pt x="6" y="10"/>
                </a:lnTo>
                <a:lnTo>
                  <a:pt x="6" y="15"/>
                </a:lnTo>
                <a:lnTo>
                  <a:pt x="0" y="0"/>
                </a:lnTo>
                <a:lnTo>
                  <a:pt x="6" y="0"/>
                </a:lnTo>
                <a:lnTo>
                  <a:pt x="11" y="0"/>
                </a:lnTo>
                <a:lnTo>
                  <a:pt x="43" y="0"/>
                </a:lnTo>
                <a:close/>
              </a:path>
            </a:pathLst>
          </a:custGeom>
          <a:noFill/>
          <a:ln w="1588" cap="rnd">
            <a:solidFill>
              <a:srgbClr val="000000"/>
            </a:solidFill>
            <a:prstDash val="solid"/>
            <a:round/>
            <a:headEnd/>
            <a:tailEnd/>
          </a:ln>
        </p:spPr>
        <p:txBody>
          <a:bodyPr/>
          <a:lstStyle/>
          <a:p>
            <a:endParaRPr lang="en-US"/>
          </a:p>
        </p:txBody>
      </p:sp>
      <p:sp>
        <p:nvSpPr>
          <p:cNvPr id="158837" name="Freeform 2165"/>
          <p:cNvSpPr>
            <a:spLocks/>
          </p:cNvSpPr>
          <p:nvPr/>
        </p:nvSpPr>
        <p:spPr bwMode="auto">
          <a:xfrm>
            <a:off x="682625" y="1406525"/>
            <a:ext cx="84138" cy="63500"/>
          </a:xfrm>
          <a:custGeom>
            <a:avLst/>
            <a:gdLst/>
            <a:ahLst/>
            <a:cxnLst>
              <a:cxn ang="0">
                <a:pos x="53" y="20"/>
              </a:cxn>
              <a:cxn ang="0">
                <a:pos x="53" y="20"/>
              </a:cxn>
              <a:cxn ang="0">
                <a:pos x="16" y="35"/>
              </a:cxn>
              <a:cxn ang="0">
                <a:pos x="16" y="40"/>
              </a:cxn>
              <a:cxn ang="0">
                <a:pos x="11" y="40"/>
              </a:cxn>
              <a:cxn ang="0">
                <a:pos x="5" y="25"/>
              </a:cxn>
              <a:cxn ang="0">
                <a:pos x="11" y="25"/>
              </a:cxn>
              <a:cxn ang="0">
                <a:pos x="16" y="30"/>
              </a:cxn>
              <a:cxn ang="0">
                <a:pos x="21" y="25"/>
              </a:cxn>
              <a:cxn ang="0">
                <a:pos x="21" y="10"/>
              </a:cxn>
              <a:cxn ang="0">
                <a:pos x="11" y="5"/>
              </a:cxn>
              <a:cxn ang="0">
                <a:pos x="5" y="5"/>
              </a:cxn>
              <a:cxn ang="0">
                <a:pos x="5" y="10"/>
              </a:cxn>
              <a:cxn ang="0">
                <a:pos x="0" y="0"/>
              </a:cxn>
              <a:cxn ang="0">
                <a:pos x="5" y="0"/>
              </a:cxn>
              <a:cxn ang="0">
                <a:pos x="5" y="5"/>
              </a:cxn>
              <a:cxn ang="0">
                <a:pos x="53" y="20"/>
              </a:cxn>
            </a:cxnLst>
            <a:rect l="0" t="0" r="r" b="b"/>
            <a:pathLst>
              <a:path w="53" h="40">
                <a:moveTo>
                  <a:pt x="53" y="20"/>
                </a:moveTo>
                <a:lnTo>
                  <a:pt x="53" y="20"/>
                </a:lnTo>
                <a:lnTo>
                  <a:pt x="16" y="35"/>
                </a:lnTo>
                <a:lnTo>
                  <a:pt x="16" y="40"/>
                </a:lnTo>
                <a:lnTo>
                  <a:pt x="11" y="40"/>
                </a:lnTo>
                <a:lnTo>
                  <a:pt x="5" y="25"/>
                </a:lnTo>
                <a:lnTo>
                  <a:pt x="11" y="25"/>
                </a:lnTo>
                <a:lnTo>
                  <a:pt x="16" y="30"/>
                </a:lnTo>
                <a:lnTo>
                  <a:pt x="21" y="25"/>
                </a:lnTo>
                <a:lnTo>
                  <a:pt x="21" y="10"/>
                </a:lnTo>
                <a:lnTo>
                  <a:pt x="11" y="5"/>
                </a:lnTo>
                <a:lnTo>
                  <a:pt x="5" y="5"/>
                </a:lnTo>
                <a:lnTo>
                  <a:pt x="5" y="10"/>
                </a:lnTo>
                <a:lnTo>
                  <a:pt x="0" y="0"/>
                </a:lnTo>
                <a:lnTo>
                  <a:pt x="5" y="0"/>
                </a:lnTo>
                <a:lnTo>
                  <a:pt x="5" y="5"/>
                </a:lnTo>
                <a:lnTo>
                  <a:pt x="53" y="20"/>
                </a:lnTo>
                <a:close/>
              </a:path>
            </a:pathLst>
          </a:custGeom>
          <a:noFill/>
          <a:ln w="1588" cap="rnd">
            <a:solidFill>
              <a:srgbClr val="000000"/>
            </a:solidFill>
            <a:prstDash val="solid"/>
            <a:round/>
            <a:headEnd/>
            <a:tailEnd/>
          </a:ln>
        </p:spPr>
        <p:txBody>
          <a:bodyPr/>
          <a:lstStyle/>
          <a:p>
            <a:endParaRPr lang="en-US"/>
          </a:p>
        </p:txBody>
      </p:sp>
      <p:sp>
        <p:nvSpPr>
          <p:cNvPr id="158838" name="Freeform 2166"/>
          <p:cNvSpPr>
            <a:spLocks/>
          </p:cNvSpPr>
          <p:nvPr/>
        </p:nvSpPr>
        <p:spPr bwMode="auto">
          <a:xfrm>
            <a:off x="715963" y="1422400"/>
            <a:ext cx="34925" cy="23813"/>
          </a:xfrm>
          <a:custGeom>
            <a:avLst/>
            <a:gdLst/>
            <a:ahLst/>
            <a:cxnLst>
              <a:cxn ang="0">
                <a:pos x="22" y="5"/>
              </a:cxn>
              <a:cxn ang="0">
                <a:pos x="0" y="0"/>
              </a:cxn>
              <a:cxn ang="0">
                <a:pos x="6" y="15"/>
              </a:cxn>
              <a:cxn ang="0">
                <a:pos x="22" y="5"/>
              </a:cxn>
            </a:cxnLst>
            <a:rect l="0" t="0" r="r" b="b"/>
            <a:pathLst>
              <a:path w="22" h="15">
                <a:moveTo>
                  <a:pt x="22" y="5"/>
                </a:moveTo>
                <a:lnTo>
                  <a:pt x="0" y="0"/>
                </a:lnTo>
                <a:lnTo>
                  <a:pt x="6" y="15"/>
                </a:lnTo>
                <a:lnTo>
                  <a:pt x="22" y="5"/>
                </a:lnTo>
                <a:close/>
              </a:path>
            </a:pathLst>
          </a:custGeom>
          <a:noFill/>
          <a:ln w="1588" cap="rnd">
            <a:solidFill>
              <a:srgbClr val="000000"/>
            </a:solidFill>
            <a:prstDash val="solid"/>
            <a:round/>
            <a:headEnd/>
            <a:tailEnd/>
          </a:ln>
        </p:spPr>
        <p:txBody>
          <a:bodyPr/>
          <a:lstStyle/>
          <a:p>
            <a:endParaRPr lang="en-US"/>
          </a:p>
        </p:txBody>
      </p:sp>
      <p:sp>
        <p:nvSpPr>
          <p:cNvPr id="158839" name="Freeform 2167"/>
          <p:cNvSpPr>
            <a:spLocks/>
          </p:cNvSpPr>
          <p:nvPr/>
        </p:nvSpPr>
        <p:spPr bwMode="auto">
          <a:xfrm>
            <a:off x="706438" y="1484313"/>
            <a:ext cx="87313" cy="57150"/>
          </a:xfrm>
          <a:custGeom>
            <a:avLst/>
            <a:gdLst/>
            <a:ahLst/>
            <a:cxnLst>
              <a:cxn ang="0">
                <a:pos x="44" y="6"/>
              </a:cxn>
              <a:cxn ang="0">
                <a:pos x="44" y="6"/>
              </a:cxn>
              <a:cxn ang="0">
                <a:pos x="44" y="0"/>
              </a:cxn>
              <a:cxn ang="0">
                <a:pos x="49" y="0"/>
              </a:cxn>
              <a:cxn ang="0">
                <a:pos x="55" y="16"/>
              </a:cxn>
              <a:cxn ang="0">
                <a:pos x="49" y="16"/>
              </a:cxn>
              <a:cxn ang="0">
                <a:pos x="44" y="11"/>
              </a:cxn>
              <a:cxn ang="0">
                <a:pos x="17" y="11"/>
              </a:cxn>
              <a:cxn ang="0">
                <a:pos x="11" y="11"/>
              </a:cxn>
              <a:cxn ang="0">
                <a:pos x="11" y="16"/>
              </a:cxn>
              <a:cxn ang="0">
                <a:pos x="11" y="26"/>
              </a:cxn>
              <a:cxn ang="0">
                <a:pos x="17" y="31"/>
              </a:cxn>
              <a:cxn ang="0">
                <a:pos x="28" y="31"/>
              </a:cxn>
              <a:cxn ang="0">
                <a:pos x="28" y="36"/>
              </a:cxn>
              <a:cxn ang="0">
                <a:pos x="11" y="31"/>
              </a:cxn>
              <a:cxn ang="0">
                <a:pos x="0" y="0"/>
              </a:cxn>
              <a:cxn ang="0">
                <a:pos x="6" y="6"/>
              </a:cxn>
              <a:cxn ang="0">
                <a:pos x="11" y="6"/>
              </a:cxn>
              <a:cxn ang="0">
                <a:pos x="44" y="6"/>
              </a:cxn>
            </a:cxnLst>
            <a:rect l="0" t="0" r="r" b="b"/>
            <a:pathLst>
              <a:path w="55" h="36">
                <a:moveTo>
                  <a:pt x="44" y="6"/>
                </a:moveTo>
                <a:lnTo>
                  <a:pt x="44" y="6"/>
                </a:lnTo>
                <a:lnTo>
                  <a:pt x="44" y="0"/>
                </a:lnTo>
                <a:lnTo>
                  <a:pt x="49" y="0"/>
                </a:lnTo>
                <a:lnTo>
                  <a:pt x="55" y="16"/>
                </a:lnTo>
                <a:lnTo>
                  <a:pt x="49" y="16"/>
                </a:lnTo>
                <a:lnTo>
                  <a:pt x="44" y="11"/>
                </a:lnTo>
                <a:lnTo>
                  <a:pt x="17" y="11"/>
                </a:lnTo>
                <a:lnTo>
                  <a:pt x="11" y="11"/>
                </a:lnTo>
                <a:lnTo>
                  <a:pt x="11" y="16"/>
                </a:lnTo>
                <a:lnTo>
                  <a:pt x="11" y="26"/>
                </a:lnTo>
                <a:lnTo>
                  <a:pt x="17" y="31"/>
                </a:lnTo>
                <a:lnTo>
                  <a:pt x="28" y="31"/>
                </a:lnTo>
                <a:lnTo>
                  <a:pt x="28" y="36"/>
                </a:lnTo>
                <a:lnTo>
                  <a:pt x="11" y="31"/>
                </a:lnTo>
                <a:lnTo>
                  <a:pt x="0" y="0"/>
                </a:lnTo>
                <a:lnTo>
                  <a:pt x="6" y="6"/>
                </a:lnTo>
                <a:lnTo>
                  <a:pt x="11" y="6"/>
                </a:lnTo>
                <a:lnTo>
                  <a:pt x="44" y="6"/>
                </a:lnTo>
                <a:close/>
              </a:path>
            </a:pathLst>
          </a:custGeom>
          <a:noFill/>
          <a:ln w="1588" cap="rnd">
            <a:solidFill>
              <a:srgbClr val="000000"/>
            </a:solidFill>
            <a:prstDash val="solid"/>
            <a:round/>
            <a:headEnd/>
            <a:tailEnd/>
          </a:ln>
        </p:spPr>
        <p:txBody>
          <a:bodyPr/>
          <a:lstStyle/>
          <a:p>
            <a:endParaRPr lang="en-US"/>
          </a:p>
        </p:txBody>
      </p:sp>
      <p:sp>
        <p:nvSpPr>
          <p:cNvPr id="158840" name="Freeform 2168"/>
          <p:cNvSpPr>
            <a:spLocks/>
          </p:cNvSpPr>
          <p:nvPr/>
        </p:nvSpPr>
        <p:spPr bwMode="auto">
          <a:xfrm>
            <a:off x="733425" y="1557338"/>
            <a:ext cx="85725" cy="61913"/>
          </a:xfrm>
          <a:custGeom>
            <a:avLst/>
            <a:gdLst/>
            <a:ahLst/>
            <a:cxnLst>
              <a:cxn ang="0">
                <a:pos x="54" y="19"/>
              </a:cxn>
              <a:cxn ang="0">
                <a:pos x="54" y="19"/>
              </a:cxn>
              <a:cxn ang="0">
                <a:pos x="22" y="34"/>
              </a:cxn>
              <a:cxn ang="0">
                <a:pos x="16" y="34"/>
              </a:cxn>
              <a:cxn ang="0">
                <a:pos x="16" y="39"/>
              </a:cxn>
              <a:cxn ang="0">
                <a:pos x="11" y="39"/>
              </a:cxn>
              <a:cxn ang="0">
                <a:pos x="5" y="24"/>
              </a:cxn>
              <a:cxn ang="0">
                <a:pos x="11" y="24"/>
              </a:cxn>
              <a:cxn ang="0">
                <a:pos x="16" y="29"/>
              </a:cxn>
              <a:cxn ang="0">
                <a:pos x="22" y="24"/>
              </a:cxn>
              <a:cxn ang="0">
                <a:pos x="22" y="9"/>
              </a:cxn>
              <a:cxn ang="0">
                <a:pos x="11" y="9"/>
              </a:cxn>
              <a:cxn ang="0">
                <a:pos x="5" y="9"/>
              </a:cxn>
              <a:cxn ang="0">
                <a:pos x="5" y="14"/>
              </a:cxn>
              <a:cxn ang="0">
                <a:pos x="0" y="0"/>
              </a:cxn>
              <a:cxn ang="0">
                <a:pos x="5" y="4"/>
              </a:cxn>
              <a:cxn ang="0">
                <a:pos x="54" y="19"/>
              </a:cxn>
            </a:cxnLst>
            <a:rect l="0" t="0" r="r" b="b"/>
            <a:pathLst>
              <a:path w="54" h="39">
                <a:moveTo>
                  <a:pt x="54" y="19"/>
                </a:moveTo>
                <a:lnTo>
                  <a:pt x="54" y="19"/>
                </a:lnTo>
                <a:lnTo>
                  <a:pt x="22" y="34"/>
                </a:lnTo>
                <a:lnTo>
                  <a:pt x="16" y="34"/>
                </a:lnTo>
                <a:lnTo>
                  <a:pt x="16" y="39"/>
                </a:lnTo>
                <a:lnTo>
                  <a:pt x="11" y="39"/>
                </a:lnTo>
                <a:lnTo>
                  <a:pt x="5" y="24"/>
                </a:lnTo>
                <a:lnTo>
                  <a:pt x="11" y="24"/>
                </a:lnTo>
                <a:lnTo>
                  <a:pt x="16" y="29"/>
                </a:lnTo>
                <a:lnTo>
                  <a:pt x="22" y="24"/>
                </a:lnTo>
                <a:lnTo>
                  <a:pt x="22" y="9"/>
                </a:lnTo>
                <a:lnTo>
                  <a:pt x="11" y="9"/>
                </a:lnTo>
                <a:lnTo>
                  <a:pt x="5" y="9"/>
                </a:lnTo>
                <a:lnTo>
                  <a:pt x="5" y="14"/>
                </a:lnTo>
                <a:lnTo>
                  <a:pt x="0" y="0"/>
                </a:lnTo>
                <a:lnTo>
                  <a:pt x="5" y="4"/>
                </a:lnTo>
                <a:lnTo>
                  <a:pt x="54" y="19"/>
                </a:lnTo>
                <a:close/>
              </a:path>
            </a:pathLst>
          </a:custGeom>
          <a:noFill/>
          <a:ln w="1588" cap="rnd">
            <a:solidFill>
              <a:srgbClr val="000000"/>
            </a:solidFill>
            <a:prstDash val="solid"/>
            <a:round/>
            <a:headEnd/>
            <a:tailEnd/>
          </a:ln>
        </p:spPr>
        <p:txBody>
          <a:bodyPr/>
          <a:lstStyle/>
          <a:p>
            <a:endParaRPr lang="en-US"/>
          </a:p>
        </p:txBody>
      </p:sp>
      <p:sp>
        <p:nvSpPr>
          <p:cNvPr id="158841" name="Freeform 2169"/>
          <p:cNvSpPr>
            <a:spLocks/>
          </p:cNvSpPr>
          <p:nvPr/>
        </p:nvSpPr>
        <p:spPr bwMode="auto">
          <a:xfrm>
            <a:off x="766763" y="1571625"/>
            <a:ext cx="34925" cy="23813"/>
          </a:xfrm>
          <a:custGeom>
            <a:avLst/>
            <a:gdLst/>
            <a:ahLst/>
            <a:cxnLst>
              <a:cxn ang="0">
                <a:pos x="22" y="10"/>
              </a:cxn>
              <a:cxn ang="0">
                <a:pos x="0" y="0"/>
              </a:cxn>
              <a:cxn ang="0">
                <a:pos x="6" y="15"/>
              </a:cxn>
              <a:cxn ang="0">
                <a:pos x="22" y="10"/>
              </a:cxn>
            </a:cxnLst>
            <a:rect l="0" t="0" r="r" b="b"/>
            <a:pathLst>
              <a:path w="22" h="15">
                <a:moveTo>
                  <a:pt x="22" y="10"/>
                </a:moveTo>
                <a:lnTo>
                  <a:pt x="0" y="0"/>
                </a:lnTo>
                <a:lnTo>
                  <a:pt x="6" y="15"/>
                </a:lnTo>
                <a:lnTo>
                  <a:pt x="22" y="10"/>
                </a:lnTo>
                <a:close/>
              </a:path>
            </a:pathLst>
          </a:custGeom>
          <a:noFill/>
          <a:ln w="1588" cap="rnd">
            <a:solidFill>
              <a:srgbClr val="000000"/>
            </a:solidFill>
            <a:prstDash val="solid"/>
            <a:round/>
            <a:headEnd/>
            <a:tailEnd/>
          </a:ln>
        </p:spPr>
        <p:txBody>
          <a:bodyPr/>
          <a:lstStyle/>
          <a:p>
            <a:endParaRPr lang="en-US"/>
          </a:p>
        </p:txBody>
      </p:sp>
      <p:sp>
        <p:nvSpPr>
          <p:cNvPr id="158842" name="Freeform 2170"/>
          <p:cNvSpPr>
            <a:spLocks/>
          </p:cNvSpPr>
          <p:nvPr/>
        </p:nvSpPr>
        <p:spPr bwMode="auto">
          <a:xfrm>
            <a:off x="758825" y="1643063"/>
            <a:ext cx="85725" cy="38100"/>
          </a:xfrm>
          <a:custGeom>
            <a:avLst/>
            <a:gdLst/>
            <a:ahLst/>
            <a:cxnLst>
              <a:cxn ang="0">
                <a:pos x="49" y="9"/>
              </a:cxn>
              <a:cxn ang="0">
                <a:pos x="49" y="14"/>
              </a:cxn>
              <a:cxn ang="0">
                <a:pos x="54" y="19"/>
              </a:cxn>
              <a:cxn ang="0">
                <a:pos x="38" y="19"/>
              </a:cxn>
              <a:cxn ang="0">
                <a:pos x="44" y="19"/>
              </a:cxn>
              <a:cxn ang="0">
                <a:pos x="49" y="14"/>
              </a:cxn>
              <a:cxn ang="0">
                <a:pos x="49" y="5"/>
              </a:cxn>
              <a:cxn ang="0">
                <a:pos x="38" y="5"/>
              </a:cxn>
              <a:cxn ang="0">
                <a:pos x="33" y="5"/>
              </a:cxn>
              <a:cxn ang="0">
                <a:pos x="27" y="14"/>
              </a:cxn>
              <a:cxn ang="0">
                <a:pos x="22" y="24"/>
              </a:cxn>
              <a:cxn ang="0">
                <a:pos x="16" y="24"/>
              </a:cxn>
              <a:cxn ang="0">
                <a:pos x="11" y="19"/>
              </a:cxn>
              <a:cxn ang="0">
                <a:pos x="6" y="14"/>
              </a:cxn>
              <a:cxn ang="0">
                <a:pos x="6" y="9"/>
              </a:cxn>
              <a:cxn ang="0">
                <a:pos x="6" y="5"/>
              </a:cxn>
              <a:cxn ang="0">
                <a:pos x="6" y="0"/>
              </a:cxn>
              <a:cxn ang="0">
                <a:pos x="0" y="0"/>
              </a:cxn>
              <a:cxn ang="0">
                <a:pos x="16" y="0"/>
              </a:cxn>
              <a:cxn ang="0">
                <a:pos x="11" y="0"/>
              </a:cxn>
              <a:cxn ang="0">
                <a:pos x="6" y="5"/>
              </a:cxn>
              <a:cxn ang="0">
                <a:pos x="6" y="14"/>
              </a:cxn>
              <a:cxn ang="0">
                <a:pos x="11" y="14"/>
              </a:cxn>
              <a:cxn ang="0">
                <a:pos x="16" y="19"/>
              </a:cxn>
              <a:cxn ang="0">
                <a:pos x="22" y="9"/>
              </a:cxn>
              <a:cxn ang="0">
                <a:pos x="27" y="5"/>
              </a:cxn>
              <a:cxn ang="0">
                <a:pos x="33" y="0"/>
              </a:cxn>
              <a:cxn ang="0">
                <a:pos x="38" y="0"/>
              </a:cxn>
              <a:cxn ang="0">
                <a:pos x="44" y="0"/>
              </a:cxn>
              <a:cxn ang="0">
                <a:pos x="49" y="5"/>
              </a:cxn>
              <a:cxn ang="0">
                <a:pos x="49" y="9"/>
              </a:cxn>
            </a:cxnLst>
            <a:rect l="0" t="0" r="r" b="b"/>
            <a:pathLst>
              <a:path w="54" h="24">
                <a:moveTo>
                  <a:pt x="49" y="9"/>
                </a:moveTo>
                <a:lnTo>
                  <a:pt x="49" y="14"/>
                </a:lnTo>
                <a:lnTo>
                  <a:pt x="54" y="19"/>
                </a:lnTo>
                <a:lnTo>
                  <a:pt x="38" y="19"/>
                </a:lnTo>
                <a:lnTo>
                  <a:pt x="44" y="19"/>
                </a:lnTo>
                <a:lnTo>
                  <a:pt x="49" y="14"/>
                </a:lnTo>
                <a:lnTo>
                  <a:pt x="49" y="5"/>
                </a:lnTo>
                <a:lnTo>
                  <a:pt x="38" y="5"/>
                </a:lnTo>
                <a:lnTo>
                  <a:pt x="33" y="5"/>
                </a:lnTo>
                <a:lnTo>
                  <a:pt x="27" y="14"/>
                </a:lnTo>
                <a:lnTo>
                  <a:pt x="22" y="24"/>
                </a:lnTo>
                <a:lnTo>
                  <a:pt x="16" y="24"/>
                </a:lnTo>
                <a:lnTo>
                  <a:pt x="11" y="19"/>
                </a:lnTo>
                <a:lnTo>
                  <a:pt x="6" y="14"/>
                </a:lnTo>
                <a:lnTo>
                  <a:pt x="6" y="9"/>
                </a:lnTo>
                <a:lnTo>
                  <a:pt x="6" y="5"/>
                </a:lnTo>
                <a:lnTo>
                  <a:pt x="6" y="0"/>
                </a:lnTo>
                <a:lnTo>
                  <a:pt x="0" y="0"/>
                </a:lnTo>
                <a:lnTo>
                  <a:pt x="16" y="0"/>
                </a:lnTo>
                <a:lnTo>
                  <a:pt x="11" y="0"/>
                </a:lnTo>
                <a:lnTo>
                  <a:pt x="6" y="5"/>
                </a:lnTo>
                <a:lnTo>
                  <a:pt x="6" y="14"/>
                </a:lnTo>
                <a:lnTo>
                  <a:pt x="11" y="14"/>
                </a:lnTo>
                <a:lnTo>
                  <a:pt x="16" y="19"/>
                </a:lnTo>
                <a:lnTo>
                  <a:pt x="22" y="9"/>
                </a:lnTo>
                <a:lnTo>
                  <a:pt x="27" y="5"/>
                </a:lnTo>
                <a:lnTo>
                  <a:pt x="33" y="0"/>
                </a:lnTo>
                <a:lnTo>
                  <a:pt x="38" y="0"/>
                </a:lnTo>
                <a:lnTo>
                  <a:pt x="44" y="0"/>
                </a:lnTo>
                <a:lnTo>
                  <a:pt x="49" y="5"/>
                </a:lnTo>
                <a:lnTo>
                  <a:pt x="49" y="9"/>
                </a:lnTo>
                <a:close/>
              </a:path>
            </a:pathLst>
          </a:custGeom>
          <a:noFill/>
          <a:ln w="1588" cap="rnd">
            <a:solidFill>
              <a:srgbClr val="000000"/>
            </a:solidFill>
            <a:prstDash val="solid"/>
            <a:round/>
            <a:headEnd/>
            <a:tailEnd/>
          </a:ln>
        </p:spPr>
        <p:txBody>
          <a:bodyPr/>
          <a:lstStyle/>
          <a:p>
            <a:endParaRPr lang="en-US"/>
          </a:p>
        </p:txBody>
      </p:sp>
      <p:sp>
        <p:nvSpPr>
          <p:cNvPr id="158843" name="Freeform 2171"/>
          <p:cNvSpPr>
            <a:spLocks/>
          </p:cNvSpPr>
          <p:nvPr/>
        </p:nvSpPr>
        <p:spPr bwMode="auto">
          <a:xfrm>
            <a:off x="785813" y="1704975"/>
            <a:ext cx="84138" cy="63500"/>
          </a:xfrm>
          <a:custGeom>
            <a:avLst/>
            <a:gdLst/>
            <a:ahLst/>
            <a:cxnLst>
              <a:cxn ang="0">
                <a:pos x="42" y="5"/>
              </a:cxn>
              <a:cxn ang="0">
                <a:pos x="42" y="5"/>
              </a:cxn>
              <a:cxn ang="0">
                <a:pos x="48" y="20"/>
              </a:cxn>
              <a:cxn ang="0">
                <a:pos x="42" y="15"/>
              </a:cxn>
              <a:cxn ang="0">
                <a:pos x="26" y="10"/>
              </a:cxn>
              <a:cxn ang="0">
                <a:pos x="42" y="25"/>
              </a:cxn>
              <a:cxn ang="0">
                <a:pos x="48" y="25"/>
              </a:cxn>
              <a:cxn ang="0">
                <a:pos x="53" y="25"/>
              </a:cxn>
              <a:cxn ang="0">
                <a:pos x="53" y="40"/>
              </a:cxn>
              <a:cxn ang="0">
                <a:pos x="48" y="35"/>
              </a:cxn>
              <a:cxn ang="0">
                <a:pos x="48" y="30"/>
              </a:cxn>
              <a:cxn ang="0">
                <a:pos x="26" y="15"/>
              </a:cxn>
              <a:cxn ang="0">
                <a:pos x="16" y="30"/>
              </a:cxn>
              <a:cxn ang="0">
                <a:pos x="10" y="35"/>
              </a:cxn>
              <a:cxn ang="0">
                <a:pos x="10" y="40"/>
              </a:cxn>
              <a:cxn ang="0">
                <a:pos x="5" y="20"/>
              </a:cxn>
              <a:cxn ang="0">
                <a:pos x="10" y="25"/>
              </a:cxn>
              <a:cxn ang="0">
                <a:pos x="26" y="10"/>
              </a:cxn>
              <a:cxn ang="0">
                <a:pos x="10" y="10"/>
              </a:cxn>
              <a:cxn ang="0">
                <a:pos x="5" y="10"/>
              </a:cxn>
              <a:cxn ang="0">
                <a:pos x="5" y="15"/>
              </a:cxn>
              <a:cxn ang="0">
                <a:pos x="0" y="0"/>
              </a:cxn>
              <a:cxn ang="0">
                <a:pos x="0" y="5"/>
              </a:cxn>
              <a:cxn ang="0">
                <a:pos x="5" y="5"/>
              </a:cxn>
              <a:cxn ang="0">
                <a:pos x="42" y="5"/>
              </a:cxn>
            </a:cxnLst>
            <a:rect l="0" t="0" r="r" b="b"/>
            <a:pathLst>
              <a:path w="53" h="40">
                <a:moveTo>
                  <a:pt x="42" y="5"/>
                </a:moveTo>
                <a:lnTo>
                  <a:pt x="42" y="5"/>
                </a:lnTo>
                <a:lnTo>
                  <a:pt x="48" y="20"/>
                </a:lnTo>
                <a:lnTo>
                  <a:pt x="42" y="15"/>
                </a:lnTo>
                <a:lnTo>
                  <a:pt x="26" y="10"/>
                </a:lnTo>
                <a:lnTo>
                  <a:pt x="42" y="25"/>
                </a:lnTo>
                <a:lnTo>
                  <a:pt x="48" y="25"/>
                </a:lnTo>
                <a:lnTo>
                  <a:pt x="53" y="25"/>
                </a:lnTo>
                <a:lnTo>
                  <a:pt x="53" y="40"/>
                </a:lnTo>
                <a:lnTo>
                  <a:pt x="48" y="35"/>
                </a:lnTo>
                <a:lnTo>
                  <a:pt x="48" y="30"/>
                </a:lnTo>
                <a:lnTo>
                  <a:pt x="26" y="15"/>
                </a:lnTo>
                <a:lnTo>
                  <a:pt x="16" y="30"/>
                </a:lnTo>
                <a:lnTo>
                  <a:pt x="10" y="35"/>
                </a:lnTo>
                <a:lnTo>
                  <a:pt x="10" y="40"/>
                </a:lnTo>
                <a:lnTo>
                  <a:pt x="5" y="20"/>
                </a:lnTo>
                <a:lnTo>
                  <a:pt x="10" y="25"/>
                </a:lnTo>
                <a:lnTo>
                  <a:pt x="26" y="10"/>
                </a:lnTo>
                <a:lnTo>
                  <a:pt x="10" y="10"/>
                </a:lnTo>
                <a:lnTo>
                  <a:pt x="5" y="10"/>
                </a:lnTo>
                <a:lnTo>
                  <a:pt x="5" y="15"/>
                </a:lnTo>
                <a:lnTo>
                  <a:pt x="0" y="0"/>
                </a:lnTo>
                <a:lnTo>
                  <a:pt x="0" y="5"/>
                </a:lnTo>
                <a:lnTo>
                  <a:pt x="5" y="5"/>
                </a:lnTo>
                <a:lnTo>
                  <a:pt x="42" y="5"/>
                </a:lnTo>
                <a:close/>
              </a:path>
            </a:pathLst>
          </a:custGeom>
          <a:noFill/>
          <a:ln w="1588" cap="rnd">
            <a:solidFill>
              <a:srgbClr val="000000"/>
            </a:solidFill>
            <a:prstDash val="solid"/>
            <a:round/>
            <a:headEnd/>
            <a:tailEnd/>
          </a:ln>
        </p:spPr>
        <p:txBody>
          <a:bodyPr/>
          <a:lstStyle/>
          <a:p>
            <a:endParaRPr lang="en-US"/>
          </a:p>
        </p:txBody>
      </p:sp>
      <p:sp>
        <p:nvSpPr>
          <p:cNvPr id="158844" name="Freeform 2172"/>
          <p:cNvSpPr>
            <a:spLocks/>
          </p:cNvSpPr>
          <p:nvPr/>
        </p:nvSpPr>
        <p:spPr bwMode="auto">
          <a:xfrm>
            <a:off x="809625" y="1784350"/>
            <a:ext cx="77788" cy="61913"/>
          </a:xfrm>
          <a:custGeom>
            <a:avLst/>
            <a:gdLst/>
            <a:ahLst/>
            <a:cxnLst>
              <a:cxn ang="0">
                <a:pos x="49" y="20"/>
              </a:cxn>
              <a:cxn ang="0">
                <a:pos x="49" y="20"/>
              </a:cxn>
              <a:cxn ang="0">
                <a:pos x="16" y="34"/>
              </a:cxn>
              <a:cxn ang="0">
                <a:pos x="11" y="34"/>
              </a:cxn>
              <a:cxn ang="0">
                <a:pos x="11" y="39"/>
              </a:cxn>
              <a:cxn ang="0">
                <a:pos x="6" y="25"/>
              </a:cxn>
              <a:cxn ang="0">
                <a:pos x="11" y="29"/>
              </a:cxn>
              <a:cxn ang="0">
                <a:pos x="22" y="25"/>
              </a:cxn>
              <a:cxn ang="0">
                <a:pos x="16" y="15"/>
              </a:cxn>
              <a:cxn ang="0">
                <a:pos x="6" y="10"/>
              </a:cxn>
              <a:cxn ang="0">
                <a:pos x="6" y="15"/>
              </a:cxn>
              <a:cxn ang="0">
                <a:pos x="0" y="15"/>
              </a:cxn>
              <a:cxn ang="0">
                <a:pos x="0" y="5"/>
              </a:cxn>
              <a:cxn ang="0">
                <a:pos x="0" y="0"/>
              </a:cxn>
              <a:cxn ang="0">
                <a:pos x="0" y="5"/>
              </a:cxn>
              <a:cxn ang="0">
                <a:pos x="6" y="5"/>
              </a:cxn>
              <a:cxn ang="0">
                <a:pos x="49" y="20"/>
              </a:cxn>
            </a:cxnLst>
            <a:rect l="0" t="0" r="r" b="b"/>
            <a:pathLst>
              <a:path w="49" h="39">
                <a:moveTo>
                  <a:pt x="49" y="20"/>
                </a:moveTo>
                <a:lnTo>
                  <a:pt x="49" y="20"/>
                </a:lnTo>
                <a:lnTo>
                  <a:pt x="16" y="34"/>
                </a:lnTo>
                <a:lnTo>
                  <a:pt x="11" y="34"/>
                </a:lnTo>
                <a:lnTo>
                  <a:pt x="11" y="39"/>
                </a:lnTo>
                <a:lnTo>
                  <a:pt x="6" y="25"/>
                </a:lnTo>
                <a:lnTo>
                  <a:pt x="11" y="29"/>
                </a:lnTo>
                <a:lnTo>
                  <a:pt x="22" y="25"/>
                </a:lnTo>
                <a:lnTo>
                  <a:pt x="16" y="15"/>
                </a:lnTo>
                <a:lnTo>
                  <a:pt x="6" y="10"/>
                </a:lnTo>
                <a:lnTo>
                  <a:pt x="6" y="15"/>
                </a:lnTo>
                <a:lnTo>
                  <a:pt x="0" y="15"/>
                </a:lnTo>
                <a:lnTo>
                  <a:pt x="0" y="5"/>
                </a:lnTo>
                <a:lnTo>
                  <a:pt x="0" y="0"/>
                </a:lnTo>
                <a:lnTo>
                  <a:pt x="0" y="5"/>
                </a:lnTo>
                <a:lnTo>
                  <a:pt x="6" y="5"/>
                </a:lnTo>
                <a:lnTo>
                  <a:pt x="49" y="20"/>
                </a:lnTo>
                <a:close/>
              </a:path>
            </a:pathLst>
          </a:custGeom>
          <a:noFill/>
          <a:ln w="1588" cap="rnd">
            <a:solidFill>
              <a:srgbClr val="000000"/>
            </a:solidFill>
            <a:prstDash val="solid"/>
            <a:round/>
            <a:headEnd/>
            <a:tailEnd/>
          </a:ln>
        </p:spPr>
        <p:txBody>
          <a:bodyPr/>
          <a:lstStyle/>
          <a:p>
            <a:endParaRPr lang="en-US"/>
          </a:p>
        </p:txBody>
      </p:sp>
      <p:sp>
        <p:nvSpPr>
          <p:cNvPr id="158845" name="Freeform 2173"/>
          <p:cNvSpPr>
            <a:spLocks/>
          </p:cNvSpPr>
          <p:nvPr/>
        </p:nvSpPr>
        <p:spPr bwMode="auto">
          <a:xfrm>
            <a:off x="836613" y="1808163"/>
            <a:ext cx="33338" cy="15875"/>
          </a:xfrm>
          <a:custGeom>
            <a:avLst/>
            <a:gdLst/>
            <a:ahLst/>
            <a:cxnLst>
              <a:cxn ang="0">
                <a:pos x="21" y="5"/>
              </a:cxn>
              <a:cxn ang="0">
                <a:pos x="0" y="0"/>
              </a:cxn>
              <a:cxn ang="0">
                <a:pos x="10" y="10"/>
              </a:cxn>
              <a:cxn ang="0">
                <a:pos x="21" y="5"/>
              </a:cxn>
            </a:cxnLst>
            <a:rect l="0" t="0" r="r" b="b"/>
            <a:pathLst>
              <a:path w="21" h="10">
                <a:moveTo>
                  <a:pt x="21" y="5"/>
                </a:moveTo>
                <a:lnTo>
                  <a:pt x="0" y="0"/>
                </a:lnTo>
                <a:lnTo>
                  <a:pt x="10" y="10"/>
                </a:lnTo>
                <a:lnTo>
                  <a:pt x="21" y="5"/>
                </a:lnTo>
                <a:close/>
              </a:path>
            </a:pathLst>
          </a:custGeom>
          <a:noFill/>
          <a:ln w="1588" cap="rnd">
            <a:solidFill>
              <a:srgbClr val="000000"/>
            </a:solidFill>
            <a:prstDash val="solid"/>
            <a:round/>
            <a:headEnd/>
            <a:tailEnd/>
          </a:ln>
        </p:spPr>
        <p:txBody>
          <a:bodyPr/>
          <a:lstStyle/>
          <a:p>
            <a:endParaRPr lang="en-US"/>
          </a:p>
        </p:txBody>
      </p:sp>
      <p:sp>
        <p:nvSpPr>
          <p:cNvPr id="158846" name="Freeform 2174"/>
          <p:cNvSpPr>
            <a:spLocks/>
          </p:cNvSpPr>
          <p:nvPr/>
        </p:nvSpPr>
        <p:spPr bwMode="auto">
          <a:xfrm>
            <a:off x="2333625" y="3494088"/>
            <a:ext cx="25400" cy="23813"/>
          </a:xfrm>
          <a:custGeom>
            <a:avLst/>
            <a:gdLst/>
            <a:ahLst/>
            <a:cxnLst>
              <a:cxn ang="0">
                <a:pos x="0" y="10"/>
              </a:cxn>
              <a:cxn ang="0">
                <a:pos x="0" y="15"/>
              </a:cxn>
              <a:cxn ang="0">
                <a:pos x="16" y="10"/>
              </a:cxn>
              <a:cxn ang="0">
                <a:pos x="11" y="10"/>
              </a:cxn>
              <a:cxn ang="0">
                <a:pos x="11" y="5"/>
              </a:cxn>
              <a:cxn ang="0">
                <a:pos x="5" y="0"/>
              </a:cxn>
              <a:cxn ang="0">
                <a:pos x="0" y="0"/>
              </a:cxn>
              <a:cxn ang="0">
                <a:pos x="0" y="5"/>
              </a:cxn>
              <a:cxn ang="0">
                <a:pos x="5" y="5"/>
              </a:cxn>
              <a:cxn ang="0">
                <a:pos x="11" y="5"/>
              </a:cxn>
              <a:cxn ang="0">
                <a:pos x="11" y="10"/>
              </a:cxn>
              <a:cxn ang="0">
                <a:pos x="5" y="10"/>
              </a:cxn>
              <a:cxn ang="0">
                <a:pos x="0" y="10"/>
              </a:cxn>
            </a:cxnLst>
            <a:rect l="0" t="0" r="r" b="b"/>
            <a:pathLst>
              <a:path w="16" h="15">
                <a:moveTo>
                  <a:pt x="0" y="10"/>
                </a:moveTo>
                <a:lnTo>
                  <a:pt x="0" y="15"/>
                </a:lnTo>
                <a:lnTo>
                  <a:pt x="16" y="10"/>
                </a:lnTo>
                <a:lnTo>
                  <a:pt x="11" y="10"/>
                </a:lnTo>
                <a:lnTo>
                  <a:pt x="11" y="5"/>
                </a:lnTo>
                <a:lnTo>
                  <a:pt x="5" y="0"/>
                </a:lnTo>
                <a:lnTo>
                  <a:pt x="0" y="0"/>
                </a:lnTo>
                <a:lnTo>
                  <a:pt x="0" y="5"/>
                </a:lnTo>
                <a:lnTo>
                  <a:pt x="5" y="5"/>
                </a:lnTo>
                <a:lnTo>
                  <a:pt x="11" y="5"/>
                </a:lnTo>
                <a:lnTo>
                  <a:pt x="11" y="10"/>
                </a:lnTo>
                <a:lnTo>
                  <a:pt x="5" y="10"/>
                </a:lnTo>
                <a:lnTo>
                  <a:pt x="0" y="10"/>
                </a:lnTo>
                <a:close/>
              </a:path>
            </a:pathLst>
          </a:custGeom>
          <a:solidFill>
            <a:srgbClr val="000000"/>
          </a:solidFill>
          <a:ln w="9525">
            <a:noFill/>
            <a:round/>
            <a:headEnd/>
            <a:tailEnd/>
          </a:ln>
        </p:spPr>
        <p:txBody>
          <a:bodyPr/>
          <a:lstStyle/>
          <a:p>
            <a:endParaRPr lang="en-US"/>
          </a:p>
        </p:txBody>
      </p:sp>
      <p:sp>
        <p:nvSpPr>
          <p:cNvPr id="158847" name="Freeform 2175"/>
          <p:cNvSpPr>
            <a:spLocks/>
          </p:cNvSpPr>
          <p:nvPr/>
        </p:nvSpPr>
        <p:spPr bwMode="auto">
          <a:xfrm>
            <a:off x="2341563" y="3525838"/>
            <a:ext cx="34925" cy="23813"/>
          </a:xfrm>
          <a:custGeom>
            <a:avLst/>
            <a:gdLst/>
            <a:ahLst/>
            <a:cxnLst>
              <a:cxn ang="0">
                <a:pos x="16" y="5"/>
              </a:cxn>
              <a:cxn ang="0">
                <a:pos x="16" y="5"/>
              </a:cxn>
              <a:cxn ang="0">
                <a:pos x="16" y="0"/>
              </a:cxn>
              <a:cxn ang="0">
                <a:pos x="22" y="5"/>
              </a:cxn>
              <a:cxn ang="0">
                <a:pos x="6" y="10"/>
              </a:cxn>
              <a:cxn ang="0">
                <a:pos x="0" y="10"/>
              </a:cxn>
              <a:cxn ang="0">
                <a:pos x="6" y="15"/>
              </a:cxn>
              <a:cxn ang="0">
                <a:pos x="0" y="10"/>
              </a:cxn>
              <a:cxn ang="0">
                <a:pos x="0" y="5"/>
              </a:cxn>
              <a:cxn ang="0">
                <a:pos x="6" y="5"/>
              </a:cxn>
              <a:cxn ang="0">
                <a:pos x="16" y="5"/>
              </a:cxn>
            </a:cxnLst>
            <a:rect l="0" t="0" r="r" b="b"/>
            <a:pathLst>
              <a:path w="22" h="15">
                <a:moveTo>
                  <a:pt x="16" y="5"/>
                </a:moveTo>
                <a:lnTo>
                  <a:pt x="16" y="5"/>
                </a:lnTo>
                <a:lnTo>
                  <a:pt x="16" y="0"/>
                </a:lnTo>
                <a:lnTo>
                  <a:pt x="22" y="5"/>
                </a:lnTo>
                <a:lnTo>
                  <a:pt x="6" y="10"/>
                </a:lnTo>
                <a:lnTo>
                  <a:pt x="0" y="10"/>
                </a:lnTo>
                <a:lnTo>
                  <a:pt x="6" y="15"/>
                </a:lnTo>
                <a:lnTo>
                  <a:pt x="0" y="10"/>
                </a:lnTo>
                <a:lnTo>
                  <a:pt x="0" y="5"/>
                </a:lnTo>
                <a:lnTo>
                  <a:pt x="6" y="5"/>
                </a:lnTo>
                <a:lnTo>
                  <a:pt x="16" y="5"/>
                </a:lnTo>
                <a:close/>
              </a:path>
            </a:pathLst>
          </a:custGeom>
          <a:solidFill>
            <a:srgbClr val="000000"/>
          </a:solidFill>
          <a:ln w="9525">
            <a:noFill/>
            <a:round/>
            <a:headEnd/>
            <a:tailEnd/>
          </a:ln>
        </p:spPr>
        <p:txBody>
          <a:bodyPr/>
          <a:lstStyle/>
          <a:p>
            <a:endParaRPr lang="en-US"/>
          </a:p>
        </p:txBody>
      </p:sp>
      <p:sp>
        <p:nvSpPr>
          <p:cNvPr id="158848" name="Freeform 2176"/>
          <p:cNvSpPr>
            <a:spLocks/>
          </p:cNvSpPr>
          <p:nvPr/>
        </p:nvSpPr>
        <p:spPr bwMode="auto">
          <a:xfrm>
            <a:off x="2386013" y="3525838"/>
            <a:ext cx="6350" cy="7938"/>
          </a:xfrm>
          <a:custGeom>
            <a:avLst/>
            <a:gdLst/>
            <a:ahLst/>
            <a:cxnLst>
              <a:cxn ang="0">
                <a:pos x="0" y="0"/>
              </a:cxn>
              <a:cxn ang="0">
                <a:pos x="4" y="5"/>
              </a:cxn>
              <a:cxn ang="0">
                <a:pos x="0" y="5"/>
              </a:cxn>
              <a:cxn ang="0">
                <a:pos x="0" y="0"/>
              </a:cxn>
            </a:cxnLst>
            <a:rect l="0" t="0" r="r" b="b"/>
            <a:pathLst>
              <a:path w="4" h="5">
                <a:moveTo>
                  <a:pt x="0" y="0"/>
                </a:moveTo>
                <a:lnTo>
                  <a:pt x="4" y="5"/>
                </a:lnTo>
                <a:lnTo>
                  <a:pt x="0" y="5"/>
                </a:lnTo>
                <a:lnTo>
                  <a:pt x="0" y="0"/>
                </a:lnTo>
                <a:close/>
              </a:path>
            </a:pathLst>
          </a:custGeom>
          <a:solidFill>
            <a:srgbClr val="000000"/>
          </a:solidFill>
          <a:ln w="9525">
            <a:noFill/>
            <a:round/>
            <a:headEnd/>
            <a:tailEnd/>
          </a:ln>
        </p:spPr>
        <p:txBody>
          <a:bodyPr/>
          <a:lstStyle/>
          <a:p>
            <a:endParaRPr lang="en-US"/>
          </a:p>
        </p:txBody>
      </p:sp>
      <p:sp>
        <p:nvSpPr>
          <p:cNvPr id="158849" name="Freeform 2177"/>
          <p:cNvSpPr>
            <a:spLocks/>
          </p:cNvSpPr>
          <p:nvPr/>
        </p:nvSpPr>
        <p:spPr bwMode="auto">
          <a:xfrm>
            <a:off x="2349500" y="3557588"/>
            <a:ext cx="42863" cy="15875"/>
          </a:xfrm>
          <a:custGeom>
            <a:avLst/>
            <a:gdLst/>
            <a:ahLst/>
            <a:cxnLst>
              <a:cxn ang="0">
                <a:pos x="6" y="0"/>
              </a:cxn>
              <a:cxn ang="0">
                <a:pos x="17" y="0"/>
              </a:cxn>
              <a:cxn ang="0">
                <a:pos x="22" y="0"/>
              </a:cxn>
              <a:cxn ang="0">
                <a:pos x="22" y="5"/>
              </a:cxn>
              <a:cxn ang="0">
                <a:pos x="27" y="5"/>
              </a:cxn>
              <a:cxn ang="0">
                <a:pos x="22" y="5"/>
              </a:cxn>
              <a:cxn ang="0">
                <a:pos x="22" y="10"/>
              </a:cxn>
              <a:cxn ang="0">
                <a:pos x="17" y="5"/>
              </a:cxn>
              <a:cxn ang="0">
                <a:pos x="6" y="5"/>
              </a:cxn>
              <a:cxn ang="0">
                <a:pos x="0" y="5"/>
              </a:cxn>
              <a:cxn ang="0">
                <a:pos x="6" y="10"/>
              </a:cxn>
              <a:cxn ang="0">
                <a:pos x="0" y="5"/>
              </a:cxn>
              <a:cxn ang="0">
                <a:pos x="6" y="0"/>
              </a:cxn>
            </a:cxnLst>
            <a:rect l="0" t="0" r="r" b="b"/>
            <a:pathLst>
              <a:path w="27" h="10">
                <a:moveTo>
                  <a:pt x="6" y="0"/>
                </a:moveTo>
                <a:lnTo>
                  <a:pt x="17" y="0"/>
                </a:lnTo>
                <a:lnTo>
                  <a:pt x="22" y="0"/>
                </a:lnTo>
                <a:lnTo>
                  <a:pt x="22" y="5"/>
                </a:lnTo>
                <a:lnTo>
                  <a:pt x="27" y="5"/>
                </a:lnTo>
                <a:lnTo>
                  <a:pt x="22" y="5"/>
                </a:lnTo>
                <a:lnTo>
                  <a:pt x="22" y="10"/>
                </a:lnTo>
                <a:lnTo>
                  <a:pt x="17" y="5"/>
                </a:lnTo>
                <a:lnTo>
                  <a:pt x="6" y="5"/>
                </a:lnTo>
                <a:lnTo>
                  <a:pt x="0" y="5"/>
                </a:lnTo>
                <a:lnTo>
                  <a:pt x="6" y="10"/>
                </a:lnTo>
                <a:lnTo>
                  <a:pt x="0" y="5"/>
                </a:lnTo>
                <a:lnTo>
                  <a:pt x="6" y="0"/>
                </a:lnTo>
                <a:close/>
              </a:path>
            </a:pathLst>
          </a:custGeom>
          <a:solidFill>
            <a:srgbClr val="000000"/>
          </a:solidFill>
          <a:ln w="9525">
            <a:noFill/>
            <a:round/>
            <a:headEnd/>
            <a:tailEnd/>
          </a:ln>
        </p:spPr>
        <p:txBody>
          <a:bodyPr/>
          <a:lstStyle/>
          <a:p>
            <a:endParaRPr lang="en-US"/>
          </a:p>
        </p:txBody>
      </p:sp>
      <p:sp>
        <p:nvSpPr>
          <p:cNvPr id="158850" name="Freeform 2178"/>
          <p:cNvSpPr>
            <a:spLocks/>
          </p:cNvSpPr>
          <p:nvPr/>
        </p:nvSpPr>
        <p:spPr bwMode="auto">
          <a:xfrm>
            <a:off x="2316163" y="3494088"/>
            <a:ext cx="17463" cy="31750"/>
          </a:xfrm>
          <a:custGeom>
            <a:avLst/>
            <a:gdLst/>
            <a:ahLst/>
            <a:cxnLst>
              <a:cxn ang="0">
                <a:pos x="11" y="5"/>
              </a:cxn>
              <a:cxn ang="0">
                <a:pos x="11" y="0"/>
              </a:cxn>
              <a:cxn ang="0">
                <a:pos x="0" y="0"/>
              </a:cxn>
              <a:cxn ang="0">
                <a:pos x="0" y="5"/>
              </a:cxn>
              <a:cxn ang="0">
                <a:pos x="0" y="10"/>
              </a:cxn>
              <a:cxn ang="0">
                <a:pos x="5" y="10"/>
              </a:cxn>
              <a:cxn ang="0">
                <a:pos x="11" y="10"/>
              </a:cxn>
              <a:cxn ang="0">
                <a:pos x="5" y="15"/>
              </a:cxn>
              <a:cxn ang="0">
                <a:pos x="11" y="15"/>
              </a:cxn>
              <a:cxn ang="0">
                <a:pos x="11" y="20"/>
              </a:cxn>
              <a:cxn ang="0">
                <a:pos x="11" y="15"/>
              </a:cxn>
              <a:cxn ang="0">
                <a:pos x="11" y="10"/>
              </a:cxn>
              <a:cxn ang="0">
                <a:pos x="5" y="10"/>
              </a:cxn>
              <a:cxn ang="0">
                <a:pos x="5" y="5"/>
              </a:cxn>
              <a:cxn ang="0">
                <a:pos x="11" y="5"/>
              </a:cxn>
            </a:cxnLst>
            <a:rect l="0" t="0" r="r" b="b"/>
            <a:pathLst>
              <a:path w="11" h="20">
                <a:moveTo>
                  <a:pt x="11" y="5"/>
                </a:moveTo>
                <a:lnTo>
                  <a:pt x="11" y="0"/>
                </a:lnTo>
                <a:lnTo>
                  <a:pt x="0" y="0"/>
                </a:lnTo>
                <a:lnTo>
                  <a:pt x="0" y="5"/>
                </a:lnTo>
                <a:lnTo>
                  <a:pt x="0" y="10"/>
                </a:lnTo>
                <a:lnTo>
                  <a:pt x="5" y="10"/>
                </a:lnTo>
                <a:lnTo>
                  <a:pt x="11" y="10"/>
                </a:lnTo>
                <a:lnTo>
                  <a:pt x="5" y="15"/>
                </a:lnTo>
                <a:lnTo>
                  <a:pt x="11" y="15"/>
                </a:lnTo>
                <a:lnTo>
                  <a:pt x="11" y="20"/>
                </a:lnTo>
                <a:lnTo>
                  <a:pt x="11" y="15"/>
                </a:lnTo>
                <a:lnTo>
                  <a:pt x="11" y="10"/>
                </a:lnTo>
                <a:lnTo>
                  <a:pt x="5" y="10"/>
                </a:lnTo>
                <a:lnTo>
                  <a:pt x="5" y="5"/>
                </a:lnTo>
                <a:lnTo>
                  <a:pt x="11" y="5"/>
                </a:lnTo>
                <a:close/>
              </a:path>
            </a:pathLst>
          </a:custGeom>
          <a:solidFill>
            <a:srgbClr val="000000"/>
          </a:solidFill>
          <a:ln w="9525">
            <a:noFill/>
            <a:round/>
            <a:headEnd/>
            <a:tailEnd/>
          </a:ln>
        </p:spPr>
        <p:txBody>
          <a:bodyPr/>
          <a:lstStyle/>
          <a:p>
            <a:endParaRPr lang="en-US"/>
          </a:p>
        </p:txBody>
      </p:sp>
      <p:sp>
        <p:nvSpPr>
          <p:cNvPr id="158851" name="Freeform 2179"/>
          <p:cNvSpPr>
            <a:spLocks/>
          </p:cNvSpPr>
          <p:nvPr/>
        </p:nvSpPr>
        <p:spPr bwMode="auto">
          <a:xfrm>
            <a:off x="2298700" y="3455988"/>
            <a:ext cx="34925" cy="23813"/>
          </a:xfrm>
          <a:custGeom>
            <a:avLst/>
            <a:gdLst/>
            <a:ahLst/>
            <a:cxnLst>
              <a:cxn ang="0">
                <a:pos x="0" y="15"/>
              </a:cxn>
              <a:cxn ang="0">
                <a:pos x="0" y="15"/>
              </a:cxn>
              <a:cxn ang="0">
                <a:pos x="6" y="10"/>
              </a:cxn>
              <a:cxn ang="0">
                <a:pos x="11" y="10"/>
              </a:cxn>
              <a:cxn ang="0">
                <a:pos x="16" y="10"/>
              </a:cxn>
              <a:cxn ang="0">
                <a:pos x="16" y="15"/>
              </a:cxn>
              <a:cxn ang="0">
                <a:pos x="22" y="10"/>
              </a:cxn>
              <a:cxn ang="0">
                <a:pos x="16" y="10"/>
              </a:cxn>
              <a:cxn ang="0">
                <a:pos x="11" y="10"/>
              </a:cxn>
              <a:cxn ang="0">
                <a:pos x="6" y="10"/>
              </a:cxn>
              <a:cxn ang="0">
                <a:pos x="11" y="5"/>
              </a:cxn>
              <a:cxn ang="0">
                <a:pos x="6" y="0"/>
              </a:cxn>
              <a:cxn ang="0">
                <a:pos x="11" y="5"/>
              </a:cxn>
              <a:cxn ang="0">
                <a:pos x="6" y="5"/>
              </a:cxn>
              <a:cxn ang="0">
                <a:pos x="0" y="15"/>
              </a:cxn>
            </a:cxnLst>
            <a:rect l="0" t="0" r="r" b="b"/>
            <a:pathLst>
              <a:path w="22" h="15">
                <a:moveTo>
                  <a:pt x="0" y="15"/>
                </a:moveTo>
                <a:lnTo>
                  <a:pt x="0" y="15"/>
                </a:lnTo>
                <a:lnTo>
                  <a:pt x="6" y="10"/>
                </a:lnTo>
                <a:lnTo>
                  <a:pt x="11" y="10"/>
                </a:lnTo>
                <a:lnTo>
                  <a:pt x="16" y="10"/>
                </a:lnTo>
                <a:lnTo>
                  <a:pt x="16" y="15"/>
                </a:lnTo>
                <a:lnTo>
                  <a:pt x="22" y="10"/>
                </a:lnTo>
                <a:lnTo>
                  <a:pt x="16" y="10"/>
                </a:lnTo>
                <a:lnTo>
                  <a:pt x="11" y="10"/>
                </a:lnTo>
                <a:lnTo>
                  <a:pt x="6" y="10"/>
                </a:lnTo>
                <a:lnTo>
                  <a:pt x="11" y="5"/>
                </a:lnTo>
                <a:lnTo>
                  <a:pt x="6" y="0"/>
                </a:lnTo>
                <a:lnTo>
                  <a:pt x="11" y="5"/>
                </a:lnTo>
                <a:lnTo>
                  <a:pt x="6" y="5"/>
                </a:lnTo>
                <a:lnTo>
                  <a:pt x="0" y="15"/>
                </a:lnTo>
                <a:close/>
              </a:path>
            </a:pathLst>
          </a:custGeom>
          <a:solidFill>
            <a:srgbClr val="000000"/>
          </a:solidFill>
          <a:ln w="9525">
            <a:noFill/>
            <a:round/>
            <a:headEnd/>
            <a:tailEnd/>
          </a:ln>
        </p:spPr>
        <p:txBody>
          <a:bodyPr/>
          <a:lstStyle/>
          <a:p>
            <a:endParaRPr lang="en-US"/>
          </a:p>
        </p:txBody>
      </p:sp>
      <p:sp>
        <p:nvSpPr>
          <p:cNvPr id="158852" name="Freeform 2180"/>
          <p:cNvSpPr>
            <a:spLocks/>
          </p:cNvSpPr>
          <p:nvPr/>
        </p:nvSpPr>
        <p:spPr bwMode="auto">
          <a:xfrm>
            <a:off x="2273300" y="3440113"/>
            <a:ext cx="25400" cy="23813"/>
          </a:xfrm>
          <a:custGeom>
            <a:avLst/>
            <a:gdLst/>
            <a:ahLst/>
            <a:cxnLst>
              <a:cxn ang="0">
                <a:pos x="16" y="5"/>
              </a:cxn>
              <a:cxn ang="0">
                <a:pos x="16" y="0"/>
              </a:cxn>
              <a:cxn ang="0">
                <a:pos x="11" y="0"/>
              </a:cxn>
              <a:cxn ang="0">
                <a:pos x="6" y="0"/>
              </a:cxn>
              <a:cxn ang="0">
                <a:pos x="11" y="5"/>
              </a:cxn>
              <a:cxn ang="0">
                <a:pos x="0" y="10"/>
              </a:cxn>
              <a:cxn ang="0">
                <a:pos x="0" y="15"/>
              </a:cxn>
              <a:cxn ang="0">
                <a:pos x="11" y="5"/>
              </a:cxn>
              <a:cxn ang="0">
                <a:pos x="16" y="5"/>
              </a:cxn>
            </a:cxnLst>
            <a:rect l="0" t="0" r="r" b="b"/>
            <a:pathLst>
              <a:path w="16" h="15">
                <a:moveTo>
                  <a:pt x="16" y="5"/>
                </a:moveTo>
                <a:lnTo>
                  <a:pt x="16" y="0"/>
                </a:lnTo>
                <a:lnTo>
                  <a:pt x="11" y="0"/>
                </a:lnTo>
                <a:lnTo>
                  <a:pt x="6" y="0"/>
                </a:lnTo>
                <a:lnTo>
                  <a:pt x="11" y="5"/>
                </a:lnTo>
                <a:lnTo>
                  <a:pt x="0" y="10"/>
                </a:lnTo>
                <a:lnTo>
                  <a:pt x="0" y="15"/>
                </a:lnTo>
                <a:lnTo>
                  <a:pt x="11" y="5"/>
                </a:lnTo>
                <a:lnTo>
                  <a:pt x="16" y="5"/>
                </a:lnTo>
                <a:close/>
              </a:path>
            </a:pathLst>
          </a:custGeom>
          <a:solidFill>
            <a:srgbClr val="000000"/>
          </a:solidFill>
          <a:ln w="9525">
            <a:noFill/>
            <a:round/>
            <a:headEnd/>
            <a:tailEnd/>
          </a:ln>
        </p:spPr>
        <p:txBody>
          <a:bodyPr/>
          <a:lstStyle/>
          <a:p>
            <a:endParaRPr lang="en-US"/>
          </a:p>
        </p:txBody>
      </p:sp>
      <p:sp>
        <p:nvSpPr>
          <p:cNvPr id="158853" name="Rectangle 2181"/>
          <p:cNvSpPr>
            <a:spLocks noChangeArrowheads="1"/>
          </p:cNvSpPr>
          <p:nvPr/>
        </p:nvSpPr>
        <p:spPr bwMode="auto">
          <a:xfrm>
            <a:off x="2290763" y="3479800"/>
            <a:ext cx="7938" cy="7938"/>
          </a:xfrm>
          <a:prstGeom prst="rect">
            <a:avLst/>
          </a:prstGeom>
          <a:solidFill>
            <a:srgbClr val="000000"/>
          </a:solidFill>
          <a:ln w="9525">
            <a:noFill/>
            <a:miter lim="800000"/>
            <a:headEnd/>
            <a:tailEnd/>
          </a:ln>
        </p:spPr>
        <p:txBody>
          <a:bodyPr/>
          <a:lstStyle/>
          <a:p>
            <a:endParaRPr lang="en-US"/>
          </a:p>
        </p:txBody>
      </p:sp>
      <p:sp>
        <p:nvSpPr>
          <p:cNvPr id="158854" name="Freeform 2182"/>
          <p:cNvSpPr>
            <a:spLocks/>
          </p:cNvSpPr>
          <p:nvPr/>
        </p:nvSpPr>
        <p:spPr bwMode="auto">
          <a:xfrm>
            <a:off x="2273300" y="3463925"/>
            <a:ext cx="9525" cy="7938"/>
          </a:xfrm>
          <a:custGeom>
            <a:avLst/>
            <a:gdLst/>
            <a:ahLst/>
            <a:cxnLst>
              <a:cxn ang="0">
                <a:pos x="0" y="0"/>
              </a:cxn>
              <a:cxn ang="0">
                <a:pos x="0" y="5"/>
              </a:cxn>
              <a:cxn ang="0">
                <a:pos x="6" y="0"/>
              </a:cxn>
              <a:cxn ang="0">
                <a:pos x="0" y="0"/>
              </a:cxn>
            </a:cxnLst>
            <a:rect l="0" t="0" r="r" b="b"/>
            <a:pathLst>
              <a:path w="6" h="5">
                <a:moveTo>
                  <a:pt x="0" y="0"/>
                </a:moveTo>
                <a:lnTo>
                  <a:pt x="0" y="5"/>
                </a:lnTo>
                <a:lnTo>
                  <a:pt x="6" y="0"/>
                </a:lnTo>
                <a:lnTo>
                  <a:pt x="0" y="0"/>
                </a:lnTo>
                <a:close/>
              </a:path>
            </a:pathLst>
          </a:custGeom>
          <a:solidFill>
            <a:srgbClr val="000000"/>
          </a:solidFill>
          <a:ln w="9525">
            <a:noFill/>
            <a:round/>
            <a:headEnd/>
            <a:tailEnd/>
          </a:ln>
        </p:spPr>
        <p:txBody>
          <a:bodyPr/>
          <a:lstStyle/>
          <a:p>
            <a:endParaRPr lang="en-US"/>
          </a:p>
        </p:txBody>
      </p:sp>
      <p:sp>
        <p:nvSpPr>
          <p:cNvPr id="158855" name="Freeform 2183"/>
          <p:cNvSpPr>
            <a:spLocks/>
          </p:cNvSpPr>
          <p:nvPr/>
        </p:nvSpPr>
        <p:spPr bwMode="auto">
          <a:xfrm>
            <a:off x="2273300" y="3416300"/>
            <a:ext cx="9525" cy="7938"/>
          </a:xfrm>
          <a:custGeom>
            <a:avLst/>
            <a:gdLst/>
            <a:ahLst/>
            <a:cxnLst>
              <a:cxn ang="0">
                <a:pos x="0" y="0"/>
              </a:cxn>
              <a:cxn ang="0">
                <a:pos x="0" y="5"/>
              </a:cxn>
              <a:cxn ang="0">
                <a:pos x="6" y="0"/>
              </a:cxn>
              <a:cxn ang="0">
                <a:pos x="0" y="0"/>
              </a:cxn>
            </a:cxnLst>
            <a:rect l="0" t="0" r="r" b="b"/>
            <a:pathLst>
              <a:path w="6" h="5">
                <a:moveTo>
                  <a:pt x="0" y="0"/>
                </a:moveTo>
                <a:lnTo>
                  <a:pt x="0" y="5"/>
                </a:lnTo>
                <a:lnTo>
                  <a:pt x="6" y="0"/>
                </a:lnTo>
                <a:lnTo>
                  <a:pt x="0" y="0"/>
                </a:lnTo>
                <a:close/>
              </a:path>
            </a:pathLst>
          </a:custGeom>
          <a:solidFill>
            <a:srgbClr val="000000"/>
          </a:solidFill>
          <a:ln w="9525">
            <a:noFill/>
            <a:round/>
            <a:headEnd/>
            <a:tailEnd/>
          </a:ln>
        </p:spPr>
        <p:txBody>
          <a:bodyPr/>
          <a:lstStyle/>
          <a:p>
            <a:endParaRPr lang="en-US"/>
          </a:p>
        </p:txBody>
      </p:sp>
      <p:sp>
        <p:nvSpPr>
          <p:cNvPr id="158856" name="Freeform 2184"/>
          <p:cNvSpPr>
            <a:spLocks/>
          </p:cNvSpPr>
          <p:nvPr/>
        </p:nvSpPr>
        <p:spPr bwMode="auto">
          <a:xfrm>
            <a:off x="2222500" y="3408363"/>
            <a:ext cx="50800" cy="39688"/>
          </a:xfrm>
          <a:custGeom>
            <a:avLst/>
            <a:gdLst/>
            <a:ahLst/>
            <a:cxnLst>
              <a:cxn ang="0">
                <a:pos x="32" y="10"/>
              </a:cxn>
              <a:cxn ang="0">
                <a:pos x="32" y="5"/>
              </a:cxn>
              <a:cxn ang="0">
                <a:pos x="32" y="0"/>
              </a:cxn>
              <a:cxn ang="0">
                <a:pos x="27" y="0"/>
              </a:cxn>
              <a:cxn ang="0">
                <a:pos x="21" y="0"/>
              </a:cxn>
              <a:cxn ang="0">
                <a:pos x="16" y="5"/>
              </a:cxn>
              <a:cxn ang="0">
                <a:pos x="16" y="10"/>
              </a:cxn>
              <a:cxn ang="0">
                <a:pos x="21" y="15"/>
              </a:cxn>
              <a:cxn ang="0">
                <a:pos x="16" y="25"/>
              </a:cxn>
              <a:cxn ang="0">
                <a:pos x="11" y="20"/>
              </a:cxn>
              <a:cxn ang="0">
                <a:pos x="5" y="20"/>
              </a:cxn>
              <a:cxn ang="0">
                <a:pos x="11" y="15"/>
              </a:cxn>
              <a:cxn ang="0">
                <a:pos x="0" y="20"/>
              </a:cxn>
              <a:cxn ang="0">
                <a:pos x="5" y="25"/>
              </a:cxn>
              <a:cxn ang="0">
                <a:pos x="5" y="20"/>
              </a:cxn>
              <a:cxn ang="0">
                <a:pos x="5" y="25"/>
              </a:cxn>
              <a:cxn ang="0">
                <a:pos x="11" y="25"/>
              </a:cxn>
              <a:cxn ang="0">
                <a:pos x="16" y="25"/>
              </a:cxn>
              <a:cxn ang="0">
                <a:pos x="21" y="25"/>
              </a:cxn>
              <a:cxn ang="0">
                <a:pos x="27" y="15"/>
              </a:cxn>
              <a:cxn ang="0">
                <a:pos x="21" y="10"/>
              </a:cxn>
              <a:cxn ang="0">
                <a:pos x="21" y="5"/>
              </a:cxn>
              <a:cxn ang="0">
                <a:pos x="27" y="0"/>
              </a:cxn>
              <a:cxn ang="0">
                <a:pos x="32" y="5"/>
              </a:cxn>
              <a:cxn ang="0">
                <a:pos x="32" y="10"/>
              </a:cxn>
            </a:cxnLst>
            <a:rect l="0" t="0" r="r" b="b"/>
            <a:pathLst>
              <a:path w="32" h="25">
                <a:moveTo>
                  <a:pt x="32" y="10"/>
                </a:moveTo>
                <a:lnTo>
                  <a:pt x="32" y="5"/>
                </a:lnTo>
                <a:lnTo>
                  <a:pt x="32" y="0"/>
                </a:lnTo>
                <a:lnTo>
                  <a:pt x="27" y="0"/>
                </a:lnTo>
                <a:lnTo>
                  <a:pt x="21" y="0"/>
                </a:lnTo>
                <a:lnTo>
                  <a:pt x="16" y="5"/>
                </a:lnTo>
                <a:lnTo>
                  <a:pt x="16" y="10"/>
                </a:lnTo>
                <a:lnTo>
                  <a:pt x="21" y="15"/>
                </a:lnTo>
                <a:lnTo>
                  <a:pt x="16" y="25"/>
                </a:lnTo>
                <a:lnTo>
                  <a:pt x="11" y="20"/>
                </a:lnTo>
                <a:lnTo>
                  <a:pt x="5" y="20"/>
                </a:lnTo>
                <a:lnTo>
                  <a:pt x="11" y="15"/>
                </a:lnTo>
                <a:lnTo>
                  <a:pt x="0" y="20"/>
                </a:lnTo>
                <a:lnTo>
                  <a:pt x="5" y="25"/>
                </a:lnTo>
                <a:lnTo>
                  <a:pt x="5" y="20"/>
                </a:lnTo>
                <a:lnTo>
                  <a:pt x="5" y="25"/>
                </a:lnTo>
                <a:lnTo>
                  <a:pt x="11" y="25"/>
                </a:lnTo>
                <a:lnTo>
                  <a:pt x="16" y="25"/>
                </a:lnTo>
                <a:lnTo>
                  <a:pt x="21" y="25"/>
                </a:lnTo>
                <a:lnTo>
                  <a:pt x="27" y="15"/>
                </a:lnTo>
                <a:lnTo>
                  <a:pt x="21" y="10"/>
                </a:lnTo>
                <a:lnTo>
                  <a:pt x="21" y="5"/>
                </a:lnTo>
                <a:lnTo>
                  <a:pt x="27" y="0"/>
                </a:lnTo>
                <a:lnTo>
                  <a:pt x="32" y="5"/>
                </a:lnTo>
                <a:lnTo>
                  <a:pt x="32" y="10"/>
                </a:lnTo>
                <a:close/>
              </a:path>
            </a:pathLst>
          </a:custGeom>
          <a:solidFill>
            <a:srgbClr val="000000"/>
          </a:solidFill>
          <a:ln w="9525">
            <a:noFill/>
            <a:round/>
            <a:headEnd/>
            <a:tailEnd/>
          </a:ln>
        </p:spPr>
        <p:txBody>
          <a:bodyPr/>
          <a:lstStyle/>
          <a:p>
            <a:endParaRPr lang="en-US"/>
          </a:p>
        </p:txBody>
      </p:sp>
      <p:sp>
        <p:nvSpPr>
          <p:cNvPr id="158857" name="Freeform 2185"/>
          <p:cNvSpPr>
            <a:spLocks/>
          </p:cNvSpPr>
          <p:nvPr/>
        </p:nvSpPr>
        <p:spPr bwMode="auto">
          <a:xfrm>
            <a:off x="1990725" y="3440113"/>
            <a:ext cx="17463" cy="7938"/>
          </a:xfrm>
          <a:custGeom>
            <a:avLst/>
            <a:gdLst/>
            <a:ahLst/>
            <a:cxnLst>
              <a:cxn ang="0">
                <a:pos x="0" y="5"/>
              </a:cxn>
              <a:cxn ang="0">
                <a:pos x="0" y="5"/>
              </a:cxn>
              <a:cxn ang="0">
                <a:pos x="6" y="5"/>
              </a:cxn>
              <a:cxn ang="0">
                <a:pos x="11" y="0"/>
              </a:cxn>
              <a:cxn ang="0">
                <a:pos x="6" y="0"/>
              </a:cxn>
              <a:cxn ang="0">
                <a:pos x="6" y="5"/>
              </a:cxn>
              <a:cxn ang="0">
                <a:pos x="0" y="5"/>
              </a:cxn>
            </a:cxnLst>
            <a:rect l="0" t="0" r="r" b="b"/>
            <a:pathLst>
              <a:path w="11" h="5">
                <a:moveTo>
                  <a:pt x="0" y="5"/>
                </a:moveTo>
                <a:lnTo>
                  <a:pt x="0" y="5"/>
                </a:lnTo>
                <a:lnTo>
                  <a:pt x="6" y="5"/>
                </a:lnTo>
                <a:lnTo>
                  <a:pt x="11" y="0"/>
                </a:lnTo>
                <a:lnTo>
                  <a:pt x="6" y="0"/>
                </a:lnTo>
                <a:lnTo>
                  <a:pt x="6" y="5"/>
                </a:lnTo>
                <a:lnTo>
                  <a:pt x="0" y="5"/>
                </a:lnTo>
                <a:close/>
              </a:path>
            </a:pathLst>
          </a:custGeom>
          <a:solidFill>
            <a:srgbClr val="000000"/>
          </a:solidFill>
          <a:ln w="9525">
            <a:noFill/>
            <a:round/>
            <a:headEnd/>
            <a:tailEnd/>
          </a:ln>
        </p:spPr>
        <p:txBody>
          <a:bodyPr/>
          <a:lstStyle/>
          <a:p>
            <a:endParaRPr lang="en-US"/>
          </a:p>
        </p:txBody>
      </p:sp>
      <p:sp>
        <p:nvSpPr>
          <p:cNvPr id="158858" name="Freeform 2186"/>
          <p:cNvSpPr>
            <a:spLocks/>
          </p:cNvSpPr>
          <p:nvPr/>
        </p:nvSpPr>
        <p:spPr bwMode="auto">
          <a:xfrm>
            <a:off x="1990725" y="3416300"/>
            <a:ext cx="9525" cy="23813"/>
          </a:xfrm>
          <a:custGeom>
            <a:avLst/>
            <a:gdLst/>
            <a:ahLst/>
            <a:cxnLst>
              <a:cxn ang="0">
                <a:pos x="0" y="10"/>
              </a:cxn>
              <a:cxn ang="0">
                <a:pos x="0" y="15"/>
              </a:cxn>
              <a:cxn ang="0">
                <a:pos x="6" y="10"/>
              </a:cxn>
              <a:cxn ang="0">
                <a:pos x="6" y="5"/>
              </a:cxn>
              <a:cxn ang="0">
                <a:pos x="6" y="0"/>
              </a:cxn>
              <a:cxn ang="0">
                <a:pos x="0" y="0"/>
              </a:cxn>
              <a:cxn ang="0">
                <a:pos x="0" y="5"/>
              </a:cxn>
              <a:cxn ang="0">
                <a:pos x="0" y="0"/>
              </a:cxn>
              <a:cxn ang="0">
                <a:pos x="0" y="5"/>
              </a:cxn>
              <a:cxn ang="0">
                <a:pos x="0" y="10"/>
              </a:cxn>
            </a:cxnLst>
            <a:rect l="0" t="0" r="r" b="b"/>
            <a:pathLst>
              <a:path w="6" h="15">
                <a:moveTo>
                  <a:pt x="0" y="10"/>
                </a:moveTo>
                <a:lnTo>
                  <a:pt x="0" y="15"/>
                </a:lnTo>
                <a:lnTo>
                  <a:pt x="6" y="10"/>
                </a:lnTo>
                <a:lnTo>
                  <a:pt x="6" y="5"/>
                </a:lnTo>
                <a:lnTo>
                  <a:pt x="6" y="0"/>
                </a:lnTo>
                <a:lnTo>
                  <a:pt x="0" y="0"/>
                </a:lnTo>
                <a:lnTo>
                  <a:pt x="0" y="5"/>
                </a:lnTo>
                <a:lnTo>
                  <a:pt x="0" y="0"/>
                </a:lnTo>
                <a:lnTo>
                  <a:pt x="0" y="5"/>
                </a:lnTo>
                <a:lnTo>
                  <a:pt x="0" y="10"/>
                </a:lnTo>
                <a:close/>
              </a:path>
            </a:pathLst>
          </a:custGeom>
          <a:solidFill>
            <a:srgbClr val="000000"/>
          </a:solidFill>
          <a:ln w="9525">
            <a:noFill/>
            <a:round/>
            <a:headEnd/>
            <a:tailEnd/>
          </a:ln>
        </p:spPr>
        <p:txBody>
          <a:bodyPr/>
          <a:lstStyle/>
          <a:p>
            <a:endParaRPr lang="en-US"/>
          </a:p>
        </p:txBody>
      </p:sp>
      <p:sp>
        <p:nvSpPr>
          <p:cNvPr id="158859" name="Freeform 2187"/>
          <p:cNvSpPr>
            <a:spLocks/>
          </p:cNvSpPr>
          <p:nvPr/>
        </p:nvSpPr>
        <p:spPr bwMode="auto">
          <a:xfrm>
            <a:off x="2017713" y="3400425"/>
            <a:ext cx="23813" cy="39688"/>
          </a:xfrm>
          <a:custGeom>
            <a:avLst/>
            <a:gdLst/>
            <a:ahLst/>
            <a:cxnLst>
              <a:cxn ang="0">
                <a:pos x="5" y="25"/>
              </a:cxn>
              <a:cxn ang="0">
                <a:pos x="0" y="10"/>
              </a:cxn>
              <a:cxn ang="0">
                <a:pos x="0" y="5"/>
              </a:cxn>
              <a:cxn ang="0">
                <a:pos x="5" y="5"/>
              </a:cxn>
              <a:cxn ang="0">
                <a:pos x="5" y="10"/>
              </a:cxn>
              <a:cxn ang="0">
                <a:pos x="10" y="5"/>
              </a:cxn>
              <a:cxn ang="0">
                <a:pos x="10" y="0"/>
              </a:cxn>
              <a:cxn ang="0">
                <a:pos x="15" y="5"/>
              </a:cxn>
              <a:cxn ang="0">
                <a:pos x="10" y="5"/>
              </a:cxn>
              <a:cxn ang="0">
                <a:pos x="5" y="10"/>
              </a:cxn>
              <a:cxn ang="0">
                <a:pos x="5" y="25"/>
              </a:cxn>
            </a:cxnLst>
            <a:rect l="0" t="0" r="r" b="b"/>
            <a:pathLst>
              <a:path w="15" h="25">
                <a:moveTo>
                  <a:pt x="5" y="25"/>
                </a:moveTo>
                <a:lnTo>
                  <a:pt x="0" y="10"/>
                </a:lnTo>
                <a:lnTo>
                  <a:pt x="0" y="5"/>
                </a:lnTo>
                <a:lnTo>
                  <a:pt x="5" y="5"/>
                </a:lnTo>
                <a:lnTo>
                  <a:pt x="5" y="10"/>
                </a:lnTo>
                <a:lnTo>
                  <a:pt x="10" y="5"/>
                </a:lnTo>
                <a:lnTo>
                  <a:pt x="10" y="0"/>
                </a:lnTo>
                <a:lnTo>
                  <a:pt x="15" y="5"/>
                </a:lnTo>
                <a:lnTo>
                  <a:pt x="10" y="5"/>
                </a:lnTo>
                <a:lnTo>
                  <a:pt x="5" y="10"/>
                </a:lnTo>
                <a:lnTo>
                  <a:pt x="5" y="25"/>
                </a:lnTo>
                <a:close/>
              </a:path>
            </a:pathLst>
          </a:custGeom>
          <a:solidFill>
            <a:srgbClr val="000000"/>
          </a:solidFill>
          <a:ln w="9525">
            <a:noFill/>
            <a:round/>
            <a:headEnd/>
            <a:tailEnd/>
          </a:ln>
        </p:spPr>
        <p:txBody>
          <a:bodyPr/>
          <a:lstStyle/>
          <a:p>
            <a:endParaRPr lang="en-US"/>
          </a:p>
        </p:txBody>
      </p:sp>
      <p:sp>
        <p:nvSpPr>
          <p:cNvPr id="158860" name="Freeform 2188"/>
          <p:cNvSpPr>
            <a:spLocks/>
          </p:cNvSpPr>
          <p:nvPr/>
        </p:nvSpPr>
        <p:spPr bwMode="auto">
          <a:xfrm>
            <a:off x="2051050" y="3394075"/>
            <a:ext cx="17463" cy="38100"/>
          </a:xfrm>
          <a:custGeom>
            <a:avLst/>
            <a:gdLst/>
            <a:ahLst/>
            <a:cxnLst>
              <a:cxn ang="0">
                <a:pos x="5" y="4"/>
              </a:cxn>
              <a:cxn ang="0">
                <a:pos x="0" y="4"/>
              </a:cxn>
              <a:cxn ang="0">
                <a:pos x="11" y="0"/>
              </a:cxn>
              <a:cxn ang="0">
                <a:pos x="5" y="14"/>
              </a:cxn>
              <a:cxn ang="0">
                <a:pos x="11" y="19"/>
              </a:cxn>
              <a:cxn ang="0">
                <a:pos x="11" y="14"/>
              </a:cxn>
              <a:cxn ang="0">
                <a:pos x="11" y="19"/>
              </a:cxn>
              <a:cxn ang="0">
                <a:pos x="5" y="24"/>
              </a:cxn>
              <a:cxn ang="0">
                <a:pos x="5" y="19"/>
              </a:cxn>
              <a:cxn ang="0">
                <a:pos x="5" y="14"/>
              </a:cxn>
              <a:cxn ang="0">
                <a:pos x="5" y="4"/>
              </a:cxn>
            </a:cxnLst>
            <a:rect l="0" t="0" r="r" b="b"/>
            <a:pathLst>
              <a:path w="11" h="24">
                <a:moveTo>
                  <a:pt x="5" y="4"/>
                </a:moveTo>
                <a:lnTo>
                  <a:pt x="0" y="4"/>
                </a:lnTo>
                <a:lnTo>
                  <a:pt x="11" y="0"/>
                </a:lnTo>
                <a:lnTo>
                  <a:pt x="5" y="14"/>
                </a:lnTo>
                <a:lnTo>
                  <a:pt x="11" y="19"/>
                </a:lnTo>
                <a:lnTo>
                  <a:pt x="11" y="14"/>
                </a:lnTo>
                <a:lnTo>
                  <a:pt x="11" y="19"/>
                </a:lnTo>
                <a:lnTo>
                  <a:pt x="5" y="24"/>
                </a:lnTo>
                <a:lnTo>
                  <a:pt x="5" y="19"/>
                </a:lnTo>
                <a:lnTo>
                  <a:pt x="5" y="14"/>
                </a:lnTo>
                <a:lnTo>
                  <a:pt x="5" y="4"/>
                </a:lnTo>
                <a:close/>
              </a:path>
            </a:pathLst>
          </a:custGeom>
          <a:solidFill>
            <a:srgbClr val="000000"/>
          </a:solidFill>
          <a:ln w="9525">
            <a:noFill/>
            <a:round/>
            <a:headEnd/>
            <a:tailEnd/>
          </a:ln>
        </p:spPr>
        <p:txBody>
          <a:bodyPr/>
          <a:lstStyle/>
          <a:p>
            <a:endParaRPr lang="en-US"/>
          </a:p>
        </p:txBody>
      </p:sp>
      <p:sp>
        <p:nvSpPr>
          <p:cNvPr id="158861" name="Freeform 2189"/>
          <p:cNvSpPr>
            <a:spLocks/>
          </p:cNvSpPr>
          <p:nvPr/>
        </p:nvSpPr>
        <p:spPr bwMode="auto">
          <a:xfrm>
            <a:off x="2060575" y="3376613"/>
            <a:ext cx="7938" cy="7938"/>
          </a:xfrm>
          <a:custGeom>
            <a:avLst/>
            <a:gdLst/>
            <a:ahLst/>
            <a:cxnLst>
              <a:cxn ang="0">
                <a:pos x="0" y="5"/>
              </a:cxn>
              <a:cxn ang="0">
                <a:pos x="0" y="0"/>
              </a:cxn>
              <a:cxn ang="0">
                <a:pos x="5" y="5"/>
              </a:cxn>
              <a:cxn ang="0">
                <a:pos x="0" y="5"/>
              </a:cxn>
            </a:cxnLst>
            <a:rect l="0" t="0" r="r" b="b"/>
            <a:pathLst>
              <a:path w="5" h="5">
                <a:moveTo>
                  <a:pt x="0" y="5"/>
                </a:moveTo>
                <a:lnTo>
                  <a:pt x="0" y="0"/>
                </a:lnTo>
                <a:lnTo>
                  <a:pt x="5" y="5"/>
                </a:lnTo>
                <a:lnTo>
                  <a:pt x="0" y="5"/>
                </a:lnTo>
                <a:close/>
              </a:path>
            </a:pathLst>
          </a:custGeom>
          <a:solidFill>
            <a:srgbClr val="000000"/>
          </a:solidFill>
          <a:ln w="9525">
            <a:noFill/>
            <a:round/>
            <a:headEnd/>
            <a:tailEnd/>
          </a:ln>
        </p:spPr>
        <p:txBody>
          <a:bodyPr/>
          <a:lstStyle/>
          <a:p>
            <a:endParaRPr lang="en-US"/>
          </a:p>
        </p:txBody>
      </p:sp>
      <p:sp>
        <p:nvSpPr>
          <p:cNvPr id="158862" name="Freeform 2190"/>
          <p:cNvSpPr>
            <a:spLocks/>
          </p:cNvSpPr>
          <p:nvPr/>
        </p:nvSpPr>
        <p:spPr bwMode="auto">
          <a:xfrm>
            <a:off x="2084388" y="3376613"/>
            <a:ext cx="9525" cy="47625"/>
          </a:xfrm>
          <a:custGeom>
            <a:avLst/>
            <a:gdLst/>
            <a:ahLst/>
            <a:cxnLst>
              <a:cxn ang="0">
                <a:pos x="6" y="5"/>
              </a:cxn>
              <a:cxn ang="0">
                <a:pos x="0" y="0"/>
              </a:cxn>
              <a:cxn ang="0">
                <a:pos x="6" y="0"/>
              </a:cxn>
              <a:cxn ang="0">
                <a:pos x="6" y="25"/>
              </a:cxn>
              <a:cxn ang="0">
                <a:pos x="6" y="30"/>
              </a:cxn>
              <a:cxn ang="0">
                <a:pos x="6" y="25"/>
              </a:cxn>
              <a:cxn ang="0">
                <a:pos x="0" y="30"/>
              </a:cxn>
              <a:cxn ang="0">
                <a:pos x="0" y="25"/>
              </a:cxn>
              <a:cxn ang="0">
                <a:pos x="6" y="5"/>
              </a:cxn>
            </a:cxnLst>
            <a:rect l="0" t="0" r="r" b="b"/>
            <a:pathLst>
              <a:path w="6" h="30">
                <a:moveTo>
                  <a:pt x="6" y="5"/>
                </a:moveTo>
                <a:lnTo>
                  <a:pt x="0" y="0"/>
                </a:lnTo>
                <a:lnTo>
                  <a:pt x="6" y="0"/>
                </a:lnTo>
                <a:lnTo>
                  <a:pt x="6" y="25"/>
                </a:lnTo>
                <a:lnTo>
                  <a:pt x="6" y="30"/>
                </a:lnTo>
                <a:lnTo>
                  <a:pt x="6" y="25"/>
                </a:lnTo>
                <a:lnTo>
                  <a:pt x="0" y="30"/>
                </a:lnTo>
                <a:lnTo>
                  <a:pt x="0" y="25"/>
                </a:lnTo>
                <a:lnTo>
                  <a:pt x="6" y="5"/>
                </a:lnTo>
                <a:close/>
              </a:path>
            </a:pathLst>
          </a:custGeom>
          <a:solidFill>
            <a:srgbClr val="000000"/>
          </a:solidFill>
          <a:ln w="9525">
            <a:noFill/>
            <a:round/>
            <a:headEnd/>
            <a:tailEnd/>
          </a:ln>
        </p:spPr>
        <p:txBody>
          <a:bodyPr/>
          <a:lstStyle/>
          <a:p>
            <a:endParaRPr lang="en-US"/>
          </a:p>
        </p:txBody>
      </p:sp>
      <p:sp>
        <p:nvSpPr>
          <p:cNvPr id="158863" name="Freeform 2191"/>
          <p:cNvSpPr>
            <a:spLocks/>
          </p:cNvSpPr>
          <p:nvPr/>
        </p:nvSpPr>
        <p:spPr bwMode="auto">
          <a:xfrm>
            <a:off x="1982788" y="3416300"/>
            <a:ext cx="7938" cy="31750"/>
          </a:xfrm>
          <a:custGeom>
            <a:avLst/>
            <a:gdLst/>
            <a:ahLst/>
            <a:cxnLst>
              <a:cxn ang="0">
                <a:pos x="5" y="5"/>
              </a:cxn>
              <a:cxn ang="0">
                <a:pos x="5" y="0"/>
              </a:cxn>
              <a:cxn ang="0">
                <a:pos x="0" y="5"/>
              </a:cxn>
              <a:cxn ang="0">
                <a:pos x="0" y="10"/>
              </a:cxn>
              <a:cxn ang="0">
                <a:pos x="0" y="20"/>
              </a:cxn>
              <a:cxn ang="0">
                <a:pos x="5" y="20"/>
              </a:cxn>
              <a:cxn ang="0">
                <a:pos x="0" y="15"/>
              </a:cxn>
              <a:cxn ang="0">
                <a:pos x="5" y="15"/>
              </a:cxn>
              <a:cxn ang="0">
                <a:pos x="5" y="10"/>
              </a:cxn>
              <a:cxn ang="0">
                <a:pos x="0" y="15"/>
              </a:cxn>
              <a:cxn ang="0">
                <a:pos x="0" y="5"/>
              </a:cxn>
              <a:cxn ang="0">
                <a:pos x="5" y="5"/>
              </a:cxn>
            </a:cxnLst>
            <a:rect l="0" t="0" r="r" b="b"/>
            <a:pathLst>
              <a:path w="5" h="20">
                <a:moveTo>
                  <a:pt x="5" y="5"/>
                </a:moveTo>
                <a:lnTo>
                  <a:pt x="5" y="0"/>
                </a:lnTo>
                <a:lnTo>
                  <a:pt x="0" y="5"/>
                </a:lnTo>
                <a:lnTo>
                  <a:pt x="0" y="10"/>
                </a:lnTo>
                <a:lnTo>
                  <a:pt x="0" y="20"/>
                </a:lnTo>
                <a:lnTo>
                  <a:pt x="5" y="20"/>
                </a:lnTo>
                <a:lnTo>
                  <a:pt x="0" y="15"/>
                </a:lnTo>
                <a:lnTo>
                  <a:pt x="5" y="15"/>
                </a:lnTo>
                <a:lnTo>
                  <a:pt x="5" y="10"/>
                </a:lnTo>
                <a:lnTo>
                  <a:pt x="0" y="15"/>
                </a:lnTo>
                <a:lnTo>
                  <a:pt x="0" y="5"/>
                </a:lnTo>
                <a:lnTo>
                  <a:pt x="5" y="5"/>
                </a:lnTo>
                <a:close/>
              </a:path>
            </a:pathLst>
          </a:custGeom>
          <a:solidFill>
            <a:srgbClr val="000000"/>
          </a:solidFill>
          <a:ln w="9525">
            <a:noFill/>
            <a:round/>
            <a:headEnd/>
            <a:tailEnd/>
          </a:ln>
        </p:spPr>
        <p:txBody>
          <a:bodyPr/>
          <a:lstStyle/>
          <a:p>
            <a:endParaRPr lang="en-US"/>
          </a:p>
        </p:txBody>
      </p:sp>
      <p:sp>
        <p:nvSpPr>
          <p:cNvPr id="158864" name="Freeform 2192"/>
          <p:cNvSpPr>
            <a:spLocks/>
          </p:cNvSpPr>
          <p:nvPr/>
        </p:nvSpPr>
        <p:spPr bwMode="auto">
          <a:xfrm>
            <a:off x="1939925" y="3455988"/>
            <a:ext cx="17463" cy="31750"/>
          </a:xfrm>
          <a:custGeom>
            <a:avLst/>
            <a:gdLst/>
            <a:ahLst/>
            <a:cxnLst>
              <a:cxn ang="0">
                <a:pos x="0" y="0"/>
              </a:cxn>
              <a:cxn ang="0">
                <a:pos x="0" y="20"/>
              </a:cxn>
              <a:cxn ang="0">
                <a:pos x="11" y="15"/>
              </a:cxn>
              <a:cxn ang="0">
                <a:pos x="6" y="10"/>
              </a:cxn>
              <a:cxn ang="0">
                <a:pos x="0" y="0"/>
              </a:cxn>
            </a:cxnLst>
            <a:rect l="0" t="0" r="r" b="b"/>
            <a:pathLst>
              <a:path w="11" h="20">
                <a:moveTo>
                  <a:pt x="0" y="0"/>
                </a:moveTo>
                <a:lnTo>
                  <a:pt x="0" y="20"/>
                </a:lnTo>
                <a:lnTo>
                  <a:pt x="11" y="15"/>
                </a:lnTo>
                <a:lnTo>
                  <a:pt x="6" y="10"/>
                </a:lnTo>
                <a:lnTo>
                  <a:pt x="0" y="0"/>
                </a:lnTo>
                <a:close/>
              </a:path>
            </a:pathLst>
          </a:custGeom>
          <a:solidFill>
            <a:srgbClr val="000000"/>
          </a:solidFill>
          <a:ln w="9525">
            <a:noFill/>
            <a:round/>
            <a:headEnd/>
            <a:tailEnd/>
          </a:ln>
        </p:spPr>
        <p:txBody>
          <a:bodyPr/>
          <a:lstStyle/>
          <a:p>
            <a:endParaRPr lang="en-US"/>
          </a:p>
        </p:txBody>
      </p:sp>
      <p:sp>
        <p:nvSpPr>
          <p:cNvPr id="158865" name="Freeform 2193"/>
          <p:cNvSpPr>
            <a:spLocks/>
          </p:cNvSpPr>
          <p:nvPr/>
        </p:nvSpPr>
        <p:spPr bwMode="auto">
          <a:xfrm>
            <a:off x="1939925" y="3424238"/>
            <a:ext cx="17463" cy="31750"/>
          </a:xfrm>
          <a:custGeom>
            <a:avLst/>
            <a:gdLst/>
            <a:ahLst/>
            <a:cxnLst>
              <a:cxn ang="0">
                <a:pos x="0" y="15"/>
              </a:cxn>
              <a:cxn ang="0">
                <a:pos x="0" y="20"/>
              </a:cxn>
              <a:cxn ang="0">
                <a:pos x="6" y="15"/>
              </a:cxn>
              <a:cxn ang="0">
                <a:pos x="11" y="15"/>
              </a:cxn>
              <a:cxn ang="0">
                <a:pos x="11" y="10"/>
              </a:cxn>
              <a:cxn ang="0">
                <a:pos x="11" y="5"/>
              </a:cxn>
              <a:cxn ang="0">
                <a:pos x="6" y="0"/>
              </a:cxn>
              <a:cxn ang="0">
                <a:pos x="0" y="0"/>
              </a:cxn>
              <a:cxn ang="0">
                <a:pos x="0" y="5"/>
              </a:cxn>
              <a:cxn ang="0">
                <a:pos x="6" y="5"/>
              </a:cxn>
              <a:cxn ang="0">
                <a:pos x="6" y="15"/>
              </a:cxn>
              <a:cxn ang="0">
                <a:pos x="0" y="15"/>
              </a:cxn>
            </a:cxnLst>
            <a:rect l="0" t="0" r="r" b="b"/>
            <a:pathLst>
              <a:path w="11" h="20">
                <a:moveTo>
                  <a:pt x="0" y="15"/>
                </a:moveTo>
                <a:lnTo>
                  <a:pt x="0" y="20"/>
                </a:lnTo>
                <a:lnTo>
                  <a:pt x="6" y="15"/>
                </a:lnTo>
                <a:lnTo>
                  <a:pt x="11" y="15"/>
                </a:lnTo>
                <a:lnTo>
                  <a:pt x="11" y="10"/>
                </a:lnTo>
                <a:lnTo>
                  <a:pt x="11" y="5"/>
                </a:lnTo>
                <a:lnTo>
                  <a:pt x="6" y="0"/>
                </a:lnTo>
                <a:lnTo>
                  <a:pt x="0" y="0"/>
                </a:lnTo>
                <a:lnTo>
                  <a:pt x="0" y="5"/>
                </a:lnTo>
                <a:lnTo>
                  <a:pt x="6" y="5"/>
                </a:lnTo>
                <a:lnTo>
                  <a:pt x="6" y="15"/>
                </a:lnTo>
                <a:lnTo>
                  <a:pt x="0" y="15"/>
                </a:lnTo>
                <a:close/>
              </a:path>
            </a:pathLst>
          </a:custGeom>
          <a:solidFill>
            <a:srgbClr val="000000"/>
          </a:solidFill>
          <a:ln w="9525">
            <a:noFill/>
            <a:round/>
            <a:headEnd/>
            <a:tailEnd/>
          </a:ln>
        </p:spPr>
        <p:txBody>
          <a:bodyPr/>
          <a:lstStyle/>
          <a:p>
            <a:endParaRPr lang="en-US"/>
          </a:p>
        </p:txBody>
      </p:sp>
      <p:sp>
        <p:nvSpPr>
          <p:cNvPr id="158866" name="Freeform 2194"/>
          <p:cNvSpPr>
            <a:spLocks/>
          </p:cNvSpPr>
          <p:nvPr/>
        </p:nvSpPr>
        <p:spPr bwMode="auto">
          <a:xfrm>
            <a:off x="1922463" y="3424238"/>
            <a:ext cx="17463" cy="63500"/>
          </a:xfrm>
          <a:custGeom>
            <a:avLst/>
            <a:gdLst/>
            <a:ahLst/>
            <a:cxnLst>
              <a:cxn ang="0">
                <a:pos x="11" y="5"/>
              </a:cxn>
              <a:cxn ang="0">
                <a:pos x="11" y="0"/>
              </a:cxn>
              <a:cxn ang="0">
                <a:pos x="6" y="5"/>
              </a:cxn>
              <a:cxn ang="0">
                <a:pos x="0" y="10"/>
              </a:cxn>
              <a:cxn ang="0">
                <a:pos x="6" y="15"/>
              </a:cxn>
              <a:cxn ang="0">
                <a:pos x="11" y="30"/>
              </a:cxn>
              <a:cxn ang="0">
                <a:pos x="11" y="35"/>
              </a:cxn>
              <a:cxn ang="0">
                <a:pos x="11" y="40"/>
              </a:cxn>
              <a:cxn ang="0">
                <a:pos x="11" y="20"/>
              </a:cxn>
              <a:cxn ang="0">
                <a:pos x="11" y="15"/>
              </a:cxn>
              <a:cxn ang="0">
                <a:pos x="6" y="10"/>
              </a:cxn>
              <a:cxn ang="0">
                <a:pos x="6" y="5"/>
              </a:cxn>
              <a:cxn ang="0">
                <a:pos x="11" y="5"/>
              </a:cxn>
            </a:cxnLst>
            <a:rect l="0" t="0" r="r" b="b"/>
            <a:pathLst>
              <a:path w="11" h="40">
                <a:moveTo>
                  <a:pt x="11" y="5"/>
                </a:moveTo>
                <a:lnTo>
                  <a:pt x="11" y="0"/>
                </a:lnTo>
                <a:lnTo>
                  <a:pt x="6" y="5"/>
                </a:lnTo>
                <a:lnTo>
                  <a:pt x="0" y="10"/>
                </a:lnTo>
                <a:lnTo>
                  <a:pt x="6" y="15"/>
                </a:lnTo>
                <a:lnTo>
                  <a:pt x="11" y="30"/>
                </a:lnTo>
                <a:lnTo>
                  <a:pt x="11" y="35"/>
                </a:lnTo>
                <a:lnTo>
                  <a:pt x="11" y="40"/>
                </a:lnTo>
                <a:lnTo>
                  <a:pt x="11" y="20"/>
                </a:lnTo>
                <a:lnTo>
                  <a:pt x="11" y="15"/>
                </a:lnTo>
                <a:lnTo>
                  <a:pt x="6" y="10"/>
                </a:lnTo>
                <a:lnTo>
                  <a:pt x="6" y="5"/>
                </a:lnTo>
                <a:lnTo>
                  <a:pt x="11" y="5"/>
                </a:lnTo>
                <a:close/>
              </a:path>
            </a:pathLst>
          </a:custGeom>
          <a:solidFill>
            <a:srgbClr val="000000"/>
          </a:solidFill>
          <a:ln w="9525">
            <a:noFill/>
            <a:round/>
            <a:headEnd/>
            <a:tailEnd/>
          </a:ln>
        </p:spPr>
        <p:txBody>
          <a:bodyPr/>
          <a:lstStyle/>
          <a:p>
            <a:endParaRPr lang="en-US"/>
          </a:p>
        </p:txBody>
      </p:sp>
      <p:sp>
        <p:nvSpPr>
          <p:cNvPr id="158867" name="Freeform 2195"/>
          <p:cNvSpPr>
            <a:spLocks/>
          </p:cNvSpPr>
          <p:nvPr/>
        </p:nvSpPr>
        <p:spPr bwMode="auto">
          <a:xfrm>
            <a:off x="1922463" y="3424238"/>
            <a:ext cx="34925" cy="63500"/>
          </a:xfrm>
          <a:custGeom>
            <a:avLst/>
            <a:gdLst/>
            <a:ahLst/>
            <a:cxnLst>
              <a:cxn ang="0">
                <a:pos x="0" y="10"/>
              </a:cxn>
              <a:cxn ang="0">
                <a:pos x="5" y="5"/>
              </a:cxn>
              <a:cxn ang="0">
                <a:pos x="11" y="0"/>
              </a:cxn>
              <a:cxn ang="0">
                <a:pos x="16" y="0"/>
              </a:cxn>
              <a:cxn ang="0">
                <a:pos x="22" y="5"/>
              </a:cxn>
              <a:cxn ang="0">
                <a:pos x="22" y="10"/>
              </a:cxn>
              <a:cxn ang="0">
                <a:pos x="22" y="15"/>
              </a:cxn>
              <a:cxn ang="0">
                <a:pos x="16" y="15"/>
              </a:cxn>
              <a:cxn ang="0">
                <a:pos x="11" y="20"/>
              </a:cxn>
              <a:cxn ang="0">
                <a:pos x="16" y="30"/>
              </a:cxn>
              <a:cxn ang="0">
                <a:pos x="22" y="35"/>
              </a:cxn>
              <a:cxn ang="0">
                <a:pos x="11" y="40"/>
              </a:cxn>
              <a:cxn ang="0">
                <a:pos x="11" y="35"/>
              </a:cxn>
              <a:cxn ang="0">
                <a:pos x="11" y="30"/>
              </a:cxn>
              <a:cxn ang="0">
                <a:pos x="5" y="15"/>
              </a:cxn>
              <a:cxn ang="0">
                <a:pos x="0" y="10"/>
              </a:cxn>
            </a:cxnLst>
            <a:rect l="0" t="0" r="r" b="b"/>
            <a:pathLst>
              <a:path w="22" h="40">
                <a:moveTo>
                  <a:pt x="0" y="10"/>
                </a:moveTo>
                <a:lnTo>
                  <a:pt x="5" y="5"/>
                </a:lnTo>
                <a:lnTo>
                  <a:pt x="11" y="0"/>
                </a:lnTo>
                <a:lnTo>
                  <a:pt x="16" y="0"/>
                </a:lnTo>
                <a:lnTo>
                  <a:pt x="22" y="5"/>
                </a:lnTo>
                <a:lnTo>
                  <a:pt x="22" y="10"/>
                </a:lnTo>
                <a:lnTo>
                  <a:pt x="22" y="15"/>
                </a:lnTo>
                <a:lnTo>
                  <a:pt x="16" y="15"/>
                </a:lnTo>
                <a:lnTo>
                  <a:pt x="11" y="20"/>
                </a:lnTo>
                <a:lnTo>
                  <a:pt x="16" y="30"/>
                </a:lnTo>
                <a:lnTo>
                  <a:pt x="22" y="35"/>
                </a:lnTo>
                <a:lnTo>
                  <a:pt x="11" y="40"/>
                </a:lnTo>
                <a:lnTo>
                  <a:pt x="11" y="35"/>
                </a:lnTo>
                <a:lnTo>
                  <a:pt x="11" y="30"/>
                </a:lnTo>
                <a:lnTo>
                  <a:pt x="5" y="15"/>
                </a:lnTo>
                <a:lnTo>
                  <a:pt x="0" y="10"/>
                </a:lnTo>
                <a:close/>
              </a:path>
            </a:pathLst>
          </a:custGeom>
          <a:noFill/>
          <a:ln w="1588" cap="rnd">
            <a:solidFill>
              <a:srgbClr val="000000"/>
            </a:solidFill>
            <a:prstDash val="solid"/>
            <a:round/>
            <a:headEnd/>
            <a:tailEnd/>
          </a:ln>
        </p:spPr>
        <p:txBody>
          <a:bodyPr/>
          <a:lstStyle/>
          <a:p>
            <a:endParaRPr lang="en-US"/>
          </a:p>
        </p:txBody>
      </p:sp>
      <p:sp>
        <p:nvSpPr>
          <p:cNvPr id="158868" name="Freeform 2196"/>
          <p:cNvSpPr>
            <a:spLocks/>
          </p:cNvSpPr>
          <p:nvPr/>
        </p:nvSpPr>
        <p:spPr bwMode="auto">
          <a:xfrm>
            <a:off x="1931988" y="3432175"/>
            <a:ext cx="15875" cy="15875"/>
          </a:xfrm>
          <a:custGeom>
            <a:avLst/>
            <a:gdLst/>
            <a:ahLst/>
            <a:cxnLst>
              <a:cxn ang="0">
                <a:pos x="0" y="5"/>
              </a:cxn>
              <a:cxn ang="0">
                <a:pos x="5" y="10"/>
              </a:cxn>
              <a:cxn ang="0">
                <a:pos x="10" y="10"/>
              </a:cxn>
              <a:cxn ang="0">
                <a:pos x="10" y="0"/>
              </a:cxn>
              <a:cxn ang="0">
                <a:pos x="5" y="0"/>
              </a:cxn>
              <a:cxn ang="0">
                <a:pos x="0" y="0"/>
              </a:cxn>
              <a:cxn ang="0">
                <a:pos x="0" y="5"/>
              </a:cxn>
            </a:cxnLst>
            <a:rect l="0" t="0" r="r" b="b"/>
            <a:pathLst>
              <a:path w="10" h="10">
                <a:moveTo>
                  <a:pt x="0" y="5"/>
                </a:moveTo>
                <a:lnTo>
                  <a:pt x="5" y="10"/>
                </a:lnTo>
                <a:lnTo>
                  <a:pt x="10" y="10"/>
                </a:lnTo>
                <a:lnTo>
                  <a:pt x="10" y="0"/>
                </a:lnTo>
                <a:lnTo>
                  <a:pt x="5" y="0"/>
                </a:lnTo>
                <a:lnTo>
                  <a:pt x="0" y="0"/>
                </a:lnTo>
                <a:lnTo>
                  <a:pt x="0" y="5"/>
                </a:lnTo>
                <a:close/>
              </a:path>
            </a:pathLst>
          </a:custGeom>
          <a:noFill/>
          <a:ln w="1588" cap="rnd">
            <a:solidFill>
              <a:srgbClr val="000000"/>
            </a:solidFill>
            <a:prstDash val="solid"/>
            <a:round/>
            <a:headEnd/>
            <a:tailEnd/>
          </a:ln>
        </p:spPr>
        <p:txBody>
          <a:bodyPr/>
          <a:lstStyle/>
          <a:p>
            <a:endParaRPr lang="en-US"/>
          </a:p>
        </p:txBody>
      </p:sp>
      <p:sp>
        <p:nvSpPr>
          <p:cNvPr id="158869" name="Freeform 2197"/>
          <p:cNvSpPr>
            <a:spLocks/>
          </p:cNvSpPr>
          <p:nvPr/>
        </p:nvSpPr>
        <p:spPr bwMode="auto">
          <a:xfrm>
            <a:off x="1982788" y="3416300"/>
            <a:ext cx="25400" cy="31750"/>
          </a:xfrm>
          <a:custGeom>
            <a:avLst/>
            <a:gdLst/>
            <a:ahLst/>
            <a:cxnLst>
              <a:cxn ang="0">
                <a:pos x="0" y="10"/>
              </a:cxn>
              <a:cxn ang="0">
                <a:pos x="0" y="5"/>
              </a:cxn>
              <a:cxn ang="0">
                <a:pos x="5" y="0"/>
              </a:cxn>
              <a:cxn ang="0">
                <a:pos x="10" y="0"/>
              </a:cxn>
              <a:cxn ang="0">
                <a:pos x="10" y="5"/>
              </a:cxn>
              <a:cxn ang="0">
                <a:pos x="5" y="10"/>
              </a:cxn>
              <a:cxn ang="0">
                <a:pos x="0" y="15"/>
              </a:cxn>
              <a:cxn ang="0">
                <a:pos x="5" y="20"/>
              </a:cxn>
              <a:cxn ang="0">
                <a:pos x="10" y="15"/>
              </a:cxn>
              <a:cxn ang="0">
                <a:pos x="16" y="15"/>
              </a:cxn>
              <a:cxn ang="0">
                <a:pos x="10" y="20"/>
              </a:cxn>
              <a:cxn ang="0">
                <a:pos x="5" y="20"/>
              </a:cxn>
              <a:cxn ang="0">
                <a:pos x="0" y="20"/>
              </a:cxn>
              <a:cxn ang="0">
                <a:pos x="0" y="10"/>
              </a:cxn>
            </a:cxnLst>
            <a:rect l="0" t="0" r="r" b="b"/>
            <a:pathLst>
              <a:path w="16" h="20">
                <a:moveTo>
                  <a:pt x="0" y="10"/>
                </a:moveTo>
                <a:lnTo>
                  <a:pt x="0" y="5"/>
                </a:lnTo>
                <a:lnTo>
                  <a:pt x="5" y="0"/>
                </a:lnTo>
                <a:lnTo>
                  <a:pt x="10" y="0"/>
                </a:lnTo>
                <a:lnTo>
                  <a:pt x="10" y="5"/>
                </a:lnTo>
                <a:lnTo>
                  <a:pt x="5" y="10"/>
                </a:lnTo>
                <a:lnTo>
                  <a:pt x="0" y="15"/>
                </a:lnTo>
                <a:lnTo>
                  <a:pt x="5" y="20"/>
                </a:lnTo>
                <a:lnTo>
                  <a:pt x="10" y="15"/>
                </a:lnTo>
                <a:lnTo>
                  <a:pt x="16" y="15"/>
                </a:lnTo>
                <a:lnTo>
                  <a:pt x="10" y="20"/>
                </a:lnTo>
                <a:lnTo>
                  <a:pt x="5" y="20"/>
                </a:lnTo>
                <a:lnTo>
                  <a:pt x="0" y="20"/>
                </a:lnTo>
                <a:lnTo>
                  <a:pt x="0" y="10"/>
                </a:lnTo>
                <a:close/>
              </a:path>
            </a:pathLst>
          </a:custGeom>
          <a:noFill/>
          <a:ln w="1588" cap="rnd">
            <a:solidFill>
              <a:srgbClr val="000000"/>
            </a:solidFill>
            <a:prstDash val="solid"/>
            <a:round/>
            <a:headEnd/>
            <a:tailEnd/>
          </a:ln>
        </p:spPr>
        <p:txBody>
          <a:bodyPr/>
          <a:lstStyle/>
          <a:p>
            <a:endParaRPr lang="en-US"/>
          </a:p>
        </p:txBody>
      </p:sp>
      <p:sp>
        <p:nvSpPr>
          <p:cNvPr id="158870" name="Freeform 2198"/>
          <p:cNvSpPr>
            <a:spLocks/>
          </p:cNvSpPr>
          <p:nvPr/>
        </p:nvSpPr>
        <p:spPr bwMode="auto">
          <a:xfrm>
            <a:off x="1982788" y="3416300"/>
            <a:ext cx="7938" cy="23813"/>
          </a:xfrm>
          <a:custGeom>
            <a:avLst/>
            <a:gdLst/>
            <a:ahLst/>
            <a:cxnLst>
              <a:cxn ang="0">
                <a:pos x="5" y="0"/>
              </a:cxn>
              <a:cxn ang="0">
                <a:pos x="5" y="5"/>
              </a:cxn>
              <a:cxn ang="0">
                <a:pos x="0" y="5"/>
              </a:cxn>
              <a:cxn ang="0">
                <a:pos x="0" y="15"/>
              </a:cxn>
              <a:cxn ang="0">
                <a:pos x="5" y="5"/>
              </a:cxn>
              <a:cxn ang="0">
                <a:pos x="5" y="0"/>
              </a:cxn>
            </a:cxnLst>
            <a:rect l="0" t="0" r="r" b="b"/>
            <a:pathLst>
              <a:path w="5" h="15">
                <a:moveTo>
                  <a:pt x="5" y="0"/>
                </a:moveTo>
                <a:lnTo>
                  <a:pt x="5" y="5"/>
                </a:lnTo>
                <a:lnTo>
                  <a:pt x="0" y="5"/>
                </a:lnTo>
                <a:lnTo>
                  <a:pt x="0" y="15"/>
                </a:lnTo>
                <a:lnTo>
                  <a:pt x="5" y="5"/>
                </a:lnTo>
                <a:lnTo>
                  <a:pt x="5" y="0"/>
                </a:lnTo>
                <a:close/>
              </a:path>
            </a:pathLst>
          </a:custGeom>
          <a:noFill/>
          <a:ln w="1588" cap="rnd">
            <a:solidFill>
              <a:srgbClr val="000000"/>
            </a:solidFill>
            <a:prstDash val="solid"/>
            <a:round/>
            <a:headEnd/>
            <a:tailEnd/>
          </a:ln>
        </p:spPr>
        <p:txBody>
          <a:bodyPr/>
          <a:lstStyle/>
          <a:p>
            <a:endParaRPr lang="en-US"/>
          </a:p>
        </p:txBody>
      </p:sp>
      <p:sp>
        <p:nvSpPr>
          <p:cNvPr id="158871" name="Freeform 2199"/>
          <p:cNvSpPr>
            <a:spLocks/>
          </p:cNvSpPr>
          <p:nvPr/>
        </p:nvSpPr>
        <p:spPr bwMode="auto">
          <a:xfrm>
            <a:off x="2017713" y="3400425"/>
            <a:ext cx="15875" cy="39688"/>
          </a:xfrm>
          <a:custGeom>
            <a:avLst/>
            <a:gdLst/>
            <a:ahLst/>
            <a:cxnLst>
              <a:cxn ang="0">
                <a:pos x="5" y="25"/>
              </a:cxn>
              <a:cxn ang="0">
                <a:pos x="0" y="10"/>
              </a:cxn>
              <a:cxn ang="0">
                <a:pos x="0" y="5"/>
              </a:cxn>
              <a:cxn ang="0">
                <a:pos x="5" y="5"/>
              </a:cxn>
              <a:cxn ang="0">
                <a:pos x="5" y="10"/>
              </a:cxn>
              <a:cxn ang="0">
                <a:pos x="5" y="5"/>
              </a:cxn>
              <a:cxn ang="0">
                <a:pos x="10" y="0"/>
              </a:cxn>
              <a:cxn ang="0">
                <a:pos x="10" y="5"/>
              </a:cxn>
              <a:cxn ang="0">
                <a:pos x="5" y="5"/>
              </a:cxn>
              <a:cxn ang="0">
                <a:pos x="5" y="10"/>
              </a:cxn>
              <a:cxn ang="0">
                <a:pos x="5" y="25"/>
              </a:cxn>
            </a:cxnLst>
            <a:rect l="0" t="0" r="r" b="b"/>
            <a:pathLst>
              <a:path w="10" h="25">
                <a:moveTo>
                  <a:pt x="5" y="25"/>
                </a:moveTo>
                <a:lnTo>
                  <a:pt x="0" y="10"/>
                </a:lnTo>
                <a:lnTo>
                  <a:pt x="0" y="5"/>
                </a:lnTo>
                <a:lnTo>
                  <a:pt x="5" y="5"/>
                </a:lnTo>
                <a:lnTo>
                  <a:pt x="5" y="10"/>
                </a:lnTo>
                <a:lnTo>
                  <a:pt x="5" y="5"/>
                </a:lnTo>
                <a:lnTo>
                  <a:pt x="10" y="0"/>
                </a:lnTo>
                <a:lnTo>
                  <a:pt x="10" y="5"/>
                </a:lnTo>
                <a:lnTo>
                  <a:pt x="5" y="5"/>
                </a:lnTo>
                <a:lnTo>
                  <a:pt x="5" y="10"/>
                </a:lnTo>
                <a:lnTo>
                  <a:pt x="5" y="25"/>
                </a:lnTo>
                <a:close/>
              </a:path>
            </a:pathLst>
          </a:custGeom>
          <a:noFill/>
          <a:ln w="1588" cap="rnd">
            <a:solidFill>
              <a:srgbClr val="000000"/>
            </a:solidFill>
            <a:prstDash val="solid"/>
            <a:round/>
            <a:headEnd/>
            <a:tailEnd/>
          </a:ln>
        </p:spPr>
        <p:txBody>
          <a:bodyPr/>
          <a:lstStyle/>
          <a:p>
            <a:endParaRPr lang="en-US"/>
          </a:p>
        </p:txBody>
      </p:sp>
      <p:sp>
        <p:nvSpPr>
          <p:cNvPr id="158872" name="Freeform 2200"/>
          <p:cNvSpPr>
            <a:spLocks/>
          </p:cNvSpPr>
          <p:nvPr/>
        </p:nvSpPr>
        <p:spPr bwMode="auto">
          <a:xfrm>
            <a:off x="2051050" y="3394075"/>
            <a:ext cx="17463" cy="38100"/>
          </a:xfrm>
          <a:custGeom>
            <a:avLst/>
            <a:gdLst/>
            <a:ahLst/>
            <a:cxnLst>
              <a:cxn ang="0">
                <a:pos x="5" y="4"/>
              </a:cxn>
              <a:cxn ang="0">
                <a:pos x="0" y="4"/>
              </a:cxn>
              <a:cxn ang="0">
                <a:pos x="11" y="0"/>
              </a:cxn>
              <a:cxn ang="0">
                <a:pos x="5" y="14"/>
              </a:cxn>
              <a:cxn ang="0">
                <a:pos x="11" y="19"/>
              </a:cxn>
              <a:cxn ang="0">
                <a:pos x="11" y="14"/>
              </a:cxn>
              <a:cxn ang="0">
                <a:pos x="11" y="19"/>
              </a:cxn>
              <a:cxn ang="0">
                <a:pos x="5" y="24"/>
              </a:cxn>
              <a:cxn ang="0">
                <a:pos x="5" y="19"/>
              </a:cxn>
              <a:cxn ang="0">
                <a:pos x="5" y="14"/>
              </a:cxn>
              <a:cxn ang="0">
                <a:pos x="5" y="4"/>
              </a:cxn>
            </a:cxnLst>
            <a:rect l="0" t="0" r="r" b="b"/>
            <a:pathLst>
              <a:path w="11" h="24">
                <a:moveTo>
                  <a:pt x="5" y="4"/>
                </a:moveTo>
                <a:lnTo>
                  <a:pt x="0" y="4"/>
                </a:lnTo>
                <a:lnTo>
                  <a:pt x="11" y="0"/>
                </a:lnTo>
                <a:lnTo>
                  <a:pt x="5" y="14"/>
                </a:lnTo>
                <a:lnTo>
                  <a:pt x="11" y="19"/>
                </a:lnTo>
                <a:lnTo>
                  <a:pt x="11" y="14"/>
                </a:lnTo>
                <a:lnTo>
                  <a:pt x="11" y="19"/>
                </a:lnTo>
                <a:lnTo>
                  <a:pt x="5" y="24"/>
                </a:lnTo>
                <a:lnTo>
                  <a:pt x="5" y="19"/>
                </a:lnTo>
                <a:lnTo>
                  <a:pt x="5" y="14"/>
                </a:lnTo>
                <a:lnTo>
                  <a:pt x="5" y="4"/>
                </a:lnTo>
                <a:close/>
              </a:path>
            </a:pathLst>
          </a:custGeom>
          <a:noFill/>
          <a:ln w="1588" cap="rnd">
            <a:solidFill>
              <a:srgbClr val="000000"/>
            </a:solidFill>
            <a:prstDash val="solid"/>
            <a:round/>
            <a:headEnd/>
            <a:tailEnd/>
          </a:ln>
        </p:spPr>
        <p:txBody>
          <a:bodyPr/>
          <a:lstStyle/>
          <a:p>
            <a:endParaRPr lang="en-US"/>
          </a:p>
        </p:txBody>
      </p:sp>
      <p:sp>
        <p:nvSpPr>
          <p:cNvPr id="158873" name="Freeform 2201"/>
          <p:cNvSpPr>
            <a:spLocks/>
          </p:cNvSpPr>
          <p:nvPr/>
        </p:nvSpPr>
        <p:spPr bwMode="auto">
          <a:xfrm>
            <a:off x="2060575" y="3376613"/>
            <a:ext cx="7938" cy="7938"/>
          </a:xfrm>
          <a:custGeom>
            <a:avLst/>
            <a:gdLst/>
            <a:ahLst/>
            <a:cxnLst>
              <a:cxn ang="0">
                <a:pos x="0" y="5"/>
              </a:cxn>
              <a:cxn ang="0">
                <a:pos x="0" y="0"/>
              </a:cxn>
              <a:cxn ang="0">
                <a:pos x="5" y="5"/>
              </a:cxn>
              <a:cxn ang="0">
                <a:pos x="0" y="5"/>
              </a:cxn>
            </a:cxnLst>
            <a:rect l="0" t="0" r="r" b="b"/>
            <a:pathLst>
              <a:path w="5" h="5">
                <a:moveTo>
                  <a:pt x="0" y="5"/>
                </a:moveTo>
                <a:lnTo>
                  <a:pt x="0" y="0"/>
                </a:lnTo>
                <a:lnTo>
                  <a:pt x="5" y="5"/>
                </a:lnTo>
                <a:lnTo>
                  <a:pt x="0" y="5"/>
                </a:lnTo>
                <a:close/>
              </a:path>
            </a:pathLst>
          </a:custGeom>
          <a:noFill/>
          <a:ln w="1588" cap="rnd">
            <a:solidFill>
              <a:srgbClr val="000000"/>
            </a:solidFill>
            <a:prstDash val="solid"/>
            <a:round/>
            <a:headEnd/>
            <a:tailEnd/>
          </a:ln>
        </p:spPr>
        <p:txBody>
          <a:bodyPr/>
          <a:lstStyle/>
          <a:p>
            <a:endParaRPr lang="en-US"/>
          </a:p>
        </p:txBody>
      </p:sp>
      <p:sp>
        <p:nvSpPr>
          <p:cNvPr id="158874" name="Freeform 2202"/>
          <p:cNvSpPr>
            <a:spLocks/>
          </p:cNvSpPr>
          <p:nvPr/>
        </p:nvSpPr>
        <p:spPr bwMode="auto">
          <a:xfrm>
            <a:off x="2084388" y="3376613"/>
            <a:ext cx="9525" cy="47625"/>
          </a:xfrm>
          <a:custGeom>
            <a:avLst/>
            <a:gdLst/>
            <a:ahLst/>
            <a:cxnLst>
              <a:cxn ang="0">
                <a:pos x="0" y="5"/>
              </a:cxn>
              <a:cxn ang="0">
                <a:pos x="0" y="0"/>
              </a:cxn>
              <a:cxn ang="0">
                <a:pos x="6" y="0"/>
              </a:cxn>
              <a:cxn ang="0">
                <a:pos x="0" y="25"/>
              </a:cxn>
              <a:cxn ang="0">
                <a:pos x="6" y="30"/>
              </a:cxn>
              <a:cxn ang="0">
                <a:pos x="6" y="25"/>
              </a:cxn>
              <a:cxn ang="0">
                <a:pos x="0" y="30"/>
              </a:cxn>
              <a:cxn ang="0">
                <a:pos x="0" y="25"/>
              </a:cxn>
              <a:cxn ang="0">
                <a:pos x="0" y="5"/>
              </a:cxn>
            </a:cxnLst>
            <a:rect l="0" t="0" r="r" b="b"/>
            <a:pathLst>
              <a:path w="6" h="30">
                <a:moveTo>
                  <a:pt x="0" y="5"/>
                </a:moveTo>
                <a:lnTo>
                  <a:pt x="0" y="0"/>
                </a:lnTo>
                <a:lnTo>
                  <a:pt x="6" y="0"/>
                </a:lnTo>
                <a:lnTo>
                  <a:pt x="0" y="25"/>
                </a:lnTo>
                <a:lnTo>
                  <a:pt x="6" y="30"/>
                </a:lnTo>
                <a:lnTo>
                  <a:pt x="6" y="25"/>
                </a:lnTo>
                <a:lnTo>
                  <a:pt x="0" y="30"/>
                </a:lnTo>
                <a:lnTo>
                  <a:pt x="0" y="25"/>
                </a:lnTo>
                <a:lnTo>
                  <a:pt x="0" y="5"/>
                </a:lnTo>
                <a:close/>
              </a:path>
            </a:pathLst>
          </a:custGeom>
          <a:noFill/>
          <a:ln w="1588" cap="rnd">
            <a:solidFill>
              <a:srgbClr val="000000"/>
            </a:solidFill>
            <a:prstDash val="solid"/>
            <a:round/>
            <a:headEnd/>
            <a:tailEnd/>
          </a:ln>
        </p:spPr>
        <p:txBody>
          <a:bodyPr/>
          <a:lstStyle/>
          <a:p>
            <a:endParaRPr lang="en-US"/>
          </a:p>
        </p:txBody>
      </p:sp>
      <p:sp>
        <p:nvSpPr>
          <p:cNvPr id="158875" name="Freeform 2203"/>
          <p:cNvSpPr>
            <a:spLocks/>
          </p:cNvSpPr>
          <p:nvPr/>
        </p:nvSpPr>
        <p:spPr bwMode="auto">
          <a:xfrm>
            <a:off x="2222500" y="3408363"/>
            <a:ext cx="60325" cy="39688"/>
          </a:xfrm>
          <a:custGeom>
            <a:avLst/>
            <a:gdLst/>
            <a:ahLst/>
            <a:cxnLst>
              <a:cxn ang="0">
                <a:pos x="32" y="0"/>
              </a:cxn>
              <a:cxn ang="0">
                <a:pos x="32" y="5"/>
              </a:cxn>
              <a:cxn ang="0">
                <a:pos x="38" y="5"/>
              </a:cxn>
              <a:cxn ang="0">
                <a:pos x="32" y="10"/>
              </a:cxn>
              <a:cxn ang="0">
                <a:pos x="32" y="5"/>
              </a:cxn>
              <a:cxn ang="0">
                <a:pos x="27" y="0"/>
              </a:cxn>
              <a:cxn ang="0">
                <a:pos x="22" y="5"/>
              </a:cxn>
              <a:cxn ang="0">
                <a:pos x="22" y="10"/>
              </a:cxn>
              <a:cxn ang="0">
                <a:pos x="22" y="15"/>
              </a:cxn>
              <a:cxn ang="0">
                <a:pos x="22" y="25"/>
              </a:cxn>
              <a:cxn ang="0">
                <a:pos x="16" y="25"/>
              </a:cxn>
              <a:cxn ang="0">
                <a:pos x="11" y="25"/>
              </a:cxn>
              <a:cxn ang="0">
                <a:pos x="6" y="25"/>
              </a:cxn>
              <a:cxn ang="0">
                <a:pos x="6" y="20"/>
              </a:cxn>
              <a:cxn ang="0">
                <a:pos x="6" y="25"/>
              </a:cxn>
              <a:cxn ang="0">
                <a:pos x="0" y="20"/>
              </a:cxn>
              <a:cxn ang="0">
                <a:pos x="6" y="15"/>
              </a:cxn>
              <a:cxn ang="0">
                <a:pos x="11" y="15"/>
              </a:cxn>
              <a:cxn ang="0">
                <a:pos x="6" y="20"/>
              </a:cxn>
              <a:cxn ang="0">
                <a:pos x="11" y="25"/>
              </a:cxn>
              <a:cxn ang="0">
                <a:pos x="16" y="25"/>
              </a:cxn>
              <a:cxn ang="0">
                <a:pos x="22" y="15"/>
              </a:cxn>
              <a:cxn ang="0">
                <a:pos x="16" y="10"/>
              </a:cxn>
              <a:cxn ang="0">
                <a:pos x="16" y="5"/>
              </a:cxn>
              <a:cxn ang="0">
                <a:pos x="22" y="0"/>
              </a:cxn>
              <a:cxn ang="0">
                <a:pos x="27" y="0"/>
              </a:cxn>
              <a:cxn ang="0">
                <a:pos x="32" y="0"/>
              </a:cxn>
            </a:cxnLst>
            <a:rect l="0" t="0" r="r" b="b"/>
            <a:pathLst>
              <a:path w="38" h="25">
                <a:moveTo>
                  <a:pt x="32" y="0"/>
                </a:moveTo>
                <a:lnTo>
                  <a:pt x="32" y="5"/>
                </a:lnTo>
                <a:lnTo>
                  <a:pt x="38" y="5"/>
                </a:lnTo>
                <a:lnTo>
                  <a:pt x="32" y="10"/>
                </a:lnTo>
                <a:lnTo>
                  <a:pt x="32" y="5"/>
                </a:lnTo>
                <a:lnTo>
                  <a:pt x="27" y="0"/>
                </a:lnTo>
                <a:lnTo>
                  <a:pt x="22" y="5"/>
                </a:lnTo>
                <a:lnTo>
                  <a:pt x="22" y="10"/>
                </a:lnTo>
                <a:lnTo>
                  <a:pt x="22" y="15"/>
                </a:lnTo>
                <a:lnTo>
                  <a:pt x="22" y="25"/>
                </a:lnTo>
                <a:lnTo>
                  <a:pt x="16" y="25"/>
                </a:lnTo>
                <a:lnTo>
                  <a:pt x="11" y="25"/>
                </a:lnTo>
                <a:lnTo>
                  <a:pt x="6" y="25"/>
                </a:lnTo>
                <a:lnTo>
                  <a:pt x="6" y="20"/>
                </a:lnTo>
                <a:lnTo>
                  <a:pt x="6" y="25"/>
                </a:lnTo>
                <a:lnTo>
                  <a:pt x="0" y="20"/>
                </a:lnTo>
                <a:lnTo>
                  <a:pt x="6" y="15"/>
                </a:lnTo>
                <a:lnTo>
                  <a:pt x="11" y="15"/>
                </a:lnTo>
                <a:lnTo>
                  <a:pt x="6" y="20"/>
                </a:lnTo>
                <a:lnTo>
                  <a:pt x="11" y="25"/>
                </a:lnTo>
                <a:lnTo>
                  <a:pt x="16" y="25"/>
                </a:lnTo>
                <a:lnTo>
                  <a:pt x="22" y="15"/>
                </a:lnTo>
                <a:lnTo>
                  <a:pt x="16" y="10"/>
                </a:lnTo>
                <a:lnTo>
                  <a:pt x="16" y="5"/>
                </a:lnTo>
                <a:lnTo>
                  <a:pt x="22" y="0"/>
                </a:lnTo>
                <a:lnTo>
                  <a:pt x="27" y="0"/>
                </a:lnTo>
                <a:lnTo>
                  <a:pt x="32" y="0"/>
                </a:lnTo>
                <a:close/>
              </a:path>
            </a:pathLst>
          </a:custGeom>
          <a:noFill/>
          <a:ln w="1588" cap="rnd">
            <a:solidFill>
              <a:srgbClr val="000000"/>
            </a:solidFill>
            <a:prstDash val="solid"/>
            <a:round/>
            <a:headEnd/>
            <a:tailEnd/>
          </a:ln>
        </p:spPr>
        <p:txBody>
          <a:bodyPr/>
          <a:lstStyle/>
          <a:p>
            <a:endParaRPr lang="en-US"/>
          </a:p>
        </p:txBody>
      </p:sp>
      <p:sp>
        <p:nvSpPr>
          <p:cNvPr id="158876" name="Freeform 2204"/>
          <p:cNvSpPr>
            <a:spLocks/>
          </p:cNvSpPr>
          <p:nvPr/>
        </p:nvSpPr>
        <p:spPr bwMode="auto">
          <a:xfrm>
            <a:off x="2265363" y="3440113"/>
            <a:ext cx="33338" cy="31750"/>
          </a:xfrm>
          <a:custGeom>
            <a:avLst/>
            <a:gdLst/>
            <a:ahLst/>
            <a:cxnLst>
              <a:cxn ang="0">
                <a:pos x="5" y="10"/>
              </a:cxn>
              <a:cxn ang="0">
                <a:pos x="16" y="5"/>
              </a:cxn>
              <a:cxn ang="0">
                <a:pos x="11" y="0"/>
              </a:cxn>
              <a:cxn ang="0">
                <a:pos x="16" y="0"/>
              </a:cxn>
              <a:cxn ang="0">
                <a:pos x="21" y="0"/>
              </a:cxn>
              <a:cxn ang="0">
                <a:pos x="21" y="5"/>
              </a:cxn>
              <a:cxn ang="0">
                <a:pos x="16" y="5"/>
              </a:cxn>
              <a:cxn ang="0">
                <a:pos x="5" y="15"/>
              </a:cxn>
              <a:cxn ang="0">
                <a:pos x="11" y="15"/>
              </a:cxn>
              <a:cxn ang="0">
                <a:pos x="5" y="20"/>
              </a:cxn>
              <a:cxn ang="0">
                <a:pos x="0" y="15"/>
              </a:cxn>
              <a:cxn ang="0">
                <a:pos x="5" y="10"/>
              </a:cxn>
            </a:cxnLst>
            <a:rect l="0" t="0" r="r" b="b"/>
            <a:pathLst>
              <a:path w="21" h="20">
                <a:moveTo>
                  <a:pt x="5" y="10"/>
                </a:moveTo>
                <a:lnTo>
                  <a:pt x="16" y="5"/>
                </a:lnTo>
                <a:lnTo>
                  <a:pt x="11" y="0"/>
                </a:lnTo>
                <a:lnTo>
                  <a:pt x="16" y="0"/>
                </a:lnTo>
                <a:lnTo>
                  <a:pt x="21" y="0"/>
                </a:lnTo>
                <a:lnTo>
                  <a:pt x="21" y="5"/>
                </a:lnTo>
                <a:lnTo>
                  <a:pt x="16" y="5"/>
                </a:lnTo>
                <a:lnTo>
                  <a:pt x="5" y="15"/>
                </a:lnTo>
                <a:lnTo>
                  <a:pt x="11" y="15"/>
                </a:lnTo>
                <a:lnTo>
                  <a:pt x="5" y="20"/>
                </a:lnTo>
                <a:lnTo>
                  <a:pt x="0" y="15"/>
                </a:lnTo>
                <a:lnTo>
                  <a:pt x="5" y="10"/>
                </a:lnTo>
                <a:close/>
              </a:path>
            </a:pathLst>
          </a:custGeom>
          <a:noFill/>
          <a:ln w="1588" cap="rnd">
            <a:solidFill>
              <a:srgbClr val="000000"/>
            </a:solidFill>
            <a:prstDash val="solid"/>
            <a:round/>
            <a:headEnd/>
            <a:tailEnd/>
          </a:ln>
        </p:spPr>
        <p:txBody>
          <a:bodyPr/>
          <a:lstStyle/>
          <a:p>
            <a:endParaRPr lang="en-US"/>
          </a:p>
        </p:txBody>
      </p:sp>
      <p:sp>
        <p:nvSpPr>
          <p:cNvPr id="158877" name="Freeform 2205"/>
          <p:cNvSpPr>
            <a:spLocks/>
          </p:cNvSpPr>
          <p:nvPr/>
        </p:nvSpPr>
        <p:spPr bwMode="auto">
          <a:xfrm>
            <a:off x="2290763" y="3455988"/>
            <a:ext cx="34925" cy="23813"/>
          </a:xfrm>
          <a:custGeom>
            <a:avLst/>
            <a:gdLst/>
            <a:ahLst/>
            <a:cxnLst>
              <a:cxn ang="0">
                <a:pos x="0" y="15"/>
              </a:cxn>
              <a:cxn ang="0">
                <a:pos x="11" y="5"/>
              </a:cxn>
              <a:cxn ang="0">
                <a:pos x="16" y="5"/>
              </a:cxn>
              <a:cxn ang="0">
                <a:pos x="11" y="0"/>
              </a:cxn>
              <a:cxn ang="0">
                <a:pos x="16" y="5"/>
              </a:cxn>
              <a:cxn ang="0">
                <a:pos x="11" y="10"/>
              </a:cxn>
              <a:cxn ang="0">
                <a:pos x="16" y="10"/>
              </a:cxn>
              <a:cxn ang="0">
                <a:pos x="22" y="10"/>
              </a:cxn>
              <a:cxn ang="0">
                <a:pos x="22" y="15"/>
              </a:cxn>
              <a:cxn ang="0">
                <a:pos x="22" y="10"/>
              </a:cxn>
              <a:cxn ang="0">
                <a:pos x="16" y="10"/>
              </a:cxn>
              <a:cxn ang="0">
                <a:pos x="11" y="10"/>
              </a:cxn>
              <a:cxn ang="0">
                <a:pos x="0" y="15"/>
              </a:cxn>
            </a:cxnLst>
            <a:rect l="0" t="0" r="r" b="b"/>
            <a:pathLst>
              <a:path w="22" h="15">
                <a:moveTo>
                  <a:pt x="0" y="15"/>
                </a:moveTo>
                <a:lnTo>
                  <a:pt x="11" y="5"/>
                </a:lnTo>
                <a:lnTo>
                  <a:pt x="16" y="5"/>
                </a:lnTo>
                <a:lnTo>
                  <a:pt x="11" y="0"/>
                </a:lnTo>
                <a:lnTo>
                  <a:pt x="16" y="5"/>
                </a:lnTo>
                <a:lnTo>
                  <a:pt x="11" y="10"/>
                </a:lnTo>
                <a:lnTo>
                  <a:pt x="16" y="10"/>
                </a:lnTo>
                <a:lnTo>
                  <a:pt x="22" y="10"/>
                </a:lnTo>
                <a:lnTo>
                  <a:pt x="22" y="15"/>
                </a:lnTo>
                <a:lnTo>
                  <a:pt x="22" y="10"/>
                </a:lnTo>
                <a:lnTo>
                  <a:pt x="16" y="10"/>
                </a:lnTo>
                <a:lnTo>
                  <a:pt x="11" y="10"/>
                </a:lnTo>
                <a:lnTo>
                  <a:pt x="0" y="15"/>
                </a:lnTo>
                <a:close/>
              </a:path>
            </a:pathLst>
          </a:custGeom>
          <a:noFill/>
          <a:ln w="1588" cap="rnd">
            <a:solidFill>
              <a:srgbClr val="000000"/>
            </a:solidFill>
            <a:prstDash val="solid"/>
            <a:round/>
            <a:headEnd/>
            <a:tailEnd/>
          </a:ln>
        </p:spPr>
        <p:txBody>
          <a:bodyPr/>
          <a:lstStyle/>
          <a:p>
            <a:endParaRPr lang="en-US"/>
          </a:p>
        </p:txBody>
      </p:sp>
      <p:sp>
        <p:nvSpPr>
          <p:cNvPr id="158878" name="Freeform 2206"/>
          <p:cNvSpPr>
            <a:spLocks/>
          </p:cNvSpPr>
          <p:nvPr/>
        </p:nvSpPr>
        <p:spPr bwMode="auto">
          <a:xfrm>
            <a:off x="2316163" y="3494088"/>
            <a:ext cx="42863" cy="31750"/>
          </a:xfrm>
          <a:custGeom>
            <a:avLst/>
            <a:gdLst/>
            <a:ahLst/>
            <a:cxnLst>
              <a:cxn ang="0">
                <a:pos x="16" y="0"/>
              </a:cxn>
              <a:cxn ang="0">
                <a:pos x="22" y="5"/>
              </a:cxn>
              <a:cxn ang="0">
                <a:pos x="22" y="10"/>
              </a:cxn>
              <a:cxn ang="0">
                <a:pos x="27" y="10"/>
              </a:cxn>
              <a:cxn ang="0">
                <a:pos x="11" y="15"/>
              </a:cxn>
              <a:cxn ang="0">
                <a:pos x="11" y="20"/>
              </a:cxn>
              <a:cxn ang="0">
                <a:pos x="11" y="15"/>
              </a:cxn>
              <a:cxn ang="0">
                <a:pos x="6" y="15"/>
              </a:cxn>
              <a:cxn ang="0">
                <a:pos x="11" y="10"/>
              </a:cxn>
              <a:cxn ang="0">
                <a:pos x="6" y="10"/>
              </a:cxn>
              <a:cxn ang="0">
                <a:pos x="0" y="10"/>
              </a:cxn>
              <a:cxn ang="0">
                <a:pos x="0" y="5"/>
              </a:cxn>
              <a:cxn ang="0">
                <a:pos x="0" y="0"/>
              </a:cxn>
              <a:cxn ang="0">
                <a:pos x="6" y="0"/>
              </a:cxn>
              <a:cxn ang="0">
                <a:pos x="16" y="0"/>
              </a:cxn>
            </a:cxnLst>
            <a:rect l="0" t="0" r="r" b="b"/>
            <a:pathLst>
              <a:path w="27" h="20">
                <a:moveTo>
                  <a:pt x="16" y="0"/>
                </a:moveTo>
                <a:lnTo>
                  <a:pt x="22" y="5"/>
                </a:lnTo>
                <a:lnTo>
                  <a:pt x="22" y="10"/>
                </a:lnTo>
                <a:lnTo>
                  <a:pt x="27" y="10"/>
                </a:lnTo>
                <a:lnTo>
                  <a:pt x="11" y="15"/>
                </a:lnTo>
                <a:lnTo>
                  <a:pt x="11" y="20"/>
                </a:lnTo>
                <a:lnTo>
                  <a:pt x="11" y="15"/>
                </a:lnTo>
                <a:lnTo>
                  <a:pt x="6" y="15"/>
                </a:lnTo>
                <a:lnTo>
                  <a:pt x="11" y="10"/>
                </a:lnTo>
                <a:lnTo>
                  <a:pt x="6" y="10"/>
                </a:lnTo>
                <a:lnTo>
                  <a:pt x="0" y="10"/>
                </a:lnTo>
                <a:lnTo>
                  <a:pt x="0" y="5"/>
                </a:lnTo>
                <a:lnTo>
                  <a:pt x="0" y="0"/>
                </a:lnTo>
                <a:lnTo>
                  <a:pt x="6" y="0"/>
                </a:lnTo>
                <a:lnTo>
                  <a:pt x="16" y="0"/>
                </a:lnTo>
                <a:close/>
              </a:path>
            </a:pathLst>
          </a:custGeom>
          <a:noFill/>
          <a:ln w="1588" cap="rnd">
            <a:solidFill>
              <a:srgbClr val="000000"/>
            </a:solidFill>
            <a:prstDash val="solid"/>
            <a:round/>
            <a:headEnd/>
            <a:tailEnd/>
          </a:ln>
        </p:spPr>
        <p:txBody>
          <a:bodyPr/>
          <a:lstStyle/>
          <a:p>
            <a:endParaRPr lang="en-US"/>
          </a:p>
        </p:txBody>
      </p:sp>
      <p:sp>
        <p:nvSpPr>
          <p:cNvPr id="158879" name="Freeform 2207"/>
          <p:cNvSpPr>
            <a:spLocks/>
          </p:cNvSpPr>
          <p:nvPr/>
        </p:nvSpPr>
        <p:spPr bwMode="auto">
          <a:xfrm>
            <a:off x="2316163" y="3502025"/>
            <a:ext cx="33338" cy="7938"/>
          </a:xfrm>
          <a:custGeom>
            <a:avLst/>
            <a:gdLst/>
            <a:ahLst/>
            <a:cxnLst>
              <a:cxn ang="0">
                <a:pos x="0" y="5"/>
              </a:cxn>
              <a:cxn ang="0">
                <a:pos x="5" y="5"/>
              </a:cxn>
              <a:cxn ang="0">
                <a:pos x="11" y="5"/>
              </a:cxn>
              <a:cxn ang="0">
                <a:pos x="21" y="5"/>
              </a:cxn>
              <a:cxn ang="0">
                <a:pos x="21" y="0"/>
              </a:cxn>
              <a:cxn ang="0">
                <a:pos x="16" y="0"/>
              </a:cxn>
              <a:cxn ang="0">
                <a:pos x="11" y="0"/>
              </a:cxn>
              <a:cxn ang="0">
                <a:pos x="5" y="0"/>
              </a:cxn>
              <a:cxn ang="0">
                <a:pos x="0" y="0"/>
              </a:cxn>
              <a:cxn ang="0">
                <a:pos x="0" y="5"/>
              </a:cxn>
            </a:cxnLst>
            <a:rect l="0" t="0" r="r" b="b"/>
            <a:pathLst>
              <a:path w="21" h="5">
                <a:moveTo>
                  <a:pt x="0" y="5"/>
                </a:moveTo>
                <a:lnTo>
                  <a:pt x="5" y="5"/>
                </a:lnTo>
                <a:lnTo>
                  <a:pt x="11" y="5"/>
                </a:lnTo>
                <a:lnTo>
                  <a:pt x="21" y="5"/>
                </a:lnTo>
                <a:lnTo>
                  <a:pt x="21" y="0"/>
                </a:lnTo>
                <a:lnTo>
                  <a:pt x="16" y="0"/>
                </a:lnTo>
                <a:lnTo>
                  <a:pt x="11" y="0"/>
                </a:lnTo>
                <a:lnTo>
                  <a:pt x="5" y="0"/>
                </a:lnTo>
                <a:lnTo>
                  <a:pt x="0" y="0"/>
                </a:lnTo>
                <a:lnTo>
                  <a:pt x="0" y="5"/>
                </a:lnTo>
                <a:close/>
              </a:path>
            </a:pathLst>
          </a:custGeom>
          <a:noFill/>
          <a:ln w="1588" cap="rnd">
            <a:solidFill>
              <a:srgbClr val="000000"/>
            </a:solidFill>
            <a:prstDash val="solid"/>
            <a:round/>
            <a:headEnd/>
            <a:tailEnd/>
          </a:ln>
        </p:spPr>
        <p:txBody>
          <a:bodyPr/>
          <a:lstStyle/>
          <a:p>
            <a:endParaRPr lang="en-US"/>
          </a:p>
        </p:txBody>
      </p:sp>
      <p:sp>
        <p:nvSpPr>
          <p:cNvPr id="158880" name="Freeform 2208"/>
          <p:cNvSpPr>
            <a:spLocks/>
          </p:cNvSpPr>
          <p:nvPr/>
        </p:nvSpPr>
        <p:spPr bwMode="auto">
          <a:xfrm>
            <a:off x="2333625" y="3525838"/>
            <a:ext cx="42863" cy="23813"/>
          </a:xfrm>
          <a:custGeom>
            <a:avLst/>
            <a:gdLst/>
            <a:ahLst/>
            <a:cxnLst>
              <a:cxn ang="0">
                <a:pos x="21" y="5"/>
              </a:cxn>
              <a:cxn ang="0">
                <a:pos x="21" y="5"/>
              </a:cxn>
              <a:cxn ang="0">
                <a:pos x="21" y="0"/>
              </a:cxn>
              <a:cxn ang="0">
                <a:pos x="27" y="5"/>
              </a:cxn>
              <a:cxn ang="0">
                <a:pos x="11" y="10"/>
              </a:cxn>
              <a:cxn ang="0">
                <a:pos x="5" y="10"/>
              </a:cxn>
              <a:cxn ang="0">
                <a:pos x="11" y="15"/>
              </a:cxn>
              <a:cxn ang="0">
                <a:pos x="5" y="10"/>
              </a:cxn>
              <a:cxn ang="0">
                <a:pos x="0" y="10"/>
              </a:cxn>
              <a:cxn ang="0">
                <a:pos x="5" y="5"/>
              </a:cxn>
              <a:cxn ang="0">
                <a:pos x="11" y="5"/>
              </a:cxn>
              <a:cxn ang="0">
                <a:pos x="21" y="5"/>
              </a:cxn>
            </a:cxnLst>
            <a:rect l="0" t="0" r="r" b="b"/>
            <a:pathLst>
              <a:path w="27" h="15">
                <a:moveTo>
                  <a:pt x="21" y="5"/>
                </a:moveTo>
                <a:lnTo>
                  <a:pt x="21" y="5"/>
                </a:lnTo>
                <a:lnTo>
                  <a:pt x="21" y="0"/>
                </a:lnTo>
                <a:lnTo>
                  <a:pt x="27" y="5"/>
                </a:lnTo>
                <a:lnTo>
                  <a:pt x="11" y="10"/>
                </a:lnTo>
                <a:lnTo>
                  <a:pt x="5" y="10"/>
                </a:lnTo>
                <a:lnTo>
                  <a:pt x="11" y="15"/>
                </a:lnTo>
                <a:lnTo>
                  <a:pt x="5" y="10"/>
                </a:lnTo>
                <a:lnTo>
                  <a:pt x="0" y="10"/>
                </a:lnTo>
                <a:lnTo>
                  <a:pt x="5" y="5"/>
                </a:lnTo>
                <a:lnTo>
                  <a:pt x="11" y="5"/>
                </a:lnTo>
                <a:lnTo>
                  <a:pt x="21" y="5"/>
                </a:lnTo>
                <a:close/>
              </a:path>
            </a:pathLst>
          </a:custGeom>
          <a:noFill/>
          <a:ln w="1588" cap="rnd">
            <a:solidFill>
              <a:srgbClr val="000000"/>
            </a:solidFill>
            <a:prstDash val="solid"/>
            <a:round/>
            <a:headEnd/>
            <a:tailEnd/>
          </a:ln>
        </p:spPr>
        <p:txBody>
          <a:bodyPr/>
          <a:lstStyle/>
          <a:p>
            <a:endParaRPr lang="en-US"/>
          </a:p>
        </p:txBody>
      </p:sp>
      <p:sp>
        <p:nvSpPr>
          <p:cNvPr id="158881" name="Freeform 2209"/>
          <p:cNvSpPr>
            <a:spLocks/>
          </p:cNvSpPr>
          <p:nvPr/>
        </p:nvSpPr>
        <p:spPr bwMode="auto">
          <a:xfrm>
            <a:off x="2386013" y="3525838"/>
            <a:ext cx="6350" cy="7938"/>
          </a:xfrm>
          <a:custGeom>
            <a:avLst/>
            <a:gdLst/>
            <a:ahLst/>
            <a:cxnLst>
              <a:cxn ang="0">
                <a:pos x="0" y="0"/>
              </a:cxn>
              <a:cxn ang="0">
                <a:pos x="4" y="5"/>
              </a:cxn>
              <a:cxn ang="0">
                <a:pos x="0" y="5"/>
              </a:cxn>
              <a:cxn ang="0">
                <a:pos x="0" y="0"/>
              </a:cxn>
            </a:cxnLst>
            <a:rect l="0" t="0" r="r" b="b"/>
            <a:pathLst>
              <a:path w="4" h="5">
                <a:moveTo>
                  <a:pt x="0" y="0"/>
                </a:moveTo>
                <a:lnTo>
                  <a:pt x="4" y="5"/>
                </a:lnTo>
                <a:lnTo>
                  <a:pt x="0" y="5"/>
                </a:lnTo>
                <a:lnTo>
                  <a:pt x="0" y="0"/>
                </a:lnTo>
                <a:close/>
              </a:path>
            </a:pathLst>
          </a:custGeom>
          <a:noFill/>
          <a:ln w="1588" cap="rnd">
            <a:solidFill>
              <a:srgbClr val="000000"/>
            </a:solidFill>
            <a:prstDash val="solid"/>
            <a:round/>
            <a:headEnd/>
            <a:tailEnd/>
          </a:ln>
        </p:spPr>
        <p:txBody>
          <a:bodyPr/>
          <a:lstStyle/>
          <a:p>
            <a:endParaRPr lang="en-US"/>
          </a:p>
        </p:txBody>
      </p:sp>
      <p:sp>
        <p:nvSpPr>
          <p:cNvPr id="158882" name="Freeform 2210"/>
          <p:cNvSpPr>
            <a:spLocks/>
          </p:cNvSpPr>
          <p:nvPr/>
        </p:nvSpPr>
        <p:spPr bwMode="auto">
          <a:xfrm>
            <a:off x="2349500" y="3557588"/>
            <a:ext cx="42863" cy="15875"/>
          </a:xfrm>
          <a:custGeom>
            <a:avLst/>
            <a:gdLst/>
            <a:ahLst/>
            <a:cxnLst>
              <a:cxn ang="0">
                <a:pos x="6" y="0"/>
              </a:cxn>
              <a:cxn ang="0">
                <a:pos x="17" y="0"/>
              </a:cxn>
              <a:cxn ang="0">
                <a:pos x="22" y="5"/>
              </a:cxn>
              <a:cxn ang="0">
                <a:pos x="27" y="5"/>
              </a:cxn>
              <a:cxn ang="0">
                <a:pos x="22" y="5"/>
              </a:cxn>
              <a:cxn ang="0">
                <a:pos x="17" y="10"/>
              </a:cxn>
              <a:cxn ang="0">
                <a:pos x="17" y="5"/>
              </a:cxn>
              <a:cxn ang="0">
                <a:pos x="6" y="5"/>
              </a:cxn>
              <a:cxn ang="0">
                <a:pos x="0" y="5"/>
              </a:cxn>
              <a:cxn ang="0">
                <a:pos x="6" y="10"/>
              </a:cxn>
              <a:cxn ang="0">
                <a:pos x="0" y="5"/>
              </a:cxn>
              <a:cxn ang="0">
                <a:pos x="6" y="0"/>
              </a:cxn>
            </a:cxnLst>
            <a:rect l="0" t="0" r="r" b="b"/>
            <a:pathLst>
              <a:path w="27" h="10">
                <a:moveTo>
                  <a:pt x="6" y="0"/>
                </a:moveTo>
                <a:lnTo>
                  <a:pt x="17" y="0"/>
                </a:lnTo>
                <a:lnTo>
                  <a:pt x="22" y="5"/>
                </a:lnTo>
                <a:lnTo>
                  <a:pt x="27" y="5"/>
                </a:lnTo>
                <a:lnTo>
                  <a:pt x="22" y="5"/>
                </a:lnTo>
                <a:lnTo>
                  <a:pt x="17" y="10"/>
                </a:lnTo>
                <a:lnTo>
                  <a:pt x="17" y="5"/>
                </a:lnTo>
                <a:lnTo>
                  <a:pt x="6" y="5"/>
                </a:lnTo>
                <a:lnTo>
                  <a:pt x="0" y="5"/>
                </a:lnTo>
                <a:lnTo>
                  <a:pt x="6" y="10"/>
                </a:lnTo>
                <a:lnTo>
                  <a:pt x="0" y="5"/>
                </a:lnTo>
                <a:lnTo>
                  <a:pt x="6" y="0"/>
                </a:lnTo>
                <a:close/>
              </a:path>
            </a:pathLst>
          </a:custGeom>
          <a:noFill/>
          <a:ln w="1588" cap="rnd">
            <a:solidFill>
              <a:srgbClr val="000000"/>
            </a:solidFill>
            <a:prstDash val="solid"/>
            <a:round/>
            <a:headEnd/>
            <a:tailEnd/>
          </a:ln>
        </p:spPr>
        <p:txBody>
          <a:bodyPr/>
          <a:lstStyle/>
          <a:p>
            <a:endParaRPr lang="en-US"/>
          </a:p>
        </p:txBody>
      </p:sp>
      <p:sp>
        <p:nvSpPr>
          <p:cNvPr id="158883" name="Freeform 2211"/>
          <p:cNvSpPr>
            <a:spLocks/>
          </p:cNvSpPr>
          <p:nvPr/>
        </p:nvSpPr>
        <p:spPr bwMode="auto">
          <a:xfrm>
            <a:off x="3444875" y="1704975"/>
            <a:ext cx="17463" cy="39688"/>
          </a:xfrm>
          <a:custGeom>
            <a:avLst/>
            <a:gdLst/>
            <a:ahLst/>
            <a:cxnLst>
              <a:cxn ang="0">
                <a:pos x="0" y="20"/>
              </a:cxn>
              <a:cxn ang="0">
                <a:pos x="0" y="25"/>
              </a:cxn>
              <a:cxn ang="0">
                <a:pos x="11" y="25"/>
              </a:cxn>
              <a:cxn ang="0">
                <a:pos x="11" y="20"/>
              </a:cxn>
              <a:cxn ang="0">
                <a:pos x="11" y="10"/>
              </a:cxn>
              <a:cxn ang="0">
                <a:pos x="0" y="0"/>
              </a:cxn>
              <a:cxn ang="0">
                <a:pos x="0" y="5"/>
              </a:cxn>
              <a:cxn ang="0">
                <a:pos x="0" y="10"/>
              </a:cxn>
              <a:cxn ang="0">
                <a:pos x="6" y="10"/>
              </a:cxn>
              <a:cxn ang="0">
                <a:pos x="11" y="15"/>
              </a:cxn>
              <a:cxn ang="0">
                <a:pos x="6" y="20"/>
              </a:cxn>
              <a:cxn ang="0">
                <a:pos x="0" y="20"/>
              </a:cxn>
            </a:cxnLst>
            <a:rect l="0" t="0" r="r" b="b"/>
            <a:pathLst>
              <a:path w="11" h="25">
                <a:moveTo>
                  <a:pt x="0" y="20"/>
                </a:moveTo>
                <a:lnTo>
                  <a:pt x="0" y="25"/>
                </a:lnTo>
                <a:lnTo>
                  <a:pt x="11" y="25"/>
                </a:lnTo>
                <a:lnTo>
                  <a:pt x="11" y="20"/>
                </a:lnTo>
                <a:lnTo>
                  <a:pt x="11" y="10"/>
                </a:lnTo>
                <a:lnTo>
                  <a:pt x="0" y="0"/>
                </a:lnTo>
                <a:lnTo>
                  <a:pt x="0" y="5"/>
                </a:lnTo>
                <a:lnTo>
                  <a:pt x="0" y="10"/>
                </a:lnTo>
                <a:lnTo>
                  <a:pt x="6" y="10"/>
                </a:lnTo>
                <a:lnTo>
                  <a:pt x="11" y="15"/>
                </a:lnTo>
                <a:lnTo>
                  <a:pt x="6" y="20"/>
                </a:lnTo>
                <a:lnTo>
                  <a:pt x="0" y="20"/>
                </a:lnTo>
                <a:close/>
              </a:path>
            </a:pathLst>
          </a:custGeom>
          <a:solidFill>
            <a:srgbClr val="000000"/>
          </a:solidFill>
          <a:ln w="9525">
            <a:noFill/>
            <a:round/>
            <a:headEnd/>
            <a:tailEnd/>
          </a:ln>
        </p:spPr>
        <p:txBody>
          <a:bodyPr/>
          <a:lstStyle/>
          <a:p>
            <a:endParaRPr lang="en-US"/>
          </a:p>
        </p:txBody>
      </p:sp>
      <p:sp>
        <p:nvSpPr>
          <p:cNvPr id="158884" name="Freeform 2212"/>
          <p:cNvSpPr>
            <a:spLocks/>
          </p:cNvSpPr>
          <p:nvPr/>
        </p:nvSpPr>
        <p:spPr bwMode="auto">
          <a:xfrm>
            <a:off x="3394075" y="1712913"/>
            <a:ext cx="50800" cy="55563"/>
          </a:xfrm>
          <a:custGeom>
            <a:avLst/>
            <a:gdLst/>
            <a:ahLst/>
            <a:cxnLst>
              <a:cxn ang="0">
                <a:pos x="32" y="5"/>
              </a:cxn>
              <a:cxn ang="0">
                <a:pos x="32" y="0"/>
              </a:cxn>
              <a:cxn ang="0">
                <a:pos x="6" y="10"/>
              </a:cxn>
              <a:cxn ang="0">
                <a:pos x="0" y="10"/>
              </a:cxn>
              <a:cxn ang="0">
                <a:pos x="0" y="5"/>
              </a:cxn>
              <a:cxn ang="0">
                <a:pos x="0" y="10"/>
              </a:cxn>
              <a:cxn ang="0">
                <a:pos x="6" y="20"/>
              </a:cxn>
              <a:cxn ang="0">
                <a:pos x="6" y="15"/>
              </a:cxn>
              <a:cxn ang="0">
                <a:pos x="11" y="15"/>
              </a:cxn>
              <a:cxn ang="0">
                <a:pos x="22" y="10"/>
              </a:cxn>
              <a:cxn ang="0">
                <a:pos x="22" y="15"/>
              </a:cxn>
              <a:cxn ang="0">
                <a:pos x="11" y="25"/>
              </a:cxn>
              <a:cxn ang="0">
                <a:pos x="16" y="35"/>
              </a:cxn>
              <a:cxn ang="0">
                <a:pos x="16" y="30"/>
              </a:cxn>
              <a:cxn ang="0">
                <a:pos x="27" y="15"/>
              </a:cxn>
              <a:cxn ang="0">
                <a:pos x="32" y="20"/>
              </a:cxn>
              <a:cxn ang="0">
                <a:pos x="32" y="15"/>
              </a:cxn>
              <a:cxn ang="0">
                <a:pos x="27" y="15"/>
              </a:cxn>
              <a:cxn ang="0">
                <a:pos x="22" y="10"/>
              </a:cxn>
              <a:cxn ang="0">
                <a:pos x="32" y="5"/>
              </a:cxn>
            </a:cxnLst>
            <a:rect l="0" t="0" r="r" b="b"/>
            <a:pathLst>
              <a:path w="32" h="35">
                <a:moveTo>
                  <a:pt x="32" y="5"/>
                </a:moveTo>
                <a:lnTo>
                  <a:pt x="32" y="0"/>
                </a:lnTo>
                <a:lnTo>
                  <a:pt x="6" y="10"/>
                </a:lnTo>
                <a:lnTo>
                  <a:pt x="0" y="10"/>
                </a:lnTo>
                <a:lnTo>
                  <a:pt x="0" y="5"/>
                </a:lnTo>
                <a:lnTo>
                  <a:pt x="0" y="10"/>
                </a:lnTo>
                <a:lnTo>
                  <a:pt x="6" y="20"/>
                </a:lnTo>
                <a:lnTo>
                  <a:pt x="6" y="15"/>
                </a:lnTo>
                <a:lnTo>
                  <a:pt x="11" y="15"/>
                </a:lnTo>
                <a:lnTo>
                  <a:pt x="22" y="10"/>
                </a:lnTo>
                <a:lnTo>
                  <a:pt x="22" y="15"/>
                </a:lnTo>
                <a:lnTo>
                  <a:pt x="11" y="25"/>
                </a:lnTo>
                <a:lnTo>
                  <a:pt x="16" y="35"/>
                </a:lnTo>
                <a:lnTo>
                  <a:pt x="16" y="30"/>
                </a:lnTo>
                <a:lnTo>
                  <a:pt x="27" y="15"/>
                </a:lnTo>
                <a:lnTo>
                  <a:pt x="32" y="20"/>
                </a:lnTo>
                <a:lnTo>
                  <a:pt x="32" y="15"/>
                </a:lnTo>
                <a:lnTo>
                  <a:pt x="27" y="15"/>
                </a:lnTo>
                <a:lnTo>
                  <a:pt x="22" y="10"/>
                </a:lnTo>
                <a:lnTo>
                  <a:pt x="32" y="5"/>
                </a:lnTo>
                <a:close/>
              </a:path>
            </a:pathLst>
          </a:custGeom>
          <a:solidFill>
            <a:srgbClr val="000000"/>
          </a:solidFill>
          <a:ln w="9525">
            <a:noFill/>
            <a:round/>
            <a:headEnd/>
            <a:tailEnd/>
          </a:ln>
        </p:spPr>
        <p:txBody>
          <a:bodyPr/>
          <a:lstStyle/>
          <a:p>
            <a:endParaRPr lang="en-US"/>
          </a:p>
        </p:txBody>
      </p:sp>
      <p:sp>
        <p:nvSpPr>
          <p:cNvPr id="158885" name="Freeform 2213"/>
          <p:cNvSpPr>
            <a:spLocks/>
          </p:cNvSpPr>
          <p:nvPr/>
        </p:nvSpPr>
        <p:spPr bwMode="auto">
          <a:xfrm>
            <a:off x="3378200" y="1651000"/>
            <a:ext cx="58738" cy="38100"/>
          </a:xfrm>
          <a:custGeom>
            <a:avLst/>
            <a:gdLst/>
            <a:ahLst/>
            <a:cxnLst>
              <a:cxn ang="0">
                <a:pos x="0" y="19"/>
              </a:cxn>
              <a:cxn ang="0">
                <a:pos x="0" y="24"/>
              </a:cxn>
              <a:cxn ang="0">
                <a:pos x="27" y="14"/>
              </a:cxn>
              <a:cxn ang="0">
                <a:pos x="32" y="19"/>
              </a:cxn>
              <a:cxn ang="0">
                <a:pos x="32" y="24"/>
              </a:cxn>
              <a:cxn ang="0">
                <a:pos x="27" y="24"/>
              </a:cxn>
              <a:cxn ang="0">
                <a:pos x="37" y="24"/>
              </a:cxn>
              <a:cxn ang="0">
                <a:pos x="21" y="0"/>
              </a:cxn>
              <a:cxn ang="0">
                <a:pos x="11" y="0"/>
              </a:cxn>
              <a:cxn ang="0">
                <a:pos x="11" y="4"/>
              </a:cxn>
              <a:cxn ang="0">
                <a:pos x="16" y="0"/>
              </a:cxn>
              <a:cxn ang="0">
                <a:pos x="21" y="4"/>
              </a:cxn>
              <a:cxn ang="0">
                <a:pos x="27" y="9"/>
              </a:cxn>
              <a:cxn ang="0">
                <a:pos x="0" y="19"/>
              </a:cxn>
            </a:cxnLst>
            <a:rect l="0" t="0" r="r" b="b"/>
            <a:pathLst>
              <a:path w="37" h="24">
                <a:moveTo>
                  <a:pt x="0" y="19"/>
                </a:moveTo>
                <a:lnTo>
                  <a:pt x="0" y="24"/>
                </a:lnTo>
                <a:lnTo>
                  <a:pt x="27" y="14"/>
                </a:lnTo>
                <a:lnTo>
                  <a:pt x="32" y="19"/>
                </a:lnTo>
                <a:lnTo>
                  <a:pt x="32" y="24"/>
                </a:lnTo>
                <a:lnTo>
                  <a:pt x="27" y="24"/>
                </a:lnTo>
                <a:lnTo>
                  <a:pt x="37" y="24"/>
                </a:lnTo>
                <a:lnTo>
                  <a:pt x="21" y="0"/>
                </a:lnTo>
                <a:lnTo>
                  <a:pt x="11" y="0"/>
                </a:lnTo>
                <a:lnTo>
                  <a:pt x="11" y="4"/>
                </a:lnTo>
                <a:lnTo>
                  <a:pt x="16" y="0"/>
                </a:lnTo>
                <a:lnTo>
                  <a:pt x="21" y="4"/>
                </a:lnTo>
                <a:lnTo>
                  <a:pt x="27" y="9"/>
                </a:lnTo>
                <a:lnTo>
                  <a:pt x="0" y="19"/>
                </a:lnTo>
                <a:close/>
              </a:path>
            </a:pathLst>
          </a:custGeom>
          <a:solidFill>
            <a:srgbClr val="000000"/>
          </a:solidFill>
          <a:ln w="9525">
            <a:noFill/>
            <a:round/>
            <a:headEnd/>
            <a:tailEnd/>
          </a:ln>
        </p:spPr>
        <p:txBody>
          <a:bodyPr/>
          <a:lstStyle/>
          <a:p>
            <a:endParaRPr lang="en-US"/>
          </a:p>
        </p:txBody>
      </p:sp>
      <p:sp>
        <p:nvSpPr>
          <p:cNvPr id="158886" name="Freeform 2214"/>
          <p:cNvSpPr>
            <a:spLocks/>
          </p:cNvSpPr>
          <p:nvPr/>
        </p:nvSpPr>
        <p:spPr bwMode="auto">
          <a:xfrm>
            <a:off x="3378200" y="1611313"/>
            <a:ext cx="15875" cy="23813"/>
          </a:xfrm>
          <a:custGeom>
            <a:avLst/>
            <a:gdLst/>
            <a:ahLst/>
            <a:cxnLst>
              <a:cxn ang="0">
                <a:pos x="0" y="0"/>
              </a:cxn>
              <a:cxn ang="0">
                <a:pos x="0" y="0"/>
              </a:cxn>
              <a:cxn ang="0">
                <a:pos x="5" y="0"/>
              </a:cxn>
              <a:cxn ang="0">
                <a:pos x="5" y="5"/>
              </a:cxn>
              <a:cxn ang="0">
                <a:pos x="5" y="10"/>
              </a:cxn>
              <a:cxn ang="0">
                <a:pos x="0" y="15"/>
              </a:cxn>
              <a:cxn ang="0">
                <a:pos x="10" y="10"/>
              </a:cxn>
              <a:cxn ang="0">
                <a:pos x="10" y="5"/>
              </a:cxn>
              <a:cxn ang="0">
                <a:pos x="0" y="0"/>
              </a:cxn>
            </a:cxnLst>
            <a:rect l="0" t="0" r="r" b="b"/>
            <a:pathLst>
              <a:path w="10" h="15">
                <a:moveTo>
                  <a:pt x="0" y="0"/>
                </a:moveTo>
                <a:lnTo>
                  <a:pt x="0" y="0"/>
                </a:lnTo>
                <a:lnTo>
                  <a:pt x="5" y="0"/>
                </a:lnTo>
                <a:lnTo>
                  <a:pt x="5" y="5"/>
                </a:lnTo>
                <a:lnTo>
                  <a:pt x="5" y="10"/>
                </a:lnTo>
                <a:lnTo>
                  <a:pt x="0" y="15"/>
                </a:lnTo>
                <a:lnTo>
                  <a:pt x="10" y="10"/>
                </a:lnTo>
                <a:lnTo>
                  <a:pt x="10" y="5"/>
                </a:lnTo>
                <a:lnTo>
                  <a:pt x="0" y="0"/>
                </a:lnTo>
                <a:close/>
              </a:path>
            </a:pathLst>
          </a:custGeom>
          <a:solidFill>
            <a:srgbClr val="000000"/>
          </a:solidFill>
          <a:ln w="9525">
            <a:noFill/>
            <a:round/>
            <a:headEnd/>
            <a:tailEnd/>
          </a:ln>
        </p:spPr>
        <p:txBody>
          <a:bodyPr/>
          <a:lstStyle/>
          <a:p>
            <a:endParaRPr lang="en-US"/>
          </a:p>
        </p:txBody>
      </p:sp>
      <p:sp>
        <p:nvSpPr>
          <p:cNvPr id="158887" name="Freeform 2215"/>
          <p:cNvSpPr>
            <a:spLocks/>
          </p:cNvSpPr>
          <p:nvPr/>
        </p:nvSpPr>
        <p:spPr bwMode="auto">
          <a:xfrm>
            <a:off x="3325813" y="1611313"/>
            <a:ext cx="52388" cy="39688"/>
          </a:xfrm>
          <a:custGeom>
            <a:avLst/>
            <a:gdLst/>
            <a:ahLst/>
            <a:cxnLst>
              <a:cxn ang="0">
                <a:pos x="33" y="0"/>
              </a:cxn>
              <a:cxn ang="0">
                <a:pos x="33" y="0"/>
              </a:cxn>
              <a:cxn ang="0">
                <a:pos x="27" y="0"/>
              </a:cxn>
              <a:cxn ang="0">
                <a:pos x="22" y="5"/>
              </a:cxn>
              <a:cxn ang="0">
                <a:pos x="22" y="15"/>
              </a:cxn>
              <a:cxn ang="0">
                <a:pos x="16" y="20"/>
              </a:cxn>
              <a:cxn ang="0">
                <a:pos x="5" y="20"/>
              </a:cxn>
              <a:cxn ang="0">
                <a:pos x="5" y="15"/>
              </a:cxn>
              <a:cxn ang="0">
                <a:pos x="11" y="5"/>
              </a:cxn>
              <a:cxn ang="0">
                <a:pos x="0" y="10"/>
              </a:cxn>
              <a:cxn ang="0">
                <a:pos x="5" y="10"/>
              </a:cxn>
              <a:cxn ang="0">
                <a:pos x="5" y="20"/>
              </a:cxn>
              <a:cxn ang="0">
                <a:pos x="11" y="25"/>
              </a:cxn>
              <a:cxn ang="0">
                <a:pos x="16" y="25"/>
              </a:cxn>
              <a:cxn ang="0">
                <a:pos x="22" y="25"/>
              </a:cxn>
              <a:cxn ang="0">
                <a:pos x="27" y="15"/>
              </a:cxn>
              <a:cxn ang="0">
                <a:pos x="27" y="5"/>
              </a:cxn>
              <a:cxn ang="0">
                <a:pos x="33" y="0"/>
              </a:cxn>
            </a:cxnLst>
            <a:rect l="0" t="0" r="r" b="b"/>
            <a:pathLst>
              <a:path w="33" h="25">
                <a:moveTo>
                  <a:pt x="33" y="0"/>
                </a:moveTo>
                <a:lnTo>
                  <a:pt x="33" y="0"/>
                </a:lnTo>
                <a:lnTo>
                  <a:pt x="27" y="0"/>
                </a:lnTo>
                <a:lnTo>
                  <a:pt x="22" y="5"/>
                </a:lnTo>
                <a:lnTo>
                  <a:pt x="22" y="15"/>
                </a:lnTo>
                <a:lnTo>
                  <a:pt x="16" y="20"/>
                </a:lnTo>
                <a:lnTo>
                  <a:pt x="5" y="20"/>
                </a:lnTo>
                <a:lnTo>
                  <a:pt x="5" y="15"/>
                </a:lnTo>
                <a:lnTo>
                  <a:pt x="11" y="5"/>
                </a:lnTo>
                <a:lnTo>
                  <a:pt x="0" y="10"/>
                </a:lnTo>
                <a:lnTo>
                  <a:pt x="5" y="10"/>
                </a:lnTo>
                <a:lnTo>
                  <a:pt x="5" y="20"/>
                </a:lnTo>
                <a:lnTo>
                  <a:pt x="11" y="25"/>
                </a:lnTo>
                <a:lnTo>
                  <a:pt x="16" y="25"/>
                </a:lnTo>
                <a:lnTo>
                  <a:pt x="22" y="25"/>
                </a:lnTo>
                <a:lnTo>
                  <a:pt x="27" y="15"/>
                </a:lnTo>
                <a:lnTo>
                  <a:pt x="27" y="5"/>
                </a:lnTo>
                <a:lnTo>
                  <a:pt x="33" y="0"/>
                </a:lnTo>
                <a:close/>
              </a:path>
            </a:pathLst>
          </a:custGeom>
          <a:solidFill>
            <a:srgbClr val="000000"/>
          </a:solidFill>
          <a:ln w="9525">
            <a:noFill/>
            <a:round/>
            <a:headEnd/>
            <a:tailEnd/>
          </a:ln>
        </p:spPr>
        <p:txBody>
          <a:bodyPr/>
          <a:lstStyle/>
          <a:p>
            <a:endParaRPr lang="en-US"/>
          </a:p>
        </p:txBody>
      </p:sp>
      <p:sp>
        <p:nvSpPr>
          <p:cNvPr id="158888" name="Freeform 2216"/>
          <p:cNvSpPr>
            <a:spLocks/>
          </p:cNvSpPr>
          <p:nvPr/>
        </p:nvSpPr>
        <p:spPr bwMode="auto">
          <a:xfrm>
            <a:off x="3360738" y="1673225"/>
            <a:ext cx="17463" cy="23813"/>
          </a:xfrm>
          <a:custGeom>
            <a:avLst/>
            <a:gdLst/>
            <a:ahLst/>
            <a:cxnLst>
              <a:cxn ang="0">
                <a:pos x="11" y="10"/>
              </a:cxn>
              <a:cxn ang="0">
                <a:pos x="11" y="5"/>
              </a:cxn>
              <a:cxn ang="0">
                <a:pos x="5" y="5"/>
              </a:cxn>
              <a:cxn ang="0">
                <a:pos x="0" y="0"/>
              </a:cxn>
              <a:cxn ang="0">
                <a:pos x="11" y="15"/>
              </a:cxn>
              <a:cxn ang="0">
                <a:pos x="11" y="10"/>
              </a:cxn>
            </a:cxnLst>
            <a:rect l="0" t="0" r="r" b="b"/>
            <a:pathLst>
              <a:path w="11" h="15">
                <a:moveTo>
                  <a:pt x="11" y="10"/>
                </a:moveTo>
                <a:lnTo>
                  <a:pt x="11" y="5"/>
                </a:lnTo>
                <a:lnTo>
                  <a:pt x="5" y="5"/>
                </a:lnTo>
                <a:lnTo>
                  <a:pt x="0" y="0"/>
                </a:lnTo>
                <a:lnTo>
                  <a:pt x="11" y="15"/>
                </a:lnTo>
                <a:lnTo>
                  <a:pt x="11" y="10"/>
                </a:lnTo>
                <a:close/>
              </a:path>
            </a:pathLst>
          </a:custGeom>
          <a:solidFill>
            <a:srgbClr val="000000"/>
          </a:solidFill>
          <a:ln w="9525">
            <a:noFill/>
            <a:round/>
            <a:headEnd/>
            <a:tailEnd/>
          </a:ln>
        </p:spPr>
        <p:txBody>
          <a:bodyPr/>
          <a:lstStyle/>
          <a:p>
            <a:endParaRPr lang="en-US"/>
          </a:p>
        </p:txBody>
      </p:sp>
      <p:sp>
        <p:nvSpPr>
          <p:cNvPr id="158889" name="Freeform 2217"/>
          <p:cNvSpPr>
            <a:spLocks/>
          </p:cNvSpPr>
          <p:nvPr/>
        </p:nvSpPr>
        <p:spPr bwMode="auto">
          <a:xfrm>
            <a:off x="3206750" y="1398588"/>
            <a:ext cx="58738" cy="39688"/>
          </a:xfrm>
          <a:custGeom>
            <a:avLst/>
            <a:gdLst/>
            <a:ahLst/>
            <a:cxnLst>
              <a:cxn ang="0">
                <a:pos x="0" y="20"/>
              </a:cxn>
              <a:cxn ang="0">
                <a:pos x="0" y="25"/>
              </a:cxn>
              <a:cxn ang="0">
                <a:pos x="10" y="20"/>
              </a:cxn>
              <a:cxn ang="0">
                <a:pos x="27" y="20"/>
              </a:cxn>
              <a:cxn ang="0">
                <a:pos x="32" y="20"/>
              </a:cxn>
              <a:cxn ang="0">
                <a:pos x="32" y="25"/>
              </a:cxn>
              <a:cxn ang="0">
                <a:pos x="37" y="20"/>
              </a:cxn>
              <a:cxn ang="0">
                <a:pos x="27" y="15"/>
              </a:cxn>
              <a:cxn ang="0">
                <a:pos x="32" y="15"/>
              </a:cxn>
              <a:cxn ang="0">
                <a:pos x="32" y="20"/>
              </a:cxn>
              <a:cxn ang="0">
                <a:pos x="27" y="20"/>
              </a:cxn>
              <a:cxn ang="0">
                <a:pos x="10" y="20"/>
              </a:cxn>
              <a:cxn ang="0">
                <a:pos x="21" y="10"/>
              </a:cxn>
              <a:cxn ang="0">
                <a:pos x="21" y="5"/>
              </a:cxn>
              <a:cxn ang="0">
                <a:pos x="27" y="10"/>
              </a:cxn>
              <a:cxn ang="0">
                <a:pos x="16" y="0"/>
              </a:cxn>
              <a:cxn ang="0">
                <a:pos x="21" y="0"/>
              </a:cxn>
              <a:cxn ang="0">
                <a:pos x="16" y="5"/>
              </a:cxn>
              <a:cxn ang="0">
                <a:pos x="5" y="15"/>
              </a:cxn>
              <a:cxn ang="0">
                <a:pos x="0" y="20"/>
              </a:cxn>
            </a:cxnLst>
            <a:rect l="0" t="0" r="r" b="b"/>
            <a:pathLst>
              <a:path w="37" h="25">
                <a:moveTo>
                  <a:pt x="0" y="20"/>
                </a:moveTo>
                <a:lnTo>
                  <a:pt x="0" y="25"/>
                </a:lnTo>
                <a:lnTo>
                  <a:pt x="10" y="20"/>
                </a:lnTo>
                <a:lnTo>
                  <a:pt x="27" y="20"/>
                </a:lnTo>
                <a:lnTo>
                  <a:pt x="32" y="20"/>
                </a:lnTo>
                <a:lnTo>
                  <a:pt x="32" y="25"/>
                </a:lnTo>
                <a:lnTo>
                  <a:pt x="37" y="20"/>
                </a:lnTo>
                <a:lnTo>
                  <a:pt x="27" y="15"/>
                </a:lnTo>
                <a:lnTo>
                  <a:pt x="32" y="15"/>
                </a:lnTo>
                <a:lnTo>
                  <a:pt x="32" y="20"/>
                </a:lnTo>
                <a:lnTo>
                  <a:pt x="27" y="20"/>
                </a:lnTo>
                <a:lnTo>
                  <a:pt x="10" y="20"/>
                </a:lnTo>
                <a:lnTo>
                  <a:pt x="21" y="10"/>
                </a:lnTo>
                <a:lnTo>
                  <a:pt x="21" y="5"/>
                </a:lnTo>
                <a:lnTo>
                  <a:pt x="27" y="10"/>
                </a:lnTo>
                <a:lnTo>
                  <a:pt x="16" y="0"/>
                </a:lnTo>
                <a:lnTo>
                  <a:pt x="21" y="0"/>
                </a:lnTo>
                <a:lnTo>
                  <a:pt x="16" y="5"/>
                </a:lnTo>
                <a:lnTo>
                  <a:pt x="5" y="15"/>
                </a:lnTo>
                <a:lnTo>
                  <a:pt x="0" y="20"/>
                </a:lnTo>
                <a:close/>
              </a:path>
            </a:pathLst>
          </a:custGeom>
          <a:solidFill>
            <a:srgbClr val="000000"/>
          </a:solidFill>
          <a:ln w="9525">
            <a:noFill/>
            <a:round/>
            <a:headEnd/>
            <a:tailEnd/>
          </a:ln>
        </p:spPr>
        <p:txBody>
          <a:bodyPr/>
          <a:lstStyle/>
          <a:p>
            <a:endParaRPr lang="en-US"/>
          </a:p>
        </p:txBody>
      </p:sp>
      <p:sp>
        <p:nvSpPr>
          <p:cNvPr id="158890" name="Freeform 2218"/>
          <p:cNvSpPr>
            <a:spLocks/>
          </p:cNvSpPr>
          <p:nvPr/>
        </p:nvSpPr>
        <p:spPr bwMode="auto">
          <a:xfrm>
            <a:off x="3206750" y="1352550"/>
            <a:ext cx="15875" cy="31750"/>
          </a:xfrm>
          <a:custGeom>
            <a:avLst/>
            <a:gdLst/>
            <a:ahLst/>
            <a:cxnLst>
              <a:cxn ang="0">
                <a:pos x="0" y="0"/>
              </a:cxn>
              <a:cxn ang="0">
                <a:pos x="0" y="5"/>
              </a:cxn>
              <a:cxn ang="0">
                <a:pos x="0" y="10"/>
              </a:cxn>
              <a:cxn ang="0">
                <a:pos x="5" y="15"/>
              </a:cxn>
              <a:cxn ang="0">
                <a:pos x="0" y="20"/>
              </a:cxn>
              <a:cxn ang="0">
                <a:pos x="10" y="15"/>
              </a:cxn>
              <a:cxn ang="0">
                <a:pos x="5" y="10"/>
              </a:cxn>
              <a:cxn ang="0">
                <a:pos x="0" y="5"/>
              </a:cxn>
              <a:cxn ang="0">
                <a:pos x="0" y="0"/>
              </a:cxn>
            </a:cxnLst>
            <a:rect l="0" t="0" r="r" b="b"/>
            <a:pathLst>
              <a:path w="10" h="20">
                <a:moveTo>
                  <a:pt x="0" y="0"/>
                </a:moveTo>
                <a:lnTo>
                  <a:pt x="0" y="5"/>
                </a:lnTo>
                <a:lnTo>
                  <a:pt x="0" y="10"/>
                </a:lnTo>
                <a:lnTo>
                  <a:pt x="5" y="15"/>
                </a:lnTo>
                <a:lnTo>
                  <a:pt x="0" y="20"/>
                </a:lnTo>
                <a:lnTo>
                  <a:pt x="10" y="15"/>
                </a:lnTo>
                <a:lnTo>
                  <a:pt x="5" y="10"/>
                </a:lnTo>
                <a:lnTo>
                  <a:pt x="0" y="5"/>
                </a:lnTo>
                <a:lnTo>
                  <a:pt x="0" y="0"/>
                </a:lnTo>
                <a:close/>
              </a:path>
            </a:pathLst>
          </a:custGeom>
          <a:solidFill>
            <a:srgbClr val="000000"/>
          </a:solidFill>
          <a:ln w="9525">
            <a:noFill/>
            <a:round/>
            <a:headEnd/>
            <a:tailEnd/>
          </a:ln>
        </p:spPr>
        <p:txBody>
          <a:bodyPr/>
          <a:lstStyle/>
          <a:p>
            <a:endParaRPr lang="en-US"/>
          </a:p>
        </p:txBody>
      </p:sp>
      <p:sp>
        <p:nvSpPr>
          <p:cNvPr id="158891" name="Freeform 2219"/>
          <p:cNvSpPr>
            <a:spLocks/>
          </p:cNvSpPr>
          <p:nvPr/>
        </p:nvSpPr>
        <p:spPr bwMode="auto">
          <a:xfrm>
            <a:off x="3113088" y="1304925"/>
            <a:ext cx="66675" cy="39688"/>
          </a:xfrm>
          <a:custGeom>
            <a:avLst/>
            <a:gdLst/>
            <a:ahLst/>
            <a:cxnLst>
              <a:cxn ang="0">
                <a:pos x="32" y="5"/>
              </a:cxn>
              <a:cxn ang="0">
                <a:pos x="37" y="5"/>
              </a:cxn>
              <a:cxn ang="0">
                <a:pos x="37" y="0"/>
              </a:cxn>
              <a:cxn ang="0">
                <a:pos x="42" y="10"/>
              </a:cxn>
              <a:cxn ang="0">
                <a:pos x="37" y="10"/>
              </a:cxn>
              <a:cxn ang="0">
                <a:pos x="10" y="20"/>
              </a:cxn>
              <a:cxn ang="0">
                <a:pos x="10" y="25"/>
              </a:cxn>
              <a:cxn ang="0">
                <a:pos x="0" y="15"/>
              </a:cxn>
              <a:cxn ang="0">
                <a:pos x="5" y="15"/>
              </a:cxn>
              <a:cxn ang="0">
                <a:pos x="10" y="15"/>
              </a:cxn>
              <a:cxn ang="0">
                <a:pos x="32" y="5"/>
              </a:cxn>
            </a:cxnLst>
            <a:rect l="0" t="0" r="r" b="b"/>
            <a:pathLst>
              <a:path w="42" h="25">
                <a:moveTo>
                  <a:pt x="32" y="5"/>
                </a:moveTo>
                <a:lnTo>
                  <a:pt x="37" y="5"/>
                </a:lnTo>
                <a:lnTo>
                  <a:pt x="37" y="0"/>
                </a:lnTo>
                <a:lnTo>
                  <a:pt x="42" y="10"/>
                </a:lnTo>
                <a:lnTo>
                  <a:pt x="37" y="10"/>
                </a:lnTo>
                <a:lnTo>
                  <a:pt x="10" y="20"/>
                </a:lnTo>
                <a:lnTo>
                  <a:pt x="10" y="25"/>
                </a:lnTo>
                <a:lnTo>
                  <a:pt x="0" y="15"/>
                </a:lnTo>
                <a:lnTo>
                  <a:pt x="5" y="15"/>
                </a:lnTo>
                <a:lnTo>
                  <a:pt x="10" y="15"/>
                </a:lnTo>
                <a:lnTo>
                  <a:pt x="32" y="5"/>
                </a:lnTo>
                <a:close/>
              </a:path>
            </a:pathLst>
          </a:custGeom>
          <a:solidFill>
            <a:srgbClr val="000000"/>
          </a:solidFill>
          <a:ln w="9525">
            <a:noFill/>
            <a:round/>
            <a:headEnd/>
            <a:tailEnd/>
          </a:ln>
        </p:spPr>
        <p:txBody>
          <a:bodyPr/>
          <a:lstStyle/>
          <a:p>
            <a:endParaRPr lang="en-US"/>
          </a:p>
        </p:txBody>
      </p:sp>
      <p:sp>
        <p:nvSpPr>
          <p:cNvPr id="158892" name="Freeform 2220"/>
          <p:cNvSpPr>
            <a:spLocks/>
          </p:cNvSpPr>
          <p:nvPr/>
        </p:nvSpPr>
        <p:spPr bwMode="auto">
          <a:xfrm>
            <a:off x="3155950" y="1352550"/>
            <a:ext cx="50800" cy="46038"/>
          </a:xfrm>
          <a:custGeom>
            <a:avLst/>
            <a:gdLst/>
            <a:ahLst/>
            <a:cxnLst>
              <a:cxn ang="0">
                <a:pos x="32" y="5"/>
              </a:cxn>
              <a:cxn ang="0">
                <a:pos x="32" y="0"/>
              </a:cxn>
              <a:cxn ang="0">
                <a:pos x="26" y="0"/>
              </a:cxn>
              <a:cxn ang="0">
                <a:pos x="21" y="0"/>
              </a:cxn>
              <a:cxn ang="0">
                <a:pos x="10" y="0"/>
              </a:cxn>
              <a:cxn ang="0">
                <a:pos x="5" y="0"/>
              </a:cxn>
              <a:cxn ang="0">
                <a:pos x="0" y="5"/>
              </a:cxn>
              <a:cxn ang="0">
                <a:pos x="0" y="15"/>
              </a:cxn>
              <a:cxn ang="0">
                <a:pos x="0" y="20"/>
              </a:cxn>
              <a:cxn ang="0">
                <a:pos x="5" y="24"/>
              </a:cxn>
              <a:cxn ang="0">
                <a:pos x="16" y="29"/>
              </a:cxn>
              <a:cxn ang="0">
                <a:pos x="10" y="24"/>
              </a:cxn>
              <a:cxn ang="0">
                <a:pos x="5" y="24"/>
              </a:cxn>
              <a:cxn ang="0">
                <a:pos x="0" y="15"/>
              </a:cxn>
              <a:cxn ang="0">
                <a:pos x="0" y="10"/>
              </a:cxn>
              <a:cxn ang="0">
                <a:pos x="5" y="5"/>
              </a:cxn>
              <a:cxn ang="0">
                <a:pos x="21" y="0"/>
              </a:cxn>
              <a:cxn ang="0">
                <a:pos x="26" y="0"/>
              </a:cxn>
              <a:cxn ang="0">
                <a:pos x="32" y="5"/>
              </a:cxn>
            </a:cxnLst>
            <a:rect l="0" t="0" r="r" b="b"/>
            <a:pathLst>
              <a:path w="32" h="29">
                <a:moveTo>
                  <a:pt x="32" y="5"/>
                </a:moveTo>
                <a:lnTo>
                  <a:pt x="32" y="0"/>
                </a:lnTo>
                <a:lnTo>
                  <a:pt x="26" y="0"/>
                </a:lnTo>
                <a:lnTo>
                  <a:pt x="21" y="0"/>
                </a:lnTo>
                <a:lnTo>
                  <a:pt x="10" y="0"/>
                </a:lnTo>
                <a:lnTo>
                  <a:pt x="5" y="0"/>
                </a:lnTo>
                <a:lnTo>
                  <a:pt x="0" y="5"/>
                </a:lnTo>
                <a:lnTo>
                  <a:pt x="0" y="15"/>
                </a:lnTo>
                <a:lnTo>
                  <a:pt x="0" y="20"/>
                </a:lnTo>
                <a:lnTo>
                  <a:pt x="5" y="24"/>
                </a:lnTo>
                <a:lnTo>
                  <a:pt x="16" y="29"/>
                </a:lnTo>
                <a:lnTo>
                  <a:pt x="10" y="24"/>
                </a:lnTo>
                <a:lnTo>
                  <a:pt x="5" y="24"/>
                </a:lnTo>
                <a:lnTo>
                  <a:pt x="0" y="15"/>
                </a:lnTo>
                <a:lnTo>
                  <a:pt x="0" y="10"/>
                </a:lnTo>
                <a:lnTo>
                  <a:pt x="5" y="5"/>
                </a:lnTo>
                <a:lnTo>
                  <a:pt x="21" y="0"/>
                </a:lnTo>
                <a:lnTo>
                  <a:pt x="26" y="0"/>
                </a:lnTo>
                <a:lnTo>
                  <a:pt x="32" y="5"/>
                </a:lnTo>
                <a:close/>
              </a:path>
            </a:pathLst>
          </a:custGeom>
          <a:solidFill>
            <a:srgbClr val="000000"/>
          </a:solidFill>
          <a:ln w="9525">
            <a:noFill/>
            <a:round/>
            <a:headEnd/>
            <a:tailEnd/>
          </a:ln>
        </p:spPr>
        <p:txBody>
          <a:bodyPr/>
          <a:lstStyle/>
          <a:p>
            <a:endParaRPr lang="en-US"/>
          </a:p>
        </p:txBody>
      </p:sp>
      <p:sp>
        <p:nvSpPr>
          <p:cNvPr id="158893" name="Freeform 2221"/>
          <p:cNvSpPr>
            <a:spLocks/>
          </p:cNvSpPr>
          <p:nvPr/>
        </p:nvSpPr>
        <p:spPr bwMode="auto">
          <a:xfrm>
            <a:off x="3189288" y="1422400"/>
            <a:ext cx="17463" cy="23813"/>
          </a:xfrm>
          <a:custGeom>
            <a:avLst/>
            <a:gdLst/>
            <a:ahLst/>
            <a:cxnLst>
              <a:cxn ang="0">
                <a:pos x="11" y="10"/>
              </a:cxn>
              <a:cxn ang="0">
                <a:pos x="11" y="5"/>
              </a:cxn>
              <a:cxn ang="0">
                <a:pos x="5" y="5"/>
              </a:cxn>
              <a:cxn ang="0">
                <a:pos x="0" y="5"/>
              </a:cxn>
              <a:cxn ang="0">
                <a:pos x="0" y="0"/>
              </a:cxn>
              <a:cxn ang="0">
                <a:pos x="5" y="15"/>
              </a:cxn>
              <a:cxn ang="0">
                <a:pos x="11" y="15"/>
              </a:cxn>
              <a:cxn ang="0">
                <a:pos x="5" y="10"/>
              </a:cxn>
              <a:cxn ang="0">
                <a:pos x="11" y="10"/>
              </a:cxn>
            </a:cxnLst>
            <a:rect l="0" t="0" r="r" b="b"/>
            <a:pathLst>
              <a:path w="11" h="15">
                <a:moveTo>
                  <a:pt x="11" y="10"/>
                </a:moveTo>
                <a:lnTo>
                  <a:pt x="11" y="5"/>
                </a:lnTo>
                <a:lnTo>
                  <a:pt x="5" y="5"/>
                </a:lnTo>
                <a:lnTo>
                  <a:pt x="0" y="5"/>
                </a:lnTo>
                <a:lnTo>
                  <a:pt x="0" y="0"/>
                </a:lnTo>
                <a:lnTo>
                  <a:pt x="5" y="15"/>
                </a:lnTo>
                <a:lnTo>
                  <a:pt x="11" y="15"/>
                </a:lnTo>
                <a:lnTo>
                  <a:pt x="5" y="10"/>
                </a:lnTo>
                <a:lnTo>
                  <a:pt x="11" y="10"/>
                </a:lnTo>
                <a:close/>
              </a:path>
            </a:pathLst>
          </a:custGeom>
          <a:solidFill>
            <a:srgbClr val="000000"/>
          </a:solidFill>
          <a:ln w="9525">
            <a:noFill/>
            <a:round/>
            <a:headEnd/>
            <a:tailEnd/>
          </a:ln>
        </p:spPr>
        <p:txBody>
          <a:bodyPr/>
          <a:lstStyle/>
          <a:p>
            <a:endParaRPr lang="en-US"/>
          </a:p>
        </p:txBody>
      </p:sp>
      <p:sp>
        <p:nvSpPr>
          <p:cNvPr id="158894" name="Freeform 2222"/>
          <p:cNvSpPr>
            <a:spLocks/>
          </p:cNvSpPr>
          <p:nvPr/>
        </p:nvSpPr>
        <p:spPr bwMode="auto">
          <a:xfrm>
            <a:off x="3113088" y="1304925"/>
            <a:ext cx="66675" cy="39688"/>
          </a:xfrm>
          <a:custGeom>
            <a:avLst/>
            <a:gdLst/>
            <a:ahLst/>
            <a:cxnLst>
              <a:cxn ang="0">
                <a:pos x="32" y="5"/>
              </a:cxn>
              <a:cxn ang="0">
                <a:pos x="37" y="5"/>
              </a:cxn>
              <a:cxn ang="0">
                <a:pos x="37" y="0"/>
              </a:cxn>
              <a:cxn ang="0">
                <a:pos x="42" y="10"/>
              </a:cxn>
              <a:cxn ang="0">
                <a:pos x="37" y="10"/>
              </a:cxn>
              <a:cxn ang="0">
                <a:pos x="10" y="20"/>
              </a:cxn>
              <a:cxn ang="0">
                <a:pos x="10" y="25"/>
              </a:cxn>
              <a:cxn ang="0">
                <a:pos x="0" y="15"/>
              </a:cxn>
              <a:cxn ang="0">
                <a:pos x="5" y="15"/>
              </a:cxn>
              <a:cxn ang="0">
                <a:pos x="10" y="15"/>
              </a:cxn>
              <a:cxn ang="0">
                <a:pos x="32" y="5"/>
              </a:cxn>
            </a:cxnLst>
            <a:rect l="0" t="0" r="r" b="b"/>
            <a:pathLst>
              <a:path w="42" h="25">
                <a:moveTo>
                  <a:pt x="32" y="5"/>
                </a:moveTo>
                <a:lnTo>
                  <a:pt x="37" y="5"/>
                </a:lnTo>
                <a:lnTo>
                  <a:pt x="37" y="0"/>
                </a:lnTo>
                <a:lnTo>
                  <a:pt x="42" y="10"/>
                </a:lnTo>
                <a:lnTo>
                  <a:pt x="37" y="10"/>
                </a:lnTo>
                <a:lnTo>
                  <a:pt x="10" y="20"/>
                </a:lnTo>
                <a:lnTo>
                  <a:pt x="10" y="25"/>
                </a:lnTo>
                <a:lnTo>
                  <a:pt x="0" y="15"/>
                </a:lnTo>
                <a:lnTo>
                  <a:pt x="5" y="15"/>
                </a:lnTo>
                <a:lnTo>
                  <a:pt x="10" y="15"/>
                </a:lnTo>
                <a:lnTo>
                  <a:pt x="32" y="5"/>
                </a:lnTo>
                <a:close/>
              </a:path>
            </a:pathLst>
          </a:custGeom>
          <a:noFill/>
          <a:ln w="1588" cap="rnd">
            <a:solidFill>
              <a:srgbClr val="000000"/>
            </a:solidFill>
            <a:prstDash val="solid"/>
            <a:round/>
            <a:headEnd/>
            <a:tailEnd/>
          </a:ln>
        </p:spPr>
        <p:txBody>
          <a:bodyPr/>
          <a:lstStyle/>
          <a:p>
            <a:endParaRPr lang="en-US"/>
          </a:p>
        </p:txBody>
      </p:sp>
      <p:sp>
        <p:nvSpPr>
          <p:cNvPr id="158895" name="Freeform 2223"/>
          <p:cNvSpPr>
            <a:spLocks/>
          </p:cNvSpPr>
          <p:nvPr/>
        </p:nvSpPr>
        <p:spPr bwMode="auto">
          <a:xfrm>
            <a:off x="3155950" y="1352550"/>
            <a:ext cx="66675" cy="46038"/>
          </a:xfrm>
          <a:custGeom>
            <a:avLst/>
            <a:gdLst/>
            <a:ahLst/>
            <a:cxnLst>
              <a:cxn ang="0">
                <a:pos x="21" y="0"/>
              </a:cxn>
              <a:cxn ang="0">
                <a:pos x="26" y="0"/>
              </a:cxn>
              <a:cxn ang="0">
                <a:pos x="32" y="5"/>
              </a:cxn>
              <a:cxn ang="0">
                <a:pos x="37" y="10"/>
              </a:cxn>
              <a:cxn ang="0">
                <a:pos x="42" y="15"/>
              </a:cxn>
              <a:cxn ang="0">
                <a:pos x="32" y="20"/>
              </a:cxn>
              <a:cxn ang="0">
                <a:pos x="37" y="15"/>
              </a:cxn>
              <a:cxn ang="0">
                <a:pos x="32" y="10"/>
              </a:cxn>
              <a:cxn ang="0">
                <a:pos x="26" y="0"/>
              </a:cxn>
              <a:cxn ang="0">
                <a:pos x="21" y="0"/>
              </a:cxn>
              <a:cxn ang="0">
                <a:pos x="5" y="5"/>
              </a:cxn>
              <a:cxn ang="0">
                <a:pos x="0" y="10"/>
              </a:cxn>
              <a:cxn ang="0">
                <a:pos x="0" y="15"/>
              </a:cxn>
              <a:cxn ang="0">
                <a:pos x="5" y="24"/>
              </a:cxn>
              <a:cxn ang="0">
                <a:pos x="10" y="24"/>
              </a:cxn>
              <a:cxn ang="0">
                <a:pos x="16" y="29"/>
              </a:cxn>
              <a:cxn ang="0">
                <a:pos x="5" y="24"/>
              </a:cxn>
              <a:cxn ang="0">
                <a:pos x="0" y="20"/>
              </a:cxn>
              <a:cxn ang="0">
                <a:pos x="0" y="15"/>
              </a:cxn>
              <a:cxn ang="0">
                <a:pos x="0" y="5"/>
              </a:cxn>
              <a:cxn ang="0">
                <a:pos x="5" y="0"/>
              </a:cxn>
              <a:cxn ang="0">
                <a:pos x="10" y="0"/>
              </a:cxn>
              <a:cxn ang="0">
                <a:pos x="21" y="0"/>
              </a:cxn>
            </a:cxnLst>
            <a:rect l="0" t="0" r="r" b="b"/>
            <a:pathLst>
              <a:path w="42" h="29">
                <a:moveTo>
                  <a:pt x="21" y="0"/>
                </a:moveTo>
                <a:lnTo>
                  <a:pt x="26" y="0"/>
                </a:lnTo>
                <a:lnTo>
                  <a:pt x="32" y="5"/>
                </a:lnTo>
                <a:lnTo>
                  <a:pt x="37" y="10"/>
                </a:lnTo>
                <a:lnTo>
                  <a:pt x="42" y="15"/>
                </a:lnTo>
                <a:lnTo>
                  <a:pt x="32" y="20"/>
                </a:lnTo>
                <a:lnTo>
                  <a:pt x="37" y="15"/>
                </a:lnTo>
                <a:lnTo>
                  <a:pt x="32" y="10"/>
                </a:lnTo>
                <a:lnTo>
                  <a:pt x="26" y="0"/>
                </a:lnTo>
                <a:lnTo>
                  <a:pt x="21" y="0"/>
                </a:lnTo>
                <a:lnTo>
                  <a:pt x="5" y="5"/>
                </a:lnTo>
                <a:lnTo>
                  <a:pt x="0" y="10"/>
                </a:lnTo>
                <a:lnTo>
                  <a:pt x="0" y="15"/>
                </a:lnTo>
                <a:lnTo>
                  <a:pt x="5" y="24"/>
                </a:lnTo>
                <a:lnTo>
                  <a:pt x="10" y="24"/>
                </a:lnTo>
                <a:lnTo>
                  <a:pt x="16" y="29"/>
                </a:lnTo>
                <a:lnTo>
                  <a:pt x="5" y="24"/>
                </a:lnTo>
                <a:lnTo>
                  <a:pt x="0" y="20"/>
                </a:lnTo>
                <a:lnTo>
                  <a:pt x="0" y="15"/>
                </a:lnTo>
                <a:lnTo>
                  <a:pt x="0" y="5"/>
                </a:lnTo>
                <a:lnTo>
                  <a:pt x="5" y="0"/>
                </a:lnTo>
                <a:lnTo>
                  <a:pt x="10" y="0"/>
                </a:lnTo>
                <a:lnTo>
                  <a:pt x="21" y="0"/>
                </a:lnTo>
                <a:close/>
              </a:path>
            </a:pathLst>
          </a:custGeom>
          <a:noFill/>
          <a:ln w="1588" cap="rnd">
            <a:solidFill>
              <a:srgbClr val="000000"/>
            </a:solidFill>
            <a:prstDash val="solid"/>
            <a:round/>
            <a:headEnd/>
            <a:tailEnd/>
          </a:ln>
        </p:spPr>
        <p:txBody>
          <a:bodyPr/>
          <a:lstStyle/>
          <a:p>
            <a:endParaRPr lang="en-US"/>
          </a:p>
        </p:txBody>
      </p:sp>
      <p:sp>
        <p:nvSpPr>
          <p:cNvPr id="158896" name="Freeform 2224"/>
          <p:cNvSpPr>
            <a:spLocks/>
          </p:cNvSpPr>
          <p:nvPr/>
        </p:nvSpPr>
        <p:spPr bwMode="auto">
          <a:xfrm>
            <a:off x="3189288" y="1398588"/>
            <a:ext cx="76200" cy="47625"/>
          </a:xfrm>
          <a:custGeom>
            <a:avLst/>
            <a:gdLst/>
            <a:ahLst/>
            <a:cxnLst>
              <a:cxn ang="0">
                <a:pos x="27" y="5"/>
              </a:cxn>
              <a:cxn ang="0">
                <a:pos x="32" y="0"/>
              </a:cxn>
              <a:cxn ang="0">
                <a:pos x="27" y="0"/>
              </a:cxn>
              <a:cxn ang="0">
                <a:pos x="38" y="10"/>
              </a:cxn>
              <a:cxn ang="0">
                <a:pos x="32" y="5"/>
              </a:cxn>
              <a:cxn ang="0">
                <a:pos x="32" y="10"/>
              </a:cxn>
              <a:cxn ang="0">
                <a:pos x="21" y="20"/>
              </a:cxn>
              <a:cxn ang="0">
                <a:pos x="38" y="20"/>
              </a:cxn>
              <a:cxn ang="0">
                <a:pos x="43" y="20"/>
              </a:cxn>
              <a:cxn ang="0">
                <a:pos x="43" y="15"/>
              </a:cxn>
              <a:cxn ang="0">
                <a:pos x="38" y="15"/>
              </a:cxn>
              <a:cxn ang="0">
                <a:pos x="48" y="20"/>
              </a:cxn>
              <a:cxn ang="0">
                <a:pos x="43" y="25"/>
              </a:cxn>
              <a:cxn ang="0">
                <a:pos x="43" y="20"/>
              </a:cxn>
              <a:cxn ang="0">
                <a:pos x="38" y="20"/>
              </a:cxn>
              <a:cxn ang="0">
                <a:pos x="21" y="20"/>
              </a:cxn>
              <a:cxn ang="0">
                <a:pos x="11" y="25"/>
              </a:cxn>
              <a:cxn ang="0">
                <a:pos x="5" y="25"/>
              </a:cxn>
              <a:cxn ang="0">
                <a:pos x="11" y="30"/>
              </a:cxn>
              <a:cxn ang="0">
                <a:pos x="5" y="30"/>
              </a:cxn>
              <a:cxn ang="0">
                <a:pos x="0" y="15"/>
              </a:cxn>
              <a:cxn ang="0">
                <a:pos x="0" y="20"/>
              </a:cxn>
              <a:cxn ang="0">
                <a:pos x="5" y="20"/>
              </a:cxn>
              <a:cxn ang="0">
                <a:pos x="16" y="15"/>
              </a:cxn>
              <a:cxn ang="0">
                <a:pos x="27" y="5"/>
              </a:cxn>
            </a:cxnLst>
            <a:rect l="0" t="0" r="r" b="b"/>
            <a:pathLst>
              <a:path w="48" h="30">
                <a:moveTo>
                  <a:pt x="27" y="5"/>
                </a:moveTo>
                <a:lnTo>
                  <a:pt x="32" y="0"/>
                </a:lnTo>
                <a:lnTo>
                  <a:pt x="27" y="0"/>
                </a:lnTo>
                <a:lnTo>
                  <a:pt x="38" y="10"/>
                </a:lnTo>
                <a:lnTo>
                  <a:pt x="32" y="5"/>
                </a:lnTo>
                <a:lnTo>
                  <a:pt x="32" y="10"/>
                </a:lnTo>
                <a:lnTo>
                  <a:pt x="21" y="20"/>
                </a:lnTo>
                <a:lnTo>
                  <a:pt x="38" y="20"/>
                </a:lnTo>
                <a:lnTo>
                  <a:pt x="43" y="20"/>
                </a:lnTo>
                <a:lnTo>
                  <a:pt x="43" y="15"/>
                </a:lnTo>
                <a:lnTo>
                  <a:pt x="38" y="15"/>
                </a:lnTo>
                <a:lnTo>
                  <a:pt x="48" y="20"/>
                </a:lnTo>
                <a:lnTo>
                  <a:pt x="43" y="25"/>
                </a:lnTo>
                <a:lnTo>
                  <a:pt x="43" y="20"/>
                </a:lnTo>
                <a:lnTo>
                  <a:pt x="38" y="20"/>
                </a:lnTo>
                <a:lnTo>
                  <a:pt x="21" y="20"/>
                </a:lnTo>
                <a:lnTo>
                  <a:pt x="11" y="25"/>
                </a:lnTo>
                <a:lnTo>
                  <a:pt x="5" y="25"/>
                </a:lnTo>
                <a:lnTo>
                  <a:pt x="11" y="30"/>
                </a:lnTo>
                <a:lnTo>
                  <a:pt x="5" y="30"/>
                </a:lnTo>
                <a:lnTo>
                  <a:pt x="0" y="15"/>
                </a:lnTo>
                <a:lnTo>
                  <a:pt x="0" y="20"/>
                </a:lnTo>
                <a:lnTo>
                  <a:pt x="5" y="20"/>
                </a:lnTo>
                <a:lnTo>
                  <a:pt x="16" y="15"/>
                </a:lnTo>
                <a:lnTo>
                  <a:pt x="27" y="5"/>
                </a:lnTo>
                <a:close/>
              </a:path>
            </a:pathLst>
          </a:custGeom>
          <a:noFill/>
          <a:ln w="1588" cap="rnd">
            <a:solidFill>
              <a:srgbClr val="000000"/>
            </a:solidFill>
            <a:prstDash val="solid"/>
            <a:round/>
            <a:headEnd/>
            <a:tailEnd/>
          </a:ln>
        </p:spPr>
        <p:txBody>
          <a:bodyPr/>
          <a:lstStyle/>
          <a:p>
            <a:endParaRPr lang="en-US"/>
          </a:p>
        </p:txBody>
      </p:sp>
      <p:sp>
        <p:nvSpPr>
          <p:cNvPr id="158897" name="Freeform 2225"/>
          <p:cNvSpPr>
            <a:spLocks/>
          </p:cNvSpPr>
          <p:nvPr/>
        </p:nvSpPr>
        <p:spPr bwMode="auto">
          <a:xfrm>
            <a:off x="3325813" y="1611313"/>
            <a:ext cx="68263" cy="39688"/>
          </a:xfrm>
          <a:custGeom>
            <a:avLst/>
            <a:gdLst/>
            <a:ahLst/>
            <a:cxnLst>
              <a:cxn ang="0">
                <a:pos x="43" y="5"/>
              </a:cxn>
              <a:cxn ang="0">
                <a:pos x="43" y="10"/>
              </a:cxn>
              <a:cxn ang="0">
                <a:pos x="33" y="15"/>
              </a:cxn>
              <a:cxn ang="0">
                <a:pos x="38" y="10"/>
              </a:cxn>
              <a:cxn ang="0">
                <a:pos x="38" y="5"/>
              </a:cxn>
              <a:cxn ang="0">
                <a:pos x="38" y="0"/>
              </a:cxn>
              <a:cxn ang="0">
                <a:pos x="33" y="0"/>
              </a:cxn>
              <a:cxn ang="0">
                <a:pos x="27" y="5"/>
              </a:cxn>
              <a:cxn ang="0">
                <a:pos x="27" y="15"/>
              </a:cxn>
              <a:cxn ang="0">
                <a:pos x="22" y="25"/>
              </a:cxn>
              <a:cxn ang="0">
                <a:pos x="16" y="25"/>
              </a:cxn>
              <a:cxn ang="0">
                <a:pos x="11" y="25"/>
              </a:cxn>
              <a:cxn ang="0">
                <a:pos x="5" y="20"/>
              </a:cxn>
              <a:cxn ang="0">
                <a:pos x="5" y="10"/>
              </a:cxn>
              <a:cxn ang="0">
                <a:pos x="0" y="10"/>
              </a:cxn>
              <a:cxn ang="0">
                <a:pos x="11" y="5"/>
              </a:cxn>
              <a:cxn ang="0">
                <a:pos x="5" y="15"/>
              </a:cxn>
              <a:cxn ang="0">
                <a:pos x="5" y="20"/>
              </a:cxn>
              <a:cxn ang="0">
                <a:pos x="16" y="20"/>
              </a:cxn>
              <a:cxn ang="0">
                <a:pos x="22" y="15"/>
              </a:cxn>
              <a:cxn ang="0">
                <a:pos x="22" y="5"/>
              </a:cxn>
              <a:cxn ang="0">
                <a:pos x="27" y="0"/>
              </a:cxn>
              <a:cxn ang="0">
                <a:pos x="33" y="0"/>
              </a:cxn>
              <a:cxn ang="0">
                <a:pos x="43" y="5"/>
              </a:cxn>
            </a:cxnLst>
            <a:rect l="0" t="0" r="r" b="b"/>
            <a:pathLst>
              <a:path w="43" h="25">
                <a:moveTo>
                  <a:pt x="43" y="5"/>
                </a:moveTo>
                <a:lnTo>
                  <a:pt x="43" y="10"/>
                </a:lnTo>
                <a:lnTo>
                  <a:pt x="33" y="15"/>
                </a:lnTo>
                <a:lnTo>
                  <a:pt x="38" y="10"/>
                </a:lnTo>
                <a:lnTo>
                  <a:pt x="38" y="5"/>
                </a:lnTo>
                <a:lnTo>
                  <a:pt x="38" y="0"/>
                </a:lnTo>
                <a:lnTo>
                  <a:pt x="33" y="0"/>
                </a:lnTo>
                <a:lnTo>
                  <a:pt x="27" y="5"/>
                </a:lnTo>
                <a:lnTo>
                  <a:pt x="27" y="15"/>
                </a:lnTo>
                <a:lnTo>
                  <a:pt x="22" y="25"/>
                </a:lnTo>
                <a:lnTo>
                  <a:pt x="16" y="25"/>
                </a:lnTo>
                <a:lnTo>
                  <a:pt x="11" y="25"/>
                </a:lnTo>
                <a:lnTo>
                  <a:pt x="5" y="20"/>
                </a:lnTo>
                <a:lnTo>
                  <a:pt x="5" y="10"/>
                </a:lnTo>
                <a:lnTo>
                  <a:pt x="0" y="10"/>
                </a:lnTo>
                <a:lnTo>
                  <a:pt x="11" y="5"/>
                </a:lnTo>
                <a:lnTo>
                  <a:pt x="5" y="15"/>
                </a:lnTo>
                <a:lnTo>
                  <a:pt x="5" y="20"/>
                </a:lnTo>
                <a:lnTo>
                  <a:pt x="16" y="20"/>
                </a:lnTo>
                <a:lnTo>
                  <a:pt x="22" y="15"/>
                </a:lnTo>
                <a:lnTo>
                  <a:pt x="22" y="5"/>
                </a:lnTo>
                <a:lnTo>
                  <a:pt x="27" y="0"/>
                </a:lnTo>
                <a:lnTo>
                  <a:pt x="33" y="0"/>
                </a:lnTo>
                <a:lnTo>
                  <a:pt x="43" y="5"/>
                </a:lnTo>
                <a:close/>
              </a:path>
            </a:pathLst>
          </a:custGeom>
          <a:noFill/>
          <a:ln w="1588" cap="rnd">
            <a:solidFill>
              <a:srgbClr val="000000"/>
            </a:solidFill>
            <a:prstDash val="solid"/>
            <a:round/>
            <a:headEnd/>
            <a:tailEnd/>
          </a:ln>
        </p:spPr>
        <p:txBody>
          <a:bodyPr/>
          <a:lstStyle/>
          <a:p>
            <a:endParaRPr lang="en-US"/>
          </a:p>
        </p:txBody>
      </p:sp>
      <p:sp>
        <p:nvSpPr>
          <p:cNvPr id="158898" name="Freeform 2226"/>
          <p:cNvSpPr>
            <a:spLocks/>
          </p:cNvSpPr>
          <p:nvPr/>
        </p:nvSpPr>
        <p:spPr bwMode="auto">
          <a:xfrm>
            <a:off x="3360738" y="1651000"/>
            <a:ext cx="76200" cy="46038"/>
          </a:xfrm>
          <a:custGeom>
            <a:avLst/>
            <a:gdLst/>
            <a:ahLst/>
            <a:cxnLst>
              <a:cxn ang="0">
                <a:pos x="6" y="19"/>
              </a:cxn>
              <a:cxn ang="0">
                <a:pos x="38" y="9"/>
              </a:cxn>
              <a:cxn ang="0">
                <a:pos x="32" y="4"/>
              </a:cxn>
              <a:cxn ang="0">
                <a:pos x="27" y="0"/>
              </a:cxn>
              <a:cxn ang="0">
                <a:pos x="22" y="4"/>
              </a:cxn>
              <a:cxn ang="0">
                <a:pos x="22" y="0"/>
              </a:cxn>
              <a:cxn ang="0">
                <a:pos x="32" y="0"/>
              </a:cxn>
              <a:cxn ang="0">
                <a:pos x="48" y="24"/>
              </a:cxn>
              <a:cxn ang="0">
                <a:pos x="38" y="24"/>
              </a:cxn>
              <a:cxn ang="0">
                <a:pos x="43" y="24"/>
              </a:cxn>
              <a:cxn ang="0">
                <a:pos x="43" y="19"/>
              </a:cxn>
              <a:cxn ang="0">
                <a:pos x="38" y="14"/>
              </a:cxn>
              <a:cxn ang="0">
                <a:pos x="11" y="24"/>
              </a:cxn>
              <a:cxn ang="0">
                <a:pos x="11" y="29"/>
              </a:cxn>
              <a:cxn ang="0">
                <a:pos x="0" y="14"/>
              </a:cxn>
              <a:cxn ang="0">
                <a:pos x="6" y="19"/>
              </a:cxn>
            </a:cxnLst>
            <a:rect l="0" t="0" r="r" b="b"/>
            <a:pathLst>
              <a:path w="48" h="29">
                <a:moveTo>
                  <a:pt x="6" y="19"/>
                </a:moveTo>
                <a:lnTo>
                  <a:pt x="38" y="9"/>
                </a:lnTo>
                <a:lnTo>
                  <a:pt x="32" y="4"/>
                </a:lnTo>
                <a:lnTo>
                  <a:pt x="27" y="0"/>
                </a:lnTo>
                <a:lnTo>
                  <a:pt x="22" y="4"/>
                </a:lnTo>
                <a:lnTo>
                  <a:pt x="22" y="0"/>
                </a:lnTo>
                <a:lnTo>
                  <a:pt x="32" y="0"/>
                </a:lnTo>
                <a:lnTo>
                  <a:pt x="48" y="24"/>
                </a:lnTo>
                <a:lnTo>
                  <a:pt x="38" y="24"/>
                </a:lnTo>
                <a:lnTo>
                  <a:pt x="43" y="24"/>
                </a:lnTo>
                <a:lnTo>
                  <a:pt x="43" y="19"/>
                </a:lnTo>
                <a:lnTo>
                  <a:pt x="38" y="14"/>
                </a:lnTo>
                <a:lnTo>
                  <a:pt x="11" y="24"/>
                </a:lnTo>
                <a:lnTo>
                  <a:pt x="11" y="29"/>
                </a:lnTo>
                <a:lnTo>
                  <a:pt x="0" y="14"/>
                </a:lnTo>
                <a:lnTo>
                  <a:pt x="6" y="19"/>
                </a:lnTo>
                <a:close/>
              </a:path>
            </a:pathLst>
          </a:custGeom>
          <a:noFill/>
          <a:ln w="1588" cap="rnd">
            <a:solidFill>
              <a:srgbClr val="000000"/>
            </a:solidFill>
            <a:prstDash val="solid"/>
            <a:round/>
            <a:headEnd/>
            <a:tailEnd/>
          </a:ln>
        </p:spPr>
        <p:txBody>
          <a:bodyPr/>
          <a:lstStyle/>
          <a:p>
            <a:endParaRPr lang="en-US"/>
          </a:p>
        </p:txBody>
      </p:sp>
      <p:sp>
        <p:nvSpPr>
          <p:cNvPr id="158899" name="Freeform 2227"/>
          <p:cNvSpPr>
            <a:spLocks/>
          </p:cNvSpPr>
          <p:nvPr/>
        </p:nvSpPr>
        <p:spPr bwMode="auto">
          <a:xfrm>
            <a:off x="3429000" y="1720850"/>
            <a:ext cx="33338" cy="15875"/>
          </a:xfrm>
          <a:custGeom>
            <a:avLst/>
            <a:gdLst/>
            <a:ahLst/>
            <a:cxnLst>
              <a:cxn ang="0">
                <a:pos x="16" y="0"/>
              </a:cxn>
              <a:cxn ang="0">
                <a:pos x="0" y="5"/>
              </a:cxn>
              <a:cxn ang="0">
                <a:pos x="5" y="10"/>
              </a:cxn>
              <a:cxn ang="0">
                <a:pos x="16" y="10"/>
              </a:cxn>
              <a:cxn ang="0">
                <a:pos x="21" y="5"/>
              </a:cxn>
              <a:cxn ang="0">
                <a:pos x="16" y="0"/>
              </a:cxn>
            </a:cxnLst>
            <a:rect l="0" t="0" r="r" b="b"/>
            <a:pathLst>
              <a:path w="21" h="10">
                <a:moveTo>
                  <a:pt x="16" y="0"/>
                </a:moveTo>
                <a:lnTo>
                  <a:pt x="0" y="5"/>
                </a:lnTo>
                <a:lnTo>
                  <a:pt x="5" y="10"/>
                </a:lnTo>
                <a:lnTo>
                  <a:pt x="16" y="10"/>
                </a:lnTo>
                <a:lnTo>
                  <a:pt x="21" y="5"/>
                </a:lnTo>
                <a:lnTo>
                  <a:pt x="16" y="0"/>
                </a:lnTo>
                <a:close/>
              </a:path>
            </a:pathLst>
          </a:custGeom>
          <a:noFill/>
          <a:ln w="1588" cap="rnd">
            <a:solidFill>
              <a:srgbClr val="000000"/>
            </a:solidFill>
            <a:prstDash val="solid"/>
            <a:round/>
            <a:headEnd/>
            <a:tailEnd/>
          </a:ln>
        </p:spPr>
        <p:txBody>
          <a:bodyPr/>
          <a:lstStyle/>
          <a:p>
            <a:endParaRPr lang="en-US"/>
          </a:p>
        </p:txBody>
      </p:sp>
      <p:sp>
        <p:nvSpPr>
          <p:cNvPr id="158900" name="Freeform 2228"/>
          <p:cNvSpPr>
            <a:spLocks/>
          </p:cNvSpPr>
          <p:nvPr/>
        </p:nvSpPr>
        <p:spPr bwMode="auto">
          <a:xfrm>
            <a:off x="2386013" y="3032125"/>
            <a:ext cx="42863" cy="69850"/>
          </a:xfrm>
          <a:custGeom>
            <a:avLst/>
            <a:gdLst/>
            <a:ahLst/>
            <a:cxnLst>
              <a:cxn ang="0">
                <a:pos x="0" y="39"/>
              </a:cxn>
              <a:cxn ang="0">
                <a:pos x="0" y="44"/>
              </a:cxn>
              <a:cxn ang="0">
                <a:pos x="5" y="44"/>
              </a:cxn>
              <a:cxn ang="0">
                <a:pos x="10" y="44"/>
              </a:cxn>
              <a:cxn ang="0">
                <a:pos x="21" y="39"/>
              </a:cxn>
              <a:cxn ang="0">
                <a:pos x="27" y="29"/>
              </a:cxn>
              <a:cxn ang="0">
                <a:pos x="27" y="24"/>
              </a:cxn>
              <a:cxn ang="0">
                <a:pos x="27" y="19"/>
              </a:cxn>
              <a:cxn ang="0">
                <a:pos x="16" y="0"/>
              </a:cxn>
              <a:cxn ang="0">
                <a:pos x="0" y="10"/>
              </a:cxn>
              <a:cxn ang="0">
                <a:pos x="0" y="15"/>
              </a:cxn>
              <a:cxn ang="0">
                <a:pos x="16" y="10"/>
              </a:cxn>
              <a:cxn ang="0">
                <a:pos x="21" y="19"/>
              </a:cxn>
              <a:cxn ang="0">
                <a:pos x="21" y="24"/>
              </a:cxn>
              <a:cxn ang="0">
                <a:pos x="16" y="29"/>
              </a:cxn>
              <a:cxn ang="0">
                <a:pos x="5" y="34"/>
              </a:cxn>
              <a:cxn ang="0">
                <a:pos x="0" y="39"/>
              </a:cxn>
            </a:cxnLst>
            <a:rect l="0" t="0" r="r" b="b"/>
            <a:pathLst>
              <a:path w="27" h="44">
                <a:moveTo>
                  <a:pt x="0" y="39"/>
                </a:moveTo>
                <a:lnTo>
                  <a:pt x="0" y="44"/>
                </a:lnTo>
                <a:lnTo>
                  <a:pt x="5" y="44"/>
                </a:lnTo>
                <a:lnTo>
                  <a:pt x="10" y="44"/>
                </a:lnTo>
                <a:lnTo>
                  <a:pt x="21" y="39"/>
                </a:lnTo>
                <a:lnTo>
                  <a:pt x="27" y="29"/>
                </a:lnTo>
                <a:lnTo>
                  <a:pt x="27" y="24"/>
                </a:lnTo>
                <a:lnTo>
                  <a:pt x="27" y="19"/>
                </a:lnTo>
                <a:lnTo>
                  <a:pt x="16" y="0"/>
                </a:lnTo>
                <a:lnTo>
                  <a:pt x="0" y="10"/>
                </a:lnTo>
                <a:lnTo>
                  <a:pt x="0" y="15"/>
                </a:lnTo>
                <a:lnTo>
                  <a:pt x="16" y="10"/>
                </a:lnTo>
                <a:lnTo>
                  <a:pt x="21" y="19"/>
                </a:lnTo>
                <a:lnTo>
                  <a:pt x="21" y="24"/>
                </a:lnTo>
                <a:lnTo>
                  <a:pt x="16" y="29"/>
                </a:lnTo>
                <a:lnTo>
                  <a:pt x="5" y="34"/>
                </a:lnTo>
                <a:lnTo>
                  <a:pt x="0" y="39"/>
                </a:lnTo>
                <a:close/>
              </a:path>
            </a:pathLst>
          </a:custGeom>
          <a:solidFill>
            <a:srgbClr val="000000"/>
          </a:solidFill>
          <a:ln w="9525">
            <a:noFill/>
            <a:round/>
            <a:headEnd/>
            <a:tailEnd/>
          </a:ln>
        </p:spPr>
        <p:txBody>
          <a:bodyPr/>
          <a:lstStyle/>
          <a:p>
            <a:endParaRPr lang="en-US"/>
          </a:p>
        </p:txBody>
      </p:sp>
      <p:sp>
        <p:nvSpPr>
          <p:cNvPr id="158901" name="Freeform 2229"/>
          <p:cNvSpPr>
            <a:spLocks/>
          </p:cNvSpPr>
          <p:nvPr/>
        </p:nvSpPr>
        <p:spPr bwMode="auto">
          <a:xfrm>
            <a:off x="2386013" y="2992438"/>
            <a:ext cx="6350" cy="15875"/>
          </a:xfrm>
          <a:custGeom>
            <a:avLst/>
            <a:gdLst/>
            <a:ahLst/>
            <a:cxnLst>
              <a:cxn ang="0">
                <a:pos x="0" y="0"/>
              </a:cxn>
              <a:cxn ang="0">
                <a:pos x="0" y="10"/>
              </a:cxn>
              <a:cxn ang="0">
                <a:pos x="4" y="5"/>
              </a:cxn>
              <a:cxn ang="0">
                <a:pos x="4" y="0"/>
              </a:cxn>
              <a:cxn ang="0">
                <a:pos x="0" y="0"/>
              </a:cxn>
            </a:cxnLst>
            <a:rect l="0" t="0" r="r" b="b"/>
            <a:pathLst>
              <a:path w="4" h="10">
                <a:moveTo>
                  <a:pt x="0" y="0"/>
                </a:moveTo>
                <a:lnTo>
                  <a:pt x="0" y="10"/>
                </a:lnTo>
                <a:lnTo>
                  <a:pt x="4" y="5"/>
                </a:lnTo>
                <a:lnTo>
                  <a:pt x="4" y="0"/>
                </a:lnTo>
                <a:lnTo>
                  <a:pt x="0" y="0"/>
                </a:lnTo>
                <a:close/>
              </a:path>
            </a:pathLst>
          </a:custGeom>
          <a:solidFill>
            <a:srgbClr val="000000"/>
          </a:solidFill>
          <a:ln w="9525">
            <a:noFill/>
            <a:round/>
            <a:headEnd/>
            <a:tailEnd/>
          </a:ln>
        </p:spPr>
        <p:txBody>
          <a:bodyPr/>
          <a:lstStyle/>
          <a:p>
            <a:endParaRPr lang="en-US"/>
          </a:p>
        </p:txBody>
      </p:sp>
      <p:sp>
        <p:nvSpPr>
          <p:cNvPr id="158902" name="Freeform 2230"/>
          <p:cNvSpPr>
            <a:spLocks/>
          </p:cNvSpPr>
          <p:nvPr/>
        </p:nvSpPr>
        <p:spPr bwMode="auto">
          <a:xfrm>
            <a:off x="2325688" y="2946400"/>
            <a:ext cx="60325" cy="77788"/>
          </a:xfrm>
          <a:custGeom>
            <a:avLst/>
            <a:gdLst/>
            <a:ahLst/>
            <a:cxnLst>
              <a:cxn ang="0">
                <a:pos x="38" y="39"/>
              </a:cxn>
              <a:cxn ang="0">
                <a:pos x="38" y="29"/>
              </a:cxn>
              <a:cxn ang="0">
                <a:pos x="5" y="44"/>
              </a:cxn>
              <a:cxn ang="0">
                <a:pos x="32" y="10"/>
              </a:cxn>
              <a:cxn ang="0">
                <a:pos x="32" y="0"/>
              </a:cxn>
              <a:cxn ang="0">
                <a:pos x="0" y="14"/>
              </a:cxn>
              <a:cxn ang="0">
                <a:pos x="0" y="19"/>
              </a:cxn>
              <a:cxn ang="0">
                <a:pos x="27" y="10"/>
              </a:cxn>
              <a:cxn ang="0">
                <a:pos x="0" y="44"/>
              </a:cxn>
              <a:cxn ang="0">
                <a:pos x="0" y="49"/>
              </a:cxn>
              <a:cxn ang="0">
                <a:pos x="38" y="39"/>
              </a:cxn>
            </a:cxnLst>
            <a:rect l="0" t="0" r="r" b="b"/>
            <a:pathLst>
              <a:path w="38" h="49">
                <a:moveTo>
                  <a:pt x="38" y="39"/>
                </a:moveTo>
                <a:lnTo>
                  <a:pt x="38" y="29"/>
                </a:lnTo>
                <a:lnTo>
                  <a:pt x="5" y="44"/>
                </a:lnTo>
                <a:lnTo>
                  <a:pt x="32" y="10"/>
                </a:lnTo>
                <a:lnTo>
                  <a:pt x="32" y="0"/>
                </a:lnTo>
                <a:lnTo>
                  <a:pt x="0" y="14"/>
                </a:lnTo>
                <a:lnTo>
                  <a:pt x="0" y="19"/>
                </a:lnTo>
                <a:lnTo>
                  <a:pt x="27" y="10"/>
                </a:lnTo>
                <a:lnTo>
                  <a:pt x="0" y="44"/>
                </a:lnTo>
                <a:lnTo>
                  <a:pt x="0" y="49"/>
                </a:lnTo>
                <a:lnTo>
                  <a:pt x="38" y="39"/>
                </a:lnTo>
                <a:close/>
              </a:path>
            </a:pathLst>
          </a:custGeom>
          <a:solidFill>
            <a:srgbClr val="000000"/>
          </a:solidFill>
          <a:ln w="9525">
            <a:noFill/>
            <a:round/>
            <a:headEnd/>
            <a:tailEnd/>
          </a:ln>
        </p:spPr>
        <p:txBody>
          <a:bodyPr/>
          <a:lstStyle/>
          <a:p>
            <a:endParaRPr lang="en-US"/>
          </a:p>
        </p:txBody>
      </p:sp>
      <p:sp>
        <p:nvSpPr>
          <p:cNvPr id="158903" name="Freeform 2231"/>
          <p:cNvSpPr>
            <a:spLocks/>
          </p:cNvSpPr>
          <p:nvPr/>
        </p:nvSpPr>
        <p:spPr bwMode="auto">
          <a:xfrm>
            <a:off x="2341563" y="3048000"/>
            <a:ext cx="44450" cy="53975"/>
          </a:xfrm>
          <a:custGeom>
            <a:avLst/>
            <a:gdLst/>
            <a:ahLst/>
            <a:cxnLst>
              <a:cxn ang="0">
                <a:pos x="28" y="5"/>
              </a:cxn>
              <a:cxn ang="0">
                <a:pos x="28" y="0"/>
              </a:cxn>
              <a:cxn ang="0">
                <a:pos x="0" y="9"/>
              </a:cxn>
              <a:cxn ang="0">
                <a:pos x="6" y="24"/>
              </a:cxn>
              <a:cxn ang="0">
                <a:pos x="11" y="34"/>
              </a:cxn>
              <a:cxn ang="0">
                <a:pos x="22" y="34"/>
              </a:cxn>
              <a:cxn ang="0">
                <a:pos x="28" y="34"/>
              </a:cxn>
              <a:cxn ang="0">
                <a:pos x="28" y="29"/>
              </a:cxn>
              <a:cxn ang="0">
                <a:pos x="22" y="29"/>
              </a:cxn>
              <a:cxn ang="0">
                <a:pos x="17" y="29"/>
              </a:cxn>
              <a:cxn ang="0">
                <a:pos x="11" y="24"/>
              </a:cxn>
              <a:cxn ang="0">
                <a:pos x="6" y="9"/>
              </a:cxn>
              <a:cxn ang="0">
                <a:pos x="28" y="5"/>
              </a:cxn>
            </a:cxnLst>
            <a:rect l="0" t="0" r="r" b="b"/>
            <a:pathLst>
              <a:path w="28" h="34">
                <a:moveTo>
                  <a:pt x="28" y="5"/>
                </a:moveTo>
                <a:lnTo>
                  <a:pt x="28" y="0"/>
                </a:lnTo>
                <a:lnTo>
                  <a:pt x="0" y="9"/>
                </a:lnTo>
                <a:lnTo>
                  <a:pt x="6" y="24"/>
                </a:lnTo>
                <a:lnTo>
                  <a:pt x="11" y="34"/>
                </a:lnTo>
                <a:lnTo>
                  <a:pt x="22" y="34"/>
                </a:lnTo>
                <a:lnTo>
                  <a:pt x="28" y="34"/>
                </a:lnTo>
                <a:lnTo>
                  <a:pt x="28" y="29"/>
                </a:lnTo>
                <a:lnTo>
                  <a:pt x="22" y="29"/>
                </a:lnTo>
                <a:lnTo>
                  <a:pt x="17" y="29"/>
                </a:lnTo>
                <a:lnTo>
                  <a:pt x="11" y="24"/>
                </a:lnTo>
                <a:lnTo>
                  <a:pt x="6" y="9"/>
                </a:lnTo>
                <a:lnTo>
                  <a:pt x="28" y="5"/>
                </a:lnTo>
                <a:close/>
              </a:path>
            </a:pathLst>
          </a:custGeom>
          <a:solidFill>
            <a:srgbClr val="000000"/>
          </a:solidFill>
          <a:ln w="9525">
            <a:noFill/>
            <a:round/>
            <a:headEnd/>
            <a:tailEnd/>
          </a:ln>
        </p:spPr>
        <p:txBody>
          <a:bodyPr/>
          <a:lstStyle/>
          <a:p>
            <a:endParaRPr lang="en-US"/>
          </a:p>
        </p:txBody>
      </p:sp>
      <p:sp>
        <p:nvSpPr>
          <p:cNvPr id="158904" name="Freeform 2232"/>
          <p:cNvSpPr>
            <a:spLocks/>
          </p:cNvSpPr>
          <p:nvPr/>
        </p:nvSpPr>
        <p:spPr bwMode="auto">
          <a:xfrm>
            <a:off x="2325688" y="2882900"/>
            <a:ext cx="23813" cy="38100"/>
          </a:xfrm>
          <a:custGeom>
            <a:avLst/>
            <a:gdLst/>
            <a:ahLst/>
            <a:cxnLst>
              <a:cxn ang="0">
                <a:pos x="0" y="14"/>
              </a:cxn>
              <a:cxn ang="0">
                <a:pos x="0" y="24"/>
              </a:cxn>
              <a:cxn ang="0">
                <a:pos x="15" y="4"/>
              </a:cxn>
              <a:cxn ang="0">
                <a:pos x="15" y="0"/>
              </a:cxn>
              <a:cxn ang="0">
                <a:pos x="0" y="0"/>
              </a:cxn>
              <a:cxn ang="0">
                <a:pos x="0" y="4"/>
              </a:cxn>
              <a:cxn ang="0">
                <a:pos x="10" y="4"/>
              </a:cxn>
              <a:cxn ang="0">
                <a:pos x="0" y="14"/>
              </a:cxn>
            </a:cxnLst>
            <a:rect l="0" t="0" r="r" b="b"/>
            <a:pathLst>
              <a:path w="15" h="24">
                <a:moveTo>
                  <a:pt x="0" y="14"/>
                </a:moveTo>
                <a:lnTo>
                  <a:pt x="0" y="24"/>
                </a:lnTo>
                <a:lnTo>
                  <a:pt x="15" y="4"/>
                </a:lnTo>
                <a:lnTo>
                  <a:pt x="15" y="0"/>
                </a:lnTo>
                <a:lnTo>
                  <a:pt x="0" y="0"/>
                </a:lnTo>
                <a:lnTo>
                  <a:pt x="0" y="4"/>
                </a:lnTo>
                <a:lnTo>
                  <a:pt x="10" y="4"/>
                </a:lnTo>
                <a:lnTo>
                  <a:pt x="0" y="14"/>
                </a:lnTo>
                <a:close/>
              </a:path>
            </a:pathLst>
          </a:custGeom>
          <a:solidFill>
            <a:srgbClr val="000000"/>
          </a:solidFill>
          <a:ln w="9525">
            <a:noFill/>
            <a:round/>
            <a:headEnd/>
            <a:tailEnd/>
          </a:ln>
        </p:spPr>
        <p:txBody>
          <a:bodyPr/>
          <a:lstStyle/>
          <a:p>
            <a:endParaRPr lang="en-US"/>
          </a:p>
        </p:txBody>
      </p:sp>
      <p:sp>
        <p:nvSpPr>
          <p:cNvPr id="158905" name="Freeform 2233"/>
          <p:cNvSpPr>
            <a:spLocks/>
          </p:cNvSpPr>
          <p:nvPr/>
        </p:nvSpPr>
        <p:spPr bwMode="auto">
          <a:xfrm>
            <a:off x="2265363" y="2882900"/>
            <a:ext cx="60325" cy="63500"/>
          </a:xfrm>
          <a:custGeom>
            <a:avLst/>
            <a:gdLst/>
            <a:ahLst/>
            <a:cxnLst>
              <a:cxn ang="0">
                <a:pos x="38" y="5"/>
              </a:cxn>
              <a:cxn ang="0">
                <a:pos x="38" y="0"/>
              </a:cxn>
              <a:cxn ang="0">
                <a:pos x="0" y="0"/>
              </a:cxn>
              <a:cxn ang="0">
                <a:pos x="6" y="10"/>
              </a:cxn>
              <a:cxn ang="0">
                <a:pos x="16" y="10"/>
              </a:cxn>
              <a:cxn ang="0">
                <a:pos x="27" y="25"/>
              </a:cxn>
              <a:cxn ang="0">
                <a:pos x="16" y="35"/>
              </a:cxn>
              <a:cxn ang="0">
                <a:pos x="16" y="40"/>
              </a:cxn>
              <a:cxn ang="0">
                <a:pos x="38" y="25"/>
              </a:cxn>
              <a:cxn ang="0">
                <a:pos x="38" y="15"/>
              </a:cxn>
              <a:cxn ang="0">
                <a:pos x="33" y="20"/>
              </a:cxn>
              <a:cxn ang="0">
                <a:pos x="22" y="5"/>
              </a:cxn>
              <a:cxn ang="0">
                <a:pos x="38" y="5"/>
              </a:cxn>
            </a:cxnLst>
            <a:rect l="0" t="0" r="r" b="b"/>
            <a:pathLst>
              <a:path w="38" h="40">
                <a:moveTo>
                  <a:pt x="38" y="5"/>
                </a:moveTo>
                <a:lnTo>
                  <a:pt x="38" y="0"/>
                </a:lnTo>
                <a:lnTo>
                  <a:pt x="0" y="0"/>
                </a:lnTo>
                <a:lnTo>
                  <a:pt x="6" y="10"/>
                </a:lnTo>
                <a:lnTo>
                  <a:pt x="16" y="10"/>
                </a:lnTo>
                <a:lnTo>
                  <a:pt x="27" y="25"/>
                </a:lnTo>
                <a:lnTo>
                  <a:pt x="16" y="35"/>
                </a:lnTo>
                <a:lnTo>
                  <a:pt x="16" y="40"/>
                </a:lnTo>
                <a:lnTo>
                  <a:pt x="38" y="25"/>
                </a:lnTo>
                <a:lnTo>
                  <a:pt x="38" y="15"/>
                </a:lnTo>
                <a:lnTo>
                  <a:pt x="33" y="20"/>
                </a:lnTo>
                <a:lnTo>
                  <a:pt x="22" y="5"/>
                </a:lnTo>
                <a:lnTo>
                  <a:pt x="38" y="5"/>
                </a:lnTo>
                <a:close/>
              </a:path>
            </a:pathLst>
          </a:custGeom>
          <a:solidFill>
            <a:srgbClr val="000000"/>
          </a:solidFill>
          <a:ln w="9525">
            <a:noFill/>
            <a:round/>
            <a:headEnd/>
            <a:tailEnd/>
          </a:ln>
        </p:spPr>
        <p:txBody>
          <a:bodyPr/>
          <a:lstStyle/>
          <a:p>
            <a:endParaRPr lang="en-US"/>
          </a:p>
        </p:txBody>
      </p:sp>
      <p:sp>
        <p:nvSpPr>
          <p:cNvPr id="158906" name="Freeform 2234"/>
          <p:cNvSpPr>
            <a:spLocks/>
          </p:cNvSpPr>
          <p:nvPr/>
        </p:nvSpPr>
        <p:spPr bwMode="auto">
          <a:xfrm>
            <a:off x="2298700" y="2968625"/>
            <a:ext cx="26988" cy="15875"/>
          </a:xfrm>
          <a:custGeom>
            <a:avLst/>
            <a:gdLst/>
            <a:ahLst/>
            <a:cxnLst>
              <a:cxn ang="0">
                <a:pos x="17" y="5"/>
              </a:cxn>
              <a:cxn ang="0">
                <a:pos x="17" y="0"/>
              </a:cxn>
              <a:cxn ang="0">
                <a:pos x="0" y="5"/>
              </a:cxn>
              <a:cxn ang="0">
                <a:pos x="6" y="10"/>
              </a:cxn>
              <a:cxn ang="0">
                <a:pos x="17" y="5"/>
              </a:cxn>
            </a:cxnLst>
            <a:rect l="0" t="0" r="r" b="b"/>
            <a:pathLst>
              <a:path w="17" h="10">
                <a:moveTo>
                  <a:pt x="17" y="5"/>
                </a:moveTo>
                <a:lnTo>
                  <a:pt x="17" y="0"/>
                </a:lnTo>
                <a:lnTo>
                  <a:pt x="0" y="5"/>
                </a:lnTo>
                <a:lnTo>
                  <a:pt x="6" y="10"/>
                </a:lnTo>
                <a:lnTo>
                  <a:pt x="17" y="5"/>
                </a:lnTo>
                <a:close/>
              </a:path>
            </a:pathLst>
          </a:custGeom>
          <a:solidFill>
            <a:srgbClr val="000000"/>
          </a:solidFill>
          <a:ln w="9525">
            <a:noFill/>
            <a:round/>
            <a:headEnd/>
            <a:tailEnd/>
          </a:ln>
        </p:spPr>
        <p:txBody>
          <a:bodyPr/>
          <a:lstStyle/>
          <a:p>
            <a:endParaRPr lang="en-US"/>
          </a:p>
        </p:txBody>
      </p:sp>
      <p:sp>
        <p:nvSpPr>
          <p:cNvPr id="158907" name="Freeform 2235"/>
          <p:cNvSpPr>
            <a:spLocks/>
          </p:cNvSpPr>
          <p:nvPr/>
        </p:nvSpPr>
        <p:spPr bwMode="auto">
          <a:xfrm>
            <a:off x="2111375" y="2451100"/>
            <a:ext cx="76200" cy="63500"/>
          </a:xfrm>
          <a:custGeom>
            <a:avLst/>
            <a:gdLst/>
            <a:ahLst/>
            <a:cxnLst>
              <a:cxn ang="0">
                <a:pos x="0" y="15"/>
              </a:cxn>
              <a:cxn ang="0">
                <a:pos x="0" y="20"/>
              </a:cxn>
              <a:cxn ang="0">
                <a:pos x="16" y="15"/>
              </a:cxn>
              <a:cxn ang="0">
                <a:pos x="27" y="40"/>
              </a:cxn>
              <a:cxn ang="0">
                <a:pos x="32" y="35"/>
              </a:cxn>
              <a:cxn ang="0">
                <a:pos x="21" y="15"/>
              </a:cxn>
              <a:cxn ang="0">
                <a:pos x="37" y="10"/>
              </a:cxn>
              <a:cxn ang="0">
                <a:pos x="48" y="30"/>
              </a:cxn>
              <a:cxn ang="0">
                <a:pos x="43" y="0"/>
              </a:cxn>
              <a:cxn ang="0">
                <a:pos x="0" y="15"/>
              </a:cxn>
            </a:cxnLst>
            <a:rect l="0" t="0" r="r" b="b"/>
            <a:pathLst>
              <a:path w="48" h="40">
                <a:moveTo>
                  <a:pt x="0" y="15"/>
                </a:moveTo>
                <a:lnTo>
                  <a:pt x="0" y="20"/>
                </a:lnTo>
                <a:lnTo>
                  <a:pt x="16" y="15"/>
                </a:lnTo>
                <a:lnTo>
                  <a:pt x="27" y="40"/>
                </a:lnTo>
                <a:lnTo>
                  <a:pt x="32" y="35"/>
                </a:lnTo>
                <a:lnTo>
                  <a:pt x="21" y="15"/>
                </a:lnTo>
                <a:lnTo>
                  <a:pt x="37" y="10"/>
                </a:lnTo>
                <a:lnTo>
                  <a:pt x="48" y="30"/>
                </a:lnTo>
                <a:lnTo>
                  <a:pt x="43" y="0"/>
                </a:lnTo>
                <a:lnTo>
                  <a:pt x="0" y="15"/>
                </a:lnTo>
                <a:close/>
              </a:path>
            </a:pathLst>
          </a:custGeom>
          <a:solidFill>
            <a:srgbClr val="000000"/>
          </a:solidFill>
          <a:ln w="9525">
            <a:noFill/>
            <a:round/>
            <a:headEnd/>
            <a:tailEnd/>
          </a:ln>
        </p:spPr>
        <p:txBody>
          <a:bodyPr/>
          <a:lstStyle/>
          <a:p>
            <a:endParaRPr lang="en-US"/>
          </a:p>
        </p:txBody>
      </p:sp>
      <p:sp>
        <p:nvSpPr>
          <p:cNvPr id="158908" name="Freeform 2236"/>
          <p:cNvSpPr>
            <a:spLocks/>
          </p:cNvSpPr>
          <p:nvPr/>
        </p:nvSpPr>
        <p:spPr bwMode="auto">
          <a:xfrm>
            <a:off x="2111375" y="2363788"/>
            <a:ext cx="42863" cy="71438"/>
          </a:xfrm>
          <a:custGeom>
            <a:avLst/>
            <a:gdLst/>
            <a:ahLst/>
            <a:cxnLst>
              <a:cxn ang="0">
                <a:pos x="0" y="40"/>
              </a:cxn>
              <a:cxn ang="0">
                <a:pos x="0" y="45"/>
              </a:cxn>
              <a:cxn ang="0">
                <a:pos x="10" y="45"/>
              </a:cxn>
              <a:cxn ang="0">
                <a:pos x="21" y="40"/>
              </a:cxn>
              <a:cxn ang="0">
                <a:pos x="27" y="30"/>
              </a:cxn>
              <a:cxn ang="0">
                <a:pos x="27" y="25"/>
              </a:cxn>
              <a:cxn ang="0">
                <a:pos x="27" y="15"/>
              </a:cxn>
              <a:cxn ang="0">
                <a:pos x="21" y="5"/>
              </a:cxn>
              <a:cxn ang="0">
                <a:pos x="10" y="0"/>
              </a:cxn>
              <a:cxn ang="0">
                <a:pos x="5" y="0"/>
              </a:cxn>
              <a:cxn ang="0">
                <a:pos x="0" y="0"/>
              </a:cxn>
              <a:cxn ang="0">
                <a:pos x="0" y="5"/>
              </a:cxn>
              <a:cxn ang="0">
                <a:pos x="5" y="5"/>
              </a:cxn>
              <a:cxn ang="0">
                <a:pos x="10" y="10"/>
              </a:cxn>
              <a:cxn ang="0">
                <a:pos x="16" y="10"/>
              </a:cxn>
              <a:cxn ang="0">
                <a:pos x="21" y="20"/>
              </a:cxn>
              <a:cxn ang="0">
                <a:pos x="21" y="25"/>
              </a:cxn>
              <a:cxn ang="0">
                <a:pos x="21" y="30"/>
              </a:cxn>
              <a:cxn ang="0">
                <a:pos x="10" y="40"/>
              </a:cxn>
              <a:cxn ang="0">
                <a:pos x="0" y="40"/>
              </a:cxn>
            </a:cxnLst>
            <a:rect l="0" t="0" r="r" b="b"/>
            <a:pathLst>
              <a:path w="27" h="45">
                <a:moveTo>
                  <a:pt x="0" y="40"/>
                </a:moveTo>
                <a:lnTo>
                  <a:pt x="0" y="45"/>
                </a:lnTo>
                <a:lnTo>
                  <a:pt x="10" y="45"/>
                </a:lnTo>
                <a:lnTo>
                  <a:pt x="21" y="40"/>
                </a:lnTo>
                <a:lnTo>
                  <a:pt x="27" y="30"/>
                </a:lnTo>
                <a:lnTo>
                  <a:pt x="27" y="25"/>
                </a:lnTo>
                <a:lnTo>
                  <a:pt x="27" y="15"/>
                </a:lnTo>
                <a:lnTo>
                  <a:pt x="21" y="5"/>
                </a:lnTo>
                <a:lnTo>
                  <a:pt x="10" y="0"/>
                </a:lnTo>
                <a:lnTo>
                  <a:pt x="5" y="0"/>
                </a:lnTo>
                <a:lnTo>
                  <a:pt x="0" y="0"/>
                </a:lnTo>
                <a:lnTo>
                  <a:pt x="0" y="5"/>
                </a:lnTo>
                <a:lnTo>
                  <a:pt x="5" y="5"/>
                </a:lnTo>
                <a:lnTo>
                  <a:pt x="10" y="10"/>
                </a:lnTo>
                <a:lnTo>
                  <a:pt x="16" y="10"/>
                </a:lnTo>
                <a:lnTo>
                  <a:pt x="21" y="20"/>
                </a:lnTo>
                <a:lnTo>
                  <a:pt x="21" y="25"/>
                </a:lnTo>
                <a:lnTo>
                  <a:pt x="21" y="30"/>
                </a:lnTo>
                <a:lnTo>
                  <a:pt x="10" y="40"/>
                </a:lnTo>
                <a:lnTo>
                  <a:pt x="0" y="40"/>
                </a:lnTo>
                <a:close/>
              </a:path>
            </a:pathLst>
          </a:custGeom>
          <a:solidFill>
            <a:srgbClr val="000000"/>
          </a:solidFill>
          <a:ln w="9525">
            <a:noFill/>
            <a:round/>
            <a:headEnd/>
            <a:tailEnd/>
          </a:ln>
        </p:spPr>
        <p:txBody>
          <a:bodyPr/>
          <a:lstStyle/>
          <a:p>
            <a:endParaRPr lang="en-US"/>
          </a:p>
        </p:txBody>
      </p:sp>
      <p:sp>
        <p:nvSpPr>
          <p:cNvPr id="158909" name="Freeform 2237"/>
          <p:cNvSpPr>
            <a:spLocks/>
          </p:cNvSpPr>
          <p:nvPr/>
        </p:nvSpPr>
        <p:spPr bwMode="auto">
          <a:xfrm>
            <a:off x="2111375" y="2293938"/>
            <a:ext cx="7938" cy="31750"/>
          </a:xfrm>
          <a:custGeom>
            <a:avLst/>
            <a:gdLst/>
            <a:ahLst/>
            <a:cxnLst>
              <a:cxn ang="0">
                <a:pos x="0" y="0"/>
              </a:cxn>
              <a:cxn ang="0">
                <a:pos x="0" y="20"/>
              </a:cxn>
              <a:cxn ang="0">
                <a:pos x="5" y="15"/>
              </a:cxn>
              <a:cxn ang="0">
                <a:pos x="5" y="10"/>
              </a:cxn>
              <a:cxn ang="0">
                <a:pos x="5" y="0"/>
              </a:cxn>
              <a:cxn ang="0">
                <a:pos x="0" y="0"/>
              </a:cxn>
            </a:cxnLst>
            <a:rect l="0" t="0" r="r" b="b"/>
            <a:pathLst>
              <a:path w="5" h="20">
                <a:moveTo>
                  <a:pt x="0" y="0"/>
                </a:moveTo>
                <a:lnTo>
                  <a:pt x="0" y="20"/>
                </a:lnTo>
                <a:lnTo>
                  <a:pt x="5" y="15"/>
                </a:lnTo>
                <a:lnTo>
                  <a:pt x="5" y="10"/>
                </a:lnTo>
                <a:lnTo>
                  <a:pt x="5" y="0"/>
                </a:lnTo>
                <a:lnTo>
                  <a:pt x="0" y="0"/>
                </a:lnTo>
                <a:close/>
              </a:path>
            </a:pathLst>
          </a:custGeom>
          <a:solidFill>
            <a:srgbClr val="000000"/>
          </a:solidFill>
          <a:ln w="9525">
            <a:noFill/>
            <a:round/>
            <a:headEnd/>
            <a:tailEnd/>
          </a:ln>
        </p:spPr>
        <p:txBody>
          <a:bodyPr/>
          <a:lstStyle/>
          <a:p>
            <a:endParaRPr lang="en-US"/>
          </a:p>
        </p:txBody>
      </p:sp>
      <p:sp>
        <p:nvSpPr>
          <p:cNvPr id="158910" name="Freeform 2238"/>
          <p:cNvSpPr>
            <a:spLocks/>
          </p:cNvSpPr>
          <p:nvPr/>
        </p:nvSpPr>
        <p:spPr bwMode="auto">
          <a:xfrm>
            <a:off x="2187575" y="2670175"/>
            <a:ext cx="77788" cy="31750"/>
          </a:xfrm>
          <a:custGeom>
            <a:avLst/>
            <a:gdLst/>
            <a:ahLst/>
            <a:cxnLst>
              <a:cxn ang="0">
                <a:pos x="0" y="15"/>
              </a:cxn>
              <a:cxn ang="0">
                <a:pos x="49" y="0"/>
              </a:cxn>
              <a:cxn ang="0">
                <a:pos x="49" y="5"/>
              </a:cxn>
              <a:cxn ang="0">
                <a:pos x="0" y="20"/>
              </a:cxn>
              <a:cxn ang="0">
                <a:pos x="0" y="15"/>
              </a:cxn>
            </a:cxnLst>
            <a:rect l="0" t="0" r="r" b="b"/>
            <a:pathLst>
              <a:path w="49" h="20">
                <a:moveTo>
                  <a:pt x="0" y="15"/>
                </a:moveTo>
                <a:lnTo>
                  <a:pt x="49" y="0"/>
                </a:lnTo>
                <a:lnTo>
                  <a:pt x="49" y="5"/>
                </a:lnTo>
                <a:lnTo>
                  <a:pt x="0" y="20"/>
                </a:lnTo>
                <a:lnTo>
                  <a:pt x="0" y="15"/>
                </a:lnTo>
                <a:close/>
              </a:path>
            </a:pathLst>
          </a:custGeom>
          <a:solidFill>
            <a:srgbClr val="000000"/>
          </a:solidFill>
          <a:ln w="9525">
            <a:noFill/>
            <a:round/>
            <a:headEnd/>
            <a:tailEnd/>
          </a:ln>
        </p:spPr>
        <p:txBody>
          <a:bodyPr/>
          <a:lstStyle/>
          <a:p>
            <a:endParaRPr lang="en-US"/>
          </a:p>
        </p:txBody>
      </p:sp>
      <p:sp>
        <p:nvSpPr>
          <p:cNvPr id="158911" name="Freeform 2239"/>
          <p:cNvSpPr>
            <a:spLocks/>
          </p:cNvSpPr>
          <p:nvPr/>
        </p:nvSpPr>
        <p:spPr bwMode="auto">
          <a:xfrm>
            <a:off x="2212975" y="2717800"/>
            <a:ext cx="77788" cy="63500"/>
          </a:xfrm>
          <a:custGeom>
            <a:avLst/>
            <a:gdLst/>
            <a:ahLst/>
            <a:cxnLst>
              <a:cxn ang="0">
                <a:pos x="11" y="5"/>
              </a:cxn>
              <a:cxn ang="0">
                <a:pos x="11" y="10"/>
              </a:cxn>
              <a:cxn ang="0">
                <a:pos x="6" y="15"/>
              </a:cxn>
              <a:cxn ang="0">
                <a:pos x="6" y="20"/>
              </a:cxn>
              <a:cxn ang="0">
                <a:pos x="6" y="25"/>
              </a:cxn>
              <a:cxn ang="0">
                <a:pos x="11" y="35"/>
              </a:cxn>
              <a:cxn ang="0">
                <a:pos x="16" y="35"/>
              </a:cxn>
              <a:cxn ang="0">
                <a:pos x="22" y="35"/>
              </a:cxn>
              <a:cxn ang="0">
                <a:pos x="22" y="30"/>
              </a:cxn>
              <a:cxn ang="0">
                <a:pos x="22" y="20"/>
              </a:cxn>
              <a:cxn ang="0">
                <a:pos x="22" y="5"/>
              </a:cxn>
              <a:cxn ang="0">
                <a:pos x="22" y="0"/>
              </a:cxn>
              <a:cxn ang="0">
                <a:pos x="27" y="0"/>
              </a:cxn>
              <a:cxn ang="0">
                <a:pos x="33" y="0"/>
              </a:cxn>
              <a:cxn ang="0">
                <a:pos x="38" y="0"/>
              </a:cxn>
              <a:cxn ang="0">
                <a:pos x="43" y="5"/>
              </a:cxn>
              <a:cxn ang="0">
                <a:pos x="49" y="10"/>
              </a:cxn>
              <a:cxn ang="0">
                <a:pos x="49" y="20"/>
              </a:cxn>
              <a:cxn ang="0">
                <a:pos x="49" y="25"/>
              </a:cxn>
              <a:cxn ang="0">
                <a:pos x="43" y="30"/>
              </a:cxn>
              <a:cxn ang="0">
                <a:pos x="38" y="35"/>
              </a:cxn>
              <a:cxn ang="0">
                <a:pos x="38" y="25"/>
              </a:cxn>
              <a:cxn ang="0">
                <a:pos x="43" y="20"/>
              </a:cxn>
              <a:cxn ang="0">
                <a:pos x="43" y="15"/>
              </a:cxn>
              <a:cxn ang="0">
                <a:pos x="38" y="5"/>
              </a:cxn>
              <a:cxn ang="0">
                <a:pos x="33" y="5"/>
              </a:cxn>
              <a:cxn ang="0">
                <a:pos x="27" y="10"/>
              </a:cxn>
              <a:cxn ang="0">
                <a:pos x="27" y="25"/>
              </a:cxn>
              <a:cxn ang="0">
                <a:pos x="27" y="35"/>
              </a:cxn>
              <a:cxn ang="0">
                <a:pos x="27" y="40"/>
              </a:cxn>
              <a:cxn ang="0">
                <a:pos x="22" y="40"/>
              </a:cxn>
              <a:cxn ang="0">
                <a:pos x="16" y="40"/>
              </a:cxn>
              <a:cxn ang="0">
                <a:pos x="11" y="40"/>
              </a:cxn>
              <a:cxn ang="0">
                <a:pos x="6" y="35"/>
              </a:cxn>
              <a:cxn ang="0">
                <a:pos x="0" y="30"/>
              </a:cxn>
              <a:cxn ang="0">
                <a:pos x="0" y="25"/>
              </a:cxn>
              <a:cxn ang="0">
                <a:pos x="0" y="15"/>
              </a:cxn>
              <a:cxn ang="0">
                <a:pos x="0" y="10"/>
              </a:cxn>
              <a:cxn ang="0">
                <a:pos x="11" y="5"/>
              </a:cxn>
            </a:cxnLst>
            <a:rect l="0" t="0" r="r" b="b"/>
            <a:pathLst>
              <a:path w="49" h="40">
                <a:moveTo>
                  <a:pt x="11" y="5"/>
                </a:moveTo>
                <a:lnTo>
                  <a:pt x="11" y="10"/>
                </a:lnTo>
                <a:lnTo>
                  <a:pt x="6" y="15"/>
                </a:lnTo>
                <a:lnTo>
                  <a:pt x="6" y="20"/>
                </a:lnTo>
                <a:lnTo>
                  <a:pt x="6" y="25"/>
                </a:lnTo>
                <a:lnTo>
                  <a:pt x="11" y="35"/>
                </a:lnTo>
                <a:lnTo>
                  <a:pt x="16" y="35"/>
                </a:lnTo>
                <a:lnTo>
                  <a:pt x="22" y="35"/>
                </a:lnTo>
                <a:lnTo>
                  <a:pt x="22" y="30"/>
                </a:lnTo>
                <a:lnTo>
                  <a:pt x="22" y="20"/>
                </a:lnTo>
                <a:lnTo>
                  <a:pt x="22" y="5"/>
                </a:lnTo>
                <a:lnTo>
                  <a:pt x="22" y="0"/>
                </a:lnTo>
                <a:lnTo>
                  <a:pt x="27" y="0"/>
                </a:lnTo>
                <a:lnTo>
                  <a:pt x="33" y="0"/>
                </a:lnTo>
                <a:lnTo>
                  <a:pt x="38" y="0"/>
                </a:lnTo>
                <a:lnTo>
                  <a:pt x="43" y="5"/>
                </a:lnTo>
                <a:lnTo>
                  <a:pt x="49" y="10"/>
                </a:lnTo>
                <a:lnTo>
                  <a:pt x="49" y="20"/>
                </a:lnTo>
                <a:lnTo>
                  <a:pt x="49" y="25"/>
                </a:lnTo>
                <a:lnTo>
                  <a:pt x="43" y="30"/>
                </a:lnTo>
                <a:lnTo>
                  <a:pt x="38" y="35"/>
                </a:lnTo>
                <a:lnTo>
                  <a:pt x="38" y="25"/>
                </a:lnTo>
                <a:lnTo>
                  <a:pt x="43" y="20"/>
                </a:lnTo>
                <a:lnTo>
                  <a:pt x="43" y="15"/>
                </a:lnTo>
                <a:lnTo>
                  <a:pt x="38" y="5"/>
                </a:lnTo>
                <a:lnTo>
                  <a:pt x="33" y="5"/>
                </a:lnTo>
                <a:lnTo>
                  <a:pt x="27" y="10"/>
                </a:lnTo>
                <a:lnTo>
                  <a:pt x="27" y="25"/>
                </a:lnTo>
                <a:lnTo>
                  <a:pt x="27" y="35"/>
                </a:lnTo>
                <a:lnTo>
                  <a:pt x="27" y="40"/>
                </a:lnTo>
                <a:lnTo>
                  <a:pt x="22" y="40"/>
                </a:lnTo>
                <a:lnTo>
                  <a:pt x="16" y="40"/>
                </a:lnTo>
                <a:lnTo>
                  <a:pt x="11" y="40"/>
                </a:lnTo>
                <a:lnTo>
                  <a:pt x="6" y="35"/>
                </a:lnTo>
                <a:lnTo>
                  <a:pt x="0" y="30"/>
                </a:lnTo>
                <a:lnTo>
                  <a:pt x="0" y="25"/>
                </a:lnTo>
                <a:lnTo>
                  <a:pt x="0" y="15"/>
                </a:lnTo>
                <a:lnTo>
                  <a:pt x="0" y="10"/>
                </a:lnTo>
                <a:lnTo>
                  <a:pt x="11" y="5"/>
                </a:lnTo>
                <a:close/>
              </a:path>
            </a:pathLst>
          </a:custGeom>
          <a:solidFill>
            <a:srgbClr val="000000"/>
          </a:solidFill>
          <a:ln w="9525">
            <a:noFill/>
            <a:round/>
            <a:headEnd/>
            <a:tailEnd/>
          </a:ln>
        </p:spPr>
        <p:txBody>
          <a:bodyPr/>
          <a:lstStyle/>
          <a:p>
            <a:endParaRPr lang="en-US"/>
          </a:p>
        </p:txBody>
      </p:sp>
      <p:sp>
        <p:nvSpPr>
          <p:cNvPr id="158912" name="Freeform 2240"/>
          <p:cNvSpPr>
            <a:spLocks/>
          </p:cNvSpPr>
          <p:nvPr/>
        </p:nvSpPr>
        <p:spPr bwMode="auto">
          <a:xfrm>
            <a:off x="2239963" y="2795588"/>
            <a:ext cx="76200" cy="63500"/>
          </a:xfrm>
          <a:custGeom>
            <a:avLst/>
            <a:gdLst/>
            <a:ahLst/>
            <a:cxnLst>
              <a:cxn ang="0">
                <a:pos x="0" y="15"/>
              </a:cxn>
              <a:cxn ang="0">
                <a:pos x="43" y="0"/>
              </a:cxn>
              <a:cxn ang="0">
                <a:pos x="48" y="5"/>
              </a:cxn>
              <a:cxn ang="0">
                <a:pos x="5" y="20"/>
              </a:cxn>
              <a:cxn ang="0">
                <a:pos x="16" y="40"/>
              </a:cxn>
              <a:cxn ang="0">
                <a:pos x="11" y="40"/>
              </a:cxn>
              <a:cxn ang="0">
                <a:pos x="0" y="15"/>
              </a:cxn>
            </a:cxnLst>
            <a:rect l="0" t="0" r="r" b="b"/>
            <a:pathLst>
              <a:path w="48" h="40">
                <a:moveTo>
                  <a:pt x="0" y="15"/>
                </a:moveTo>
                <a:lnTo>
                  <a:pt x="43" y="0"/>
                </a:lnTo>
                <a:lnTo>
                  <a:pt x="48" y="5"/>
                </a:lnTo>
                <a:lnTo>
                  <a:pt x="5" y="20"/>
                </a:lnTo>
                <a:lnTo>
                  <a:pt x="16" y="40"/>
                </a:lnTo>
                <a:lnTo>
                  <a:pt x="11" y="40"/>
                </a:lnTo>
                <a:lnTo>
                  <a:pt x="0" y="15"/>
                </a:lnTo>
                <a:close/>
              </a:path>
            </a:pathLst>
          </a:custGeom>
          <a:solidFill>
            <a:srgbClr val="000000"/>
          </a:solidFill>
          <a:ln w="9525">
            <a:noFill/>
            <a:round/>
            <a:headEnd/>
            <a:tailEnd/>
          </a:ln>
        </p:spPr>
        <p:txBody>
          <a:bodyPr/>
          <a:lstStyle/>
          <a:p>
            <a:endParaRPr lang="en-US"/>
          </a:p>
        </p:txBody>
      </p:sp>
      <p:sp>
        <p:nvSpPr>
          <p:cNvPr id="158913" name="Freeform 2241"/>
          <p:cNvSpPr>
            <a:spLocks/>
          </p:cNvSpPr>
          <p:nvPr/>
        </p:nvSpPr>
        <p:spPr bwMode="auto">
          <a:xfrm>
            <a:off x="2051050" y="2270125"/>
            <a:ext cx="60325" cy="63500"/>
          </a:xfrm>
          <a:custGeom>
            <a:avLst/>
            <a:gdLst/>
            <a:ahLst/>
            <a:cxnLst>
              <a:cxn ang="0">
                <a:pos x="38" y="35"/>
              </a:cxn>
              <a:cxn ang="0">
                <a:pos x="38" y="15"/>
              </a:cxn>
              <a:cxn ang="0">
                <a:pos x="38" y="10"/>
              </a:cxn>
              <a:cxn ang="0">
                <a:pos x="27" y="5"/>
              </a:cxn>
              <a:cxn ang="0">
                <a:pos x="21" y="0"/>
              </a:cxn>
              <a:cxn ang="0">
                <a:pos x="11" y="0"/>
              </a:cxn>
              <a:cxn ang="0">
                <a:pos x="5" y="5"/>
              </a:cxn>
              <a:cxn ang="0">
                <a:pos x="0" y="5"/>
              </a:cxn>
              <a:cxn ang="0">
                <a:pos x="0" y="15"/>
              </a:cxn>
              <a:cxn ang="0">
                <a:pos x="5" y="10"/>
              </a:cxn>
              <a:cxn ang="0">
                <a:pos x="11" y="10"/>
              </a:cxn>
              <a:cxn ang="0">
                <a:pos x="21" y="5"/>
              </a:cxn>
              <a:cxn ang="0">
                <a:pos x="27" y="10"/>
              </a:cxn>
              <a:cxn ang="0">
                <a:pos x="32" y="15"/>
              </a:cxn>
              <a:cxn ang="0">
                <a:pos x="38" y="20"/>
              </a:cxn>
              <a:cxn ang="0">
                <a:pos x="38" y="30"/>
              </a:cxn>
              <a:cxn ang="0">
                <a:pos x="32" y="35"/>
              </a:cxn>
              <a:cxn ang="0">
                <a:pos x="32" y="40"/>
              </a:cxn>
              <a:cxn ang="0">
                <a:pos x="38" y="35"/>
              </a:cxn>
            </a:cxnLst>
            <a:rect l="0" t="0" r="r" b="b"/>
            <a:pathLst>
              <a:path w="38" h="40">
                <a:moveTo>
                  <a:pt x="38" y="35"/>
                </a:moveTo>
                <a:lnTo>
                  <a:pt x="38" y="15"/>
                </a:lnTo>
                <a:lnTo>
                  <a:pt x="38" y="10"/>
                </a:lnTo>
                <a:lnTo>
                  <a:pt x="27" y="5"/>
                </a:lnTo>
                <a:lnTo>
                  <a:pt x="21" y="0"/>
                </a:lnTo>
                <a:lnTo>
                  <a:pt x="11" y="0"/>
                </a:lnTo>
                <a:lnTo>
                  <a:pt x="5" y="5"/>
                </a:lnTo>
                <a:lnTo>
                  <a:pt x="0" y="5"/>
                </a:lnTo>
                <a:lnTo>
                  <a:pt x="0" y="15"/>
                </a:lnTo>
                <a:lnTo>
                  <a:pt x="5" y="10"/>
                </a:lnTo>
                <a:lnTo>
                  <a:pt x="11" y="10"/>
                </a:lnTo>
                <a:lnTo>
                  <a:pt x="21" y="5"/>
                </a:lnTo>
                <a:lnTo>
                  <a:pt x="27" y="10"/>
                </a:lnTo>
                <a:lnTo>
                  <a:pt x="32" y="15"/>
                </a:lnTo>
                <a:lnTo>
                  <a:pt x="38" y="20"/>
                </a:lnTo>
                <a:lnTo>
                  <a:pt x="38" y="30"/>
                </a:lnTo>
                <a:lnTo>
                  <a:pt x="32" y="35"/>
                </a:lnTo>
                <a:lnTo>
                  <a:pt x="32" y="40"/>
                </a:lnTo>
                <a:lnTo>
                  <a:pt x="38" y="35"/>
                </a:lnTo>
                <a:close/>
              </a:path>
            </a:pathLst>
          </a:custGeom>
          <a:solidFill>
            <a:srgbClr val="000000"/>
          </a:solidFill>
          <a:ln w="9525">
            <a:noFill/>
            <a:round/>
            <a:headEnd/>
            <a:tailEnd/>
          </a:ln>
        </p:spPr>
        <p:txBody>
          <a:bodyPr/>
          <a:lstStyle/>
          <a:p>
            <a:endParaRPr lang="en-US"/>
          </a:p>
        </p:txBody>
      </p:sp>
      <p:sp>
        <p:nvSpPr>
          <p:cNvPr id="158914" name="Freeform 2242"/>
          <p:cNvSpPr>
            <a:spLocks/>
          </p:cNvSpPr>
          <p:nvPr/>
        </p:nvSpPr>
        <p:spPr bwMode="auto">
          <a:xfrm>
            <a:off x="2076450" y="2363788"/>
            <a:ext cx="34925" cy="71438"/>
          </a:xfrm>
          <a:custGeom>
            <a:avLst/>
            <a:gdLst/>
            <a:ahLst/>
            <a:cxnLst>
              <a:cxn ang="0">
                <a:pos x="22" y="5"/>
              </a:cxn>
              <a:cxn ang="0">
                <a:pos x="22" y="0"/>
              </a:cxn>
              <a:cxn ang="0">
                <a:pos x="16" y="0"/>
              </a:cxn>
              <a:cxn ang="0">
                <a:pos x="6" y="5"/>
              </a:cxn>
              <a:cxn ang="0">
                <a:pos x="0" y="10"/>
              </a:cxn>
              <a:cxn ang="0">
                <a:pos x="0" y="20"/>
              </a:cxn>
              <a:cxn ang="0">
                <a:pos x="0" y="30"/>
              </a:cxn>
              <a:cxn ang="0">
                <a:pos x="6" y="40"/>
              </a:cxn>
              <a:cxn ang="0">
                <a:pos x="11" y="45"/>
              </a:cxn>
              <a:cxn ang="0">
                <a:pos x="22" y="45"/>
              </a:cxn>
              <a:cxn ang="0">
                <a:pos x="22" y="40"/>
              </a:cxn>
              <a:cxn ang="0">
                <a:pos x="11" y="40"/>
              </a:cxn>
              <a:cxn ang="0">
                <a:pos x="6" y="35"/>
              </a:cxn>
              <a:cxn ang="0">
                <a:pos x="6" y="30"/>
              </a:cxn>
              <a:cxn ang="0">
                <a:pos x="6" y="20"/>
              </a:cxn>
              <a:cxn ang="0">
                <a:pos x="6" y="15"/>
              </a:cxn>
              <a:cxn ang="0">
                <a:pos x="11" y="10"/>
              </a:cxn>
              <a:cxn ang="0">
                <a:pos x="16" y="10"/>
              </a:cxn>
              <a:cxn ang="0">
                <a:pos x="22" y="5"/>
              </a:cxn>
            </a:cxnLst>
            <a:rect l="0" t="0" r="r" b="b"/>
            <a:pathLst>
              <a:path w="22" h="45">
                <a:moveTo>
                  <a:pt x="22" y="5"/>
                </a:moveTo>
                <a:lnTo>
                  <a:pt x="22" y="0"/>
                </a:lnTo>
                <a:lnTo>
                  <a:pt x="16" y="0"/>
                </a:lnTo>
                <a:lnTo>
                  <a:pt x="6" y="5"/>
                </a:lnTo>
                <a:lnTo>
                  <a:pt x="0" y="10"/>
                </a:lnTo>
                <a:lnTo>
                  <a:pt x="0" y="20"/>
                </a:lnTo>
                <a:lnTo>
                  <a:pt x="0" y="30"/>
                </a:lnTo>
                <a:lnTo>
                  <a:pt x="6" y="40"/>
                </a:lnTo>
                <a:lnTo>
                  <a:pt x="11" y="45"/>
                </a:lnTo>
                <a:lnTo>
                  <a:pt x="22" y="45"/>
                </a:lnTo>
                <a:lnTo>
                  <a:pt x="22" y="40"/>
                </a:lnTo>
                <a:lnTo>
                  <a:pt x="11" y="40"/>
                </a:lnTo>
                <a:lnTo>
                  <a:pt x="6" y="35"/>
                </a:lnTo>
                <a:lnTo>
                  <a:pt x="6" y="30"/>
                </a:lnTo>
                <a:lnTo>
                  <a:pt x="6" y="20"/>
                </a:lnTo>
                <a:lnTo>
                  <a:pt x="6" y="15"/>
                </a:lnTo>
                <a:lnTo>
                  <a:pt x="11" y="10"/>
                </a:lnTo>
                <a:lnTo>
                  <a:pt x="16" y="10"/>
                </a:lnTo>
                <a:lnTo>
                  <a:pt x="22" y="5"/>
                </a:lnTo>
                <a:close/>
              </a:path>
            </a:pathLst>
          </a:custGeom>
          <a:solidFill>
            <a:srgbClr val="000000"/>
          </a:solidFill>
          <a:ln w="9525">
            <a:noFill/>
            <a:round/>
            <a:headEnd/>
            <a:tailEnd/>
          </a:ln>
        </p:spPr>
        <p:txBody>
          <a:bodyPr/>
          <a:lstStyle/>
          <a:p>
            <a:endParaRPr lang="en-US"/>
          </a:p>
        </p:txBody>
      </p:sp>
      <p:sp>
        <p:nvSpPr>
          <p:cNvPr id="158915" name="Freeform 2243"/>
          <p:cNvSpPr>
            <a:spLocks/>
          </p:cNvSpPr>
          <p:nvPr/>
        </p:nvSpPr>
        <p:spPr bwMode="auto">
          <a:xfrm>
            <a:off x="2103438" y="2474913"/>
            <a:ext cx="7938" cy="15875"/>
          </a:xfrm>
          <a:custGeom>
            <a:avLst/>
            <a:gdLst/>
            <a:ahLst/>
            <a:cxnLst>
              <a:cxn ang="0">
                <a:pos x="5" y="5"/>
              </a:cxn>
              <a:cxn ang="0">
                <a:pos x="5" y="0"/>
              </a:cxn>
              <a:cxn ang="0">
                <a:pos x="0" y="5"/>
              </a:cxn>
              <a:cxn ang="0">
                <a:pos x="5" y="10"/>
              </a:cxn>
              <a:cxn ang="0">
                <a:pos x="5" y="5"/>
              </a:cxn>
            </a:cxnLst>
            <a:rect l="0" t="0" r="r" b="b"/>
            <a:pathLst>
              <a:path w="5" h="10">
                <a:moveTo>
                  <a:pt x="5" y="5"/>
                </a:moveTo>
                <a:lnTo>
                  <a:pt x="5" y="0"/>
                </a:lnTo>
                <a:lnTo>
                  <a:pt x="0" y="5"/>
                </a:lnTo>
                <a:lnTo>
                  <a:pt x="5" y="10"/>
                </a:lnTo>
                <a:lnTo>
                  <a:pt x="5" y="5"/>
                </a:lnTo>
                <a:close/>
              </a:path>
            </a:pathLst>
          </a:custGeom>
          <a:solidFill>
            <a:srgbClr val="000000"/>
          </a:solidFill>
          <a:ln w="9525">
            <a:noFill/>
            <a:round/>
            <a:headEnd/>
            <a:tailEnd/>
          </a:ln>
        </p:spPr>
        <p:txBody>
          <a:bodyPr/>
          <a:lstStyle/>
          <a:p>
            <a:endParaRPr lang="en-US"/>
          </a:p>
        </p:txBody>
      </p:sp>
      <p:sp>
        <p:nvSpPr>
          <p:cNvPr id="158916" name="Freeform 2244"/>
          <p:cNvSpPr>
            <a:spLocks/>
          </p:cNvSpPr>
          <p:nvPr/>
        </p:nvSpPr>
        <p:spPr bwMode="auto">
          <a:xfrm>
            <a:off x="2051050" y="2309813"/>
            <a:ext cx="42863" cy="39688"/>
          </a:xfrm>
          <a:custGeom>
            <a:avLst/>
            <a:gdLst/>
            <a:ahLst/>
            <a:cxnLst>
              <a:cxn ang="0">
                <a:pos x="0" y="20"/>
              </a:cxn>
              <a:cxn ang="0">
                <a:pos x="0" y="25"/>
              </a:cxn>
              <a:cxn ang="0">
                <a:pos x="5" y="25"/>
              </a:cxn>
              <a:cxn ang="0">
                <a:pos x="27" y="20"/>
              </a:cxn>
              <a:cxn ang="0">
                <a:pos x="22" y="0"/>
              </a:cxn>
              <a:cxn ang="0">
                <a:pos x="16" y="0"/>
              </a:cxn>
              <a:cxn ang="0">
                <a:pos x="22" y="15"/>
              </a:cxn>
              <a:cxn ang="0">
                <a:pos x="11" y="15"/>
              </a:cxn>
              <a:cxn ang="0">
                <a:pos x="5" y="15"/>
              </a:cxn>
              <a:cxn ang="0">
                <a:pos x="0" y="10"/>
              </a:cxn>
              <a:cxn ang="0">
                <a:pos x="0" y="15"/>
              </a:cxn>
              <a:cxn ang="0">
                <a:pos x="5" y="20"/>
              </a:cxn>
              <a:cxn ang="0">
                <a:pos x="0" y="20"/>
              </a:cxn>
            </a:cxnLst>
            <a:rect l="0" t="0" r="r" b="b"/>
            <a:pathLst>
              <a:path w="27" h="25">
                <a:moveTo>
                  <a:pt x="0" y="20"/>
                </a:moveTo>
                <a:lnTo>
                  <a:pt x="0" y="25"/>
                </a:lnTo>
                <a:lnTo>
                  <a:pt x="5" y="25"/>
                </a:lnTo>
                <a:lnTo>
                  <a:pt x="27" y="20"/>
                </a:lnTo>
                <a:lnTo>
                  <a:pt x="22" y="0"/>
                </a:lnTo>
                <a:lnTo>
                  <a:pt x="16" y="0"/>
                </a:lnTo>
                <a:lnTo>
                  <a:pt x="22" y="15"/>
                </a:lnTo>
                <a:lnTo>
                  <a:pt x="11" y="15"/>
                </a:lnTo>
                <a:lnTo>
                  <a:pt x="5" y="15"/>
                </a:lnTo>
                <a:lnTo>
                  <a:pt x="0" y="10"/>
                </a:lnTo>
                <a:lnTo>
                  <a:pt x="0" y="15"/>
                </a:lnTo>
                <a:lnTo>
                  <a:pt x="5" y="20"/>
                </a:lnTo>
                <a:lnTo>
                  <a:pt x="0" y="20"/>
                </a:lnTo>
                <a:close/>
              </a:path>
            </a:pathLst>
          </a:custGeom>
          <a:solidFill>
            <a:srgbClr val="000000"/>
          </a:solidFill>
          <a:ln w="9525">
            <a:noFill/>
            <a:round/>
            <a:headEnd/>
            <a:tailEnd/>
          </a:ln>
        </p:spPr>
        <p:txBody>
          <a:bodyPr/>
          <a:lstStyle/>
          <a:p>
            <a:endParaRPr lang="en-US"/>
          </a:p>
        </p:txBody>
      </p:sp>
      <p:sp>
        <p:nvSpPr>
          <p:cNvPr id="158917" name="Freeform 2245"/>
          <p:cNvSpPr>
            <a:spLocks/>
          </p:cNvSpPr>
          <p:nvPr/>
        </p:nvSpPr>
        <p:spPr bwMode="auto">
          <a:xfrm>
            <a:off x="2051050" y="2206625"/>
            <a:ext cx="33338" cy="33338"/>
          </a:xfrm>
          <a:custGeom>
            <a:avLst/>
            <a:gdLst/>
            <a:ahLst/>
            <a:cxnLst>
              <a:cxn ang="0">
                <a:pos x="0" y="11"/>
              </a:cxn>
              <a:cxn ang="0">
                <a:pos x="0" y="21"/>
              </a:cxn>
              <a:cxn ang="0">
                <a:pos x="21" y="5"/>
              </a:cxn>
              <a:cxn ang="0">
                <a:pos x="21" y="0"/>
              </a:cxn>
              <a:cxn ang="0">
                <a:pos x="0" y="0"/>
              </a:cxn>
              <a:cxn ang="0">
                <a:pos x="0" y="5"/>
              </a:cxn>
              <a:cxn ang="0">
                <a:pos x="11" y="5"/>
              </a:cxn>
              <a:cxn ang="0">
                <a:pos x="0" y="11"/>
              </a:cxn>
            </a:cxnLst>
            <a:rect l="0" t="0" r="r" b="b"/>
            <a:pathLst>
              <a:path w="21" h="21">
                <a:moveTo>
                  <a:pt x="0" y="11"/>
                </a:moveTo>
                <a:lnTo>
                  <a:pt x="0" y="21"/>
                </a:lnTo>
                <a:lnTo>
                  <a:pt x="21" y="5"/>
                </a:lnTo>
                <a:lnTo>
                  <a:pt x="21" y="0"/>
                </a:lnTo>
                <a:lnTo>
                  <a:pt x="0" y="0"/>
                </a:lnTo>
                <a:lnTo>
                  <a:pt x="0" y="5"/>
                </a:lnTo>
                <a:lnTo>
                  <a:pt x="11" y="5"/>
                </a:lnTo>
                <a:lnTo>
                  <a:pt x="0" y="11"/>
                </a:lnTo>
                <a:close/>
              </a:path>
            </a:pathLst>
          </a:custGeom>
          <a:solidFill>
            <a:srgbClr val="000000"/>
          </a:solidFill>
          <a:ln w="9525">
            <a:noFill/>
            <a:round/>
            <a:headEnd/>
            <a:tailEnd/>
          </a:ln>
        </p:spPr>
        <p:txBody>
          <a:bodyPr/>
          <a:lstStyle/>
          <a:p>
            <a:endParaRPr lang="en-US"/>
          </a:p>
        </p:txBody>
      </p:sp>
      <p:sp>
        <p:nvSpPr>
          <p:cNvPr id="158918" name="Rectangle 2246"/>
          <p:cNvSpPr>
            <a:spLocks noChangeArrowheads="1"/>
          </p:cNvSpPr>
          <p:nvPr/>
        </p:nvSpPr>
        <p:spPr bwMode="auto">
          <a:xfrm>
            <a:off x="2051050" y="2144713"/>
            <a:ext cx="9525" cy="7938"/>
          </a:xfrm>
          <a:prstGeom prst="rect">
            <a:avLst/>
          </a:prstGeom>
          <a:solidFill>
            <a:srgbClr val="000000"/>
          </a:solidFill>
          <a:ln w="9525">
            <a:noFill/>
            <a:miter lim="800000"/>
            <a:headEnd/>
            <a:tailEnd/>
          </a:ln>
        </p:spPr>
        <p:txBody>
          <a:bodyPr/>
          <a:lstStyle/>
          <a:p>
            <a:endParaRPr lang="en-US"/>
          </a:p>
        </p:txBody>
      </p:sp>
      <p:sp>
        <p:nvSpPr>
          <p:cNvPr id="158919" name="Freeform 2247"/>
          <p:cNvSpPr>
            <a:spLocks/>
          </p:cNvSpPr>
          <p:nvPr/>
        </p:nvSpPr>
        <p:spPr bwMode="auto">
          <a:xfrm>
            <a:off x="1871663" y="1792288"/>
            <a:ext cx="76200" cy="61913"/>
          </a:xfrm>
          <a:custGeom>
            <a:avLst/>
            <a:gdLst/>
            <a:ahLst/>
            <a:cxnLst>
              <a:cxn ang="0">
                <a:pos x="16" y="5"/>
              </a:cxn>
              <a:cxn ang="0">
                <a:pos x="27" y="0"/>
              </a:cxn>
              <a:cxn ang="0">
                <a:pos x="32" y="0"/>
              </a:cxn>
              <a:cxn ang="0">
                <a:pos x="43" y="5"/>
              </a:cxn>
              <a:cxn ang="0">
                <a:pos x="48" y="15"/>
              </a:cxn>
              <a:cxn ang="0">
                <a:pos x="48" y="24"/>
              </a:cxn>
              <a:cxn ang="0">
                <a:pos x="43" y="29"/>
              </a:cxn>
              <a:cxn ang="0">
                <a:pos x="37" y="34"/>
              </a:cxn>
              <a:cxn ang="0">
                <a:pos x="37" y="29"/>
              </a:cxn>
              <a:cxn ang="0">
                <a:pos x="43" y="24"/>
              </a:cxn>
              <a:cxn ang="0">
                <a:pos x="43" y="20"/>
              </a:cxn>
              <a:cxn ang="0">
                <a:pos x="43" y="15"/>
              </a:cxn>
              <a:cxn ang="0">
                <a:pos x="37" y="10"/>
              </a:cxn>
              <a:cxn ang="0">
                <a:pos x="32" y="5"/>
              </a:cxn>
              <a:cxn ang="0">
                <a:pos x="27" y="5"/>
              </a:cxn>
              <a:cxn ang="0">
                <a:pos x="21" y="10"/>
              </a:cxn>
              <a:cxn ang="0">
                <a:pos x="11" y="10"/>
              </a:cxn>
              <a:cxn ang="0">
                <a:pos x="5" y="15"/>
              </a:cxn>
              <a:cxn ang="0">
                <a:pos x="5" y="20"/>
              </a:cxn>
              <a:cxn ang="0">
                <a:pos x="5" y="24"/>
              </a:cxn>
              <a:cxn ang="0">
                <a:pos x="5" y="29"/>
              </a:cxn>
              <a:cxn ang="0">
                <a:pos x="11" y="34"/>
              </a:cxn>
              <a:cxn ang="0">
                <a:pos x="16" y="34"/>
              </a:cxn>
              <a:cxn ang="0">
                <a:pos x="21" y="34"/>
              </a:cxn>
              <a:cxn ang="0">
                <a:pos x="21" y="39"/>
              </a:cxn>
              <a:cxn ang="0">
                <a:pos x="11" y="39"/>
              </a:cxn>
              <a:cxn ang="0">
                <a:pos x="5" y="34"/>
              </a:cxn>
              <a:cxn ang="0">
                <a:pos x="0" y="29"/>
              </a:cxn>
              <a:cxn ang="0">
                <a:pos x="0" y="20"/>
              </a:cxn>
              <a:cxn ang="0">
                <a:pos x="0" y="10"/>
              </a:cxn>
              <a:cxn ang="0">
                <a:pos x="11" y="5"/>
              </a:cxn>
              <a:cxn ang="0">
                <a:pos x="16" y="5"/>
              </a:cxn>
            </a:cxnLst>
            <a:rect l="0" t="0" r="r" b="b"/>
            <a:pathLst>
              <a:path w="48" h="39">
                <a:moveTo>
                  <a:pt x="16" y="5"/>
                </a:moveTo>
                <a:lnTo>
                  <a:pt x="27" y="0"/>
                </a:lnTo>
                <a:lnTo>
                  <a:pt x="32" y="0"/>
                </a:lnTo>
                <a:lnTo>
                  <a:pt x="43" y="5"/>
                </a:lnTo>
                <a:lnTo>
                  <a:pt x="48" y="15"/>
                </a:lnTo>
                <a:lnTo>
                  <a:pt x="48" y="24"/>
                </a:lnTo>
                <a:lnTo>
                  <a:pt x="43" y="29"/>
                </a:lnTo>
                <a:lnTo>
                  <a:pt x="37" y="34"/>
                </a:lnTo>
                <a:lnTo>
                  <a:pt x="37" y="29"/>
                </a:lnTo>
                <a:lnTo>
                  <a:pt x="43" y="24"/>
                </a:lnTo>
                <a:lnTo>
                  <a:pt x="43" y="20"/>
                </a:lnTo>
                <a:lnTo>
                  <a:pt x="43" y="15"/>
                </a:lnTo>
                <a:lnTo>
                  <a:pt x="37" y="10"/>
                </a:lnTo>
                <a:lnTo>
                  <a:pt x="32" y="5"/>
                </a:lnTo>
                <a:lnTo>
                  <a:pt x="27" y="5"/>
                </a:lnTo>
                <a:lnTo>
                  <a:pt x="21" y="10"/>
                </a:lnTo>
                <a:lnTo>
                  <a:pt x="11" y="10"/>
                </a:lnTo>
                <a:lnTo>
                  <a:pt x="5" y="15"/>
                </a:lnTo>
                <a:lnTo>
                  <a:pt x="5" y="20"/>
                </a:lnTo>
                <a:lnTo>
                  <a:pt x="5" y="24"/>
                </a:lnTo>
                <a:lnTo>
                  <a:pt x="5" y="29"/>
                </a:lnTo>
                <a:lnTo>
                  <a:pt x="11" y="34"/>
                </a:lnTo>
                <a:lnTo>
                  <a:pt x="16" y="34"/>
                </a:lnTo>
                <a:lnTo>
                  <a:pt x="21" y="34"/>
                </a:lnTo>
                <a:lnTo>
                  <a:pt x="21" y="39"/>
                </a:lnTo>
                <a:lnTo>
                  <a:pt x="11" y="39"/>
                </a:lnTo>
                <a:lnTo>
                  <a:pt x="5" y="34"/>
                </a:lnTo>
                <a:lnTo>
                  <a:pt x="0" y="29"/>
                </a:lnTo>
                <a:lnTo>
                  <a:pt x="0" y="20"/>
                </a:lnTo>
                <a:lnTo>
                  <a:pt x="0" y="10"/>
                </a:lnTo>
                <a:lnTo>
                  <a:pt x="11" y="5"/>
                </a:lnTo>
                <a:lnTo>
                  <a:pt x="16" y="5"/>
                </a:lnTo>
                <a:close/>
              </a:path>
            </a:pathLst>
          </a:custGeom>
          <a:solidFill>
            <a:srgbClr val="000000"/>
          </a:solidFill>
          <a:ln w="9525">
            <a:noFill/>
            <a:round/>
            <a:headEnd/>
            <a:tailEnd/>
          </a:ln>
        </p:spPr>
        <p:txBody>
          <a:bodyPr/>
          <a:lstStyle/>
          <a:p>
            <a:endParaRPr lang="en-US"/>
          </a:p>
        </p:txBody>
      </p:sp>
      <p:sp>
        <p:nvSpPr>
          <p:cNvPr id="158920" name="Freeform 2248"/>
          <p:cNvSpPr>
            <a:spLocks/>
          </p:cNvSpPr>
          <p:nvPr/>
        </p:nvSpPr>
        <p:spPr bwMode="auto">
          <a:xfrm>
            <a:off x="1974850" y="2097088"/>
            <a:ext cx="76200" cy="79375"/>
          </a:xfrm>
          <a:custGeom>
            <a:avLst/>
            <a:gdLst/>
            <a:ahLst/>
            <a:cxnLst>
              <a:cxn ang="0">
                <a:pos x="48" y="35"/>
              </a:cxn>
              <a:cxn ang="0">
                <a:pos x="48" y="30"/>
              </a:cxn>
              <a:cxn ang="0">
                <a:pos x="32" y="35"/>
              </a:cxn>
              <a:cxn ang="0">
                <a:pos x="26" y="10"/>
              </a:cxn>
              <a:cxn ang="0">
                <a:pos x="48" y="5"/>
              </a:cxn>
              <a:cxn ang="0">
                <a:pos x="43" y="0"/>
              </a:cxn>
              <a:cxn ang="0">
                <a:pos x="0" y="15"/>
              </a:cxn>
              <a:cxn ang="0">
                <a:pos x="0" y="20"/>
              </a:cxn>
              <a:cxn ang="0">
                <a:pos x="21" y="15"/>
              </a:cxn>
              <a:cxn ang="0">
                <a:pos x="26" y="35"/>
              </a:cxn>
              <a:cxn ang="0">
                <a:pos x="10" y="45"/>
              </a:cxn>
              <a:cxn ang="0">
                <a:pos x="10" y="50"/>
              </a:cxn>
              <a:cxn ang="0">
                <a:pos x="48" y="35"/>
              </a:cxn>
            </a:cxnLst>
            <a:rect l="0" t="0" r="r" b="b"/>
            <a:pathLst>
              <a:path w="48" h="50">
                <a:moveTo>
                  <a:pt x="48" y="35"/>
                </a:moveTo>
                <a:lnTo>
                  <a:pt x="48" y="30"/>
                </a:lnTo>
                <a:lnTo>
                  <a:pt x="32" y="35"/>
                </a:lnTo>
                <a:lnTo>
                  <a:pt x="26" y="10"/>
                </a:lnTo>
                <a:lnTo>
                  <a:pt x="48" y="5"/>
                </a:lnTo>
                <a:lnTo>
                  <a:pt x="43" y="0"/>
                </a:lnTo>
                <a:lnTo>
                  <a:pt x="0" y="15"/>
                </a:lnTo>
                <a:lnTo>
                  <a:pt x="0" y="20"/>
                </a:lnTo>
                <a:lnTo>
                  <a:pt x="21" y="15"/>
                </a:lnTo>
                <a:lnTo>
                  <a:pt x="26" y="35"/>
                </a:lnTo>
                <a:lnTo>
                  <a:pt x="10" y="45"/>
                </a:lnTo>
                <a:lnTo>
                  <a:pt x="10" y="50"/>
                </a:lnTo>
                <a:lnTo>
                  <a:pt x="48" y="35"/>
                </a:lnTo>
                <a:close/>
              </a:path>
            </a:pathLst>
          </a:custGeom>
          <a:solidFill>
            <a:srgbClr val="000000"/>
          </a:solidFill>
          <a:ln w="9525">
            <a:noFill/>
            <a:round/>
            <a:headEnd/>
            <a:tailEnd/>
          </a:ln>
        </p:spPr>
        <p:txBody>
          <a:bodyPr/>
          <a:lstStyle/>
          <a:p>
            <a:endParaRPr lang="en-US"/>
          </a:p>
        </p:txBody>
      </p:sp>
      <p:sp>
        <p:nvSpPr>
          <p:cNvPr id="158921" name="Freeform 2249"/>
          <p:cNvSpPr>
            <a:spLocks/>
          </p:cNvSpPr>
          <p:nvPr/>
        </p:nvSpPr>
        <p:spPr bwMode="auto">
          <a:xfrm>
            <a:off x="2000250" y="2198688"/>
            <a:ext cx="50800" cy="65088"/>
          </a:xfrm>
          <a:custGeom>
            <a:avLst/>
            <a:gdLst/>
            <a:ahLst/>
            <a:cxnLst>
              <a:cxn ang="0">
                <a:pos x="32" y="10"/>
              </a:cxn>
              <a:cxn ang="0">
                <a:pos x="32" y="5"/>
              </a:cxn>
              <a:cxn ang="0">
                <a:pos x="0" y="0"/>
              </a:cxn>
              <a:cxn ang="0">
                <a:pos x="0" y="10"/>
              </a:cxn>
              <a:cxn ang="0">
                <a:pos x="16" y="10"/>
              </a:cxn>
              <a:cxn ang="0">
                <a:pos x="21" y="25"/>
              </a:cxn>
              <a:cxn ang="0">
                <a:pos x="11" y="35"/>
              </a:cxn>
              <a:cxn ang="0">
                <a:pos x="16" y="41"/>
              </a:cxn>
              <a:cxn ang="0">
                <a:pos x="32" y="25"/>
              </a:cxn>
              <a:cxn ang="0">
                <a:pos x="32" y="15"/>
              </a:cxn>
              <a:cxn ang="0">
                <a:pos x="27" y="20"/>
              </a:cxn>
              <a:cxn ang="0">
                <a:pos x="21" y="5"/>
              </a:cxn>
              <a:cxn ang="0">
                <a:pos x="32" y="10"/>
              </a:cxn>
            </a:cxnLst>
            <a:rect l="0" t="0" r="r" b="b"/>
            <a:pathLst>
              <a:path w="32" h="41">
                <a:moveTo>
                  <a:pt x="32" y="10"/>
                </a:moveTo>
                <a:lnTo>
                  <a:pt x="32" y="5"/>
                </a:lnTo>
                <a:lnTo>
                  <a:pt x="0" y="0"/>
                </a:lnTo>
                <a:lnTo>
                  <a:pt x="0" y="10"/>
                </a:lnTo>
                <a:lnTo>
                  <a:pt x="16" y="10"/>
                </a:lnTo>
                <a:lnTo>
                  <a:pt x="21" y="25"/>
                </a:lnTo>
                <a:lnTo>
                  <a:pt x="11" y="35"/>
                </a:lnTo>
                <a:lnTo>
                  <a:pt x="16" y="41"/>
                </a:lnTo>
                <a:lnTo>
                  <a:pt x="32" y="25"/>
                </a:lnTo>
                <a:lnTo>
                  <a:pt x="32" y="15"/>
                </a:lnTo>
                <a:lnTo>
                  <a:pt x="27" y="20"/>
                </a:lnTo>
                <a:lnTo>
                  <a:pt x="21" y="5"/>
                </a:lnTo>
                <a:lnTo>
                  <a:pt x="32" y="10"/>
                </a:lnTo>
                <a:close/>
              </a:path>
            </a:pathLst>
          </a:custGeom>
          <a:solidFill>
            <a:srgbClr val="000000"/>
          </a:solidFill>
          <a:ln w="9525">
            <a:noFill/>
            <a:round/>
            <a:headEnd/>
            <a:tailEnd/>
          </a:ln>
        </p:spPr>
        <p:txBody>
          <a:bodyPr/>
          <a:lstStyle/>
          <a:p>
            <a:endParaRPr lang="en-US"/>
          </a:p>
        </p:txBody>
      </p:sp>
      <p:sp>
        <p:nvSpPr>
          <p:cNvPr id="158922" name="Freeform 2250"/>
          <p:cNvSpPr>
            <a:spLocks/>
          </p:cNvSpPr>
          <p:nvPr/>
        </p:nvSpPr>
        <p:spPr bwMode="auto">
          <a:xfrm>
            <a:off x="2041525" y="2278063"/>
            <a:ext cx="9525" cy="55563"/>
          </a:xfrm>
          <a:custGeom>
            <a:avLst/>
            <a:gdLst/>
            <a:ahLst/>
            <a:cxnLst>
              <a:cxn ang="0">
                <a:pos x="6" y="10"/>
              </a:cxn>
              <a:cxn ang="0">
                <a:pos x="6" y="0"/>
              </a:cxn>
              <a:cxn ang="0">
                <a:pos x="6" y="5"/>
              </a:cxn>
              <a:cxn ang="0">
                <a:pos x="0" y="10"/>
              </a:cxn>
              <a:cxn ang="0">
                <a:pos x="0" y="15"/>
              </a:cxn>
              <a:cxn ang="0">
                <a:pos x="0" y="30"/>
              </a:cxn>
              <a:cxn ang="0">
                <a:pos x="6" y="35"/>
              </a:cxn>
              <a:cxn ang="0">
                <a:pos x="6" y="30"/>
              </a:cxn>
              <a:cxn ang="0">
                <a:pos x="6" y="25"/>
              </a:cxn>
              <a:cxn ang="0">
                <a:pos x="6" y="15"/>
              </a:cxn>
              <a:cxn ang="0">
                <a:pos x="6" y="10"/>
              </a:cxn>
            </a:cxnLst>
            <a:rect l="0" t="0" r="r" b="b"/>
            <a:pathLst>
              <a:path w="6" h="35">
                <a:moveTo>
                  <a:pt x="6" y="10"/>
                </a:moveTo>
                <a:lnTo>
                  <a:pt x="6" y="0"/>
                </a:lnTo>
                <a:lnTo>
                  <a:pt x="6" y="5"/>
                </a:lnTo>
                <a:lnTo>
                  <a:pt x="0" y="10"/>
                </a:lnTo>
                <a:lnTo>
                  <a:pt x="0" y="15"/>
                </a:lnTo>
                <a:lnTo>
                  <a:pt x="0" y="30"/>
                </a:lnTo>
                <a:lnTo>
                  <a:pt x="6" y="35"/>
                </a:lnTo>
                <a:lnTo>
                  <a:pt x="6" y="30"/>
                </a:lnTo>
                <a:lnTo>
                  <a:pt x="6" y="25"/>
                </a:lnTo>
                <a:lnTo>
                  <a:pt x="6" y="15"/>
                </a:lnTo>
                <a:lnTo>
                  <a:pt x="6" y="10"/>
                </a:lnTo>
                <a:close/>
              </a:path>
            </a:pathLst>
          </a:custGeom>
          <a:solidFill>
            <a:srgbClr val="000000"/>
          </a:solidFill>
          <a:ln w="9525">
            <a:noFill/>
            <a:round/>
            <a:headEnd/>
            <a:tailEnd/>
          </a:ln>
        </p:spPr>
        <p:txBody>
          <a:bodyPr/>
          <a:lstStyle/>
          <a:p>
            <a:endParaRPr lang="en-US"/>
          </a:p>
        </p:txBody>
      </p:sp>
      <p:sp>
        <p:nvSpPr>
          <p:cNvPr id="158923" name="Rectangle 2251"/>
          <p:cNvSpPr>
            <a:spLocks noChangeArrowheads="1"/>
          </p:cNvSpPr>
          <p:nvPr/>
        </p:nvSpPr>
        <p:spPr bwMode="auto">
          <a:xfrm>
            <a:off x="2051050" y="2341563"/>
            <a:ext cx="9525" cy="7938"/>
          </a:xfrm>
          <a:prstGeom prst="rect">
            <a:avLst/>
          </a:prstGeom>
          <a:solidFill>
            <a:srgbClr val="000000"/>
          </a:solidFill>
          <a:ln w="9525">
            <a:noFill/>
            <a:miter lim="800000"/>
            <a:headEnd/>
            <a:tailEnd/>
          </a:ln>
        </p:spPr>
        <p:txBody>
          <a:bodyPr/>
          <a:lstStyle/>
          <a:p>
            <a:endParaRPr lang="en-US"/>
          </a:p>
        </p:txBody>
      </p:sp>
      <p:sp>
        <p:nvSpPr>
          <p:cNvPr id="158924" name="Freeform 2252"/>
          <p:cNvSpPr>
            <a:spLocks/>
          </p:cNvSpPr>
          <p:nvPr/>
        </p:nvSpPr>
        <p:spPr bwMode="auto">
          <a:xfrm>
            <a:off x="1897063" y="1878013"/>
            <a:ext cx="85725" cy="69850"/>
          </a:xfrm>
          <a:custGeom>
            <a:avLst/>
            <a:gdLst/>
            <a:ahLst/>
            <a:cxnLst>
              <a:cxn ang="0">
                <a:pos x="0" y="15"/>
              </a:cxn>
              <a:cxn ang="0">
                <a:pos x="43" y="0"/>
              </a:cxn>
              <a:cxn ang="0">
                <a:pos x="43" y="5"/>
              </a:cxn>
              <a:cxn ang="0">
                <a:pos x="27" y="10"/>
              </a:cxn>
              <a:cxn ang="0">
                <a:pos x="32" y="29"/>
              </a:cxn>
              <a:cxn ang="0">
                <a:pos x="54" y="25"/>
              </a:cxn>
              <a:cxn ang="0">
                <a:pos x="54" y="29"/>
              </a:cxn>
              <a:cxn ang="0">
                <a:pos x="11" y="44"/>
              </a:cxn>
              <a:cxn ang="0">
                <a:pos x="6" y="39"/>
              </a:cxn>
              <a:cxn ang="0">
                <a:pos x="27" y="34"/>
              </a:cxn>
              <a:cxn ang="0">
                <a:pos x="22" y="15"/>
              </a:cxn>
              <a:cxn ang="0">
                <a:pos x="0" y="20"/>
              </a:cxn>
              <a:cxn ang="0">
                <a:pos x="0" y="15"/>
              </a:cxn>
            </a:cxnLst>
            <a:rect l="0" t="0" r="r" b="b"/>
            <a:pathLst>
              <a:path w="54" h="44">
                <a:moveTo>
                  <a:pt x="0" y="15"/>
                </a:moveTo>
                <a:lnTo>
                  <a:pt x="43" y="0"/>
                </a:lnTo>
                <a:lnTo>
                  <a:pt x="43" y="5"/>
                </a:lnTo>
                <a:lnTo>
                  <a:pt x="27" y="10"/>
                </a:lnTo>
                <a:lnTo>
                  <a:pt x="32" y="29"/>
                </a:lnTo>
                <a:lnTo>
                  <a:pt x="54" y="25"/>
                </a:lnTo>
                <a:lnTo>
                  <a:pt x="54" y="29"/>
                </a:lnTo>
                <a:lnTo>
                  <a:pt x="11" y="44"/>
                </a:lnTo>
                <a:lnTo>
                  <a:pt x="6" y="39"/>
                </a:lnTo>
                <a:lnTo>
                  <a:pt x="27" y="34"/>
                </a:lnTo>
                <a:lnTo>
                  <a:pt x="22" y="15"/>
                </a:lnTo>
                <a:lnTo>
                  <a:pt x="0" y="20"/>
                </a:lnTo>
                <a:lnTo>
                  <a:pt x="0" y="15"/>
                </a:lnTo>
                <a:close/>
              </a:path>
            </a:pathLst>
          </a:custGeom>
          <a:solidFill>
            <a:srgbClr val="000000"/>
          </a:solidFill>
          <a:ln w="9525">
            <a:noFill/>
            <a:round/>
            <a:headEnd/>
            <a:tailEnd/>
          </a:ln>
        </p:spPr>
        <p:txBody>
          <a:bodyPr/>
          <a:lstStyle/>
          <a:p>
            <a:endParaRPr lang="en-US"/>
          </a:p>
        </p:txBody>
      </p:sp>
      <p:sp>
        <p:nvSpPr>
          <p:cNvPr id="158925" name="Freeform 2253"/>
          <p:cNvSpPr>
            <a:spLocks/>
          </p:cNvSpPr>
          <p:nvPr/>
        </p:nvSpPr>
        <p:spPr bwMode="auto">
          <a:xfrm>
            <a:off x="1922463" y="1963738"/>
            <a:ext cx="77788" cy="31750"/>
          </a:xfrm>
          <a:custGeom>
            <a:avLst/>
            <a:gdLst/>
            <a:ahLst/>
            <a:cxnLst>
              <a:cxn ang="0">
                <a:pos x="0" y="15"/>
              </a:cxn>
              <a:cxn ang="0">
                <a:pos x="49" y="0"/>
              </a:cxn>
              <a:cxn ang="0">
                <a:pos x="49" y="5"/>
              </a:cxn>
              <a:cxn ang="0">
                <a:pos x="0" y="20"/>
              </a:cxn>
              <a:cxn ang="0">
                <a:pos x="0" y="15"/>
              </a:cxn>
            </a:cxnLst>
            <a:rect l="0" t="0" r="r" b="b"/>
            <a:pathLst>
              <a:path w="49" h="20">
                <a:moveTo>
                  <a:pt x="0" y="15"/>
                </a:moveTo>
                <a:lnTo>
                  <a:pt x="49" y="0"/>
                </a:lnTo>
                <a:lnTo>
                  <a:pt x="49" y="5"/>
                </a:lnTo>
                <a:lnTo>
                  <a:pt x="0" y="20"/>
                </a:lnTo>
                <a:lnTo>
                  <a:pt x="0" y="15"/>
                </a:lnTo>
                <a:close/>
              </a:path>
            </a:pathLst>
          </a:custGeom>
          <a:solidFill>
            <a:srgbClr val="000000"/>
          </a:solidFill>
          <a:ln w="9525">
            <a:noFill/>
            <a:round/>
            <a:headEnd/>
            <a:tailEnd/>
          </a:ln>
        </p:spPr>
        <p:txBody>
          <a:bodyPr/>
          <a:lstStyle/>
          <a:p>
            <a:endParaRPr lang="en-US"/>
          </a:p>
        </p:txBody>
      </p:sp>
      <p:sp>
        <p:nvSpPr>
          <p:cNvPr id="158926" name="Freeform 2254"/>
          <p:cNvSpPr>
            <a:spLocks/>
          </p:cNvSpPr>
          <p:nvPr/>
        </p:nvSpPr>
        <p:spPr bwMode="auto">
          <a:xfrm>
            <a:off x="1947863" y="2019300"/>
            <a:ext cx="77788" cy="63500"/>
          </a:xfrm>
          <a:custGeom>
            <a:avLst/>
            <a:gdLst/>
            <a:ahLst/>
            <a:cxnLst>
              <a:cxn ang="0">
                <a:pos x="16" y="0"/>
              </a:cxn>
              <a:cxn ang="0">
                <a:pos x="22" y="0"/>
              </a:cxn>
              <a:cxn ang="0">
                <a:pos x="32" y="0"/>
              </a:cxn>
              <a:cxn ang="0">
                <a:pos x="43" y="5"/>
              </a:cxn>
              <a:cxn ang="0">
                <a:pos x="49" y="10"/>
              </a:cxn>
              <a:cxn ang="0">
                <a:pos x="49" y="15"/>
              </a:cxn>
              <a:cxn ang="0">
                <a:pos x="49" y="20"/>
              </a:cxn>
              <a:cxn ang="0">
                <a:pos x="43" y="30"/>
              </a:cxn>
              <a:cxn ang="0">
                <a:pos x="38" y="35"/>
              </a:cxn>
              <a:cxn ang="0">
                <a:pos x="32" y="25"/>
              </a:cxn>
              <a:cxn ang="0">
                <a:pos x="38" y="25"/>
              </a:cxn>
              <a:cxn ang="0">
                <a:pos x="43" y="20"/>
              </a:cxn>
              <a:cxn ang="0">
                <a:pos x="43" y="15"/>
              </a:cxn>
              <a:cxn ang="0">
                <a:pos x="43" y="10"/>
              </a:cxn>
              <a:cxn ang="0">
                <a:pos x="38" y="5"/>
              </a:cxn>
              <a:cxn ang="0">
                <a:pos x="32" y="5"/>
              </a:cxn>
              <a:cxn ang="0">
                <a:pos x="27" y="5"/>
              </a:cxn>
              <a:cxn ang="0">
                <a:pos x="16" y="5"/>
              </a:cxn>
              <a:cxn ang="0">
                <a:pos x="11" y="10"/>
              </a:cxn>
              <a:cxn ang="0">
                <a:pos x="6" y="15"/>
              </a:cxn>
              <a:cxn ang="0">
                <a:pos x="6" y="20"/>
              </a:cxn>
              <a:cxn ang="0">
                <a:pos x="6" y="25"/>
              </a:cxn>
              <a:cxn ang="0">
                <a:pos x="6" y="30"/>
              </a:cxn>
              <a:cxn ang="0">
                <a:pos x="11" y="30"/>
              </a:cxn>
              <a:cxn ang="0">
                <a:pos x="16" y="35"/>
              </a:cxn>
              <a:cxn ang="0">
                <a:pos x="22" y="30"/>
              </a:cxn>
              <a:cxn ang="0">
                <a:pos x="22" y="40"/>
              </a:cxn>
              <a:cxn ang="0">
                <a:pos x="16" y="40"/>
              </a:cxn>
              <a:cxn ang="0">
                <a:pos x="11" y="40"/>
              </a:cxn>
              <a:cxn ang="0">
                <a:pos x="6" y="35"/>
              </a:cxn>
              <a:cxn ang="0">
                <a:pos x="0" y="25"/>
              </a:cxn>
              <a:cxn ang="0">
                <a:pos x="0" y="20"/>
              </a:cxn>
              <a:cxn ang="0">
                <a:pos x="0" y="15"/>
              </a:cxn>
              <a:cxn ang="0">
                <a:pos x="0" y="10"/>
              </a:cxn>
              <a:cxn ang="0">
                <a:pos x="6" y="5"/>
              </a:cxn>
              <a:cxn ang="0">
                <a:pos x="16" y="0"/>
              </a:cxn>
            </a:cxnLst>
            <a:rect l="0" t="0" r="r" b="b"/>
            <a:pathLst>
              <a:path w="49" h="40">
                <a:moveTo>
                  <a:pt x="16" y="0"/>
                </a:moveTo>
                <a:lnTo>
                  <a:pt x="22" y="0"/>
                </a:lnTo>
                <a:lnTo>
                  <a:pt x="32" y="0"/>
                </a:lnTo>
                <a:lnTo>
                  <a:pt x="43" y="5"/>
                </a:lnTo>
                <a:lnTo>
                  <a:pt x="49" y="10"/>
                </a:lnTo>
                <a:lnTo>
                  <a:pt x="49" y="15"/>
                </a:lnTo>
                <a:lnTo>
                  <a:pt x="49" y="20"/>
                </a:lnTo>
                <a:lnTo>
                  <a:pt x="43" y="30"/>
                </a:lnTo>
                <a:lnTo>
                  <a:pt x="38" y="35"/>
                </a:lnTo>
                <a:lnTo>
                  <a:pt x="32" y="25"/>
                </a:lnTo>
                <a:lnTo>
                  <a:pt x="38" y="25"/>
                </a:lnTo>
                <a:lnTo>
                  <a:pt x="43" y="20"/>
                </a:lnTo>
                <a:lnTo>
                  <a:pt x="43" y="15"/>
                </a:lnTo>
                <a:lnTo>
                  <a:pt x="43" y="10"/>
                </a:lnTo>
                <a:lnTo>
                  <a:pt x="38" y="5"/>
                </a:lnTo>
                <a:lnTo>
                  <a:pt x="32" y="5"/>
                </a:lnTo>
                <a:lnTo>
                  <a:pt x="27" y="5"/>
                </a:lnTo>
                <a:lnTo>
                  <a:pt x="16" y="5"/>
                </a:lnTo>
                <a:lnTo>
                  <a:pt x="11" y="10"/>
                </a:lnTo>
                <a:lnTo>
                  <a:pt x="6" y="15"/>
                </a:lnTo>
                <a:lnTo>
                  <a:pt x="6" y="20"/>
                </a:lnTo>
                <a:lnTo>
                  <a:pt x="6" y="25"/>
                </a:lnTo>
                <a:lnTo>
                  <a:pt x="6" y="30"/>
                </a:lnTo>
                <a:lnTo>
                  <a:pt x="11" y="30"/>
                </a:lnTo>
                <a:lnTo>
                  <a:pt x="16" y="35"/>
                </a:lnTo>
                <a:lnTo>
                  <a:pt x="22" y="30"/>
                </a:lnTo>
                <a:lnTo>
                  <a:pt x="22" y="40"/>
                </a:lnTo>
                <a:lnTo>
                  <a:pt x="16" y="40"/>
                </a:lnTo>
                <a:lnTo>
                  <a:pt x="11" y="40"/>
                </a:lnTo>
                <a:lnTo>
                  <a:pt x="6" y="35"/>
                </a:lnTo>
                <a:lnTo>
                  <a:pt x="0" y="25"/>
                </a:lnTo>
                <a:lnTo>
                  <a:pt x="0" y="20"/>
                </a:lnTo>
                <a:lnTo>
                  <a:pt x="0" y="15"/>
                </a:lnTo>
                <a:lnTo>
                  <a:pt x="0" y="10"/>
                </a:lnTo>
                <a:lnTo>
                  <a:pt x="6" y="5"/>
                </a:lnTo>
                <a:lnTo>
                  <a:pt x="16" y="0"/>
                </a:lnTo>
                <a:close/>
              </a:path>
            </a:pathLst>
          </a:custGeom>
          <a:solidFill>
            <a:srgbClr val="000000"/>
          </a:solidFill>
          <a:ln w="9525">
            <a:noFill/>
            <a:round/>
            <a:headEnd/>
            <a:tailEnd/>
          </a:ln>
        </p:spPr>
        <p:txBody>
          <a:bodyPr/>
          <a:lstStyle/>
          <a:p>
            <a:endParaRPr lang="en-US"/>
          </a:p>
        </p:txBody>
      </p:sp>
      <p:sp>
        <p:nvSpPr>
          <p:cNvPr id="158927" name="Freeform 2255"/>
          <p:cNvSpPr>
            <a:spLocks/>
          </p:cNvSpPr>
          <p:nvPr/>
        </p:nvSpPr>
        <p:spPr bwMode="auto">
          <a:xfrm>
            <a:off x="1871663" y="1792288"/>
            <a:ext cx="76200" cy="61913"/>
          </a:xfrm>
          <a:custGeom>
            <a:avLst/>
            <a:gdLst/>
            <a:ahLst/>
            <a:cxnLst>
              <a:cxn ang="0">
                <a:pos x="16" y="5"/>
              </a:cxn>
              <a:cxn ang="0">
                <a:pos x="27" y="0"/>
              </a:cxn>
              <a:cxn ang="0">
                <a:pos x="32" y="0"/>
              </a:cxn>
              <a:cxn ang="0">
                <a:pos x="43" y="5"/>
              </a:cxn>
              <a:cxn ang="0">
                <a:pos x="48" y="15"/>
              </a:cxn>
              <a:cxn ang="0">
                <a:pos x="48" y="24"/>
              </a:cxn>
              <a:cxn ang="0">
                <a:pos x="43" y="29"/>
              </a:cxn>
              <a:cxn ang="0">
                <a:pos x="37" y="34"/>
              </a:cxn>
              <a:cxn ang="0">
                <a:pos x="37" y="29"/>
              </a:cxn>
              <a:cxn ang="0">
                <a:pos x="43" y="24"/>
              </a:cxn>
              <a:cxn ang="0">
                <a:pos x="43" y="20"/>
              </a:cxn>
              <a:cxn ang="0">
                <a:pos x="43" y="15"/>
              </a:cxn>
              <a:cxn ang="0">
                <a:pos x="37" y="10"/>
              </a:cxn>
              <a:cxn ang="0">
                <a:pos x="32" y="5"/>
              </a:cxn>
              <a:cxn ang="0">
                <a:pos x="27" y="5"/>
              </a:cxn>
              <a:cxn ang="0">
                <a:pos x="21" y="10"/>
              </a:cxn>
              <a:cxn ang="0">
                <a:pos x="11" y="10"/>
              </a:cxn>
              <a:cxn ang="0">
                <a:pos x="5" y="15"/>
              </a:cxn>
              <a:cxn ang="0">
                <a:pos x="5" y="20"/>
              </a:cxn>
              <a:cxn ang="0">
                <a:pos x="5" y="24"/>
              </a:cxn>
              <a:cxn ang="0">
                <a:pos x="5" y="29"/>
              </a:cxn>
              <a:cxn ang="0">
                <a:pos x="11" y="34"/>
              </a:cxn>
              <a:cxn ang="0">
                <a:pos x="16" y="34"/>
              </a:cxn>
              <a:cxn ang="0">
                <a:pos x="21" y="34"/>
              </a:cxn>
              <a:cxn ang="0">
                <a:pos x="21" y="39"/>
              </a:cxn>
              <a:cxn ang="0">
                <a:pos x="11" y="39"/>
              </a:cxn>
              <a:cxn ang="0">
                <a:pos x="5" y="34"/>
              </a:cxn>
              <a:cxn ang="0">
                <a:pos x="0" y="29"/>
              </a:cxn>
              <a:cxn ang="0">
                <a:pos x="0" y="20"/>
              </a:cxn>
              <a:cxn ang="0">
                <a:pos x="0" y="10"/>
              </a:cxn>
              <a:cxn ang="0">
                <a:pos x="11" y="5"/>
              </a:cxn>
              <a:cxn ang="0">
                <a:pos x="16" y="5"/>
              </a:cxn>
            </a:cxnLst>
            <a:rect l="0" t="0" r="r" b="b"/>
            <a:pathLst>
              <a:path w="48" h="39">
                <a:moveTo>
                  <a:pt x="16" y="5"/>
                </a:moveTo>
                <a:lnTo>
                  <a:pt x="27" y="0"/>
                </a:lnTo>
                <a:lnTo>
                  <a:pt x="32" y="0"/>
                </a:lnTo>
                <a:lnTo>
                  <a:pt x="43" y="5"/>
                </a:lnTo>
                <a:lnTo>
                  <a:pt x="48" y="15"/>
                </a:lnTo>
                <a:lnTo>
                  <a:pt x="48" y="24"/>
                </a:lnTo>
                <a:lnTo>
                  <a:pt x="43" y="29"/>
                </a:lnTo>
                <a:lnTo>
                  <a:pt x="37" y="34"/>
                </a:lnTo>
                <a:lnTo>
                  <a:pt x="37" y="29"/>
                </a:lnTo>
                <a:lnTo>
                  <a:pt x="43" y="24"/>
                </a:lnTo>
                <a:lnTo>
                  <a:pt x="43" y="20"/>
                </a:lnTo>
                <a:lnTo>
                  <a:pt x="43" y="15"/>
                </a:lnTo>
                <a:lnTo>
                  <a:pt x="37" y="10"/>
                </a:lnTo>
                <a:lnTo>
                  <a:pt x="32" y="5"/>
                </a:lnTo>
                <a:lnTo>
                  <a:pt x="27" y="5"/>
                </a:lnTo>
                <a:lnTo>
                  <a:pt x="21" y="10"/>
                </a:lnTo>
                <a:lnTo>
                  <a:pt x="11" y="10"/>
                </a:lnTo>
                <a:lnTo>
                  <a:pt x="5" y="15"/>
                </a:lnTo>
                <a:lnTo>
                  <a:pt x="5" y="20"/>
                </a:lnTo>
                <a:lnTo>
                  <a:pt x="5" y="24"/>
                </a:lnTo>
                <a:lnTo>
                  <a:pt x="5" y="29"/>
                </a:lnTo>
                <a:lnTo>
                  <a:pt x="11" y="34"/>
                </a:lnTo>
                <a:lnTo>
                  <a:pt x="16" y="34"/>
                </a:lnTo>
                <a:lnTo>
                  <a:pt x="21" y="34"/>
                </a:lnTo>
                <a:lnTo>
                  <a:pt x="21" y="39"/>
                </a:lnTo>
                <a:lnTo>
                  <a:pt x="11" y="39"/>
                </a:lnTo>
                <a:lnTo>
                  <a:pt x="5" y="34"/>
                </a:lnTo>
                <a:lnTo>
                  <a:pt x="0" y="29"/>
                </a:lnTo>
                <a:lnTo>
                  <a:pt x="0" y="20"/>
                </a:lnTo>
                <a:lnTo>
                  <a:pt x="0" y="10"/>
                </a:lnTo>
                <a:lnTo>
                  <a:pt x="11" y="5"/>
                </a:lnTo>
                <a:lnTo>
                  <a:pt x="16" y="5"/>
                </a:lnTo>
                <a:close/>
              </a:path>
            </a:pathLst>
          </a:custGeom>
          <a:noFill/>
          <a:ln w="1588" cap="rnd">
            <a:solidFill>
              <a:srgbClr val="000000"/>
            </a:solidFill>
            <a:prstDash val="solid"/>
            <a:round/>
            <a:headEnd/>
            <a:tailEnd/>
          </a:ln>
        </p:spPr>
        <p:txBody>
          <a:bodyPr/>
          <a:lstStyle/>
          <a:p>
            <a:endParaRPr lang="en-US"/>
          </a:p>
        </p:txBody>
      </p:sp>
      <p:sp>
        <p:nvSpPr>
          <p:cNvPr id="158928" name="Freeform 2256"/>
          <p:cNvSpPr>
            <a:spLocks/>
          </p:cNvSpPr>
          <p:nvPr/>
        </p:nvSpPr>
        <p:spPr bwMode="auto">
          <a:xfrm>
            <a:off x="1897063" y="1878013"/>
            <a:ext cx="85725" cy="69850"/>
          </a:xfrm>
          <a:custGeom>
            <a:avLst/>
            <a:gdLst/>
            <a:ahLst/>
            <a:cxnLst>
              <a:cxn ang="0">
                <a:pos x="0" y="15"/>
              </a:cxn>
              <a:cxn ang="0">
                <a:pos x="43" y="0"/>
              </a:cxn>
              <a:cxn ang="0">
                <a:pos x="43" y="5"/>
              </a:cxn>
              <a:cxn ang="0">
                <a:pos x="27" y="10"/>
              </a:cxn>
              <a:cxn ang="0">
                <a:pos x="32" y="29"/>
              </a:cxn>
              <a:cxn ang="0">
                <a:pos x="54" y="25"/>
              </a:cxn>
              <a:cxn ang="0">
                <a:pos x="54" y="29"/>
              </a:cxn>
              <a:cxn ang="0">
                <a:pos x="11" y="44"/>
              </a:cxn>
              <a:cxn ang="0">
                <a:pos x="6" y="39"/>
              </a:cxn>
              <a:cxn ang="0">
                <a:pos x="27" y="34"/>
              </a:cxn>
              <a:cxn ang="0">
                <a:pos x="22" y="15"/>
              </a:cxn>
              <a:cxn ang="0">
                <a:pos x="0" y="20"/>
              </a:cxn>
              <a:cxn ang="0">
                <a:pos x="0" y="15"/>
              </a:cxn>
            </a:cxnLst>
            <a:rect l="0" t="0" r="r" b="b"/>
            <a:pathLst>
              <a:path w="54" h="44">
                <a:moveTo>
                  <a:pt x="0" y="15"/>
                </a:moveTo>
                <a:lnTo>
                  <a:pt x="43" y="0"/>
                </a:lnTo>
                <a:lnTo>
                  <a:pt x="43" y="5"/>
                </a:lnTo>
                <a:lnTo>
                  <a:pt x="27" y="10"/>
                </a:lnTo>
                <a:lnTo>
                  <a:pt x="32" y="29"/>
                </a:lnTo>
                <a:lnTo>
                  <a:pt x="54" y="25"/>
                </a:lnTo>
                <a:lnTo>
                  <a:pt x="54" y="29"/>
                </a:lnTo>
                <a:lnTo>
                  <a:pt x="11" y="44"/>
                </a:lnTo>
                <a:lnTo>
                  <a:pt x="6" y="39"/>
                </a:lnTo>
                <a:lnTo>
                  <a:pt x="27" y="34"/>
                </a:lnTo>
                <a:lnTo>
                  <a:pt x="22" y="15"/>
                </a:lnTo>
                <a:lnTo>
                  <a:pt x="0" y="20"/>
                </a:lnTo>
                <a:lnTo>
                  <a:pt x="0" y="15"/>
                </a:lnTo>
                <a:close/>
              </a:path>
            </a:pathLst>
          </a:custGeom>
          <a:noFill/>
          <a:ln w="1588" cap="rnd">
            <a:solidFill>
              <a:srgbClr val="000000"/>
            </a:solidFill>
            <a:prstDash val="solid"/>
            <a:round/>
            <a:headEnd/>
            <a:tailEnd/>
          </a:ln>
        </p:spPr>
        <p:txBody>
          <a:bodyPr/>
          <a:lstStyle/>
          <a:p>
            <a:endParaRPr lang="en-US"/>
          </a:p>
        </p:txBody>
      </p:sp>
      <p:sp>
        <p:nvSpPr>
          <p:cNvPr id="158929" name="Freeform 2257"/>
          <p:cNvSpPr>
            <a:spLocks/>
          </p:cNvSpPr>
          <p:nvPr/>
        </p:nvSpPr>
        <p:spPr bwMode="auto">
          <a:xfrm>
            <a:off x="1922463" y="1963738"/>
            <a:ext cx="77788" cy="31750"/>
          </a:xfrm>
          <a:custGeom>
            <a:avLst/>
            <a:gdLst/>
            <a:ahLst/>
            <a:cxnLst>
              <a:cxn ang="0">
                <a:pos x="0" y="15"/>
              </a:cxn>
              <a:cxn ang="0">
                <a:pos x="49" y="0"/>
              </a:cxn>
              <a:cxn ang="0">
                <a:pos x="49" y="5"/>
              </a:cxn>
              <a:cxn ang="0">
                <a:pos x="0" y="20"/>
              </a:cxn>
              <a:cxn ang="0">
                <a:pos x="0" y="15"/>
              </a:cxn>
            </a:cxnLst>
            <a:rect l="0" t="0" r="r" b="b"/>
            <a:pathLst>
              <a:path w="49" h="20">
                <a:moveTo>
                  <a:pt x="0" y="15"/>
                </a:moveTo>
                <a:lnTo>
                  <a:pt x="49" y="0"/>
                </a:lnTo>
                <a:lnTo>
                  <a:pt x="49" y="5"/>
                </a:lnTo>
                <a:lnTo>
                  <a:pt x="0" y="20"/>
                </a:lnTo>
                <a:lnTo>
                  <a:pt x="0" y="15"/>
                </a:lnTo>
                <a:close/>
              </a:path>
            </a:pathLst>
          </a:custGeom>
          <a:noFill/>
          <a:ln w="1588" cap="rnd">
            <a:solidFill>
              <a:srgbClr val="000000"/>
            </a:solidFill>
            <a:prstDash val="solid"/>
            <a:round/>
            <a:headEnd/>
            <a:tailEnd/>
          </a:ln>
        </p:spPr>
        <p:txBody>
          <a:bodyPr/>
          <a:lstStyle/>
          <a:p>
            <a:endParaRPr lang="en-US"/>
          </a:p>
        </p:txBody>
      </p:sp>
      <p:sp>
        <p:nvSpPr>
          <p:cNvPr id="158930" name="Freeform 2258"/>
          <p:cNvSpPr>
            <a:spLocks/>
          </p:cNvSpPr>
          <p:nvPr/>
        </p:nvSpPr>
        <p:spPr bwMode="auto">
          <a:xfrm>
            <a:off x="1947863" y="2019300"/>
            <a:ext cx="77788" cy="63500"/>
          </a:xfrm>
          <a:custGeom>
            <a:avLst/>
            <a:gdLst/>
            <a:ahLst/>
            <a:cxnLst>
              <a:cxn ang="0">
                <a:pos x="16" y="0"/>
              </a:cxn>
              <a:cxn ang="0">
                <a:pos x="22" y="0"/>
              </a:cxn>
              <a:cxn ang="0">
                <a:pos x="32" y="0"/>
              </a:cxn>
              <a:cxn ang="0">
                <a:pos x="43" y="5"/>
              </a:cxn>
              <a:cxn ang="0">
                <a:pos x="49" y="10"/>
              </a:cxn>
              <a:cxn ang="0">
                <a:pos x="49" y="15"/>
              </a:cxn>
              <a:cxn ang="0">
                <a:pos x="49" y="20"/>
              </a:cxn>
              <a:cxn ang="0">
                <a:pos x="43" y="30"/>
              </a:cxn>
              <a:cxn ang="0">
                <a:pos x="38" y="35"/>
              </a:cxn>
              <a:cxn ang="0">
                <a:pos x="32" y="25"/>
              </a:cxn>
              <a:cxn ang="0">
                <a:pos x="38" y="25"/>
              </a:cxn>
              <a:cxn ang="0">
                <a:pos x="43" y="20"/>
              </a:cxn>
              <a:cxn ang="0">
                <a:pos x="43" y="15"/>
              </a:cxn>
              <a:cxn ang="0">
                <a:pos x="43" y="10"/>
              </a:cxn>
              <a:cxn ang="0">
                <a:pos x="38" y="5"/>
              </a:cxn>
              <a:cxn ang="0">
                <a:pos x="32" y="5"/>
              </a:cxn>
              <a:cxn ang="0">
                <a:pos x="27" y="5"/>
              </a:cxn>
              <a:cxn ang="0">
                <a:pos x="16" y="5"/>
              </a:cxn>
              <a:cxn ang="0">
                <a:pos x="11" y="10"/>
              </a:cxn>
              <a:cxn ang="0">
                <a:pos x="6" y="15"/>
              </a:cxn>
              <a:cxn ang="0">
                <a:pos x="6" y="20"/>
              </a:cxn>
              <a:cxn ang="0">
                <a:pos x="6" y="25"/>
              </a:cxn>
              <a:cxn ang="0">
                <a:pos x="6" y="30"/>
              </a:cxn>
              <a:cxn ang="0">
                <a:pos x="11" y="30"/>
              </a:cxn>
              <a:cxn ang="0">
                <a:pos x="16" y="35"/>
              </a:cxn>
              <a:cxn ang="0">
                <a:pos x="22" y="30"/>
              </a:cxn>
              <a:cxn ang="0">
                <a:pos x="22" y="40"/>
              </a:cxn>
              <a:cxn ang="0">
                <a:pos x="16" y="40"/>
              </a:cxn>
              <a:cxn ang="0">
                <a:pos x="11" y="40"/>
              </a:cxn>
              <a:cxn ang="0">
                <a:pos x="6" y="35"/>
              </a:cxn>
              <a:cxn ang="0">
                <a:pos x="0" y="25"/>
              </a:cxn>
              <a:cxn ang="0">
                <a:pos x="0" y="20"/>
              </a:cxn>
              <a:cxn ang="0">
                <a:pos x="0" y="15"/>
              </a:cxn>
              <a:cxn ang="0">
                <a:pos x="0" y="10"/>
              </a:cxn>
              <a:cxn ang="0">
                <a:pos x="6" y="5"/>
              </a:cxn>
              <a:cxn ang="0">
                <a:pos x="16" y="0"/>
              </a:cxn>
            </a:cxnLst>
            <a:rect l="0" t="0" r="r" b="b"/>
            <a:pathLst>
              <a:path w="49" h="40">
                <a:moveTo>
                  <a:pt x="16" y="0"/>
                </a:moveTo>
                <a:lnTo>
                  <a:pt x="22" y="0"/>
                </a:lnTo>
                <a:lnTo>
                  <a:pt x="32" y="0"/>
                </a:lnTo>
                <a:lnTo>
                  <a:pt x="43" y="5"/>
                </a:lnTo>
                <a:lnTo>
                  <a:pt x="49" y="10"/>
                </a:lnTo>
                <a:lnTo>
                  <a:pt x="49" y="15"/>
                </a:lnTo>
                <a:lnTo>
                  <a:pt x="49" y="20"/>
                </a:lnTo>
                <a:lnTo>
                  <a:pt x="43" y="30"/>
                </a:lnTo>
                <a:lnTo>
                  <a:pt x="38" y="35"/>
                </a:lnTo>
                <a:lnTo>
                  <a:pt x="32" y="25"/>
                </a:lnTo>
                <a:lnTo>
                  <a:pt x="38" y="25"/>
                </a:lnTo>
                <a:lnTo>
                  <a:pt x="43" y="20"/>
                </a:lnTo>
                <a:lnTo>
                  <a:pt x="43" y="15"/>
                </a:lnTo>
                <a:lnTo>
                  <a:pt x="43" y="10"/>
                </a:lnTo>
                <a:lnTo>
                  <a:pt x="38" y="5"/>
                </a:lnTo>
                <a:lnTo>
                  <a:pt x="32" y="5"/>
                </a:lnTo>
                <a:lnTo>
                  <a:pt x="27" y="5"/>
                </a:lnTo>
                <a:lnTo>
                  <a:pt x="16" y="5"/>
                </a:lnTo>
                <a:lnTo>
                  <a:pt x="11" y="10"/>
                </a:lnTo>
                <a:lnTo>
                  <a:pt x="6" y="15"/>
                </a:lnTo>
                <a:lnTo>
                  <a:pt x="6" y="20"/>
                </a:lnTo>
                <a:lnTo>
                  <a:pt x="6" y="25"/>
                </a:lnTo>
                <a:lnTo>
                  <a:pt x="6" y="30"/>
                </a:lnTo>
                <a:lnTo>
                  <a:pt x="11" y="30"/>
                </a:lnTo>
                <a:lnTo>
                  <a:pt x="16" y="35"/>
                </a:lnTo>
                <a:lnTo>
                  <a:pt x="22" y="30"/>
                </a:lnTo>
                <a:lnTo>
                  <a:pt x="22" y="40"/>
                </a:lnTo>
                <a:lnTo>
                  <a:pt x="16" y="40"/>
                </a:lnTo>
                <a:lnTo>
                  <a:pt x="11" y="40"/>
                </a:lnTo>
                <a:lnTo>
                  <a:pt x="6" y="35"/>
                </a:lnTo>
                <a:lnTo>
                  <a:pt x="0" y="25"/>
                </a:lnTo>
                <a:lnTo>
                  <a:pt x="0" y="20"/>
                </a:lnTo>
                <a:lnTo>
                  <a:pt x="0" y="15"/>
                </a:lnTo>
                <a:lnTo>
                  <a:pt x="0" y="10"/>
                </a:lnTo>
                <a:lnTo>
                  <a:pt x="6" y="5"/>
                </a:lnTo>
                <a:lnTo>
                  <a:pt x="16" y="0"/>
                </a:lnTo>
                <a:close/>
              </a:path>
            </a:pathLst>
          </a:custGeom>
          <a:noFill/>
          <a:ln w="1588" cap="rnd">
            <a:solidFill>
              <a:srgbClr val="000000"/>
            </a:solidFill>
            <a:prstDash val="solid"/>
            <a:round/>
            <a:headEnd/>
            <a:tailEnd/>
          </a:ln>
        </p:spPr>
        <p:txBody>
          <a:bodyPr/>
          <a:lstStyle/>
          <a:p>
            <a:endParaRPr lang="en-US"/>
          </a:p>
        </p:txBody>
      </p:sp>
      <p:sp>
        <p:nvSpPr>
          <p:cNvPr id="158931" name="Freeform 2259"/>
          <p:cNvSpPr>
            <a:spLocks/>
          </p:cNvSpPr>
          <p:nvPr/>
        </p:nvSpPr>
        <p:spPr bwMode="auto">
          <a:xfrm>
            <a:off x="1974850" y="2097088"/>
            <a:ext cx="85725" cy="79375"/>
          </a:xfrm>
          <a:custGeom>
            <a:avLst/>
            <a:gdLst/>
            <a:ahLst/>
            <a:cxnLst>
              <a:cxn ang="0">
                <a:pos x="0" y="15"/>
              </a:cxn>
              <a:cxn ang="0">
                <a:pos x="43" y="0"/>
              </a:cxn>
              <a:cxn ang="0">
                <a:pos x="48" y="5"/>
              </a:cxn>
              <a:cxn ang="0">
                <a:pos x="27" y="10"/>
              </a:cxn>
              <a:cxn ang="0">
                <a:pos x="32" y="35"/>
              </a:cxn>
              <a:cxn ang="0">
                <a:pos x="54" y="30"/>
              </a:cxn>
              <a:cxn ang="0">
                <a:pos x="54" y="35"/>
              </a:cxn>
              <a:cxn ang="0">
                <a:pos x="10" y="50"/>
              </a:cxn>
              <a:cxn ang="0">
                <a:pos x="10" y="45"/>
              </a:cxn>
              <a:cxn ang="0">
                <a:pos x="27" y="35"/>
              </a:cxn>
              <a:cxn ang="0">
                <a:pos x="21" y="15"/>
              </a:cxn>
              <a:cxn ang="0">
                <a:pos x="0" y="20"/>
              </a:cxn>
              <a:cxn ang="0">
                <a:pos x="0" y="15"/>
              </a:cxn>
            </a:cxnLst>
            <a:rect l="0" t="0" r="r" b="b"/>
            <a:pathLst>
              <a:path w="54" h="50">
                <a:moveTo>
                  <a:pt x="0" y="15"/>
                </a:moveTo>
                <a:lnTo>
                  <a:pt x="43" y="0"/>
                </a:lnTo>
                <a:lnTo>
                  <a:pt x="48" y="5"/>
                </a:lnTo>
                <a:lnTo>
                  <a:pt x="27" y="10"/>
                </a:lnTo>
                <a:lnTo>
                  <a:pt x="32" y="35"/>
                </a:lnTo>
                <a:lnTo>
                  <a:pt x="54" y="30"/>
                </a:lnTo>
                <a:lnTo>
                  <a:pt x="54" y="35"/>
                </a:lnTo>
                <a:lnTo>
                  <a:pt x="10" y="50"/>
                </a:lnTo>
                <a:lnTo>
                  <a:pt x="10" y="45"/>
                </a:lnTo>
                <a:lnTo>
                  <a:pt x="27" y="35"/>
                </a:lnTo>
                <a:lnTo>
                  <a:pt x="21" y="15"/>
                </a:lnTo>
                <a:lnTo>
                  <a:pt x="0" y="20"/>
                </a:lnTo>
                <a:lnTo>
                  <a:pt x="0" y="15"/>
                </a:lnTo>
                <a:close/>
              </a:path>
            </a:pathLst>
          </a:custGeom>
          <a:noFill/>
          <a:ln w="1588" cap="rnd">
            <a:solidFill>
              <a:srgbClr val="000000"/>
            </a:solidFill>
            <a:prstDash val="solid"/>
            <a:round/>
            <a:headEnd/>
            <a:tailEnd/>
          </a:ln>
        </p:spPr>
        <p:txBody>
          <a:bodyPr/>
          <a:lstStyle/>
          <a:p>
            <a:endParaRPr lang="en-US"/>
          </a:p>
        </p:txBody>
      </p:sp>
      <p:sp>
        <p:nvSpPr>
          <p:cNvPr id="158932" name="Freeform 2260"/>
          <p:cNvSpPr>
            <a:spLocks/>
          </p:cNvSpPr>
          <p:nvPr/>
        </p:nvSpPr>
        <p:spPr bwMode="auto">
          <a:xfrm>
            <a:off x="2000250" y="2198688"/>
            <a:ext cx="84138" cy="65088"/>
          </a:xfrm>
          <a:custGeom>
            <a:avLst/>
            <a:gdLst/>
            <a:ahLst/>
            <a:cxnLst>
              <a:cxn ang="0">
                <a:pos x="0" y="0"/>
              </a:cxn>
              <a:cxn ang="0">
                <a:pos x="53" y="5"/>
              </a:cxn>
              <a:cxn ang="0">
                <a:pos x="53" y="10"/>
              </a:cxn>
              <a:cxn ang="0">
                <a:pos x="16" y="41"/>
              </a:cxn>
              <a:cxn ang="0">
                <a:pos x="11" y="35"/>
              </a:cxn>
              <a:cxn ang="0">
                <a:pos x="21" y="25"/>
              </a:cxn>
              <a:cxn ang="0">
                <a:pos x="16" y="10"/>
              </a:cxn>
              <a:cxn ang="0">
                <a:pos x="0" y="10"/>
              </a:cxn>
              <a:cxn ang="0">
                <a:pos x="0" y="0"/>
              </a:cxn>
            </a:cxnLst>
            <a:rect l="0" t="0" r="r" b="b"/>
            <a:pathLst>
              <a:path w="53" h="41">
                <a:moveTo>
                  <a:pt x="0" y="0"/>
                </a:moveTo>
                <a:lnTo>
                  <a:pt x="53" y="5"/>
                </a:lnTo>
                <a:lnTo>
                  <a:pt x="53" y="10"/>
                </a:lnTo>
                <a:lnTo>
                  <a:pt x="16" y="41"/>
                </a:lnTo>
                <a:lnTo>
                  <a:pt x="11" y="35"/>
                </a:lnTo>
                <a:lnTo>
                  <a:pt x="21" y="25"/>
                </a:lnTo>
                <a:lnTo>
                  <a:pt x="16" y="10"/>
                </a:lnTo>
                <a:lnTo>
                  <a:pt x="0" y="10"/>
                </a:lnTo>
                <a:lnTo>
                  <a:pt x="0" y="0"/>
                </a:lnTo>
                <a:close/>
              </a:path>
            </a:pathLst>
          </a:custGeom>
          <a:noFill/>
          <a:ln w="1588" cap="rnd">
            <a:solidFill>
              <a:srgbClr val="000000"/>
            </a:solidFill>
            <a:prstDash val="solid"/>
            <a:round/>
            <a:headEnd/>
            <a:tailEnd/>
          </a:ln>
        </p:spPr>
        <p:txBody>
          <a:bodyPr/>
          <a:lstStyle/>
          <a:p>
            <a:endParaRPr lang="en-US"/>
          </a:p>
        </p:txBody>
      </p:sp>
      <p:sp>
        <p:nvSpPr>
          <p:cNvPr id="158933" name="Freeform 2261"/>
          <p:cNvSpPr>
            <a:spLocks/>
          </p:cNvSpPr>
          <p:nvPr/>
        </p:nvSpPr>
        <p:spPr bwMode="auto">
          <a:xfrm>
            <a:off x="2033588" y="2206625"/>
            <a:ext cx="34925" cy="25400"/>
          </a:xfrm>
          <a:custGeom>
            <a:avLst/>
            <a:gdLst/>
            <a:ahLst/>
            <a:cxnLst>
              <a:cxn ang="0">
                <a:pos x="0" y="0"/>
              </a:cxn>
              <a:cxn ang="0">
                <a:pos x="6" y="16"/>
              </a:cxn>
              <a:cxn ang="0">
                <a:pos x="22" y="5"/>
              </a:cxn>
              <a:cxn ang="0">
                <a:pos x="0" y="0"/>
              </a:cxn>
            </a:cxnLst>
            <a:rect l="0" t="0" r="r" b="b"/>
            <a:pathLst>
              <a:path w="22" h="16">
                <a:moveTo>
                  <a:pt x="0" y="0"/>
                </a:moveTo>
                <a:lnTo>
                  <a:pt x="6" y="16"/>
                </a:lnTo>
                <a:lnTo>
                  <a:pt x="22" y="5"/>
                </a:lnTo>
                <a:lnTo>
                  <a:pt x="0" y="0"/>
                </a:lnTo>
                <a:close/>
              </a:path>
            </a:pathLst>
          </a:custGeom>
          <a:noFill/>
          <a:ln w="1588" cap="rnd">
            <a:solidFill>
              <a:srgbClr val="000000"/>
            </a:solidFill>
            <a:prstDash val="solid"/>
            <a:round/>
            <a:headEnd/>
            <a:tailEnd/>
          </a:ln>
        </p:spPr>
        <p:txBody>
          <a:bodyPr/>
          <a:lstStyle/>
          <a:p>
            <a:endParaRPr lang="en-US"/>
          </a:p>
        </p:txBody>
      </p:sp>
      <p:sp>
        <p:nvSpPr>
          <p:cNvPr id="158934" name="Freeform 2262"/>
          <p:cNvSpPr>
            <a:spLocks/>
          </p:cNvSpPr>
          <p:nvPr/>
        </p:nvSpPr>
        <p:spPr bwMode="auto">
          <a:xfrm>
            <a:off x="2041525" y="2270125"/>
            <a:ext cx="77788" cy="79375"/>
          </a:xfrm>
          <a:custGeom>
            <a:avLst/>
            <a:gdLst/>
            <a:ahLst/>
            <a:cxnLst>
              <a:cxn ang="0">
                <a:pos x="17" y="0"/>
              </a:cxn>
              <a:cxn ang="0">
                <a:pos x="28" y="0"/>
              </a:cxn>
              <a:cxn ang="0">
                <a:pos x="33" y="5"/>
              </a:cxn>
              <a:cxn ang="0">
                <a:pos x="44" y="10"/>
              </a:cxn>
              <a:cxn ang="0">
                <a:pos x="49" y="15"/>
              </a:cxn>
              <a:cxn ang="0">
                <a:pos x="49" y="25"/>
              </a:cxn>
              <a:cxn ang="0">
                <a:pos x="49" y="30"/>
              </a:cxn>
              <a:cxn ang="0">
                <a:pos x="38" y="40"/>
              </a:cxn>
              <a:cxn ang="0">
                <a:pos x="38" y="35"/>
              </a:cxn>
              <a:cxn ang="0">
                <a:pos x="44" y="30"/>
              </a:cxn>
              <a:cxn ang="0">
                <a:pos x="44" y="20"/>
              </a:cxn>
              <a:cxn ang="0">
                <a:pos x="38" y="15"/>
              </a:cxn>
              <a:cxn ang="0">
                <a:pos x="33" y="10"/>
              </a:cxn>
              <a:cxn ang="0">
                <a:pos x="28" y="5"/>
              </a:cxn>
              <a:cxn ang="0">
                <a:pos x="17" y="10"/>
              </a:cxn>
              <a:cxn ang="0">
                <a:pos x="11" y="10"/>
              </a:cxn>
              <a:cxn ang="0">
                <a:pos x="6" y="15"/>
              </a:cxn>
              <a:cxn ang="0">
                <a:pos x="6" y="20"/>
              </a:cxn>
              <a:cxn ang="0">
                <a:pos x="6" y="30"/>
              </a:cxn>
              <a:cxn ang="0">
                <a:pos x="6" y="35"/>
              </a:cxn>
              <a:cxn ang="0">
                <a:pos x="11" y="40"/>
              </a:cxn>
              <a:cxn ang="0">
                <a:pos x="17" y="40"/>
              </a:cxn>
              <a:cxn ang="0">
                <a:pos x="28" y="40"/>
              </a:cxn>
              <a:cxn ang="0">
                <a:pos x="22" y="25"/>
              </a:cxn>
              <a:cxn ang="0">
                <a:pos x="28" y="25"/>
              </a:cxn>
              <a:cxn ang="0">
                <a:pos x="33" y="45"/>
              </a:cxn>
              <a:cxn ang="0">
                <a:pos x="11" y="50"/>
              </a:cxn>
              <a:cxn ang="0">
                <a:pos x="6" y="45"/>
              </a:cxn>
              <a:cxn ang="0">
                <a:pos x="11" y="45"/>
              </a:cxn>
              <a:cxn ang="0">
                <a:pos x="0" y="35"/>
              </a:cxn>
              <a:cxn ang="0">
                <a:pos x="0" y="20"/>
              </a:cxn>
              <a:cxn ang="0">
                <a:pos x="0" y="15"/>
              </a:cxn>
              <a:cxn ang="0">
                <a:pos x="6" y="10"/>
              </a:cxn>
              <a:cxn ang="0">
                <a:pos x="11" y="5"/>
              </a:cxn>
              <a:cxn ang="0">
                <a:pos x="17" y="0"/>
              </a:cxn>
            </a:cxnLst>
            <a:rect l="0" t="0" r="r" b="b"/>
            <a:pathLst>
              <a:path w="49" h="50">
                <a:moveTo>
                  <a:pt x="17" y="0"/>
                </a:moveTo>
                <a:lnTo>
                  <a:pt x="28" y="0"/>
                </a:lnTo>
                <a:lnTo>
                  <a:pt x="33" y="5"/>
                </a:lnTo>
                <a:lnTo>
                  <a:pt x="44" y="10"/>
                </a:lnTo>
                <a:lnTo>
                  <a:pt x="49" y="15"/>
                </a:lnTo>
                <a:lnTo>
                  <a:pt x="49" y="25"/>
                </a:lnTo>
                <a:lnTo>
                  <a:pt x="49" y="30"/>
                </a:lnTo>
                <a:lnTo>
                  <a:pt x="38" y="40"/>
                </a:lnTo>
                <a:lnTo>
                  <a:pt x="38" y="35"/>
                </a:lnTo>
                <a:lnTo>
                  <a:pt x="44" y="30"/>
                </a:lnTo>
                <a:lnTo>
                  <a:pt x="44" y="20"/>
                </a:lnTo>
                <a:lnTo>
                  <a:pt x="38" y="15"/>
                </a:lnTo>
                <a:lnTo>
                  <a:pt x="33" y="10"/>
                </a:lnTo>
                <a:lnTo>
                  <a:pt x="28" y="5"/>
                </a:lnTo>
                <a:lnTo>
                  <a:pt x="17" y="10"/>
                </a:lnTo>
                <a:lnTo>
                  <a:pt x="11" y="10"/>
                </a:lnTo>
                <a:lnTo>
                  <a:pt x="6" y="15"/>
                </a:lnTo>
                <a:lnTo>
                  <a:pt x="6" y="20"/>
                </a:lnTo>
                <a:lnTo>
                  <a:pt x="6" y="30"/>
                </a:lnTo>
                <a:lnTo>
                  <a:pt x="6" y="35"/>
                </a:lnTo>
                <a:lnTo>
                  <a:pt x="11" y="40"/>
                </a:lnTo>
                <a:lnTo>
                  <a:pt x="17" y="40"/>
                </a:lnTo>
                <a:lnTo>
                  <a:pt x="28" y="40"/>
                </a:lnTo>
                <a:lnTo>
                  <a:pt x="22" y="25"/>
                </a:lnTo>
                <a:lnTo>
                  <a:pt x="28" y="25"/>
                </a:lnTo>
                <a:lnTo>
                  <a:pt x="33" y="45"/>
                </a:lnTo>
                <a:lnTo>
                  <a:pt x="11" y="50"/>
                </a:lnTo>
                <a:lnTo>
                  <a:pt x="6" y="45"/>
                </a:lnTo>
                <a:lnTo>
                  <a:pt x="11" y="45"/>
                </a:lnTo>
                <a:lnTo>
                  <a:pt x="0" y="35"/>
                </a:lnTo>
                <a:lnTo>
                  <a:pt x="0" y="20"/>
                </a:lnTo>
                <a:lnTo>
                  <a:pt x="0" y="15"/>
                </a:lnTo>
                <a:lnTo>
                  <a:pt x="6" y="10"/>
                </a:lnTo>
                <a:lnTo>
                  <a:pt x="11" y="5"/>
                </a:lnTo>
                <a:lnTo>
                  <a:pt x="17" y="0"/>
                </a:lnTo>
                <a:close/>
              </a:path>
            </a:pathLst>
          </a:custGeom>
          <a:noFill/>
          <a:ln w="1588" cap="rnd">
            <a:solidFill>
              <a:srgbClr val="000000"/>
            </a:solidFill>
            <a:prstDash val="solid"/>
            <a:round/>
            <a:headEnd/>
            <a:tailEnd/>
          </a:ln>
        </p:spPr>
        <p:txBody>
          <a:bodyPr/>
          <a:lstStyle/>
          <a:p>
            <a:endParaRPr lang="en-US"/>
          </a:p>
        </p:txBody>
      </p:sp>
      <p:sp>
        <p:nvSpPr>
          <p:cNvPr id="158935" name="Freeform 2263"/>
          <p:cNvSpPr>
            <a:spLocks/>
          </p:cNvSpPr>
          <p:nvPr/>
        </p:nvSpPr>
        <p:spPr bwMode="auto">
          <a:xfrm>
            <a:off x="2076450" y="2363788"/>
            <a:ext cx="77788" cy="71438"/>
          </a:xfrm>
          <a:custGeom>
            <a:avLst/>
            <a:gdLst/>
            <a:ahLst/>
            <a:cxnLst>
              <a:cxn ang="0">
                <a:pos x="16" y="0"/>
              </a:cxn>
              <a:cxn ang="0">
                <a:pos x="27" y="0"/>
              </a:cxn>
              <a:cxn ang="0">
                <a:pos x="33" y="0"/>
              </a:cxn>
              <a:cxn ang="0">
                <a:pos x="43" y="5"/>
              </a:cxn>
              <a:cxn ang="0">
                <a:pos x="49" y="15"/>
              </a:cxn>
              <a:cxn ang="0">
                <a:pos x="49" y="25"/>
              </a:cxn>
              <a:cxn ang="0">
                <a:pos x="49" y="30"/>
              </a:cxn>
              <a:cxn ang="0">
                <a:pos x="43" y="40"/>
              </a:cxn>
              <a:cxn ang="0">
                <a:pos x="33" y="45"/>
              </a:cxn>
              <a:cxn ang="0">
                <a:pos x="22" y="45"/>
              </a:cxn>
              <a:cxn ang="0">
                <a:pos x="11" y="45"/>
              </a:cxn>
              <a:cxn ang="0">
                <a:pos x="6" y="40"/>
              </a:cxn>
              <a:cxn ang="0">
                <a:pos x="0" y="30"/>
              </a:cxn>
              <a:cxn ang="0">
                <a:pos x="0" y="20"/>
              </a:cxn>
              <a:cxn ang="0">
                <a:pos x="0" y="10"/>
              </a:cxn>
              <a:cxn ang="0">
                <a:pos x="6" y="5"/>
              </a:cxn>
              <a:cxn ang="0">
                <a:pos x="16" y="0"/>
              </a:cxn>
            </a:cxnLst>
            <a:rect l="0" t="0" r="r" b="b"/>
            <a:pathLst>
              <a:path w="49" h="45">
                <a:moveTo>
                  <a:pt x="16" y="0"/>
                </a:moveTo>
                <a:lnTo>
                  <a:pt x="27" y="0"/>
                </a:lnTo>
                <a:lnTo>
                  <a:pt x="33" y="0"/>
                </a:lnTo>
                <a:lnTo>
                  <a:pt x="43" y="5"/>
                </a:lnTo>
                <a:lnTo>
                  <a:pt x="49" y="15"/>
                </a:lnTo>
                <a:lnTo>
                  <a:pt x="49" y="25"/>
                </a:lnTo>
                <a:lnTo>
                  <a:pt x="49" y="30"/>
                </a:lnTo>
                <a:lnTo>
                  <a:pt x="43" y="40"/>
                </a:lnTo>
                <a:lnTo>
                  <a:pt x="33" y="45"/>
                </a:lnTo>
                <a:lnTo>
                  <a:pt x="22" y="45"/>
                </a:lnTo>
                <a:lnTo>
                  <a:pt x="11" y="45"/>
                </a:lnTo>
                <a:lnTo>
                  <a:pt x="6" y="40"/>
                </a:lnTo>
                <a:lnTo>
                  <a:pt x="0" y="30"/>
                </a:lnTo>
                <a:lnTo>
                  <a:pt x="0" y="20"/>
                </a:lnTo>
                <a:lnTo>
                  <a:pt x="0" y="10"/>
                </a:lnTo>
                <a:lnTo>
                  <a:pt x="6" y="5"/>
                </a:lnTo>
                <a:lnTo>
                  <a:pt x="16" y="0"/>
                </a:lnTo>
                <a:close/>
              </a:path>
            </a:pathLst>
          </a:custGeom>
          <a:noFill/>
          <a:ln w="1588" cap="rnd">
            <a:solidFill>
              <a:srgbClr val="000000"/>
            </a:solidFill>
            <a:prstDash val="solid"/>
            <a:round/>
            <a:headEnd/>
            <a:tailEnd/>
          </a:ln>
        </p:spPr>
        <p:txBody>
          <a:bodyPr/>
          <a:lstStyle/>
          <a:p>
            <a:endParaRPr lang="en-US"/>
          </a:p>
        </p:txBody>
      </p:sp>
      <p:sp>
        <p:nvSpPr>
          <p:cNvPr id="158936" name="Freeform 2264"/>
          <p:cNvSpPr>
            <a:spLocks/>
          </p:cNvSpPr>
          <p:nvPr/>
        </p:nvSpPr>
        <p:spPr bwMode="auto">
          <a:xfrm>
            <a:off x="2084388" y="2371725"/>
            <a:ext cx="60325" cy="55563"/>
          </a:xfrm>
          <a:custGeom>
            <a:avLst/>
            <a:gdLst/>
            <a:ahLst/>
            <a:cxnLst>
              <a:cxn ang="0">
                <a:pos x="11" y="5"/>
              </a:cxn>
              <a:cxn ang="0">
                <a:pos x="6" y="5"/>
              </a:cxn>
              <a:cxn ang="0">
                <a:pos x="0" y="10"/>
              </a:cxn>
              <a:cxn ang="0">
                <a:pos x="0" y="15"/>
              </a:cxn>
              <a:cxn ang="0">
                <a:pos x="0" y="25"/>
              </a:cxn>
              <a:cxn ang="0">
                <a:pos x="0" y="30"/>
              </a:cxn>
              <a:cxn ang="0">
                <a:pos x="6" y="35"/>
              </a:cxn>
              <a:cxn ang="0">
                <a:pos x="16" y="35"/>
              </a:cxn>
              <a:cxn ang="0">
                <a:pos x="27" y="35"/>
              </a:cxn>
              <a:cxn ang="0">
                <a:pos x="38" y="25"/>
              </a:cxn>
              <a:cxn ang="0">
                <a:pos x="38" y="20"/>
              </a:cxn>
              <a:cxn ang="0">
                <a:pos x="38" y="15"/>
              </a:cxn>
              <a:cxn ang="0">
                <a:pos x="33" y="5"/>
              </a:cxn>
              <a:cxn ang="0">
                <a:pos x="27" y="5"/>
              </a:cxn>
              <a:cxn ang="0">
                <a:pos x="22" y="0"/>
              </a:cxn>
              <a:cxn ang="0">
                <a:pos x="11" y="5"/>
              </a:cxn>
            </a:cxnLst>
            <a:rect l="0" t="0" r="r" b="b"/>
            <a:pathLst>
              <a:path w="38" h="35">
                <a:moveTo>
                  <a:pt x="11" y="5"/>
                </a:moveTo>
                <a:lnTo>
                  <a:pt x="6" y="5"/>
                </a:lnTo>
                <a:lnTo>
                  <a:pt x="0" y="10"/>
                </a:lnTo>
                <a:lnTo>
                  <a:pt x="0" y="15"/>
                </a:lnTo>
                <a:lnTo>
                  <a:pt x="0" y="25"/>
                </a:lnTo>
                <a:lnTo>
                  <a:pt x="0" y="30"/>
                </a:lnTo>
                <a:lnTo>
                  <a:pt x="6" y="35"/>
                </a:lnTo>
                <a:lnTo>
                  <a:pt x="16" y="35"/>
                </a:lnTo>
                <a:lnTo>
                  <a:pt x="27" y="35"/>
                </a:lnTo>
                <a:lnTo>
                  <a:pt x="38" y="25"/>
                </a:lnTo>
                <a:lnTo>
                  <a:pt x="38" y="20"/>
                </a:lnTo>
                <a:lnTo>
                  <a:pt x="38" y="15"/>
                </a:lnTo>
                <a:lnTo>
                  <a:pt x="33" y="5"/>
                </a:lnTo>
                <a:lnTo>
                  <a:pt x="27" y="5"/>
                </a:lnTo>
                <a:lnTo>
                  <a:pt x="22" y="0"/>
                </a:lnTo>
                <a:lnTo>
                  <a:pt x="11" y="5"/>
                </a:lnTo>
                <a:close/>
              </a:path>
            </a:pathLst>
          </a:custGeom>
          <a:noFill/>
          <a:ln w="1588" cap="rnd">
            <a:solidFill>
              <a:srgbClr val="000000"/>
            </a:solidFill>
            <a:prstDash val="solid"/>
            <a:round/>
            <a:headEnd/>
            <a:tailEnd/>
          </a:ln>
        </p:spPr>
        <p:txBody>
          <a:bodyPr/>
          <a:lstStyle/>
          <a:p>
            <a:endParaRPr lang="en-US"/>
          </a:p>
        </p:txBody>
      </p:sp>
      <p:sp>
        <p:nvSpPr>
          <p:cNvPr id="158937" name="Freeform 2265"/>
          <p:cNvSpPr>
            <a:spLocks/>
          </p:cNvSpPr>
          <p:nvPr/>
        </p:nvSpPr>
        <p:spPr bwMode="auto">
          <a:xfrm>
            <a:off x="2103438" y="2451100"/>
            <a:ext cx="84138" cy="63500"/>
          </a:xfrm>
          <a:custGeom>
            <a:avLst/>
            <a:gdLst/>
            <a:ahLst/>
            <a:cxnLst>
              <a:cxn ang="0">
                <a:pos x="0" y="20"/>
              </a:cxn>
              <a:cxn ang="0">
                <a:pos x="48" y="0"/>
              </a:cxn>
              <a:cxn ang="0">
                <a:pos x="53" y="30"/>
              </a:cxn>
              <a:cxn ang="0">
                <a:pos x="42" y="10"/>
              </a:cxn>
              <a:cxn ang="0">
                <a:pos x="26" y="15"/>
              </a:cxn>
              <a:cxn ang="0">
                <a:pos x="37" y="35"/>
              </a:cxn>
              <a:cxn ang="0">
                <a:pos x="32" y="40"/>
              </a:cxn>
              <a:cxn ang="0">
                <a:pos x="21" y="15"/>
              </a:cxn>
              <a:cxn ang="0">
                <a:pos x="5" y="25"/>
              </a:cxn>
              <a:cxn ang="0">
                <a:pos x="0" y="20"/>
              </a:cxn>
            </a:cxnLst>
            <a:rect l="0" t="0" r="r" b="b"/>
            <a:pathLst>
              <a:path w="53" h="40">
                <a:moveTo>
                  <a:pt x="0" y="20"/>
                </a:moveTo>
                <a:lnTo>
                  <a:pt x="48" y="0"/>
                </a:lnTo>
                <a:lnTo>
                  <a:pt x="53" y="30"/>
                </a:lnTo>
                <a:lnTo>
                  <a:pt x="42" y="10"/>
                </a:lnTo>
                <a:lnTo>
                  <a:pt x="26" y="15"/>
                </a:lnTo>
                <a:lnTo>
                  <a:pt x="37" y="35"/>
                </a:lnTo>
                <a:lnTo>
                  <a:pt x="32" y="40"/>
                </a:lnTo>
                <a:lnTo>
                  <a:pt x="21" y="15"/>
                </a:lnTo>
                <a:lnTo>
                  <a:pt x="5" y="25"/>
                </a:lnTo>
                <a:lnTo>
                  <a:pt x="0" y="20"/>
                </a:lnTo>
                <a:close/>
              </a:path>
            </a:pathLst>
          </a:custGeom>
          <a:noFill/>
          <a:ln w="1588" cap="rnd">
            <a:solidFill>
              <a:srgbClr val="000000"/>
            </a:solidFill>
            <a:prstDash val="solid"/>
            <a:round/>
            <a:headEnd/>
            <a:tailEnd/>
          </a:ln>
        </p:spPr>
        <p:txBody>
          <a:bodyPr/>
          <a:lstStyle/>
          <a:p>
            <a:endParaRPr lang="en-US"/>
          </a:p>
        </p:txBody>
      </p:sp>
      <p:sp>
        <p:nvSpPr>
          <p:cNvPr id="158938" name="Freeform 2266"/>
          <p:cNvSpPr>
            <a:spLocks/>
          </p:cNvSpPr>
          <p:nvPr/>
        </p:nvSpPr>
        <p:spPr bwMode="auto">
          <a:xfrm>
            <a:off x="2187575" y="2670175"/>
            <a:ext cx="77788" cy="31750"/>
          </a:xfrm>
          <a:custGeom>
            <a:avLst/>
            <a:gdLst/>
            <a:ahLst/>
            <a:cxnLst>
              <a:cxn ang="0">
                <a:pos x="0" y="15"/>
              </a:cxn>
              <a:cxn ang="0">
                <a:pos x="49" y="0"/>
              </a:cxn>
              <a:cxn ang="0">
                <a:pos x="49" y="5"/>
              </a:cxn>
              <a:cxn ang="0">
                <a:pos x="0" y="20"/>
              </a:cxn>
              <a:cxn ang="0">
                <a:pos x="0" y="15"/>
              </a:cxn>
            </a:cxnLst>
            <a:rect l="0" t="0" r="r" b="b"/>
            <a:pathLst>
              <a:path w="49" h="20">
                <a:moveTo>
                  <a:pt x="0" y="15"/>
                </a:moveTo>
                <a:lnTo>
                  <a:pt x="49" y="0"/>
                </a:lnTo>
                <a:lnTo>
                  <a:pt x="49" y="5"/>
                </a:lnTo>
                <a:lnTo>
                  <a:pt x="0" y="20"/>
                </a:lnTo>
                <a:lnTo>
                  <a:pt x="0" y="15"/>
                </a:lnTo>
                <a:close/>
              </a:path>
            </a:pathLst>
          </a:custGeom>
          <a:noFill/>
          <a:ln w="1588" cap="rnd">
            <a:solidFill>
              <a:srgbClr val="000000"/>
            </a:solidFill>
            <a:prstDash val="solid"/>
            <a:round/>
            <a:headEnd/>
            <a:tailEnd/>
          </a:ln>
        </p:spPr>
        <p:txBody>
          <a:bodyPr/>
          <a:lstStyle/>
          <a:p>
            <a:endParaRPr lang="en-US"/>
          </a:p>
        </p:txBody>
      </p:sp>
      <p:sp>
        <p:nvSpPr>
          <p:cNvPr id="158939" name="Freeform 2267"/>
          <p:cNvSpPr>
            <a:spLocks/>
          </p:cNvSpPr>
          <p:nvPr/>
        </p:nvSpPr>
        <p:spPr bwMode="auto">
          <a:xfrm>
            <a:off x="2212975" y="2717800"/>
            <a:ext cx="77788" cy="63500"/>
          </a:xfrm>
          <a:custGeom>
            <a:avLst/>
            <a:gdLst/>
            <a:ahLst/>
            <a:cxnLst>
              <a:cxn ang="0">
                <a:pos x="11" y="5"/>
              </a:cxn>
              <a:cxn ang="0">
                <a:pos x="11" y="10"/>
              </a:cxn>
              <a:cxn ang="0">
                <a:pos x="6" y="15"/>
              </a:cxn>
              <a:cxn ang="0">
                <a:pos x="6" y="20"/>
              </a:cxn>
              <a:cxn ang="0">
                <a:pos x="6" y="25"/>
              </a:cxn>
              <a:cxn ang="0">
                <a:pos x="11" y="35"/>
              </a:cxn>
              <a:cxn ang="0">
                <a:pos x="16" y="35"/>
              </a:cxn>
              <a:cxn ang="0">
                <a:pos x="22" y="35"/>
              </a:cxn>
              <a:cxn ang="0">
                <a:pos x="22" y="30"/>
              </a:cxn>
              <a:cxn ang="0">
                <a:pos x="22" y="20"/>
              </a:cxn>
              <a:cxn ang="0">
                <a:pos x="22" y="5"/>
              </a:cxn>
              <a:cxn ang="0">
                <a:pos x="22" y="0"/>
              </a:cxn>
              <a:cxn ang="0">
                <a:pos x="27" y="0"/>
              </a:cxn>
              <a:cxn ang="0">
                <a:pos x="33" y="0"/>
              </a:cxn>
              <a:cxn ang="0">
                <a:pos x="38" y="0"/>
              </a:cxn>
              <a:cxn ang="0">
                <a:pos x="43" y="5"/>
              </a:cxn>
              <a:cxn ang="0">
                <a:pos x="49" y="10"/>
              </a:cxn>
              <a:cxn ang="0">
                <a:pos x="49" y="20"/>
              </a:cxn>
              <a:cxn ang="0">
                <a:pos x="49" y="25"/>
              </a:cxn>
              <a:cxn ang="0">
                <a:pos x="43" y="30"/>
              </a:cxn>
              <a:cxn ang="0">
                <a:pos x="38" y="35"/>
              </a:cxn>
              <a:cxn ang="0">
                <a:pos x="38" y="25"/>
              </a:cxn>
              <a:cxn ang="0">
                <a:pos x="43" y="20"/>
              </a:cxn>
              <a:cxn ang="0">
                <a:pos x="43" y="15"/>
              </a:cxn>
              <a:cxn ang="0">
                <a:pos x="38" y="5"/>
              </a:cxn>
              <a:cxn ang="0">
                <a:pos x="33" y="5"/>
              </a:cxn>
              <a:cxn ang="0">
                <a:pos x="27" y="10"/>
              </a:cxn>
              <a:cxn ang="0">
                <a:pos x="27" y="25"/>
              </a:cxn>
              <a:cxn ang="0">
                <a:pos x="27" y="35"/>
              </a:cxn>
              <a:cxn ang="0">
                <a:pos x="27" y="40"/>
              </a:cxn>
              <a:cxn ang="0">
                <a:pos x="22" y="40"/>
              </a:cxn>
              <a:cxn ang="0">
                <a:pos x="16" y="40"/>
              </a:cxn>
              <a:cxn ang="0">
                <a:pos x="11" y="40"/>
              </a:cxn>
              <a:cxn ang="0">
                <a:pos x="6" y="35"/>
              </a:cxn>
              <a:cxn ang="0">
                <a:pos x="0" y="30"/>
              </a:cxn>
              <a:cxn ang="0">
                <a:pos x="0" y="25"/>
              </a:cxn>
              <a:cxn ang="0">
                <a:pos x="0" y="15"/>
              </a:cxn>
              <a:cxn ang="0">
                <a:pos x="0" y="10"/>
              </a:cxn>
              <a:cxn ang="0">
                <a:pos x="11" y="5"/>
              </a:cxn>
            </a:cxnLst>
            <a:rect l="0" t="0" r="r" b="b"/>
            <a:pathLst>
              <a:path w="49" h="40">
                <a:moveTo>
                  <a:pt x="11" y="5"/>
                </a:moveTo>
                <a:lnTo>
                  <a:pt x="11" y="10"/>
                </a:lnTo>
                <a:lnTo>
                  <a:pt x="6" y="15"/>
                </a:lnTo>
                <a:lnTo>
                  <a:pt x="6" y="20"/>
                </a:lnTo>
                <a:lnTo>
                  <a:pt x="6" y="25"/>
                </a:lnTo>
                <a:lnTo>
                  <a:pt x="11" y="35"/>
                </a:lnTo>
                <a:lnTo>
                  <a:pt x="16" y="35"/>
                </a:lnTo>
                <a:lnTo>
                  <a:pt x="22" y="35"/>
                </a:lnTo>
                <a:lnTo>
                  <a:pt x="22" y="30"/>
                </a:lnTo>
                <a:lnTo>
                  <a:pt x="22" y="20"/>
                </a:lnTo>
                <a:lnTo>
                  <a:pt x="22" y="5"/>
                </a:lnTo>
                <a:lnTo>
                  <a:pt x="22" y="0"/>
                </a:lnTo>
                <a:lnTo>
                  <a:pt x="27" y="0"/>
                </a:lnTo>
                <a:lnTo>
                  <a:pt x="33" y="0"/>
                </a:lnTo>
                <a:lnTo>
                  <a:pt x="38" y="0"/>
                </a:lnTo>
                <a:lnTo>
                  <a:pt x="43" y="5"/>
                </a:lnTo>
                <a:lnTo>
                  <a:pt x="49" y="10"/>
                </a:lnTo>
                <a:lnTo>
                  <a:pt x="49" y="20"/>
                </a:lnTo>
                <a:lnTo>
                  <a:pt x="49" y="25"/>
                </a:lnTo>
                <a:lnTo>
                  <a:pt x="43" y="30"/>
                </a:lnTo>
                <a:lnTo>
                  <a:pt x="38" y="35"/>
                </a:lnTo>
                <a:lnTo>
                  <a:pt x="38" y="25"/>
                </a:lnTo>
                <a:lnTo>
                  <a:pt x="43" y="20"/>
                </a:lnTo>
                <a:lnTo>
                  <a:pt x="43" y="15"/>
                </a:lnTo>
                <a:lnTo>
                  <a:pt x="38" y="5"/>
                </a:lnTo>
                <a:lnTo>
                  <a:pt x="33" y="5"/>
                </a:lnTo>
                <a:lnTo>
                  <a:pt x="27" y="10"/>
                </a:lnTo>
                <a:lnTo>
                  <a:pt x="27" y="25"/>
                </a:lnTo>
                <a:lnTo>
                  <a:pt x="27" y="35"/>
                </a:lnTo>
                <a:lnTo>
                  <a:pt x="27" y="40"/>
                </a:lnTo>
                <a:lnTo>
                  <a:pt x="22" y="40"/>
                </a:lnTo>
                <a:lnTo>
                  <a:pt x="16" y="40"/>
                </a:lnTo>
                <a:lnTo>
                  <a:pt x="11" y="40"/>
                </a:lnTo>
                <a:lnTo>
                  <a:pt x="6" y="35"/>
                </a:lnTo>
                <a:lnTo>
                  <a:pt x="0" y="30"/>
                </a:lnTo>
                <a:lnTo>
                  <a:pt x="0" y="25"/>
                </a:lnTo>
                <a:lnTo>
                  <a:pt x="0" y="15"/>
                </a:lnTo>
                <a:lnTo>
                  <a:pt x="0" y="10"/>
                </a:lnTo>
                <a:lnTo>
                  <a:pt x="11" y="5"/>
                </a:lnTo>
                <a:close/>
              </a:path>
            </a:pathLst>
          </a:custGeom>
          <a:noFill/>
          <a:ln w="1588" cap="rnd">
            <a:solidFill>
              <a:srgbClr val="000000"/>
            </a:solidFill>
            <a:prstDash val="solid"/>
            <a:round/>
            <a:headEnd/>
            <a:tailEnd/>
          </a:ln>
        </p:spPr>
        <p:txBody>
          <a:bodyPr/>
          <a:lstStyle/>
          <a:p>
            <a:endParaRPr lang="en-US"/>
          </a:p>
        </p:txBody>
      </p:sp>
      <p:sp>
        <p:nvSpPr>
          <p:cNvPr id="158940" name="Freeform 2268"/>
          <p:cNvSpPr>
            <a:spLocks/>
          </p:cNvSpPr>
          <p:nvPr/>
        </p:nvSpPr>
        <p:spPr bwMode="auto">
          <a:xfrm>
            <a:off x="2239963" y="2795588"/>
            <a:ext cx="76200" cy="63500"/>
          </a:xfrm>
          <a:custGeom>
            <a:avLst/>
            <a:gdLst/>
            <a:ahLst/>
            <a:cxnLst>
              <a:cxn ang="0">
                <a:pos x="0" y="15"/>
              </a:cxn>
              <a:cxn ang="0">
                <a:pos x="43" y="0"/>
              </a:cxn>
              <a:cxn ang="0">
                <a:pos x="48" y="5"/>
              </a:cxn>
              <a:cxn ang="0">
                <a:pos x="5" y="20"/>
              </a:cxn>
              <a:cxn ang="0">
                <a:pos x="16" y="40"/>
              </a:cxn>
              <a:cxn ang="0">
                <a:pos x="11" y="40"/>
              </a:cxn>
              <a:cxn ang="0">
                <a:pos x="0" y="15"/>
              </a:cxn>
            </a:cxnLst>
            <a:rect l="0" t="0" r="r" b="b"/>
            <a:pathLst>
              <a:path w="48" h="40">
                <a:moveTo>
                  <a:pt x="0" y="15"/>
                </a:moveTo>
                <a:lnTo>
                  <a:pt x="43" y="0"/>
                </a:lnTo>
                <a:lnTo>
                  <a:pt x="48" y="5"/>
                </a:lnTo>
                <a:lnTo>
                  <a:pt x="5" y="20"/>
                </a:lnTo>
                <a:lnTo>
                  <a:pt x="16" y="40"/>
                </a:lnTo>
                <a:lnTo>
                  <a:pt x="11" y="40"/>
                </a:lnTo>
                <a:lnTo>
                  <a:pt x="0" y="15"/>
                </a:lnTo>
                <a:close/>
              </a:path>
            </a:pathLst>
          </a:custGeom>
          <a:noFill/>
          <a:ln w="1588" cap="rnd">
            <a:solidFill>
              <a:srgbClr val="000000"/>
            </a:solidFill>
            <a:prstDash val="solid"/>
            <a:round/>
            <a:headEnd/>
            <a:tailEnd/>
          </a:ln>
        </p:spPr>
        <p:txBody>
          <a:bodyPr/>
          <a:lstStyle/>
          <a:p>
            <a:endParaRPr lang="en-US"/>
          </a:p>
        </p:txBody>
      </p:sp>
      <p:sp>
        <p:nvSpPr>
          <p:cNvPr id="158941" name="Freeform 2269"/>
          <p:cNvSpPr>
            <a:spLocks/>
          </p:cNvSpPr>
          <p:nvPr/>
        </p:nvSpPr>
        <p:spPr bwMode="auto">
          <a:xfrm>
            <a:off x="2265363" y="2882900"/>
            <a:ext cx="84138" cy="63500"/>
          </a:xfrm>
          <a:custGeom>
            <a:avLst/>
            <a:gdLst/>
            <a:ahLst/>
            <a:cxnLst>
              <a:cxn ang="0">
                <a:pos x="0" y="0"/>
              </a:cxn>
              <a:cxn ang="0">
                <a:pos x="53" y="0"/>
              </a:cxn>
              <a:cxn ang="0">
                <a:pos x="53" y="5"/>
              </a:cxn>
              <a:cxn ang="0">
                <a:pos x="16" y="40"/>
              </a:cxn>
              <a:cxn ang="0">
                <a:pos x="16" y="35"/>
              </a:cxn>
              <a:cxn ang="0">
                <a:pos x="27" y="25"/>
              </a:cxn>
              <a:cxn ang="0">
                <a:pos x="16" y="10"/>
              </a:cxn>
              <a:cxn ang="0">
                <a:pos x="5" y="10"/>
              </a:cxn>
              <a:cxn ang="0">
                <a:pos x="0" y="0"/>
              </a:cxn>
            </a:cxnLst>
            <a:rect l="0" t="0" r="r" b="b"/>
            <a:pathLst>
              <a:path w="53" h="40">
                <a:moveTo>
                  <a:pt x="0" y="0"/>
                </a:moveTo>
                <a:lnTo>
                  <a:pt x="53" y="0"/>
                </a:lnTo>
                <a:lnTo>
                  <a:pt x="53" y="5"/>
                </a:lnTo>
                <a:lnTo>
                  <a:pt x="16" y="40"/>
                </a:lnTo>
                <a:lnTo>
                  <a:pt x="16" y="35"/>
                </a:lnTo>
                <a:lnTo>
                  <a:pt x="27" y="25"/>
                </a:lnTo>
                <a:lnTo>
                  <a:pt x="16" y="10"/>
                </a:lnTo>
                <a:lnTo>
                  <a:pt x="5" y="10"/>
                </a:lnTo>
                <a:lnTo>
                  <a:pt x="0" y="0"/>
                </a:lnTo>
                <a:close/>
              </a:path>
            </a:pathLst>
          </a:custGeom>
          <a:noFill/>
          <a:ln w="1588" cap="rnd">
            <a:solidFill>
              <a:srgbClr val="000000"/>
            </a:solidFill>
            <a:prstDash val="solid"/>
            <a:round/>
            <a:headEnd/>
            <a:tailEnd/>
          </a:ln>
        </p:spPr>
        <p:txBody>
          <a:bodyPr/>
          <a:lstStyle/>
          <a:p>
            <a:endParaRPr lang="en-US"/>
          </a:p>
        </p:txBody>
      </p:sp>
      <p:sp>
        <p:nvSpPr>
          <p:cNvPr id="158942" name="Freeform 2270"/>
          <p:cNvSpPr>
            <a:spLocks/>
          </p:cNvSpPr>
          <p:nvPr/>
        </p:nvSpPr>
        <p:spPr bwMode="auto">
          <a:xfrm>
            <a:off x="2298700" y="2889250"/>
            <a:ext cx="42863" cy="23813"/>
          </a:xfrm>
          <a:custGeom>
            <a:avLst/>
            <a:gdLst/>
            <a:ahLst/>
            <a:cxnLst>
              <a:cxn ang="0">
                <a:pos x="0" y="0"/>
              </a:cxn>
              <a:cxn ang="0">
                <a:pos x="11" y="15"/>
              </a:cxn>
              <a:cxn ang="0">
                <a:pos x="27" y="0"/>
              </a:cxn>
              <a:cxn ang="0">
                <a:pos x="0" y="0"/>
              </a:cxn>
            </a:cxnLst>
            <a:rect l="0" t="0" r="r" b="b"/>
            <a:pathLst>
              <a:path w="27" h="15">
                <a:moveTo>
                  <a:pt x="0" y="0"/>
                </a:moveTo>
                <a:lnTo>
                  <a:pt x="11" y="15"/>
                </a:lnTo>
                <a:lnTo>
                  <a:pt x="27" y="0"/>
                </a:lnTo>
                <a:lnTo>
                  <a:pt x="0" y="0"/>
                </a:lnTo>
                <a:close/>
              </a:path>
            </a:pathLst>
          </a:custGeom>
          <a:noFill/>
          <a:ln w="1588" cap="rnd">
            <a:solidFill>
              <a:srgbClr val="000000"/>
            </a:solidFill>
            <a:prstDash val="solid"/>
            <a:round/>
            <a:headEnd/>
            <a:tailEnd/>
          </a:ln>
        </p:spPr>
        <p:txBody>
          <a:bodyPr/>
          <a:lstStyle/>
          <a:p>
            <a:endParaRPr lang="en-US"/>
          </a:p>
        </p:txBody>
      </p:sp>
      <p:sp>
        <p:nvSpPr>
          <p:cNvPr id="158943" name="Freeform 2271"/>
          <p:cNvSpPr>
            <a:spLocks/>
          </p:cNvSpPr>
          <p:nvPr/>
        </p:nvSpPr>
        <p:spPr bwMode="auto">
          <a:xfrm>
            <a:off x="2298700" y="2946400"/>
            <a:ext cx="93663" cy="77788"/>
          </a:xfrm>
          <a:custGeom>
            <a:avLst/>
            <a:gdLst/>
            <a:ahLst/>
            <a:cxnLst>
              <a:cxn ang="0">
                <a:pos x="0" y="19"/>
              </a:cxn>
              <a:cxn ang="0">
                <a:pos x="49" y="0"/>
              </a:cxn>
              <a:cxn ang="0">
                <a:pos x="49" y="10"/>
              </a:cxn>
              <a:cxn ang="0">
                <a:pos x="22" y="44"/>
              </a:cxn>
              <a:cxn ang="0">
                <a:pos x="59" y="29"/>
              </a:cxn>
              <a:cxn ang="0">
                <a:pos x="59" y="34"/>
              </a:cxn>
              <a:cxn ang="0">
                <a:pos x="17" y="49"/>
              </a:cxn>
              <a:cxn ang="0">
                <a:pos x="17" y="44"/>
              </a:cxn>
              <a:cxn ang="0">
                <a:pos x="43" y="10"/>
              </a:cxn>
              <a:cxn ang="0">
                <a:pos x="6" y="24"/>
              </a:cxn>
              <a:cxn ang="0">
                <a:pos x="0" y="19"/>
              </a:cxn>
            </a:cxnLst>
            <a:rect l="0" t="0" r="r" b="b"/>
            <a:pathLst>
              <a:path w="59" h="49">
                <a:moveTo>
                  <a:pt x="0" y="19"/>
                </a:moveTo>
                <a:lnTo>
                  <a:pt x="49" y="0"/>
                </a:lnTo>
                <a:lnTo>
                  <a:pt x="49" y="10"/>
                </a:lnTo>
                <a:lnTo>
                  <a:pt x="22" y="44"/>
                </a:lnTo>
                <a:lnTo>
                  <a:pt x="59" y="29"/>
                </a:lnTo>
                <a:lnTo>
                  <a:pt x="59" y="34"/>
                </a:lnTo>
                <a:lnTo>
                  <a:pt x="17" y="49"/>
                </a:lnTo>
                <a:lnTo>
                  <a:pt x="17" y="44"/>
                </a:lnTo>
                <a:lnTo>
                  <a:pt x="43" y="10"/>
                </a:lnTo>
                <a:lnTo>
                  <a:pt x="6" y="24"/>
                </a:lnTo>
                <a:lnTo>
                  <a:pt x="0" y="19"/>
                </a:lnTo>
                <a:close/>
              </a:path>
            </a:pathLst>
          </a:custGeom>
          <a:noFill/>
          <a:ln w="1588" cap="rnd">
            <a:solidFill>
              <a:srgbClr val="000000"/>
            </a:solidFill>
            <a:prstDash val="solid"/>
            <a:round/>
            <a:headEnd/>
            <a:tailEnd/>
          </a:ln>
        </p:spPr>
        <p:txBody>
          <a:bodyPr/>
          <a:lstStyle/>
          <a:p>
            <a:endParaRPr lang="en-US"/>
          </a:p>
        </p:txBody>
      </p:sp>
      <p:sp>
        <p:nvSpPr>
          <p:cNvPr id="158944" name="Freeform 2272"/>
          <p:cNvSpPr>
            <a:spLocks/>
          </p:cNvSpPr>
          <p:nvPr/>
        </p:nvSpPr>
        <p:spPr bwMode="auto">
          <a:xfrm>
            <a:off x="2341563" y="3032125"/>
            <a:ext cx="87313" cy="69850"/>
          </a:xfrm>
          <a:custGeom>
            <a:avLst/>
            <a:gdLst/>
            <a:ahLst/>
            <a:cxnLst>
              <a:cxn ang="0">
                <a:pos x="44" y="0"/>
              </a:cxn>
              <a:cxn ang="0">
                <a:pos x="55" y="19"/>
              </a:cxn>
              <a:cxn ang="0">
                <a:pos x="55" y="24"/>
              </a:cxn>
              <a:cxn ang="0">
                <a:pos x="55" y="29"/>
              </a:cxn>
              <a:cxn ang="0">
                <a:pos x="49" y="39"/>
              </a:cxn>
              <a:cxn ang="0">
                <a:pos x="38" y="44"/>
              </a:cxn>
              <a:cxn ang="0">
                <a:pos x="33" y="44"/>
              </a:cxn>
              <a:cxn ang="0">
                <a:pos x="22" y="44"/>
              </a:cxn>
              <a:cxn ang="0">
                <a:pos x="11" y="44"/>
              </a:cxn>
              <a:cxn ang="0">
                <a:pos x="6" y="34"/>
              </a:cxn>
              <a:cxn ang="0">
                <a:pos x="0" y="19"/>
              </a:cxn>
              <a:cxn ang="0">
                <a:pos x="44" y="0"/>
              </a:cxn>
            </a:cxnLst>
            <a:rect l="0" t="0" r="r" b="b"/>
            <a:pathLst>
              <a:path w="55" h="44">
                <a:moveTo>
                  <a:pt x="44" y="0"/>
                </a:moveTo>
                <a:lnTo>
                  <a:pt x="55" y="19"/>
                </a:lnTo>
                <a:lnTo>
                  <a:pt x="55" y="24"/>
                </a:lnTo>
                <a:lnTo>
                  <a:pt x="55" y="29"/>
                </a:lnTo>
                <a:lnTo>
                  <a:pt x="49" y="39"/>
                </a:lnTo>
                <a:lnTo>
                  <a:pt x="38" y="44"/>
                </a:lnTo>
                <a:lnTo>
                  <a:pt x="33" y="44"/>
                </a:lnTo>
                <a:lnTo>
                  <a:pt x="22" y="44"/>
                </a:lnTo>
                <a:lnTo>
                  <a:pt x="11" y="44"/>
                </a:lnTo>
                <a:lnTo>
                  <a:pt x="6" y="34"/>
                </a:lnTo>
                <a:lnTo>
                  <a:pt x="0" y="19"/>
                </a:lnTo>
                <a:lnTo>
                  <a:pt x="44" y="0"/>
                </a:lnTo>
                <a:close/>
              </a:path>
            </a:pathLst>
          </a:custGeom>
          <a:noFill/>
          <a:ln w="1588" cap="rnd">
            <a:solidFill>
              <a:srgbClr val="000000"/>
            </a:solidFill>
            <a:prstDash val="solid"/>
            <a:round/>
            <a:headEnd/>
            <a:tailEnd/>
          </a:ln>
        </p:spPr>
        <p:txBody>
          <a:bodyPr/>
          <a:lstStyle/>
          <a:p>
            <a:endParaRPr lang="en-US"/>
          </a:p>
        </p:txBody>
      </p:sp>
      <p:sp>
        <p:nvSpPr>
          <p:cNvPr id="158945" name="Freeform 2273"/>
          <p:cNvSpPr>
            <a:spLocks/>
          </p:cNvSpPr>
          <p:nvPr/>
        </p:nvSpPr>
        <p:spPr bwMode="auto">
          <a:xfrm>
            <a:off x="2349500" y="3048000"/>
            <a:ext cx="69850" cy="46038"/>
          </a:xfrm>
          <a:custGeom>
            <a:avLst/>
            <a:gdLst/>
            <a:ahLst/>
            <a:cxnLst>
              <a:cxn ang="0">
                <a:pos x="0" y="9"/>
              </a:cxn>
              <a:cxn ang="0">
                <a:pos x="6" y="24"/>
              </a:cxn>
              <a:cxn ang="0">
                <a:pos x="11" y="29"/>
              </a:cxn>
              <a:cxn ang="0">
                <a:pos x="17" y="29"/>
              </a:cxn>
              <a:cxn ang="0">
                <a:pos x="28" y="24"/>
              </a:cxn>
              <a:cxn ang="0">
                <a:pos x="38" y="19"/>
              </a:cxn>
              <a:cxn ang="0">
                <a:pos x="44" y="14"/>
              </a:cxn>
              <a:cxn ang="0">
                <a:pos x="44" y="9"/>
              </a:cxn>
              <a:cxn ang="0">
                <a:pos x="38" y="0"/>
              </a:cxn>
              <a:cxn ang="0">
                <a:pos x="0" y="9"/>
              </a:cxn>
            </a:cxnLst>
            <a:rect l="0" t="0" r="r" b="b"/>
            <a:pathLst>
              <a:path w="44" h="29">
                <a:moveTo>
                  <a:pt x="0" y="9"/>
                </a:moveTo>
                <a:lnTo>
                  <a:pt x="6" y="24"/>
                </a:lnTo>
                <a:lnTo>
                  <a:pt x="11" y="29"/>
                </a:lnTo>
                <a:lnTo>
                  <a:pt x="17" y="29"/>
                </a:lnTo>
                <a:lnTo>
                  <a:pt x="28" y="24"/>
                </a:lnTo>
                <a:lnTo>
                  <a:pt x="38" y="19"/>
                </a:lnTo>
                <a:lnTo>
                  <a:pt x="44" y="14"/>
                </a:lnTo>
                <a:lnTo>
                  <a:pt x="44" y="9"/>
                </a:lnTo>
                <a:lnTo>
                  <a:pt x="38" y="0"/>
                </a:lnTo>
                <a:lnTo>
                  <a:pt x="0" y="9"/>
                </a:lnTo>
                <a:close/>
              </a:path>
            </a:pathLst>
          </a:custGeom>
          <a:noFill/>
          <a:ln w="1588" cap="rnd">
            <a:solidFill>
              <a:srgbClr val="000000"/>
            </a:solidFill>
            <a:prstDash val="solid"/>
            <a:round/>
            <a:headEnd/>
            <a:tailEnd/>
          </a:ln>
        </p:spPr>
        <p:txBody>
          <a:bodyPr/>
          <a:lstStyle/>
          <a:p>
            <a:endParaRPr lang="en-US"/>
          </a:p>
        </p:txBody>
      </p:sp>
      <p:sp>
        <p:nvSpPr>
          <p:cNvPr id="158946" name="Freeform 2274"/>
          <p:cNvSpPr>
            <a:spLocks/>
          </p:cNvSpPr>
          <p:nvPr/>
        </p:nvSpPr>
        <p:spPr bwMode="auto">
          <a:xfrm>
            <a:off x="3128963" y="2058988"/>
            <a:ext cx="17463" cy="31750"/>
          </a:xfrm>
          <a:custGeom>
            <a:avLst/>
            <a:gdLst/>
            <a:ahLst/>
            <a:cxnLst>
              <a:cxn ang="0">
                <a:pos x="0" y="15"/>
              </a:cxn>
              <a:cxn ang="0">
                <a:pos x="0" y="20"/>
              </a:cxn>
              <a:cxn ang="0">
                <a:pos x="6" y="15"/>
              </a:cxn>
              <a:cxn ang="0">
                <a:pos x="6" y="20"/>
              </a:cxn>
              <a:cxn ang="0">
                <a:pos x="11" y="15"/>
              </a:cxn>
              <a:cxn ang="0">
                <a:pos x="6" y="15"/>
              </a:cxn>
              <a:cxn ang="0">
                <a:pos x="6" y="5"/>
              </a:cxn>
              <a:cxn ang="0">
                <a:pos x="6" y="0"/>
              </a:cxn>
              <a:cxn ang="0">
                <a:pos x="0" y="0"/>
              </a:cxn>
              <a:cxn ang="0">
                <a:pos x="6" y="5"/>
              </a:cxn>
              <a:cxn ang="0">
                <a:pos x="0" y="10"/>
              </a:cxn>
              <a:cxn ang="0">
                <a:pos x="6" y="10"/>
              </a:cxn>
              <a:cxn ang="0">
                <a:pos x="6" y="15"/>
              </a:cxn>
              <a:cxn ang="0">
                <a:pos x="0" y="15"/>
              </a:cxn>
            </a:cxnLst>
            <a:rect l="0" t="0" r="r" b="b"/>
            <a:pathLst>
              <a:path w="11" h="20">
                <a:moveTo>
                  <a:pt x="0" y="15"/>
                </a:moveTo>
                <a:lnTo>
                  <a:pt x="0" y="20"/>
                </a:lnTo>
                <a:lnTo>
                  <a:pt x="6" y="15"/>
                </a:lnTo>
                <a:lnTo>
                  <a:pt x="6" y="20"/>
                </a:lnTo>
                <a:lnTo>
                  <a:pt x="11" y="15"/>
                </a:lnTo>
                <a:lnTo>
                  <a:pt x="6" y="15"/>
                </a:lnTo>
                <a:lnTo>
                  <a:pt x="6" y="5"/>
                </a:lnTo>
                <a:lnTo>
                  <a:pt x="6" y="0"/>
                </a:lnTo>
                <a:lnTo>
                  <a:pt x="0" y="0"/>
                </a:lnTo>
                <a:lnTo>
                  <a:pt x="6" y="5"/>
                </a:lnTo>
                <a:lnTo>
                  <a:pt x="0" y="10"/>
                </a:lnTo>
                <a:lnTo>
                  <a:pt x="6" y="10"/>
                </a:lnTo>
                <a:lnTo>
                  <a:pt x="6" y="15"/>
                </a:lnTo>
                <a:lnTo>
                  <a:pt x="0" y="15"/>
                </a:lnTo>
                <a:close/>
              </a:path>
            </a:pathLst>
          </a:custGeom>
          <a:solidFill>
            <a:srgbClr val="000000"/>
          </a:solidFill>
          <a:ln w="9525">
            <a:noFill/>
            <a:round/>
            <a:headEnd/>
            <a:tailEnd/>
          </a:ln>
        </p:spPr>
        <p:txBody>
          <a:bodyPr/>
          <a:lstStyle/>
          <a:p>
            <a:endParaRPr lang="en-US"/>
          </a:p>
        </p:txBody>
      </p:sp>
      <p:sp>
        <p:nvSpPr>
          <p:cNvPr id="158947" name="Freeform 2275"/>
          <p:cNvSpPr>
            <a:spLocks/>
          </p:cNvSpPr>
          <p:nvPr/>
        </p:nvSpPr>
        <p:spPr bwMode="auto">
          <a:xfrm>
            <a:off x="3155950" y="2043113"/>
            <a:ext cx="33338" cy="47625"/>
          </a:xfrm>
          <a:custGeom>
            <a:avLst/>
            <a:gdLst/>
            <a:ahLst/>
            <a:cxnLst>
              <a:cxn ang="0">
                <a:pos x="0" y="25"/>
              </a:cxn>
              <a:cxn ang="0">
                <a:pos x="0" y="5"/>
              </a:cxn>
              <a:cxn ang="0">
                <a:pos x="5" y="0"/>
              </a:cxn>
              <a:cxn ang="0">
                <a:pos x="5" y="15"/>
              </a:cxn>
              <a:cxn ang="0">
                <a:pos x="10" y="10"/>
              </a:cxn>
              <a:cxn ang="0">
                <a:pos x="16" y="10"/>
              </a:cxn>
              <a:cxn ang="0">
                <a:pos x="16" y="15"/>
              </a:cxn>
              <a:cxn ang="0">
                <a:pos x="16" y="25"/>
              </a:cxn>
              <a:cxn ang="0">
                <a:pos x="21" y="30"/>
              </a:cxn>
              <a:cxn ang="0">
                <a:pos x="10" y="30"/>
              </a:cxn>
              <a:cxn ang="0">
                <a:pos x="16" y="25"/>
              </a:cxn>
              <a:cxn ang="0">
                <a:pos x="16" y="15"/>
              </a:cxn>
              <a:cxn ang="0">
                <a:pos x="10" y="15"/>
              </a:cxn>
              <a:cxn ang="0">
                <a:pos x="10" y="10"/>
              </a:cxn>
              <a:cxn ang="0">
                <a:pos x="10" y="15"/>
              </a:cxn>
              <a:cxn ang="0">
                <a:pos x="5" y="15"/>
              </a:cxn>
              <a:cxn ang="0">
                <a:pos x="5" y="25"/>
              </a:cxn>
              <a:cxn ang="0">
                <a:pos x="10" y="30"/>
              </a:cxn>
              <a:cxn ang="0">
                <a:pos x="0" y="30"/>
              </a:cxn>
              <a:cxn ang="0">
                <a:pos x="0" y="25"/>
              </a:cxn>
            </a:cxnLst>
            <a:rect l="0" t="0" r="r" b="b"/>
            <a:pathLst>
              <a:path w="21" h="30">
                <a:moveTo>
                  <a:pt x="0" y="25"/>
                </a:moveTo>
                <a:lnTo>
                  <a:pt x="0" y="5"/>
                </a:lnTo>
                <a:lnTo>
                  <a:pt x="5" y="0"/>
                </a:lnTo>
                <a:lnTo>
                  <a:pt x="5" y="15"/>
                </a:lnTo>
                <a:lnTo>
                  <a:pt x="10" y="10"/>
                </a:lnTo>
                <a:lnTo>
                  <a:pt x="16" y="10"/>
                </a:lnTo>
                <a:lnTo>
                  <a:pt x="16" y="15"/>
                </a:lnTo>
                <a:lnTo>
                  <a:pt x="16" y="25"/>
                </a:lnTo>
                <a:lnTo>
                  <a:pt x="21" y="30"/>
                </a:lnTo>
                <a:lnTo>
                  <a:pt x="10" y="30"/>
                </a:lnTo>
                <a:lnTo>
                  <a:pt x="16" y="25"/>
                </a:lnTo>
                <a:lnTo>
                  <a:pt x="16" y="15"/>
                </a:lnTo>
                <a:lnTo>
                  <a:pt x="10" y="15"/>
                </a:lnTo>
                <a:lnTo>
                  <a:pt x="10" y="10"/>
                </a:lnTo>
                <a:lnTo>
                  <a:pt x="10" y="15"/>
                </a:lnTo>
                <a:lnTo>
                  <a:pt x="5" y="15"/>
                </a:lnTo>
                <a:lnTo>
                  <a:pt x="5" y="25"/>
                </a:lnTo>
                <a:lnTo>
                  <a:pt x="10" y="30"/>
                </a:lnTo>
                <a:lnTo>
                  <a:pt x="0" y="30"/>
                </a:lnTo>
                <a:lnTo>
                  <a:pt x="0" y="25"/>
                </a:lnTo>
                <a:close/>
              </a:path>
            </a:pathLst>
          </a:custGeom>
          <a:solidFill>
            <a:srgbClr val="000000"/>
          </a:solidFill>
          <a:ln w="9525">
            <a:noFill/>
            <a:round/>
            <a:headEnd/>
            <a:tailEnd/>
          </a:ln>
        </p:spPr>
        <p:txBody>
          <a:bodyPr/>
          <a:lstStyle/>
          <a:p>
            <a:endParaRPr lang="en-US"/>
          </a:p>
        </p:txBody>
      </p:sp>
      <p:sp>
        <p:nvSpPr>
          <p:cNvPr id="158948" name="Freeform 2276"/>
          <p:cNvSpPr>
            <a:spLocks/>
          </p:cNvSpPr>
          <p:nvPr/>
        </p:nvSpPr>
        <p:spPr bwMode="auto">
          <a:xfrm>
            <a:off x="3119438" y="2058988"/>
            <a:ext cx="9525" cy="7938"/>
          </a:xfrm>
          <a:custGeom>
            <a:avLst/>
            <a:gdLst/>
            <a:ahLst/>
            <a:cxnLst>
              <a:cxn ang="0">
                <a:pos x="6" y="0"/>
              </a:cxn>
              <a:cxn ang="0">
                <a:pos x="6" y="0"/>
              </a:cxn>
              <a:cxn ang="0">
                <a:pos x="0" y="0"/>
              </a:cxn>
              <a:cxn ang="0">
                <a:pos x="0" y="5"/>
              </a:cxn>
              <a:cxn ang="0">
                <a:pos x="0" y="0"/>
              </a:cxn>
              <a:cxn ang="0">
                <a:pos x="6" y="0"/>
              </a:cxn>
            </a:cxnLst>
            <a:rect l="0" t="0" r="r" b="b"/>
            <a:pathLst>
              <a:path w="6" h="5">
                <a:moveTo>
                  <a:pt x="6" y="0"/>
                </a:moveTo>
                <a:lnTo>
                  <a:pt x="6" y="0"/>
                </a:lnTo>
                <a:lnTo>
                  <a:pt x="0" y="0"/>
                </a:lnTo>
                <a:lnTo>
                  <a:pt x="0" y="5"/>
                </a:lnTo>
                <a:lnTo>
                  <a:pt x="0" y="0"/>
                </a:lnTo>
                <a:lnTo>
                  <a:pt x="6" y="0"/>
                </a:lnTo>
                <a:close/>
              </a:path>
            </a:pathLst>
          </a:custGeom>
          <a:solidFill>
            <a:srgbClr val="000000"/>
          </a:solidFill>
          <a:ln w="9525">
            <a:noFill/>
            <a:round/>
            <a:headEnd/>
            <a:tailEnd/>
          </a:ln>
        </p:spPr>
        <p:txBody>
          <a:bodyPr/>
          <a:lstStyle/>
          <a:p>
            <a:endParaRPr lang="en-US"/>
          </a:p>
        </p:txBody>
      </p:sp>
      <p:sp>
        <p:nvSpPr>
          <p:cNvPr id="158949" name="Freeform 2277"/>
          <p:cNvSpPr>
            <a:spLocks/>
          </p:cNvSpPr>
          <p:nvPr/>
        </p:nvSpPr>
        <p:spPr bwMode="auto">
          <a:xfrm>
            <a:off x="3113088" y="2074863"/>
            <a:ext cx="15875" cy="15875"/>
          </a:xfrm>
          <a:custGeom>
            <a:avLst/>
            <a:gdLst/>
            <a:ahLst/>
            <a:cxnLst>
              <a:cxn ang="0">
                <a:pos x="10" y="0"/>
              </a:cxn>
              <a:cxn ang="0">
                <a:pos x="10" y="0"/>
              </a:cxn>
              <a:cxn ang="0">
                <a:pos x="5" y="0"/>
              </a:cxn>
              <a:cxn ang="0">
                <a:pos x="5" y="5"/>
              </a:cxn>
              <a:cxn ang="0">
                <a:pos x="0" y="5"/>
              </a:cxn>
              <a:cxn ang="0">
                <a:pos x="5" y="10"/>
              </a:cxn>
              <a:cxn ang="0">
                <a:pos x="10" y="10"/>
              </a:cxn>
              <a:cxn ang="0">
                <a:pos x="10" y="5"/>
              </a:cxn>
              <a:cxn ang="0">
                <a:pos x="5" y="5"/>
              </a:cxn>
              <a:cxn ang="0">
                <a:pos x="5" y="0"/>
              </a:cxn>
              <a:cxn ang="0">
                <a:pos x="10" y="0"/>
              </a:cxn>
            </a:cxnLst>
            <a:rect l="0" t="0" r="r" b="b"/>
            <a:pathLst>
              <a:path w="10" h="10">
                <a:moveTo>
                  <a:pt x="10" y="0"/>
                </a:moveTo>
                <a:lnTo>
                  <a:pt x="10" y="0"/>
                </a:lnTo>
                <a:lnTo>
                  <a:pt x="5" y="0"/>
                </a:lnTo>
                <a:lnTo>
                  <a:pt x="5" y="5"/>
                </a:lnTo>
                <a:lnTo>
                  <a:pt x="0" y="5"/>
                </a:lnTo>
                <a:lnTo>
                  <a:pt x="5" y="10"/>
                </a:lnTo>
                <a:lnTo>
                  <a:pt x="10" y="10"/>
                </a:lnTo>
                <a:lnTo>
                  <a:pt x="10" y="5"/>
                </a:lnTo>
                <a:lnTo>
                  <a:pt x="5" y="5"/>
                </a:lnTo>
                <a:lnTo>
                  <a:pt x="5" y="0"/>
                </a:lnTo>
                <a:lnTo>
                  <a:pt x="10" y="0"/>
                </a:lnTo>
                <a:close/>
              </a:path>
            </a:pathLst>
          </a:custGeom>
          <a:solidFill>
            <a:srgbClr val="000000"/>
          </a:solidFill>
          <a:ln w="9525">
            <a:noFill/>
            <a:round/>
            <a:headEnd/>
            <a:tailEnd/>
          </a:ln>
        </p:spPr>
        <p:txBody>
          <a:bodyPr/>
          <a:lstStyle/>
          <a:p>
            <a:endParaRPr lang="en-US"/>
          </a:p>
        </p:txBody>
      </p:sp>
      <p:sp>
        <p:nvSpPr>
          <p:cNvPr id="158950" name="Freeform 2278"/>
          <p:cNvSpPr>
            <a:spLocks/>
          </p:cNvSpPr>
          <p:nvPr/>
        </p:nvSpPr>
        <p:spPr bwMode="auto">
          <a:xfrm>
            <a:off x="3043238" y="2058988"/>
            <a:ext cx="17463" cy="31750"/>
          </a:xfrm>
          <a:custGeom>
            <a:avLst/>
            <a:gdLst/>
            <a:ahLst/>
            <a:cxnLst>
              <a:cxn ang="0">
                <a:pos x="0" y="20"/>
              </a:cxn>
              <a:cxn ang="0">
                <a:pos x="0" y="20"/>
              </a:cxn>
              <a:cxn ang="0">
                <a:pos x="5" y="20"/>
              </a:cxn>
              <a:cxn ang="0">
                <a:pos x="11" y="15"/>
              </a:cxn>
              <a:cxn ang="0">
                <a:pos x="11" y="10"/>
              </a:cxn>
              <a:cxn ang="0">
                <a:pos x="11" y="5"/>
              </a:cxn>
              <a:cxn ang="0">
                <a:pos x="5" y="0"/>
              </a:cxn>
              <a:cxn ang="0">
                <a:pos x="0" y="0"/>
              </a:cxn>
              <a:cxn ang="0">
                <a:pos x="5" y="5"/>
              </a:cxn>
              <a:cxn ang="0">
                <a:pos x="5" y="10"/>
              </a:cxn>
              <a:cxn ang="0">
                <a:pos x="5" y="15"/>
              </a:cxn>
              <a:cxn ang="0">
                <a:pos x="0" y="20"/>
              </a:cxn>
            </a:cxnLst>
            <a:rect l="0" t="0" r="r" b="b"/>
            <a:pathLst>
              <a:path w="11" h="20">
                <a:moveTo>
                  <a:pt x="0" y="20"/>
                </a:moveTo>
                <a:lnTo>
                  <a:pt x="0" y="20"/>
                </a:lnTo>
                <a:lnTo>
                  <a:pt x="5" y="20"/>
                </a:lnTo>
                <a:lnTo>
                  <a:pt x="11" y="15"/>
                </a:lnTo>
                <a:lnTo>
                  <a:pt x="11" y="10"/>
                </a:lnTo>
                <a:lnTo>
                  <a:pt x="11" y="5"/>
                </a:lnTo>
                <a:lnTo>
                  <a:pt x="5" y="0"/>
                </a:lnTo>
                <a:lnTo>
                  <a:pt x="0" y="0"/>
                </a:lnTo>
                <a:lnTo>
                  <a:pt x="5" y="5"/>
                </a:lnTo>
                <a:lnTo>
                  <a:pt x="5" y="10"/>
                </a:lnTo>
                <a:lnTo>
                  <a:pt x="5" y="15"/>
                </a:lnTo>
                <a:lnTo>
                  <a:pt x="0" y="20"/>
                </a:lnTo>
                <a:close/>
              </a:path>
            </a:pathLst>
          </a:custGeom>
          <a:solidFill>
            <a:srgbClr val="000000"/>
          </a:solidFill>
          <a:ln w="9525">
            <a:noFill/>
            <a:round/>
            <a:headEnd/>
            <a:tailEnd/>
          </a:ln>
        </p:spPr>
        <p:txBody>
          <a:bodyPr/>
          <a:lstStyle/>
          <a:p>
            <a:endParaRPr lang="en-US"/>
          </a:p>
        </p:txBody>
      </p:sp>
      <p:sp>
        <p:nvSpPr>
          <p:cNvPr id="158951" name="Freeform 2279"/>
          <p:cNvSpPr>
            <a:spLocks/>
          </p:cNvSpPr>
          <p:nvPr/>
        </p:nvSpPr>
        <p:spPr bwMode="auto">
          <a:xfrm>
            <a:off x="3070225" y="2058988"/>
            <a:ext cx="33338" cy="31750"/>
          </a:xfrm>
          <a:custGeom>
            <a:avLst/>
            <a:gdLst/>
            <a:ahLst/>
            <a:cxnLst>
              <a:cxn ang="0">
                <a:pos x="0" y="0"/>
              </a:cxn>
              <a:cxn ang="0">
                <a:pos x="0" y="0"/>
              </a:cxn>
              <a:cxn ang="0">
                <a:pos x="5" y="0"/>
              </a:cxn>
              <a:cxn ang="0">
                <a:pos x="5" y="5"/>
              </a:cxn>
              <a:cxn ang="0">
                <a:pos x="10" y="0"/>
              </a:cxn>
              <a:cxn ang="0">
                <a:pos x="16" y="0"/>
              </a:cxn>
              <a:cxn ang="0">
                <a:pos x="21" y="5"/>
              </a:cxn>
              <a:cxn ang="0">
                <a:pos x="21" y="15"/>
              </a:cxn>
              <a:cxn ang="0">
                <a:pos x="21" y="20"/>
              </a:cxn>
              <a:cxn ang="0">
                <a:pos x="10" y="20"/>
              </a:cxn>
              <a:cxn ang="0">
                <a:pos x="16" y="20"/>
              </a:cxn>
              <a:cxn ang="0">
                <a:pos x="16" y="15"/>
              </a:cxn>
              <a:cxn ang="0">
                <a:pos x="16" y="5"/>
              </a:cxn>
              <a:cxn ang="0">
                <a:pos x="16" y="0"/>
              </a:cxn>
              <a:cxn ang="0">
                <a:pos x="10" y="5"/>
              </a:cxn>
              <a:cxn ang="0">
                <a:pos x="5" y="5"/>
              </a:cxn>
              <a:cxn ang="0">
                <a:pos x="5" y="15"/>
              </a:cxn>
              <a:cxn ang="0">
                <a:pos x="10" y="20"/>
              </a:cxn>
              <a:cxn ang="0">
                <a:pos x="0" y="20"/>
              </a:cxn>
              <a:cxn ang="0">
                <a:pos x="5" y="15"/>
              </a:cxn>
              <a:cxn ang="0">
                <a:pos x="5" y="5"/>
              </a:cxn>
              <a:cxn ang="0">
                <a:pos x="0" y="0"/>
              </a:cxn>
            </a:cxnLst>
            <a:rect l="0" t="0" r="r" b="b"/>
            <a:pathLst>
              <a:path w="21" h="20">
                <a:moveTo>
                  <a:pt x="0" y="0"/>
                </a:moveTo>
                <a:lnTo>
                  <a:pt x="0" y="0"/>
                </a:lnTo>
                <a:lnTo>
                  <a:pt x="5" y="0"/>
                </a:lnTo>
                <a:lnTo>
                  <a:pt x="5" y="5"/>
                </a:lnTo>
                <a:lnTo>
                  <a:pt x="10" y="0"/>
                </a:lnTo>
                <a:lnTo>
                  <a:pt x="16" y="0"/>
                </a:lnTo>
                <a:lnTo>
                  <a:pt x="21" y="5"/>
                </a:lnTo>
                <a:lnTo>
                  <a:pt x="21" y="15"/>
                </a:lnTo>
                <a:lnTo>
                  <a:pt x="21" y="20"/>
                </a:lnTo>
                <a:lnTo>
                  <a:pt x="10" y="20"/>
                </a:lnTo>
                <a:lnTo>
                  <a:pt x="16" y="20"/>
                </a:lnTo>
                <a:lnTo>
                  <a:pt x="16" y="15"/>
                </a:lnTo>
                <a:lnTo>
                  <a:pt x="16" y="5"/>
                </a:lnTo>
                <a:lnTo>
                  <a:pt x="16" y="0"/>
                </a:lnTo>
                <a:lnTo>
                  <a:pt x="10" y="5"/>
                </a:lnTo>
                <a:lnTo>
                  <a:pt x="5" y="5"/>
                </a:lnTo>
                <a:lnTo>
                  <a:pt x="5" y="15"/>
                </a:lnTo>
                <a:lnTo>
                  <a:pt x="10" y="20"/>
                </a:lnTo>
                <a:lnTo>
                  <a:pt x="0" y="20"/>
                </a:lnTo>
                <a:lnTo>
                  <a:pt x="5" y="15"/>
                </a:lnTo>
                <a:lnTo>
                  <a:pt x="5" y="5"/>
                </a:lnTo>
                <a:lnTo>
                  <a:pt x="0" y="0"/>
                </a:lnTo>
                <a:close/>
              </a:path>
            </a:pathLst>
          </a:custGeom>
          <a:solidFill>
            <a:srgbClr val="000000"/>
          </a:solidFill>
          <a:ln w="9525">
            <a:noFill/>
            <a:round/>
            <a:headEnd/>
            <a:tailEnd/>
          </a:ln>
        </p:spPr>
        <p:txBody>
          <a:bodyPr/>
          <a:lstStyle/>
          <a:p>
            <a:endParaRPr lang="en-US"/>
          </a:p>
        </p:txBody>
      </p:sp>
      <p:sp>
        <p:nvSpPr>
          <p:cNvPr id="158952" name="Freeform 2280"/>
          <p:cNvSpPr>
            <a:spLocks/>
          </p:cNvSpPr>
          <p:nvPr/>
        </p:nvSpPr>
        <p:spPr bwMode="auto">
          <a:xfrm>
            <a:off x="3025775" y="2058988"/>
            <a:ext cx="17463" cy="31750"/>
          </a:xfrm>
          <a:custGeom>
            <a:avLst/>
            <a:gdLst/>
            <a:ahLst/>
            <a:cxnLst>
              <a:cxn ang="0">
                <a:pos x="11" y="0"/>
              </a:cxn>
              <a:cxn ang="0">
                <a:pos x="11" y="0"/>
              </a:cxn>
              <a:cxn ang="0">
                <a:pos x="6" y="0"/>
              </a:cxn>
              <a:cxn ang="0">
                <a:pos x="6" y="5"/>
              </a:cxn>
              <a:cxn ang="0">
                <a:pos x="0" y="10"/>
              </a:cxn>
              <a:cxn ang="0">
                <a:pos x="0" y="15"/>
              </a:cxn>
              <a:cxn ang="0">
                <a:pos x="6" y="20"/>
              </a:cxn>
              <a:cxn ang="0">
                <a:pos x="11" y="20"/>
              </a:cxn>
              <a:cxn ang="0">
                <a:pos x="6" y="15"/>
              </a:cxn>
              <a:cxn ang="0">
                <a:pos x="6" y="10"/>
              </a:cxn>
              <a:cxn ang="0">
                <a:pos x="6" y="5"/>
              </a:cxn>
              <a:cxn ang="0">
                <a:pos x="11" y="0"/>
              </a:cxn>
            </a:cxnLst>
            <a:rect l="0" t="0" r="r" b="b"/>
            <a:pathLst>
              <a:path w="11" h="20">
                <a:moveTo>
                  <a:pt x="11" y="0"/>
                </a:moveTo>
                <a:lnTo>
                  <a:pt x="11" y="0"/>
                </a:lnTo>
                <a:lnTo>
                  <a:pt x="6" y="0"/>
                </a:lnTo>
                <a:lnTo>
                  <a:pt x="6" y="5"/>
                </a:lnTo>
                <a:lnTo>
                  <a:pt x="0" y="10"/>
                </a:lnTo>
                <a:lnTo>
                  <a:pt x="0" y="15"/>
                </a:lnTo>
                <a:lnTo>
                  <a:pt x="6" y="20"/>
                </a:lnTo>
                <a:lnTo>
                  <a:pt x="11" y="20"/>
                </a:lnTo>
                <a:lnTo>
                  <a:pt x="6" y="15"/>
                </a:lnTo>
                <a:lnTo>
                  <a:pt x="6" y="10"/>
                </a:lnTo>
                <a:lnTo>
                  <a:pt x="6" y="5"/>
                </a:lnTo>
                <a:lnTo>
                  <a:pt x="11" y="0"/>
                </a:lnTo>
                <a:close/>
              </a:path>
            </a:pathLst>
          </a:custGeom>
          <a:solidFill>
            <a:srgbClr val="000000"/>
          </a:solidFill>
          <a:ln w="9525">
            <a:noFill/>
            <a:round/>
            <a:headEnd/>
            <a:tailEnd/>
          </a:ln>
        </p:spPr>
        <p:txBody>
          <a:bodyPr/>
          <a:lstStyle/>
          <a:p>
            <a:endParaRPr lang="en-US"/>
          </a:p>
        </p:txBody>
      </p:sp>
      <p:sp>
        <p:nvSpPr>
          <p:cNvPr id="158953" name="Freeform 2281"/>
          <p:cNvSpPr>
            <a:spLocks/>
          </p:cNvSpPr>
          <p:nvPr/>
        </p:nvSpPr>
        <p:spPr bwMode="auto">
          <a:xfrm>
            <a:off x="3000375" y="2058988"/>
            <a:ext cx="17463" cy="31750"/>
          </a:xfrm>
          <a:custGeom>
            <a:avLst/>
            <a:gdLst/>
            <a:ahLst/>
            <a:cxnLst>
              <a:cxn ang="0">
                <a:pos x="0" y="20"/>
              </a:cxn>
              <a:cxn ang="0">
                <a:pos x="0" y="20"/>
              </a:cxn>
              <a:cxn ang="0">
                <a:pos x="5" y="20"/>
              </a:cxn>
              <a:cxn ang="0">
                <a:pos x="5" y="15"/>
              </a:cxn>
              <a:cxn ang="0">
                <a:pos x="11" y="10"/>
              </a:cxn>
              <a:cxn ang="0">
                <a:pos x="11" y="5"/>
              </a:cxn>
              <a:cxn ang="0">
                <a:pos x="5" y="5"/>
              </a:cxn>
              <a:cxn ang="0">
                <a:pos x="5" y="0"/>
              </a:cxn>
              <a:cxn ang="0">
                <a:pos x="0" y="0"/>
              </a:cxn>
              <a:cxn ang="0">
                <a:pos x="5" y="5"/>
              </a:cxn>
              <a:cxn ang="0">
                <a:pos x="5" y="10"/>
              </a:cxn>
              <a:cxn ang="0">
                <a:pos x="5" y="15"/>
              </a:cxn>
              <a:cxn ang="0">
                <a:pos x="0" y="20"/>
              </a:cxn>
            </a:cxnLst>
            <a:rect l="0" t="0" r="r" b="b"/>
            <a:pathLst>
              <a:path w="11" h="20">
                <a:moveTo>
                  <a:pt x="0" y="20"/>
                </a:moveTo>
                <a:lnTo>
                  <a:pt x="0" y="20"/>
                </a:lnTo>
                <a:lnTo>
                  <a:pt x="5" y="20"/>
                </a:lnTo>
                <a:lnTo>
                  <a:pt x="5" y="15"/>
                </a:lnTo>
                <a:lnTo>
                  <a:pt x="11" y="10"/>
                </a:lnTo>
                <a:lnTo>
                  <a:pt x="11" y="5"/>
                </a:lnTo>
                <a:lnTo>
                  <a:pt x="5" y="5"/>
                </a:lnTo>
                <a:lnTo>
                  <a:pt x="5" y="0"/>
                </a:lnTo>
                <a:lnTo>
                  <a:pt x="0" y="0"/>
                </a:lnTo>
                <a:lnTo>
                  <a:pt x="5" y="5"/>
                </a:lnTo>
                <a:lnTo>
                  <a:pt x="5" y="10"/>
                </a:lnTo>
                <a:lnTo>
                  <a:pt x="5" y="15"/>
                </a:lnTo>
                <a:lnTo>
                  <a:pt x="0" y="20"/>
                </a:lnTo>
                <a:close/>
              </a:path>
            </a:pathLst>
          </a:custGeom>
          <a:solidFill>
            <a:srgbClr val="000000"/>
          </a:solidFill>
          <a:ln w="9525">
            <a:noFill/>
            <a:round/>
            <a:headEnd/>
            <a:tailEnd/>
          </a:ln>
        </p:spPr>
        <p:txBody>
          <a:bodyPr/>
          <a:lstStyle/>
          <a:p>
            <a:endParaRPr lang="en-US"/>
          </a:p>
        </p:txBody>
      </p:sp>
      <p:sp>
        <p:nvSpPr>
          <p:cNvPr id="158954" name="Freeform 2282"/>
          <p:cNvSpPr>
            <a:spLocks/>
          </p:cNvSpPr>
          <p:nvPr/>
        </p:nvSpPr>
        <p:spPr bwMode="auto">
          <a:xfrm>
            <a:off x="2924175" y="2043113"/>
            <a:ext cx="52388" cy="47625"/>
          </a:xfrm>
          <a:custGeom>
            <a:avLst/>
            <a:gdLst/>
            <a:ahLst/>
            <a:cxnLst>
              <a:cxn ang="0">
                <a:pos x="5" y="25"/>
              </a:cxn>
              <a:cxn ang="0">
                <a:pos x="5" y="5"/>
              </a:cxn>
              <a:cxn ang="0">
                <a:pos x="0" y="5"/>
              </a:cxn>
              <a:cxn ang="0">
                <a:pos x="0" y="0"/>
              </a:cxn>
              <a:cxn ang="0">
                <a:pos x="11" y="0"/>
              </a:cxn>
              <a:cxn ang="0">
                <a:pos x="11" y="5"/>
              </a:cxn>
              <a:cxn ang="0">
                <a:pos x="11" y="15"/>
              </a:cxn>
              <a:cxn ang="0">
                <a:pos x="22" y="15"/>
              </a:cxn>
              <a:cxn ang="0">
                <a:pos x="22" y="5"/>
              </a:cxn>
              <a:cxn ang="0">
                <a:pos x="16" y="5"/>
              </a:cxn>
              <a:cxn ang="0">
                <a:pos x="16" y="0"/>
              </a:cxn>
              <a:cxn ang="0">
                <a:pos x="33" y="0"/>
              </a:cxn>
              <a:cxn ang="0">
                <a:pos x="33" y="5"/>
              </a:cxn>
              <a:cxn ang="0">
                <a:pos x="27" y="5"/>
              </a:cxn>
              <a:cxn ang="0">
                <a:pos x="27" y="25"/>
              </a:cxn>
              <a:cxn ang="0">
                <a:pos x="33" y="30"/>
              </a:cxn>
              <a:cxn ang="0">
                <a:pos x="16" y="30"/>
              </a:cxn>
              <a:cxn ang="0">
                <a:pos x="22" y="30"/>
              </a:cxn>
              <a:cxn ang="0">
                <a:pos x="22" y="25"/>
              </a:cxn>
              <a:cxn ang="0">
                <a:pos x="22" y="15"/>
              </a:cxn>
              <a:cxn ang="0">
                <a:pos x="11" y="15"/>
              </a:cxn>
              <a:cxn ang="0">
                <a:pos x="11" y="25"/>
              </a:cxn>
              <a:cxn ang="0">
                <a:pos x="11" y="30"/>
              </a:cxn>
              <a:cxn ang="0">
                <a:pos x="0" y="30"/>
              </a:cxn>
              <a:cxn ang="0">
                <a:pos x="5" y="25"/>
              </a:cxn>
            </a:cxnLst>
            <a:rect l="0" t="0" r="r" b="b"/>
            <a:pathLst>
              <a:path w="33" h="30">
                <a:moveTo>
                  <a:pt x="5" y="25"/>
                </a:moveTo>
                <a:lnTo>
                  <a:pt x="5" y="5"/>
                </a:lnTo>
                <a:lnTo>
                  <a:pt x="0" y="5"/>
                </a:lnTo>
                <a:lnTo>
                  <a:pt x="0" y="0"/>
                </a:lnTo>
                <a:lnTo>
                  <a:pt x="11" y="0"/>
                </a:lnTo>
                <a:lnTo>
                  <a:pt x="11" y="5"/>
                </a:lnTo>
                <a:lnTo>
                  <a:pt x="11" y="15"/>
                </a:lnTo>
                <a:lnTo>
                  <a:pt x="22" y="15"/>
                </a:lnTo>
                <a:lnTo>
                  <a:pt x="22" y="5"/>
                </a:lnTo>
                <a:lnTo>
                  <a:pt x="16" y="5"/>
                </a:lnTo>
                <a:lnTo>
                  <a:pt x="16" y="0"/>
                </a:lnTo>
                <a:lnTo>
                  <a:pt x="33" y="0"/>
                </a:lnTo>
                <a:lnTo>
                  <a:pt x="33" y="5"/>
                </a:lnTo>
                <a:lnTo>
                  <a:pt x="27" y="5"/>
                </a:lnTo>
                <a:lnTo>
                  <a:pt x="27" y="25"/>
                </a:lnTo>
                <a:lnTo>
                  <a:pt x="33" y="30"/>
                </a:lnTo>
                <a:lnTo>
                  <a:pt x="16" y="30"/>
                </a:lnTo>
                <a:lnTo>
                  <a:pt x="22" y="30"/>
                </a:lnTo>
                <a:lnTo>
                  <a:pt x="22" y="25"/>
                </a:lnTo>
                <a:lnTo>
                  <a:pt x="22" y="15"/>
                </a:lnTo>
                <a:lnTo>
                  <a:pt x="11" y="15"/>
                </a:lnTo>
                <a:lnTo>
                  <a:pt x="11" y="25"/>
                </a:lnTo>
                <a:lnTo>
                  <a:pt x="11" y="30"/>
                </a:lnTo>
                <a:lnTo>
                  <a:pt x="0" y="30"/>
                </a:lnTo>
                <a:lnTo>
                  <a:pt x="5" y="25"/>
                </a:lnTo>
                <a:close/>
              </a:path>
            </a:pathLst>
          </a:custGeom>
          <a:solidFill>
            <a:srgbClr val="000000"/>
          </a:solidFill>
          <a:ln w="9525">
            <a:noFill/>
            <a:round/>
            <a:headEnd/>
            <a:tailEnd/>
          </a:ln>
        </p:spPr>
        <p:txBody>
          <a:bodyPr/>
          <a:lstStyle/>
          <a:p>
            <a:endParaRPr lang="en-US"/>
          </a:p>
        </p:txBody>
      </p:sp>
      <p:sp>
        <p:nvSpPr>
          <p:cNvPr id="158955" name="Freeform 2283"/>
          <p:cNvSpPr>
            <a:spLocks/>
          </p:cNvSpPr>
          <p:nvPr/>
        </p:nvSpPr>
        <p:spPr bwMode="auto">
          <a:xfrm>
            <a:off x="2982913" y="2058988"/>
            <a:ext cx="17463" cy="31750"/>
          </a:xfrm>
          <a:custGeom>
            <a:avLst/>
            <a:gdLst/>
            <a:ahLst/>
            <a:cxnLst>
              <a:cxn ang="0">
                <a:pos x="11" y="0"/>
              </a:cxn>
              <a:cxn ang="0">
                <a:pos x="11" y="0"/>
              </a:cxn>
              <a:cxn ang="0">
                <a:pos x="6" y="0"/>
              </a:cxn>
              <a:cxn ang="0">
                <a:pos x="6" y="5"/>
              </a:cxn>
              <a:cxn ang="0">
                <a:pos x="0" y="10"/>
              </a:cxn>
              <a:cxn ang="0">
                <a:pos x="0" y="15"/>
              </a:cxn>
              <a:cxn ang="0">
                <a:pos x="6" y="20"/>
              </a:cxn>
              <a:cxn ang="0">
                <a:pos x="11" y="20"/>
              </a:cxn>
              <a:cxn ang="0">
                <a:pos x="6" y="15"/>
              </a:cxn>
              <a:cxn ang="0">
                <a:pos x="6" y="10"/>
              </a:cxn>
              <a:cxn ang="0">
                <a:pos x="6" y="5"/>
              </a:cxn>
              <a:cxn ang="0">
                <a:pos x="6" y="0"/>
              </a:cxn>
              <a:cxn ang="0">
                <a:pos x="11" y="0"/>
              </a:cxn>
            </a:cxnLst>
            <a:rect l="0" t="0" r="r" b="b"/>
            <a:pathLst>
              <a:path w="11" h="20">
                <a:moveTo>
                  <a:pt x="11" y="0"/>
                </a:moveTo>
                <a:lnTo>
                  <a:pt x="11" y="0"/>
                </a:lnTo>
                <a:lnTo>
                  <a:pt x="6" y="0"/>
                </a:lnTo>
                <a:lnTo>
                  <a:pt x="6" y="5"/>
                </a:lnTo>
                <a:lnTo>
                  <a:pt x="0" y="10"/>
                </a:lnTo>
                <a:lnTo>
                  <a:pt x="0" y="15"/>
                </a:lnTo>
                <a:lnTo>
                  <a:pt x="6" y="20"/>
                </a:lnTo>
                <a:lnTo>
                  <a:pt x="11" y="20"/>
                </a:lnTo>
                <a:lnTo>
                  <a:pt x="6" y="15"/>
                </a:lnTo>
                <a:lnTo>
                  <a:pt x="6" y="10"/>
                </a:lnTo>
                <a:lnTo>
                  <a:pt x="6" y="5"/>
                </a:lnTo>
                <a:lnTo>
                  <a:pt x="6" y="0"/>
                </a:lnTo>
                <a:lnTo>
                  <a:pt x="11" y="0"/>
                </a:lnTo>
                <a:close/>
              </a:path>
            </a:pathLst>
          </a:custGeom>
          <a:solidFill>
            <a:srgbClr val="000000"/>
          </a:solidFill>
          <a:ln w="9525">
            <a:noFill/>
            <a:round/>
            <a:headEnd/>
            <a:tailEnd/>
          </a:ln>
        </p:spPr>
        <p:txBody>
          <a:bodyPr/>
          <a:lstStyle/>
          <a:p>
            <a:endParaRPr lang="en-US"/>
          </a:p>
        </p:txBody>
      </p:sp>
      <p:sp>
        <p:nvSpPr>
          <p:cNvPr id="158956" name="Freeform 2284"/>
          <p:cNvSpPr>
            <a:spLocks/>
          </p:cNvSpPr>
          <p:nvPr/>
        </p:nvSpPr>
        <p:spPr bwMode="auto">
          <a:xfrm>
            <a:off x="2924175" y="2043113"/>
            <a:ext cx="52388" cy="47625"/>
          </a:xfrm>
          <a:custGeom>
            <a:avLst/>
            <a:gdLst/>
            <a:ahLst/>
            <a:cxnLst>
              <a:cxn ang="0">
                <a:pos x="5" y="25"/>
              </a:cxn>
              <a:cxn ang="0">
                <a:pos x="5" y="5"/>
              </a:cxn>
              <a:cxn ang="0">
                <a:pos x="0" y="5"/>
              </a:cxn>
              <a:cxn ang="0">
                <a:pos x="0" y="0"/>
              </a:cxn>
              <a:cxn ang="0">
                <a:pos x="11" y="0"/>
              </a:cxn>
              <a:cxn ang="0">
                <a:pos x="11" y="5"/>
              </a:cxn>
              <a:cxn ang="0">
                <a:pos x="11" y="15"/>
              </a:cxn>
              <a:cxn ang="0">
                <a:pos x="22" y="15"/>
              </a:cxn>
              <a:cxn ang="0">
                <a:pos x="22" y="5"/>
              </a:cxn>
              <a:cxn ang="0">
                <a:pos x="16" y="5"/>
              </a:cxn>
              <a:cxn ang="0">
                <a:pos x="16" y="0"/>
              </a:cxn>
              <a:cxn ang="0">
                <a:pos x="33" y="0"/>
              </a:cxn>
              <a:cxn ang="0">
                <a:pos x="33" y="5"/>
              </a:cxn>
              <a:cxn ang="0">
                <a:pos x="27" y="5"/>
              </a:cxn>
              <a:cxn ang="0">
                <a:pos x="27" y="25"/>
              </a:cxn>
              <a:cxn ang="0">
                <a:pos x="33" y="30"/>
              </a:cxn>
              <a:cxn ang="0">
                <a:pos x="16" y="30"/>
              </a:cxn>
              <a:cxn ang="0">
                <a:pos x="22" y="30"/>
              </a:cxn>
              <a:cxn ang="0">
                <a:pos x="22" y="25"/>
              </a:cxn>
              <a:cxn ang="0">
                <a:pos x="22" y="15"/>
              </a:cxn>
              <a:cxn ang="0">
                <a:pos x="11" y="15"/>
              </a:cxn>
              <a:cxn ang="0">
                <a:pos x="11" y="25"/>
              </a:cxn>
              <a:cxn ang="0">
                <a:pos x="11" y="30"/>
              </a:cxn>
              <a:cxn ang="0">
                <a:pos x="0" y="30"/>
              </a:cxn>
              <a:cxn ang="0">
                <a:pos x="5" y="25"/>
              </a:cxn>
            </a:cxnLst>
            <a:rect l="0" t="0" r="r" b="b"/>
            <a:pathLst>
              <a:path w="33" h="30">
                <a:moveTo>
                  <a:pt x="5" y="25"/>
                </a:moveTo>
                <a:lnTo>
                  <a:pt x="5" y="5"/>
                </a:lnTo>
                <a:lnTo>
                  <a:pt x="0" y="5"/>
                </a:lnTo>
                <a:lnTo>
                  <a:pt x="0" y="0"/>
                </a:lnTo>
                <a:lnTo>
                  <a:pt x="11" y="0"/>
                </a:lnTo>
                <a:lnTo>
                  <a:pt x="11" y="5"/>
                </a:lnTo>
                <a:lnTo>
                  <a:pt x="11" y="15"/>
                </a:lnTo>
                <a:lnTo>
                  <a:pt x="22" y="15"/>
                </a:lnTo>
                <a:lnTo>
                  <a:pt x="22" y="5"/>
                </a:lnTo>
                <a:lnTo>
                  <a:pt x="16" y="5"/>
                </a:lnTo>
                <a:lnTo>
                  <a:pt x="16" y="0"/>
                </a:lnTo>
                <a:lnTo>
                  <a:pt x="33" y="0"/>
                </a:lnTo>
                <a:lnTo>
                  <a:pt x="33" y="5"/>
                </a:lnTo>
                <a:lnTo>
                  <a:pt x="27" y="5"/>
                </a:lnTo>
                <a:lnTo>
                  <a:pt x="27" y="25"/>
                </a:lnTo>
                <a:lnTo>
                  <a:pt x="33" y="30"/>
                </a:lnTo>
                <a:lnTo>
                  <a:pt x="16" y="30"/>
                </a:lnTo>
                <a:lnTo>
                  <a:pt x="22" y="30"/>
                </a:lnTo>
                <a:lnTo>
                  <a:pt x="22" y="25"/>
                </a:lnTo>
                <a:lnTo>
                  <a:pt x="22" y="15"/>
                </a:lnTo>
                <a:lnTo>
                  <a:pt x="11" y="15"/>
                </a:lnTo>
                <a:lnTo>
                  <a:pt x="11" y="25"/>
                </a:lnTo>
                <a:lnTo>
                  <a:pt x="11" y="30"/>
                </a:lnTo>
                <a:lnTo>
                  <a:pt x="0" y="30"/>
                </a:lnTo>
                <a:lnTo>
                  <a:pt x="5" y="25"/>
                </a:lnTo>
                <a:close/>
              </a:path>
            </a:pathLst>
          </a:custGeom>
          <a:noFill/>
          <a:ln w="1588" cap="rnd">
            <a:solidFill>
              <a:srgbClr val="000000"/>
            </a:solidFill>
            <a:prstDash val="solid"/>
            <a:round/>
            <a:headEnd/>
            <a:tailEnd/>
          </a:ln>
        </p:spPr>
        <p:txBody>
          <a:bodyPr/>
          <a:lstStyle/>
          <a:p>
            <a:endParaRPr lang="en-US"/>
          </a:p>
        </p:txBody>
      </p:sp>
      <p:sp>
        <p:nvSpPr>
          <p:cNvPr id="158957" name="Freeform 2285"/>
          <p:cNvSpPr>
            <a:spLocks/>
          </p:cNvSpPr>
          <p:nvPr/>
        </p:nvSpPr>
        <p:spPr bwMode="auto">
          <a:xfrm>
            <a:off x="2982913" y="2058988"/>
            <a:ext cx="34925" cy="31750"/>
          </a:xfrm>
          <a:custGeom>
            <a:avLst/>
            <a:gdLst/>
            <a:ahLst/>
            <a:cxnLst>
              <a:cxn ang="0">
                <a:pos x="0" y="10"/>
              </a:cxn>
              <a:cxn ang="0">
                <a:pos x="6" y="5"/>
              </a:cxn>
              <a:cxn ang="0">
                <a:pos x="6" y="0"/>
              </a:cxn>
              <a:cxn ang="0">
                <a:pos x="11" y="0"/>
              </a:cxn>
              <a:cxn ang="0">
                <a:pos x="16" y="0"/>
              </a:cxn>
              <a:cxn ang="0">
                <a:pos x="16" y="5"/>
              </a:cxn>
              <a:cxn ang="0">
                <a:pos x="22" y="5"/>
              </a:cxn>
              <a:cxn ang="0">
                <a:pos x="22" y="10"/>
              </a:cxn>
              <a:cxn ang="0">
                <a:pos x="16" y="15"/>
              </a:cxn>
              <a:cxn ang="0">
                <a:pos x="16" y="20"/>
              </a:cxn>
              <a:cxn ang="0">
                <a:pos x="11" y="20"/>
              </a:cxn>
              <a:cxn ang="0">
                <a:pos x="6" y="20"/>
              </a:cxn>
              <a:cxn ang="0">
                <a:pos x="0" y="15"/>
              </a:cxn>
              <a:cxn ang="0">
                <a:pos x="0" y="10"/>
              </a:cxn>
            </a:cxnLst>
            <a:rect l="0" t="0" r="r" b="b"/>
            <a:pathLst>
              <a:path w="22" h="20">
                <a:moveTo>
                  <a:pt x="0" y="10"/>
                </a:moveTo>
                <a:lnTo>
                  <a:pt x="6" y="5"/>
                </a:lnTo>
                <a:lnTo>
                  <a:pt x="6" y="0"/>
                </a:lnTo>
                <a:lnTo>
                  <a:pt x="11" y="0"/>
                </a:lnTo>
                <a:lnTo>
                  <a:pt x="16" y="0"/>
                </a:lnTo>
                <a:lnTo>
                  <a:pt x="16" y="5"/>
                </a:lnTo>
                <a:lnTo>
                  <a:pt x="22" y="5"/>
                </a:lnTo>
                <a:lnTo>
                  <a:pt x="22" y="10"/>
                </a:lnTo>
                <a:lnTo>
                  <a:pt x="16" y="15"/>
                </a:lnTo>
                <a:lnTo>
                  <a:pt x="16" y="20"/>
                </a:lnTo>
                <a:lnTo>
                  <a:pt x="11" y="20"/>
                </a:lnTo>
                <a:lnTo>
                  <a:pt x="6" y="20"/>
                </a:lnTo>
                <a:lnTo>
                  <a:pt x="0" y="15"/>
                </a:lnTo>
                <a:lnTo>
                  <a:pt x="0" y="10"/>
                </a:lnTo>
                <a:close/>
              </a:path>
            </a:pathLst>
          </a:custGeom>
          <a:noFill/>
          <a:ln w="1588" cap="rnd">
            <a:solidFill>
              <a:srgbClr val="000000"/>
            </a:solidFill>
            <a:prstDash val="solid"/>
            <a:round/>
            <a:headEnd/>
            <a:tailEnd/>
          </a:ln>
        </p:spPr>
        <p:txBody>
          <a:bodyPr/>
          <a:lstStyle/>
          <a:p>
            <a:endParaRPr lang="en-US"/>
          </a:p>
        </p:txBody>
      </p:sp>
      <p:sp>
        <p:nvSpPr>
          <p:cNvPr id="158958" name="Freeform 2286"/>
          <p:cNvSpPr>
            <a:spLocks/>
          </p:cNvSpPr>
          <p:nvPr/>
        </p:nvSpPr>
        <p:spPr bwMode="auto">
          <a:xfrm>
            <a:off x="2992438" y="2058988"/>
            <a:ext cx="17463" cy="31750"/>
          </a:xfrm>
          <a:custGeom>
            <a:avLst/>
            <a:gdLst/>
            <a:ahLst/>
            <a:cxnLst>
              <a:cxn ang="0">
                <a:pos x="0" y="10"/>
              </a:cxn>
              <a:cxn ang="0">
                <a:pos x="0" y="15"/>
              </a:cxn>
              <a:cxn ang="0">
                <a:pos x="6" y="20"/>
              </a:cxn>
              <a:cxn ang="0">
                <a:pos x="11" y="15"/>
              </a:cxn>
              <a:cxn ang="0">
                <a:pos x="11" y="10"/>
              </a:cxn>
              <a:cxn ang="0">
                <a:pos x="11" y="5"/>
              </a:cxn>
              <a:cxn ang="0">
                <a:pos x="6" y="0"/>
              </a:cxn>
              <a:cxn ang="0">
                <a:pos x="0" y="0"/>
              </a:cxn>
              <a:cxn ang="0">
                <a:pos x="0" y="5"/>
              </a:cxn>
              <a:cxn ang="0">
                <a:pos x="0" y="10"/>
              </a:cxn>
            </a:cxnLst>
            <a:rect l="0" t="0" r="r" b="b"/>
            <a:pathLst>
              <a:path w="11" h="20">
                <a:moveTo>
                  <a:pt x="0" y="10"/>
                </a:moveTo>
                <a:lnTo>
                  <a:pt x="0" y="15"/>
                </a:lnTo>
                <a:lnTo>
                  <a:pt x="6" y="20"/>
                </a:lnTo>
                <a:lnTo>
                  <a:pt x="11" y="15"/>
                </a:lnTo>
                <a:lnTo>
                  <a:pt x="11" y="10"/>
                </a:lnTo>
                <a:lnTo>
                  <a:pt x="11" y="5"/>
                </a:lnTo>
                <a:lnTo>
                  <a:pt x="6" y="0"/>
                </a:lnTo>
                <a:lnTo>
                  <a:pt x="0" y="0"/>
                </a:lnTo>
                <a:lnTo>
                  <a:pt x="0" y="5"/>
                </a:lnTo>
                <a:lnTo>
                  <a:pt x="0" y="10"/>
                </a:lnTo>
                <a:close/>
              </a:path>
            </a:pathLst>
          </a:custGeom>
          <a:noFill/>
          <a:ln w="1588" cap="rnd">
            <a:solidFill>
              <a:srgbClr val="000000"/>
            </a:solidFill>
            <a:prstDash val="solid"/>
            <a:round/>
            <a:headEnd/>
            <a:tailEnd/>
          </a:ln>
        </p:spPr>
        <p:txBody>
          <a:bodyPr/>
          <a:lstStyle/>
          <a:p>
            <a:endParaRPr lang="en-US"/>
          </a:p>
        </p:txBody>
      </p:sp>
      <p:sp>
        <p:nvSpPr>
          <p:cNvPr id="158959" name="Freeform 2287"/>
          <p:cNvSpPr>
            <a:spLocks/>
          </p:cNvSpPr>
          <p:nvPr/>
        </p:nvSpPr>
        <p:spPr bwMode="auto">
          <a:xfrm>
            <a:off x="3025775" y="2058988"/>
            <a:ext cx="34925" cy="31750"/>
          </a:xfrm>
          <a:custGeom>
            <a:avLst/>
            <a:gdLst/>
            <a:ahLst/>
            <a:cxnLst>
              <a:cxn ang="0">
                <a:pos x="0" y="10"/>
              </a:cxn>
              <a:cxn ang="0">
                <a:pos x="6" y="5"/>
              </a:cxn>
              <a:cxn ang="0">
                <a:pos x="6" y="0"/>
              </a:cxn>
              <a:cxn ang="0">
                <a:pos x="11" y="0"/>
              </a:cxn>
              <a:cxn ang="0">
                <a:pos x="16" y="0"/>
              </a:cxn>
              <a:cxn ang="0">
                <a:pos x="22" y="5"/>
              </a:cxn>
              <a:cxn ang="0">
                <a:pos x="22" y="10"/>
              </a:cxn>
              <a:cxn ang="0">
                <a:pos x="22" y="15"/>
              </a:cxn>
              <a:cxn ang="0">
                <a:pos x="16" y="20"/>
              </a:cxn>
              <a:cxn ang="0">
                <a:pos x="11" y="20"/>
              </a:cxn>
              <a:cxn ang="0">
                <a:pos x="6" y="20"/>
              </a:cxn>
              <a:cxn ang="0">
                <a:pos x="0" y="15"/>
              </a:cxn>
              <a:cxn ang="0">
                <a:pos x="0" y="10"/>
              </a:cxn>
            </a:cxnLst>
            <a:rect l="0" t="0" r="r" b="b"/>
            <a:pathLst>
              <a:path w="22" h="20">
                <a:moveTo>
                  <a:pt x="0" y="10"/>
                </a:moveTo>
                <a:lnTo>
                  <a:pt x="6" y="5"/>
                </a:lnTo>
                <a:lnTo>
                  <a:pt x="6" y="0"/>
                </a:lnTo>
                <a:lnTo>
                  <a:pt x="11" y="0"/>
                </a:lnTo>
                <a:lnTo>
                  <a:pt x="16" y="0"/>
                </a:lnTo>
                <a:lnTo>
                  <a:pt x="22" y="5"/>
                </a:lnTo>
                <a:lnTo>
                  <a:pt x="22" y="10"/>
                </a:lnTo>
                <a:lnTo>
                  <a:pt x="22" y="15"/>
                </a:lnTo>
                <a:lnTo>
                  <a:pt x="16" y="20"/>
                </a:lnTo>
                <a:lnTo>
                  <a:pt x="11" y="20"/>
                </a:lnTo>
                <a:lnTo>
                  <a:pt x="6" y="20"/>
                </a:lnTo>
                <a:lnTo>
                  <a:pt x="0" y="15"/>
                </a:lnTo>
                <a:lnTo>
                  <a:pt x="0" y="10"/>
                </a:lnTo>
                <a:close/>
              </a:path>
            </a:pathLst>
          </a:custGeom>
          <a:noFill/>
          <a:ln w="1588" cap="rnd">
            <a:solidFill>
              <a:srgbClr val="000000"/>
            </a:solidFill>
            <a:prstDash val="solid"/>
            <a:round/>
            <a:headEnd/>
            <a:tailEnd/>
          </a:ln>
        </p:spPr>
        <p:txBody>
          <a:bodyPr/>
          <a:lstStyle/>
          <a:p>
            <a:endParaRPr lang="en-US"/>
          </a:p>
        </p:txBody>
      </p:sp>
      <p:sp>
        <p:nvSpPr>
          <p:cNvPr id="158960" name="Freeform 2288"/>
          <p:cNvSpPr>
            <a:spLocks/>
          </p:cNvSpPr>
          <p:nvPr/>
        </p:nvSpPr>
        <p:spPr bwMode="auto">
          <a:xfrm>
            <a:off x="3035300" y="2058988"/>
            <a:ext cx="17463" cy="31750"/>
          </a:xfrm>
          <a:custGeom>
            <a:avLst/>
            <a:gdLst/>
            <a:ahLst/>
            <a:cxnLst>
              <a:cxn ang="0">
                <a:pos x="0" y="10"/>
              </a:cxn>
              <a:cxn ang="0">
                <a:pos x="0" y="15"/>
              </a:cxn>
              <a:cxn ang="0">
                <a:pos x="6" y="20"/>
              </a:cxn>
              <a:cxn ang="0">
                <a:pos x="11" y="15"/>
              </a:cxn>
              <a:cxn ang="0">
                <a:pos x="11" y="10"/>
              </a:cxn>
              <a:cxn ang="0">
                <a:pos x="11" y="5"/>
              </a:cxn>
              <a:cxn ang="0">
                <a:pos x="6" y="0"/>
              </a:cxn>
              <a:cxn ang="0">
                <a:pos x="0" y="5"/>
              </a:cxn>
              <a:cxn ang="0">
                <a:pos x="0" y="10"/>
              </a:cxn>
            </a:cxnLst>
            <a:rect l="0" t="0" r="r" b="b"/>
            <a:pathLst>
              <a:path w="11" h="20">
                <a:moveTo>
                  <a:pt x="0" y="10"/>
                </a:moveTo>
                <a:lnTo>
                  <a:pt x="0" y="15"/>
                </a:lnTo>
                <a:lnTo>
                  <a:pt x="6" y="20"/>
                </a:lnTo>
                <a:lnTo>
                  <a:pt x="11" y="15"/>
                </a:lnTo>
                <a:lnTo>
                  <a:pt x="11" y="10"/>
                </a:lnTo>
                <a:lnTo>
                  <a:pt x="11" y="5"/>
                </a:lnTo>
                <a:lnTo>
                  <a:pt x="6" y="0"/>
                </a:lnTo>
                <a:lnTo>
                  <a:pt x="0" y="5"/>
                </a:lnTo>
                <a:lnTo>
                  <a:pt x="0" y="10"/>
                </a:lnTo>
                <a:close/>
              </a:path>
            </a:pathLst>
          </a:custGeom>
          <a:noFill/>
          <a:ln w="1588" cap="rnd">
            <a:solidFill>
              <a:srgbClr val="000000"/>
            </a:solidFill>
            <a:prstDash val="solid"/>
            <a:round/>
            <a:headEnd/>
            <a:tailEnd/>
          </a:ln>
        </p:spPr>
        <p:txBody>
          <a:bodyPr/>
          <a:lstStyle/>
          <a:p>
            <a:endParaRPr lang="en-US"/>
          </a:p>
        </p:txBody>
      </p:sp>
      <p:sp>
        <p:nvSpPr>
          <p:cNvPr id="158961" name="Freeform 2289"/>
          <p:cNvSpPr>
            <a:spLocks/>
          </p:cNvSpPr>
          <p:nvPr/>
        </p:nvSpPr>
        <p:spPr bwMode="auto">
          <a:xfrm>
            <a:off x="3070225" y="2058988"/>
            <a:ext cx="33338" cy="31750"/>
          </a:xfrm>
          <a:custGeom>
            <a:avLst/>
            <a:gdLst/>
            <a:ahLst/>
            <a:cxnLst>
              <a:cxn ang="0">
                <a:pos x="0" y="0"/>
              </a:cxn>
              <a:cxn ang="0">
                <a:pos x="0" y="0"/>
              </a:cxn>
              <a:cxn ang="0">
                <a:pos x="5" y="0"/>
              </a:cxn>
              <a:cxn ang="0">
                <a:pos x="5" y="5"/>
              </a:cxn>
              <a:cxn ang="0">
                <a:pos x="10" y="0"/>
              </a:cxn>
              <a:cxn ang="0">
                <a:pos x="16" y="0"/>
              </a:cxn>
              <a:cxn ang="0">
                <a:pos x="21" y="5"/>
              </a:cxn>
              <a:cxn ang="0">
                <a:pos x="21" y="15"/>
              </a:cxn>
              <a:cxn ang="0">
                <a:pos x="21" y="20"/>
              </a:cxn>
              <a:cxn ang="0">
                <a:pos x="10" y="20"/>
              </a:cxn>
              <a:cxn ang="0">
                <a:pos x="16" y="20"/>
              </a:cxn>
              <a:cxn ang="0">
                <a:pos x="16" y="15"/>
              </a:cxn>
              <a:cxn ang="0">
                <a:pos x="16" y="5"/>
              </a:cxn>
              <a:cxn ang="0">
                <a:pos x="16" y="0"/>
              </a:cxn>
              <a:cxn ang="0">
                <a:pos x="10" y="5"/>
              </a:cxn>
              <a:cxn ang="0">
                <a:pos x="5" y="5"/>
              </a:cxn>
              <a:cxn ang="0">
                <a:pos x="5" y="15"/>
              </a:cxn>
              <a:cxn ang="0">
                <a:pos x="10" y="20"/>
              </a:cxn>
              <a:cxn ang="0">
                <a:pos x="0" y="20"/>
              </a:cxn>
              <a:cxn ang="0">
                <a:pos x="5" y="15"/>
              </a:cxn>
              <a:cxn ang="0">
                <a:pos x="5" y="5"/>
              </a:cxn>
              <a:cxn ang="0">
                <a:pos x="0" y="0"/>
              </a:cxn>
            </a:cxnLst>
            <a:rect l="0" t="0" r="r" b="b"/>
            <a:pathLst>
              <a:path w="21" h="20">
                <a:moveTo>
                  <a:pt x="0" y="0"/>
                </a:moveTo>
                <a:lnTo>
                  <a:pt x="0" y="0"/>
                </a:lnTo>
                <a:lnTo>
                  <a:pt x="5" y="0"/>
                </a:lnTo>
                <a:lnTo>
                  <a:pt x="5" y="5"/>
                </a:lnTo>
                <a:lnTo>
                  <a:pt x="10" y="0"/>
                </a:lnTo>
                <a:lnTo>
                  <a:pt x="16" y="0"/>
                </a:lnTo>
                <a:lnTo>
                  <a:pt x="21" y="5"/>
                </a:lnTo>
                <a:lnTo>
                  <a:pt x="21" y="15"/>
                </a:lnTo>
                <a:lnTo>
                  <a:pt x="21" y="20"/>
                </a:lnTo>
                <a:lnTo>
                  <a:pt x="10" y="20"/>
                </a:lnTo>
                <a:lnTo>
                  <a:pt x="16" y="20"/>
                </a:lnTo>
                <a:lnTo>
                  <a:pt x="16" y="15"/>
                </a:lnTo>
                <a:lnTo>
                  <a:pt x="16" y="5"/>
                </a:lnTo>
                <a:lnTo>
                  <a:pt x="16" y="0"/>
                </a:lnTo>
                <a:lnTo>
                  <a:pt x="10" y="5"/>
                </a:lnTo>
                <a:lnTo>
                  <a:pt x="5" y="5"/>
                </a:lnTo>
                <a:lnTo>
                  <a:pt x="5" y="15"/>
                </a:lnTo>
                <a:lnTo>
                  <a:pt x="10" y="20"/>
                </a:lnTo>
                <a:lnTo>
                  <a:pt x="0" y="20"/>
                </a:lnTo>
                <a:lnTo>
                  <a:pt x="5" y="15"/>
                </a:lnTo>
                <a:lnTo>
                  <a:pt x="5" y="5"/>
                </a:lnTo>
                <a:lnTo>
                  <a:pt x="0" y="0"/>
                </a:lnTo>
                <a:close/>
              </a:path>
            </a:pathLst>
          </a:custGeom>
          <a:noFill/>
          <a:ln w="1588" cap="rnd">
            <a:solidFill>
              <a:srgbClr val="000000"/>
            </a:solidFill>
            <a:prstDash val="solid"/>
            <a:round/>
            <a:headEnd/>
            <a:tailEnd/>
          </a:ln>
        </p:spPr>
        <p:txBody>
          <a:bodyPr/>
          <a:lstStyle/>
          <a:p>
            <a:endParaRPr lang="en-US"/>
          </a:p>
        </p:txBody>
      </p:sp>
      <p:sp>
        <p:nvSpPr>
          <p:cNvPr id="158962" name="Freeform 2290"/>
          <p:cNvSpPr>
            <a:spLocks/>
          </p:cNvSpPr>
          <p:nvPr/>
        </p:nvSpPr>
        <p:spPr bwMode="auto">
          <a:xfrm>
            <a:off x="3113088" y="2058988"/>
            <a:ext cx="33338" cy="31750"/>
          </a:xfrm>
          <a:custGeom>
            <a:avLst/>
            <a:gdLst/>
            <a:ahLst/>
            <a:cxnLst>
              <a:cxn ang="0">
                <a:pos x="16" y="5"/>
              </a:cxn>
              <a:cxn ang="0">
                <a:pos x="16" y="5"/>
              </a:cxn>
              <a:cxn ang="0">
                <a:pos x="10" y="0"/>
              </a:cxn>
              <a:cxn ang="0">
                <a:pos x="5" y="0"/>
              </a:cxn>
              <a:cxn ang="0">
                <a:pos x="5" y="5"/>
              </a:cxn>
              <a:cxn ang="0">
                <a:pos x="5" y="0"/>
              </a:cxn>
              <a:cxn ang="0">
                <a:pos x="10" y="0"/>
              </a:cxn>
              <a:cxn ang="0">
                <a:pos x="16" y="0"/>
              </a:cxn>
              <a:cxn ang="0">
                <a:pos x="16" y="5"/>
              </a:cxn>
              <a:cxn ang="0">
                <a:pos x="16" y="15"/>
              </a:cxn>
              <a:cxn ang="0">
                <a:pos x="21" y="15"/>
              </a:cxn>
              <a:cxn ang="0">
                <a:pos x="16" y="20"/>
              </a:cxn>
              <a:cxn ang="0">
                <a:pos x="16" y="15"/>
              </a:cxn>
              <a:cxn ang="0">
                <a:pos x="10" y="20"/>
              </a:cxn>
              <a:cxn ang="0">
                <a:pos x="5" y="20"/>
              </a:cxn>
              <a:cxn ang="0">
                <a:pos x="0" y="15"/>
              </a:cxn>
              <a:cxn ang="0">
                <a:pos x="5" y="15"/>
              </a:cxn>
              <a:cxn ang="0">
                <a:pos x="5" y="10"/>
              </a:cxn>
              <a:cxn ang="0">
                <a:pos x="16" y="5"/>
              </a:cxn>
            </a:cxnLst>
            <a:rect l="0" t="0" r="r" b="b"/>
            <a:pathLst>
              <a:path w="21" h="20">
                <a:moveTo>
                  <a:pt x="16" y="5"/>
                </a:moveTo>
                <a:lnTo>
                  <a:pt x="16" y="5"/>
                </a:lnTo>
                <a:lnTo>
                  <a:pt x="10" y="0"/>
                </a:lnTo>
                <a:lnTo>
                  <a:pt x="5" y="0"/>
                </a:lnTo>
                <a:lnTo>
                  <a:pt x="5" y="5"/>
                </a:lnTo>
                <a:lnTo>
                  <a:pt x="5" y="0"/>
                </a:lnTo>
                <a:lnTo>
                  <a:pt x="10" y="0"/>
                </a:lnTo>
                <a:lnTo>
                  <a:pt x="16" y="0"/>
                </a:lnTo>
                <a:lnTo>
                  <a:pt x="16" y="5"/>
                </a:lnTo>
                <a:lnTo>
                  <a:pt x="16" y="15"/>
                </a:lnTo>
                <a:lnTo>
                  <a:pt x="21" y="15"/>
                </a:lnTo>
                <a:lnTo>
                  <a:pt x="16" y="20"/>
                </a:lnTo>
                <a:lnTo>
                  <a:pt x="16" y="15"/>
                </a:lnTo>
                <a:lnTo>
                  <a:pt x="10" y="20"/>
                </a:lnTo>
                <a:lnTo>
                  <a:pt x="5" y="20"/>
                </a:lnTo>
                <a:lnTo>
                  <a:pt x="0" y="15"/>
                </a:lnTo>
                <a:lnTo>
                  <a:pt x="5" y="15"/>
                </a:lnTo>
                <a:lnTo>
                  <a:pt x="5" y="10"/>
                </a:lnTo>
                <a:lnTo>
                  <a:pt x="16" y="5"/>
                </a:lnTo>
                <a:close/>
              </a:path>
            </a:pathLst>
          </a:custGeom>
          <a:noFill/>
          <a:ln w="1588" cap="rnd">
            <a:solidFill>
              <a:srgbClr val="000000"/>
            </a:solidFill>
            <a:prstDash val="solid"/>
            <a:round/>
            <a:headEnd/>
            <a:tailEnd/>
          </a:ln>
        </p:spPr>
        <p:txBody>
          <a:bodyPr/>
          <a:lstStyle/>
          <a:p>
            <a:endParaRPr lang="en-US"/>
          </a:p>
        </p:txBody>
      </p:sp>
      <p:sp>
        <p:nvSpPr>
          <p:cNvPr id="158963" name="Freeform 2291"/>
          <p:cNvSpPr>
            <a:spLocks/>
          </p:cNvSpPr>
          <p:nvPr/>
        </p:nvSpPr>
        <p:spPr bwMode="auto">
          <a:xfrm>
            <a:off x="3119438" y="2074863"/>
            <a:ext cx="17463" cy="7938"/>
          </a:xfrm>
          <a:custGeom>
            <a:avLst/>
            <a:gdLst/>
            <a:ahLst/>
            <a:cxnLst>
              <a:cxn ang="0">
                <a:pos x="0" y="5"/>
              </a:cxn>
              <a:cxn ang="0">
                <a:pos x="6" y="5"/>
              </a:cxn>
              <a:cxn ang="0">
                <a:pos x="11" y="5"/>
              </a:cxn>
              <a:cxn ang="0">
                <a:pos x="11" y="0"/>
              </a:cxn>
              <a:cxn ang="0">
                <a:pos x="0" y="0"/>
              </a:cxn>
              <a:cxn ang="0">
                <a:pos x="0" y="5"/>
              </a:cxn>
            </a:cxnLst>
            <a:rect l="0" t="0" r="r" b="b"/>
            <a:pathLst>
              <a:path w="11" h="5">
                <a:moveTo>
                  <a:pt x="0" y="5"/>
                </a:moveTo>
                <a:lnTo>
                  <a:pt x="6" y="5"/>
                </a:lnTo>
                <a:lnTo>
                  <a:pt x="11" y="5"/>
                </a:lnTo>
                <a:lnTo>
                  <a:pt x="11" y="0"/>
                </a:lnTo>
                <a:lnTo>
                  <a:pt x="0" y="0"/>
                </a:lnTo>
                <a:lnTo>
                  <a:pt x="0" y="5"/>
                </a:lnTo>
                <a:close/>
              </a:path>
            </a:pathLst>
          </a:custGeom>
          <a:noFill/>
          <a:ln w="1588" cap="rnd">
            <a:solidFill>
              <a:srgbClr val="000000"/>
            </a:solidFill>
            <a:prstDash val="solid"/>
            <a:round/>
            <a:headEnd/>
            <a:tailEnd/>
          </a:ln>
        </p:spPr>
        <p:txBody>
          <a:bodyPr/>
          <a:lstStyle/>
          <a:p>
            <a:endParaRPr lang="en-US"/>
          </a:p>
        </p:txBody>
      </p:sp>
      <p:sp>
        <p:nvSpPr>
          <p:cNvPr id="158964" name="Freeform 2292"/>
          <p:cNvSpPr>
            <a:spLocks/>
          </p:cNvSpPr>
          <p:nvPr/>
        </p:nvSpPr>
        <p:spPr bwMode="auto">
          <a:xfrm>
            <a:off x="3155950" y="2043113"/>
            <a:ext cx="33338" cy="47625"/>
          </a:xfrm>
          <a:custGeom>
            <a:avLst/>
            <a:gdLst/>
            <a:ahLst/>
            <a:cxnLst>
              <a:cxn ang="0">
                <a:pos x="0" y="25"/>
              </a:cxn>
              <a:cxn ang="0">
                <a:pos x="0" y="5"/>
              </a:cxn>
              <a:cxn ang="0">
                <a:pos x="5" y="0"/>
              </a:cxn>
              <a:cxn ang="0">
                <a:pos x="5" y="15"/>
              </a:cxn>
              <a:cxn ang="0">
                <a:pos x="10" y="10"/>
              </a:cxn>
              <a:cxn ang="0">
                <a:pos x="16" y="10"/>
              </a:cxn>
              <a:cxn ang="0">
                <a:pos x="16" y="15"/>
              </a:cxn>
              <a:cxn ang="0">
                <a:pos x="16" y="25"/>
              </a:cxn>
              <a:cxn ang="0">
                <a:pos x="21" y="30"/>
              </a:cxn>
              <a:cxn ang="0">
                <a:pos x="10" y="30"/>
              </a:cxn>
              <a:cxn ang="0">
                <a:pos x="16" y="25"/>
              </a:cxn>
              <a:cxn ang="0">
                <a:pos x="16" y="15"/>
              </a:cxn>
              <a:cxn ang="0">
                <a:pos x="10" y="15"/>
              </a:cxn>
              <a:cxn ang="0">
                <a:pos x="10" y="10"/>
              </a:cxn>
              <a:cxn ang="0">
                <a:pos x="10" y="15"/>
              </a:cxn>
              <a:cxn ang="0">
                <a:pos x="5" y="15"/>
              </a:cxn>
              <a:cxn ang="0">
                <a:pos x="5" y="25"/>
              </a:cxn>
              <a:cxn ang="0">
                <a:pos x="10" y="30"/>
              </a:cxn>
              <a:cxn ang="0">
                <a:pos x="0" y="30"/>
              </a:cxn>
              <a:cxn ang="0">
                <a:pos x="0" y="25"/>
              </a:cxn>
            </a:cxnLst>
            <a:rect l="0" t="0" r="r" b="b"/>
            <a:pathLst>
              <a:path w="21" h="30">
                <a:moveTo>
                  <a:pt x="0" y="25"/>
                </a:moveTo>
                <a:lnTo>
                  <a:pt x="0" y="5"/>
                </a:lnTo>
                <a:lnTo>
                  <a:pt x="5" y="0"/>
                </a:lnTo>
                <a:lnTo>
                  <a:pt x="5" y="15"/>
                </a:lnTo>
                <a:lnTo>
                  <a:pt x="10" y="10"/>
                </a:lnTo>
                <a:lnTo>
                  <a:pt x="16" y="10"/>
                </a:lnTo>
                <a:lnTo>
                  <a:pt x="16" y="15"/>
                </a:lnTo>
                <a:lnTo>
                  <a:pt x="16" y="25"/>
                </a:lnTo>
                <a:lnTo>
                  <a:pt x="21" y="30"/>
                </a:lnTo>
                <a:lnTo>
                  <a:pt x="10" y="30"/>
                </a:lnTo>
                <a:lnTo>
                  <a:pt x="16" y="25"/>
                </a:lnTo>
                <a:lnTo>
                  <a:pt x="16" y="15"/>
                </a:lnTo>
                <a:lnTo>
                  <a:pt x="10" y="15"/>
                </a:lnTo>
                <a:lnTo>
                  <a:pt x="10" y="10"/>
                </a:lnTo>
                <a:lnTo>
                  <a:pt x="10" y="15"/>
                </a:lnTo>
                <a:lnTo>
                  <a:pt x="5" y="15"/>
                </a:lnTo>
                <a:lnTo>
                  <a:pt x="5" y="25"/>
                </a:lnTo>
                <a:lnTo>
                  <a:pt x="10" y="30"/>
                </a:lnTo>
                <a:lnTo>
                  <a:pt x="0" y="30"/>
                </a:lnTo>
                <a:lnTo>
                  <a:pt x="0" y="25"/>
                </a:lnTo>
                <a:close/>
              </a:path>
            </a:pathLst>
          </a:custGeom>
          <a:noFill/>
          <a:ln w="1588" cap="rnd">
            <a:solidFill>
              <a:srgbClr val="000000"/>
            </a:solidFill>
            <a:prstDash val="solid"/>
            <a:round/>
            <a:headEnd/>
            <a:tailEnd/>
          </a:ln>
        </p:spPr>
        <p:txBody>
          <a:bodyPr/>
          <a:lstStyle/>
          <a:p>
            <a:endParaRPr lang="en-US"/>
          </a:p>
        </p:txBody>
      </p:sp>
      <p:sp>
        <p:nvSpPr>
          <p:cNvPr id="158965" name="Freeform 2293"/>
          <p:cNvSpPr>
            <a:spLocks/>
          </p:cNvSpPr>
          <p:nvPr/>
        </p:nvSpPr>
        <p:spPr bwMode="auto">
          <a:xfrm>
            <a:off x="3103563" y="1963738"/>
            <a:ext cx="68263" cy="63500"/>
          </a:xfrm>
          <a:custGeom>
            <a:avLst/>
            <a:gdLst/>
            <a:ahLst/>
            <a:cxnLst>
              <a:cxn ang="0">
                <a:pos x="22" y="40"/>
              </a:cxn>
              <a:cxn ang="0">
                <a:pos x="11" y="40"/>
              </a:cxn>
              <a:cxn ang="0">
                <a:pos x="5" y="35"/>
              </a:cxn>
              <a:cxn ang="0">
                <a:pos x="5" y="30"/>
              </a:cxn>
              <a:cxn ang="0">
                <a:pos x="0" y="20"/>
              </a:cxn>
              <a:cxn ang="0">
                <a:pos x="5" y="15"/>
              </a:cxn>
              <a:cxn ang="0">
                <a:pos x="5" y="5"/>
              </a:cxn>
              <a:cxn ang="0">
                <a:pos x="11" y="0"/>
              </a:cxn>
              <a:cxn ang="0">
                <a:pos x="22" y="0"/>
              </a:cxn>
              <a:cxn ang="0">
                <a:pos x="32" y="0"/>
              </a:cxn>
              <a:cxn ang="0">
                <a:pos x="38" y="5"/>
              </a:cxn>
              <a:cxn ang="0">
                <a:pos x="43" y="15"/>
              </a:cxn>
              <a:cxn ang="0">
                <a:pos x="43" y="20"/>
              </a:cxn>
              <a:cxn ang="0">
                <a:pos x="38" y="30"/>
              </a:cxn>
              <a:cxn ang="0">
                <a:pos x="38" y="35"/>
              </a:cxn>
              <a:cxn ang="0">
                <a:pos x="27" y="40"/>
              </a:cxn>
              <a:cxn ang="0">
                <a:pos x="22" y="40"/>
              </a:cxn>
            </a:cxnLst>
            <a:rect l="0" t="0" r="r" b="b"/>
            <a:pathLst>
              <a:path w="43" h="40">
                <a:moveTo>
                  <a:pt x="22" y="40"/>
                </a:moveTo>
                <a:lnTo>
                  <a:pt x="11" y="40"/>
                </a:lnTo>
                <a:lnTo>
                  <a:pt x="5" y="35"/>
                </a:lnTo>
                <a:lnTo>
                  <a:pt x="5" y="30"/>
                </a:lnTo>
                <a:lnTo>
                  <a:pt x="0" y="20"/>
                </a:lnTo>
                <a:lnTo>
                  <a:pt x="5" y="15"/>
                </a:lnTo>
                <a:lnTo>
                  <a:pt x="5" y="5"/>
                </a:lnTo>
                <a:lnTo>
                  <a:pt x="11" y="0"/>
                </a:lnTo>
                <a:lnTo>
                  <a:pt x="22" y="0"/>
                </a:lnTo>
                <a:lnTo>
                  <a:pt x="32" y="0"/>
                </a:lnTo>
                <a:lnTo>
                  <a:pt x="38" y="5"/>
                </a:lnTo>
                <a:lnTo>
                  <a:pt x="43" y="15"/>
                </a:lnTo>
                <a:lnTo>
                  <a:pt x="43" y="20"/>
                </a:lnTo>
                <a:lnTo>
                  <a:pt x="38" y="30"/>
                </a:lnTo>
                <a:lnTo>
                  <a:pt x="38" y="35"/>
                </a:lnTo>
                <a:lnTo>
                  <a:pt x="27" y="40"/>
                </a:lnTo>
                <a:lnTo>
                  <a:pt x="22" y="40"/>
                </a:lnTo>
                <a:close/>
              </a:path>
            </a:pathLst>
          </a:custGeom>
          <a:solidFill>
            <a:srgbClr val="000000"/>
          </a:solidFill>
          <a:ln w="9525">
            <a:noFill/>
            <a:round/>
            <a:headEnd/>
            <a:tailEnd/>
          </a:ln>
        </p:spPr>
        <p:txBody>
          <a:bodyPr/>
          <a:lstStyle/>
          <a:p>
            <a:endParaRPr lang="en-US"/>
          </a:p>
        </p:txBody>
      </p:sp>
      <p:sp>
        <p:nvSpPr>
          <p:cNvPr id="158966" name="Freeform 2294"/>
          <p:cNvSpPr>
            <a:spLocks/>
          </p:cNvSpPr>
          <p:nvPr/>
        </p:nvSpPr>
        <p:spPr bwMode="auto">
          <a:xfrm>
            <a:off x="3103563" y="1963738"/>
            <a:ext cx="68263" cy="63500"/>
          </a:xfrm>
          <a:custGeom>
            <a:avLst/>
            <a:gdLst/>
            <a:ahLst/>
            <a:cxnLst>
              <a:cxn ang="0">
                <a:pos x="22" y="40"/>
              </a:cxn>
              <a:cxn ang="0">
                <a:pos x="11" y="40"/>
              </a:cxn>
              <a:cxn ang="0">
                <a:pos x="5" y="35"/>
              </a:cxn>
              <a:cxn ang="0">
                <a:pos x="5" y="30"/>
              </a:cxn>
              <a:cxn ang="0">
                <a:pos x="0" y="20"/>
              </a:cxn>
              <a:cxn ang="0">
                <a:pos x="5" y="15"/>
              </a:cxn>
              <a:cxn ang="0">
                <a:pos x="5" y="5"/>
              </a:cxn>
              <a:cxn ang="0">
                <a:pos x="11" y="0"/>
              </a:cxn>
              <a:cxn ang="0">
                <a:pos x="22" y="0"/>
              </a:cxn>
              <a:cxn ang="0">
                <a:pos x="32" y="0"/>
              </a:cxn>
              <a:cxn ang="0">
                <a:pos x="38" y="5"/>
              </a:cxn>
              <a:cxn ang="0">
                <a:pos x="43" y="15"/>
              </a:cxn>
              <a:cxn ang="0">
                <a:pos x="43" y="20"/>
              </a:cxn>
              <a:cxn ang="0">
                <a:pos x="38" y="30"/>
              </a:cxn>
              <a:cxn ang="0">
                <a:pos x="38" y="35"/>
              </a:cxn>
              <a:cxn ang="0">
                <a:pos x="27" y="40"/>
              </a:cxn>
              <a:cxn ang="0">
                <a:pos x="22" y="40"/>
              </a:cxn>
            </a:cxnLst>
            <a:rect l="0" t="0" r="r" b="b"/>
            <a:pathLst>
              <a:path w="43" h="40">
                <a:moveTo>
                  <a:pt x="22" y="40"/>
                </a:moveTo>
                <a:lnTo>
                  <a:pt x="11" y="40"/>
                </a:lnTo>
                <a:lnTo>
                  <a:pt x="5" y="35"/>
                </a:lnTo>
                <a:lnTo>
                  <a:pt x="5" y="30"/>
                </a:lnTo>
                <a:lnTo>
                  <a:pt x="0" y="20"/>
                </a:lnTo>
                <a:lnTo>
                  <a:pt x="5" y="15"/>
                </a:lnTo>
                <a:lnTo>
                  <a:pt x="5" y="5"/>
                </a:lnTo>
                <a:lnTo>
                  <a:pt x="11" y="0"/>
                </a:lnTo>
                <a:lnTo>
                  <a:pt x="22" y="0"/>
                </a:lnTo>
                <a:lnTo>
                  <a:pt x="32" y="0"/>
                </a:lnTo>
                <a:lnTo>
                  <a:pt x="38" y="5"/>
                </a:lnTo>
                <a:lnTo>
                  <a:pt x="43" y="15"/>
                </a:lnTo>
                <a:lnTo>
                  <a:pt x="43" y="20"/>
                </a:lnTo>
                <a:lnTo>
                  <a:pt x="38" y="30"/>
                </a:lnTo>
                <a:lnTo>
                  <a:pt x="38" y="35"/>
                </a:lnTo>
                <a:lnTo>
                  <a:pt x="27" y="40"/>
                </a:lnTo>
                <a:lnTo>
                  <a:pt x="22" y="40"/>
                </a:lnTo>
                <a:close/>
              </a:path>
            </a:pathLst>
          </a:custGeom>
          <a:noFill/>
          <a:ln w="1588" cap="rnd">
            <a:solidFill>
              <a:srgbClr val="FFFFFF"/>
            </a:solidFill>
            <a:prstDash val="solid"/>
            <a:round/>
            <a:headEnd/>
            <a:tailEnd/>
          </a:ln>
        </p:spPr>
        <p:txBody>
          <a:bodyPr/>
          <a:lstStyle/>
          <a:p>
            <a:endParaRPr lang="en-US"/>
          </a:p>
        </p:txBody>
      </p:sp>
      <p:sp>
        <p:nvSpPr>
          <p:cNvPr id="158967" name="Freeform 2295"/>
          <p:cNvSpPr>
            <a:spLocks/>
          </p:cNvSpPr>
          <p:nvPr/>
        </p:nvSpPr>
        <p:spPr bwMode="auto">
          <a:xfrm>
            <a:off x="1795463" y="677863"/>
            <a:ext cx="23813" cy="53975"/>
          </a:xfrm>
          <a:custGeom>
            <a:avLst/>
            <a:gdLst/>
            <a:ahLst/>
            <a:cxnLst>
              <a:cxn ang="0">
                <a:pos x="0" y="34"/>
              </a:cxn>
              <a:cxn ang="0">
                <a:pos x="0" y="34"/>
              </a:cxn>
              <a:cxn ang="0">
                <a:pos x="5" y="29"/>
              </a:cxn>
              <a:cxn ang="0">
                <a:pos x="10" y="24"/>
              </a:cxn>
              <a:cxn ang="0">
                <a:pos x="15" y="14"/>
              </a:cxn>
              <a:cxn ang="0">
                <a:pos x="10" y="9"/>
              </a:cxn>
              <a:cxn ang="0">
                <a:pos x="5" y="5"/>
              </a:cxn>
              <a:cxn ang="0">
                <a:pos x="0" y="0"/>
              </a:cxn>
              <a:cxn ang="0">
                <a:pos x="0" y="5"/>
              </a:cxn>
              <a:cxn ang="0">
                <a:pos x="5" y="5"/>
              </a:cxn>
              <a:cxn ang="0">
                <a:pos x="5" y="14"/>
              </a:cxn>
              <a:cxn ang="0">
                <a:pos x="5" y="29"/>
              </a:cxn>
              <a:cxn ang="0">
                <a:pos x="0" y="29"/>
              </a:cxn>
              <a:cxn ang="0">
                <a:pos x="0" y="34"/>
              </a:cxn>
            </a:cxnLst>
            <a:rect l="0" t="0" r="r" b="b"/>
            <a:pathLst>
              <a:path w="15" h="34">
                <a:moveTo>
                  <a:pt x="0" y="34"/>
                </a:moveTo>
                <a:lnTo>
                  <a:pt x="0" y="34"/>
                </a:lnTo>
                <a:lnTo>
                  <a:pt x="5" y="29"/>
                </a:lnTo>
                <a:lnTo>
                  <a:pt x="10" y="24"/>
                </a:lnTo>
                <a:lnTo>
                  <a:pt x="15" y="14"/>
                </a:lnTo>
                <a:lnTo>
                  <a:pt x="10" y="9"/>
                </a:lnTo>
                <a:lnTo>
                  <a:pt x="5" y="5"/>
                </a:lnTo>
                <a:lnTo>
                  <a:pt x="0" y="0"/>
                </a:lnTo>
                <a:lnTo>
                  <a:pt x="0" y="5"/>
                </a:lnTo>
                <a:lnTo>
                  <a:pt x="5" y="5"/>
                </a:lnTo>
                <a:lnTo>
                  <a:pt x="5" y="14"/>
                </a:lnTo>
                <a:lnTo>
                  <a:pt x="5" y="29"/>
                </a:lnTo>
                <a:lnTo>
                  <a:pt x="0" y="29"/>
                </a:lnTo>
                <a:lnTo>
                  <a:pt x="0" y="34"/>
                </a:lnTo>
                <a:close/>
              </a:path>
            </a:pathLst>
          </a:custGeom>
          <a:solidFill>
            <a:srgbClr val="000000"/>
          </a:solidFill>
          <a:ln w="9525">
            <a:noFill/>
            <a:round/>
            <a:headEnd/>
            <a:tailEnd/>
          </a:ln>
        </p:spPr>
        <p:txBody>
          <a:bodyPr/>
          <a:lstStyle/>
          <a:p>
            <a:endParaRPr lang="en-US"/>
          </a:p>
        </p:txBody>
      </p:sp>
      <p:sp>
        <p:nvSpPr>
          <p:cNvPr id="158968" name="Freeform 2296"/>
          <p:cNvSpPr>
            <a:spLocks/>
          </p:cNvSpPr>
          <p:nvPr/>
        </p:nvSpPr>
        <p:spPr bwMode="auto">
          <a:xfrm>
            <a:off x="1758950" y="677863"/>
            <a:ext cx="36513" cy="61913"/>
          </a:xfrm>
          <a:custGeom>
            <a:avLst/>
            <a:gdLst/>
            <a:ahLst/>
            <a:cxnLst>
              <a:cxn ang="0">
                <a:pos x="23" y="5"/>
              </a:cxn>
              <a:cxn ang="0">
                <a:pos x="23" y="0"/>
              </a:cxn>
              <a:cxn ang="0">
                <a:pos x="17" y="0"/>
              </a:cxn>
              <a:cxn ang="0">
                <a:pos x="0" y="5"/>
              </a:cxn>
              <a:cxn ang="0">
                <a:pos x="6" y="5"/>
              </a:cxn>
              <a:cxn ang="0">
                <a:pos x="6" y="9"/>
              </a:cxn>
              <a:cxn ang="0">
                <a:pos x="6" y="34"/>
              </a:cxn>
              <a:cxn ang="0">
                <a:pos x="6" y="39"/>
              </a:cxn>
              <a:cxn ang="0">
                <a:pos x="17" y="39"/>
              </a:cxn>
              <a:cxn ang="0">
                <a:pos x="23" y="34"/>
              </a:cxn>
              <a:cxn ang="0">
                <a:pos x="17" y="34"/>
              </a:cxn>
              <a:cxn ang="0">
                <a:pos x="11" y="34"/>
              </a:cxn>
              <a:cxn ang="0">
                <a:pos x="11" y="9"/>
              </a:cxn>
              <a:cxn ang="0">
                <a:pos x="11" y="5"/>
              </a:cxn>
              <a:cxn ang="0">
                <a:pos x="17" y="5"/>
              </a:cxn>
              <a:cxn ang="0">
                <a:pos x="23" y="5"/>
              </a:cxn>
            </a:cxnLst>
            <a:rect l="0" t="0" r="r" b="b"/>
            <a:pathLst>
              <a:path w="23" h="39">
                <a:moveTo>
                  <a:pt x="23" y="5"/>
                </a:moveTo>
                <a:lnTo>
                  <a:pt x="23" y="0"/>
                </a:lnTo>
                <a:lnTo>
                  <a:pt x="17" y="0"/>
                </a:lnTo>
                <a:lnTo>
                  <a:pt x="0" y="5"/>
                </a:lnTo>
                <a:lnTo>
                  <a:pt x="6" y="5"/>
                </a:lnTo>
                <a:lnTo>
                  <a:pt x="6" y="9"/>
                </a:lnTo>
                <a:lnTo>
                  <a:pt x="6" y="34"/>
                </a:lnTo>
                <a:lnTo>
                  <a:pt x="6" y="39"/>
                </a:lnTo>
                <a:lnTo>
                  <a:pt x="17" y="39"/>
                </a:lnTo>
                <a:lnTo>
                  <a:pt x="23" y="34"/>
                </a:lnTo>
                <a:lnTo>
                  <a:pt x="17" y="34"/>
                </a:lnTo>
                <a:lnTo>
                  <a:pt x="11" y="34"/>
                </a:lnTo>
                <a:lnTo>
                  <a:pt x="11" y="9"/>
                </a:lnTo>
                <a:lnTo>
                  <a:pt x="11" y="5"/>
                </a:lnTo>
                <a:lnTo>
                  <a:pt x="17" y="5"/>
                </a:lnTo>
                <a:lnTo>
                  <a:pt x="23" y="5"/>
                </a:lnTo>
                <a:close/>
              </a:path>
            </a:pathLst>
          </a:custGeom>
          <a:solidFill>
            <a:srgbClr val="000000"/>
          </a:solidFill>
          <a:ln w="9525">
            <a:noFill/>
            <a:round/>
            <a:headEnd/>
            <a:tailEnd/>
          </a:ln>
        </p:spPr>
        <p:txBody>
          <a:bodyPr/>
          <a:lstStyle/>
          <a:p>
            <a:endParaRPr lang="en-US"/>
          </a:p>
        </p:txBody>
      </p:sp>
      <p:sp>
        <p:nvSpPr>
          <p:cNvPr id="158969" name="Freeform 2297"/>
          <p:cNvSpPr>
            <a:spLocks/>
          </p:cNvSpPr>
          <p:nvPr/>
        </p:nvSpPr>
        <p:spPr bwMode="auto">
          <a:xfrm>
            <a:off x="1563688" y="731838"/>
            <a:ext cx="25400" cy="61913"/>
          </a:xfrm>
          <a:custGeom>
            <a:avLst/>
            <a:gdLst/>
            <a:ahLst/>
            <a:cxnLst>
              <a:cxn ang="0">
                <a:pos x="0" y="34"/>
              </a:cxn>
              <a:cxn ang="0">
                <a:pos x="0" y="39"/>
              </a:cxn>
              <a:cxn ang="0">
                <a:pos x="5" y="34"/>
              </a:cxn>
              <a:cxn ang="0">
                <a:pos x="11" y="30"/>
              </a:cxn>
              <a:cxn ang="0">
                <a:pos x="16" y="15"/>
              </a:cxn>
              <a:cxn ang="0">
                <a:pos x="11" y="10"/>
              </a:cxn>
              <a:cxn ang="0">
                <a:pos x="11" y="5"/>
              </a:cxn>
              <a:cxn ang="0">
                <a:pos x="5" y="0"/>
              </a:cxn>
              <a:cxn ang="0">
                <a:pos x="0" y="0"/>
              </a:cxn>
              <a:cxn ang="0">
                <a:pos x="0" y="5"/>
              </a:cxn>
              <a:cxn ang="0">
                <a:pos x="5" y="5"/>
              </a:cxn>
              <a:cxn ang="0">
                <a:pos x="5" y="15"/>
              </a:cxn>
              <a:cxn ang="0">
                <a:pos x="5" y="30"/>
              </a:cxn>
              <a:cxn ang="0">
                <a:pos x="0" y="34"/>
              </a:cxn>
            </a:cxnLst>
            <a:rect l="0" t="0" r="r" b="b"/>
            <a:pathLst>
              <a:path w="16" h="39">
                <a:moveTo>
                  <a:pt x="0" y="34"/>
                </a:moveTo>
                <a:lnTo>
                  <a:pt x="0" y="39"/>
                </a:lnTo>
                <a:lnTo>
                  <a:pt x="5" y="34"/>
                </a:lnTo>
                <a:lnTo>
                  <a:pt x="11" y="30"/>
                </a:lnTo>
                <a:lnTo>
                  <a:pt x="16" y="15"/>
                </a:lnTo>
                <a:lnTo>
                  <a:pt x="11" y="10"/>
                </a:lnTo>
                <a:lnTo>
                  <a:pt x="11" y="5"/>
                </a:lnTo>
                <a:lnTo>
                  <a:pt x="5" y="0"/>
                </a:lnTo>
                <a:lnTo>
                  <a:pt x="0" y="0"/>
                </a:lnTo>
                <a:lnTo>
                  <a:pt x="0" y="5"/>
                </a:lnTo>
                <a:lnTo>
                  <a:pt x="5" y="5"/>
                </a:lnTo>
                <a:lnTo>
                  <a:pt x="5" y="15"/>
                </a:lnTo>
                <a:lnTo>
                  <a:pt x="5" y="30"/>
                </a:lnTo>
                <a:lnTo>
                  <a:pt x="0" y="34"/>
                </a:lnTo>
                <a:close/>
              </a:path>
            </a:pathLst>
          </a:custGeom>
          <a:solidFill>
            <a:srgbClr val="000000"/>
          </a:solidFill>
          <a:ln w="9525">
            <a:noFill/>
            <a:round/>
            <a:headEnd/>
            <a:tailEnd/>
          </a:ln>
        </p:spPr>
        <p:txBody>
          <a:bodyPr/>
          <a:lstStyle/>
          <a:p>
            <a:endParaRPr lang="en-US"/>
          </a:p>
        </p:txBody>
      </p:sp>
      <p:sp>
        <p:nvSpPr>
          <p:cNvPr id="158970" name="Freeform 2298"/>
          <p:cNvSpPr>
            <a:spLocks/>
          </p:cNvSpPr>
          <p:nvPr/>
        </p:nvSpPr>
        <p:spPr bwMode="auto">
          <a:xfrm>
            <a:off x="1606550" y="708025"/>
            <a:ext cx="58738" cy="71438"/>
          </a:xfrm>
          <a:custGeom>
            <a:avLst/>
            <a:gdLst/>
            <a:ahLst/>
            <a:cxnLst>
              <a:cxn ang="0">
                <a:pos x="32" y="5"/>
              </a:cxn>
              <a:cxn ang="0">
                <a:pos x="32" y="30"/>
              </a:cxn>
              <a:cxn ang="0">
                <a:pos x="32" y="35"/>
              </a:cxn>
              <a:cxn ang="0">
                <a:pos x="27" y="40"/>
              </a:cxn>
              <a:cxn ang="0">
                <a:pos x="16" y="45"/>
              </a:cxn>
              <a:cxn ang="0">
                <a:pos x="10" y="40"/>
              </a:cxn>
              <a:cxn ang="0">
                <a:pos x="5" y="35"/>
              </a:cxn>
              <a:cxn ang="0">
                <a:pos x="5" y="30"/>
              </a:cxn>
              <a:cxn ang="0">
                <a:pos x="5" y="10"/>
              </a:cxn>
              <a:cxn ang="0">
                <a:pos x="0" y="10"/>
              </a:cxn>
              <a:cxn ang="0">
                <a:pos x="16" y="5"/>
              </a:cxn>
              <a:cxn ang="0">
                <a:pos x="16" y="10"/>
              </a:cxn>
              <a:cxn ang="0">
                <a:pos x="10" y="10"/>
              </a:cxn>
              <a:cxn ang="0">
                <a:pos x="10" y="15"/>
              </a:cxn>
              <a:cxn ang="0">
                <a:pos x="10" y="30"/>
              </a:cxn>
              <a:cxn ang="0">
                <a:pos x="16" y="40"/>
              </a:cxn>
              <a:cxn ang="0">
                <a:pos x="21" y="40"/>
              </a:cxn>
              <a:cxn ang="0">
                <a:pos x="27" y="35"/>
              </a:cxn>
              <a:cxn ang="0">
                <a:pos x="32" y="30"/>
              </a:cxn>
              <a:cxn ang="0">
                <a:pos x="32" y="10"/>
              </a:cxn>
              <a:cxn ang="0">
                <a:pos x="27" y="5"/>
              </a:cxn>
              <a:cxn ang="0">
                <a:pos x="37" y="0"/>
              </a:cxn>
              <a:cxn ang="0">
                <a:pos x="32" y="5"/>
              </a:cxn>
            </a:cxnLst>
            <a:rect l="0" t="0" r="r" b="b"/>
            <a:pathLst>
              <a:path w="37" h="45">
                <a:moveTo>
                  <a:pt x="32" y="5"/>
                </a:moveTo>
                <a:lnTo>
                  <a:pt x="32" y="30"/>
                </a:lnTo>
                <a:lnTo>
                  <a:pt x="32" y="35"/>
                </a:lnTo>
                <a:lnTo>
                  <a:pt x="27" y="40"/>
                </a:lnTo>
                <a:lnTo>
                  <a:pt x="16" y="45"/>
                </a:lnTo>
                <a:lnTo>
                  <a:pt x="10" y="40"/>
                </a:lnTo>
                <a:lnTo>
                  <a:pt x="5" y="35"/>
                </a:lnTo>
                <a:lnTo>
                  <a:pt x="5" y="30"/>
                </a:lnTo>
                <a:lnTo>
                  <a:pt x="5" y="10"/>
                </a:lnTo>
                <a:lnTo>
                  <a:pt x="0" y="10"/>
                </a:lnTo>
                <a:lnTo>
                  <a:pt x="16" y="5"/>
                </a:lnTo>
                <a:lnTo>
                  <a:pt x="16" y="10"/>
                </a:lnTo>
                <a:lnTo>
                  <a:pt x="10" y="10"/>
                </a:lnTo>
                <a:lnTo>
                  <a:pt x="10" y="15"/>
                </a:lnTo>
                <a:lnTo>
                  <a:pt x="10" y="30"/>
                </a:lnTo>
                <a:lnTo>
                  <a:pt x="16" y="40"/>
                </a:lnTo>
                <a:lnTo>
                  <a:pt x="21" y="40"/>
                </a:lnTo>
                <a:lnTo>
                  <a:pt x="27" y="35"/>
                </a:lnTo>
                <a:lnTo>
                  <a:pt x="32" y="30"/>
                </a:lnTo>
                <a:lnTo>
                  <a:pt x="32" y="10"/>
                </a:lnTo>
                <a:lnTo>
                  <a:pt x="27" y="5"/>
                </a:lnTo>
                <a:lnTo>
                  <a:pt x="37" y="0"/>
                </a:lnTo>
                <a:lnTo>
                  <a:pt x="32" y="5"/>
                </a:lnTo>
                <a:close/>
              </a:path>
            </a:pathLst>
          </a:custGeom>
          <a:solidFill>
            <a:srgbClr val="000000"/>
          </a:solidFill>
          <a:ln w="9525">
            <a:noFill/>
            <a:round/>
            <a:headEnd/>
            <a:tailEnd/>
          </a:ln>
        </p:spPr>
        <p:txBody>
          <a:bodyPr/>
          <a:lstStyle/>
          <a:p>
            <a:endParaRPr lang="en-US"/>
          </a:p>
        </p:txBody>
      </p:sp>
      <p:sp>
        <p:nvSpPr>
          <p:cNvPr id="158971" name="Freeform 2299"/>
          <p:cNvSpPr>
            <a:spLocks/>
          </p:cNvSpPr>
          <p:nvPr/>
        </p:nvSpPr>
        <p:spPr bwMode="auto">
          <a:xfrm>
            <a:off x="1682750" y="692150"/>
            <a:ext cx="52388" cy="71438"/>
          </a:xfrm>
          <a:custGeom>
            <a:avLst/>
            <a:gdLst/>
            <a:ahLst/>
            <a:cxnLst>
              <a:cxn ang="0">
                <a:pos x="6" y="35"/>
              </a:cxn>
              <a:cxn ang="0">
                <a:pos x="6" y="10"/>
              </a:cxn>
              <a:cxn ang="0">
                <a:pos x="0" y="10"/>
              </a:cxn>
              <a:cxn ang="0">
                <a:pos x="0" y="5"/>
              </a:cxn>
              <a:cxn ang="0">
                <a:pos x="11" y="5"/>
              </a:cxn>
              <a:cxn ang="0">
                <a:pos x="27" y="30"/>
              </a:cxn>
              <a:cxn ang="0">
                <a:pos x="27" y="5"/>
              </a:cxn>
              <a:cxn ang="0">
                <a:pos x="22" y="0"/>
              </a:cxn>
              <a:cxn ang="0">
                <a:pos x="33" y="0"/>
              </a:cxn>
              <a:cxn ang="0">
                <a:pos x="33" y="5"/>
              </a:cxn>
              <a:cxn ang="0">
                <a:pos x="33" y="35"/>
              </a:cxn>
              <a:cxn ang="0">
                <a:pos x="27" y="35"/>
              </a:cxn>
              <a:cxn ang="0">
                <a:pos x="11" y="10"/>
              </a:cxn>
              <a:cxn ang="0">
                <a:pos x="6" y="35"/>
              </a:cxn>
              <a:cxn ang="0">
                <a:pos x="11" y="40"/>
              </a:cxn>
              <a:cxn ang="0">
                <a:pos x="16" y="40"/>
              </a:cxn>
              <a:cxn ang="0">
                <a:pos x="6" y="45"/>
              </a:cxn>
              <a:cxn ang="0">
                <a:pos x="6" y="40"/>
              </a:cxn>
              <a:cxn ang="0">
                <a:pos x="6" y="35"/>
              </a:cxn>
            </a:cxnLst>
            <a:rect l="0" t="0" r="r" b="b"/>
            <a:pathLst>
              <a:path w="33" h="45">
                <a:moveTo>
                  <a:pt x="6" y="35"/>
                </a:moveTo>
                <a:lnTo>
                  <a:pt x="6" y="10"/>
                </a:lnTo>
                <a:lnTo>
                  <a:pt x="0" y="10"/>
                </a:lnTo>
                <a:lnTo>
                  <a:pt x="0" y="5"/>
                </a:lnTo>
                <a:lnTo>
                  <a:pt x="11" y="5"/>
                </a:lnTo>
                <a:lnTo>
                  <a:pt x="27" y="30"/>
                </a:lnTo>
                <a:lnTo>
                  <a:pt x="27" y="5"/>
                </a:lnTo>
                <a:lnTo>
                  <a:pt x="22" y="0"/>
                </a:lnTo>
                <a:lnTo>
                  <a:pt x="33" y="0"/>
                </a:lnTo>
                <a:lnTo>
                  <a:pt x="33" y="5"/>
                </a:lnTo>
                <a:lnTo>
                  <a:pt x="33" y="35"/>
                </a:lnTo>
                <a:lnTo>
                  <a:pt x="27" y="35"/>
                </a:lnTo>
                <a:lnTo>
                  <a:pt x="11" y="10"/>
                </a:lnTo>
                <a:lnTo>
                  <a:pt x="6" y="35"/>
                </a:lnTo>
                <a:lnTo>
                  <a:pt x="11" y="40"/>
                </a:lnTo>
                <a:lnTo>
                  <a:pt x="16" y="40"/>
                </a:lnTo>
                <a:lnTo>
                  <a:pt x="6" y="45"/>
                </a:lnTo>
                <a:lnTo>
                  <a:pt x="6" y="40"/>
                </a:lnTo>
                <a:lnTo>
                  <a:pt x="6" y="35"/>
                </a:lnTo>
                <a:close/>
              </a:path>
            </a:pathLst>
          </a:custGeom>
          <a:solidFill>
            <a:srgbClr val="000000"/>
          </a:solidFill>
          <a:ln w="9525">
            <a:noFill/>
            <a:round/>
            <a:headEnd/>
            <a:tailEnd/>
          </a:ln>
        </p:spPr>
        <p:txBody>
          <a:bodyPr/>
          <a:lstStyle/>
          <a:p>
            <a:endParaRPr lang="en-US"/>
          </a:p>
        </p:txBody>
      </p:sp>
      <p:sp>
        <p:nvSpPr>
          <p:cNvPr id="158972" name="Freeform 2300"/>
          <p:cNvSpPr>
            <a:spLocks/>
          </p:cNvSpPr>
          <p:nvPr/>
        </p:nvSpPr>
        <p:spPr bwMode="auto">
          <a:xfrm>
            <a:off x="1536700" y="731838"/>
            <a:ext cx="26988" cy="61913"/>
          </a:xfrm>
          <a:custGeom>
            <a:avLst/>
            <a:gdLst/>
            <a:ahLst/>
            <a:cxnLst>
              <a:cxn ang="0">
                <a:pos x="17" y="5"/>
              </a:cxn>
              <a:cxn ang="0">
                <a:pos x="17" y="0"/>
              </a:cxn>
              <a:cxn ang="0">
                <a:pos x="11" y="5"/>
              </a:cxn>
              <a:cxn ang="0">
                <a:pos x="0" y="10"/>
              </a:cxn>
              <a:cxn ang="0">
                <a:pos x="0" y="15"/>
              </a:cxn>
              <a:cxn ang="0">
                <a:pos x="0" y="25"/>
              </a:cxn>
              <a:cxn ang="0">
                <a:pos x="0" y="30"/>
              </a:cxn>
              <a:cxn ang="0">
                <a:pos x="6" y="34"/>
              </a:cxn>
              <a:cxn ang="0">
                <a:pos x="11" y="39"/>
              </a:cxn>
              <a:cxn ang="0">
                <a:pos x="17" y="39"/>
              </a:cxn>
              <a:cxn ang="0">
                <a:pos x="17" y="34"/>
              </a:cxn>
              <a:cxn ang="0">
                <a:pos x="11" y="34"/>
              </a:cxn>
              <a:cxn ang="0">
                <a:pos x="6" y="34"/>
              </a:cxn>
              <a:cxn ang="0">
                <a:pos x="6" y="30"/>
              </a:cxn>
              <a:cxn ang="0">
                <a:pos x="6" y="20"/>
              </a:cxn>
              <a:cxn ang="0">
                <a:pos x="6" y="10"/>
              </a:cxn>
              <a:cxn ang="0">
                <a:pos x="11" y="5"/>
              </a:cxn>
              <a:cxn ang="0">
                <a:pos x="17" y="5"/>
              </a:cxn>
            </a:cxnLst>
            <a:rect l="0" t="0" r="r" b="b"/>
            <a:pathLst>
              <a:path w="17" h="39">
                <a:moveTo>
                  <a:pt x="17" y="5"/>
                </a:moveTo>
                <a:lnTo>
                  <a:pt x="17" y="0"/>
                </a:lnTo>
                <a:lnTo>
                  <a:pt x="11" y="5"/>
                </a:lnTo>
                <a:lnTo>
                  <a:pt x="0" y="10"/>
                </a:lnTo>
                <a:lnTo>
                  <a:pt x="0" y="15"/>
                </a:lnTo>
                <a:lnTo>
                  <a:pt x="0" y="25"/>
                </a:lnTo>
                <a:lnTo>
                  <a:pt x="0" y="30"/>
                </a:lnTo>
                <a:lnTo>
                  <a:pt x="6" y="34"/>
                </a:lnTo>
                <a:lnTo>
                  <a:pt x="11" y="39"/>
                </a:lnTo>
                <a:lnTo>
                  <a:pt x="17" y="39"/>
                </a:lnTo>
                <a:lnTo>
                  <a:pt x="17" y="34"/>
                </a:lnTo>
                <a:lnTo>
                  <a:pt x="11" y="34"/>
                </a:lnTo>
                <a:lnTo>
                  <a:pt x="6" y="34"/>
                </a:lnTo>
                <a:lnTo>
                  <a:pt x="6" y="30"/>
                </a:lnTo>
                <a:lnTo>
                  <a:pt x="6" y="20"/>
                </a:lnTo>
                <a:lnTo>
                  <a:pt x="6" y="10"/>
                </a:lnTo>
                <a:lnTo>
                  <a:pt x="11" y="5"/>
                </a:lnTo>
                <a:lnTo>
                  <a:pt x="17" y="5"/>
                </a:lnTo>
                <a:close/>
              </a:path>
            </a:pathLst>
          </a:custGeom>
          <a:solidFill>
            <a:srgbClr val="000000"/>
          </a:solidFill>
          <a:ln w="9525">
            <a:noFill/>
            <a:round/>
            <a:headEnd/>
            <a:tailEnd/>
          </a:ln>
        </p:spPr>
        <p:txBody>
          <a:bodyPr/>
          <a:lstStyle/>
          <a:p>
            <a:endParaRPr lang="en-US"/>
          </a:p>
        </p:txBody>
      </p:sp>
      <p:sp>
        <p:nvSpPr>
          <p:cNvPr id="158973" name="Freeform 2301"/>
          <p:cNvSpPr>
            <a:spLocks/>
          </p:cNvSpPr>
          <p:nvPr/>
        </p:nvSpPr>
        <p:spPr bwMode="auto">
          <a:xfrm>
            <a:off x="1470025" y="747713"/>
            <a:ext cx="33338" cy="61913"/>
          </a:xfrm>
          <a:custGeom>
            <a:avLst/>
            <a:gdLst/>
            <a:ahLst/>
            <a:cxnLst>
              <a:cxn ang="0">
                <a:pos x="10" y="0"/>
              </a:cxn>
              <a:cxn ang="0">
                <a:pos x="16" y="0"/>
              </a:cxn>
              <a:cxn ang="0">
                <a:pos x="21" y="0"/>
              </a:cxn>
              <a:cxn ang="0">
                <a:pos x="21" y="10"/>
              </a:cxn>
              <a:cxn ang="0">
                <a:pos x="16" y="5"/>
              </a:cxn>
              <a:cxn ang="0">
                <a:pos x="10" y="5"/>
              </a:cxn>
              <a:cxn ang="0">
                <a:pos x="5" y="5"/>
              </a:cxn>
              <a:cxn ang="0">
                <a:pos x="5" y="10"/>
              </a:cxn>
              <a:cxn ang="0">
                <a:pos x="10" y="15"/>
              </a:cxn>
              <a:cxn ang="0">
                <a:pos x="21" y="20"/>
              </a:cxn>
              <a:cxn ang="0">
                <a:pos x="21" y="24"/>
              </a:cxn>
              <a:cxn ang="0">
                <a:pos x="21" y="29"/>
              </a:cxn>
              <a:cxn ang="0">
                <a:pos x="21" y="34"/>
              </a:cxn>
              <a:cxn ang="0">
                <a:pos x="16" y="39"/>
              </a:cxn>
              <a:cxn ang="0">
                <a:pos x="10" y="39"/>
              </a:cxn>
              <a:cxn ang="0">
                <a:pos x="5" y="39"/>
              </a:cxn>
              <a:cxn ang="0">
                <a:pos x="0" y="29"/>
              </a:cxn>
              <a:cxn ang="0">
                <a:pos x="5" y="29"/>
              </a:cxn>
              <a:cxn ang="0">
                <a:pos x="5" y="34"/>
              </a:cxn>
              <a:cxn ang="0">
                <a:pos x="10" y="39"/>
              </a:cxn>
              <a:cxn ang="0">
                <a:pos x="16" y="34"/>
              </a:cxn>
              <a:cxn ang="0">
                <a:pos x="21" y="34"/>
              </a:cxn>
              <a:cxn ang="0">
                <a:pos x="21" y="29"/>
              </a:cxn>
              <a:cxn ang="0">
                <a:pos x="16" y="24"/>
              </a:cxn>
              <a:cxn ang="0">
                <a:pos x="5" y="20"/>
              </a:cxn>
              <a:cxn ang="0">
                <a:pos x="5" y="15"/>
              </a:cxn>
              <a:cxn ang="0">
                <a:pos x="0" y="10"/>
              </a:cxn>
              <a:cxn ang="0">
                <a:pos x="5" y="5"/>
              </a:cxn>
              <a:cxn ang="0">
                <a:pos x="10" y="0"/>
              </a:cxn>
            </a:cxnLst>
            <a:rect l="0" t="0" r="r" b="b"/>
            <a:pathLst>
              <a:path w="21" h="39">
                <a:moveTo>
                  <a:pt x="10" y="0"/>
                </a:moveTo>
                <a:lnTo>
                  <a:pt x="16" y="0"/>
                </a:lnTo>
                <a:lnTo>
                  <a:pt x="21" y="0"/>
                </a:lnTo>
                <a:lnTo>
                  <a:pt x="21" y="10"/>
                </a:lnTo>
                <a:lnTo>
                  <a:pt x="16" y="5"/>
                </a:lnTo>
                <a:lnTo>
                  <a:pt x="10" y="5"/>
                </a:lnTo>
                <a:lnTo>
                  <a:pt x="5" y="5"/>
                </a:lnTo>
                <a:lnTo>
                  <a:pt x="5" y="10"/>
                </a:lnTo>
                <a:lnTo>
                  <a:pt x="10" y="15"/>
                </a:lnTo>
                <a:lnTo>
                  <a:pt x="21" y="20"/>
                </a:lnTo>
                <a:lnTo>
                  <a:pt x="21" y="24"/>
                </a:lnTo>
                <a:lnTo>
                  <a:pt x="21" y="29"/>
                </a:lnTo>
                <a:lnTo>
                  <a:pt x="21" y="34"/>
                </a:lnTo>
                <a:lnTo>
                  <a:pt x="16" y="39"/>
                </a:lnTo>
                <a:lnTo>
                  <a:pt x="10" y="39"/>
                </a:lnTo>
                <a:lnTo>
                  <a:pt x="5" y="39"/>
                </a:lnTo>
                <a:lnTo>
                  <a:pt x="0" y="29"/>
                </a:lnTo>
                <a:lnTo>
                  <a:pt x="5" y="29"/>
                </a:lnTo>
                <a:lnTo>
                  <a:pt x="5" y="34"/>
                </a:lnTo>
                <a:lnTo>
                  <a:pt x="10" y="39"/>
                </a:lnTo>
                <a:lnTo>
                  <a:pt x="16" y="34"/>
                </a:lnTo>
                <a:lnTo>
                  <a:pt x="21" y="34"/>
                </a:lnTo>
                <a:lnTo>
                  <a:pt x="21" y="29"/>
                </a:lnTo>
                <a:lnTo>
                  <a:pt x="16" y="24"/>
                </a:lnTo>
                <a:lnTo>
                  <a:pt x="5" y="20"/>
                </a:lnTo>
                <a:lnTo>
                  <a:pt x="5" y="15"/>
                </a:lnTo>
                <a:lnTo>
                  <a:pt x="0" y="10"/>
                </a:lnTo>
                <a:lnTo>
                  <a:pt x="5" y="5"/>
                </a:lnTo>
                <a:lnTo>
                  <a:pt x="10" y="0"/>
                </a:lnTo>
                <a:close/>
              </a:path>
            </a:pathLst>
          </a:custGeom>
          <a:solidFill>
            <a:srgbClr val="000000"/>
          </a:solidFill>
          <a:ln w="9525">
            <a:noFill/>
            <a:round/>
            <a:headEnd/>
            <a:tailEnd/>
          </a:ln>
        </p:spPr>
        <p:txBody>
          <a:bodyPr/>
          <a:lstStyle/>
          <a:p>
            <a:endParaRPr lang="en-US"/>
          </a:p>
        </p:txBody>
      </p:sp>
      <p:sp>
        <p:nvSpPr>
          <p:cNvPr id="158974" name="Freeform 2302"/>
          <p:cNvSpPr>
            <a:spLocks/>
          </p:cNvSpPr>
          <p:nvPr/>
        </p:nvSpPr>
        <p:spPr bwMode="auto">
          <a:xfrm>
            <a:off x="1470025" y="747713"/>
            <a:ext cx="33338" cy="61913"/>
          </a:xfrm>
          <a:custGeom>
            <a:avLst/>
            <a:gdLst/>
            <a:ahLst/>
            <a:cxnLst>
              <a:cxn ang="0">
                <a:pos x="10" y="0"/>
              </a:cxn>
              <a:cxn ang="0">
                <a:pos x="16" y="0"/>
              </a:cxn>
              <a:cxn ang="0">
                <a:pos x="21" y="0"/>
              </a:cxn>
              <a:cxn ang="0">
                <a:pos x="21" y="10"/>
              </a:cxn>
              <a:cxn ang="0">
                <a:pos x="16" y="5"/>
              </a:cxn>
              <a:cxn ang="0">
                <a:pos x="10" y="5"/>
              </a:cxn>
              <a:cxn ang="0">
                <a:pos x="5" y="5"/>
              </a:cxn>
              <a:cxn ang="0">
                <a:pos x="5" y="10"/>
              </a:cxn>
              <a:cxn ang="0">
                <a:pos x="10" y="15"/>
              </a:cxn>
              <a:cxn ang="0">
                <a:pos x="21" y="20"/>
              </a:cxn>
              <a:cxn ang="0">
                <a:pos x="21" y="24"/>
              </a:cxn>
              <a:cxn ang="0">
                <a:pos x="21" y="29"/>
              </a:cxn>
              <a:cxn ang="0">
                <a:pos x="21" y="34"/>
              </a:cxn>
              <a:cxn ang="0">
                <a:pos x="16" y="39"/>
              </a:cxn>
              <a:cxn ang="0">
                <a:pos x="10" y="39"/>
              </a:cxn>
              <a:cxn ang="0">
                <a:pos x="5" y="39"/>
              </a:cxn>
              <a:cxn ang="0">
                <a:pos x="0" y="29"/>
              </a:cxn>
              <a:cxn ang="0">
                <a:pos x="5" y="29"/>
              </a:cxn>
              <a:cxn ang="0">
                <a:pos x="5" y="34"/>
              </a:cxn>
              <a:cxn ang="0">
                <a:pos x="10" y="39"/>
              </a:cxn>
              <a:cxn ang="0">
                <a:pos x="16" y="34"/>
              </a:cxn>
              <a:cxn ang="0">
                <a:pos x="21" y="34"/>
              </a:cxn>
              <a:cxn ang="0">
                <a:pos x="21" y="29"/>
              </a:cxn>
              <a:cxn ang="0">
                <a:pos x="16" y="24"/>
              </a:cxn>
              <a:cxn ang="0">
                <a:pos x="5" y="20"/>
              </a:cxn>
              <a:cxn ang="0">
                <a:pos x="5" y="15"/>
              </a:cxn>
              <a:cxn ang="0">
                <a:pos x="0" y="10"/>
              </a:cxn>
              <a:cxn ang="0">
                <a:pos x="5" y="5"/>
              </a:cxn>
              <a:cxn ang="0">
                <a:pos x="10" y="0"/>
              </a:cxn>
            </a:cxnLst>
            <a:rect l="0" t="0" r="r" b="b"/>
            <a:pathLst>
              <a:path w="21" h="39">
                <a:moveTo>
                  <a:pt x="10" y="0"/>
                </a:moveTo>
                <a:lnTo>
                  <a:pt x="16" y="0"/>
                </a:lnTo>
                <a:lnTo>
                  <a:pt x="21" y="0"/>
                </a:lnTo>
                <a:lnTo>
                  <a:pt x="21" y="10"/>
                </a:lnTo>
                <a:lnTo>
                  <a:pt x="16" y="5"/>
                </a:lnTo>
                <a:lnTo>
                  <a:pt x="10" y="5"/>
                </a:lnTo>
                <a:lnTo>
                  <a:pt x="5" y="5"/>
                </a:lnTo>
                <a:lnTo>
                  <a:pt x="5" y="10"/>
                </a:lnTo>
                <a:lnTo>
                  <a:pt x="10" y="15"/>
                </a:lnTo>
                <a:lnTo>
                  <a:pt x="21" y="20"/>
                </a:lnTo>
                <a:lnTo>
                  <a:pt x="21" y="24"/>
                </a:lnTo>
                <a:lnTo>
                  <a:pt x="21" y="29"/>
                </a:lnTo>
                <a:lnTo>
                  <a:pt x="21" y="34"/>
                </a:lnTo>
                <a:lnTo>
                  <a:pt x="16" y="39"/>
                </a:lnTo>
                <a:lnTo>
                  <a:pt x="10" y="39"/>
                </a:lnTo>
                <a:lnTo>
                  <a:pt x="5" y="39"/>
                </a:lnTo>
                <a:lnTo>
                  <a:pt x="0" y="29"/>
                </a:lnTo>
                <a:lnTo>
                  <a:pt x="5" y="29"/>
                </a:lnTo>
                <a:lnTo>
                  <a:pt x="5" y="34"/>
                </a:lnTo>
                <a:lnTo>
                  <a:pt x="10" y="39"/>
                </a:lnTo>
                <a:lnTo>
                  <a:pt x="16" y="34"/>
                </a:lnTo>
                <a:lnTo>
                  <a:pt x="21" y="34"/>
                </a:lnTo>
                <a:lnTo>
                  <a:pt x="21" y="29"/>
                </a:lnTo>
                <a:lnTo>
                  <a:pt x="16" y="24"/>
                </a:lnTo>
                <a:lnTo>
                  <a:pt x="5" y="20"/>
                </a:lnTo>
                <a:lnTo>
                  <a:pt x="5" y="15"/>
                </a:lnTo>
                <a:lnTo>
                  <a:pt x="0" y="10"/>
                </a:lnTo>
                <a:lnTo>
                  <a:pt x="5" y="5"/>
                </a:lnTo>
                <a:lnTo>
                  <a:pt x="10" y="0"/>
                </a:lnTo>
                <a:close/>
              </a:path>
            </a:pathLst>
          </a:custGeom>
          <a:noFill/>
          <a:ln w="1588" cap="rnd">
            <a:solidFill>
              <a:srgbClr val="000000"/>
            </a:solidFill>
            <a:prstDash val="solid"/>
            <a:round/>
            <a:headEnd/>
            <a:tailEnd/>
          </a:ln>
        </p:spPr>
        <p:txBody>
          <a:bodyPr/>
          <a:lstStyle/>
          <a:p>
            <a:endParaRPr lang="en-US"/>
          </a:p>
        </p:txBody>
      </p:sp>
      <p:sp>
        <p:nvSpPr>
          <p:cNvPr id="158975" name="Freeform 2303"/>
          <p:cNvSpPr>
            <a:spLocks/>
          </p:cNvSpPr>
          <p:nvPr/>
        </p:nvSpPr>
        <p:spPr bwMode="auto">
          <a:xfrm>
            <a:off x="1536700" y="731838"/>
            <a:ext cx="52388" cy="61913"/>
          </a:xfrm>
          <a:custGeom>
            <a:avLst/>
            <a:gdLst/>
            <a:ahLst/>
            <a:cxnLst>
              <a:cxn ang="0">
                <a:pos x="0" y="15"/>
              </a:cxn>
              <a:cxn ang="0">
                <a:pos x="0" y="10"/>
              </a:cxn>
              <a:cxn ang="0">
                <a:pos x="11" y="5"/>
              </a:cxn>
              <a:cxn ang="0">
                <a:pos x="17" y="0"/>
              </a:cxn>
              <a:cxn ang="0">
                <a:pos x="22" y="0"/>
              </a:cxn>
              <a:cxn ang="0">
                <a:pos x="28" y="5"/>
              </a:cxn>
              <a:cxn ang="0">
                <a:pos x="28" y="10"/>
              </a:cxn>
              <a:cxn ang="0">
                <a:pos x="33" y="15"/>
              </a:cxn>
              <a:cxn ang="0">
                <a:pos x="28" y="30"/>
              </a:cxn>
              <a:cxn ang="0">
                <a:pos x="22" y="34"/>
              </a:cxn>
              <a:cxn ang="0">
                <a:pos x="11" y="39"/>
              </a:cxn>
              <a:cxn ang="0">
                <a:pos x="6" y="34"/>
              </a:cxn>
              <a:cxn ang="0">
                <a:pos x="0" y="30"/>
              </a:cxn>
              <a:cxn ang="0">
                <a:pos x="0" y="25"/>
              </a:cxn>
              <a:cxn ang="0">
                <a:pos x="0" y="15"/>
              </a:cxn>
            </a:cxnLst>
            <a:rect l="0" t="0" r="r" b="b"/>
            <a:pathLst>
              <a:path w="33" h="39">
                <a:moveTo>
                  <a:pt x="0" y="15"/>
                </a:moveTo>
                <a:lnTo>
                  <a:pt x="0" y="10"/>
                </a:lnTo>
                <a:lnTo>
                  <a:pt x="11" y="5"/>
                </a:lnTo>
                <a:lnTo>
                  <a:pt x="17" y="0"/>
                </a:lnTo>
                <a:lnTo>
                  <a:pt x="22" y="0"/>
                </a:lnTo>
                <a:lnTo>
                  <a:pt x="28" y="5"/>
                </a:lnTo>
                <a:lnTo>
                  <a:pt x="28" y="10"/>
                </a:lnTo>
                <a:lnTo>
                  <a:pt x="33" y="15"/>
                </a:lnTo>
                <a:lnTo>
                  <a:pt x="28" y="30"/>
                </a:lnTo>
                <a:lnTo>
                  <a:pt x="22" y="34"/>
                </a:lnTo>
                <a:lnTo>
                  <a:pt x="11" y="39"/>
                </a:lnTo>
                <a:lnTo>
                  <a:pt x="6" y="34"/>
                </a:lnTo>
                <a:lnTo>
                  <a:pt x="0" y="30"/>
                </a:lnTo>
                <a:lnTo>
                  <a:pt x="0" y="25"/>
                </a:lnTo>
                <a:lnTo>
                  <a:pt x="0" y="15"/>
                </a:lnTo>
                <a:close/>
              </a:path>
            </a:pathLst>
          </a:custGeom>
          <a:noFill/>
          <a:ln w="1588" cap="rnd">
            <a:solidFill>
              <a:srgbClr val="000000"/>
            </a:solidFill>
            <a:prstDash val="solid"/>
            <a:round/>
            <a:headEnd/>
            <a:tailEnd/>
          </a:ln>
        </p:spPr>
        <p:txBody>
          <a:bodyPr/>
          <a:lstStyle/>
          <a:p>
            <a:endParaRPr lang="en-US"/>
          </a:p>
        </p:txBody>
      </p:sp>
      <p:sp>
        <p:nvSpPr>
          <p:cNvPr id="158976" name="Freeform 2304"/>
          <p:cNvSpPr>
            <a:spLocks/>
          </p:cNvSpPr>
          <p:nvPr/>
        </p:nvSpPr>
        <p:spPr bwMode="auto">
          <a:xfrm>
            <a:off x="1546225" y="739775"/>
            <a:ext cx="25400" cy="46038"/>
          </a:xfrm>
          <a:custGeom>
            <a:avLst/>
            <a:gdLst/>
            <a:ahLst/>
            <a:cxnLst>
              <a:cxn ang="0">
                <a:pos x="0" y="15"/>
              </a:cxn>
              <a:cxn ang="0">
                <a:pos x="0" y="25"/>
              </a:cxn>
              <a:cxn ang="0">
                <a:pos x="0" y="29"/>
              </a:cxn>
              <a:cxn ang="0">
                <a:pos x="5" y="29"/>
              </a:cxn>
              <a:cxn ang="0">
                <a:pos x="11" y="29"/>
              </a:cxn>
              <a:cxn ang="0">
                <a:pos x="16" y="25"/>
              </a:cxn>
              <a:cxn ang="0">
                <a:pos x="16" y="10"/>
              </a:cxn>
              <a:cxn ang="0">
                <a:pos x="16" y="0"/>
              </a:cxn>
              <a:cxn ang="0">
                <a:pos x="11" y="0"/>
              </a:cxn>
              <a:cxn ang="0">
                <a:pos x="5" y="0"/>
              </a:cxn>
              <a:cxn ang="0">
                <a:pos x="0" y="5"/>
              </a:cxn>
              <a:cxn ang="0">
                <a:pos x="0" y="15"/>
              </a:cxn>
            </a:cxnLst>
            <a:rect l="0" t="0" r="r" b="b"/>
            <a:pathLst>
              <a:path w="16" h="29">
                <a:moveTo>
                  <a:pt x="0" y="15"/>
                </a:moveTo>
                <a:lnTo>
                  <a:pt x="0" y="25"/>
                </a:lnTo>
                <a:lnTo>
                  <a:pt x="0" y="29"/>
                </a:lnTo>
                <a:lnTo>
                  <a:pt x="5" y="29"/>
                </a:lnTo>
                <a:lnTo>
                  <a:pt x="11" y="29"/>
                </a:lnTo>
                <a:lnTo>
                  <a:pt x="16" y="25"/>
                </a:lnTo>
                <a:lnTo>
                  <a:pt x="16" y="10"/>
                </a:lnTo>
                <a:lnTo>
                  <a:pt x="16" y="0"/>
                </a:lnTo>
                <a:lnTo>
                  <a:pt x="11" y="0"/>
                </a:lnTo>
                <a:lnTo>
                  <a:pt x="5" y="0"/>
                </a:lnTo>
                <a:lnTo>
                  <a:pt x="0" y="5"/>
                </a:lnTo>
                <a:lnTo>
                  <a:pt x="0" y="15"/>
                </a:lnTo>
                <a:close/>
              </a:path>
            </a:pathLst>
          </a:custGeom>
          <a:noFill/>
          <a:ln w="1588" cap="rnd">
            <a:solidFill>
              <a:srgbClr val="000000"/>
            </a:solidFill>
            <a:prstDash val="solid"/>
            <a:round/>
            <a:headEnd/>
            <a:tailEnd/>
          </a:ln>
        </p:spPr>
        <p:txBody>
          <a:bodyPr/>
          <a:lstStyle/>
          <a:p>
            <a:endParaRPr lang="en-US"/>
          </a:p>
        </p:txBody>
      </p:sp>
      <p:sp>
        <p:nvSpPr>
          <p:cNvPr id="158977" name="Freeform 2305"/>
          <p:cNvSpPr>
            <a:spLocks/>
          </p:cNvSpPr>
          <p:nvPr/>
        </p:nvSpPr>
        <p:spPr bwMode="auto">
          <a:xfrm>
            <a:off x="1606550" y="708025"/>
            <a:ext cx="58738" cy="71438"/>
          </a:xfrm>
          <a:custGeom>
            <a:avLst/>
            <a:gdLst/>
            <a:ahLst/>
            <a:cxnLst>
              <a:cxn ang="0">
                <a:pos x="32" y="5"/>
              </a:cxn>
              <a:cxn ang="0">
                <a:pos x="32" y="30"/>
              </a:cxn>
              <a:cxn ang="0">
                <a:pos x="32" y="35"/>
              </a:cxn>
              <a:cxn ang="0">
                <a:pos x="27" y="40"/>
              </a:cxn>
              <a:cxn ang="0">
                <a:pos x="16" y="45"/>
              </a:cxn>
              <a:cxn ang="0">
                <a:pos x="10" y="40"/>
              </a:cxn>
              <a:cxn ang="0">
                <a:pos x="5" y="35"/>
              </a:cxn>
              <a:cxn ang="0">
                <a:pos x="5" y="30"/>
              </a:cxn>
              <a:cxn ang="0">
                <a:pos x="5" y="10"/>
              </a:cxn>
              <a:cxn ang="0">
                <a:pos x="0" y="10"/>
              </a:cxn>
              <a:cxn ang="0">
                <a:pos x="16" y="5"/>
              </a:cxn>
              <a:cxn ang="0">
                <a:pos x="16" y="10"/>
              </a:cxn>
              <a:cxn ang="0">
                <a:pos x="10" y="10"/>
              </a:cxn>
              <a:cxn ang="0">
                <a:pos x="10" y="15"/>
              </a:cxn>
              <a:cxn ang="0">
                <a:pos x="10" y="30"/>
              </a:cxn>
              <a:cxn ang="0">
                <a:pos x="16" y="40"/>
              </a:cxn>
              <a:cxn ang="0">
                <a:pos x="21" y="40"/>
              </a:cxn>
              <a:cxn ang="0">
                <a:pos x="27" y="35"/>
              </a:cxn>
              <a:cxn ang="0">
                <a:pos x="32" y="30"/>
              </a:cxn>
              <a:cxn ang="0">
                <a:pos x="32" y="10"/>
              </a:cxn>
              <a:cxn ang="0">
                <a:pos x="27" y="5"/>
              </a:cxn>
              <a:cxn ang="0">
                <a:pos x="37" y="0"/>
              </a:cxn>
              <a:cxn ang="0">
                <a:pos x="32" y="5"/>
              </a:cxn>
            </a:cxnLst>
            <a:rect l="0" t="0" r="r" b="b"/>
            <a:pathLst>
              <a:path w="37" h="45">
                <a:moveTo>
                  <a:pt x="32" y="5"/>
                </a:moveTo>
                <a:lnTo>
                  <a:pt x="32" y="30"/>
                </a:lnTo>
                <a:lnTo>
                  <a:pt x="32" y="35"/>
                </a:lnTo>
                <a:lnTo>
                  <a:pt x="27" y="40"/>
                </a:lnTo>
                <a:lnTo>
                  <a:pt x="16" y="45"/>
                </a:lnTo>
                <a:lnTo>
                  <a:pt x="10" y="40"/>
                </a:lnTo>
                <a:lnTo>
                  <a:pt x="5" y="35"/>
                </a:lnTo>
                <a:lnTo>
                  <a:pt x="5" y="30"/>
                </a:lnTo>
                <a:lnTo>
                  <a:pt x="5" y="10"/>
                </a:lnTo>
                <a:lnTo>
                  <a:pt x="0" y="10"/>
                </a:lnTo>
                <a:lnTo>
                  <a:pt x="16" y="5"/>
                </a:lnTo>
                <a:lnTo>
                  <a:pt x="16" y="10"/>
                </a:lnTo>
                <a:lnTo>
                  <a:pt x="10" y="10"/>
                </a:lnTo>
                <a:lnTo>
                  <a:pt x="10" y="15"/>
                </a:lnTo>
                <a:lnTo>
                  <a:pt x="10" y="30"/>
                </a:lnTo>
                <a:lnTo>
                  <a:pt x="16" y="40"/>
                </a:lnTo>
                <a:lnTo>
                  <a:pt x="21" y="40"/>
                </a:lnTo>
                <a:lnTo>
                  <a:pt x="27" y="35"/>
                </a:lnTo>
                <a:lnTo>
                  <a:pt x="32" y="30"/>
                </a:lnTo>
                <a:lnTo>
                  <a:pt x="32" y="10"/>
                </a:lnTo>
                <a:lnTo>
                  <a:pt x="27" y="5"/>
                </a:lnTo>
                <a:lnTo>
                  <a:pt x="37" y="0"/>
                </a:lnTo>
                <a:lnTo>
                  <a:pt x="32" y="5"/>
                </a:lnTo>
                <a:close/>
              </a:path>
            </a:pathLst>
          </a:custGeom>
          <a:noFill/>
          <a:ln w="1588" cap="rnd">
            <a:solidFill>
              <a:srgbClr val="000000"/>
            </a:solidFill>
            <a:prstDash val="solid"/>
            <a:round/>
            <a:headEnd/>
            <a:tailEnd/>
          </a:ln>
        </p:spPr>
        <p:txBody>
          <a:bodyPr/>
          <a:lstStyle/>
          <a:p>
            <a:endParaRPr lang="en-US"/>
          </a:p>
        </p:txBody>
      </p:sp>
      <p:sp>
        <p:nvSpPr>
          <p:cNvPr id="158978" name="Freeform 2306"/>
          <p:cNvSpPr>
            <a:spLocks/>
          </p:cNvSpPr>
          <p:nvPr/>
        </p:nvSpPr>
        <p:spPr bwMode="auto">
          <a:xfrm>
            <a:off x="1682750" y="692150"/>
            <a:ext cx="52388" cy="71438"/>
          </a:xfrm>
          <a:custGeom>
            <a:avLst/>
            <a:gdLst/>
            <a:ahLst/>
            <a:cxnLst>
              <a:cxn ang="0">
                <a:pos x="6" y="35"/>
              </a:cxn>
              <a:cxn ang="0">
                <a:pos x="6" y="10"/>
              </a:cxn>
              <a:cxn ang="0">
                <a:pos x="0" y="10"/>
              </a:cxn>
              <a:cxn ang="0">
                <a:pos x="0" y="5"/>
              </a:cxn>
              <a:cxn ang="0">
                <a:pos x="11" y="5"/>
              </a:cxn>
              <a:cxn ang="0">
                <a:pos x="27" y="30"/>
              </a:cxn>
              <a:cxn ang="0">
                <a:pos x="27" y="5"/>
              </a:cxn>
              <a:cxn ang="0">
                <a:pos x="22" y="0"/>
              </a:cxn>
              <a:cxn ang="0">
                <a:pos x="33" y="0"/>
              </a:cxn>
              <a:cxn ang="0">
                <a:pos x="33" y="5"/>
              </a:cxn>
              <a:cxn ang="0">
                <a:pos x="33" y="35"/>
              </a:cxn>
              <a:cxn ang="0">
                <a:pos x="27" y="35"/>
              </a:cxn>
              <a:cxn ang="0">
                <a:pos x="11" y="10"/>
              </a:cxn>
              <a:cxn ang="0">
                <a:pos x="6" y="35"/>
              </a:cxn>
              <a:cxn ang="0">
                <a:pos x="11" y="40"/>
              </a:cxn>
              <a:cxn ang="0">
                <a:pos x="16" y="40"/>
              </a:cxn>
              <a:cxn ang="0">
                <a:pos x="6" y="45"/>
              </a:cxn>
              <a:cxn ang="0">
                <a:pos x="6" y="40"/>
              </a:cxn>
              <a:cxn ang="0">
                <a:pos x="6" y="35"/>
              </a:cxn>
            </a:cxnLst>
            <a:rect l="0" t="0" r="r" b="b"/>
            <a:pathLst>
              <a:path w="33" h="45">
                <a:moveTo>
                  <a:pt x="6" y="35"/>
                </a:moveTo>
                <a:lnTo>
                  <a:pt x="6" y="10"/>
                </a:lnTo>
                <a:lnTo>
                  <a:pt x="0" y="10"/>
                </a:lnTo>
                <a:lnTo>
                  <a:pt x="0" y="5"/>
                </a:lnTo>
                <a:lnTo>
                  <a:pt x="11" y="5"/>
                </a:lnTo>
                <a:lnTo>
                  <a:pt x="27" y="30"/>
                </a:lnTo>
                <a:lnTo>
                  <a:pt x="27" y="5"/>
                </a:lnTo>
                <a:lnTo>
                  <a:pt x="22" y="0"/>
                </a:lnTo>
                <a:lnTo>
                  <a:pt x="33" y="0"/>
                </a:lnTo>
                <a:lnTo>
                  <a:pt x="33" y="5"/>
                </a:lnTo>
                <a:lnTo>
                  <a:pt x="33" y="35"/>
                </a:lnTo>
                <a:lnTo>
                  <a:pt x="27" y="35"/>
                </a:lnTo>
                <a:lnTo>
                  <a:pt x="11" y="10"/>
                </a:lnTo>
                <a:lnTo>
                  <a:pt x="6" y="35"/>
                </a:lnTo>
                <a:lnTo>
                  <a:pt x="11" y="40"/>
                </a:lnTo>
                <a:lnTo>
                  <a:pt x="16" y="40"/>
                </a:lnTo>
                <a:lnTo>
                  <a:pt x="6" y="45"/>
                </a:lnTo>
                <a:lnTo>
                  <a:pt x="6" y="40"/>
                </a:lnTo>
                <a:lnTo>
                  <a:pt x="6" y="35"/>
                </a:lnTo>
                <a:close/>
              </a:path>
            </a:pathLst>
          </a:custGeom>
          <a:noFill/>
          <a:ln w="1588" cap="rnd">
            <a:solidFill>
              <a:srgbClr val="000000"/>
            </a:solidFill>
            <a:prstDash val="solid"/>
            <a:round/>
            <a:headEnd/>
            <a:tailEnd/>
          </a:ln>
        </p:spPr>
        <p:txBody>
          <a:bodyPr/>
          <a:lstStyle/>
          <a:p>
            <a:endParaRPr lang="en-US"/>
          </a:p>
        </p:txBody>
      </p:sp>
      <p:sp>
        <p:nvSpPr>
          <p:cNvPr id="158979" name="Freeform 2307"/>
          <p:cNvSpPr>
            <a:spLocks/>
          </p:cNvSpPr>
          <p:nvPr/>
        </p:nvSpPr>
        <p:spPr bwMode="auto">
          <a:xfrm>
            <a:off x="1758950" y="677863"/>
            <a:ext cx="60325" cy="61913"/>
          </a:xfrm>
          <a:custGeom>
            <a:avLst/>
            <a:gdLst/>
            <a:ahLst/>
            <a:cxnLst>
              <a:cxn ang="0">
                <a:pos x="6" y="34"/>
              </a:cxn>
              <a:cxn ang="0">
                <a:pos x="6" y="9"/>
              </a:cxn>
              <a:cxn ang="0">
                <a:pos x="6" y="5"/>
              </a:cxn>
              <a:cxn ang="0">
                <a:pos x="0" y="5"/>
              </a:cxn>
              <a:cxn ang="0">
                <a:pos x="17" y="0"/>
              </a:cxn>
              <a:cxn ang="0">
                <a:pos x="22" y="0"/>
              </a:cxn>
              <a:cxn ang="0">
                <a:pos x="27" y="5"/>
              </a:cxn>
              <a:cxn ang="0">
                <a:pos x="33" y="9"/>
              </a:cxn>
              <a:cxn ang="0">
                <a:pos x="38" y="14"/>
              </a:cxn>
              <a:cxn ang="0">
                <a:pos x="33" y="24"/>
              </a:cxn>
              <a:cxn ang="0">
                <a:pos x="27" y="29"/>
              </a:cxn>
              <a:cxn ang="0">
                <a:pos x="17" y="39"/>
              </a:cxn>
              <a:cxn ang="0">
                <a:pos x="6" y="39"/>
              </a:cxn>
              <a:cxn ang="0">
                <a:pos x="6" y="34"/>
              </a:cxn>
            </a:cxnLst>
            <a:rect l="0" t="0" r="r" b="b"/>
            <a:pathLst>
              <a:path w="38" h="39">
                <a:moveTo>
                  <a:pt x="6" y="34"/>
                </a:moveTo>
                <a:lnTo>
                  <a:pt x="6" y="9"/>
                </a:lnTo>
                <a:lnTo>
                  <a:pt x="6" y="5"/>
                </a:lnTo>
                <a:lnTo>
                  <a:pt x="0" y="5"/>
                </a:lnTo>
                <a:lnTo>
                  <a:pt x="17" y="0"/>
                </a:lnTo>
                <a:lnTo>
                  <a:pt x="22" y="0"/>
                </a:lnTo>
                <a:lnTo>
                  <a:pt x="27" y="5"/>
                </a:lnTo>
                <a:lnTo>
                  <a:pt x="33" y="9"/>
                </a:lnTo>
                <a:lnTo>
                  <a:pt x="38" y="14"/>
                </a:lnTo>
                <a:lnTo>
                  <a:pt x="33" y="24"/>
                </a:lnTo>
                <a:lnTo>
                  <a:pt x="27" y="29"/>
                </a:lnTo>
                <a:lnTo>
                  <a:pt x="17" y="39"/>
                </a:lnTo>
                <a:lnTo>
                  <a:pt x="6" y="39"/>
                </a:lnTo>
                <a:lnTo>
                  <a:pt x="6" y="34"/>
                </a:lnTo>
                <a:close/>
              </a:path>
            </a:pathLst>
          </a:custGeom>
          <a:noFill/>
          <a:ln w="1588" cap="rnd">
            <a:solidFill>
              <a:srgbClr val="000000"/>
            </a:solidFill>
            <a:prstDash val="solid"/>
            <a:round/>
            <a:headEnd/>
            <a:tailEnd/>
          </a:ln>
        </p:spPr>
        <p:txBody>
          <a:bodyPr/>
          <a:lstStyle/>
          <a:p>
            <a:endParaRPr lang="en-US"/>
          </a:p>
        </p:txBody>
      </p:sp>
      <p:sp>
        <p:nvSpPr>
          <p:cNvPr id="158980" name="Freeform 2308"/>
          <p:cNvSpPr>
            <a:spLocks/>
          </p:cNvSpPr>
          <p:nvPr/>
        </p:nvSpPr>
        <p:spPr bwMode="auto">
          <a:xfrm>
            <a:off x="1778000" y="685800"/>
            <a:ext cx="23813" cy="46038"/>
          </a:xfrm>
          <a:custGeom>
            <a:avLst/>
            <a:gdLst/>
            <a:ahLst/>
            <a:cxnLst>
              <a:cxn ang="0">
                <a:pos x="0" y="4"/>
              </a:cxn>
              <a:cxn ang="0">
                <a:pos x="0" y="29"/>
              </a:cxn>
              <a:cxn ang="0">
                <a:pos x="5" y="29"/>
              </a:cxn>
              <a:cxn ang="0">
                <a:pos x="10" y="24"/>
              </a:cxn>
              <a:cxn ang="0">
                <a:pos x="15" y="24"/>
              </a:cxn>
              <a:cxn ang="0">
                <a:pos x="15" y="9"/>
              </a:cxn>
              <a:cxn ang="0">
                <a:pos x="15" y="0"/>
              </a:cxn>
              <a:cxn ang="0">
                <a:pos x="10" y="0"/>
              </a:cxn>
              <a:cxn ang="0">
                <a:pos x="5" y="0"/>
              </a:cxn>
              <a:cxn ang="0">
                <a:pos x="0" y="0"/>
              </a:cxn>
              <a:cxn ang="0">
                <a:pos x="0" y="4"/>
              </a:cxn>
            </a:cxnLst>
            <a:rect l="0" t="0" r="r" b="b"/>
            <a:pathLst>
              <a:path w="15" h="29">
                <a:moveTo>
                  <a:pt x="0" y="4"/>
                </a:moveTo>
                <a:lnTo>
                  <a:pt x="0" y="29"/>
                </a:lnTo>
                <a:lnTo>
                  <a:pt x="5" y="29"/>
                </a:lnTo>
                <a:lnTo>
                  <a:pt x="10" y="24"/>
                </a:lnTo>
                <a:lnTo>
                  <a:pt x="15" y="24"/>
                </a:lnTo>
                <a:lnTo>
                  <a:pt x="15" y="9"/>
                </a:lnTo>
                <a:lnTo>
                  <a:pt x="15" y="0"/>
                </a:lnTo>
                <a:lnTo>
                  <a:pt x="10" y="0"/>
                </a:lnTo>
                <a:lnTo>
                  <a:pt x="5" y="0"/>
                </a:lnTo>
                <a:lnTo>
                  <a:pt x="0" y="0"/>
                </a:lnTo>
                <a:lnTo>
                  <a:pt x="0" y="4"/>
                </a:lnTo>
                <a:close/>
              </a:path>
            </a:pathLst>
          </a:custGeom>
          <a:noFill/>
          <a:ln w="1588" cap="rnd">
            <a:solidFill>
              <a:srgbClr val="000000"/>
            </a:solidFill>
            <a:prstDash val="solid"/>
            <a:round/>
            <a:headEnd/>
            <a:tailEnd/>
          </a:ln>
        </p:spPr>
        <p:txBody>
          <a:bodyPr/>
          <a:lstStyle/>
          <a:p>
            <a:endParaRPr lang="en-US"/>
          </a:p>
        </p:txBody>
      </p:sp>
      <p:sp>
        <p:nvSpPr>
          <p:cNvPr id="158981" name="Freeform 2309"/>
          <p:cNvSpPr>
            <a:spLocks/>
          </p:cNvSpPr>
          <p:nvPr/>
        </p:nvSpPr>
        <p:spPr bwMode="auto">
          <a:xfrm>
            <a:off x="2881313" y="614363"/>
            <a:ext cx="15875" cy="31750"/>
          </a:xfrm>
          <a:custGeom>
            <a:avLst/>
            <a:gdLst/>
            <a:ahLst/>
            <a:cxnLst>
              <a:cxn ang="0">
                <a:pos x="0" y="15"/>
              </a:cxn>
              <a:cxn ang="0">
                <a:pos x="0" y="20"/>
              </a:cxn>
              <a:cxn ang="0">
                <a:pos x="5" y="15"/>
              </a:cxn>
              <a:cxn ang="0">
                <a:pos x="5" y="10"/>
              </a:cxn>
              <a:cxn ang="0">
                <a:pos x="5" y="5"/>
              </a:cxn>
              <a:cxn ang="0">
                <a:pos x="5" y="10"/>
              </a:cxn>
              <a:cxn ang="0">
                <a:pos x="10" y="5"/>
              </a:cxn>
              <a:cxn ang="0">
                <a:pos x="10" y="0"/>
              </a:cxn>
              <a:cxn ang="0">
                <a:pos x="5" y="0"/>
              </a:cxn>
              <a:cxn ang="0">
                <a:pos x="10" y="5"/>
              </a:cxn>
              <a:cxn ang="0">
                <a:pos x="5" y="5"/>
              </a:cxn>
              <a:cxn ang="0">
                <a:pos x="0" y="0"/>
              </a:cxn>
              <a:cxn ang="0">
                <a:pos x="0" y="5"/>
              </a:cxn>
              <a:cxn ang="0">
                <a:pos x="5" y="10"/>
              </a:cxn>
              <a:cxn ang="0">
                <a:pos x="5" y="15"/>
              </a:cxn>
              <a:cxn ang="0">
                <a:pos x="0" y="15"/>
              </a:cxn>
            </a:cxnLst>
            <a:rect l="0" t="0" r="r" b="b"/>
            <a:pathLst>
              <a:path w="10" h="20">
                <a:moveTo>
                  <a:pt x="0" y="15"/>
                </a:moveTo>
                <a:lnTo>
                  <a:pt x="0" y="20"/>
                </a:lnTo>
                <a:lnTo>
                  <a:pt x="5" y="15"/>
                </a:lnTo>
                <a:lnTo>
                  <a:pt x="5" y="10"/>
                </a:lnTo>
                <a:lnTo>
                  <a:pt x="5" y="5"/>
                </a:lnTo>
                <a:lnTo>
                  <a:pt x="5" y="10"/>
                </a:lnTo>
                <a:lnTo>
                  <a:pt x="10" y="5"/>
                </a:lnTo>
                <a:lnTo>
                  <a:pt x="10" y="0"/>
                </a:lnTo>
                <a:lnTo>
                  <a:pt x="5" y="0"/>
                </a:lnTo>
                <a:lnTo>
                  <a:pt x="10" y="5"/>
                </a:lnTo>
                <a:lnTo>
                  <a:pt x="5" y="5"/>
                </a:lnTo>
                <a:lnTo>
                  <a:pt x="0" y="0"/>
                </a:lnTo>
                <a:lnTo>
                  <a:pt x="0" y="5"/>
                </a:lnTo>
                <a:lnTo>
                  <a:pt x="5" y="10"/>
                </a:lnTo>
                <a:lnTo>
                  <a:pt x="5" y="15"/>
                </a:lnTo>
                <a:lnTo>
                  <a:pt x="0" y="15"/>
                </a:lnTo>
                <a:close/>
              </a:path>
            </a:pathLst>
          </a:custGeom>
          <a:solidFill>
            <a:srgbClr val="000000"/>
          </a:solidFill>
          <a:ln w="9525">
            <a:noFill/>
            <a:round/>
            <a:headEnd/>
            <a:tailEnd/>
          </a:ln>
        </p:spPr>
        <p:txBody>
          <a:bodyPr/>
          <a:lstStyle/>
          <a:p>
            <a:endParaRPr lang="en-US"/>
          </a:p>
        </p:txBody>
      </p:sp>
      <p:sp>
        <p:nvSpPr>
          <p:cNvPr id="158982" name="Freeform 2310"/>
          <p:cNvSpPr>
            <a:spLocks/>
          </p:cNvSpPr>
          <p:nvPr/>
        </p:nvSpPr>
        <p:spPr bwMode="auto">
          <a:xfrm>
            <a:off x="2881313" y="566738"/>
            <a:ext cx="42863" cy="47625"/>
          </a:xfrm>
          <a:custGeom>
            <a:avLst/>
            <a:gdLst/>
            <a:ahLst/>
            <a:cxnLst>
              <a:cxn ang="0">
                <a:pos x="0" y="10"/>
              </a:cxn>
              <a:cxn ang="0">
                <a:pos x="0" y="15"/>
              </a:cxn>
              <a:cxn ang="0">
                <a:pos x="21" y="15"/>
              </a:cxn>
              <a:cxn ang="0">
                <a:pos x="21" y="20"/>
              </a:cxn>
              <a:cxn ang="0">
                <a:pos x="21" y="25"/>
              </a:cxn>
              <a:cxn ang="0">
                <a:pos x="21" y="30"/>
              </a:cxn>
              <a:cxn ang="0">
                <a:pos x="27" y="30"/>
              </a:cxn>
              <a:cxn ang="0">
                <a:pos x="27" y="25"/>
              </a:cxn>
              <a:cxn ang="0">
                <a:pos x="27" y="20"/>
              </a:cxn>
              <a:cxn ang="0">
                <a:pos x="16" y="10"/>
              </a:cxn>
              <a:cxn ang="0">
                <a:pos x="5" y="0"/>
              </a:cxn>
              <a:cxn ang="0">
                <a:pos x="0" y="0"/>
              </a:cxn>
              <a:cxn ang="0">
                <a:pos x="5" y="0"/>
              </a:cxn>
              <a:cxn ang="0">
                <a:pos x="11" y="5"/>
              </a:cxn>
              <a:cxn ang="0">
                <a:pos x="16" y="10"/>
              </a:cxn>
              <a:cxn ang="0">
                <a:pos x="0" y="10"/>
              </a:cxn>
            </a:cxnLst>
            <a:rect l="0" t="0" r="r" b="b"/>
            <a:pathLst>
              <a:path w="27" h="30">
                <a:moveTo>
                  <a:pt x="0" y="10"/>
                </a:moveTo>
                <a:lnTo>
                  <a:pt x="0" y="15"/>
                </a:lnTo>
                <a:lnTo>
                  <a:pt x="21" y="15"/>
                </a:lnTo>
                <a:lnTo>
                  <a:pt x="21" y="20"/>
                </a:lnTo>
                <a:lnTo>
                  <a:pt x="21" y="25"/>
                </a:lnTo>
                <a:lnTo>
                  <a:pt x="21" y="30"/>
                </a:lnTo>
                <a:lnTo>
                  <a:pt x="27" y="30"/>
                </a:lnTo>
                <a:lnTo>
                  <a:pt x="27" y="25"/>
                </a:lnTo>
                <a:lnTo>
                  <a:pt x="27" y="20"/>
                </a:lnTo>
                <a:lnTo>
                  <a:pt x="16" y="10"/>
                </a:lnTo>
                <a:lnTo>
                  <a:pt x="5" y="0"/>
                </a:lnTo>
                <a:lnTo>
                  <a:pt x="0" y="0"/>
                </a:lnTo>
                <a:lnTo>
                  <a:pt x="5" y="0"/>
                </a:lnTo>
                <a:lnTo>
                  <a:pt x="11" y="5"/>
                </a:lnTo>
                <a:lnTo>
                  <a:pt x="16" y="10"/>
                </a:lnTo>
                <a:lnTo>
                  <a:pt x="0" y="10"/>
                </a:lnTo>
                <a:close/>
              </a:path>
            </a:pathLst>
          </a:custGeom>
          <a:solidFill>
            <a:srgbClr val="000000"/>
          </a:solidFill>
          <a:ln w="9525">
            <a:noFill/>
            <a:round/>
            <a:headEnd/>
            <a:tailEnd/>
          </a:ln>
        </p:spPr>
        <p:txBody>
          <a:bodyPr/>
          <a:lstStyle/>
          <a:p>
            <a:endParaRPr lang="en-US"/>
          </a:p>
        </p:txBody>
      </p:sp>
      <p:sp>
        <p:nvSpPr>
          <p:cNvPr id="158983" name="Freeform 2311"/>
          <p:cNvSpPr>
            <a:spLocks/>
          </p:cNvSpPr>
          <p:nvPr/>
        </p:nvSpPr>
        <p:spPr bwMode="auto">
          <a:xfrm>
            <a:off x="2881313" y="425450"/>
            <a:ext cx="7938" cy="7938"/>
          </a:xfrm>
          <a:custGeom>
            <a:avLst/>
            <a:gdLst/>
            <a:ahLst/>
            <a:cxnLst>
              <a:cxn ang="0">
                <a:pos x="0" y="0"/>
              </a:cxn>
              <a:cxn ang="0">
                <a:pos x="0" y="5"/>
              </a:cxn>
              <a:cxn ang="0">
                <a:pos x="5" y="0"/>
              </a:cxn>
              <a:cxn ang="0">
                <a:pos x="0" y="0"/>
              </a:cxn>
            </a:cxnLst>
            <a:rect l="0" t="0" r="r" b="b"/>
            <a:pathLst>
              <a:path w="5" h="5">
                <a:moveTo>
                  <a:pt x="0" y="0"/>
                </a:moveTo>
                <a:lnTo>
                  <a:pt x="0" y="5"/>
                </a:lnTo>
                <a:lnTo>
                  <a:pt x="5" y="0"/>
                </a:lnTo>
                <a:lnTo>
                  <a:pt x="0" y="0"/>
                </a:lnTo>
                <a:close/>
              </a:path>
            </a:pathLst>
          </a:custGeom>
          <a:solidFill>
            <a:srgbClr val="000000"/>
          </a:solidFill>
          <a:ln w="9525">
            <a:noFill/>
            <a:round/>
            <a:headEnd/>
            <a:tailEnd/>
          </a:ln>
        </p:spPr>
        <p:txBody>
          <a:bodyPr/>
          <a:lstStyle/>
          <a:p>
            <a:endParaRPr lang="en-US"/>
          </a:p>
        </p:txBody>
      </p:sp>
      <p:sp>
        <p:nvSpPr>
          <p:cNvPr id="158984" name="Freeform 2312"/>
          <p:cNvSpPr>
            <a:spLocks/>
          </p:cNvSpPr>
          <p:nvPr/>
        </p:nvSpPr>
        <p:spPr bwMode="auto">
          <a:xfrm>
            <a:off x="2863850" y="395288"/>
            <a:ext cx="17463" cy="38100"/>
          </a:xfrm>
          <a:custGeom>
            <a:avLst/>
            <a:gdLst/>
            <a:ahLst/>
            <a:cxnLst>
              <a:cxn ang="0">
                <a:pos x="11" y="24"/>
              </a:cxn>
              <a:cxn ang="0">
                <a:pos x="11" y="19"/>
              </a:cxn>
              <a:cxn ang="0">
                <a:pos x="5" y="10"/>
              </a:cxn>
              <a:cxn ang="0">
                <a:pos x="0" y="5"/>
              </a:cxn>
              <a:cxn ang="0">
                <a:pos x="0" y="0"/>
              </a:cxn>
              <a:cxn ang="0">
                <a:pos x="0" y="5"/>
              </a:cxn>
              <a:cxn ang="0">
                <a:pos x="0" y="10"/>
              </a:cxn>
              <a:cxn ang="0">
                <a:pos x="0" y="15"/>
              </a:cxn>
              <a:cxn ang="0">
                <a:pos x="11" y="24"/>
              </a:cxn>
            </a:cxnLst>
            <a:rect l="0" t="0" r="r" b="b"/>
            <a:pathLst>
              <a:path w="11" h="24">
                <a:moveTo>
                  <a:pt x="11" y="24"/>
                </a:moveTo>
                <a:lnTo>
                  <a:pt x="11" y="19"/>
                </a:lnTo>
                <a:lnTo>
                  <a:pt x="5" y="10"/>
                </a:lnTo>
                <a:lnTo>
                  <a:pt x="0" y="5"/>
                </a:lnTo>
                <a:lnTo>
                  <a:pt x="0" y="0"/>
                </a:lnTo>
                <a:lnTo>
                  <a:pt x="0" y="5"/>
                </a:lnTo>
                <a:lnTo>
                  <a:pt x="0" y="10"/>
                </a:lnTo>
                <a:lnTo>
                  <a:pt x="0" y="15"/>
                </a:lnTo>
                <a:lnTo>
                  <a:pt x="11" y="24"/>
                </a:lnTo>
                <a:close/>
              </a:path>
            </a:pathLst>
          </a:custGeom>
          <a:solidFill>
            <a:srgbClr val="000000"/>
          </a:solidFill>
          <a:ln w="9525">
            <a:noFill/>
            <a:round/>
            <a:headEnd/>
            <a:tailEnd/>
          </a:ln>
        </p:spPr>
        <p:txBody>
          <a:bodyPr/>
          <a:lstStyle/>
          <a:p>
            <a:endParaRPr lang="en-US"/>
          </a:p>
        </p:txBody>
      </p:sp>
      <p:sp>
        <p:nvSpPr>
          <p:cNvPr id="158985" name="Rectangle 2313"/>
          <p:cNvSpPr>
            <a:spLocks noChangeArrowheads="1"/>
          </p:cNvSpPr>
          <p:nvPr/>
        </p:nvSpPr>
        <p:spPr bwMode="auto">
          <a:xfrm>
            <a:off x="2873375" y="582613"/>
            <a:ext cx="7938" cy="7938"/>
          </a:xfrm>
          <a:prstGeom prst="rect">
            <a:avLst/>
          </a:prstGeom>
          <a:solidFill>
            <a:srgbClr val="000000"/>
          </a:solidFill>
          <a:ln w="9525">
            <a:noFill/>
            <a:miter lim="800000"/>
            <a:headEnd/>
            <a:tailEnd/>
          </a:ln>
        </p:spPr>
        <p:txBody>
          <a:bodyPr/>
          <a:lstStyle/>
          <a:p>
            <a:endParaRPr lang="en-US"/>
          </a:p>
        </p:txBody>
      </p:sp>
      <p:sp>
        <p:nvSpPr>
          <p:cNvPr id="158986" name="Freeform 2314"/>
          <p:cNvSpPr>
            <a:spLocks/>
          </p:cNvSpPr>
          <p:nvPr/>
        </p:nvSpPr>
        <p:spPr bwMode="auto">
          <a:xfrm>
            <a:off x="2863850" y="598488"/>
            <a:ext cx="17463" cy="23813"/>
          </a:xfrm>
          <a:custGeom>
            <a:avLst/>
            <a:gdLst/>
            <a:ahLst/>
            <a:cxnLst>
              <a:cxn ang="0">
                <a:pos x="11" y="15"/>
              </a:cxn>
              <a:cxn ang="0">
                <a:pos x="11" y="10"/>
              </a:cxn>
              <a:cxn ang="0">
                <a:pos x="0" y="0"/>
              </a:cxn>
              <a:cxn ang="0">
                <a:pos x="0" y="5"/>
              </a:cxn>
              <a:cxn ang="0">
                <a:pos x="0" y="10"/>
              </a:cxn>
              <a:cxn ang="0">
                <a:pos x="5" y="10"/>
              </a:cxn>
              <a:cxn ang="0">
                <a:pos x="11" y="15"/>
              </a:cxn>
            </a:cxnLst>
            <a:rect l="0" t="0" r="r" b="b"/>
            <a:pathLst>
              <a:path w="11" h="15">
                <a:moveTo>
                  <a:pt x="11" y="15"/>
                </a:moveTo>
                <a:lnTo>
                  <a:pt x="11" y="10"/>
                </a:lnTo>
                <a:lnTo>
                  <a:pt x="0" y="0"/>
                </a:lnTo>
                <a:lnTo>
                  <a:pt x="0" y="5"/>
                </a:lnTo>
                <a:lnTo>
                  <a:pt x="0" y="10"/>
                </a:lnTo>
                <a:lnTo>
                  <a:pt x="5" y="10"/>
                </a:lnTo>
                <a:lnTo>
                  <a:pt x="11" y="15"/>
                </a:lnTo>
                <a:close/>
              </a:path>
            </a:pathLst>
          </a:custGeom>
          <a:solidFill>
            <a:srgbClr val="000000"/>
          </a:solidFill>
          <a:ln w="9525">
            <a:noFill/>
            <a:round/>
            <a:headEnd/>
            <a:tailEnd/>
          </a:ln>
        </p:spPr>
        <p:txBody>
          <a:bodyPr/>
          <a:lstStyle/>
          <a:p>
            <a:endParaRPr lang="en-US"/>
          </a:p>
        </p:txBody>
      </p:sp>
      <p:sp>
        <p:nvSpPr>
          <p:cNvPr id="158987" name="Freeform 2315"/>
          <p:cNvSpPr>
            <a:spLocks/>
          </p:cNvSpPr>
          <p:nvPr/>
        </p:nvSpPr>
        <p:spPr bwMode="auto">
          <a:xfrm>
            <a:off x="2863850" y="622300"/>
            <a:ext cx="17463" cy="23813"/>
          </a:xfrm>
          <a:custGeom>
            <a:avLst/>
            <a:gdLst/>
            <a:ahLst/>
            <a:cxnLst>
              <a:cxn ang="0">
                <a:pos x="11" y="15"/>
              </a:cxn>
              <a:cxn ang="0">
                <a:pos x="11" y="10"/>
              </a:cxn>
              <a:cxn ang="0">
                <a:pos x="0" y="5"/>
              </a:cxn>
              <a:cxn ang="0">
                <a:pos x="0" y="0"/>
              </a:cxn>
              <a:cxn ang="0">
                <a:pos x="0" y="10"/>
              </a:cxn>
              <a:cxn ang="0">
                <a:pos x="11" y="15"/>
              </a:cxn>
            </a:cxnLst>
            <a:rect l="0" t="0" r="r" b="b"/>
            <a:pathLst>
              <a:path w="11" h="15">
                <a:moveTo>
                  <a:pt x="11" y="15"/>
                </a:moveTo>
                <a:lnTo>
                  <a:pt x="11" y="10"/>
                </a:lnTo>
                <a:lnTo>
                  <a:pt x="0" y="5"/>
                </a:lnTo>
                <a:lnTo>
                  <a:pt x="0" y="0"/>
                </a:lnTo>
                <a:lnTo>
                  <a:pt x="0" y="10"/>
                </a:lnTo>
                <a:lnTo>
                  <a:pt x="11" y="15"/>
                </a:lnTo>
                <a:close/>
              </a:path>
            </a:pathLst>
          </a:custGeom>
          <a:solidFill>
            <a:srgbClr val="000000"/>
          </a:solidFill>
          <a:ln w="9525">
            <a:noFill/>
            <a:round/>
            <a:headEnd/>
            <a:tailEnd/>
          </a:ln>
        </p:spPr>
        <p:txBody>
          <a:bodyPr/>
          <a:lstStyle/>
          <a:p>
            <a:endParaRPr lang="en-US"/>
          </a:p>
        </p:txBody>
      </p:sp>
      <p:sp>
        <p:nvSpPr>
          <p:cNvPr id="158988" name="Freeform 2316"/>
          <p:cNvSpPr>
            <a:spLocks/>
          </p:cNvSpPr>
          <p:nvPr/>
        </p:nvSpPr>
        <p:spPr bwMode="auto">
          <a:xfrm>
            <a:off x="2863850" y="661988"/>
            <a:ext cx="9525" cy="38100"/>
          </a:xfrm>
          <a:custGeom>
            <a:avLst/>
            <a:gdLst/>
            <a:ahLst/>
            <a:cxnLst>
              <a:cxn ang="0">
                <a:pos x="0" y="19"/>
              </a:cxn>
              <a:cxn ang="0">
                <a:pos x="0" y="24"/>
              </a:cxn>
              <a:cxn ang="0">
                <a:pos x="0" y="19"/>
              </a:cxn>
              <a:cxn ang="0">
                <a:pos x="6" y="5"/>
              </a:cxn>
              <a:cxn ang="0">
                <a:pos x="6" y="0"/>
              </a:cxn>
              <a:cxn ang="0">
                <a:pos x="0" y="0"/>
              </a:cxn>
              <a:cxn ang="0">
                <a:pos x="0" y="5"/>
              </a:cxn>
              <a:cxn ang="0">
                <a:pos x="6" y="10"/>
              </a:cxn>
              <a:cxn ang="0">
                <a:pos x="0" y="15"/>
              </a:cxn>
              <a:cxn ang="0">
                <a:pos x="0" y="19"/>
              </a:cxn>
            </a:cxnLst>
            <a:rect l="0" t="0" r="r" b="b"/>
            <a:pathLst>
              <a:path w="6" h="24">
                <a:moveTo>
                  <a:pt x="0" y="19"/>
                </a:moveTo>
                <a:lnTo>
                  <a:pt x="0" y="24"/>
                </a:lnTo>
                <a:lnTo>
                  <a:pt x="0" y="19"/>
                </a:lnTo>
                <a:lnTo>
                  <a:pt x="6" y="5"/>
                </a:lnTo>
                <a:lnTo>
                  <a:pt x="6" y="0"/>
                </a:lnTo>
                <a:lnTo>
                  <a:pt x="0" y="0"/>
                </a:lnTo>
                <a:lnTo>
                  <a:pt x="0" y="5"/>
                </a:lnTo>
                <a:lnTo>
                  <a:pt x="6" y="10"/>
                </a:lnTo>
                <a:lnTo>
                  <a:pt x="0" y="15"/>
                </a:lnTo>
                <a:lnTo>
                  <a:pt x="0" y="19"/>
                </a:lnTo>
                <a:close/>
              </a:path>
            </a:pathLst>
          </a:custGeom>
          <a:solidFill>
            <a:srgbClr val="000000"/>
          </a:solidFill>
          <a:ln w="9525">
            <a:noFill/>
            <a:round/>
            <a:headEnd/>
            <a:tailEnd/>
          </a:ln>
        </p:spPr>
        <p:txBody>
          <a:bodyPr/>
          <a:lstStyle/>
          <a:p>
            <a:endParaRPr lang="en-US"/>
          </a:p>
        </p:txBody>
      </p:sp>
      <p:sp>
        <p:nvSpPr>
          <p:cNvPr id="158989" name="Freeform 2317"/>
          <p:cNvSpPr>
            <a:spLocks/>
          </p:cNvSpPr>
          <p:nvPr/>
        </p:nvSpPr>
        <p:spPr bwMode="auto">
          <a:xfrm>
            <a:off x="2863850" y="441325"/>
            <a:ext cx="9525" cy="23813"/>
          </a:xfrm>
          <a:custGeom>
            <a:avLst/>
            <a:gdLst/>
            <a:ahLst/>
            <a:cxnLst>
              <a:cxn ang="0">
                <a:pos x="0" y="10"/>
              </a:cxn>
              <a:cxn ang="0">
                <a:pos x="0" y="15"/>
              </a:cxn>
              <a:cxn ang="0">
                <a:pos x="6" y="15"/>
              </a:cxn>
              <a:cxn ang="0">
                <a:pos x="6" y="10"/>
              </a:cxn>
              <a:cxn ang="0">
                <a:pos x="6" y="5"/>
              </a:cxn>
              <a:cxn ang="0">
                <a:pos x="6" y="0"/>
              </a:cxn>
              <a:cxn ang="0">
                <a:pos x="6" y="5"/>
              </a:cxn>
              <a:cxn ang="0">
                <a:pos x="6" y="10"/>
              </a:cxn>
              <a:cxn ang="0">
                <a:pos x="0" y="10"/>
              </a:cxn>
            </a:cxnLst>
            <a:rect l="0" t="0" r="r" b="b"/>
            <a:pathLst>
              <a:path w="6" h="15">
                <a:moveTo>
                  <a:pt x="0" y="10"/>
                </a:moveTo>
                <a:lnTo>
                  <a:pt x="0" y="15"/>
                </a:lnTo>
                <a:lnTo>
                  <a:pt x="6" y="15"/>
                </a:lnTo>
                <a:lnTo>
                  <a:pt x="6" y="10"/>
                </a:lnTo>
                <a:lnTo>
                  <a:pt x="6" y="5"/>
                </a:lnTo>
                <a:lnTo>
                  <a:pt x="6" y="0"/>
                </a:lnTo>
                <a:lnTo>
                  <a:pt x="6" y="5"/>
                </a:lnTo>
                <a:lnTo>
                  <a:pt x="6" y="10"/>
                </a:lnTo>
                <a:lnTo>
                  <a:pt x="0" y="10"/>
                </a:lnTo>
                <a:close/>
              </a:path>
            </a:pathLst>
          </a:custGeom>
          <a:solidFill>
            <a:srgbClr val="000000"/>
          </a:solidFill>
          <a:ln w="9525">
            <a:noFill/>
            <a:round/>
            <a:headEnd/>
            <a:tailEnd/>
          </a:ln>
        </p:spPr>
        <p:txBody>
          <a:bodyPr/>
          <a:lstStyle/>
          <a:p>
            <a:endParaRPr lang="en-US"/>
          </a:p>
        </p:txBody>
      </p:sp>
      <p:sp>
        <p:nvSpPr>
          <p:cNvPr id="158990" name="Rectangle 2318"/>
          <p:cNvSpPr>
            <a:spLocks noChangeArrowheads="1"/>
          </p:cNvSpPr>
          <p:nvPr/>
        </p:nvSpPr>
        <p:spPr bwMode="auto">
          <a:xfrm>
            <a:off x="2863850" y="395288"/>
            <a:ext cx="9525" cy="7938"/>
          </a:xfrm>
          <a:prstGeom prst="rect">
            <a:avLst/>
          </a:prstGeom>
          <a:solidFill>
            <a:srgbClr val="000000"/>
          </a:solidFill>
          <a:ln w="9525">
            <a:noFill/>
            <a:miter lim="800000"/>
            <a:headEnd/>
            <a:tailEnd/>
          </a:ln>
        </p:spPr>
        <p:txBody>
          <a:bodyPr/>
          <a:lstStyle/>
          <a:p>
            <a:endParaRPr lang="en-US"/>
          </a:p>
        </p:txBody>
      </p:sp>
      <p:sp>
        <p:nvSpPr>
          <p:cNvPr id="158991" name="Freeform 2319"/>
          <p:cNvSpPr>
            <a:spLocks/>
          </p:cNvSpPr>
          <p:nvPr/>
        </p:nvSpPr>
        <p:spPr bwMode="auto">
          <a:xfrm>
            <a:off x="2854325" y="403225"/>
            <a:ext cx="9525" cy="15875"/>
          </a:xfrm>
          <a:custGeom>
            <a:avLst/>
            <a:gdLst/>
            <a:ahLst/>
            <a:cxnLst>
              <a:cxn ang="0">
                <a:pos x="6" y="10"/>
              </a:cxn>
              <a:cxn ang="0">
                <a:pos x="6" y="5"/>
              </a:cxn>
              <a:cxn ang="0">
                <a:pos x="0" y="0"/>
              </a:cxn>
              <a:cxn ang="0">
                <a:pos x="0" y="10"/>
              </a:cxn>
              <a:cxn ang="0">
                <a:pos x="0" y="5"/>
              </a:cxn>
              <a:cxn ang="0">
                <a:pos x="6" y="5"/>
              </a:cxn>
              <a:cxn ang="0">
                <a:pos x="6" y="10"/>
              </a:cxn>
            </a:cxnLst>
            <a:rect l="0" t="0" r="r" b="b"/>
            <a:pathLst>
              <a:path w="6" h="10">
                <a:moveTo>
                  <a:pt x="6" y="10"/>
                </a:moveTo>
                <a:lnTo>
                  <a:pt x="6" y="5"/>
                </a:lnTo>
                <a:lnTo>
                  <a:pt x="0" y="0"/>
                </a:lnTo>
                <a:lnTo>
                  <a:pt x="0" y="10"/>
                </a:lnTo>
                <a:lnTo>
                  <a:pt x="0" y="5"/>
                </a:lnTo>
                <a:lnTo>
                  <a:pt x="6" y="5"/>
                </a:lnTo>
                <a:lnTo>
                  <a:pt x="6" y="10"/>
                </a:lnTo>
                <a:close/>
              </a:path>
            </a:pathLst>
          </a:custGeom>
          <a:solidFill>
            <a:srgbClr val="000000"/>
          </a:solidFill>
          <a:ln w="9525">
            <a:noFill/>
            <a:round/>
            <a:headEnd/>
            <a:tailEnd/>
          </a:ln>
        </p:spPr>
        <p:txBody>
          <a:bodyPr/>
          <a:lstStyle/>
          <a:p>
            <a:endParaRPr lang="en-US"/>
          </a:p>
        </p:txBody>
      </p:sp>
      <p:sp>
        <p:nvSpPr>
          <p:cNvPr id="158992" name="Freeform 2320"/>
          <p:cNvSpPr>
            <a:spLocks/>
          </p:cNvSpPr>
          <p:nvPr/>
        </p:nvSpPr>
        <p:spPr bwMode="auto">
          <a:xfrm>
            <a:off x="2846388" y="433388"/>
            <a:ext cx="17463" cy="31750"/>
          </a:xfrm>
          <a:custGeom>
            <a:avLst/>
            <a:gdLst/>
            <a:ahLst/>
            <a:cxnLst>
              <a:cxn ang="0">
                <a:pos x="11" y="20"/>
              </a:cxn>
              <a:cxn ang="0">
                <a:pos x="11" y="15"/>
              </a:cxn>
              <a:cxn ang="0">
                <a:pos x="6" y="15"/>
              </a:cxn>
              <a:cxn ang="0">
                <a:pos x="6" y="5"/>
              </a:cxn>
              <a:cxn ang="0">
                <a:pos x="6" y="0"/>
              </a:cxn>
              <a:cxn ang="0">
                <a:pos x="0" y="0"/>
              </a:cxn>
              <a:cxn ang="0">
                <a:pos x="6" y="0"/>
              </a:cxn>
              <a:cxn ang="0">
                <a:pos x="6" y="5"/>
              </a:cxn>
              <a:cxn ang="0">
                <a:pos x="6" y="10"/>
              </a:cxn>
              <a:cxn ang="0">
                <a:pos x="6" y="15"/>
              </a:cxn>
              <a:cxn ang="0">
                <a:pos x="0" y="10"/>
              </a:cxn>
              <a:cxn ang="0">
                <a:pos x="0" y="15"/>
              </a:cxn>
              <a:cxn ang="0">
                <a:pos x="11" y="20"/>
              </a:cxn>
            </a:cxnLst>
            <a:rect l="0" t="0" r="r" b="b"/>
            <a:pathLst>
              <a:path w="11" h="20">
                <a:moveTo>
                  <a:pt x="11" y="20"/>
                </a:moveTo>
                <a:lnTo>
                  <a:pt x="11" y="15"/>
                </a:lnTo>
                <a:lnTo>
                  <a:pt x="6" y="15"/>
                </a:lnTo>
                <a:lnTo>
                  <a:pt x="6" y="5"/>
                </a:lnTo>
                <a:lnTo>
                  <a:pt x="6" y="0"/>
                </a:lnTo>
                <a:lnTo>
                  <a:pt x="0" y="0"/>
                </a:lnTo>
                <a:lnTo>
                  <a:pt x="6" y="0"/>
                </a:lnTo>
                <a:lnTo>
                  <a:pt x="6" y="5"/>
                </a:lnTo>
                <a:lnTo>
                  <a:pt x="6" y="10"/>
                </a:lnTo>
                <a:lnTo>
                  <a:pt x="6" y="15"/>
                </a:lnTo>
                <a:lnTo>
                  <a:pt x="0" y="10"/>
                </a:lnTo>
                <a:lnTo>
                  <a:pt x="0" y="15"/>
                </a:lnTo>
                <a:lnTo>
                  <a:pt x="11" y="20"/>
                </a:lnTo>
                <a:close/>
              </a:path>
            </a:pathLst>
          </a:custGeom>
          <a:solidFill>
            <a:srgbClr val="000000"/>
          </a:solidFill>
          <a:ln w="9525">
            <a:noFill/>
            <a:round/>
            <a:headEnd/>
            <a:tailEnd/>
          </a:ln>
        </p:spPr>
        <p:txBody>
          <a:bodyPr/>
          <a:lstStyle/>
          <a:p>
            <a:endParaRPr lang="en-US"/>
          </a:p>
        </p:txBody>
      </p:sp>
      <p:sp>
        <p:nvSpPr>
          <p:cNvPr id="158993" name="Rectangle 2321"/>
          <p:cNvSpPr>
            <a:spLocks noChangeArrowheads="1"/>
          </p:cNvSpPr>
          <p:nvPr/>
        </p:nvSpPr>
        <p:spPr bwMode="auto">
          <a:xfrm>
            <a:off x="2863850" y="606425"/>
            <a:ext cx="9525" cy="7938"/>
          </a:xfrm>
          <a:prstGeom prst="rect">
            <a:avLst/>
          </a:prstGeom>
          <a:solidFill>
            <a:srgbClr val="000000"/>
          </a:solidFill>
          <a:ln w="9525">
            <a:noFill/>
            <a:miter lim="800000"/>
            <a:headEnd/>
            <a:tailEnd/>
          </a:ln>
        </p:spPr>
        <p:txBody>
          <a:bodyPr/>
          <a:lstStyle/>
          <a:p>
            <a:endParaRPr lang="en-US"/>
          </a:p>
        </p:txBody>
      </p:sp>
      <p:sp>
        <p:nvSpPr>
          <p:cNvPr id="158994" name="Freeform 2322"/>
          <p:cNvSpPr>
            <a:spLocks/>
          </p:cNvSpPr>
          <p:nvPr/>
        </p:nvSpPr>
        <p:spPr bwMode="auto">
          <a:xfrm>
            <a:off x="2846388" y="661988"/>
            <a:ext cx="17463" cy="7938"/>
          </a:xfrm>
          <a:custGeom>
            <a:avLst/>
            <a:gdLst/>
            <a:ahLst/>
            <a:cxnLst>
              <a:cxn ang="0">
                <a:pos x="11" y="5"/>
              </a:cxn>
              <a:cxn ang="0">
                <a:pos x="11" y="0"/>
              </a:cxn>
              <a:cxn ang="0">
                <a:pos x="6" y="0"/>
              </a:cxn>
              <a:cxn ang="0">
                <a:pos x="0" y="0"/>
              </a:cxn>
              <a:cxn ang="0">
                <a:pos x="0" y="5"/>
              </a:cxn>
              <a:cxn ang="0">
                <a:pos x="6" y="5"/>
              </a:cxn>
              <a:cxn ang="0">
                <a:pos x="11" y="5"/>
              </a:cxn>
            </a:cxnLst>
            <a:rect l="0" t="0" r="r" b="b"/>
            <a:pathLst>
              <a:path w="11" h="5">
                <a:moveTo>
                  <a:pt x="11" y="5"/>
                </a:moveTo>
                <a:lnTo>
                  <a:pt x="11" y="0"/>
                </a:lnTo>
                <a:lnTo>
                  <a:pt x="6" y="0"/>
                </a:lnTo>
                <a:lnTo>
                  <a:pt x="0" y="0"/>
                </a:lnTo>
                <a:lnTo>
                  <a:pt x="0" y="5"/>
                </a:lnTo>
                <a:lnTo>
                  <a:pt x="6" y="5"/>
                </a:lnTo>
                <a:lnTo>
                  <a:pt x="11" y="5"/>
                </a:lnTo>
                <a:close/>
              </a:path>
            </a:pathLst>
          </a:custGeom>
          <a:solidFill>
            <a:srgbClr val="000000"/>
          </a:solidFill>
          <a:ln w="9525">
            <a:noFill/>
            <a:round/>
            <a:headEnd/>
            <a:tailEnd/>
          </a:ln>
        </p:spPr>
        <p:txBody>
          <a:bodyPr/>
          <a:lstStyle/>
          <a:p>
            <a:endParaRPr lang="en-US"/>
          </a:p>
        </p:txBody>
      </p:sp>
      <p:sp>
        <p:nvSpPr>
          <p:cNvPr id="158995" name="Freeform 2323"/>
          <p:cNvSpPr>
            <a:spLocks/>
          </p:cNvSpPr>
          <p:nvPr/>
        </p:nvSpPr>
        <p:spPr bwMode="auto">
          <a:xfrm>
            <a:off x="2846388" y="685800"/>
            <a:ext cx="17463" cy="22225"/>
          </a:xfrm>
          <a:custGeom>
            <a:avLst/>
            <a:gdLst/>
            <a:ahLst/>
            <a:cxnLst>
              <a:cxn ang="0">
                <a:pos x="11" y="9"/>
              </a:cxn>
              <a:cxn ang="0">
                <a:pos x="11" y="4"/>
              </a:cxn>
              <a:cxn ang="0">
                <a:pos x="6" y="4"/>
              </a:cxn>
              <a:cxn ang="0">
                <a:pos x="0" y="0"/>
              </a:cxn>
              <a:cxn ang="0">
                <a:pos x="0" y="4"/>
              </a:cxn>
              <a:cxn ang="0">
                <a:pos x="6" y="4"/>
              </a:cxn>
              <a:cxn ang="0">
                <a:pos x="6" y="9"/>
              </a:cxn>
              <a:cxn ang="0">
                <a:pos x="11" y="14"/>
              </a:cxn>
              <a:cxn ang="0">
                <a:pos x="11" y="9"/>
              </a:cxn>
            </a:cxnLst>
            <a:rect l="0" t="0" r="r" b="b"/>
            <a:pathLst>
              <a:path w="11" h="14">
                <a:moveTo>
                  <a:pt x="11" y="9"/>
                </a:moveTo>
                <a:lnTo>
                  <a:pt x="11" y="4"/>
                </a:lnTo>
                <a:lnTo>
                  <a:pt x="6" y="4"/>
                </a:lnTo>
                <a:lnTo>
                  <a:pt x="0" y="0"/>
                </a:lnTo>
                <a:lnTo>
                  <a:pt x="0" y="4"/>
                </a:lnTo>
                <a:lnTo>
                  <a:pt x="6" y="4"/>
                </a:lnTo>
                <a:lnTo>
                  <a:pt x="6" y="9"/>
                </a:lnTo>
                <a:lnTo>
                  <a:pt x="11" y="14"/>
                </a:lnTo>
                <a:lnTo>
                  <a:pt x="11" y="9"/>
                </a:lnTo>
                <a:close/>
              </a:path>
            </a:pathLst>
          </a:custGeom>
          <a:solidFill>
            <a:srgbClr val="000000"/>
          </a:solidFill>
          <a:ln w="9525">
            <a:noFill/>
            <a:round/>
            <a:headEnd/>
            <a:tailEnd/>
          </a:ln>
        </p:spPr>
        <p:txBody>
          <a:bodyPr/>
          <a:lstStyle/>
          <a:p>
            <a:endParaRPr lang="en-US"/>
          </a:p>
        </p:txBody>
      </p:sp>
      <p:sp>
        <p:nvSpPr>
          <p:cNvPr id="158996" name="Freeform 2324"/>
          <p:cNvSpPr>
            <a:spLocks/>
          </p:cNvSpPr>
          <p:nvPr/>
        </p:nvSpPr>
        <p:spPr bwMode="auto">
          <a:xfrm>
            <a:off x="2846388" y="481013"/>
            <a:ext cx="17463" cy="15875"/>
          </a:xfrm>
          <a:custGeom>
            <a:avLst/>
            <a:gdLst/>
            <a:ahLst/>
            <a:cxnLst>
              <a:cxn ang="0">
                <a:pos x="0" y="0"/>
              </a:cxn>
              <a:cxn ang="0">
                <a:pos x="0" y="5"/>
              </a:cxn>
              <a:cxn ang="0">
                <a:pos x="6" y="10"/>
              </a:cxn>
              <a:cxn ang="0">
                <a:pos x="11" y="5"/>
              </a:cxn>
              <a:cxn ang="0">
                <a:pos x="6" y="0"/>
              </a:cxn>
              <a:cxn ang="0">
                <a:pos x="6" y="5"/>
              </a:cxn>
              <a:cxn ang="0">
                <a:pos x="0" y="0"/>
              </a:cxn>
            </a:cxnLst>
            <a:rect l="0" t="0" r="r" b="b"/>
            <a:pathLst>
              <a:path w="11" h="10">
                <a:moveTo>
                  <a:pt x="0" y="0"/>
                </a:moveTo>
                <a:lnTo>
                  <a:pt x="0" y="5"/>
                </a:lnTo>
                <a:lnTo>
                  <a:pt x="6" y="10"/>
                </a:lnTo>
                <a:lnTo>
                  <a:pt x="11" y="5"/>
                </a:lnTo>
                <a:lnTo>
                  <a:pt x="6" y="0"/>
                </a:lnTo>
                <a:lnTo>
                  <a:pt x="6" y="5"/>
                </a:lnTo>
                <a:lnTo>
                  <a:pt x="0" y="0"/>
                </a:lnTo>
                <a:close/>
              </a:path>
            </a:pathLst>
          </a:custGeom>
          <a:solidFill>
            <a:srgbClr val="000000"/>
          </a:solidFill>
          <a:ln w="9525">
            <a:noFill/>
            <a:round/>
            <a:headEnd/>
            <a:tailEnd/>
          </a:ln>
        </p:spPr>
        <p:txBody>
          <a:bodyPr/>
          <a:lstStyle/>
          <a:p>
            <a:endParaRPr lang="en-US"/>
          </a:p>
        </p:txBody>
      </p:sp>
      <p:sp>
        <p:nvSpPr>
          <p:cNvPr id="158997" name="Freeform 2325"/>
          <p:cNvSpPr>
            <a:spLocks/>
          </p:cNvSpPr>
          <p:nvPr/>
        </p:nvSpPr>
        <p:spPr bwMode="auto">
          <a:xfrm>
            <a:off x="2838450" y="433388"/>
            <a:ext cx="7938" cy="15875"/>
          </a:xfrm>
          <a:custGeom>
            <a:avLst/>
            <a:gdLst/>
            <a:ahLst/>
            <a:cxnLst>
              <a:cxn ang="0">
                <a:pos x="5" y="5"/>
              </a:cxn>
              <a:cxn ang="0">
                <a:pos x="5" y="0"/>
              </a:cxn>
              <a:cxn ang="0">
                <a:pos x="0" y="5"/>
              </a:cxn>
              <a:cxn ang="0">
                <a:pos x="5" y="10"/>
              </a:cxn>
              <a:cxn ang="0">
                <a:pos x="5" y="5"/>
              </a:cxn>
            </a:cxnLst>
            <a:rect l="0" t="0" r="r" b="b"/>
            <a:pathLst>
              <a:path w="5" h="10">
                <a:moveTo>
                  <a:pt x="5" y="5"/>
                </a:moveTo>
                <a:lnTo>
                  <a:pt x="5" y="0"/>
                </a:lnTo>
                <a:lnTo>
                  <a:pt x="0" y="5"/>
                </a:lnTo>
                <a:lnTo>
                  <a:pt x="5" y="10"/>
                </a:lnTo>
                <a:lnTo>
                  <a:pt x="5" y="5"/>
                </a:lnTo>
                <a:close/>
              </a:path>
            </a:pathLst>
          </a:custGeom>
          <a:solidFill>
            <a:srgbClr val="000000"/>
          </a:solidFill>
          <a:ln w="9525">
            <a:noFill/>
            <a:round/>
            <a:headEnd/>
            <a:tailEnd/>
          </a:ln>
        </p:spPr>
        <p:txBody>
          <a:bodyPr/>
          <a:lstStyle/>
          <a:p>
            <a:endParaRPr lang="en-US"/>
          </a:p>
        </p:txBody>
      </p:sp>
      <p:sp>
        <p:nvSpPr>
          <p:cNvPr id="158998" name="Freeform 2326"/>
          <p:cNvSpPr>
            <a:spLocks/>
          </p:cNvSpPr>
          <p:nvPr/>
        </p:nvSpPr>
        <p:spPr bwMode="auto">
          <a:xfrm>
            <a:off x="2830513" y="473075"/>
            <a:ext cx="15875" cy="15875"/>
          </a:xfrm>
          <a:custGeom>
            <a:avLst/>
            <a:gdLst/>
            <a:ahLst/>
            <a:cxnLst>
              <a:cxn ang="0">
                <a:pos x="10" y="10"/>
              </a:cxn>
              <a:cxn ang="0">
                <a:pos x="10" y="5"/>
              </a:cxn>
              <a:cxn ang="0">
                <a:pos x="0" y="0"/>
              </a:cxn>
              <a:cxn ang="0">
                <a:pos x="0" y="5"/>
              </a:cxn>
              <a:cxn ang="0">
                <a:pos x="10" y="10"/>
              </a:cxn>
            </a:cxnLst>
            <a:rect l="0" t="0" r="r" b="b"/>
            <a:pathLst>
              <a:path w="10" h="10">
                <a:moveTo>
                  <a:pt x="10" y="10"/>
                </a:moveTo>
                <a:lnTo>
                  <a:pt x="10" y="5"/>
                </a:lnTo>
                <a:lnTo>
                  <a:pt x="0" y="0"/>
                </a:lnTo>
                <a:lnTo>
                  <a:pt x="0" y="5"/>
                </a:lnTo>
                <a:lnTo>
                  <a:pt x="10" y="10"/>
                </a:lnTo>
                <a:close/>
              </a:path>
            </a:pathLst>
          </a:custGeom>
          <a:solidFill>
            <a:srgbClr val="000000"/>
          </a:solidFill>
          <a:ln w="9525">
            <a:noFill/>
            <a:round/>
            <a:headEnd/>
            <a:tailEnd/>
          </a:ln>
        </p:spPr>
        <p:txBody>
          <a:bodyPr/>
          <a:lstStyle/>
          <a:p>
            <a:endParaRPr lang="en-US"/>
          </a:p>
        </p:txBody>
      </p:sp>
      <p:sp>
        <p:nvSpPr>
          <p:cNvPr id="158999" name="Freeform 2327"/>
          <p:cNvSpPr>
            <a:spLocks/>
          </p:cNvSpPr>
          <p:nvPr/>
        </p:nvSpPr>
        <p:spPr bwMode="auto">
          <a:xfrm>
            <a:off x="2830513" y="512763"/>
            <a:ext cx="15875" cy="22225"/>
          </a:xfrm>
          <a:custGeom>
            <a:avLst/>
            <a:gdLst/>
            <a:ahLst/>
            <a:cxnLst>
              <a:cxn ang="0">
                <a:pos x="10" y="9"/>
              </a:cxn>
              <a:cxn ang="0">
                <a:pos x="10" y="0"/>
              </a:cxn>
              <a:cxn ang="0">
                <a:pos x="10" y="4"/>
              </a:cxn>
              <a:cxn ang="0">
                <a:pos x="5" y="9"/>
              </a:cxn>
              <a:cxn ang="0">
                <a:pos x="0" y="9"/>
              </a:cxn>
              <a:cxn ang="0">
                <a:pos x="0" y="14"/>
              </a:cxn>
              <a:cxn ang="0">
                <a:pos x="5" y="14"/>
              </a:cxn>
              <a:cxn ang="0">
                <a:pos x="10" y="9"/>
              </a:cxn>
            </a:cxnLst>
            <a:rect l="0" t="0" r="r" b="b"/>
            <a:pathLst>
              <a:path w="10" h="14">
                <a:moveTo>
                  <a:pt x="10" y="9"/>
                </a:moveTo>
                <a:lnTo>
                  <a:pt x="10" y="0"/>
                </a:lnTo>
                <a:lnTo>
                  <a:pt x="10" y="4"/>
                </a:lnTo>
                <a:lnTo>
                  <a:pt x="5" y="9"/>
                </a:lnTo>
                <a:lnTo>
                  <a:pt x="0" y="9"/>
                </a:lnTo>
                <a:lnTo>
                  <a:pt x="0" y="14"/>
                </a:lnTo>
                <a:lnTo>
                  <a:pt x="5" y="14"/>
                </a:lnTo>
                <a:lnTo>
                  <a:pt x="10" y="9"/>
                </a:lnTo>
                <a:close/>
              </a:path>
            </a:pathLst>
          </a:custGeom>
          <a:solidFill>
            <a:srgbClr val="000000"/>
          </a:solidFill>
          <a:ln w="9525">
            <a:noFill/>
            <a:round/>
            <a:headEnd/>
            <a:tailEnd/>
          </a:ln>
        </p:spPr>
        <p:txBody>
          <a:bodyPr/>
          <a:lstStyle/>
          <a:p>
            <a:endParaRPr lang="en-US"/>
          </a:p>
        </p:txBody>
      </p:sp>
      <p:sp>
        <p:nvSpPr>
          <p:cNvPr id="159000" name="Freeform 2328"/>
          <p:cNvSpPr>
            <a:spLocks/>
          </p:cNvSpPr>
          <p:nvPr/>
        </p:nvSpPr>
        <p:spPr bwMode="auto">
          <a:xfrm>
            <a:off x="2830513" y="646113"/>
            <a:ext cx="15875" cy="15875"/>
          </a:xfrm>
          <a:custGeom>
            <a:avLst/>
            <a:gdLst/>
            <a:ahLst/>
            <a:cxnLst>
              <a:cxn ang="0">
                <a:pos x="10" y="10"/>
              </a:cxn>
              <a:cxn ang="0">
                <a:pos x="10" y="5"/>
              </a:cxn>
              <a:cxn ang="0">
                <a:pos x="5" y="0"/>
              </a:cxn>
              <a:cxn ang="0">
                <a:pos x="0" y="0"/>
              </a:cxn>
              <a:cxn ang="0">
                <a:pos x="0" y="5"/>
              </a:cxn>
              <a:cxn ang="0">
                <a:pos x="5" y="5"/>
              </a:cxn>
              <a:cxn ang="0">
                <a:pos x="10" y="10"/>
              </a:cxn>
            </a:cxnLst>
            <a:rect l="0" t="0" r="r" b="b"/>
            <a:pathLst>
              <a:path w="10" h="10">
                <a:moveTo>
                  <a:pt x="10" y="10"/>
                </a:moveTo>
                <a:lnTo>
                  <a:pt x="10" y="5"/>
                </a:lnTo>
                <a:lnTo>
                  <a:pt x="5" y="0"/>
                </a:lnTo>
                <a:lnTo>
                  <a:pt x="0" y="0"/>
                </a:lnTo>
                <a:lnTo>
                  <a:pt x="0" y="5"/>
                </a:lnTo>
                <a:lnTo>
                  <a:pt x="5" y="5"/>
                </a:lnTo>
                <a:lnTo>
                  <a:pt x="10" y="10"/>
                </a:lnTo>
                <a:close/>
              </a:path>
            </a:pathLst>
          </a:custGeom>
          <a:solidFill>
            <a:srgbClr val="000000"/>
          </a:solidFill>
          <a:ln w="9525">
            <a:noFill/>
            <a:round/>
            <a:headEnd/>
            <a:tailEnd/>
          </a:ln>
        </p:spPr>
        <p:txBody>
          <a:bodyPr/>
          <a:lstStyle/>
          <a:p>
            <a:endParaRPr lang="en-US"/>
          </a:p>
        </p:txBody>
      </p:sp>
      <p:sp>
        <p:nvSpPr>
          <p:cNvPr id="159001" name="Freeform 2329"/>
          <p:cNvSpPr>
            <a:spLocks/>
          </p:cNvSpPr>
          <p:nvPr/>
        </p:nvSpPr>
        <p:spPr bwMode="auto">
          <a:xfrm>
            <a:off x="2830513" y="669925"/>
            <a:ext cx="15875" cy="22225"/>
          </a:xfrm>
          <a:custGeom>
            <a:avLst/>
            <a:gdLst/>
            <a:ahLst/>
            <a:cxnLst>
              <a:cxn ang="0">
                <a:pos x="10" y="5"/>
              </a:cxn>
              <a:cxn ang="0">
                <a:pos x="10" y="0"/>
              </a:cxn>
              <a:cxn ang="0">
                <a:pos x="5" y="5"/>
              </a:cxn>
              <a:cxn ang="0">
                <a:pos x="0" y="0"/>
              </a:cxn>
              <a:cxn ang="0">
                <a:pos x="0" y="10"/>
              </a:cxn>
              <a:cxn ang="0">
                <a:pos x="10" y="14"/>
              </a:cxn>
              <a:cxn ang="0">
                <a:pos x="10" y="5"/>
              </a:cxn>
            </a:cxnLst>
            <a:rect l="0" t="0" r="r" b="b"/>
            <a:pathLst>
              <a:path w="10" h="14">
                <a:moveTo>
                  <a:pt x="10" y="5"/>
                </a:moveTo>
                <a:lnTo>
                  <a:pt x="10" y="0"/>
                </a:lnTo>
                <a:lnTo>
                  <a:pt x="5" y="5"/>
                </a:lnTo>
                <a:lnTo>
                  <a:pt x="0" y="0"/>
                </a:lnTo>
                <a:lnTo>
                  <a:pt x="0" y="10"/>
                </a:lnTo>
                <a:lnTo>
                  <a:pt x="10" y="14"/>
                </a:lnTo>
                <a:lnTo>
                  <a:pt x="10" y="5"/>
                </a:lnTo>
                <a:close/>
              </a:path>
            </a:pathLst>
          </a:custGeom>
          <a:solidFill>
            <a:srgbClr val="000000"/>
          </a:solidFill>
          <a:ln w="9525">
            <a:noFill/>
            <a:round/>
            <a:headEnd/>
            <a:tailEnd/>
          </a:ln>
        </p:spPr>
        <p:txBody>
          <a:bodyPr/>
          <a:lstStyle/>
          <a:p>
            <a:endParaRPr lang="en-US"/>
          </a:p>
        </p:txBody>
      </p:sp>
      <p:sp>
        <p:nvSpPr>
          <p:cNvPr id="159002" name="Freeform 2330"/>
          <p:cNvSpPr>
            <a:spLocks/>
          </p:cNvSpPr>
          <p:nvPr/>
        </p:nvSpPr>
        <p:spPr bwMode="auto">
          <a:xfrm>
            <a:off x="2820988" y="473075"/>
            <a:ext cx="9525" cy="7938"/>
          </a:xfrm>
          <a:custGeom>
            <a:avLst/>
            <a:gdLst/>
            <a:ahLst/>
            <a:cxnLst>
              <a:cxn ang="0">
                <a:pos x="6" y="5"/>
              </a:cxn>
              <a:cxn ang="0">
                <a:pos x="6" y="0"/>
              </a:cxn>
              <a:cxn ang="0">
                <a:pos x="0" y="5"/>
              </a:cxn>
              <a:cxn ang="0">
                <a:pos x="6" y="5"/>
              </a:cxn>
            </a:cxnLst>
            <a:rect l="0" t="0" r="r" b="b"/>
            <a:pathLst>
              <a:path w="6" h="5">
                <a:moveTo>
                  <a:pt x="6" y="5"/>
                </a:moveTo>
                <a:lnTo>
                  <a:pt x="6" y="0"/>
                </a:lnTo>
                <a:lnTo>
                  <a:pt x="0" y="5"/>
                </a:lnTo>
                <a:lnTo>
                  <a:pt x="6" y="5"/>
                </a:lnTo>
                <a:close/>
              </a:path>
            </a:pathLst>
          </a:custGeom>
          <a:solidFill>
            <a:srgbClr val="000000"/>
          </a:solidFill>
          <a:ln w="9525">
            <a:noFill/>
            <a:round/>
            <a:headEnd/>
            <a:tailEnd/>
          </a:ln>
        </p:spPr>
        <p:txBody>
          <a:bodyPr/>
          <a:lstStyle/>
          <a:p>
            <a:endParaRPr lang="en-US"/>
          </a:p>
        </p:txBody>
      </p:sp>
      <p:sp>
        <p:nvSpPr>
          <p:cNvPr id="159003" name="Freeform 2331"/>
          <p:cNvSpPr>
            <a:spLocks/>
          </p:cNvSpPr>
          <p:nvPr/>
        </p:nvSpPr>
        <p:spPr bwMode="auto">
          <a:xfrm>
            <a:off x="2813050" y="496888"/>
            <a:ext cx="17463" cy="38100"/>
          </a:xfrm>
          <a:custGeom>
            <a:avLst/>
            <a:gdLst/>
            <a:ahLst/>
            <a:cxnLst>
              <a:cxn ang="0">
                <a:pos x="11" y="24"/>
              </a:cxn>
              <a:cxn ang="0">
                <a:pos x="11" y="19"/>
              </a:cxn>
              <a:cxn ang="0">
                <a:pos x="5" y="14"/>
              </a:cxn>
              <a:cxn ang="0">
                <a:pos x="0" y="10"/>
              </a:cxn>
              <a:cxn ang="0">
                <a:pos x="0" y="5"/>
              </a:cxn>
              <a:cxn ang="0">
                <a:pos x="5" y="5"/>
              </a:cxn>
              <a:cxn ang="0">
                <a:pos x="11" y="5"/>
              </a:cxn>
              <a:cxn ang="0">
                <a:pos x="11" y="0"/>
              </a:cxn>
              <a:cxn ang="0">
                <a:pos x="5" y="0"/>
              </a:cxn>
              <a:cxn ang="0">
                <a:pos x="0" y="0"/>
              </a:cxn>
              <a:cxn ang="0">
                <a:pos x="0" y="5"/>
              </a:cxn>
              <a:cxn ang="0">
                <a:pos x="0" y="14"/>
              </a:cxn>
              <a:cxn ang="0">
                <a:pos x="11" y="24"/>
              </a:cxn>
            </a:cxnLst>
            <a:rect l="0" t="0" r="r" b="b"/>
            <a:pathLst>
              <a:path w="11" h="24">
                <a:moveTo>
                  <a:pt x="11" y="24"/>
                </a:moveTo>
                <a:lnTo>
                  <a:pt x="11" y="19"/>
                </a:lnTo>
                <a:lnTo>
                  <a:pt x="5" y="14"/>
                </a:lnTo>
                <a:lnTo>
                  <a:pt x="0" y="10"/>
                </a:lnTo>
                <a:lnTo>
                  <a:pt x="0" y="5"/>
                </a:lnTo>
                <a:lnTo>
                  <a:pt x="5" y="5"/>
                </a:lnTo>
                <a:lnTo>
                  <a:pt x="11" y="5"/>
                </a:lnTo>
                <a:lnTo>
                  <a:pt x="11" y="0"/>
                </a:lnTo>
                <a:lnTo>
                  <a:pt x="5" y="0"/>
                </a:lnTo>
                <a:lnTo>
                  <a:pt x="0" y="0"/>
                </a:lnTo>
                <a:lnTo>
                  <a:pt x="0" y="5"/>
                </a:lnTo>
                <a:lnTo>
                  <a:pt x="0" y="14"/>
                </a:lnTo>
                <a:lnTo>
                  <a:pt x="11" y="24"/>
                </a:lnTo>
                <a:close/>
              </a:path>
            </a:pathLst>
          </a:custGeom>
          <a:solidFill>
            <a:srgbClr val="000000"/>
          </a:solidFill>
          <a:ln w="9525">
            <a:noFill/>
            <a:round/>
            <a:headEnd/>
            <a:tailEnd/>
          </a:ln>
        </p:spPr>
        <p:txBody>
          <a:bodyPr/>
          <a:lstStyle/>
          <a:p>
            <a:endParaRPr lang="en-US"/>
          </a:p>
        </p:txBody>
      </p:sp>
      <p:sp>
        <p:nvSpPr>
          <p:cNvPr id="159004" name="Freeform 2332"/>
          <p:cNvSpPr>
            <a:spLocks/>
          </p:cNvSpPr>
          <p:nvPr/>
        </p:nvSpPr>
        <p:spPr bwMode="auto">
          <a:xfrm>
            <a:off x="2813050" y="646113"/>
            <a:ext cx="17463" cy="39688"/>
          </a:xfrm>
          <a:custGeom>
            <a:avLst/>
            <a:gdLst/>
            <a:ahLst/>
            <a:cxnLst>
              <a:cxn ang="0">
                <a:pos x="11" y="5"/>
              </a:cxn>
              <a:cxn ang="0">
                <a:pos x="11" y="0"/>
              </a:cxn>
              <a:cxn ang="0">
                <a:pos x="5" y="5"/>
              </a:cxn>
              <a:cxn ang="0">
                <a:pos x="0" y="20"/>
              </a:cxn>
              <a:cxn ang="0">
                <a:pos x="5" y="15"/>
              </a:cxn>
              <a:cxn ang="0">
                <a:pos x="11" y="20"/>
              </a:cxn>
              <a:cxn ang="0">
                <a:pos x="11" y="25"/>
              </a:cxn>
              <a:cxn ang="0">
                <a:pos x="11" y="15"/>
              </a:cxn>
              <a:cxn ang="0">
                <a:pos x="5" y="10"/>
              </a:cxn>
              <a:cxn ang="0">
                <a:pos x="11" y="5"/>
              </a:cxn>
            </a:cxnLst>
            <a:rect l="0" t="0" r="r" b="b"/>
            <a:pathLst>
              <a:path w="11" h="25">
                <a:moveTo>
                  <a:pt x="11" y="5"/>
                </a:moveTo>
                <a:lnTo>
                  <a:pt x="11" y="0"/>
                </a:lnTo>
                <a:lnTo>
                  <a:pt x="5" y="5"/>
                </a:lnTo>
                <a:lnTo>
                  <a:pt x="0" y="20"/>
                </a:lnTo>
                <a:lnTo>
                  <a:pt x="5" y="15"/>
                </a:lnTo>
                <a:lnTo>
                  <a:pt x="11" y="20"/>
                </a:lnTo>
                <a:lnTo>
                  <a:pt x="11" y="25"/>
                </a:lnTo>
                <a:lnTo>
                  <a:pt x="11" y="15"/>
                </a:lnTo>
                <a:lnTo>
                  <a:pt x="5" y="10"/>
                </a:lnTo>
                <a:lnTo>
                  <a:pt x="11" y="5"/>
                </a:lnTo>
                <a:close/>
              </a:path>
            </a:pathLst>
          </a:custGeom>
          <a:solidFill>
            <a:srgbClr val="000000"/>
          </a:solidFill>
          <a:ln w="9525">
            <a:noFill/>
            <a:round/>
            <a:headEnd/>
            <a:tailEnd/>
          </a:ln>
        </p:spPr>
        <p:txBody>
          <a:bodyPr/>
          <a:lstStyle/>
          <a:p>
            <a:endParaRPr lang="en-US"/>
          </a:p>
        </p:txBody>
      </p:sp>
      <p:sp>
        <p:nvSpPr>
          <p:cNvPr id="159005" name="Freeform 2333"/>
          <p:cNvSpPr>
            <a:spLocks/>
          </p:cNvSpPr>
          <p:nvPr/>
        </p:nvSpPr>
        <p:spPr bwMode="auto">
          <a:xfrm>
            <a:off x="2803525" y="590550"/>
            <a:ext cx="9525" cy="15875"/>
          </a:xfrm>
          <a:custGeom>
            <a:avLst/>
            <a:gdLst/>
            <a:ahLst/>
            <a:cxnLst>
              <a:cxn ang="0">
                <a:pos x="0" y="5"/>
              </a:cxn>
              <a:cxn ang="0">
                <a:pos x="0" y="10"/>
              </a:cxn>
              <a:cxn ang="0">
                <a:pos x="6" y="10"/>
              </a:cxn>
              <a:cxn ang="0">
                <a:pos x="6" y="5"/>
              </a:cxn>
              <a:cxn ang="0">
                <a:pos x="0" y="5"/>
              </a:cxn>
              <a:cxn ang="0">
                <a:pos x="0" y="0"/>
              </a:cxn>
              <a:cxn ang="0">
                <a:pos x="0" y="5"/>
              </a:cxn>
            </a:cxnLst>
            <a:rect l="0" t="0" r="r" b="b"/>
            <a:pathLst>
              <a:path w="6" h="10">
                <a:moveTo>
                  <a:pt x="0" y="5"/>
                </a:moveTo>
                <a:lnTo>
                  <a:pt x="0" y="10"/>
                </a:lnTo>
                <a:lnTo>
                  <a:pt x="6" y="10"/>
                </a:lnTo>
                <a:lnTo>
                  <a:pt x="6" y="5"/>
                </a:lnTo>
                <a:lnTo>
                  <a:pt x="0" y="5"/>
                </a:lnTo>
                <a:lnTo>
                  <a:pt x="0" y="0"/>
                </a:lnTo>
                <a:lnTo>
                  <a:pt x="0" y="5"/>
                </a:lnTo>
                <a:close/>
              </a:path>
            </a:pathLst>
          </a:custGeom>
          <a:solidFill>
            <a:srgbClr val="000000"/>
          </a:solidFill>
          <a:ln w="9525">
            <a:noFill/>
            <a:round/>
            <a:headEnd/>
            <a:tailEnd/>
          </a:ln>
        </p:spPr>
        <p:txBody>
          <a:bodyPr/>
          <a:lstStyle/>
          <a:p>
            <a:endParaRPr lang="en-US"/>
          </a:p>
        </p:txBody>
      </p:sp>
      <p:sp>
        <p:nvSpPr>
          <p:cNvPr id="159006" name="Freeform 2334"/>
          <p:cNvSpPr>
            <a:spLocks/>
          </p:cNvSpPr>
          <p:nvPr/>
        </p:nvSpPr>
        <p:spPr bwMode="auto">
          <a:xfrm>
            <a:off x="2803525" y="534988"/>
            <a:ext cx="26988" cy="47625"/>
          </a:xfrm>
          <a:custGeom>
            <a:avLst/>
            <a:gdLst/>
            <a:ahLst/>
            <a:cxnLst>
              <a:cxn ang="0">
                <a:pos x="0" y="20"/>
              </a:cxn>
              <a:cxn ang="0">
                <a:pos x="0" y="25"/>
              </a:cxn>
              <a:cxn ang="0">
                <a:pos x="6" y="30"/>
              </a:cxn>
              <a:cxn ang="0">
                <a:pos x="11" y="30"/>
              </a:cxn>
              <a:cxn ang="0">
                <a:pos x="11" y="25"/>
              </a:cxn>
              <a:cxn ang="0">
                <a:pos x="11" y="20"/>
              </a:cxn>
              <a:cxn ang="0">
                <a:pos x="11" y="15"/>
              </a:cxn>
              <a:cxn ang="0">
                <a:pos x="17" y="15"/>
              </a:cxn>
              <a:cxn ang="0">
                <a:pos x="17" y="10"/>
              </a:cxn>
              <a:cxn ang="0">
                <a:pos x="17" y="5"/>
              </a:cxn>
              <a:cxn ang="0">
                <a:pos x="17" y="10"/>
              </a:cxn>
              <a:cxn ang="0">
                <a:pos x="17" y="15"/>
              </a:cxn>
              <a:cxn ang="0">
                <a:pos x="0" y="0"/>
              </a:cxn>
              <a:cxn ang="0">
                <a:pos x="0" y="10"/>
              </a:cxn>
              <a:cxn ang="0">
                <a:pos x="6" y="10"/>
              </a:cxn>
              <a:cxn ang="0">
                <a:pos x="11" y="20"/>
              </a:cxn>
              <a:cxn ang="0">
                <a:pos x="11" y="25"/>
              </a:cxn>
              <a:cxn ang="0">
                <a:pos x="6" y="25"/>
              </a:cxn>
              <a:cxn ang="0">
                <a:pos x="0" y="20"/>
              </a:cxn>
            </a:cxnLst>
            <a:rect l="0" t="0" r="r" b="b"/>
            <a:pathLst>
              <a:path w="17" h="30">
                <a:moveTo>
                  <a:pt x="0" y="20"/>
                </a:moveTo>
                <a:lnTo>
                  <a:pt x="0" y="25"/>
                </a:lnTo>
                <a:lnTo>
                  <a:pt x="6" y="30"/>
                </a:lnTo>
                <a:lnTo>
                  <a:pt x="11" y="30"/>
                </a:lnTo>
                <a:lnTo>
                  <a:pt x="11" y="25"/>
                </a:lnTo>
                <a:lnTo>
                  <a:pt x="11" y="20"/>
                </a:lnTo>
                <a:lnTo>
                  <a:pt x="11" y="15"/>
                </a:lnTo>
                <a:lnTo>
                  <a:pt x="17" y="15"/>
                </a:lnTo>
                <a:lnTo>
                  <a:pt x="17" y="10"/>
                </a:lnTo>
                <a:lnTo>
                  <a:pt x="17" y="5"/>
                </a:lnTo>
                <a:lnTo>
                  <a:pt x="17" y="10"/>
                </a:lnTo>
                <a:lnTo>
                  <a:pt x="17" y="15"/>
                </a:lnTo>
                <a:lnTo>
                  <a:pt x="0" y="0"/>
                </a:lnTo>
                <a:lnTo>
                  <a:pt x="0" y="10"/>
                </a:lnTo>
                <a:lnTo>
                  <a:pt x="6" y="10"/>
                </a:lnTo>
                <a:lnTo>
                  <a:pt x="11" y="20"/>
                </a:lnTo>
                <a:lnTo>
                  <a:pt x="11" y="25"/>
                </a:lnTo>
                <a:lnTo>
                  <a:pt x="6" y="25"/>
                </a:lnTo>
                <a:lnTo>
                  <a:pt x="0" y="20"/>
                </a:lnTo>
                <a:close/>
              </a:path>
            </a:pathLst>
          </a:custGeom>
          <a:solidFill>
            <a:srgbClr val="000000"/>
          </a:solidFill>
          <a:ln w="9525">
            <a:noFill/>
            <a:round/>
            <a:headEnd/>
            <a:tailEnd/>
          </a:ln>
        </p:spPr>
        <p:txBody>
          <a:bodyPr/>
          <a:lstStyle/>
          <a:p>
            <a:endParaRPr lang="en-US"/>
          </a:p>
        </p:txBody>
      </p:sp>
      <p:sp>
        <p:nvSpPr>
          <p:cNvPr id="159007" name="Freeform 2335"/>
          <p:cNvSpPr>
            <a:spLocks/>
          </p:cNvSpPr>
          <p:nvPr/>
        </p:nvSpPr>
        <p:spPr bwMode="auto">
          <a:xfrm>
            <a:off x="2803525" y="465138"/>
            <a:ext cx="9525" cy="7938"/>
          </a:xfrm>
          <a:custGeom>
            <a:avLst/>
            <a:gdLst/>
            <a:ahLst/>
            <a:cxnLst>
              <a:cxn ang="0">
                <a:pos x="6" y="5"/>
              </a:cxn>
              <a:cxn ang="0">
                <a:pos x="0" y="0"/>
              </a:cxn>
              <a:cxn ang="0">
                <a:pos x="6" y="0"/>
              </a:cxn>
              <a:cxn ang="0">
                <a:pos x="6" y="5"/>
              </a:cxn>
            </a:cxnLst>
            <a:rect l="0" t="0" r="r" b="b"/>
            <a:pathLst>
              <a:path w="6" h="5">
                <a:moveTo>
                  <a:pt x="6" y="5"/>
                </a:moveTo>
                <a:lnTo>
                  <a:pt x="0" y="0"/>
                </a:lnTo>
                <a:lnTo>
                  <a:pt x="6" y="0"/>
                </a:lnTo>
                <a:lnTo>
                  <a:pt x="6" y="5"/>
                </a:lnTo>
                <a:close/>
              </a:path>
            </a:pathLst>
          </a:custGeom>
          <a:solidFill>
            <a:srgbClr val="000000"/>
          </a:solidFill>
          <a:ln w="9525">
            <a:noFill/>
            <a:round/>
            <a:headEnd/>
            <a:tailEnd/>
          </a:ln>
        </p:spPr>
        <p:txBody>
          <a:bodyPr/>
          <a:lstStyle/>
          <a:p>
            <a:endParaRPr lang="en-US"/>
          </a:p>
        </p:txBody>
      </p:sp>
      <p:sp>
        <p:nvSpPr>
          <p:cNvPr id="159008" name="Freeform 2336"/>
          <p:cNvSpPr>
            <a:spLocks/>
          </p:cNvSpPr>
          <p:nvPr/>
        </p:nvSpPr>
        <p:spPr bwMode="auto">
          <a:xfrm>
            <a:off x="2795588" y="534988"/>
            <a:ext cx="7938" cy="39688"/>
          </a:xfrm>
          <a:custGeom>
            <a:avLst/>
            <a:gdLst/>
            <a:ahLst/>
            <a:cxnLst>
              <a:cxn ang="0">
                <a:pos x="5" y="10"/>
              </a:cxn>
              <a:cxn ang="0">
                <a:pos x="5" y="0"/>
              </a:cxn>
              <a:cxn ang="0">
                <a:pos x="0" y="0"/>
              </a:cxn>
              <a:cxn ang="0">
                <a:pos x="0" y="5"/>
              </a:cxn>
              <a:cxn ang="0">
                <a:pos x="5" y="5"/>
              </a:cxn>
              <a:cxn ang="0">
                <a:pos x="0" y="5"/>
              </a:cxn>
              <a:cxn ang="0">
                <a:pos x="0" y="10"/>
              </a:cxn>
              <a:cxn ang="0">
                <a:pos x="0" y="20"/>
              </a:cxn>
              <a:cxn ang="0">
                <a:pos x="5" y="25"/>
              </a:cxn>
              <a:cxn ang="0">
                <a:pos x="5" y="20"/>
              </a:cxn>
              <a:cxn ang="0">
                <a:pos x="0" y="15"/>
              </a:cxn>
              <a:cxn ang="0">
                <a:pos x="0" y="10"/>
              </a:cxn>
              <a:cxn ang="0">
                <a:pos x="0" y="5"/>
              </a:cxn>
              <a:cxn ang="0">
                <a:pos x="5" y="10"/>
              </a:cxn>
            </a:cxnLst>
            <a:rect l="0" t="0" r="r" b="b"/>
            <a:pathLst>
              <a:path w="5" h="25">
                <a:moveTo>
                  <a:pt x="5" y="10"/>
                </a:moveTo>
                <a:lnTo>
                  <a:pt x="5" y="0"/>
                </a:lnTo>
                <a:lnTo>
                  <a:pt x="0" y="0"/>
                </a:lnTo>
                <a:lnTo>
                  <a:pt x="0" y="5"/>
                </a:lnTo>
                <a:lnTo>
                  <a:pt x="5" y="5"/>
                </a:lnTo>
                <a:lnTo>
                  <a:pt x="0" y="5"/>
                </a:lnTo>
                <a:lnTo>
                  <a:pt x="0" y="10"/>
                </a:lnTo>
                <a:lnTo>
                  <a:pt x="0" y="20"/>
                </a:lnTo>
                <a:lnTo>
                  <a:pt x="5" y="25"/>
                </a:lnTo>
                <a:lnTo>
                  <a:pt x="5" y="20"/>
                </a:lnTo>
                <a:lnTo>
                  <a:pt x="0" y="15"/>
                </a:lnTo>
                <a:lnTo>
                  <a:pt x="0" y="10"/>
                </a:lnTo>
                <a:lnTo>
                  <a:pt x="0" y="5"/>
                </a:lnTo>
                <a:lnTo>
                  <a:pt x="5" y="10"/>
                </a:lnTo>
                <a:close/>
              </a:path>
            </a:pathLst>
          </a:custGeom>
          <a:solidFill>
            <a:srgbClr val="000000"/>
          </a:solidFill>
          <a:ln w="9525">
            <a:noFill/>
            <a:round/>
            <a:headEnd/>
            <a:tailEnd/>
          </a:ln>
        </p:spPr>
        <p:txBody>
          <a:bodyPr/>
          <a:lstStyle/>
          <a:p>
            <a:endParaRPr lang="en-US"/>
          </a:p>
        </p:txBody>
      </p:sp>
      <p:sp>
        <p:nvSpPr>
          <p:cNvPr id="159009" name="Freeform 2337"/>
          <p:cNvSpPr>
            <a:spLocks/>
          </p:cNvSpPr>
          <p:nvPr/>
        </p:nvSpPr>
        <p:spPr bwMode="auto">
          <a:xfrm>
            <a:off x="2778125" y="582613"/>
            <a:ext cx="25400" cy="23813"/>
          </a:xfrm>
          <a:custGeom>
            <a:avLst/>
            <a:gdLst/>
            <a:ahLst/>
            <a:cxnLst>
              <a:cxn ang="0">
                <a:pos x="16" y="15"/>
              </a:cxn>
              <a:cxn ang="0">
                <a:pos x="16" y="10"/>
              </a:cxn>
              <a:cxn ang="0">
                <a:pos x="0" y="0"/>
              </a:cxn>
              <a:cxn ang="0">
                <a:pos x="0" y="5"/>
              </a:cxn>
              <a:cxn ang="0">
                <a:pos x="16" y="15"/>
              </a:cxn>
            </a:cxnLst>
            <a:rect l="0" t="0" r="r" b="b"/>
            <a:pathLst>
              <a:path w="16" h="15">
                <a:moveTo>
                  <a:pt x="16" y="15"/>
                </a:moveTo>
                <a:lnTo>
                  <a:pt x="16" y="10"/>
                </a:lnTo>
                <a:lnTo>
                  <a:pt x="0" y="0"/>
                </a:lnTo>
                <a:lnTo>
                  <a:pt x="0" y="5"/>
                </a:lnTo>
                <a:lnTo>
                  <a:pt x="16" y="15"/>
                </a:lnTo>
                <a:close/>
              </a:path>
            </a:pathLst>
          </a:custGeom>
          <a:solidFill>
            <a:srgbClr val="000000"/>
          </a:solidFill>
          <a:ln w="9525">
            <a:noFill/>
            <a:round/>
            <a:headEnd/>
            <a:tailEnd/>
          </a:ln>
        </p:spPr>
        <p:txBody>
          <a:bodyPr/>
          <a:lstStyle/>
          <a:p>
            <a:endParaRPr lang="en-US"/>
          </a:p>
        </p:txBody>
      </p:sp>
      <p:sp>
        <p:nvSpPr>
          <p:cNvPr id="159010" name="Freeform 2338"/>
          <p:cNvSpPr>
            <a:spLocks/>
          </p:cNvSpPr>
          <p:nvPr/>
        </p:nvSpPr>
        <p:spPr bwMode="auto">
          <a:xfrm>
            <a:off x="2778125" y="614363"/>
            <a:ext cx="17463" cy="47625"/>
          </a:xfrm>
          <a:custGeom>
            <a:avLst/>
            <a:gdLst/>
            <a:ahLst/>
            <a:cxnLst>
              <a:cxn ang="0">
                <a:pos x="0" y="30"/>
              </a:cxn>
              <a:cxn ang="0">
                <a:pos x="0" y="30"/>
              </a:cxn>
              <a:cxn ang="0">
                <a:pos x="5" y="30"/>
              </a:cxn>
              <a:cxn ang="0">
                <a:pos x="11" y="20"/>
              </a:cxn>
              <a:cxn ang="0">
                <a:pos x="11" y="10"/>
              </a:cxn>
              <a:cxn ang="0">
                <a:pos x="0" y="5"/>
              </a:cxn>
              <a:cxn ang="0">
                <a:pos x="0" y="0"/>
              </a:cxn>
              <a:cxn ang="0">
                <a:pos x="0" y="10"/>
              </a:cxn>
              <a:cxn ang="0">
                <a:pos x="5" y="15"/>
              </a:cxn>
              <a:cxn ang="0">
                <a:pos x="11" y="15"/>
              </a:cxn>
              <a:cxn ang="0">
                <a:pos x="5" y="25"/>
              </a:cxn>
              <a:cxn ang="0">
                <a:pos x="5" y="30"/>
              </a:cxn>
              <a:cxn ang="0">
                <a:pos x="0" y="30"/>
              </a:cxn>
            </a:cxnLst>
            <a:rect l="0" t="0" r="r" b="b"/>
            <a:pathLst>
              <a:path w="11" h="30">
                <a:moveTo>
                  <a:pt x="0" y="30"/>
                </a:moveTo>
                <a:lnTo>
                  <a:pt x="0" y="30"/>
                </a:lnTo>
                <a:lnTo>
                  <a:pt x="5" y="30"/>
                </a:lnTo>
                <a:lnTo>
                  <a:pt x="11" y="20"/>
                </a:lnTo>
                <a:lnTo>
                  <a:pt x="11" y="10"/>
                </a:lnTo>
                <a:lnTo>
                  <a:pt x="0" y="5"/>
                </a:lnTo>
                <a:lnTo>
                  <a:pt x="0" y="0"/>
                </a:lnTo>
                <a:lnTo>
                  <a:pt x="0" y="10"/>
                </a:lnTo>
                <a:lnTo>
                  <a:pt x="5" y="15"/>
                </a:lnTo>
                <a:lnTo>
                  <a:pt x="11" y="15"/>
                </a:lnTo>
                <a:lnTo>
                  <a:pt x="5" y="25"/>
                </a:lnTo>
                <a:lnTo>
                  <a:pt x="5" y="30"/>
                </a:lnTo>
                <a:lnTo>
                  <a:pt x="0" y="30"/>
                </a:lnTo>
                <a:close/>
              </a:path>
            </a:pathLst>
          </a:custGeom>
          <a:solidFill>
            <a:srgbClr val="000000"/>
          </a:solidFill>
          <a:ln w="9525">
            <a:noFill/>
            <a:round/>
            <a:headEnd/>
            <a:tailEnd/>
          </a:ln>
        </p:spPr>
        <p:txBody>
          <a:bodyPr/>
          <a:lstStyle/>
          <a:p>
            <a:endParaRPr lang="en-US"/>
          </a:p>
        </p:txBody>
      </p:sp>
      <p:sp>
        <p:nvSpPr>
          <p:cNvPr id="159011" name="Freeform 2339"/>
          <p:cNvSpPr>
            <a:spLocks/>
          </p:cNvSpPr>
          <p:nvPr/>
        </p:nvSpPr>
        <p:spPr bwMode="auto">
          <a:xfrm>
            <a:off x="2760663" y="574675"/>
            <a:ext cx="17463" cy="15875"/>
          </a:xfrm>
          <a:custGeom>
            <a:avLst/>
            <a:gdLst/>
            <a:ahLst/>
            <a:cxnLst>
              <a:cxn ang="0">
                <a:pos x="11" y="10"/>
              </a:cxn>
              <a:cxn ang="0">
                <a:pos x="11" y="5"/>
              </a:cxn>
              <a:cxn ang="0">
                <a:pos x="0" y="0"/>
              </a:cxn>
              <a:cxn ang="0">
                <a:pos x="0" y="5"/>
              </a:cxn>
              <a:cxn ang="0">
                <a:pos x="11" y="10"/>
              </a:cxn>
            </a:cxnLst>
            <a:rect l="0" t="0" r="r" b="b"/>
            <a:pathLst>
              <a:path w="11" h="10">
                <a:moveTo>
                  <a:pt x="11" y="10"/>
                </a:moveTo>
                <a:lnTo>
                  <a:pt x="11" y="5"/>
                </a:lnTo>
                <a:lnTo>
                  <a:pt x="0" y="0"/>
                </a:lnTo>
                <a:lnTo>
                  <a:pt x="0" y="5"/>
                </a:lnTo>
                <a:lnTo>
                  <a:pt x="11" y="10"/>
                </a:lnTo>
                <a:close/>
              </a:path>
            </a:pathLst>
          </a:custGeom>
          <a:solidFill>
            <a:srgbClr val="000000"/>
          </a:solidFill>
          <a:ln w="9525">
            <a:noFill/>
            <a:round/>
            <a:headEnd/>
            <a:tailEnd/>
          </a:ln>
        </p:spPr>
        <p:txBody>
          <a:bodyPr/>
          <a:lstStyle/>
          <a:p>
            <a:endParaRPr lang="en-US"/>
          </a:p>
        </p:txBody>
      </p:sp>
      <p:sp>
        <p:nvSpPr>
          <p:cNvPr id="159012" name="Freeform 2340"/>
          <p:cNvSpPr>
            <a:spLocks/>
          </p:cNvSpPr>
          <p:nvPr/>
        </p:nvSpPr>
        <p:spPr bwMode="auto">
          <a:xfrm>
            <a:off x="2770188" y="614363"/>
            <a:ext cx="7938" cy="15875"/>
          </a:xfrm>
          <a:custGeom>
            <a:avLst/>
            <a:gdLst/>
            <a:ahLst/>
            <a:cxnLst>
              <a:cxn ang="0">
                <a:pos x="5" y="10"/>
              </a:cxn>
              <a:cxn ang="0">
                <a:pos x="5" y="0"/>
              </a:cxn>
              <a:cxn ang="0">
                <a:pos x="0" y="10"/>
              </a:cxn>
              <a:cxn ang="0">
                <a:pos x="5" y="10"/>
              </a:cxn>
            </a:cxnLst>
            <a:rect l="0" t="0" r="r" b="b"/>
            <a:pathLst>
              <a:path w="5" h="10">
                <a:moveTo>
                  <a:pt x="5" y="10"/>
                </a:moveTo>
                <a:lnTo>
                  <a:pt x="5" y="0"/>
                </a:lnTo>
                <a:lnTo>
                  <a:pt x="0" y="10"/>
                </a:lnTo>
                <a:lnTo>
                  <a:pt x="5" y="10"/>
                </a:lnTo>
                <a:close/>
              </a:path>
            </a:pathLst>
          </a:custGeom>
          <a:solidFill>
            <a:srgbClr val="000000"/>
          </a:solidFill>
          <a:ln w="9525">
            <a:noFill/>
            <a:round/>
            <a:headEnd/>
            <a:tailEnd/>
          </a:ln>
        </p:spPr>
        <p:txBody>
          <a:bodyPr/>
          <a:lstStyle/>
          <a:p>
            <a:endParaRPr lang="en-US"/>
          </a:p>
        </p:txBody>
      </p:sp>
      <p:sp>
        <p:nvSpPr>
          <p:cNvPr id="159013" name="Freeform 2341"/>
          <p:cNvSpPr>
            <a:spLocks/>
          </p:cNvSpPr>
          <p:nvPr/>
        </p:nvSpPr>
        <p:spPr bwMode="auto">
          <a:xfrm>
            <a:off x="2735263" y="606425"/>
            <a:ext cx="42863" cy="55563"/>
          </a:xfrm>
          <a:custGeom>
            <a:avLst/>
            <a:gdLst/>
            <a:ahLst/>
            <a:cxnLst>
              <a:cxn ang="0">
                <a:pos x="27" y="35"/>
              </a:cxn>
              <a:cxn ang="0">
                <a:pos x="27" y="35"/>
              </a:cxn>
              <a:cxn ang="0">
                <a:pos x="22" y="35"/>
              </a:cxn>
              <a:cxn ang="0">
                <a:pos x="11" y="30"/>
              </a:cxn>
              <a:cxn ang="0">
                <a:pos x="5" y="20"/>
              </a:cxn>
              <a:cxn ang="0">
                <a:pos x="5" y="15"/>
              </a:cxn>
              <a:cxn ang="0">
                <a:pos x="5" y="10"/>
              </a:cxn>
              <a:cxn ang="0">
                <a:pos x="11" y="5"/>
              </a:cxn>
              <a:cxn ang="0">
                <a:pos x="16" y="5"/>
              </a:cxn>
              <a:cxn ang="0">
                <a:pos x="11" y="0"/>
              </a:cxn>
              <a:cxn ang="0">
                <a:pos x="5" y="0"/>
              </a:cxn>
              <a:cxn ang="0">
                <a:pos x="11" y="0"/>
              </a:cxn>
              <a:cxn ang="0">
                <a:pos x="5" y="5"/>
              </a:cxn>
              <a:cxn ang="0">
                <a:pos x="5" y="10"/>
              </a:cxn>
              <a:cxn ang="0">
                <a:pos x="0" y="20"/>
              </a:cxn>
              <a:cxn ang="0">
                <a:pos x="5" y="30"/>
              </a:cxn>
              <a:cxn ang="0">
                <a:pos x="11" y="35"/>
              </a:cxn>
              <a:cxn ang="0">
                <a:pos x="16" y="35"/>
              </a:cxn>
              <a:cxn ang="0">
                <a:pos x="27" y="35"/>
              </a:cxn>
            </a:cxnLst>
            <a:rect l="0" t="0" r="r" b="b"/>
            <a:pathLst>
              <a:path w="27" h="35">
                <a:moveTo>
                  <a:pt x="27" y="35"/>
                </a:moveTo>
                <a:lnTo>
                  <a:pt x="27" y="35"/>
                </a:lnTo>
                <a:lnTo>
                  <a:pt x="22" y="35"/>
                </a:lnTo>
                <a:lnTo>
                  <a:pt x="11" y="30"/>
                </a:lnTo>
                <a:lnTo>
                  <a:pt x="5" y="20"/>
                </a:lnTo>
                <a:lnTo>
                  <a:pt x="5" y="15"/>
                </a:lnTo>
                <a:lnTo>
                  <a:pt x="5" y="10"/>
                </a:lnTo>
                <a:lnTo>
                  <a:pt x="11" y="5"/>
                </a:lnTo>
                <a:lnTo>
                  <a:pt x="16" y="5"/>
                </a:lnTo>
                <a:lnTo>
                  <a:pt x="11" y="0"/>
                </a:lnTo>
                <a:lnTo>
                  <a:pt x="5" y="0"/>
                </a:lnTo>
                <a:lnTo>
                  <a:pt x="11" y="0"/>
                </a:lnTo>
                <a:lnTo>
                  <a:pt x="5" y="5"/>
                </a:lnTo>
                <a:lnTo>
                  <a:pt x="5" y="10"/>
                </a:lnTo>
                <a:lnTo>
                  <a:pt x="0" y="20"/>
                </a:lnTo>
                <a:lnTo>
                  <a:pt x="5" y="30"/>
                </a:lnTo>
                <a:lnTo>
                  <a:pt x="11" y="35"/>
                </a:lnTo>
                <a:lnTo>
                  <a:pt x="16" y="35"/>
                </a:lnTo>
                <a:lnTo>
                  <a:pt x="27" y="35"/>
                </a:lnTo>
                <a:close/>
              </a:path>
            </a:pathLst>
          </a:custGeom>
          <a:solidFill>
            <a:srgbClr val="000000"/>
          </a:solidFill>
          <a:ln w="9525">
            <a:noFill/>
            <a:round/>
            <a:headEnd/>
            <a:tailEnd/>
          </a:ln>
        </p:spPr>
        <p:txBody>
          <a:bodyPr/>
          <a:lstStyle/>
          <a:p>
            <a:endParaRPr lang="en-US"/>
          </a:p>
        </p:txBody>
      </p:sp>
      <p:sp>
        <p:nvSpPr>
          <p:cNvPr id="159014" name="Freeform 2342"/>
          <p:cNvSpPr>
            <a:spLocks/>
          </p:cNvSpPr>
          <p:nvPr/>
        </p:nvSpPr>
        <p:spPr bwMode="auto">
          <a:xfrm>
            <a:off x="2735263" y="606425"/>
            <a:ext cx="60325" cy="55563"/>
          </a:xfrm>
          <a:custGeom>
            <a:avLst/>
            <a:gdLst/>
            <a:ahLst/>
            <a:cxnLst>
              <a:cxn ang="0">
                <a:pos x="5" y="30"/>
              </a:cxn>
              <a:cxn ang="0">
                <a:pos x="0" y="20"/>
              </a:cxn>
              <a:cxn ang="0">
                <a:pos x="5" y="10"/>
              </a:cxn>
              <a:cxn ang="0">
                <a:pos x="5" y="5"/>
              </a:cxn>
              <a:cxn ang="0">
                <a:pos x="11" y="0"/>
              </a:cxn>
              <a:cxn ang="0">
                <a:pos x="5" y="0"/>
              </a:cxn>
              <a:cxn ang="0">
                <a:pos x="11" y="0"/>
              </a:cxn>
              <a:cxn ang="0">
                <a:pos x="16" y="5"/>
              </a:cxn>
              <a:cxn ang="0">
                <a:pos x="11" y="5"/>
              </a:cxn>
              <a:cxn ang="0">
                <a:pos x="5" y="10"/>
              </a:cxn>
              <a:cxn ang="0">
                <a:pos x="5" y="15"/>
              </a:cxn>
              <a:cxn ang="0">
                <a:pos x="5" y="20"/>
              </a:cxn>
              <a:cxn ang="0">
                <a:pos x="11" y="30"/>
              </a:cxn>
              <a:cxn ang="0">
                <a:pos x="22" y="35"/>
              </a:cxn>
              <a:cxn ang="0">
                <a:pos x="32" y="35"/>
              </a:cxn>
              <a:cxn ang="0">
                <a:pos x="32" y="30"/>
              </a:cxn>
              <a:cxn ang="0">
                <a:pos x="38" y="20"/>
              </a:cxn>
              <a:cxn ang="0">
                <a:pos x="32" y="20"/>
              </a:cxn>
              <a:cxn ang="0">
                <a:pos x="27" y="15"/>
              </a:cxn>
              <a:cxn ang="0">
                <a:pos x="22" y="15"/>
              </a:cxn>
              <a:cxn ang="0">
                <a:pos x="27" y="5"/>
              </a:cxn>
              <a:cxn ang="0">
                <a:pos x="27" y="10"/>
              </a:cxn>
              <a:cxn ang="0">
                <a:pos x="38" y="15"/>
              </a:cxn>
              <a:cxn ang="0">
                <a:pos x="38" y="25"/>
              </a:cxn>
              <a:cxn ang="0">
                <a:pos x="32" y="35"/>
              </a:cxn>
              <a:cxn ang="0">
                <a:pos x="27" y="35"/>
              </a:cxn>
              <a:cxn ang="0">
                <a:pos x="16" y="35"/>
              </a:cxn>
              <a:cxn ang="0">
                <a:pos x="11" y="35"/>
              </a:cxn>
              <a:cxn ang="0">
                <a:pos x="5" y="30"/>
              </a:cxn>
            </a:cxnLst>
            <a:rect l="0" t="0" r="r" b="b"/>
            <a:pathLst>
              <a:path w="38" h="35">
                <a:moveTo>
                  <a:pt x="5" y="30"/>
                </a:moveTo>
                <a:lnTo>
                  <a:pt x="0" y="20"/>
                </a:lnTo>
                <a:lnTo>
                  <a:pt x="5" y="10"/>
                </a:lnTo>
                <a:lnTo>
                  <a:pt x="5" y="5"/>
                </a:lnTo>
                <a:lnTo>
                  <a:pt x="11" y="0"/>
                </a:lnTo>
                <a:lnTo>
                  <a:pt x="5" y="0"/>
                </a:lnTo>
                <a:lnTo>
                  <a:pt x="11" y="0"/>
                </a:lnTo>
                <a:lnTo>
                  <a:pt x="16" y="5"/>
                </a:lnTo>
                <a:lnTo>
                  <a:pt x="11" y="5"/>
                </a:lnTo>
                <a:lnTo>
                  <a:pt x="5" y="10"/>
                </a:lnTo>
                <a:lnTo>
                  <a:pt x="5" y="15"/>
                </a:lnTo>
                <a:lnTo>
                  <a:pt x="5" y="20"/>
                </a:lnTo>
                <a:lnTo>
                  <a:pt x="11" y="30"/>
                </a:lnTo>
                <a:lnTo>
                  <a:pt x="22" y="35"/>
                </a:lnTo>
                <a:lnTo>
                  <a:pt x="32" y="35"/>
                </a:lnTo>
                <a:lnTo>
                  <a:pt x="32" y="30"/>
                </a:lnTo>
                <a:lnTo>
                  <a:pt x="38" y="20"/>
                </a:lnTo>
                <a:lnTo>
                  <a:pt x="32" y="20"/>
                </a:lnTo>
                <a:lnTo>
                  <a:pt x="27" y="15"/>
                </a:lnTo>
                <a:lnTo>
                  <a:pt x="22" y="15"/>
                </a:lnTo>
                <a:lnTo>
                  <a:pt x="27" y="5"/>
                </a:lnTo>
                <a:lnTo>
                  <a:pt x="27" y="10"/>
                </a:lnTo>
                <a:lnTo>
                  <a:pt x="38" y="15"/>
                </a:lnTo>
                <a:lnTo>
                  <a:pt x="38" y="25"/>
                </a:lnTo>
                <a:lnTo>
                  <a:pt x="32" y="35"/>
                </a:lnTo>
                <a:lnTo>
                  <a:pt x="27" y="35"/>
                </a:lnTo>
                <a:lnTo>
                  <a:pt x="16" y="35"/>
                </a:lnTo>
                <a:lnTo>
                  <a:pt x="11" y="35"/>
                </a:lnTo>
                <a:lnTo>
                  <a:pt x="5" y="30"/>
                </a:lnTo>
                <a:close/>
              </a:path>
            </a:pathLst>
          </a:custGeom>
          <a:noFill/>
          <a:ln w="1588" cap="rnd">
            <a:solidFill>
              <a:srgbClr val="000000"/>
            </a:solidFill>
            <a:prstDash val="solid"/>
            <a:round/>
            <a:headEnd/>
            <a:tailEnd/>
          </a:ln>
        </p:spPr>
        <p:txBody>
          <a:bodyPr/>
          <a:lstStyle/>
          <a:p>
            <a:endParaRPr lang="en-US"/>
          </a:p>
        </p:txBody>
      </p:sp>
      <p:sp>
        <p:nvSpPr>
          <p:cNvPr id="159015" name="Freeform 2343"/>
          <p:cNvSpPr>
            <a:spLocks/>
          </p:cNvSpPr>
          <p:nvPr/>
        </p:nvSpPr>
        <p:spPr bwMode="auto">
          <a:xfrm>
            <a:off x="2760663" y="574675"/>
            <a:ext cx="52388" cy="31750"/>
          </a:xfrm>
          <a:custGeom>
            <a:avLst/>
            <a:gdLst/>
            <a:ahLst/>
            <a:cxnLst>
              <a:cxn ang="0">
                <a:pos x="0" y="5"/>
              </a:cxn>
              <a:cxn ang="0">
                <a:pos x="0" y="5"/>
              </a:cxn>
              <a:cxn ang="0">
                <a:pos x="0" y="0"/>
              </a:cxn>
              <a:cxn ang="0">
                <a:pos x="28" y="15"/>
              </a:cxn>
              <a:cxn ang="0">
                <a:pos x="28" y="10"/>
              </a:cxn>
              <a:cxn ang="0">
                <a:pos x="28" y="15"/>
              </a:cxn>
              <a:cxn ang="0">
                <a:pos x="33" y="15"/>
              </a:cxn>
              <a:cxn ang="0">
                <a:pos x="33" y="20"/>
              </a:cxn>
              <a:cxn ang="0">
                <a:pos x="28" y="20"/>
              </a:cxn>
              <a:cxn ang="0">
                <a:pos x="0" y="5"/>
              </a:cxn>
            </a:cxnLst>
            <a:rect l="0" t="0" r="r" b="b"/>
            <a:pathLst>
              <a:path w="33" h="20">
                <a:moveTo>
                  <a:pt x="0" y="5"/>
                </a:moveTo>
                <a:lnTo>
                  <a:pt x="0" y="5"/>
                </a:lnTo>
                <a:lnTo>
                  <a:pt x="0" y="0"/>
                </a:lnTo>
                <a:lnTo>
                  <a:pt x="28" y="15"/>
                </a:lnTo>
                <a:lnTo>
                  <a:pt x="28" y="10"/>
                </a:lnTo>
                <a:lnTo>
                  <a:pt x="28" y="15"/>
                </a:lnTo>
                <a:lnTo>
                  <a:pt x="33" y="15"/>
                </a:lnTo>
                <a:lnTo>
                  <a:pt x="33" y="20"/>
                </a:lnTo>
                <a:lnTo>
                  <a:pt x="28" y="20"/>
                </a:lnTo>
                <a:lnTo>
                  <a:pt x="0" y="5"/>
                </a:lnTo>
                <a:close/>
              </a:path>
            </a:pathLst>
          </a:custGeom>
          <a:noFill/>
          <a:ln w="1588" cap="rnd">
            <a:solidFill>
              <a:srgbClr val="000000"/>
            </a:solidFill>
            <a:prstDash val="solid"/>
            <a:round/>
            <a:headEnd/>
            <a:tailEnd/>
          </a:ln>
        </p:spPr>
        <p:txBody>
          <a:bodyPr/>
          <a:lstStyle/>
          <a:p>
            <a:endParaRPr lang="en-US"/>
          </a:p>
        </p:txBody>
      </p:sp>
      <p:sp>
        <p:nvSpPr>
          <p:cNvPr id="159016" name="Freeform 2344"/>
          <p:cNvSpPr>
            <a:spLocks/>
          </p:cNvSpPr>
          <p:nvPr/>
        </p:nvSpPr>
        <p:spPr bwMode="auto">
          <a:xfrm>
            <a:off x="2795588" y="534988"/>
            <a:ext cx="34925" cy="47625"/>
          </a:xfrm>
          <a:custGeom>
            <a:avLst/>
            <a:gdLst/>
            <a:ahLst/>
            <a:cxnLst>
              <a:cxn ang="0">
                <a:pos x="0" y="20"/>
              </a:cxn>
              <a:cxn ang="0">
                <a:pos x="0" y="10"/>
              </a:cxn>
              <a:cxn ang="0">
                <a:pos x="0" y="5"/>
              </a:cxn>
              <a:cxn ang="0">
                <a:pos x="5" y="5"/>
              </a:cxn>
              <a:cxn ang="0">
                <a:pos x="0" y="5"/>
              </a:cxn>
              <a:cxn ang="0">
                <a:pos x="0" y="0"/>
              </a:cxn>
              <a:cxn ang="0">
                <a:pos x="22" y="15"/>
              </a:cxn>
              <a:cxn ang="0">
                <a:pos x="22" y="10"/>
              </a:cxn>
              <a:cxn ang="0">
                <a:pos x="22" y="5"/>
              </a:cxn>
              <a:cxn ang="0">
                <a:pos x="22" y="10"/>
              </a:cxn>
              <a:cxn ang="0">
                <a:pos x="22" y="15"/>
              </a:cxn>
              <a:cxn ang="0">
                <a:pos x="16" y="15"/>
              </a:cxn>
              <a:cxn ang="0">
                <a:pos x="16" y="20"/>
              </a:cxn>
              <a:cxn ang="0">
                <a:pos x="16" y="25"/>
              </a:cxn>
              <a:cxn ang="0">
                <a:pos x="16" y="30"/>
              </a:cxn>
              <a:cxn ang="0">
                <a:pos x="11" y="30"/>
              </a:cxn>
              <a:cxn ang="0">
                <a:pos x="5" y="25"/>
              </a:cxn>
              <a:cxn ang="0">
                <a:pos x="0" y="20"/>
              </a:cxn>
            </a:cxnLst>
            <a:rect l="0" t="0" r="r" b="b"/>
            <a:pathLst>
              <a:path w="22" h="30">
                <a:moveTo>
                  <a:pt x="0" y="20"/>
                </a:moveTo>
                <a:lnTo>
                  <a:pt x="0" y="10"/>
                </a:lnTo>
                <a:lnTo>
                  <a:pt x="0" y="5"/>
                </a:lnTo>
                <a:lnTo>
                  <a:pt x="5" y="5"/>
                </a:lnTo>
                <a:lnTo>
                  <a:pt x="0" y="5"/>
                </a:lnTo>
                <a:lnTo>
                  <a:pt x="0" y="0"/>
                </a:lnTo>
                <a:lnTo>
                  <a:pt x="22" y="15"/>
                </a:lnTo>
                <a:lnTo>
                  <a:pt x="22" y="10"/>
                </a:lnTo>
                <a:lnTo>
                  <a:pt x="22" y="5"/>
                </a:lnTo>
                <a:lnTo>
                  <a:pt x="22" y="10"/>
                </a:lnTo>
                <a:lnTo>
                  <a:pt x="22" y="15"/>
                </a:lnTo>
                <a:lnTo>
                  <a:pt x="16" y="15"/>
                </a:lnTo>
                <a:lnTo>
                  <a:pt x="16" y="20"/>
                </a:lnTo>
                <a:lnTo>
                  <a:pt x="16" y="25"/>
                </a:lnTo>
                <a:lnTo>
                  <a:pt x="16" y="30"/>
                </a:lnTo>
                <a:lnTo>
                  <a:pt x="11" y="30"/>
                </a:lnTo>
                <a:lnTo>
                  <a:pt x="5" y="25"/>
                </a:lnTo>
                <a:lnTo>
                  <a:pt x="0" y="20"/>
                </a:lnTo>
                <a:close/>
              </a:path>
            </a:pathLst>
          </a:custGeom>
          <a:noFill/>
          <a:ln w="1588" cap="rnd">
            <a:solidFill>
              <a:srgbClr val="000000"/>
            </a:solidFill>
            <a:prstDash val="solid"/>
            <a:round/>
            <a:headEnd/>
            <a:tailEnd/>
          </a:ln>
        </p:spPr>
        <p:txBody>
          <a:bodyPr/>
          <a:lstStyle/>
          <a:p>
            <a:endParaRPr lang="en-US"/>
          </a:p>
        </p:txBody>
      </p:sp>
      <p:sp>
        <p:nvSpPr>
          <p:cNvPr id="159017" name="Freeform 2345"/>
          <p:cNvSpPr>
            <a:spLocks/>
          </p:cNvSpPr>
          <p:nvPr/>
        </p:nvSpPr>
        <p:spPr bwMode="auto">
          <a:xfrm>
            <a:off x="2795588" y="542925"/>
            <a:ext cx="25400" cy="31750"/>
          </a:xfrm>
          <a:custGeom>
            <a:avLst/>
            <a:gdLst/>
            <a:ahLst/>
            <a:cxnLst>
              <a:cxn ang="0">
                <a:pos x="16" y="20"/>
              </a:cxn>
              <a:cxn ang="0">
                <a:pos x="16" y="15"/>
              </a:cxn>
              <a:cxn ang="0">
                <a:pos x="11" y="5"/>
              </a:cxn>
              <a:cxn ang="0">
                <a:pos x="5" y="5"/>
              </a:cxn>
              <a:cxn ang="0">
                <a:pos x="0" y="0"/>
              </a:cxn>
              <a:cxn ang="0">
                <a:pos x="0" y="5"/>
              </a:cxn>
              <a:cxn ang="0">
                <a:pos x="0" y="10"/>
              </a:cxn>
              <a:cxn ang="0">
                <a:pos x="5" y="15"/>
              </a:cxn>
              <a:cxn ang="0">
                <a:pos x="11" y="20"/>
              </a:cxn>
              <a:cxn ang="0">
                <a:pos x="16" y="20"/>
              </a:cxn>
            </a:cxnLst>
            <a:rect l="0" t="0" r="r" b="b"/>
            <a:pathLst>
              <a:path w="16" h="20">
                <a:moveTo>
                  <a:pt x="16" y="20"/>
                </a:moveTo>
                <a:lnTo>
                  <a:pt x="16" y="15"/>
                </a:lnTo>
                <a:lnTo>
                  <a:pt x="11" y="5"/>
                </a:lnTo>
                <a:lnTo>
                  <a:pt x="5" y="5"/>
                </a:lnTo>
                <a:lnTo>
                  <a:pt x="0" y="0"/>
                </a:lnTo>
                <a:lnTo>
                  <a:pt x="0" y="5"/>
                </a:lnTo>
                <a:lnTo>
                  <a:pt x="0" y="10"/>
                </a:lnTo>
                <a:lnTo>
                  <a:pt x="5" y="15"/>
                </a:lnTo>
                <a:lnTo>
                  <a:pt x="11" y="20"/>
                </a:lnTo>
                <a:lnTo>
                  <a:pt x="16" y="20"/>
                </a:lnTo>
                <a:close/>
              </a:path>
            </a:pathLst>
          </a:custGeom>
          <a:noFill/>
          <a:ln w="1588" cap="rnd">
            <a:solidFill>
              <a:srgbClr val="000000"/>
            </a:solidFill>
            <a:prstDash val="solid"/>
            <a:round/>
            <a:headEnd/>
            <a:tailEnd/>
          </a:ln>
        </p:spPr>
        <p:txBody>
          <a:bodyPr/>
          <a:lstStyle/>
          <a:p>
            <a:endParaRPr lang="en-US"/>
          </a:p>
        </p:txBody>
      </p:sp>
      <p:sp>
        <p:nvSpPr>
          <p:cNvPr id="159018" name="Freeform 2346"/>
          <p:cNvSpPr>
            <a:spLocks/>
          </p:cNvSpPr>
          <p:nvPr/>
        </p:nvSpPr>
        <p:spPr bwMode="auto">
          <a:xfrm>
            <a:off x="2813050" y="496888"/>
            <a:ext cx="33338" cy="38100"/>
          </a:xfrm>
          <a:custGeom>
            <a:avLst/>
            <a:gdLst/>
            <a:ahLst/>
            <a:cxnLst>
              <a:cxn ang="0">
                <a:pos x="0" y="14"/>
              </a:cxn>
              <a:cxn ang="0">
                <a:pos x="0" y="5"/>
              </a:cxn>
              <a:cxn ang="0">
                <a:pos x="0" y="0"/>
              </a:cxn>
              <a:cxn ang="0">
                <a:pos x="5" y="0"/>
              </a:cxn>
              <a:cxn ang="0">
                <a:pos x="11" y="0"/>
              </a:cxn>
              <a:cxn ang="0">
                <a:pos x="11" y="5"/>
              </a:cxn>
              <a:cxn ang="0">
                <a:pos x="5" y="5"/>
              </a:cxn>
              <a:cxn ang="0">
                <a:pos x="0" y="5"/>
              </a:cxn>
              <a:cxn ang="0">
                <a:pos x="0" y="10"/>
              </a:cxn>
              <a:cxn ang="0">
                <a:pos x="5" y="14"/>
              </a:cxn>
              <a:cxn ang="0">
                <a:pos x="11" y="19"/>
              </a:cxn>
              <a:cxn ang="0">
                <a:pos x="16" y="19"/>
              </a:cxn>
              <a:cxn ang="0">
                <a:pos x="21" y="14"/>
              </a:cxn>
              <a:cxn ang="0">
                <a:pos x="21" y="10"/>
              </a:cxn>
              <a:cxn ang="0">
                <a:pos x="21" y="14"/>
              </a:cxn>
              <a:cxn ang="0">
                <a:pos x="21" y="19"/>
              </a:cxn>
              <a:cxn ang="0">
                <a:pos x="16" y="24"/>
              </a:cxn>
              <a:cxn ang="0">
                <a:pos x="11" y="24"/>
              </a:cxn>
              <a:cxn ang="0">
                <a:pos x="0" y="14"/>
              </a:cxn>
            </a:cxnLst>
            <a:rect l="0" t="0" r="r" b="b"/>
            <a:pathLst>
              <a:path w="21" h="24">
                <a:moveTo>
                  <a:pt x="0" y="14"/>
                </a:moveTo>
                <a:lnTo>
                  <a:pt x="0" y="5"/>
                </a:lnTo>
                <a:lnTo>
                  <a:pt x="0" y="0"/>
                </a:lnTo>
                <a:lnTo>
                  <a:pt x="5" y="0"/>
                </a:lnTo>
                <a:lnTo>
                  <a:pt x="11" y="0"/>
                </a:lnTo>
                <a:lnTo>
                  <a:pt x="11" y="5"/>
                </a:lnTo>
                <a:lnTo>
                  <a:pt x="5" y="5"/>
                </a:lnTo>
                <a:lnTo>
                  <a:pt x="0" y="5"/>
                </a:lnTo>
                <a:lnTo>
                  <a:pt x="0" y="10"/>
                </a:lnTo>
                <a:lnTo>
                  <a:pt x="5" y="14"/>
                </a:lnTo>
                <a:lnTo>
                  <a:pt x="11" y="19"/>
                </a:lnTo>
                <a:lnTo>
                  <a:pt x="16" y="19"/>
                </a:lnTo>
                <a:lnTo>
                  <a:pt x="21" y="14"/>
                </a:lnTo>
                <a:lnTo>
                  <a:pt x="21" y="10"/>
                </a:lnTo>
                <a:lnTo>
                  <a:pt x="21" y="14"/>
                </a:lnTo>
                <a:lnTo>
                  <a:pt x="21" y="19"/>
                </a:lnTo>
                <a:lnTo>
                  <a:pt x="16" y="24"/>
                </a:lnTo>
                <a:lnTo>
                  <a:pt x="11" y="24"/>
                </a:lnTo>
                <a:lnTo>
                  <a:pt x="0" y="14"/>
                </a:lnTo>
                <a:close/>
              </a:path>
            </a:pathLst>
          </a:custGeom>
          <a:noFill/>
          <a:ln w="1588" cap="rnd">
            <a:solidFill>
              <a:srgbClr val="000000"/>
            </a:solidFill>
            <a:prstDash val="solid"/>
            <a:round/>
            <a:headEnd/>
            <a:tailEnd/>
          </a:ln>
        </p:spPr>
        <p:txBody>
          <a:bodyPr/>
          <a:lstStyle/>
          <a:p>
            <a:endParaRPr lang="en-US"/>
          </a:p>
        </p:txBody>
      </p:sp>
      <p:sp>
        <p:nvSpPr>
          <p:cNvPr id="159019" name="Freeform 2347"/>
          <p:cNvSpPr>
            <a:spLocks/>
          </p:cNvSpPr>
          <p:nvPr/>
        </p:nvSpPr>
        <p:spPr bwMode="auto">
          <a:xfrm>
            <a:off x="2820988" y="473075"/>
            <a:ext cx="42863" cy="23813"/>
          </a:xfrm>
          <a:custGeom>
            <a:avLst/>
            <a:gdLst/>
            <a:ahLst/>
            <a:cxnLst>
              <a:cxn ang="0">
                <a:pos x="5" y="5"/>
              </a:cxn>
              <a:cxn ang="0">
                <a:pos x="5" y="5"/>
              </a:cxn>
              <a:cxn ang="0">
                <a:pos x="0" y="5"/>
              </a:cxn>
              <a:cxn ang="0">
                <a:pos x="5" y="0"/>
              </a:cxn>
              <a:cxn ang="0">
                <a:pos x="22" y="10"/>
              </a:cxn>
              <a:cxn ang="0">
                <a:pos x="22" y="5"/>
              </a:cxn>
              <a:cxn ang="0">
                <a:pos x="27" y="10"/>
              </a:cxn>
              <a:cxn ang="0">
                <a:pos x="22" y="15"/>
              </a:cxn>
              <a:cxn ang="0">
                <a:pos x="16" y="10"/>
              </a:cxn>
              <a:cxn ang="0">
                <a:pos x="5" y="5"/>
              </a:cxn>
            </a:cxnLst>
            <a:rect l="0" t="0" r="r" b="b"/>
            <a:pathLst>
              <a:path w="27" h="15">
                <a:moveTo>
                  <a:pt x="5" y="5"/>
                </a:moveTo>
                <a:lnTo>
                  <a:pt x="5" y="5"/>
                </a:lnTo>
                <a:lnTo>
                  <a:pt x="0" y="5"/>
                </a:lnTo>
                <a:lnTo>
                  <a:pt x="5" y="0"/>
                </a:lnTo>
                <a:lnTo>
                  <a:pt x="22" y="10"/>
                </a:lnTo>
                <a:lnTo>
                  <a:pt x="22" y="5"/>
                </a:lnTo>
                <a:lnTo>
                  <a:pt x="27" y="10"/>
                </a:lnTo>
                <a:lnTo>
                  <a:pt x="22" y="15"/>
                </a:lnTo>
                <a:lnTo>
                  <a:pt x="16" y="10"/>
                </a:lnTo>
                <a:lnTo>
                  <a:pt x="5" y="5"/>
                </a:lnTo>
                <a:close/>
              </a:path>
            </a:pathLst>
          </a:custGeom>
          <a:noFill/>
          <a:ln w="1588" cap="rnd">
            <a:solidFill>
              <a:srgbClr val="000000"/>
            </a:solidFill>
            <a:prstDash val="solid"/>
            <a:round/>
            <a:headEnd/>
            <a:tailEnd/>
          </a:ln>
        </p:spPr>
        <p:txBody>
          <a:bodyPr/>
          <a:lstStyle/>
          <a:p>
            <a:endParaRPr lang="en-US"/>
          </a:p>
        </p:txBody>
      </p:sp>
      <p:sp>
        <p:nvSpPr>
          <p:cNvPr id="159020" name="Freeform 2348"/>
          <p:cNvSpPr>
            <a:spLocks/>
          </p:cNvSpPr>
          <p:nvPr/>
        </p:nvSpPr>
        <p:spPr bwMode="auto">
          <a:xfrm>
            <a:off x="2803525" y="465138"/>
            <a:ext cx="9525" cy="7938"/>
          </a:xfrm>
          <a:custGeom>
            <a:avLst/>
            <a:gdLst/>
            <a:ahLst/>
            <a:cxnLst>
              <a:cxn ang="0">
                <a:pos x="6" y="5"/>
              </a:cxn>
              <a:cxn ang="0">
                <a:pos x="0" y="0"/>
              </a:cxn>
              <a:cxn ang="0">
                <a:pos x="6" y="0"/>
              </a:cxn>
              <a:cxn ang="0">
                <a:pos x="6" y="5"/>
              </a:cxn>
            </a:cxnLst>
            <a:rect l="0" t="0" r="r" b="b"/>
            <a:pathLst>
              <a:path w="6" h="5">
                <a:moveTo>
                  <a:pt x="6" y="5"/>
                </a:moveTo>
                <a:lnTo>
                  <a:pt x="0" y="0"/>
                </a:lnTo>
                <a:lnTo>
                  <a:pt x="6" y="0"/>
                </a:lnTo>
                <a:lnTo>
                  <a:pt x="6" y="5"/>
                </a:lnTo>
                <a:close/>
              </a:path>
            </a:pathLst>
          </a:custGeom>
          <a:noFill/>
          <a:ln w="1588" cap="rnd">
            <a:solidFill>
              <a:srgbClr val="000000"/>
            </a:solidFill>
            <a:prstDash val="solid"/>
            <a:round/>
            <a:headEnd/>
            <a:tailEnd/>
          </a:ln>
        </p:spPr>
        <p:txBody>
          <a:bodyPr/>
          <a:lstStyle/>
          <a:p>
            <a:endParaRPr lang="en-US"/>
          </a:p>
        </p:txBody>
      </p:sp>
      <p:sp>
        <p:nvSpPr>
          <p:cNvPr id="159021" name="Freeform 2349"/>
          <p:cNvSpPr>
            <a:spLocks/>
          </p:cNvSpPr>
          <p:nvPr/>
        </p:nvSpPr>
        <p:spPr bwMode="auto">
          <a:xfrm>
            <a:off x="2838450" y="433388"/>
            <a:ext cx="34925" cy="31750"/>
          </a:xfrm>
          <a:custGeom>
            <a:avLst/>
            <a:gdLst/>
            <a:ahLst/>
            <a:cxnLst>
              <a:cxn ang="0">
                <a:pos x="5" y="15"/>
              </a:cxn>
              <a:cxn ang="0">
                <a:pos x="0" y="5"/>
              </a:cxn>
              <a:cxn ang="0">
                <a:pos x="5" y="0"/>
              </a:cxn>
              <a:cxn ang="0">
                <a:pos x="11" y="0"/>
              </a:cxn>
              <a:cxn ang="0">
                <a:pos x="11" y="5"/>
              </a:cxn>
              <a:cxn ang="0">
                <a:pos x="11" y="15"/>
              </a:cxn>
              <a:cxn ang="0">
                <a:pos x="16" y="15"/>
              </a:cxn>
              <a:cxn ang="0">
                <a:pos x="22" y="15"/>
              </a:cxn>
              <a:cxn ang="0">
                <a:pos x="22" y="10"/>
              </a:cxn>
              <a:cxn ang="0">
                <a:pos x="22" y="5"/>
              </a:cxn>
              <a:cxn ang="0">
                <a:pos x="22" y="10"/>
              </a:cxn>
              <a:cxn ang="0">
                <a:pos x="22" y="15"/>
              </a:cxn>
              <a:cxn ang="0">
                <a:pos x="22" y="20"/>
              </a:cxn>
              <a:cxn ang="0">
                <a:pos x="16" y="20"/>
              </a:cxn>
              <a:cxn ang="0">
                <a:pos x="5" y="15"/>
              </a:cxn>
            </a:cxnLst>
            <a:rect l="0" t="0" r="r" b="b"/>
            <a:pathLst>
              <a:path w="22" h="20">
                <a:moveTo>
                  <a:pt x="5" y="15"/>
                </a:moveTo>
                <a:lnTo>
                  <a:pt x="0" y="5"/>
                </a:lnTo>
                <a:lnTo>
                  <a:pt x="5" y="0"/>
                </a:lnTo>
                <a:lnTo>
                  <a:pt x="11" y="0"/>
                </a:lnTo>
                <a:lnTo>
                  <a:pt x="11" y="5"/>
                </a:lnTo>
                <a:lnTo>
                  <a:pt x="11" y="15"/>
                </a:lnTo>
                <a:lnTo>
                  <a:pt x="16" y="15"/>
                </a:lnTo>
                <a:lnTo>
                  <a:pt x="22" y="15"/>
                </a:lnTo>
                <a:lnTo>
                  <a:pt x="22" y="10"/>
                </a:lnTo>
                <a:lnTo>
                  <a:pt x="22" y="5"/>
                </a:lnTo>
                <a:lnTo>
                  <a:pt x="22" y="10"/>
                </a:lnTo>
                <a:lnTo>
                  <a:pt x="22" y="15"/>
                </a:lnTo>
                <a:lnTo>
                  <a:pt x="22" y="20"/>
                </a:lnTo>
                <a:lnTo>
                  <a:pt x="16" y="20"/>
                </a:lnTo>
                <a:lnTo>
                  <a:pt x="5" y="15"/>
                </a:lnTo>
                <a:close/>
              </a:path>
            </a:pathLst>
          </a:custGeom>
          <a:noFill/>
          <a:ln w="1588" cap="rnd">
            <a:solidFill>
              <a:srgbClr val="000000"/>
            </a:solidFill>
            <a:prstDash val="solid"/>
            <a:round/>
            <a:headEnd/>
            <a:tailEnd/>
          </a:ln>
        </p:spPr>
        <p:txBody>
          <a:bodyPr/>
          <a:lstStyle/>
          <a:p>
            <a:endParaRPr lang="en-US"/>
          </a:p>
        </p:txBody>
      </p:sp>
      <p:sp>
        <p:nvSpPr>
          <p:cNvPr id="159022" name="Freeform 2350"/>
          <p:cNvSpPr>
            <a:spLocks/>
          </p:cNvSpPr>
          <p:nvPr/>
        </p:nvSpPr>
        <p:spPr bwMode="auto">
          <a:xfrm>
            <a:off x="2846388" y="433388"/>
            <a:ext cx="7938" cy="23813"/>
          </a:xfrm>
          <a:custGeom>
            <a:avLst/>
            <a:gdLst/>
            <a:ahLst/>
            <a:cxnLst>
              <a:cxn ang="0">
                <a:pos x="0" y="0"/>
              </a:cxn>
              <a:cxn ang="0">
                <a:pos x="0" y="5"/>
              </a:cxn>
              <a:cxn ang="0">
                <a:pos x="0" y="10"/>
              </a:cxn>
              <a:cxn ang="0">
                <a:pos x="5" y="15"/>
              </a:cxn>
              <a:cxn ang="0">
                <a:pos x="5" y="10"/>
              </a:cxn>
              <a:cxn ang="0">
                <a:pos x="5" y="5"/>
              </a:cxn>
              <a:cxn ang="0">
                <a:pos x="5" y="0"/>
              </a:cxn>
              <a:cxn ang="0">
                <a:pos x="0" y="0"/>
              </a:cxn>
            </a:cxnLst>
            <a:rect l="0" t="0" r="r" b="b"/>
            <a:pathLst>
              <a:path w="5" h="15">
                <a:moveTo>
                  <a:pt x="0" y="0"/>
                </a:moveTo>
                <a:lnTo>
                  <a:pt x="0" y="5"/>
                </a:lnTo>
                <a:lnTo>
                  <a:pt x="0" y="10"/>
                </a:lnTo>
                <a:lnTo>
                  <a:pt x="5" y="15"/>
                </a:lnTo>
                <a:lnTo>
                  <a:pt x="5" y="10"/>
                </a:lnTo>
                <a:lnTo>
                  <a:pt x="5" y="5"/>
                </a:lnTo>
                <a:lnTo>
                  <a:pt x="5" y="0"/>
                </a:lnTo>
                <a:lnTo>
                  <a:pt x="0" y="0"/>
                </a:lnTo>
                <a:close/>
              </a:path>
            </a:pathLst>
          </a:custGeom>
          <a:noFill/>
          <a:ln w="1588" cap="rnd">
            <a:solidFill>
              <a:srgbClr val="000000"/>
            </a:solidFill>
            <a:prstDash val="solid"/>
            <a:round/>
            <a:headEnd/>
            <a:tailEnd/>
          </a:ln>
        </p:spPr>
        <p:txBody>
          <a:bodyPr/>
          <a:lstStyle/>
          <a:p>
            <a:endParaRPr lang="en-US"/>
          </a:p>
        </p:txBody>
      </p:sp>
      <p:sp>
        <p:nvSpPr>
          <p:cNvPr id="159023" name="Freeform 2351"/>
          <p:cNvSpPr>
            <a:spLocks/>
          </p:cNvSpPr>
          <p:nvPr/>
        </p:nvSpPr>
        <p:spPr bwMode="auto">
          <a:xfrm>
            <a:off x="2854325" y="395288"/>
            <a:ext cx="34925" cy="38100"/>
          </a:xfrm>
          <a:custGeom>
            <a:avLst/>
            <a:gdLst/>
            <a:ahLst/>
            <a:cxnLst>
              <a:cxn ang="0">
                <a:pos x="17" y="24"/>
              </a:cxn>
              <a:cxn ang="0">
                <a:pos x="6" y="10"/>
              </a:cxn>
              <a:cxn ang="0">
                <a:pos x="0" y="10"/>
              </a:cxn>
              <a:cxn ang="0">
                <a:pos x="0" y="15"/>
              </a:cxn>
              <a:cxn ang="0">
                <a:pos x="0" y="5"/>
              </a:cxn>
              <a:cxn ang="0">
                <a:pos x="6" y="10"/>
              </a:cxn>
              <a:cxn ang="0">
                <a:pos x="6" y="5"/>
              </a:cxn>
              <a:cxn ang="0">
                <a:pos x="6" y="0"/>
              </a:cxn>
              <a:cxn ang="0">
                <a:pos x="6" y="5"/>
              </a:cxn>
              <a:cxn ang="0">
                <a:pos x="11" y="10"/>
              </a:cxn>
              <a:cxn ang="0">
                <a:pos x="22" y="19"/>
              </a:cxn>
              <a:cxn ang="0">
                <a:pos x="17" y="24"/>
              </a:cxn>
            </a:cxnLst>
            <a:rect l="0" t="0" r="r" b="b"/>
            <a:pathLst>
              <a:path w="22" h="24">
                <a:moveTo>
                  <a:pt x="17" y="24"/>
                </a:moveTo>
                <a:lnTo>
                  <a:pt x="6" y="10"/>
                </a:lnTo>
                <a:lnTo>
                  <a:pt x="0" y="10"/>
                </a:lnTo>
                <a:lnTo>
                  <a:pt x="0" y="15"/>
                </a:lnTo>
                <a:lnTo>
                  <a:pt x="0" y="5"/>
                </a:lnTo>
                <a:lnTo>
                  <a:pt x="6" y="10"/>
                </a:lnTo>
                <a:lnTo>
                  <a:pt x="6" y="5"/>
                </a:lnTo>
                <a:lnTo>
                  <a:pt x="6" y="0"/>
                </a:lnTo>
                <a:lnTo>
                  <a:pt x="6" y="5"/>
                </a:lnTo>
                <a:lnTo>
                  <a:pt x="11" y="10"/>
                </a:lnTo>
                <a:lnTo>
                  <a:pt x="22" y="19"/>
                </a:lnTo>
                <a:lnTo>
                  <a:pt x="17" y="24"/>
                </a:lnTo>
                <a:close/>
              </a:path>
            </a:pathLst>
          </a:custGeom>
          <a:noFill/>
          <a:ln w="1588" cap="rnd">
            <a:solidFill>
              <a:srgbClr val="000000"/>
            </a:solidFill>
            <a:prstDash val="solid"/>
            <a:round/>
            <a:headEnd/>
            <a:tailEnd/>
          </a:ln>
        </p:spPr>
        <p:txBody>
          <a:bodyPr/>
          <a:lstStyle/>
          <a:p>
            <a:endParaRPr lang="en-US"/>
          </a:p>
        </p:txBody>
      </p:sp>
      <p:sp>
        <p:nvSpPr>
          <p:cNvPr id="159024" name="Freeform 2352"/>
          <p:cNvSpPr>
            <a:spLocks/>
          </p:cNvSpPr>
          <p:nvPr/>
        </p:nvSpPr>
        <p:spPr bwMode="auto">
          <a:xfrm>
            <a:off x="2813050" y="646113"/>
            <a:ext cx="60325" cy="61913"/>
          </a:xfrm>
          <a:custGeom>
            <a:avLst/>
            <a:gdLst/>
            <a:ahLst/>
            <a:cxnLst>
              <a:cxn ang="0">
                <a:pos x="11" y="20"/>
              </a:cxn>
              <a:cxn ang="0">
                <a:pos x="6" y="15"/>
              </a:cxn>
              <a:cxn ang="0">
                <a:pos x="0" y="20"/>
              </a:cxn>
              <a:cxn ang="0">
                <a:pos x="6" y="5"/>
              </a:cxn>
              <a:cxn ang="0">
                <a:pos x="11" y="0"/>
              </a:cxn>
              <a:cxn ang="0">
                <a:pos x="16" y="0"/>
              </a:cxn>
              <a:cxn ang="0">
                <a:pos x="22" y="5"/>
              </a:cxn>
              <a:cxn ang="0">
                <a:pos x="22" y="10"/>
              </a:cxn>
              <a:cxn ang="0">
                <a:pos x="27" y="10"/>
              </a:cxn>
              <a:cxn ang="0">
                <a:pos x="32" y="10"/>
              </a:cxn>
              <a:cxn ang="0">
                <a:pos x="38" y="10"/>
              </a:cxn>
              <a:cxn ang="0">
                <a:pos x="38" y="15"/>
              </a:cxn>
              <a:cxn ang="0">
                <a:pos x="32" y="29"/>
              </a:cxn>
              <a:cxn ang="0">
                <a:pos x="32" y="39"/>
              </a:cxn>
              <a:cxn ang="0">
                <a:pos x="27" y="34"/>
              </a:cxn>
              <a:cxn ang="0">
                <a:pos x="27" y="29"/>
              </a:cxn>
              <a:cxn ang="0">
                <a:pos x="11" y="20"/>
              </a:cxn>
            </a:cxnLst>
            <a:rect l="0" t="0" r="r" b="b"/>
            <a:pathLst>
              <a:path w="38" h="39">
                <a:moveTo>
                  <a:pt x="11" y="20"/>
                </a:moveTo>
                <a:lnTo>
                  <a:pt x="6" y="15"/>
                </a:lnTo>
                <a:lnTo>
                  <a:pt x="0" y="20"/>
                </a:lnTo>
                <a:lnTo>
                  <a:pt x="6" y="5"/>
                </a:lnTo>
                <a:lnTo>
                  <a:pt x="11" y="0"/>
                </a:lnTo>
                <a:lnTo>
                  <a:pt x="16" y="0"/>
                </a:lnTo>
                <a:lnTo>
                  <a:pt x="22" y="5"/>
                </a:lnTo>
                <a:lnTo>
                  <a:pt x="22" y="10"/>
                </a:lnTo>
                <a:lnTo>
                  <a:pt x="27" y="10"/>
                </a:lnTo>
                <a:lnTo>
                  <a:pt x="32" y="10"/>
                </a:lnTo>
                <a:lnTo>
                  <a:pt x="38" y="10"/>
                </a:lnTo>
                <a:lnTo>
                  <a:pt x="38" y="15"/>
                </a:lnTo>
                <a:lnTo>
                  <a:pt x="32" y="29"/>
                </a:lnTo>
                <a:lnTo>
                  <a:pt x="32" y="39"/>
                </a:lnTo>
                <a:lnTo>
                  <a:pt x="27" y="34"/>
                </a:lnTo>
                <a:lnTo>
                  <a:pt x="27" y="29"/>
                </a:lnTo>
                <a:lnTo>
                  <a:pt x="11" y="20"/>
                </a:lnTo>
                <a:close/>
              </a:path>
            </a:pathLst>
          </a:custGeom>
          <a:noFill/>
          <a:ln w="1588" cap="rnd">
            <a:solidFill>
              <a:srgbClr val="000000"/>
            </a:solidFill>
            <a:prstDash val="solid"/>
            <a:round/>
            <a:headEnd/>
            <a:tailEnd/>
          </a:ln>
        </p:spPr>
        <p:txBody>
          <a:bodyPr/>
          <a:lstStyle/>
          <a:p>
            <a:endParaRPr lang="en-US"/>
          </a:p>
        </p:txBody>
      </p:sp>
      <p:sp>
        <p:nvSpPr>
          <p:cNvPr id="159025" name="Freeform 2353"/>
          <p:cNvSpPr>
            <a:spLocks/>
          </p:cNvSpPr>
          <p:nvPr/>
        </p:nvSpPr>
        <p:spPr bwMode="auto">
          <a:xfrm>
            <a:off x="2820988" y="654050"/>
            <a:ext cx="25400" cy="23813"/>
          </a:xfrm>
          <a:custGeom>
            <a:avLst/>
            <a:gdLst/>
            <a:ahLst/>
            <a:cxnLst>
              <a:cxn ang="0">
                <a:pos x="6" y="10"/>
              </a:cxn>
              <a:cxn ang="0">
                <a:pos x="11" y="15"/>
              </a:cxn>
              <a:cxn ang="0">
                <a:pos x="16" y="5"/>
              </a:cxn>
              <a:cxn ang="0">
                <a:pos x="11" y="0"/>
              </a:cxn>
              <a:cxn ang="0">
                <a:pos x="6" y="0"/>
              </a:cxn>
              <a:cxn ang="0">
                <a:pos x="0" y="5"/>
              </a:cxn>
              <a:cxn ang="0">
                <a:pos x="6" y="10"/>
              </a:cxn>
            </a:cxnLst>
            <a:rect l="0" t="0" r="r" b="b"/>
            <a:pathLst>
              <a:path w="16" h="15">
                <a:moveTo>
                  <a:pt x="6" y="10"/>
                </a:moveTo>
                <a:lnTo>
                  <a:pt x="11" y="15"/>
                </a:lnTo>
                <a:lnTo>
                  <a:pt x="16" y="5"/>
                </a:lnTo>
                <a:lnTo>
                  <a:pt x="11" y="0"/>
                </a:lnTo>
                <a:lnTo>
                  <a:pt x="6" y="0"/>
                </a:lnTo>
                <a:lnTo>
                  <a:pt x="0" y="5"/>
                </a:lnTo>
                <a:lnTo>
                  <a:pt x="6" y="10"/>
                </a:lnTo>
                <a:close/>
              </a:path>
            </a:pathLst>
          </a:custGeom>
          <a:noFill/>
          <a:ln w="1588" cap="rnd">
            <a:solidFill>
              <a:srgbClr val="000000"/>
            </a:solidFill>
            <a:prstDash val="solid"/>
            <a:round/>
            <a:headEnd/>
            <a:tailEnd/>
          </a:ln>
        </p:spPr>
        <p:txBody>
          <a:bodyPr/>
          <a:lstStyle/>
          <a:p>
            <a:endParaRPr lang="en-US"/>
          </a:p>
        </p:txBody>
      </p:sp>
      <p:sp>
        <p:nvSpPr>
          <p:cNvPr id="159026" name="Freeform 2354"/>
          <p:cNvSpPr>
            <a:spLocks/>
          </p:cNvSpPr>
          <p:nvPr/>
        </p:nvSpPr>
        <p:spPr bwMode="auto">
          <a:xfrm>
            <a:off x="2846388" y="669925"/>
            <a:ext cx="26988" cy="22225"/>
          </a:xfrm>
          <a:custGeom>
            <a:avLst/>
            <a:gdLst/>
            <a:ahLst/>
            <a:cxnLst>
              <a:cxn ang="0">
                <a:pos x="0" y="5"/>
              </a:cxn>
              <a:cxn ang="0">
                <a:pos x="6" y="14"/>
              </a:cxn>
              <a:cxn ang="0">
                <a:pos x="11" y="14"/>
              </a:cxn>
              <a:cxn ang="0">
                <a:pos x="11" y="10"/>
              </a:cxn>
              <a:cxn ang="0">
                <a:pos x="17" y="5"/>
              </a:cxn>
              <a:cxn ang="0">
                <a:pos x="11" y="0"/>
              </a:cxn>
              <a:cxn ang="0">
                <a:pos x="6" y="0"/>
              </a:cxn>
              <a:cxn ang="0">
                <a:pos x="0" y="0"/>
              </a:cxn>
              <a:cxn ang="0">
                <a:pos x="0" y="5"/>
              </a:cxn>
            </a:cxnLst>
            <a:rect l="0" t="0" r="r" b="b"/>
            <a:pathLst>
              <a:path w="17" h="14">
                <a:moveTo>
                  <a:pt x="0" y="5"/>
                </a:moveTo>
                <a:lnTo>
                  <a:pt x="6" y="14"/>
                </a:lnTo>
                <a:lnTo>
                  <a:pt x="11" y="14"/>
                </a:lnTo>
                <a:lnTo>
                  <a:pt x="11" y="10"/>
                </a:lnTo>
                <a:lnTo>
                  <a:pt x="17" y="5"/>
                </a:lnTo>
                <a:lnTo>
                  <a:pt x="11" y="0"/>
                </a:lnTo>
                <a:lnTo>
                  <a:pt x="6" y="0"/>
                </a:lnTo>
                <a:lnTo>
                  <a:pt x="0" y="0"/>
                </a:lnTo>
                <a:lnTo>
                  <a:pt x="0" y="5"/>
                </a:lnTo>
                <a:close/>
              </a:path>
            </a:pathLst>
          </a:custGeom>
          <a:noFill/>
          <a:ln w="1588" cap="rnd">
            <a:solidFill>
              <a:srgbClr val="000000"/>
            </a:solidFill>
            <a:prstDash val="solid"/>
            <a:round/>
            <a:headEnd/>
            <a:tailEnd/>
          </a:ln>
        </p:spPr>
        <p:txBody>
          <a:bodyPr/>
          <a:lstStyle/>
          <a:p>
            <a:endParaRPr lang="en-US"/>
          </a:p>
        </p:txBody>
      </p:sp>
      <p:sp>
        <p:nvSpPr>
          <p:cNvPr id="159027" name="Freeform 2355"/>
          <p:cNvSpPr>
            <a:spLocks/>
          </p:cNvSpPr>
          <p:nvPr/>
        </p:nvSpPr>
        <p:spPr bwMode="auto">
          <a:xfrm>
            <a:off x="2863850" y="598488"/>
            <a:ext cx="33338" cy="47625"/>
          </a:xfrm>
          <a:custGeom>
            <a:avLst/>
            <a:gdLst/>
            <a:ahLst/>
            <a:cxnLst>
              <a:cxn ang="0">
                <a:pos x="0" y="20"/>
              </a:cxn>
              <a:cxn ang="0">
                <a:pos x="0" y="10"/>
              </a:cxn>
              <a:cxn ang="0">
                <a:pos x="0" y="5"/>
              </a:cxn>
              <a:cxn ang="0">
                <a:pos x="0" y="0"/>
              </a:cxn>
              <a:cxn ang="0">
                <a:pos x="16" y="15"/>
              </a:cxn>
              <a:cxn ang="0">
                <a:pos x="21" y="15"/>
              </a:cxn>
              <a:cxn ang="0">
                <a:pos x="16" y="10"/>
              </a:cxn>
              <a:cxn ang="0">
                <a:pos x="21" y="10"/>
              </a:cxn>
              <a:cxn ang="0">
                <a:pos x="21" y="15"/>
              </a:cxn>
              <a:cxn ang="0">
                <a:pos x="16" y="20"/>
              </a:cxn>
              <a:cxn ang="0">
                <a:pos x="16" y="15"/>
              </a:cxn>
              <a:cxn ang="0">
                <a:pos x="16" y="20"/>
              </a:cxn>
              <a:cxn ang="0">
                <a:pos x="16" y="25"/>
              </a:cxn>
              <a:cxn ang="0">
                <a:pos x="11" y="30"/>
              </a:cxn>
              <a:cxn ang="0">
                <a:pos x="0" y="25"/>
              </a:cxn>
              <a:cxn ang="0">
                <a:pos x="0" y="20"/>
              </a:cxn>
            </a:cxnLst>
            <a:rect l="0" t="0" r="r" b="b"/>
            <a:pathLst>
              <a:path w="21" h="30">
                <a:moveTo>
                  <a:pt x="0" y="20"/>
                </a:moveTo>
                <a:lnTo>
                  <a:pt x="0" y="10"/>
                </a:lnTo>
                <a:lnTo>
                  <a:pt x="0" y="5"/>
                </a:lnTo>
                <a:lnTo>
                  <a:pt x="0" y="0"/>
                </a:lnTo>
                <a:lnTo>
                  <a:pt x="16" y="15"/>
                </a:lnTo>
                <a:lnTo>
                  <a:pt x="21" y="15"/>
                </a:lnTo>
                <a:lnTo>
                  <a:pt x="16" y="10"/>
                </a:lnTo>
                <a:lnTo>
                  <a:pt x="21" y="10"/>
                </a:lnTo>
                <a:lnTo>
                  <a:pt x="21" y="15"/>
                </a:lnTo>
                <a:lnTo>
                  <a:pt x="16" y="20"/>
                </a:lnTo>
                <a:lnTo>
                  <a:pt x="16" y="15"/>
                </a:lnTo>
                <a:lnTo>
                  <a:pt x="16" y="20"/>
                </a:lnTo>
                <a:lnTo>
                  <a:pt x="16" y="25"/>
                </a:lnTo>
                <a:lnTo>
                  <a:pt x="11" y="30"/>
                </a:lnTo>
                <a:lnTo>
                  <a:pt x="0" y="25"/>
                </a:lnTo>
                <a:lnTo>
                  <a:pt x="0" y="20"/>
                </a:lnTo>
                <a:close/>
              </a:path>
            </a:pathLst>
          </a:custGeom>
          <a:noFill/>
          <a:ln w="1588" cap="rnd">
            <a:solidFill>
              <a:srgbClr val="000000"/>
            </a:solidFill>
            <a:prstDash val="solid"/>
            <a:round/>
            <a:headEnd/>
            <a:tailEnd/>
          </a:ln>
        </p:spPr>
        <p:txBody>
          <a:bodyPr/>
          <a:lstStyle/>
          <a:p>
            <a:endParaRPr lang="en-US"/>
          </a:p>
        </p:txBody>
      </p:sp>
      <p:sp>
        <p:nvSpPr>
          <p:cNvPr id="159028" name="Freeform 2356"/>
          <p:cNvSpPr>
            <a:spLocks/>
          </p:cNvSpPr>
          <p:nvPr/>
        </p:nvSpPr>
        <p:spPr bwMode="auto">
          <a:xfrm>
            <a:off x="2863850" y="614363"/>
            <a:ext cx="25400" cy="23813"/>
          </a:xfrm>
          <a:custGeom>
            <a:avLst/>
            <a:gdLst/>
            <a:ahLst/>
            <a:cxnLst>
              <a:cxn ang="0">
                <a:pos x="16" y="15"/>
              </a:cxn>
              <a:cxn ang="0">
                <a:pos x="16" y="10"/>
              </a:cxn>
              <a:cxn ang="0">
                <a:pos x="11" y="5"/>
              </a:cxn>
              <a:cxn ang="0">
                <a:pos x="6" y="0"/>
              </a:cxn>
              <a:cxn ang="0">
                <a:pos x="0" y="0"/>
              </a:cxn>
              <a:cxn ang="0">
                <a:pos x="0" y="5"/>
              </a:cxn>
              <a:cxn ang="0">
                <a:pos x="0" y="10"/>
              </a:cxn>
              <a:cxn ang="0">
                <a:pos x="11" y="15"/>
              </a:cxn>
              <a:cxn ang="0">
                <a:pos x="16" y="15"/>
              </a:cxn>
            </a:cxnLst>
            <a:rect l="0" t="0" r="r" b="b"/>
            <a:pathLst>
              <a:path w="16" h="15">
                <a:moveTo>
                  <a:pt x="16" y="15"/>
                </a:moveTo>
                <a:lnTo>
                  <a:pt x="16" y="10"/>
                </a:lnTo>
                <a:lnTo>
                  <a:pt x="11" y="5"/>
                </a:lnTo>
                <a:lnTo>
                  <a:pt x="6" y="0"/>
                </a:lnTo>
                <a:lnTo>
                  <a:pt x="0" y="0"/>
                </a:lnTo>
                <a:lnTo>
                  <a:pt x="0" y="5"/>
                </a:lnTo>
                <a:lnTo>
                  <a:pt x="0" y="10"/>
                </a:lnTo>
                <a:lnTo>
                  <a:pt x="11" y="15"/>
                </a:lnTo>
                <a:lnTo>
                  <a:pt x="16" y="15"/>
                </a:lnTo>
                <a:close/>
              </a:path>
            </a:pathLst>
          </a:custGeom>
          <a:noFill/>
          <a:ln w="1588" cap="rnd">
            <a:solidFill>
              <a:srgbClr val="000000"/>
            </a:solidFill>
            <a:prstDash val="solid"/>
            <a:round/>
            <a:headEnd/>
            <a:tailEnd/>
          </a:ln>
        </p:spPr>
        <p:txBody>
          <a:bodyPr/>
          <a:lstStyle/>
          <a:p>
            <a:endParaRPr lang="en-US"/>
          </a:p>
        </p:txBody>
      </p:sp>
      <p:sp>
        <p:nvSpPr>
          <p:cNvPr id="159029" name="Freeform 2357"/>
          <p:cNvSpPr>
            <a:spLocks/>
          </p:cNvSpPr>
          <p:nvPr/>
        </p:nvSpPr>
        <p:spPr bwMode="auto">
          <a:xfrm>
            <a:off x="2873375" y="558800"/>
            <a:ext cx="50800" cy="55563"/>
          </a:xfrm>
          <a:custGeom>
            <a:avLst/>
            <a:gdLst/>
            <a:ahLst/>
            <a:cxnLst>
              <a:cxn ang="0">
                <a:pos x="5" y="20"/>
              </a:cxn>
              <a:cxn ang="0">
                <a:pos x="0" y="20"/>
              </a:cxn>
              <a:cxn ang="0">
                <a:pos x="0" y="15"/>
              </a:cxn>
              <a:cxn ang="0">
                <a:pos x="21" y="15"/>
              </a:cxn>
              <a:cxn ang="0">
                <a:pos x="16" y="10"/>
              </a:cxn>
              <a:cxn ang="0">
                <a:pos x="10" y="5"/>
              </a:cxn>
              <a:cxn ang="0">
                <a:pos x="5" y="5"/>
              </a:cxn>
              <a:cxn ang="0">
                <a:pos x="5" y="0"/>
              </a:cxn>
              <a:cxn ang="0">
                <a:pos x="10" y="5"/>
              </a:cxn>
              <a:cxn ang="0">
                <a:pos x="21" y="15"/>
              </a:cxn>
              <a:cxn ang="0">
                <a:pos x="32" y="25"/>
              </a:cxn>
              <a:cxn ang="0">
                <a:pos x="32" y="30"/>
              </a:cxn>
              <a:cxn ang="0">
                <a:pos x="32" y="35"/>
              </a:cxn>
              <a:cxn ang="0">
                <a:pos x="26" y="35"/>
              </a:cxn>
              <a:cxn ang="0">
                <a:pos x="26" y="30"/>
              </a:cxn>
              <a:cxn ang="0">
                <a:pos x="26" y="25"/>
              </a:cxn>
              <a:cxn ang="0">
                <a:pos x="26" y="20"/>
              </a:cxn>
              <a:cxn ang="0">
                <a:pos x="5" y="20"/>
              </a:cxn>
            </a:cxnLst>
            <a:rect l="0" t="0" r="r" b="b"/>
            <a:pathLst>
              <a:path w="32" h="35">
                <a:moveTo>
                  <a:pt x="5" y="20"/>
                </a:moveTo>
                <a:lnTo>
                  <a:pt x="0" y="20"/>
                </a:lnTo>
                <a:lnTo>
                  <a:pt x="0" y="15"/>
                </a:lnTo>
                <a:lnTo>
                  <a:pt x="21" y="15"/>
                </a:lnTo>
                <a:lnTo>
                  <a:pt x="16" y="10"/>
                </a:lnTo>
                <a:lnTo>
                  <a:pt x="10" y="5"/>
                </a:lnTo>
                <a:lnTo>
                  <a:pt x="5" y="5"/>
                </a:lnTo>
                <a:lnTo>
                  <a:pt x="5" y="0"/>
                </a:lnTo>
                <a:lnTo>
                  <a:pt x="10" y="5"/>
                </a:lnTo>
                <a:lnTo>
                  <a:pt x="21" y="15"/>
                </a:lnTo>
                <a:lnTo>
                  <a:pt x="32" y="25"/>
                </a:lnTo>
                <a:lnTo>
                  <a:pt x="32" y="30"/>
                </a:lnTo>
                <a:lnTo>
                  <a:pt x="32" y="35"/>
                </a:lnTo>
                <a:lnTo>
                  <a:pt x="26" y="35"/>
                </a:lnTo>
                <a:lnTo>
                  <a:pt x="26" y="30"/>
                </a:lnTo>
                <a:lnTo>
                  <a:pt x="26" y="25"/>
                </a:lnTo>
                <a:lnTo>
                  <a:pt x="26" y="20"/>
                </a:lnTo>
                <a:lnTo>
                  <a:pt x="5" y="20"/>
                </a:lnTo>
                <a:close/>
              </a:path>
            </a:pathLst>
          </a:custGeom>
          <a:noFill/>
          <a:ln w="1588" cap="rnd">
            <a:solidFill>
              <a:srgbClr val="000000"/>
            </a:solidFill>
            <a:prstDash val="solid"/>
            <a:round/>
            <a:headEnd/>
            <a:tailEnd/>
          </a:ln>
        </p:spPr>
        <p:txBody>
          <a:bodyPr/>
          <a:lstStyle/>
          <a:p>
            <a:endParaRPr lang="en-US"/>
          </a:p>
        </p:txBody>
      </p:sp>
      <p:sp>
        <p:nvSpPr>
          <p:cNvPr id="159030" name="Freeform 2358"/>
          <p:cNvSpPr>
            <a:spLocks/>
          </p:cNvSpPr>
          <p:nvPr/>
        </p:nvSpPr>
        <p:spPr bwMode="auto">
          <a:xfrm>
            <a:off x="3171825" y="371475"/>
            <a:ext cx="42863" cy="31750"/>
          </a:xfrm>
          <a:custGeom>
            <a:avLst/>
            <a:gdLst/>
            <a:ahLst/>
            <a:cxnLst>
              <a:cxn ang="0">
                <a:pos x="27" y="5"/>
              </a:cxn>
              <a:cxn ang="0">
                <a:pos x="22" y="10"/>
              </a:cxn>
              <a:cxn ang="0">
                <a:pos x="11" y="15"/>
              </a:cxn>
              <a:cxn ang="0">
                <a:pos x="6" y="20"/>
              </a:cxn>
              <a:cxn ang="0">
                <a:pos x="0" y="20"/>
              </a:cxn>
              <a:cxn ang="0">
                <a:pos x="0" y="10"/>
              </a:cxn>
              <a:cxn ang="0">
                <a:pos x="6" y="0"/>
              </a:cxn>
              <a:cxn ang="0">
                <a:pos x="27" y="0"/>
              </a:cxn>
              <a:cxn ang="0">
                <a:pos x="27" y="5"/>
              </a:cxn>
            </a:cxnLst>
            <a:rect l="0" t="0" r="r" b="b"/>
            <a:pathLst>
              <a:path w="27" h="20">
                <a:moveTo>
                  <a:pt x="27" y="5"/>
                </a:moveTo>
                <a:lnTo>
                  <a:pt x="22" y="10"/>
                </a:lnTo>
                <a:lnTo>
                  <a:pt x="11" y="15"/>
                </a:lnTo>
                <a:lnTo>
                  <a:pt x="6" y="20"/>
                </a:lnTo>
                <a:lnTo>
                  <a:pt x="0" y="20"/>
                </a:lnTo>
                <a:lnTo>
                  <a:pt x="0" y="10"/>
                </a:lnTo>
                <a:lnTo>
                  <a:pt x="6" y="0"/>
                </a:lnTo>
                <a:lnTo>
                  <a:pt x="27" y="0"/>
                </a:lnTo>
                <a:lnTo>
                  <a:pt x="27" y="5"/>
                </a:lnTo>
                <a:close/>
              </a:path>
            </a:pathLst>
          </a:custGeom>
          <a:solidFill>
            <a:srgbClr val="C1FFD5"/>
          </a:solidFill>
          <a:ln w="9525">
            <a:noFill/>
            <a:round/>
            <a:headEnd/>
            <a:tailEnd/>
          </a:ln>
        </p:spPr>
        <p:txBody>
          <a:bodyPr/>
          <a:lstStyle/>
          <a:p>
            <a:endParaRPr lang="en-US"/>
          </a:p>
        </p:txBody>
      </p:sp>
      <p:sp>
        <p:nvSpPr>
          <p:cNvPr id="159031" name="Freeform 2359"/>
          <p:cNvSpPr>
            <a:spLocks/>
          </p:cNvSpPr>
          <p:nvPr/>
        </p:nvSpPr>
        <p:spPr bwMode="auto">
          <a:xfrm>
            <a:off x="3171825" y="371475"/>
            <a:ext cx="42863" cy="31750"/>
          </a:xfrm>
          <a:custGeom>
            <a:avLst/>
            <a:gdLst/>
            <a:ahLst/>
            <a:cxnLst>
              <a:cxn ang="0">
                <a:pos x="27" y="5"/>
              </a:cxn>
              <a:cxn ang="0">
                <a:pos x="22" y="10"/>
              </a:cxn>
              <a:cxn ang="0">
                <a:pos x="11" y="15"/>
              </a:cxn>
              <a:cxn ang="0">
                <a:pos x="6" y="20"/>
              </a:cxn>
              <a:cxn ang="0">
                <a:pos x="0" y="20"/>
              </a:cxn>
              <a:cxn ang="0">
                <a:pos x="0" y="10"/>
              </a:cxn>
              <a:cxn ang="0">
                <a:pos x="6" y="0"/>
              </a:cxn>
              <a:cxn ang="0">
                <a:pos x="27" y="0"/>
              </a:cxn>
              <a:cxn ang="0">
                <a:pos x="27" y="5"/>
              </a:cxn>
            </a:cxnLst>
            <a:rect l="0" t="0" r="r" b="b"/>
            <a:pathLst>
              <a:path w="27" h="20">
                <a:moveTo>
                  <a:pt x="27" y="5"/>
                </a:moveTo>
                <a:lnTo>
                  <a:pt x="22" y="10"/>
                </a:lnTo>
                <a:lnTo>
                  <a:pt x="11" y="15"/>
                </a:lnTo>
                <a:lnTo>
                  <a:pt x="6" y="20"/>
                </a:lnTo>
                <a:lnTo>
                  <a:pt x="0" y="20"/>
                </a:lnTo>
                <a:lnTo>
                  <a:pt x="0" y="10"/>
                </a:lnTo>
                <a:lnTo>
                  <a:pt x="6" y="0"/>
                </a:lnTo>
                <a:lnTo>
                  <a:pt x="27" y="0"/>
                </a:lnTo>
                <a:lnTo>
                  <a:pt x="27" y="5"/>
                </a:lnTo>
                <a:close/>
              </a:path>
            </a:pathLst>
          </a:custGeom>
          <a:noFill/>
          <a:ln w="1588" cap="rnd">
            <a:solidFill>
              <a:srgbClr val="000000"/>
            </a:solidFill>
            <a:prstDash val="solid"/>
            <a:round/>
            <a:headEnd/>
            <a:tailEnd/>
          </a:ln>
        </p:spPr>
        <p:txBody>
          <a:bodyPr/>
          <a:lstStyle/>
          <a:p>
            <a:endParaRPr lang="en-US"/>
          </a:p>
        </p:txBody>
      </p:sp>
      <p:sp>
        <p:nvSpPr>
          <p:cNvPr id="159032" name="Freeform 2360"/>
          <p:cNvSpPr>
            <a:spLocks/>
          </p:cNvSpPr>
          <p:nvPr/>
        </p:nvSpPr>
        <p:spPr bwMode="auto">
          <a:xfrm>
            <a:off x="2906713" y="411163"/>
            <a:ext cx="103188" cy="85725"/>
          </a:xfrm>
          <a:custGeom>
            <a:avLst/>
            <a:gdLst/>
            <a:ahLst/>
            <a:cxnLst>
              <a:cxn ang="0">
                <a:pos x="27" y="0"/>
              </a:cxn>
              <a:cxn ang="0">
                <a:pos x="32" y="0"/>
              </a:cxn>
              <a:cxn ang="0">
                <a:pos x="38" y="0"/>
              </a:cxn>
              <a:cxn ang="0">
                <a:pos x="43" y="5"/>
              </a:cxn>
              <a:cxn ang="0">
                <a:pos x="49" y="9"/>
              </a:cxn>
              <a:cxn ang="0">
                <a:pos x="54" y="19"/>
              </a:cxn>
              <a:cxn ang="0">
                <a:pos x="60" y="0"/>
              </a:cxn>
              <a:cxn ang="0">
                <a:pos x="65" y="0"/>
              </a:cxn>
              <a:cxn ang="0">
                <a:pos x="65" y="5"/>
              </a:cxn>
              <a:cxn ang="0">
                <a:pos x="60" y="19"/>
              </a:cxn>
              <a:cxn ang="0">
                <a:pos x="60" y="44"/>
              </a:cxn>
              <a:cxn ang="0">
                <a:pos x="49" y="49"/>
              </a:cxn>
              <a:cxn ang="0">
                <a:pos x="38" y="54"/>
              </a:cxn>
              <a:cxn ang="0">
                <a:pos x="32" y="54"/>
              </a:cxn>
              <a:cxn ang="0">
                <a:pos x="22" y="49"/>
              </a:cxn>
              <a:cxn ang="0">
                <a:pos x="6" y="39"/>
              </a:cxn>
              <a:cxn ang="0">
                <a:pos x="0" y="34"/>
              </a:cxn>
              <a:cxn ang="0">
                <a:pos x="0" y="24"/>
              </a:cxn>
              <a:cxn ang="0">
                <a:pos x="6" y="24"/>
              </a:cxn>
              <a:cxn ang="0">
                <a:pos x="11" y="19"/>
              </a:cxn>
              <a:cxn ang="0">
                <a:pos x="16" y="14"/>
              </a:cxn>
              <a:cxn ang="0">
                <a:pos x="16" y="5"/>
              </a:cxn>
              <a:cxn ang="0">
                <a:pos x="22" y="5"/>
              </a:cxn>
              <a:cxn ang="0">
                <a:pos x="27" y="0"/>
              </a:cxn>
            </a:cxnLst>
            <a:rect l="0" t="0" r="r" b="b"/>
            <a:pathLst>
              <a:path w="65" h="54">
                <a:moveTo>
                  <a:pt x="27" y="0"/>
                </a:moveTo>
                <a:lnTo>
                  <a:pt x="32" y="0"/>
                </a:lnTo>
                <a:lnTo>
                  <a:pt x="38" y="0"/>
                </a:lnTo>
                <a:lnTo>
                  <a:pt x="43" y="5"/>
                </a:lnTo>
                <a:lnTo>
                  <a:pt x="49" y="9"/>
                </a:lnTo>
                <a:lnTo>
                  <a:pt x="54" y="19"/>
                </a:lnTo>
                <a:lnTo>
                  <a:pt x="60" y="0"/>
                </a:lnTo>
                <a:lnTo>
                  <a:pt x="65" y="0"/>
                </a:lnTo>
                <a:lnTo>
                  <a:pt x="65" y="5"/>
                </a:lnTo>
                <a:lnTo>
                  <a:pt x="60" y="19"/>
                </a:lnTo>
                <a:lnTo>
                  <a:pt x="60" y="44"/>
                </a:lnTo>
                <a:lnTo>
                  <a:pt x="49" y="49"/>
                </a:lnTo>
                <a:lnTo>
                  <a:pt x="38" y="54"/>
                </a:lnTo>
                <a:lnTo>
                  <a:pt x="32" y="54"/>
                </a:lnTo>
                <a:lnTo>
                  <a:pt x="22" y="49"/>
                </a:lnTo>
                <a:lnTo>
                  <a:pt x="6" y="39"/>
                </a:lnTo>
                <a:lnTo>
                  <a:pt x="0" y="34"/>
                </a:lnTo>
                <a:lnTo>
                  <a:pt x="0" y="24"/>
                </a:lnTo>
                <a:lnTo>
                  <a:pt x="6" y="24"/>
                </a:lnTo>
                <a:lnTo>
                  <a:pt x="11" y="19"/>
                </a:lnTo>
                <a:lnTo>
                  <a:pt x="16" y="14"/>
                </a:lnTo>
                <a:lnTo>
                  <a:pt x="16" y="5"/>
                </a:lnTo>
                <a:lnTo>
                  <a:pt x="22" y="5"/>
                </a:lnTo>
                <a:lnTo>
                  <a:pt x="27" y="0"/>
                </a:lnTo>
                <a:close/>
              </a:path>
            </a:pathLst>
          </a:custGeom>
          <a:solidFill>
            <a:srgbClr val="C1FFD5"/>
          </a:solidFill>
          <a:ln w="9525">
            <a:noFill/>
            <a:round/>
            <a:headEnd/>
            <a:tailEnd/>
          </a:ln>
        </p:spPr>
        <p:txBody>
          <a:bodyPr/>
          <a:lstStyle/>
          <a:p>
            <a:endParaRPr lang="en-US"/>
          </a:p>
        </p:txBody>
      </p:sp>
      <p:sp>
        <p:nvSpPr>
          <p:cNvPr id="159033" name="Freeform 2361"/>
          <p:cNvSpPr>
            <a:spLocks/>
          </p:cNvSpPr>
          <p:nvPr/>
        </p:nvSpPr>
        <p:spPr bwMode="auto">
          <a:xfrm>
            <a:off x="2906713" y="411163"/>
            <a:ext cx="103188" cy="85725"/>
          </a:xfrm>
          <a:custGeom>
            <a:avLst/>
            <a:gdLst/>
            <a:ahLst/>
            <a:cxnLst>
              <a:cxn ang="0">
                <a:pos x="27" y="0"/>
              </a:cxn>
              <a:cxn ang="0">
                <a:pos x="32" y="0"/>
              </a:cxn>
              <a:cxn ang="0">
                <a:pos x="38" y="0"/>
              </a:cxn>
              <a:cxn ang="0">
                <a:pos x="43" y="5"/>
              </a:cxn>
              <a:cxn ang="0">
                <a:pos x="49" y="9"/>
              </a:cxn>
              <a:cxn ang="0">
                <a:pos x="54" y="19"/>
              </a:cxn>
              <a:cxn ang="0">
                <a:pos x="60" y="0"/>
              </a:cxn>
              <a:cxn ang="0">
                <a:pos x="65" y="0"/>
              </a:cxn>
              <a:cxn ang="0">
                <a:pos x="65" y="5"/>
              </a:cxn>
              <a:cxn ang="0">
                <a:pos x="60" y="19"/>
              </a:cxn>
              <a:cxn ang="0">
                <a:pos x="60" y="44"/>
              </a:cxn>
              <a:cxn ang="0">
                <a:pos x="49" y="49"/>
              </a:cxn>
              <a:cxn ang="0">
                <a:pos x="38" y="54"/>
              </a:cxn>
              <a:cxn ang="0">
                <a:pos x="32" y="54"/>
              </a:cxn>
              <a:cxn ang="0">
                <a:pos x="22" y="49"/>
              </a:cxn>
              <a:cxn ang="0">
                <a:pos x="6" y="39"/>
              </a:cxn>
              <a:cxn ang="0">
                <a:pos x="0" y="34"/>
              </a:cxn>
              <a:cxn ang="0">
                <a:pos x="0" y="24"/>
              </a:cxn>
              <a:cxn ang="0">
                <a:pos x="6" y="24"/>
              </a:cxn>
              <a:cxn ang="0">
                <a:pos x="11" y="19"/>
              </a:cxn>
              <a:cxn ang="0">
                <a:pos x="16" y="14"/>
              </a:cxn>
              <a:cxn ang="0">
                <a:pos x="16" y="5"/>
              </a:cxn>
              <a:cxn ang="0">
                <a:pos x="22" y="5"/>
              </a:cxn>
              <a:cxn ang="0">
                <a:pos x="27" y="0"/>
              </a:cxn>
            </a:cxnLst>
            <a:rect l="0" t="0" r="r" b="b"/>
            <a:pathLst>
              <a:path w="65" h="54">
                <a:moveTo>
                  <a:pt x="27" y="0"/>
                </a:moveTo>
                <a:lnTo>
                  <a:pt x="32" y="0"/>
                </a:lnTo>
                <a:lnTo>
                  <a:pt x="38" y="0"/>
                </a:lnTo>
                <a:lnTo>
                  <a:pt x="43" y="5"/>
                </a:lnTo>
                <a:lnTo>
                  <a:pt x="49" y="9"/>
                </a:lnTo>
                <a:lnTo>
                  <a:pt x="54" y="19"/>
                </a:lnTo>
                <a:lnTo>
                  <a:pt x="60" y="0"/>
                </a:lnTo>
                <a:lnTo>
                  <a:pt x="65" y="0"/>
                </a:lnTo>
                <a:lnTo>
                  <a:pt x="65" y="5"/>
                </a:lnTo>
                <a:lnTo>
                  <a:pt x="60" y="19"/>
                </a:lnTo>
                <a:lnTo>
                  <a:pt x="60" y="44"/>
                </a:lnTo>
                <a:lnTo>
                  <a:pt x="49" y="49"/>
                </a:lnTo>
                <a:lnTo>
                  <a:pt x="38" y="54"/>
                </a:lnTo>
                <a:lnTo>
                  <a:pt x="32" y="54"/>
                </a:lnTo>
                <a:lnTo>
                  <a:pt x="22" y="49"/>
                </a:lnTo>
                <a:lnTo>
                  <a:pt x="6" y="39"/>
                </a:lnTo>
                <a:lnTo>
                  <a:pt x="0" y="34"/>
                </a:lnTo>
                <a:lnTo>
                  <a:pt x="0" y="24"/>
                </a:lnTo>
                <a:lnTo>
                  <a:pt x="6" y="24"/>
                </a:lnTo>
                <a:lnTo>
                  <a:pt x="11" y="19"/>
                </a:lnTo>
                <a:lnTo>
                  <a:pt x="16" y="14"/>
                </a:lnTo>
                <a:lnTo>
                  <a:pt x="16" y="5"/>
                </a:lnTo>
                <a:lnTo>
                  <a:pt x="22" y="5"/>
                </a:lnTo>
                <a:lnTo>
                  <a:pt x="27" y="0"/>
                </a:lnTo>
                <a:close/>
              </a:path>
            </a:pathLst>
          </a:custGeom>
          <a:noFill/>
          <a:ln w="1588" cap="rnd">
            <a:solidFill>
              <a:srgbClr val="000000"/>
            </a:solidFill>
            <a:prstDash val="solid"/>
            <a:round/>
            <a:headEnd/>
            <a:tailEnd/>
          </a:ln>
        </p:spPr>
        <p:txBody>
          <a:bodyPr/>
          <a:lstStyle/>
          <a:p>
            <a:endParaRPr lang="en-US"/>
          </a:p>
        </p:txBody>
      </p:sp>
      <p:sp>
        <p:nvSpPr>
          <p:cNvPr id="159034" name="Freeform 2362"/>
          <p:cNvSpPr>
            <a:spLocks/>
          </p:cNvSpPr>
          <p:nvPr/>
        </p:nvSpPr>
        <p:spPr bwMode="auto">
          <a:xfrm>
            <a:off x="3119438" y="419100"/>
            <a:ext cx="52388" cy="38100"/>
          </a:xfrm>
          <a:custGeom>
            <a:avLst/>
            <a:gdLst/>
            <a:ahLst/>
            <a:cxnLst>
              <a:cxn ang="0">
                <a:pos x="22" y="4"/>
              </a:cxn>
              <a:cxn ang="0">
                <a:pos x="22" y="0"/>
              </a:cxn>
              <a:cxn ang="0">
                <a:pos x="33" y="0"/>
              </a:cxn>
              <a:cxn ang="0">
                <a:pos x="28" y="4"/>
              </a:cxn>
              <a:cxn ang="0">
                <a:pos x="28" y="14"/>
              </a:cxn>
              <a:cxn ang="0">
                <a:pos x="22" y="19"/>
              </a:cxn>
              <a:cxn ang="0">
                <a:pos x="11" y="24"/>
              </a:cxn>
              <a:cxn ang="0">
                <a:pos x="11" y="19"/>
              </a:cxn>
              <a:cxn ang="0">
                <a:pos x="6" y="14"/>
              </a:cxn>
              <a:cxn ang="0">
                <a:pos x="0" y="14"/>
              </a:cxn>
              <a:cxn ang="0">
                <a:pos x="0" y="4"/>
              </a:cxn>
              <a:cxn ang="0">
                <a:pos x="6" y="4"/>
              </a:cxn>
              <a:cxn ang="0">
                <a:pos x="11" y="4"/>
              </a:cxn>
              <a:cxn ang="0">
                <a:pos x="22" y="4"/>
              </a:cxn>
            </a:cxnLst>
            <a:rect l="0" t="0" r="r" b="b"/>
            <a:pathLst>
              <a:path w="33" h="24">
                <a:moveTo>
                  <a:pt x="22" y="4"/>
                </a:moveTo>
                <a:lnTo>
                  <a:pt x="22" y="0"/>
                </a:lnTo>
                <a:lnTo>
                  <a:pt x="33" y="0"/>
                </a:lnTo>
                <a:lnTo>
                  <a:pt x="28" y="4"/>
                </a:lnTo>
                <a:lnTo>
                  <a:pt x="28" y="14"/>
                </a:lnTo>
                <a:lnTo>
                  <a:pt x="22" y="19"/>
                </a:lnTo>
                <a:lnTo>
                  <a:pt x="11" y="24"/>
                </a:lnTo>
                <a:lnTo>
                  <a:pt x="11" y="19"/>
                </a:lnTo>
                <a:lnTo>
                  <a:pt x="6" y="14"/>
                </a:lnTo>
                <a:lnTo>
                  <a:pt x="0" y="14"/>
                </a:lnTo>
                <a:lnTo>
                  <a:pt x="0" y="4"/>
                </a:lnTo>
                <a:lnTo>
                  <a:pt x="6" y="4"/>
                </a:lnTo>
                <a:lnTo>
                  <a:pt x="11" y="4"/>
                </a:lnTo>
                <a:lnTo>
                  <a:pt x="22" y="4"/>
                </a:lnTo>
                <a:close/>
              </a:path>
            </a:pathLst>
          </a:custGeom>
          <a:solidFill>
            <a:srgbClr val="C1FFD5"/>
          </a:solidFill>
          <a:ln w="9525">
            <a:noFill/>
            <a:round/>
            <a:headEnd/>
            <a:tailEnd/>
          </a:ln>
        </p:spPr>
        <p:txBody>
          <a:bodyPr/>
          <a:lstStyle/>
          <a:p>
            <a:endParaRPr lang="en-US"/>
          </a:p>
        </p:txBody>
      </p:sp>
      <p:sp>
        <p:nvSpPr>
          <p:cNvPr id="159035" name="Freeform 2363"/>
          <p:cNvSpPr>
            <a:spLocks/>
          </p:cNvSpPr>
          <p:nvPr/>
        </p:nvSpPr>
        <p:spPr bwMode="auto">
          <a:xfrm>
            <a:off x="3119438" y="419100"/>
            <a:ext cx="52388" cy="38100"/>
          </a:xfrm>
          <a:custGeom>
            <a:avLst/>
            <a:gdLst/>
            <a:ahLst/>
            <a:cxnLst>
              <a:cxn ang="0">
                <a:pos x="22" y="4"/>
              </a:cxn>
              <a:cxn ang="0">
                <a:pos x="22" y="0"/>
              </a:cxn>
              <a:cxn ang="0">
                <a:pos x="33" y="0"/>
              </a:cxn>
              <a:cxn ang="0">
                <a:pos x="28" y="4"/>
              </a:cxn>
              <a:cxn ang="0">
                <a:pos x="28" y="14"/>
              </a:cxn>
              <a:cxn ang="0">
                <a:pos x="22" y="19"/>
              </a:cxn>
              <a:cxn ang="0">
                <a:pos x="11" y="24"/>
              </a:cxn>
              <a:cxn ang="0">
                <a:pos x="11" y="19"/>
              </a:cxn>
              <a:cxn ang="0">
                <a:pos x="6" y="14"/>
              </a:cxn>
              <a:cxn ang="0">
                <a:pos x="0" y="14"/>
              </a:cxn>
              <a:cxn ang="0">
                <a:pos x="0" y="4"/>
              </a:cxn>
              <a:cxn ang="0">
                <a:pos x="6" y="4"/>
              </a:cxn>
              <a:cxn ang="0">
                <a:pos x="11" y="4"/>
              </a:cxn>
              <a:cxn ang="0">
                <a:pos x="22" y="4"/>
              </a:cxn>
            </a:cxnLst>
            <a:rect l="0" t="0" r="r" b="b"/>
            <a:pathLst>
              <a:path w="33" h="24">
                <a:moveTo>
                  <a:pt x="22" y="4"/>
                </a:moveTo>
                <a:lnTo>
                  <a:pt x="22" y="0"/>
                </a:lnTo>
                <a:lnTo>
                  <a:pt x="33" y="0"/>
                </a:lnTo>
                <a:lnTo>
                  <a:pt x="28" y="4"/>
                </a:lnTo>
                <a:lnTo>
                  <a:pt x="28" y="14"/>
                </a:lnTo>
                <a:lnTo>
                  <a:pt x="22" y="19"/>
                </a:lnTo>
                <a:lnTo>
                  <a:pt x="11" y="24"/>
                </a:lnTo>
                <a:lnTo>
                  <a:pt x="11" y="19"/>
                </a:lnTo>
                <a:lnTo>
                  <a:pt x="6" y="14"/>
                </a:lnTo>
                <a:lnTo>
                  <a:pt x="0" y="14"/>
                </a:lnTo>
                <a:lnTo>
                  <a:pt x="0" y="4"/>
                </a:lnTo>
                <a:lnTo>
                  <a:pt x="6" y="4"/>
                </a:lnTo>
                <a:lnTo>
                  <a:pt x="11" y="4"/>
                </a:lnTo>
                <a:lnTo>
                  <a:pt x="22" y="4"/>
                </a:lnTo>
                <a:close/>
              </a:path>
            </a:pathLst>
          </a:custGeom>
          <a:noFill/>
          <a:ln w="1588" cap="rnd">
            <a:solidFill>
              <a:srgbClr val="000000"/>
            </a:solidFill>
            <a:prstDash val="solid"/>
            <a:round/>
            <a:headEnd/>
            <a:tailEnd/>
          </a:ln>
        </p:spPr>
        <p:txBody>
          <a:bodyPr/>
          <a:lstStyle/>
          <a:p>
            <a:endParaRPr lang="en-US"/>
          </a:p>
        </p:txBody>
      </p:sp>
      <p:sp>
        <p:nvSpPr>
          <p:cNvPr id="159036" name="Freeform 2364"/>
          <p:cNvSpPr>
            <a:spLocks/>
          </p:cNvSpPr>
          <p:nvPr/>
        </p:nvSpPr>
        <p:spPr bwMode="auto">
          <a:xfrm>
            <a:off x="3017838" y="419100"/>
            <a:ext cx="77788" cy="69850"/>
          </a:xfrm>
          <a:custGeom>
            <a:avLst/>
            <a:gdLst/>
            <a:ahLst/>
            <a:cxnLst>
              <a:cxn ang="0">
                <a:pos x="11" y="0"/>
              </a:cxn>
              <a:cxn ang="0">
                <a:pos x="22" y="4"/>
              </a:cxn>
              <a:cxn ang="0">
                <a:pos x="27" y="4"/>
              </a:cxn>
              <a:cxn ang="0">
                <a:pos x="33" y="4"/>
              </a:cxn>
              <a:cxn ang="0">
                <a:pos x="38" y="4"/>
              </a:cxn>
              <a:cxn ang="0">
                <a:pos x="38" y="19"/>
              </a:cxn>
              <a:cxn ang="0">
                <a:pos x="43" y="24"/>
              </a:cxn>
              <a:cxn ang="0">
                <a:pos x="49" y="24"/>
              </a:cxn>
              <a:cxn ang="0">
                <a:pos x="49" y="29"/>
              </a:cxn>
              <a:cxn ang="0">
                <a:pos x="49" y="39"/>
              </a:cxn>
              <a:cxn ang="0">
                <a:pos x="43" y="44"/>
              </a:cxn>
              <a:cxn ang="0">
                <a:pos x="38" y="39"/>
              </a:cxn>
              <a:cxn ang="0">
                <a:pos x="38" y="34"/>
              </a:cxn>
              <a:cxn ang="0">
                <a:pos x="33" y="34"/>
              </a:cxn>
              <a:cxn ang="0">
                <a:pos x="27" y="29"/>
              </a:cxn>
              <a:cxn ang="0">
                <a:pos x="27" y="24"/>
              </a:cxn>
              <a:cxn ang="0">
                <a:pos x="27" y="14"/>
              </a:cxn>
              <a:cxn ang="0">
                <a:pos x="22" y="19"/>
              </a:cxn>
              <a:cxn ang="0">
                <a:pos x="16" y="19"/>
              </a:cxn>
              <a:cxn ang="0">
                <a:pos x="5" y="14"/>
              </a:cxn>
              <a:cxn ang="0">
                <a:pos x="0" y="9"/>
              </a:cxn>
              <a:cxn ang="0">
                <a:pos x="5" y="9"/>
              </a:cxn>
              <a:cxn ang="0">
                <a:pos x="5" y="4"/>
              </a:cxn>
              <a:cxn ang="0">
                <a:pos x="11" y="0"/>
              </a:cxn>
            </a:cxnLst>
            <a:rect l="0" t="0" r="r" b="b"/>
            <a:pathLst>
              <a:path w="49" h="44">
                <a:moveTo>
                  <a:pt x="11" y="0"/>
                </a:moveTo>
                <a:lnTo>
                  <a:pt x="22" y="4"/>
                </a:lnTo>
                <a:lnTo>
                  <a:pt x="27" y="4"/>
                </a:lnTo>
                <a:lnTo>
                  <a:pt x="33" y="4"/>
                </a:lnTo>
                <a:lnTo>
                  <a:pt x="38" y="4"/>
                </a:lnTo>
                <a:lnTo>
                  <a:pt x="38" y="19"/>
                </a:lnTo>
                <a:lnTo>
                  <a:pt x="43" y="24"/>
                </a:lnTo>
                <a:lnTo>
                  <a:pt x="49" y="24"/>
                </a:lnTo>
                <a:lnTo>
                  <a:pt x="49" y="29"/>
                </a:lnTo>
                <a:lnTo>
                  <a:pt x="49" y="39"/>
                </a:lnTo>
                <a:lnTo>
                  <a:pt x="43" y="44"/>
                </a:lnTo>
                <a:lnTo>
                  <a:pt x="38" y="39"/>
                </a:lnTo>
                <a:lnTo>
                  <a:pt x="38" y="34"/>
                </a:lnTo>
                <a:lnTo>
                  <a:pt x="33" y="34"/>
                </a:lnTo>
                <a:lnTo>
                  <a:pt x="27" y="29"/>
                </a:lnTo>
                <a:lnTo>
                  <a:pt x="27" y="24"/>
                </a:lnTo>
                <a:lnTo>
                  <a:pt x="27" y="14"/>
                </a:lnTo>
                <a:lnTo>
                  <a:pt x="22" y="19"/>
                </a:lnTo>
                <a:lnTo>
                  <a:pt x="16" y="19"/>
                </a:lnTo>
                <a:lnTo>
                  <a:pt x="5" y="14"/>
                </a:lnTo>
                <a:lnTo>
                  <a:pt x="0" y="9"/>
                </a:lnTo>
                <a:lnTo>
                  <a:pt x="5" y="9"/>
                </a:lnTo>
                <a:lnTo>
                  <a:pt x="5" y="4"/>
                </a:lnTo>
                <a:lnTo>
                  <a:pt x="11" y="0"/>
                </a:lnTo>
                <a:close/>
              </a:path>
            </a:pathLst>
          </a:custGeom>
          <a:solidFill>
            <a:srgbClr val="C1FFD5"/>
          </a:solidFill>
          <a:ln w="9525">
            <a:noFill/>
            <a:round/>
            <a:headEnd/>
            <a:tailEnd/>
          </a:ln>
        </p:spPr>
        <p:txBody>
          <a:bodyPr/>
          <a:lstStyle/>
          <a:p>
            <a:endParaRPr lang="en-US"/>
          </a:p>
        </p:txBody>
      </p:sp>
      <p:sp>
        <p:nvSpPr>
          <p:cNvPr id="159037" name="Freeform 2365"/>
          <p:cNvSpPr>
            <a:spLocks/>
          </p:cNvSpPr>
          <p:nvPr/>
        </p:nvSpPr>
        <p:spPr bwMode="auto">
          <a:xfrm>
            <a:off x="3017838" y="419100"/>
            <a:ext cx="77788" cy="69850"/>
          </a:xfrm>
          <a:custGeom>
            <a:avLst/>
            <a:gdLst/>
            <a:ahLst/>
            <a:cxnLst>
              <a:cxn ang="0">
                <a:pos x="11" y="0"/>
              </a:cxn>
              <a:cxn ang="0">
                <a:pos x="22" y="4"/>
              </a:cxn>
              <a:cxn ang="0">
                <a:pos x="27" y="4"/>
              </a:cxn>
              <a:cxn ang="0">
                <a:pos x="33" y="4"/>
              </a:cxn>
              <a:cxn ang="0">
                <a:pos x="38" y="4"/>
              </a:cxn>
              <a:cxn ang="0">
                <a:pos x="38" y="19"/>
              </a:cxn>
              <a:cxn ang="0">
                <a:pos x="43" y="24"/>
              </a:cxn>
              <a:cxn ang="0">
                <a:pos x="49" y="24"/>
              </a:cxn>
              <a:cxn ang="0">
                <a:pos x="49" y="29"/>
              </a:cxn>
              <a:cxn ang="0">
                <a:pos x="49" y="39"/>
              </a:cxn>
              <a:cxn ang="0">
                <a:pos x="43" y="44"/>
              </a:cxn>
              <a:cxn ang="0">
                <a:pos x="38" y="39"/>
              </a:cxn>
              <a:cxn ang="0">
                <a:pos x="38" y="34"/>
              </a:cxn>
              <a:cxn ang="0">
                <a:pos x="33" y="34"/>
              </a:cxn>
              <a:cxn ang="0">
                <a:pos x="27" y="29"/>
              </a:cxn>
              <a:cxn ang="0">
                <a:pos x="27" y="24"/>
              </a:cxn>
              <a:cxn ang="0">
                <a:pos x="27" y="14"/>
              </a:cxn>
              <a:cxn ang="0">
                <a:pos x="22" y="19"/>
              </a:cxn>
              <a:cxn ang="0">
                <a:pos x="16" y="19"/>
              </a:cxn>
              <a:cxn ang="0">
                <a:pos x="5" y="14"/>
              </a:cxn>
              <a:cxn ang="0">
                <a:pos x="0" y="9"/>
              </a:cxn>
              <a:cxn ang="0">
                <a:pos x="5" y="9"/>
              </a:cxn>
              <a:cxn ang="0">
                <a:pos x="5" y="4"/>
              </a:cxn>
              <a:cxn ang="0">
                <a:pos x="11" y="0"/>
              </a:cxn>
            </a:cxnLst>
            <a:rect l="0" t="0" r="r" b="b"/>
            <a:pathLst>
              <a:path w="49" h="44">
                <a:moveTo>
                  <a:pt x="11" y="0"/>
                </a:moveTo>
                <a:lnTo>
                  <a:pt x="22" y="4"/>
                </a:lnTo>
                <a:lnTo>
                  <a:pt x="27" y="4"/>
                </a:lnTo>
                <a:lnTo>
                  <a:pt x="33" y="4"/>
                </a:lnTo>
                <a:lnTo>
                  <a:pt x="38" y="4"/>
                </a:lnTo>
                <a:lnTo>
                  <a:pt x="38" y="19"/>
                </a:lnTo>
                <a:lnTo>
                  <a:pt x="43" y="24"/>
                </a:lnTo>
                <a:lnTo>
                  <a:pt x="49" y="24"/>
                </a:lnTo>
                <a:lnTo>
                  <a:pt x="49" y="29"/>
                </a:lnTo>
                <a:lnTo>
                  <a:pt x="49" y="39"/>
                </a:lnTo>
                <a:lnTo>
                  <a:pt x="43" y="44"/>
                </a:lnTo>
                <a:lnTo>
                  <a:pt x="38" y="39"/>
                </a:lnTo>
                <a:lnTo>
                  <a:pt x="38" y="34"/>
                </a:lnTo>
                <a:lnTo>
                  <a:pt x="33" y="34"/>
                </a:lnTo>
                <a:lnTo>
                  <a:pt x="27" y="29"/>
                </a:lnTo>
                <a:lnTo>
                  <a:pt x="27" y="24"/>
                </a:lnTo>
                <a:lnTo>
                  <a:pt x="27" y="14"/>
                </a:lnTo>
                <a:lnTo>
                  <a:pt x="22" y="19"/>
                </a:lnTo>
                <a:lnTo>
                  <a:pt x="16" y="19"/>
                </a:lnTo>
                <a:lnTo>
                  <a:pt x="5" y="14"/>
                </a:lnTo>
                <a:lnTo>
                  <a:pt x="0" y="9"/>
                </a:lnTo>
                <a:lnTo>
                  <a:pt x="5" y="9"/>
                </a:lnTo>
                <a:lnTo>
                  <a:pt x="5" y="4"/>
                </a:lnTo>
                <a:lnTo>
                  <a:pt x="11" y="0"/>
                </a:lnTo>
                <a:close/>
              </a:path>
            </a:pathLst>
          </a:custGeom>
          <a:noFill/>
          <a:ln w="1588" cap="rnd">
            <a:solidFill>
              <a:srgbClr val="000000"/>
            </a:solidFill>
            <a:prstDash val="solid"/>
            <a:round/>
            <a:headEnd/>
            <a:tailEnd/>
          </a:ln>
        </p:spPr>
        <p:txBody>
          <a:bodyPr/>
          <a:lstStyle/>
          <a:p>
            <a:endParaRPr lang="en-US"/>
          </a:p>
        </p:txBody>
      </p:sp>
      <p:sp>
        <p:nvSpPr>
          <p:cNvPr id="159038" name="Freeform 2366"/>
          <p:cNvSpPr>
            <a:spLocks/>
          </p:cNvSpPr>
          <p:nvPr/>
        </p:nvSpPr>
        <p:spPr bwMode="auto">
          <a:xfrm>
            <a:off x="2940050" y="496888"/>
            <a:ext cx="188913" cy="85725"/>
          </a:xfrm>
          <a:custGeom>
            <a:avLst/>
            <a:gdLst/>
            <a:ahLst/>
            <a:cxnLst>
              <a:cxn ang="0">
                <a:pos x="54" y="5"/>
              </a:cxn>
              <a:cxn ang="0">
                <a:pos x="54" y="10"/>
              </a:cxn>
              <a:cxn ang="0">
                <a:pos x="54" y="14"/>
              </a:cxn>
              <a:cxn ang="0">
                <a:pos x="44" y="10"/>
              </a:cxn>
              <a:cxn ang="0">
                <a:pos x="33" y="5"/>
              </a:cxn>
              <a:cxn ang="0">
                <a:pos x="22" y="5"/>
              </a:cxn>
              <a:cxn ang="0">
                <a:pos x="17" y="5"/>
              </a:cxn>
              <a:cxn ang="0">
                <a:pos x="6" y="5"/>
              </a:cxn>
              <a:cxn ang="0">
                <a:pos x="0" y="10"/>
              </a:cxn>
              <a:cxn ang="0">
                <a:pos x="11" y="19"/>
              </a:cxn>
              <a:cxn ang="0">
                <a:pos x="17" y="24"/>
              </a:cxn>
              <a:cxn ang="0">
                <a:pos x="17" y="29"/>
              </a:cxn>
              <a:cxn ang="0">
                <a:pos x="17" y="34"/>
              </a:cxn>
              <a:cxn ang="0">
                <a:pos x="27" y="39"/>
              </a:cxn>
              <a:cxn ang="0">
                <a:pos x="33" y="29"/>
              </a:cxn>
              <a:cxn ang="0">
                <a:pos x="44" y="29"/>
              </a:cxn>
              <a:cxn ang="0">
                <a:pos x="49" y="24"/>
              </a:cxn>
              <a:cxn ang="0">
                <a:pos x="54" y="24"/>
              </a:cxn>
              <a:cxn ang="0">
                <a:pos x="65" y="24"/>
              </a:cxn>
              <a:cxn ang="0">
                <a:pos x="76" y="29"/>
              </a:cxn>
              <a:cxn ang="0">
                <a:pos x="81" y="34"/>
              </a:cxn>
              <a:cxn ang="0">
                <a:pos x="92" y="39"/>
              </a:cxn>
              <a:cxn ang="0">
                <a:pos x="98" y="49"/>
              </a:cxn>
              <a:cxn ang="0">
                <a:pos x="108" y="49"/>
              </a:cxn>
              <a:cxn ang="0">
                <a:pos x="114" y="54"/>
              </a:cxn>
              <a:cxn ang="0">
                <a:pos x="119" y="49"/>
              </a:cxn>
              <a:cxn ang="0">
                <a:pos x="108" y="34"/>
              </a:cxn>
              <a:cxn ang="0">
                <a:pos x="114" y="24"/>
              </a:cxn>
              <a:cxn ang="0">
                <a:pos x="119" y="24"/>
              </a:cxn>
              <a:cxn ang="0">
                <a:pos x="119" y="19"/>
              </a:cxn>
              <a:cxn ang="0">
                <a:pos x="114" y="19"/>
              </a:cxn>
              <a:cxn ang="0">
                <a:pos x="114" y="10"/>
              </a:cxn>
              <a:cxn ang="0">
                <a:pos x="108" y="5"/>
              </a:cxn>
              <a:cxn ang="0">
                <a:pos x="103" y="0"/>
              </a:cxn>
              <a:cxn ang="0">
                <a:pos x="103" y="5"/>
              </a:cxn>
              <a:cxn ang="0">
                <a:pos x="92" y="5"/>
              </a:cxn>
              <a:cxn ang="0">
                <a:pos x="87" y="10"/>
              </a:cxn>
              <a:cxn ang="0">
                <a:pos x="87" y="14"/>
              </a:cxn>
              <a:cxn ang="0">
                <a:pos x="87" y="19"/>
              </a:cxn>
              <a:cxn ang="0">
                <a:pos x="81" y="19"/>
              </a:cxn>
              <a:cxn ang="0">
                <a:pos x="81" y="10"/>
              </a:cxn>
              <a:cxn ang="0">
                <a:pos x="76" y="5"/>
              </a:cxn>
              <a:cxn ang="0">
                <a:pos x="71" y="5"/>
              </a:cxn>
              <a:cxn ang="0">
                <a:pos x="65" y="5"/>
              </a:cxn>
              <a:cxn ang="0">
                <a:pos x="54" y="5"/>
              </a:cxn>
            </a:cxnLst>
            <a:rect l="0" t="0" r="r" b="b"/>
            <a:pathLst>
              <a:path w="119" h="54">
                <a:moveTo>
                  <a:pt x="54" y="5"/>
                </a:moveTo>
                <a:lnTo>
                  <a:pt x="54" y="10"/>
                </a:lnTo>
                <a:lnTo>
                  <a:pt x="54" y="14"/>
                </a:lnTo>
                <a:lnTo>
                  <a:pt x="44" y="10"/>
                </a:lnTo>
                <a:lnTo>
                  <a:pt x="33" y="5"/>
                </a:lnTo>
                <a:lnTo>
                  <a:pt x="22" y="5"/>
                </a:lnTo>
                <a:lnTo>
                  <a:pt x="17" y="5"/>
                </a:lnTo>
                <a:lnTo>
                  <a:pt x="6" y="5"/>
                </a:lnTo>
                <a:lnTo>
                  <a:pt x="0" y="10"/>
                </a:lnTo>
                <a:lnTo>
                  <a:pt x="11" y="19"/>
                </a:lnTo>
                <a:lnTo>
                  <a:pt x="17" y="24"/>
                </a:lnTo>
                <a:lnTo>
                  <a:pt x="17" y="29"/>
                </a:lnTo>
                <a:lnTo>
                  <a:pt x="17" y="34"/>
                </a:lnTo>
                <a:lnTo>
                  <a:pt x="27" y="39"/>
                </a:lnTo>
                <a:lnTo>
                  <a:pt x="33" y="29"/>
                </a:lnTo>
                <a:lnTo>
                  <a:pt x="44" y="29"/>
                </a:lnTo>
                <a:lnTo>
                  <a:pt x="49" y="24"/>
                </a:lnTo>
                <a:lnTo>
                  <a:pt x="54" y="24"/>
                </a:lnTo>
                <a:lnTo>
                  <a:pt x="65" y="24"/>
                </a:lnTo>
                <a:lnTo>
                  <a:pt x="76" y="29"/>
                </a:lnTo>
                <a:lnTo>
                  <a:pt x="81" y="34"/>
                </a:lnTo>
                <a:lnTo>
                  <a:pt x="92" y="39"/>
                </a:lnTo>
                <a:lnTo>
                  <a:pt x="98" y="49"/>
                </a:lnTo>
                <a:lnTo>
                  <a:pt x="108" y="49"/>
                </a:lnTo>
                <a:lnTo>
                  <a:pt x="114" y="54"/>
                </a:lnTo>
                <a:lnTo>
                  <a:pt x="119" y="49"/>
                </a:lnTo>
                <a:lnTo>
                  <a:pt x="108" y="34"/>
                </a:lnTo>
                <a:lnTo>
                  <a:pt x="114" y="24"/>
                </a:lnTo>
                <a:lnTo>
                  <a:pt x="119" y="24"/>
                </a:lnTo>
                <a:lnTo>
                  <a:pt x="119" y="19"/>
                </a:lnTo>
                <a:lnTo>
                  <a:pt x="114" y="19"/>
                </a:lnTo>
                <a:lnTo>
                  <a:pt x="114" y="10"/>
                </a:lnTo>
                <a:lnTo>
                  <a:pt x="108" y="5"/>
                </a:lnTo>
                <a:lnTo>
                  <a:pt x="103" y="0"/>
                </a:lnTo>
                <a:lnTo>
                  <a:pt x="103" y="5"/>
                </a:lnTo>
                <a:lnTo>
                  <a:pt x="92" y="5"/>
                </a:lnTo>
                <a:lnTo>
                  <a:pt x="87" y="10"/>
                </a:lnTo>
                <a:lnTo>
                  <a:pt x="87" y="14"/>
                </a:lnTo>
                <a:lnTo>
                  <a:pt x="87" y="19"/>
                </a:lnTo>
                <a:lnTo>
                  <a:pt x="81" y="19"/>
                </a:lnTo>
                <a:lnTo>
                  <a:pt x="81" y="10"/>
                </a:lnTo>
                <a:lnTo>
                  <a:pt x="76" y="5"/>
                </a:lnTo>
                <a:lnTo>
                  <a:pt x="71" y="5"/>
                </a:lnTo>
                <a:lnTo>
                  <a:pt x="65" y="5"/>
                </a:lnTo>
                <a:lnTo>
                  <a:pt x="54" y="5"/>
                </a:lnTo>
                <a:close/>
              </a:path>
            </a:pathLst>
          </a:custGeom>
          <a:solidFill>
            <a:srgbClr val="C1FFD5"/>
          </a:solidFill>
          <a:ln w="9525">
            <a:noFill/>
            <a:round/>
            <a:headEnd/>
            <a:tailEnd/>
          </a:ln>
        </p:spPr>
        <p:txBody>
          <a:bodyPr/>
          <a:lstStyle/>
          <a:p>
            <a:endParaRPr lang="en-US"/>
          </a:p>
        </p:txBody>
      </p:sp>
      <p:sp>
        <p:nvSpPr>
          <p:cNvPr id="159039" name="Freeform 2367"/>
          <p:cNvSpPr>
            <a:spLocks/>
          </p:cNvSpPr>
          <p:nvPr/>
        </p:nvSpPr>
        <p:spPr bwMode="auto">
          <a:xfrm>
            <a:off x="2940050" y="496888"/>
            <a:ext cx="188913" cy="85725"/>
          </a:xfrm>
          <a:custGeom>
            <a:avLst/>
            <a:gdLst/>
            <a:ahLst/>
            <a:cxnLst>
              <a:cxn ang="0">
                <a:pos x="54" y="5"/>
              </a:cxn>
              <a:cxn ang="0">
                <a:pos x="54" y="10"/>
              </a:cxn>
              <a:cxn ang="0">
                <a:pos x="54" y="14"/>
              </a:cxn>
              <a:cxn ang="0">
                <a:pos x="44" y="10"/>
              </a:cxn>
              <a:cxn ang="0">
                <a:pos x="33" y="5"/>
              </a:cxn>
              <a:cxn ang="0">
                <a:pos x="22" y="5"/>
              </a:cxn>
              <a:cxn ang="0">
                <a:pos x="17" y="5"/>
              </a:cxn>
              <a:cxn ang="0">
                <a:pos x="6" y="5"/>
              </a:cxn>
              <a:cxn ang="0">
                <a:pos x="0" y="10"/>
              </a:cxn>
              <a:cxn ang="0">
                <a:pos x="11" y="19"/>
              </a:cxn>
              <a:cxn ang="0">
                <a:pos x="17" y="24"/>
              </a:cxn>
              <a:cxn ang="0">
                <a:pos x="17" y="29"/>
              </a:cxn>
              <a:cxn ang="0">
                <a:pos x="17" y="34"/>
              </a:cxn>
              <a:cxn ang="0">
                <a:pos x="27" y="39"/>
              </a:cxn>
              <a:cxn ang="0">
                <a:pos x="33" y="29"/>
              </a:cxn>
              <a:cxn ang="0">
                <a:pos x="44" y="29"/>
              </a:cxn>
              <a:cxn ang="0">
                <a:pos x="49" y="24"/>
              </a:cxn>
              <a:cxn ang="0">
                <a:pos x="54" y="24"/>
              </a:cxn>
              <a:cxn ang="0">
                <a:pos x="65" y="24"/>
              </a:cxn>
              <a:cxn ang="0">
                <a:pos x="76" y="29"/>
              </a:cxn>
              <a:cxn ang="0">
                <a:pos x="81" y="34"/>
              </a:cxn>
              <a:cxn ang="0">
                <a:pos x="92" y="39"/>
              </a:cxn>
              <a:cxn ang="0">
                <a:pos x="98" y="49"/>
              </a:cxn>
              <a:cxn ang="0">
                <a:pos x="108" y="49"/>
              </a:cxn>
              <a:cxn ang="0">
                <a:pos x="114" y="54"/>
              </a:cxn>
              <a:cxn ang="0">
                <a:pos x="119" y="49"/>
              </a:cxn>
              <a:cxn ang="0">
                <a:pos x="108" y="34"/>
              </a:cxn>
              <a:cxn ang="0">
                <a:pos x="114" y="24"/>
              </a:cxn>
              <a:cxn ang="0">
                <a:pos x="119" y="24"/>
              </a:cxn>
              <a:cxn ang="0">
                <a:pos x="119" y="19"/>
              </a:cxn>
              <a:cxn ang="0">
                <a:pos x="114" y="19"/>
              </a:cxn>
              <a:cxn ang="0">
                <a:pos x="114" y="10"/>
              </a:cxn>
              <a:cxn ang="0">
                <a:pos x="108" y="5"/>
              </a:cxn>
              <a:cxn ang="0">
                <a:pos x="103" y="0"/>
              </a:cxn>
              <a:cxn ang="0">
                <a:pos x="103" y="5"/>
              </a:cxn>
              <a:cxn ang="0">
                <a:pos x="92" y="5"/>
              </a:cxn>
              <a:cxn ang="0">
                <a:pos x="87" y="10"/>
              </a:cxn>
              <a:cxn ang="0">
                <a:pos x="87" y="14"/>
              </a:cxn>
              <a:cxn ang="0">
                <a:pos x="87" y="19"/>
              </a:cxn>
              <a:cxn ang="0">
                <a:pos x="81" y="19"/>
              </a:cxn>
              <a:cxn ang="0">
                <a:pos x="81" y="10"/>
              </a:cxn>
              <a:cxn ang="0">
                <a:pos x="76" y="5"/>
              </a:cxn>
              <a:cxn ang="0">
                <a:pos x="71" y="5"/>
              </a:cxn>
              <a:cxn ang="0">
                <a:pos x="65" y="5"/>
              </a:cxn>
              <a:cxn ang="0">
                <a:pos x="54" y="5"/>
              </a:cxn>
            </a:cxnLst>
            <a:rect l="0" t="0" r="r" b="b"/>
            <a:pathLst>
              <a:path w="119" h="54">
                <a:moveTo>
                  <a:pt x="54" y="5"/>
                </a:moveTo>
                <a:lnTo>
                  <a:pt x="54" y="10"/>
                </a:lnTo>
                <a:lnTo>
                  <a:pt x="54" y="14"/>
                </a:lnTo>
                <a:lnTo>
                  <a:pt x="44" y="10"/>
                </a:lnTo>
                <a:lnTo>
                  <a:pt x="33" y="5"/>
                </a:lnTo>
                <a:lnTo>
                  <a:pt x="22" y="5"/>
                </a:lnTo>
                <a:lnTo>
                  <a:pt x="17" y="5"/>
                </a:lnTo>
                <a:lnTo>
                  <a:pt x="6" y="5"/>
                </a:lnTo>
                <a:lnTo>
                  <a:pt x="0" y="10"/>
                </a:lnTo>
                <a:lnTo>
                  <a:pt x="11" y="19"/>
                </a:lnTo>
                <a:lnTo>
                  <a:pt x="17" y="24"/>
                </a:lnTo>
                <a:lnTo>
                  <a:pt x="17" y="29"/>
                </a:lnTo>
                <a:lnTo>
                  <a:pt x="17" y="34"/>
                </a:lnTo>
                <a:lnTo>
                  <a:pt x="27" y="39"/>
                </a:lnTo>
                <a:lnTo>
                  <a:pt x="33" y="29"/>
                </a:lnTo>
                <a:lnTo>
                  <a:pt x="44" y="29"/>
                </a:lnTo>
                <a:lnTo>
                  <a:pt x="49" y="24"/>
                </a:lnTo>
                <a:lnTo>
                  <a:pt x="54" y="24"/>
                </a:lnTo>
                <a:lnTo>
                  <a:pt x="65" y="24"/>
                </a:lnTo>
                <a:lnTo>
                  <a:pt x="76" y="29"/>
                </a:lnTo>
                <a:lnTo>
                  <a:pt x="81" y="34"/>
                </a:lnTo>
                <a:lnTo>
                  <a:pt x="92" y="39"/>
                </a:lnTo>
                <a:lnTo>
                  <a:pt x="98" y="49"/>
                </a:lnTo>
                <a:lnTo>
                  <a:pt x="108" y="49"/>
                </a:lnTo>
                <a:lnTo>
                  <a:pt x="114" y="54"/>
                </a:lnTo>
                <a:lnTo>
                  <a:pt x="119" y="49"/>
                </a:lnTo>
                <a:lnTo>
                  <a:pt x="108" y="34"/>
                </a:lnTo>
                <a:lnTo>
                  <a:pt x="114" y="24"/>
                </a:lnTo>
                <a:lnTo>
                  <a:pt x="119" y="24"/>
                </a:lnTo>
                <a:lnTo>
                  <a:pt x="119" y="19"/>
                </a:lnTo>
                <a:lnTo>
                  <a:pt x="114" y="19"/>
                </a:lnTo>
                <a:lnTo>
                  <a:pt x="114" y="10"/>
                </a:lnTo>
                <a:lnTo>
                  <a:pt x="108" y="5"/>
                </a:lnTo>
                <a:lnTo>
                  <a:pt x="103" y="0"/>
                </a:lnTo>
                <a:lnTo>
                  <a:pt x="103" y="5"/>
                </a:lnTo>
                <a:lnTo>
                  <a:pt x="92" y="5"/>
                </a:lnTo>
                <a:lnTo>
                  <a:pt x="87" y="10"/>
                </a:lnTo>
                <a:lnTo>
                  <a:pt x="87" y="14"/>
                </a:lnTo>
                <a:lnTo>
                  <a:pt x="87" y="19"/>
                </a:lnTo>
                <a:lnTo>
                  <a:pt x="81" y="19"/>
                </a:lnTo>
                <a:lnTo>
                  <a:pt x="81" y="10"/>
                </a:lnTo>
                <a:lnTo>
                  <a:pt x="76" y="5"/>
                </a:lnTo>
                <a:lnTo>
                  <a:pt x="71" y="5"/>
                </a:lnTo>
                <a:lnTo>
                  <a:pt x="65" y="5"/>
                </a:lnTo>
                <a:lnTo>
                  <a:pt x="54" y="5"/>
                </a:lnTo>
                <a:close/>
              </a:path>
            </a:pathLst>
          </a:custGeom>
          <a:noFill/>
          <a:ln w="1588" cap="rnd">
            <a:solidFill>
              <a:srgbClr val="000000"/>
            </a:solidFill>
            <a:prstDash val="solid"/>
            <a:round/>
            <a:headEnd/>
            <a:tailEnd/>
          </a:ln>
        </p:spPr>
        <p:txBody>
          <a:bodyPr/>
          <a:lstStyle/>
          <a:p>
            <a:endParaRPr lang="en-US"/>
          </a:p>
        </p:txBody>
      </p:sp>
      <p:sp>
        <p:nvSpPr>
          <p:cNvPr id="159040" name="Freeform 2368"/>
          <p:cNvSpPr>
            <a:spLocks/>
          </p:cNvSpPr>
          <p:nvPr/>
        </p:nvSpPr>
        <p:spPr bwMode="auto">
          <a:xfrm>
            <a:off x="1751013" y="896938"/>
            <a:ext cx="17463" cy="77788"/>
          </a:xfrm>
          <a:custGeom>
            <a:avLst/>
            <a:gdLst/>
            <a:ahLst/>
            <a:cxnLst>
              <a:cxn ang="0">
                <a:pos x="0" y="15"/>
              </a:cxn>
              <a:cxn ang="0">
                <a:pos x="0" y="5"/>
              </a:cxn>
              <a:cxn ang="0">
                <a:pos x="6" y="0"/>
              </a:cxn>
              <a:cxn ang="0">
                <a:pos x="11" y="0"/>
              </a:cxn>
              <a:cxn ang="0">
                <a:pos x="11" y="5"/>
              </a:cxn>
              <a:cxn ang="0">
                <a:pos x="11" y="35"/>
              </a:cxn>
              <a:cxn ang="0">
                <a:pos x="11" y="44"/>
              </a:cxn>
              <a:cxn ang="0">
                <a:pos x="6" y="49"/>
              </a:cxn>
              <a:cxn ang="0">
                <a:pos x="0" y="35"/>
              </a:cxn>
              <a:cxn ang="0">
                <a:pos x="0" y="25"/>
              </a:cxn>
              <a:cxn ang="0">
                <a:pos x="0" y="15"/>
              </a:cxn>
            </a:cxnLst>
            <a:rect l="0" t="0" r="r" b="b"/>
            <a:pathLst>
              <a:path w="11" h="49">
                <a:moveTo>
                  <a:pt x="0" y="15"/>
                </a:moveTo>
                <a:lnTo>
                  <a:pt x="0" y="5"/>
                </a:lnTo>
                <a:lnTo>
                  <a:pt x="6" y="0"/>
                </a:lnTo>
                <a:lnTo>
                  <a:pt x="11" y="0"/>
                </a:lnTo>
                <a:lnTo>
                  <a:pt x="11" y="5"/>
                </a:lnTo>
                <a:lnTo>
                  <a:pt x="11" y="35"/>
                </a:lnTo>
                <a:lnTo>
                  <a:pt x="11" y="44"/>
                </a:lnTo>
                <a:lnTo>
                  <a:pt x="6" y="49"/>
                </a:lnTo>
                <a:lnTo>
                  <a:pt x="0" y="35"/>
                </a:lnTo>
                <a:lnTo>
                  <a:pt x="0" y="25"/>
                </a:lnTo>
                <a:lnTo>
                  <a:pt x="0" y="15"/>
                </a:lnTo>
                <a:close/>
              </a:path>
            </a:pathLst>
          </a:custGeom>
          <a:solidFill>
            <a:srgbClr val="C1FFD5"/>
          </a:solidFill>
          <a:ln w="9525">
            <a:noFill/>
            <a:round/>
            <a:headEnd/>
            <a:tailEnd/>
          </a:ln>
        </p:spPr>
        <p:txBody>
          <a:bodyPr/>
          <a:lstStyle/>
          <a:p>
            <a:endParaRPr lang="en-US"/>
          </a:p>
        </p:txBody>
      </p:sp>
      <p:sp>
        <p:nvSpPr>
          <p:cNvPr id="159041" name="Freeform 2369"/>
          <p:cNvSpPr>
            <a:spLocks/>
          </p:cNvSpPr>
          <p:nvPr/>
        </p:nvSpPr>
        <p:spPr bwMode="auto">
          <a:xfrm>
            <a:off x="1751013" y="896938"/>
            <a:ext cx="17463" cy="77788"/>
          </a:xfrm>
          <a:custGeom>
            <a:avLst/>
            <a:gdLst/>
            <a:ahLst/>
            <a:cxnLst>
              <a:cxn ang="0">
                <a:pos x="0" y="15"/>
              </a:cxn>
              <a:cxn ang="0">
                <a:pos x="0" y="5"/>
              </a:cxn>
              <a:cxn ang="0">
                <a:pos x="6" y="0"/>
              </a:cxn>
              <a:cxn ang="0">
                <a:pos x="11" y="0"/>
              </a:cxn>
              <a:cxn ang="0">
                <a:pos x="11" y="5"/>
              </a:cxn>
              <a:cxn ang="0">
                <a:pos x="11" y="35"/>
              </a:cxn>
              <a:cxn ang="0">
                <a:pos x="11" y="44"/>
              </a:cxn>
              <a:cxn ang="0">
                <a:pos x="6" y="49"/>
              </a:cxn>
              <a:cxn ang="0">
                <a:pos x="0" y="35"/>
              </a:cxn>
              <a:cxn ang="0">
                <a:pos x="0" y="25"/>
              </a:cxn>
              <a:cxn ang="0">
                <a:pos x="0" y="15"/>
              </a:cxn>
            </a:cxnLst>
            <a:rect l="0" t="0" r="r" b="b"/>
            <a:pathLst>
              <a:path w="11" h="49">
                <a:moveTo>
                  <a:pt x="0" y="15"/>
                </a:moveTo>
                <a:lnTo>
                  <a:pt x="0" y="5"/>
                </a:lnTo>
                <a:lnTo>
                  <a:pt x="6" y="0"/>
                </a:lnTo>
                <a:lnTo>
                  <a:pt x="11" y="0"/>
                </a:lnTo>
                <a:lnTo>
                  <a:pt x="11" y="5"/>
                </a:lnTo>
                <a:lnTo>
                  <a:pt x="11" y="35"/>
                </a:lnTo>
                <a:lnTo>
                  <a:pt x="11" y="44"/>
                </a:lnTo>
                <a:lnTo>
                  <a:pt x="6" y="49"/>
                </a:lnTo>
                <a:lnTo>
                  <a:pt x="0" y="35"/>
                </a:lnTo>
                <a:lnTo>
                  <a:pt x="0" y="25"/>
                </a:lnTo>
                <a:lnTo>
                  <a:pt x="0" y="15"/>
                </a:lnTo>
                <a:close/>
              </a:path>
            </a:pathLst>
          </a:custGeom>
          <a:noFill/>
          <a:ln w="1588" cap="rnd">
            <a:solidFill>
              <a:srgbClr val="000000"/>
            </a:solidFill>
            <a:prstDash val="solid"/>
            <a:round/>
            <a:headEnd/>
            <a:tailEnd/>
          </a:ln>
        </p:spPr>
        <p:txBody>
          <a:bodyPr/>
          <a:lstStyle/>
          <a:p>
            <a:endParaRPr lang="en-US"/>
          </a:p>
        </p:txBody>
      </p:sp>
      <p:sp>
        <p:nvSpPr>
          <p:cNvPr id="159042" name="Freeform 2370"/>
          <p:cNvSpPr>
            <a:spLocks/>
          </p:cNvSpPr>
          <p:nvPr/>
        </p:nvSpPr>
        <p:spPr bwMode="auto">
          <a:xfrm>
            <a:off x="1922463" y="638175"/>
            <a:ext cx="42863" cy="61913"/>
          </a:xfrm>
          <a:custGeom>
            <a:avLst/>
            <a:gdLst/>
            <a:ahLst/>
            <a:cxnLst>
              <a:cxn ang="0">
                <a:pos x="5" y="0"/>
              </a:cxn>
              <a:cxn ang="0">
                <a:pos x="16" y="0"/>
              </a:cxn>
              <a:cxn ang="0">
                <a:pos x="21" y="5"/>
              </a:cxn>
              <a:cxn ang="0">
                <a:pos x="27" y="20"/>
              </a:cxn>
              <a:cxn ang="0">
                <a:pos x="27" y="25"/>
              </a:cxn>
              <a:cxn ang="0">
                <a:pos x="27" y="30"/>
              </a:cxn>
              <a:cxn ang="0">
                <a:pos x="21" y="34"/>
              </a:cxn>
              <a:cxn ang="0">
                <a:pos x="16" y="39"/>
              </a:cxn>
              <a:cxn ang="0">
                <a:pos x="5" y="39"/>
              </a:cxn>
              <a:cxn ang="0">
                <a:pos x="0" y="15"/>
              </a:cxn>
              <a:cxn ang="0">
                <a:pos x="0" y="5"/>
              </a:cxn>
              <a:cxn ang="0">
                <a:pos x="5" y="0"/>
              </a:cxn>
            </a:cxnLst>
            <a:rect l="0" t="0" r="r" b="b"/>
            <a:pathLst>
              <a:path w="27" h="39">
                <a:moveTo>
                  <a:pt x="5" y="0"/>
                </a:moveTo>
                <a:lnTo>
                  <a:pt x="16" y="0"/>
                </a:lnTo>
                <a:lnTo>
                  <a:pt x="21" y="5"/>
                </a:lnTo>
                <a:lnTo>
                  <a:pt x="27" y="20"/>
                </a:lnTo>
                <a:lnTo>
                  <a:pt x="27" y="25"/>
                </a:lnTo>
                <a:lnTo>
                  <a:pt x="27" y="30"/>
                </a:lnTo>
                <a:lnTo>
                  <a:pt x="21" y="34"/>
                </a:lnTo>
                <a:lnTo>
                  <a:pt x="16" y="39"/>
                </a:lnTo>
                <a:lnTo>
                  <a:pt x="5" y="39"/>
                </a:lnTo>
                <a:lnTo>
                  <a:pt x="0" y="15"/>
                </a:lnTo>
                <a:lnTo>
                  <a:pt x="0" y="5"/>
                </a:lnTo>
                <a:lnTo>
                  <a:pt x="5" y="0"/>
                </a:lnTo>
                <a:close/>
              </a:path>
            </a:pathLst>
          </a:custGeom>
          <a:solidFill>
            <a:srgbClr val="C1FFD5"/>
          </a:solidFill>
          <a:ln w="9525">
            <a:noFill/>
            <a:round/>
            <a:headEnd/>
            <a:tailEnd/>
          </a:ln>
        </p:spPr>
        <p:txBody>
          <a:bodyPr/>
          <a:lstStyle/>
          <a:p>
            <a:endParaRPr lang="en-US"/>
          </a:p>
        </p:txBody>
      </p:sp>
      <p:sp>
        <p:nvSpPr>
          <p:cNvPr id="159043" name="Freeform 2371"/>
          <p:cNvSpPr>
            <a:spLocks/>
          </p:cNvSpPr>
          <p:nvPr/>
        </p:nvSpPr>
        <p:spPr bwMode="auto">
          <a:xfrm>
            <a:off x="1922463" y="638175"/>
            <a:ext cx="42863" cy="61913"/>
          </a:xfrm>
          <a:custGeom>
            <a:avLst/>
            <a:gdLst/>
            <a:ahLst/>
            <a:cxnLst>
              <a:cxn ang="0">
                <a:pos x="5" y="0"/>
              </a:cxn>
              <a:cxn ang="0">
                <a:pos x="16" y="0"/>
              </a:cxn>
              <a:cxn ang="0">
                <a:pos x="21" y="5"/>
              </a:cxn>
              <a:cxn ang="0">
                <a:pos x="27" y="20"/>
              </a:cxn>
              <a:cxn ang="0">
                <a:pos x="27" y="25"/>
              </a:cxn>
              <a:cxn ang="0">
                <a:pos x="27" y="30"/>
              </a:cxn>
              <a:cxn ang="0">
                <a:pos x="21" y="34"/>
              </a:cxn>
              <a:cxn ang="0">
                <a:pos x="16" y="39"/>
              </a:cxn>
              <a:cxn ang="0">
                <a:pos x="5" y="39"/>
              </a:cxn>
              <a:cxn ang="0">
                <a:pos x="0" y="15"/>
              </a:cxn>
              <a:cxn ang="0">
                <a:pos x="0" y="5"/>
              </a:cxn>
              <a:cxn ang="0">
                <a:pos x="5" y="0"/>
              </a:cxn>
            </a:cxnLst>
            <a:rect l="0" t="0" r="r" b="b"/>
            <a:pathLst>
              <a:path w="27" h="39">
                <a:moveTo>
                  <a:pt x="5" y="0"/>
                </a:moveTo>
                <a:lnTo>
                  <a:pt x="16" y="0"/>
                </a:lnTo>
                <a:lnTo>
                  <a:pt x="21" y="5"/>
                </a:lnTo>
                <a:lnTo>
                  <a:pt x="27" y="20"/>
                </a:lnTo>
                <a:lnTo>
                  <a:pt x="27" y="25"/>
                </a:lnTo>
                <a:lnTo>
                  <a:pt x="27" y="30"/>
                </a:lnTo>
                <a:lnTo>
                  <a:pt x="21" y="34"/>
                </a:lnTo>
                <a:lnTo>
                  <a:pt x="16" y="39"/>
                </a:lnTo>
                <a:lnTo>
                  <a:pt x="5" y="39"/>
                </a:lnTo>
                <a:lnTo>
                  <a:pt x="0" y="15"/>
                </a:lnTo>
                <a:lnTo>
                  <a:pt x="0" y="5"/>
                </a:lnTo>
                <a:lnTo>
                  <a:pt x="5" y="0"/>
                </a:lnTo>
                <a:close/>
              </a:path>
            </a:pathLst>
          </a:custGeom>
          <a:noFill/>
          <a:ln w="1588" cap="rnd">
            <a:solidFill>
              <a:srgbClr val="000000"/>
            </a:solidFill>
            <a:prstDash val="solid"/>
            <a:round/>
            <a:headEnd/>
            <a:tailEnd/>
          </a:ln>
        </p:spPr>
        <p:txBody>
          <a:bodyPr/>
          <a:lstStyle/>
          <a:p>
            <a:endParaRPr lang="en-US"/>
          </a:p>
        </p:txBody>
      </p:sp>
      <p:sp>
        <p:nvSpPr>
          <p:cNvPr id="159044" name="Freeform 2372"/>
          <p:cNvSpPr>
            <a:spLocks/>
          </p:cNvSpPr>
          <p:nvPr/>
        </p:nvSpPr>
        <p:spPr bwMode="auto">
          <a:xfrm>
            <a:off x="1982788" y="692150"/>
            <a:ext cx="93663" cy="133350"/>
          </a:xfrm>
          <a:custGeom>
            <a:avLst/>
            <a:gdLst/>
            <a:ahLst/>
            <a:cxnLst>
              <a:cxn ang="0">
                <a:pos x="5" y="0"/>
              </a:cxn>
              <a:cxn ang="0">
                <a:pos x="16" y="5"/>
              </a:cxn>
              <a:cxn ang="0">
                <a:pos x="27" y="15"/>
              </a:cxn>
              <a:cxn ang="0">
                <a:pos x="27" y="25"/>
              </a:cxn>
              <a:cxn ang="0">
                <a:pos x="32" y="30"/>
              </a:cxn>
              <a:cxn ang="0">
                <a:pos x="43" y="45"/>
              </a:cxn>
              <a:cxn ang="0">
                <a:pos x="59" y="55"/>
              </a:cxn>
              <a:cxn ang="0">
                <a:pos x="59" y="64"/>
              </a:cxn>
              <a:cxn ang="0">
                <a:pos x="59" y="74"/>
              </a:cxn>
              <a:cxn ang="0">
                <a:pos x="16" y="84"/>
              </a:cxn>
              <a:cxn ang="0">
                <a:pos x="10" y="79"/>
              </a:cxn>
              <a:cxn ang="0">
                <a:pos x="5" y="64"/>
              </a:cxn>
              <a:cxn ang="0">
                <a:pos x="5" y="40"/>
              </a:cxn>
              <a:cxn ang="0">
                <a:pos x="0" y="35"/>
              </a:cxn>
              <a:cxn ang="0">
                <a:pos x="0" y="20"/>
              </a:cxn>
              <a:cxn ang="0">
                <a:pos x="0" y="10"/>
              </a:cxn>
              <a:cxn ang="0">
                <a:pos x="5" y="0"/>
              </a:cxn>
            </a:cxnLst>
            <a:rect l="0" t="0" r="r" b="b"/>
            <a:pathLst>
              <a:path w="59" h="84">
                <a:moveTo>
                  <a:pt x="5" y="0"/>
                </a:moveTo>
                <a:lnTo>
                  <a:pt x="16" y="5"/>
                </a:lnTo>
                <a:lnTo>
                  <a:pt x="27" y="15"/>
                </a:lnTo>
                <a:lnTo>
                  <a:pt x="27" y="25"/>
                </a:lnTo>
                <a:lnTo>
                  <a:pt x="32" y="30"/>
                </a:lnTo>
                <a:lnTo>
                  <a:pt x="43" y="45"/>
                </a:lnTo>
                <a:lnTo>
                  <a:pt x="59" y="55"/>
                </a:lnTo>
                <a:lnTo>
                  <a:pt x="59" y="64"/>
                </a:lnTo>
                <a:lnTo>
                  <a:pt x="59" y="74"/>
                </a:lnTo>
                <a:lnTo>
                  <a:pt x="16" y="84"/>
                </a:lnTo>
                <a:lnTo>
                  <a:pt x="10" y="79"/>
                </a:lnTo>
                <a:lnTo>
                  <a:pt x="5" y="64"/>
                </a:lnTo>
                <a:lnTo>
                  <a:pt x="5" y="40"/>
                </a:lnTo>
                <a:lnTo>
                  <a:pt x="0" y="35"/>
                </a:lnTo>
                <a:lnTo>
                  <a:pt x="0" y="20"/>
                </a:lnTo>
                <a:lnTo>
                  <a:pt x="0" y="10"/>
                </a:lnTo>
                <a:lnTo>
                  <a:pt x="5" y="0"/>
                </a:lnTo>
                <a:close/>
              </a:path>
            </a:pathLst>
          </a:custGeom>
          <a:solidFill>
            <a:srgbClr val="C1FFD5"/>
          </a:solidFill>
          <a:ln w="9525">
            <a:noFill/>
            <a:round/>
            <a:headEnd/>
            <a:tailEnd/>
          </a:ln>
        </p:spPr>
        <p:txBody>
          <a:bodyPr/>
          <a:lstStyle/>
          <a:p>
            <a:endParaRPr lang="en-US"/>
          </a:p>
        </p:txBody>
      </p:sp>
      <p:sp>
        <p:nvSpPr>
          <p:cNvPr id="159045" name="Freeform 2373"/>
          <p:cNvSpPr>
            <a:spLocks/>
          </p:cNvSpPr>
          <p:nvPr/>
        </p:nvSpPr>
        <p:spPr bwMode="auto">
          <a:xfrm>
            <a:off x="1982788" y="692150"/>
            <a:ext cx="93663" cy="133350"/>
          </a:xfrm>
          <a:custGeom>
            <a:avLst/>
            <a:gdLst/>
            <a:ahLst/>
            <a:cxnLst>
              <a:cxn ang="0">
                <a:pos x="5" y="0"/>
              </a:cxn>
              <a:cxn ang="0">
                <a:pos x="16" y="5"/>
              </a:cxn>
              <a:cxn ang="0">
                <a:pos x="27" y="15"/>
              </a:cxn>
              <a:cxn ang="0">
                <a:pos x="27" y="25"/>
              </a:cxn>
              <a:cxn ang="0">
                <a:pos x="32" y="30"/>
              </a:cxn>
              <a:cxn ang="0">
                <a:pos x="43" y="45"/>
              </a:cxn>
              <a:cxn ang="0">
                <a:pos x="59" y="55"/>
              </a:cxn>
              <a:cxn ang="0">
                <a:pos x="59" y="64"/>
              </a:cxn>
              <a:cxn ang="0">
                <a:pos x="59" y="74"/>
              </a:cxn>
              <a:cxn ang="0">
                <a:pos x="16" y="84"/>
              </a:cxn>
              <a:cxn ang="0">
                <a:pos x="10" y="79"/>
              </a:cxn>
              <a:cxn ang="0">
                <a:pos x="5" y="64"/>
              </a:cxn>
              <a:cxn ang="0">
                <a:pos x="5" y="40"/>
              </a:cxn>
              <a:cxn ang="0">
                <a:pos x="0" y="35"/>
              </a:cxn>
              <a:cxn ang="0">
                <a:pos x="0" y="20"/>
              </a:cxn>
              <a:cxn ang="0">
                <a:pos x="0" y="10"/>
              </a:cxn>
              <a:cxn ang="0">
                <a:pos x="5" y="0"/>
              </a:cxn>
            </a:cxnLst>
            <a:rect l="0" t="0" r="r" b="b"/>
            <a:pathLst>
              <a:path w="59" h="84">
                <a:moveTo>
                  <a:pt x="5" y="0"/>
                </a:moveTo>
                <a:lnTo>
                  <a:pt x="16" y="5"/>
                </a:lnTo>
                <a:lnTo>
                  <a:pt x="27" y="15"/>
                </a:lnTo>
                <a:lnTo>
                  <a:pt x="27" y="25"/>
                </a:lnTo>
                <a:lnTo>
                  <a:pt x="32" y="30"/>
                </a:lnTo>
                <a:lnTo>
                  <a:pt x="43" y="45"/>
                </a:lnTo>
                <a:lnTo>
                  <a:pt x="59" y="55"/>
                </a:lnTo>
                <a:lnTo>
                  <a:pt x="59" y="64"/>
                </a:lnTo>
                <a:lnTo>
                  <a:pt x="59" y="74"/>
                </a:lnTo>
                <a:lnTo>
                  <a:pt x="16" y="84"/>
                </a:lnTo>
                <a:lnTo>
                  <a:pt x="10" y="79"/>
                </a:lnTo>
                <a:lnTo>
                  <a:pt x="5" y="64"/>
                </a:lnTo>
                <a:lnTo>
                  <a:pt x="5" y="40"/>
                </a:lnTo>
                <a:lnTo>
                  <a:pt x="0" y="35"/>
                </a:lnTo>
                <a:lnTo>
                  <a:pt x="0" y="20"/>
                </a:lnTo>
                <a:lnTo>
                  <a:pt x="0" y="10"/>
                </a:lnTo>
                <a:lnTo>
                  <a:pt x="5" y="0"/>
                </a:lnTo>
                <a:close/>
              </a:path>
            </a:pathLst>
          </a:custGeom>
          <a:noFill/>
          <a:ln w="1588" cap="rnd">
            <a:solidFill>
              <a:srgbClr val="000000"/>
            </a:solidFill>
            <a:prstDash val="solid"/>
            <a:round/>
            <a:headEnd/>
            <a:tailEnd/>
          </a:ln>
        </p:spPr>
        <p:txBody>
          <a:bodyPr/>
          <a:lstStyle/>
          <a:p>
            <a:endParaRPr lang="en-US"/>
          </a:p>
        </p:txBody>
      </p:sp>
      <p:sp>
        <p:nvSpPr>
          <p:cNvPr id="159046" name="Freeform 2374"/>
          <p:cNvSpPr>
            <a:spLocks/>
          </p:cNvSpPr>
          <p:nvPr/>
        </p:nvSpPr>
        <p:spPr bwMode="auto">
          <a:xfrm>
            <a:off x="2033588" y="692150"/>
            <a:ext cx="85725" cy="87313"/>
          </a:xfrm>
          <a:custGeom>
            <a:avLst/>
            <a:gdLst/>
            <a:ahLst/>
            <a:cxnLst>
              <a:cxn ang="0">
                <a:pos x="0" y="0"/>
              </a:cxn>
              <a:cxn ang="0">
                <a:pos x="6" y="5"/>
              </a:cxn>
              <a:cxn ang="0">
                <a:pos x="11" y="10"/>
              </a:cxn>
              <a:cxn ang="0">
                <a:pos x="17" y="15"/>
              </a:cxn>
              <a:cxn ang="0">
                <a:pos x="22" y="15"/>
              </a:cxn>
              <a:cxn ang="0">
                <a:pos x="33" y="20"/>
              </a:cxn>
              <a:cxn ang="0">
                <a:pos x="38" y="25"/>
              </a:cxn>
              <a:cxn ang="0">
                <a:pos x="44" y="35"/>
              </a:cxn>
              <a:cxn ang="0">
                <a:pos x="54" y="35"/>
              </a:cxn>
              <a:cxn ang="0">
                <a:pos x="54" y="40"/>
              </a:cxn>
              <a:cxn ang="0">
                <a:pos x="49" y="50"/>
              </a:cxn>
              <a:cxn ang="0">
                <a:pos x="38" y="55"/>
              </a:cxn>
              <a:cxn ang="0">
                <a:pos x="33" y="50"/>
              </a:cxn>
              <a:cxn ang="0">
                <a:pos x="27" y="45"/>
              </a:cxn>
              <a:cxn ang="0">
                <a:pos x="11" y="35"/>
              </a:cxn>
              <a:cxn ang="0">
                <a:pos x="11" y="25"/>
              </a:cxn>
              <a:cxn ang="0">
                <a:pos x="6" y="20"/>
              </a:cxn>
              <a:cxn ang="0">
                <a:pos x="6" y="10"/>
              </a:cxn>
              <a:cxn ang="0">
                <a:pos x="0" y="0"/>
              </a:cxn>
            </a:cxnLst>
            <a:rect l="0" t="0" r="r" b="b"/>
            <a:pathLst>
              <a:path w="54" h="55">
                <a:moveTo>
                  <a:pt x="0" y="0"/>
                </a:moveTo>
                <a:lnTo>
                  <a:pt x="6" y="5"/>
                </a:lnTo>
                <a:lnTo>
                  <a:pt x="11" y="10"/>
                </a:lnTo>
                <a:lnTo>
                  <a:pt x="17" y="15"/>
                </a:lnTo>
                <a:lnTo>
                  <a:pt x="22" y="15"/>
                </a:lnTo>
                <a:lnTo>
                  <a:pt x="33" y="20"/>
                </a:lnTo>
                <a:lnTo>
                  <a:pt x="38" y="25"/>
                </a:lnTo>
                <a:lnTo>
                  <a:pt x="44" y="35"/>
                </a:lnTo>
                <a:lnTo>
                  <a:pt x="54" y="35"/>
                </a:lnTo>
                <a:lnTo>
                  <a:pt x="54" y="40"/>
                </a:lnTo>
                <a:lnTo>
                  <a:pt x="49" y="50"/>
                </a:lnTo>
                <a:lnTo>
                  <a:pt x="38" y="55"/>
                </a:lnTo>
                <a:lnTo>
                  <a:pt x="33" y="50"/>
                </a:lnTo>
                <a:lnTo>
                  <a:pt x="27" y="45"/>
                </a:lnTo>
                <a:lnTo>
                  <a:pt x="11" y="35"/>
                </a:lnTo>
                <a:lnTo>
                  <a:pt x="11" y="25"/>
                </a:lnTo>
                <a:lnTo>
                  <a:pt x="6" y="20"/>
                </a:lnTo>
                <a:lnTo>
                  <a:pt x="6" y="10"/>
                </a:lnTo>
                <a:lnTo>
                  <a:pt x="0" y="0"/>
                </a:lnTo>
                <a:close/>
              </a:path>
            </a:pathLst>
          </a:custGeom>
          <a:solidFill>
            <a:srgbClr val="C1FFD5"/>
          </a:solidFill>
          <a:ln w="9525">
            <a:noFill/>
            <a:round/>
            <a:headEnd/>
            <a:tailEnd/>
          </a:ln>
        </p:spPr>
        <p:txBody>
          <a:bodyPr/>
          <a:lstStyle/>
          <a:p>
            <a:endParaRPr lang="en-US"/>
          </a:p>
        </p:txBody>
      </p:sp>
      <p:sp>
        <p:nvSpPr>
          <p:cNvPr id="159047" name="Freeform 2375"/>
          <p:cNvSpPr>
            <a:spLocks/>
          </p:cNvSpPr>
          <p:nvPr/>
        </p:nvSpPr>
        <p:spPr bwMode="auto">
          <a:xfrm>
            <a:off x="2033588" y="692150"/>
            <a:ext cx="85725" cy="87313"/>
          </a:xfrm>
          <a:custGeom>
            <a:avLst/>
            <a:gdLst/>
            <a:ahLst/>
            <a:cxnLst>
              <a:cxn ang="0">
                <a:pos x="0" y="0"/>
              </a:cxn>
              <a:cxn ang="0">
                <a:pos x="6" y="5"/>
              </a:cxn>
              <a:cxn ang="0">
                <a:pos x="11" y="10"/>
              </a:cxn>
              <a:cxn ang="0">
                <a:pos x="17" y="15"/>
              </a:cxn>
              <a:cxn ang="0">
                <a:pos x="22" y="15"/>
              </a:cxn>
              <a:cxn ang="0">
                <a:pos x="33" y="20"/>
              </a:cxn>
              <a:cxn ang="0">
                <a:pos x="38" y="25"/>
              </a:cxn>
              <a:cxn ang="0">
                <a:pos x="44" y="35"/>
              </a:cxn>
              <a:cxn ang="0">
                <a:pos x="54" y="35"/>
              </a:cxn>
              <a:cxn ang="0">
                <a:pos x="54" y="40"/>
              </a:cxn>
              <a:cxn ang="0">
                <a:pos x="49" y="50"/>
              </a:cxn>
              <a:cxn ang="0">
                <a:pos x="38" y="55"/>
              </a:cxn>
              <a:cxn ang="0">
                <a:pos x="33" y="50"/>
              </a:cxn>
              <a:cxn ang="0">
                <a:pos x="27" y="45"/>
              </a:cxn>
              <a:cxn ang="0">
                <a:pos x="11" y="35"/>
              </a:cxn>
              <a:cxn ang="0">
                <a:pos x="11" y="25"/>
              </a:cxn>
              <a:cxn ang="0">
                <a:pos x="6" y="20"/>
              </a:cxn>
              <a:cxn ang="0">
                <a:pos x="6" y="10"/>
              </a:cxn>
              <a:cxn ang="0">
                <a:pos x="0" y="0"/>
              </a:cxn>
            </a:cxnLst>
            <a:rect l="0" t="0" r="r" b="b"/>
            <a:pathLst>
              <a:path w="54" h="55">
                <a:moveTo>
                  <a:pt x="0" y="0"/>
                </a:moveTo>
                <a:lnTo>
                  <a:pt x="6" y="5"/>
                </a:lnTo>
                <a:lnTo>
                  <a:pt x="11" y="10"/>
                </a:lnTo>
                <a:lnTo>
                  <a:pt x="17" y="15"/>
                </a:lnTo>
                <a:lnTo>
                  <a:pt x="22" y="15"/>
                </a:lnTo>
                <a:lnTo>
                  <a:pt x="33" y="20"/>
                </a:lnTo>
                <a:lnTo>
                  <a:pt x="38" y="25"/>
                </a:lnTo>
                <a:lnTo>
                  <a:pt x="44" y="35"/>
                </a:lnTo>
                <a:lnTo>
                  <a:pt x="54" y="35"/>
                </a:lnTo>
                <a:lnTo>
                  <a:pt x="54" y="40"/>
                </a:lnTo>
                <a:lnTo>
                  <a:pt x="49" y="50"/>
                </a:lnTo>
                <a:lnTo>
                  <a:pt x="38" y="55"/>
                </a:lnTo>
                <a:lnTo>
                  <a:pt x="33" y="50"/>
                </a:lnTo>
                <a:lnTo>
                  <a:pt x="27" y="45"/>
                </a:lnTo>
                <a:lnTo>
                  <a:pt x="11" y="35"/>
                </a:lnTo>
                <a:lnTo>
                  <a:pt x="11" y="25"/>
                </a:lnTo>
                <a:lnTo>
                  <a:pt x="6" y="20"/>
                </a:lnTo>
                <a:lnTo>
                  <a:pt x="6" y="10"/>
                </a:lnTo>
                <a:lnTo>
                  <a:pt x="0" y="0"/>
                </a:lnTo>
                <a:close/>
              </a:path>
            </a:pathLst>
          </a:custGeom>
          <a:noFill/>
          <a:ln w="1588" cap="rnd">
            <a:solidFill>
              <a:srgbClr val="000000"/>
            </a:solidFill>
            <a:prstDash val="solid"/>
            <a:round/>
            <a:headEnd/>
            <a:tailEnd/>
          </a:ln>
        </p:spPr>
        <p:txBody>
          <a:bodyPr/>
          <a:lstStyle/>
          <a:p>
            <a:endParaRPr lang="en-US"/>
          </a:p>
        </p:txBody>
      </p:sp>
      <p:sp>
        <p:nvSpPr>
          <p:cNvPr id="159048" name="Freeform 2376"/>
          <p:cNvSpPr>
            <a:spLocks/>
          </p:cNvSpPr>
          <p:nvPr/>
        </p:nvSpPr>
        <p:spPr bwMode="auto">
          <a:xfrm>
            <a:off x="1947863" y="723900"/>
            <a:ext cx="17463" cy="47625"/>
          </a:xfrm>
          <a:custGeom>
            <a:avLst/>
            <a:gdLst/>
            <a:ahLst/>
            <a:cxnLst>
              <a:cxn ang="0">
                <a:pos x="0" y="0"/>
              </a:cxn>
              <a:cxn ang="0">
                <a:pos x="6" y="5"/>
              </a:cxn>
              <a:cxn ang="0">
                <a:pos x="11" y="15"/>
              </a:cxn>
              <a:cxn ang="0">
                <a:pos x="11" y="30"/>
              </a:cxn>
              <a:cxn ang="0">
                <a:pos x="6" y="30"/>
              </a:cxn>
              <a:cxn ang="0">
                <a:pos x="0" y="30"/>
              </a:cxn>
              <a:cxn ang="0">
                <a:pos x="0" y="20"/>
              </a:cxn>
              <a:cxn ang="0">
                <a:pos x="0" y="15"/>
              </a:cxn>
              <a:cxn ang="0">
                <a:pos x="0" y="10"/>
              </a:cxn>
              <a:cxn ang="0">
                <a:pos x="0" y="5"/>
              </a:cxn>
              <a:cxn ang="0">
                <a:pos x="0" y="0"/>
              </a:cxn>
            </a:cxnLst>
            <a:rect l="0" t="0" r="r" b="b"/>
            <a:pathLst>
              <a:path w="11" h="30">
                <a:moveTo>
                  <a:pt x="0" y="0"/>
                </a:moveTo>
                <a:lnTo>
                  <a:pt x="6" y="5"/>
                </a:lnTo>
                <a:lnTo>
                  <a:pt x="11" y="15"/>
                </a:lnTo>
                <a:lnTo>
                  <a:pt x="11" y="30"/>
                </a:lnTo>
                <a:lnTo>
                  <a:pt x="6" y="30"/>
                </a:lnTo>
                <a:lnTo>
                  <a:pt x="0" y="30"/>
                </a:lnTo>
                <a:lnTo>
                  <a:pt x="0" y="20"/>
                </a:lnTo>
                <a:lnTo>
                  <a:pt x="0" y="15"/>
                </a:lnTo>
                <a:lnTo>
                  <a:pt x="0" y="10"/>
                </a:lnTo>
                <a:lnTo>
                  <a:pt x="0" y="5"/>
                </a:lnTo>
                <a:lnTo>
                  <a:pt x="0" y="0"/>
                </a:lnTo>
                <a:close/>
              </a:path>
            </a:pathLst>
          </a:custGeom>
          <a:solidFill>
            <a:srgbClr val="C1FFD5"/>
          </a:solidFill>
          <a:ln w="9525">
            <a:noFill/>
            <a:round/>
            <a:headEnd/>
            <a:tailEnd/>
          </a:ln>
        </p:spPr>
        <p:txBody>
          <a:bodyPr/>
          <a:lstStyle/>
          <a:p>
            <a:endParaRPr lang="en-US"/>
          </a:p>
        </p:txBody>
      </p:sp>
      <p:sp>
        <p:nvSpPr>
          <p:cNvPr id="159049" name="Freeform 2377"/>
          <p:cNvSpPr>
            <a:spLocks/>
          </p:cNvSpPr>
          <p:nvPr/>
        </p:nvSpPr>
        <p:spPr bwMode="auto">
          <a:xfrm>
            <a:off x="1947863" y="723900"/>
            <a:ext cx="17463" cy="47625"/>
          </a:xfrm>
          <a:custGeom>
            <a:avLst/>
            <a:gdLst/>
            <a:ahLst/>
            <a:cxnLst>
              <a:cxn ang="0">
                <a:pos x="0" y="0"/>
              </a:cxn>
              <a:cxn ang="0">
                <a:pos x="6" y="5"/>
              </a:cxn>
              <a:cxn ang="0">
                <a:pos x="11" y="15"/>
              </a:cxn>
              <a:cxn ang="0">
                <a:pos x="11" y="30"/>
              </a:cxn>
              <a:cxn ang="0">
                <a:pos x="6" y="30"/>
              </a:cxn>
              <a:cxn ang="0">
                <a:pos x="0" y="30"/>
              </a:cxn>
              <a:cxn ang="0">
                <a:pos x="0" y="20"/>
              </a:cxn>
              <a:cxn ang="0">
                <a:pos x="0" y="15"/>
              </a:cxn>
              <a:cxn ang="0">
                <a:pos x="0" y="10"/>
              </a:cxn>
              <a:cxn ang="0">
                <a:pos x="0" y="5"/>
              </a:cxn>
              <a:cxn ang="0">
                <a:pos x="0" y="0"/>
              </a:cxn>
            </a:cxnLst>
            <a:rect l="0" t="0" r="r" b="b"/>
            <a:pathLst>
              <a:path w="11" h="30">
                <a:moveTo>
                  <a:pt x="0" y="0"/>
                </a:moveTo>
                <a:lnTo>
                  <a:pt x="6" y="5"/>
                </a:lnTo>
                <a:lnTo>
                  <a:pt x="11" y="15"/>
                </a:lnTo>
                <a:lnTo>
                  <a:pt x="11" y="30"/>
                </a:lnTo>
                <a:lnTo>
                  <a:pt x="6" y="30"/>
                </a:lnTo>
                <a:lnTo>
                  <a:pt x="0" y="30"/>
                </a:lnTo>
                <a:lnTo>
                  <a:pt x="0" y="20"/>
                </a:lnTo>
                <a:lnTo>
                  <a:pt x="0" y="15"/>
                </a:lnTo>
                <a:lnTo>
                  <a:pt x="0" y="10"/>
                </a:lnTo>
                <a:lnTo>
                  <a:pt x="0" y="5"/>
                </a:lnTo>
                <a:lnTo>
                  <a:pt x="0" y="0"/>
                </a:lnTo>
                <a:close/>
              </a:path>
            </a:pathLst>
          </a:custGeom>
          <a:noFill/>
          <a:ln w="1588" cap="rnd">
            <a:solidFill>
              <a:srgbClr val="000000"/>
            </a:solidFill>
            <a:prstDash val="solid"/>
            <a:round/>
            <a:headEnd/>
            <a:tailEnd/>
          </a:ln>
        </p:spPr>
        <p:txBody>
          <a:bodyPr/>
          <a:lstStyle/>
          <a:p>
            <a:endParaRPr lang="en-US"/>
          </a:p>
        </p:txBody>
      </p:sp>
      <p:sp>
        <p:nvSpPr>
          <p:cNvPr id="159050" name="Freeform 2378"/>
          <p:cNvSpPr>
            <a:spLocks/>
          </p:cNvSpPr>
          <p:nvPr/>
        </p:nvSpPr>
        <p:spPr bwMode="auto">
          <a:xfrm>
            <a:off x="1914525" y="747713"/>
            <a:ext cx="25400" cy="46038"/>
          </a:xfrm>
          <a:custGeom>
            <a:avLst/>
            <a:gdLst/>
            <a:ahLst/>
            <a:cxnLst>
              <a:cxn ang="0">
                <a:pos x="11" y="0"/>
              </a:cxn>
              <a:cxn ang="0">
                <a:pos x="11" y="10"/>
              </a:cxn>
              <a:cxn ang="0">
                <a:pos x="16" y="29"/>
              </a:cxn>
              <a:cxn ang="0">
                <a:pos x="5" y="24"/>
              </a:cxn>
              <a:cxn ang="0">
                <a:pos x="0" y="20"/>
              </a:cxn>
              <a:cxn ang="0">
                <a:pos x="0" y="5"/>
              </a:cxn>
              <a:cxn ang="0">
                <a:pos x="5" y="0"/>
              </a:cxn>
              <a:cxn ang="0">
                <a:pos x="11" y="0"/>
              </a:cxn>
            </a:cxnLst>
            <a:rect l="0" t="0" r="r" b="b"/>
            <a:pathLst>
              <a:path w="16" h="29">
                <a:moveTo>
                  <a:pt x="11" y="0"/>
                </a:moveTo>
                <a:lnTo>
                  <a:pt x="11" y="10"/>
                </a:lnTo>
                <a:lnTo>
                  <a:pt x="16" y="29"/>
                </a:lnTo>
                <a:lnTo>
                  <a:pt x="5" y="24"/>
                </a:lnTo>
                <a:lnTo>
                  <a:pt x="0" y="20"/>
                </a:lnTo>
                <a:lnTo>
                  <a:pt x="0" y="5"/>
                </a:lnTo>
                <a:lnTo>
                  <a:pt x="5" y="0"/>
                </a:lnTo>
                <a:lnTo>
                  <a:pt x="11" y="0"/>
                </a:lnTo>
                <a:close/>
              </a:path>
            </a:pathLst>
          </a:custGeom>
          <a:solidFill>
            <a:srgbClr val="C1FFD5"/>
          </a:solidFill>
          <a:ln w="9525">
            <a:noFill/>
            <a:round/>
            <a:headEnd/>
            <a:tailEnd/>
          </a:ln>
        </p:spPr>
        <p:txBody>
          <a:bodyPr/>
          <a:lstStyle/>
          <a:p>
            <a:endParaRPr lang="en-US"/>
          </a:p>
        </p:txBody>
      </p:sp>
      <p:sp>
        <p:nvSpPr>
          <p:cNvPr id="159051" name="Freeform 2379"/>
          <p:cNvSpPr>
            <a:spLocks/>
          </p:cNvSpPr>
          <p:nvPr/>
        </p:nvSpPr>
        <p:spPr bwMode="auto">
          <a:xfrm>
            <a:off x="1914525" y="747713"/>
            <a:ext cx="25400" cy="46038"/>
          </a:xfrm>
          <a:custGeom>
            <a:avLst/>
            <a:gdLst/>
            <a:ahLst/>
            <a:cxnLst>
              <a:cxn ang="0">
                <a:pos x="11" y="0"/>
              </a:cxn>
              <a:cxn ang="0">
                <a:pos x="11" y="10"/>
              </a:cxn>
              <a:cxn ang="0">
                <a:pos x="16" y="29"/>
              </a:cxn>
              <a:cxn ang="0">
                <a:pos x="5" y="24"/>
              </a:cxn>
              <a:cxn ang="0">
                <a:pos x="0" y="20"/>
              </a:cxn>
              <a:cxn ang="0">
                <a:pos x="0" y="5"/>
              </a:cxn>
              <a:cxn ang="0">
                <a:pos x="5" y="0"/>
              </a:cxn>
              <a:cxn ang="0">
                <a:pos x="11" y="0"/>
              </a:cxn>
            </a:cxnLst>
            <a:rect l="0" t="0" r="r" b="b"/>
            <a:pathLst>
              <a:path w="16" h="29">
                <a:moveTo>
                  <a:pt x="11" y="0"/>
                </a:moveTo>
                <a:lnTo>
                  <a:pt x="11" y="10"/>
                </a:lnTo>
                <a:lnTo>
                  <a:pt x="16" y="29"/>
                </a:lnTo>
                <a:lnTo>
                  <a:pt x="5" y="24"/>
                </a:lnTo>
                <a:lnTo>
                  <a:pt x="0" y="20"/>
                </a:lnTo>
                <a:lnTo>
                  <a:pt x="0" y="5"/>
                </a:lnTo>
                <a:lnTo>
                  <a:pt x="5" y="0"/>
                </a:lnTo>
                <a:lnTo>
                  <a:pt x="11" y="0"/>
                </a:lnTo>
                <a:close/>
              </a:path>
            </a:pathLst>
          </a:custGeom>
          <a:noFill/>
          <a:ln w="1588" cap="rnd">
            <a:solidFill>
              <a:srgbClr val="000000"/>
            </a:solidFill>
            <a:prstDash val="solid"/>
            <a:round/>
            <a:headEnd/>
            <a:tailEnd/>
          </a:ln>
        </p:spPr>
        <p:txBody>
          <a:bodyPr/>
          <a:lstStyle/>
          <a:p>
            <a:endParaRPr lang="en-US"/>
          </a:p>
        </p:txBody>
      </p:sp>
      <p:sp>
        <p:nvSpPr>
          <p:cNvPr id="159052" name="Freeform 2380"/>
          <p:cNvSpPr>
            <a:spLocks/>
          </p:cNvSpPr>
          <p:nvPr/>
        </p:nvSpPr>
        <p:spPr bwMode="auto">
          <a:xfrm>
            <a:off x="2325688" y="801688"/>
            <a:ext cx="255588" cy="142875"/>
          </a:xfrm>
          <a:custGeom>
            <a:avLst/>
            <a:gdLst/>
            <a:ahLst/>
            <a:cxnLst>
              <a:cxn ang="0">
                <a:pos x="70" y="0"/>
              </a:cxn>
              <a:cxn ang="0">
                <a:pos x="75" y="0"/>
              </a:cxn>
              <a:cxn ang="0">
                <a:pos x="81" y="5"/>
              </a:cxn>
              <a:cxn ang="0">
                <a:pos x="81" y="10"/>
              </a:cxn>
              <a:cxn ang="0">
                <a:pos x="86" y="10"/>
              </a:cxn>
              <a:cxn ang="0">
                <a:pos x="91" y="15"/>
              </a:cxn>
              <a:cxn ang="0">
                <a:pos x="124" y="15"/>
              </a:cxn>
              <a:cxn ang="0">
                <a:pos x="140" y="10"/>
              </a:cxn>
              <a:cxn ang="0">
                <a:pos x="150" y="5"/>
              </a:cxn>
              <a:cxn ang="0">
                <a:pos x="161" y="5"/>
              </a:cxn>
              <a:cxn ang="0">
                <a:pos x="161" y="10"/>
              </a:cxn>
              <a:cxn ang="0">
                <a:pos x="161" y="15"/>
              </a:cxn>
              <a:cxn ang="0">
                <a:pos x="156" y="25"/>
              </a:cxn>
              <a:cxn ang="0">
                <a:pos x="150" y="35"/>
              </a:cxn>
              <a:cxn ang="0">
                <a:pos x="150" y="40"/>
              </a:cxn>
              <a:cxn ang="0">
                <a:pos x="140" y="55"/>
              </a:cxn>
              <a:cxn ang="0">
                <a:pos x="129" y="70"/>
              </a:cxn>
              <a:cxn ang="0">
                <a:pos x="124" y="80"/>
              </a:cxn>
              <a:cxn ang="0">
                <a:pos x="113" y="90"/>
              </a:cxn>
              <a:cxn ang="0">
                <a:pos x="107" y="85"/>
              </a:cxn>
              <a:cxn ang="0">
                <a:pos x="102" y="80"/>
              </a:cxn>
              <a:cxn ang="0">
                <a:pos x="97" y="75"/>
              </a:cxn>
              <a:cxn ang="0">
                <a:pos x="91" y="75"/>
              </a:cxn>
              <a:cxn ang="0">
                <a:pos x="86" y="75"/>
              </a:cxn>
              <a:cxn ang="0">
                <a:pos x="86" y="80"/>
              </a:cxn>
              <a:cxn ang="0">
                <a:pos x="81" y="80"/>
              </a:cxn>
              <a:cxn ang="0">
                <a:pos x="75" y="80"/>
              </a:cxn>
              <a:cxn ang="0">
                <a:pos x="64" y="80"/>
              </a:cxn>
              <a:cxn ang="0">
                <a:pos x="59" y="85"/>
              </a:cxn>
              <a:cxn ang="0">
                <a:pos x="59" y="90"/>
              </a:cxn>
              <a:cxn ang="0">
                <a:pos x="48" y="90"/>
              </a:cxn>
              <a:cxn ang="0">
                <a:pos x="38" y="90"/>
              </a:cxn>
              <a:cxn ang="0">
                <a:pos x="32" y="80"/>
              </a:cxn>
              <a:cxn ang="0">
                <a:pos x="21" y="80"/>
              </a:cxn>
              <a:cxn ang="0">
                <a:pos x="16" y="75"/>
              </a:cxn>
              <a:cxn ang="0">
                <a:pos x="16" y="70"/>
              </a:cxn>
              <a:cxn ang="0">
                <a:pos x="21" y="65"/>
              </a:cxn>
              <a:cxn ang="0">
                <a:pos x="5" y="55"/>
              </a:cxn>
              <a:cxn ang="0">
                <a:pos x="5" y="50"/>
              </a:cxn>
              <a:cxn ang="0">
                <a:pos x="5" y="45"/>
              </a:cxn>
              <a:cxn ang="0">
                <a:pos x="0" y="35"/>
              </a:cxn>
              <a:cxn ang="0">
                <a:pos x="0" y="20"/>
              </a:cxn>
              <a:cxn ang="0">
                <a:pos x="5" y="15"/>
              </a:cxn>
              <a:cxn ang="0">
                <a:pos x="11" y="10"/>
              </a:cxn>
              <a:cxn ang="0">
                <a:pos x="21" y="10"/>
              </a:cxn>
              <a:cxn ang="0">
                <a:pos x="38" y="5"/>
              </a:cxn>
              <a:cxn ang="0">
                <a:pos x="48" y="0"/>
              </a:cxn>
              <a:cxn ang="0">
                <a:pos x="54" y="5"/>
              </a:cxn>
              <a:cxn ang="0">
                <a:pos x="59" y="5"/>
              </a:cxn>
              <a:cxn ang="0">
                <a:pos x="70" y="0"/>
              </a:cxn>
            </a:cxnLst>
            <a:rect l="0" t="0" r="r" b="b"/>
            <a:pathLst>
              <a:path w="161" h="90">
                <a:moveTo>
                  <a:pt x="70" y="0"/>
                </a:moveTo>
                <a:lnTo>
                  <a:pt x="75" y="0"/>
                </a:lnTo>
                <a:lnTo>
                  <a:pt x="81" y="5"/>
                </a:lnTo>
                <a:lnTo>
                  <a:pt x="81" y="10"/>
                </a:lnTo>
                <a:lnTo>
                  <a:pt x="86" y="10"/>
                </a:lnTo>
                <a:lnTo>
                  <a:pt x="91" y="15"/>
                </a:lnTo>
                <a:lnTo>
                  <a:pt x="124" y="15"/>
                </a:lnTo>
                <a:lnTo>
                  <a:pt x="140" y="10"/>
                </a:lnTo>
                <a:lnTo>
                  <a:pt x="150" y="5"/>
                </a:lnTo>
                <a:lnTo>
                  <a:pt x="161" y="5"/>
                </a:lnTo>
                <a:lnTo>
                  <a:pt x="161" y="10"/>
                </a:lnTo>
                <a:lnTo>
                  <a:pt x="161" y="15"/>
                </a:lnTo>
                <a:lnTo>
                  <a:pt x="156" y="25"/>
                </a:lnTo>
                <a:lnTo>
                  <a:pt x="150" y="35"/>
                </a:lnTo>
                <a:lnTo>
                  <a:pt x="150" y="40"/>
                </a:lnTo>
                <a:lnTo>
                  <a:pt x="140" y="55"/>
                </a:lnTo>
                <a:lnTo>
                  <a:pt x="129" y="70"/>
                </a:lnTo>
                <a:lnTo>
                  <a:pt x="124" y="80"/>
                </a:lnTo>
                <a:lnTo>
                  <a:pt x="113" y="90"/>
                </a:lnTo>
                <a:lnTo>
                  <a:pt x="107" y="85"/>
                </a:lnTo>
                <a:lnTo>
                  <a:pt x="102" y="80"/>
                </a:lnTo>
                <a:lnTo>
                  <a:pt x="97" y="75"/>
                </a:lnTo>
                <a:lnTo>
                  <a:pt x="91" y="75"/>
                </a:lnTo>
                <a:lnTo>
                  <a:pt x="86" y="75"/>
                </a:lnTo>
                <a:lnTo>
                  <a:pt x="86" y="80"/>
                </a:lnTo>
                <a:lnTo>
                  <a:pt x="81" y="80"/>
                </a:lnTo>
                <a:lnTo>
                  <a:pt x="75" y="80"/>
                </a:lnTo>
                <a:lnTo>
                  <a:pt x="64" y="80"/>
                </a:lnTo>
                <a:lnTo>
                  <a:pt x="59" y="85"/>
                </a:lnTo>
                <a:lnTo>
                  <a:pt x="59" y="90"/>
                </a:lnTo>
                <a:lnTo>
                  <a:pt x="48" y="90"/>
                </a:lnTo>
                <a:lnTo>
                  <a:pt x="38" y="90"/>
                </a:lnTo>
                <a:lnTo>
                  <a:pt x="32" y="80"/>
                </a:lnTo>
                <a:lnTo>
                  <a:pt x="21" y="80"/>
                </a:lnTo>
                <a:lnTo>
                  <a:pt x="16" y="75"/>
                </a:lnTo>
                <a:lnTo>
                  <a:pt x="16" y="70"/>
                </a:lnTo>
                <a:lnTo>
                  <a:pt x="21" y="65"/>
                </a:lnTo>
                <a:lnTo>
                  <a:pt x="5" y="55"/>
                </a:lnTo>
                <a:lnTo>
                  <a:pt x="5" y="50"/>
                </a:lnTo>
                <a:lnTo>
                  <a:pt x="5" y="45"/>
                </a:lnTo>
                <a:lnTo>
                  <a:pt x="0" y="35"/>
                </a:lnTo>
                <a:lnTo>
                  <a:pt x="0" y="20"/>
                </a:lnTo>
                <a:lnTo>
                  <a:pt x="5" y="15"/>
                </a:lnTo>
                <a:lnTo>
                  <a:pt x="11" y="10"/>
                </a:lnTo>
                <a:lnTo>
                  <a:pt x="21" y="10"/>
                </a:lnTo>
                <a:lnTo>
                  <a:pt x="38" y="5"/>
                </a:lnTo>
                <a:lnTo>
                  <a:pt x="48" y="0"/>
                </a:lnTo>
                <a:lnTo>
                  <a:pt x="54" y="5"/>
                </a:lnTo>
                <a:lnTo>
                  <a:pt x="59" y="5"/>
                </a:lnTo>
                <a:lnTo>
                  <a:pt x="70" y="0"/>
                </a:lnTo>
                <a:close/>
              </a:path>
            </a:pathLst>
          </a:custGeom>
          <a:solidFill>
            <a:srgbClr val="C1FFD5"/>
          </a:solidFill>
          <a:ln w="9525">
            <a:noFill/>
            <a:round/>
            <a:headEnd/>
            <a:tailEnd/>
          </a:ln>
        </p:spPr>
        <p:txBody>
          <a:bodyPr/>
          <a:lstStyle/>
          <a:p>
            <a:endParaRPr lang="en-US"/>
          </a:p>
        </p:txBody>
      </p:sp>
      <p:sp>
        <p:nvSpPr>
          <p:cNvPr id="159053" name="Freeform 2381"/>
          <p:cNvSpPr>
            <a:spLocks/>
          </p:cNvSpPr>
          <p:nvPr/>
        </p:nvSpPr>
        <p:spPr bwMode="auto">
          <a:xfrm>
            <a:off x="2325688" y="801688"/>
            <a:ext cx="255588" cy="142875"/>
          </a:xfrm>
          <a:custGeom>
            <a:avLst/>
            <a:gdLst/>
            <a:ahLst/>
            <a:cxnLst>
              <a:cxn ang="0">
                <a:pos x="70" y="0"/>
              </a:cxn>
              <a:cxn ang="0">
                <a:pos x="75" y="0"/>
              </a:cxn>
              <a:cxn ang="0">
                <a:pos x="81" y="5"/>
              </a:cxn>
              <a:cxn ang="0">
                <a:pos x="81" y="10"/>
              </a:cxn>
              <a:cxn ang="0">
                <a:pos x="86" y="10"/>
              </a:cxn>
              <a:cxn ang="0">
                <a:pos x="91" y="15"/>
              </a:cxn>
              <a:cxn ang="0">
                <a:pos x="124" y="15"/>
              </a:cxn>
              <a:cxn ang="0">
                <a:pos x="140" y="10"/>
              </a:cxn>
              <a:cxn ang="0">
                <a:pos x="150" y="5"/>
              </a:cxn>
              <a:cxn ang="0">
                <a:pos x="161" y="5"/>
              </a:cxn>
              <a:cxn ang="0">
                <a:pos x="161" y="10"/>
              </a:cxn>
              <a:cxn ang="0">
                <a:pos x="161" y="15"/>
              </a:cxn>
              <a:cxn ang="0">
                <a:pos x="156" y="25"/>
              </a:cxn>
              <a:cxn ang="0">
                <a:pos x="150" y="35"/>
              </a:cxn>
              <a:cxn ang="0">
                <a:pos x="150" y="40"/>
              </a:cxn>
              <a:cxn ang="0">
                <a:pos x="140" y="55"/>
              </a:cxn>
              <a:cxn ang="0">
                <a:pos x="129" y="70"/>
              </a:cxn>
              <a:cxn ang="0">
                <a:pos x="124" y="80"/>
              </a:cxn>
              <a:cxn ang="0">
                <a:pos x="113" y="90"/>
              </a:cxn>
              <a:cxn ang="0">
                <a:pos x="107" y="85"/>
              </a:cxn>
              <a:cxn ang="0">
                <a:pos x="102" y="80"/>
              </a:cxn>
              <a:cxn ang="0">
                <a:pos x="97" y="75"/>
              </a:cxn>
              <a:cxn ang="0">
                <a:pos x="91" y="75"/>
              </a:cxn>
              <a:cxn ang="0">
                <a:pos x="86" y="75"/>
              </a:cxn>
              <a:cxn ang="0">
                <a:pos x="86" y="80"/>
              </a:cxn>
              <a:cxn ang="0">
                <a:pos x="81" y="80"/>
              </a:cxn>
              <a:cxn ang="0">
                <a:pos x="75" y="80"/>
              </a:cxn>
              <a:cxn ang="0">
                <a:pos x="64" y="80"/>
              </a:cxn>
              <a:cxn ang="0">
                <a:pos x="59" y="85"/>
              </a:cxn>
              <a:cxn ang="0">
                <a:pos x="59" y="90"/>
              </a:cxn>
              <a:cxn ang="0">
                <a:pos x="48" y="90"/>
              </a:cxn>
              <a:cxn ang="0">
                <a:pos x="38" y="90"/>
              </a:cxn>
              <a:cxn ang="0">
                <a:pos x="32" y="80"/>
              </a:cxn>
              <a:cxn ang="0">
                <a:pos x="21" y="80"/>
              </a:cxn>
              <a:cxn ang="0">
                <a:pos x="16" y="75"/>
              </a:cxn>
              <a:cxn ang="0">
                <a:pos x="16" y="70"/>
              </a:cxn>
              <a:cxn ang="0">
                <a:pos x="21" y="65"/>
              </a:cxn>
              <a:cxn ang="0">
                <a:pos x="5" y="55"/>
              </a:cxn>
              <a:cxn ang="0">
                <a:pos x="5" y="50"/>
              </a:cxn>
              <a:cxn ang="0">
                <a:pos x="5" y="45"/>
              </a:cxn>
              <a:cxn ang="0">
                <a:pos x="0" y="35"/>
              </a:cxn>
              <a:cxn ang="0">
                <a:pos x="0" y="20"/>
              </a:cxn>
              <a:cxn ang="0">
                <a:pos x="5" y="15"/>
              </a:cxn>
              <a:cxn ang="0">
                <a:pos x="11" y="10"/>
              </a:cxn>
              <a:cxn ang="0">
                <a:pos x="21" y="10"/>
              </a:cxn>
              <a:cxn ang="0">
                <a:pos x="38" y="5"/>
              </a:cxn>
              <a:cxn ang="0">
                <a:pos x="48" y="0"/>
              </a:cxn>
              <a:cxn ang="0">
                <a:pos x="54" y="5"/>
              </a:cxn>
              <a:cxn ang="0">
                <a:pos x="59" y="5"/>
              </a:cxn>
              <a:cxn ang="0">
                <a:pos x="70" y="0"/>
              </a:cxn>
            </a:cxnLst>
            <a:rect l="0" t="0" r="r" b="b"/>
            <a:pathLst>
              <a:path w="161" h="90">
                <a:moveTo>
                  <a:pt x="70" y="0"/>
                </a:moveTo>
                <a:lnTo>
                  <a:pt x="75" y="0"/>
                </a:lnTo>
                <a:lnTo>
                  <a:pt x="81" y="5"/>
                </a:lnTo>
                <a:lnTo>
                  <a:pt x="81" y="10"/>
                </a:lnTo>
                <a:lnTo>
                  <a:pt x="86" y="10"/>
                </a:lnTo>
                <a:lnTo>
                  <a:pt x="91" y="15"/>
                </a:lnTo>
                <a:lnTo>
                  <a:pt x="124" y="15"/>
                </a:lnTo>
                <a:lnTo>
                  <a:pt x="140" y="10"/>
                </a:lnTo>
                <a:lnTo>
                  <a:pt x="150" y="5"/>
                </a:lnTo>
                <a:lnTo>
                  <a:pt x="161" y="5"/>
                </a:lnTo>
                <a:lnTo>
                  <a:pt x="161" y="10"/>
                </a:lnTo>
                <a:lnTo>
                  <a:pt x="161" y="15"/>
                </a:lnTo>
                <a:lnTo>
                  <a:pt x="156" y="25"/>
                </a:lnTo>
                <a:lnTo>
                  <a:pt x="150" y="35"/>
                </a:lnTo>
                <a:lnTo>
                  <a:pt x="150" y="40"/>
                </a:lnTo>
                <a:lnTo>
                  <a:pt x="140" y="55"/>
                </a:lnTo>
                <a:lnTo>
                  <a:pt x="129" y="70"/>
                </a:lnTo>
                <a:lnTo>
                  <a:pt x="124" y="80"/>
                </a:lnTo>
                <a:lnTo>
                  <a:pt x="113" y="90"/>
                </a:lnTo>
                <a:lnTo>
                  <a:pt x="107" y="85"/>
                </a:lnTo>
                <a:lnTo>
                  <a:pt x="102" y="80"/>
                </a:lnTo>
                <a:lnTo>
                  <a:pt x="97" y="75"/>
                </a:lnTo>
                <a:lnTo>
                  <a:pt x="91" y="75"/>
                </a:lnTo>
                <a:lnTo>
                  <a:pt x="86" y="75"/>
                </a:lnTo>
                <a:lnTo>
                  <a:pt x="86" y="80"/>
                </a:lnTo>
                <a:lnTo>
                  <a:pt x="81" y="80"/>
                </a:lnTo>
                <a:lnTo>
                  <a:pt x="75" y="80"/>
                </a:lnTo>
                <a:lnTo>
                  <a:pt x="64" y="80"/>
                </a:lnTo>
                <a:lnTo>
                  <a:pt x="59" y="85"/>
                </a:lnTo>
                <a:lnTo>
                  <a:pt x="59" y="90"/>
                </a:lnTo>
                <a:lnTo>
                  <a:pt x="48" y="90"/>
                </a:lnTo>
                <a:lnTo>
                  <a:pt x="38" y="90"/>
                </a:lnTo>
                <a:lnTo>
                  <a:pt x="32" y="80"/>
                </a:lnTo>
                <a:lnTo>
                  <a:pt x="21" y="80"/>
                </a:lnTo>
                <a:lnTo>
                  <a:pt x="16" y="75"/>
                </a:lnTo>
                <a:lnTo>
                  <a:pt x="16" y="70"/>
                </a:lnTo>
                <a:lnTo>
                  <a:pt x="21" y="65"/>
                </a:lnTo>
                <a:lnTo>
                  <a:pt x="5" y="55"/>
                </a:lnTo>
                <a:lnTo>
                  <a:pt x="5" y="50"/>
                </a:lnTo>
                <a:lnTo>
                  <a:pt x="5" y="45"/>
                </a:lnTo>
                <a:lnTo>
                  <a:pt x="0" y="35"/>
                </a:lnTo>
                <a:lnTo>
                  <a:pt x="0" y="20"/>
                </a:lnTo>
                <a:lnTo>
                  <a:pt x="5" y="15"/>
                </a:lnTo>
                <a:lnTo>
                  <a:pt x="11" y="10"/>
                </a:lnTo>
                <a:lnTo>
                  <a:pt x="21" y="10"/>
                </a:lnTo>
                <a:lnTo>
                  <a:pt x="38" y="5"/>
                </a:lnTo>
                <a:lnTo>
                  <a:pt x="48" y="0"/>
                </a:lnTo>
                <a:lnTo>
                  <a:pt x="54" y="5"/>
                </a:lnTo>
                <a:lnTo>
                  <a:pt x="59" y="5"/>
                </a:lnTo>
                <a:lnTo>
                  <a:pt x="70" y="0"/>
                </a:lnTo>
                <a:close/>
              </a:path>
            </a:pathLst>
          </a:custGeom>
          <a:noFill/>
          <a:ln w="1588" cap="rnd">
            <a:solidFill>
              <a:srgbClr val="000000"/>
            </a:solidFill>
            <a:prstDash val="solid"/>
            <a:round/>
            <a:headEnd/>
            <a:tailEnd/>
          </a:ln>
        </p:spPr>
        <p:txBody>
          <a:bodyPr/>
          <a:lstStyle/>
          <a:p>
            <a:endParaRPr lang="en-US"/>
          </a:p>
        </p:txBody>
      </p:sp>
      <p:sp>
        <p:nvSpPr>
          <p:cNvPr id="159054" name="Freeform 2382"/>
          <p:cNvSpPr>
            <a:spLocks/>
          </p:cNvSpPr>
          <p:nvPr/>
        </p:nvSpPr>
        <p:spPr bwMode="auto">
          <a:xfrm>
            <a:off x="1801813" y="842963"/>
            <a:ext cx="36513" cy="15875"/>
          </a:xfrm>
          <a:custGeom>
            <a:avLst/>
            <a:gdLst/>
            <a:ahLst/>
            <a:cxnLst>
              <a:cxn ang="0">
                <a:pos x="11" y="0"/>
              </a:cxn>
              <a:cxn ang="0">
                <a:pos x="23" y="5"/>
              </a:cxn>
              <a:cxn ang="0">
                <a:pos x="17" y="10"/>
              </a:cxn>
              <a:cxn ang="0">
                <a:pos x="0" y="10"/>
              </a:cxn>
              <a:cxn ang="0">
                <a:pos x="0" y="5"/>
              </a:cxn>
              <a:cxn ang="0">
                <a:pos x="0" y="0"/>
              </a:cxn>
              <a:cxn ang="0">
                <a:pos x="11" y="0"/>
              </a:cxn>
            </a:cxnLst>
            <a:rect l="0" t="0" r="r" b="b"/>
            <a:pathLst>
              <a:path w="23" h="10">
                <a:moveTo>
                  <a:pt x="11" y="0"/>
                </a:moveTo>
                <a:lnTo>
                  <a:pt x="23" y="5"/>
                </a:lnTo>
                <a:lnTo>
                  <a:pt x="17" y="10"/>
                </a:lnTo>
                <a:lnTo>
                  <a:pt x="0" y="10"/>
                </a:lnTo>
                <a:lnTo>
                  <a:pt x="0" y="5"/>
                </a:lnTo>
                <a:lnTo>
                  <a:pt x="0" y="0"/>
                </a:lnTo>
                <a:lnTo>
                  <a:pt x="11" y="0"/>
                </a:lnTo>
                <a:close/>
              </a:path>
            </a:pathLst>
          </a:custGeom>
          <a:solidFill>
            <a:srgbClr val="C1FFD5"/>
          </a:solidFill>
          <a:ln w="9525">
            <a:noFill/>
            <a:round/>
            <a:headEnd/>
            <a:tailEnd/>
          </a:ln>
        </p:spPr>
        <p:txBody>
          <a:bodyPr/>
          <a:lstStyle/>
          <a:p>
            <a:endParaRPr lang="en-US"/>
          </a:p>
        </p:txBody>
      </p:sp>
      <p:sp>
        <p:nvSpPr>
          <p:cNvPr id="159055" name="Freeform 2383"/>
          <p:cNvSpPr>
            <a:spLocks/>
          </p:cNvSpPr>
          <p:nvPr/>
        </p:nvSpPr>
        <p:spPr bwMode="auto">
          <a:xfrm>
            <a:off x="1801813" y="842963"/>
            <a:ext cx="36513" cy="15875"/>
          </a:xfrm>
          <a:custGeom>
            <a:avLst/>
            <a:gdLst/>
            <a:ahLst/>
            <a:cxnLst>
              <a:cxn ang="0">
                <a:pos x="11" y="0"/>
              </a:cxn>
              <a:cxn ang="0">
                <a:pos x="23" y="5"/>
              </a:cxn>
              <a:cxn ang="0">
                <a:pos x="17" y="10"/>
              </a:cxn>
              <a:cxn ang="0">
                <a:pos x="0" y="10"/>
              </a:cxn>
              <a:cxn ang="0">
                <a:pos x="0" y="5"/>
              </a:cxn>
              <a:cxn ang="0">
                <a:pos x="0" y="0"/>
              </a:cxn>
              <a:cxn ang="0">
                <a:pos x="11" y="0"/>
              </a:cxn>
            </a:cxnLst>
            <a:rect l="0" t="0" r="r" b="b"/>
            <a:pathLst>
              <a:path w="23" h="10">
                <a:moveTo>
                  <a:pt x="11" y="0"/>
                </a:moveTo>
                <a:lnTo>
                  <a:pt x="23" y="5"/>
                </a:lnTo>
                <a:lnTo>
                  <a:pt x="17" y="10"/>
                </a:lnTo>
                <a:lnTo>
                  <a:pt x="0" y="10"/>
                </a:lnTo>
                <a:lnTo>
                  <a:pt x="0" y="5"/>
                </a:lnTo>
                <a:lnTo>
                  <a:pt x="0" y="0"/>
                </a:lnTo>
                <a:lnTo>
                  <a:pt x="11" y="0"/>
                </a:lnTo>
                <a:close/>
              </a:path>
            </a:pathLst>
          </a:custGeom>
          <a:noFill/>
          <a:ln w="1588" cap="rnd">
            <a:solidFill>
              <a:srgbClr val="000000"/>
            </a:solidFill>
            <a:prstDash val="solid"/>
            <a:round/>
            <a:headEnd/>
            <a:tailEnd/>
          </a:ln>
        </p:spPr>
        <p:txBody>
          <a:bodyPr/>
          <a:lstStyle/>
          <a:p>
            <a:endParaRPr lang="en-US"/>
          </a:p>
        </p:txBody>
      </p:sp>
      <p:sp>
        <p:nvSpPr>
          <p:cNvPr id="159056" name="Freeform 2384"/>
          <p:cNvSpPr>
            <a:spLocks/>
          </p:cNvSpPr>
          <p:nvPr/>
        </p:nvSpPr>
        <p:spPr bwMode="auto">
          <a:xfrm>
            <a:off x="3155950" y="958850"/>
            <a:ext cx="246063" cy="260350"/>
          </a:xfrm>
          <a:custGeom>
            <a:avLst/>
            <a:gdLst/>
            <a:ahLst/>
            <a:cxnLst>
              <a:cxn ang="0">
                <a:pos x="0" y="0"/>
              </a:cxn>
              <a:cxn ang="0">
                <a:pos x="10" y="0"/>
              </a:cxn>
              <a:cxn ang="0">
                <a:pos x="27" y="5"/>
              </a:cxn>
              <a:cxn ang="0">
                <a:pos x="37" y="5"/>
              </a:cxn>
              <a:cxn ang="0">
                <a:pos x="48" y="5"/>
              </a:cxn>
              <a:cxn ang="0">
                <a:pos x="59" y="10"/>
              </a:cxn>
              <a:cxn ang="0">
                <a:pos x="75" y="10"/>
              </a:cxn>
              <a:cxn ang="0">
                <a:pos x="80" y="15"/>
              </a:cxn>
              <a:cxn ang="0">
                <a:pos x="86" y="15"/>
              </a:cxn>
              <a:cxn ang="0">
                <a:pos x="96" y="20"/>
              </a:cxn>
              <a:cxn ang="0">
                <a:pos x="102" y="30"/>
              </a:cxn>
              <a:cxn ang="0">
                <a:pos x="107" y="40"/>
              </a:cxn>
              <a:cxn ang="0">
                <a:pos x="112" y="45"/>
              </a:cxn>
              <a:cxn ang="0">
                <a:pos x="112" y="50"/>
              </a:cxn>
              <a:cxn ang="0">
                <a:pos x="123" y="55"/>
              </a:cxn>
              <a:cxn ang="0">
                <a:pos x="128" y="60"/>
              </a:cxn>
              <a:cxn ang="0">
                <a:pos x="128" y="70"/>
              </a:cxn>
              <a:cxn ang="0">
                <a:pos x="134" y="80"/>
              </a:cxn>
              <a:cxn ang="0">
                <a:pos x="145" y="119"/>
              </a:cxn>
              <a:cxn ang="0">
                <a:pos x="150" y="124"/>
              </a:cxn>
              <a:cxn ang="0">
                <a:pos x="155" y="134"/>
              </a:cxn>
              <a:cxn ang="0">
                <a:pos x="150" y="149"/>
              </a:cxn>
              <a:cxn ang="0">
                <a:pos x="139" y="164"/>
              </a:cxn>
              <a:cxn ang="0">
                <a:pos x="123" y="164"/>
              </a:cxn>
              <a:cxn ang="0">
                <a:pos x="112" y="164"/>
              </a:cxn>
              <a:cxn ang="0">
                <a:pos x="96" y="154"/>
              </a:cxn>
              <a:cxn ang="0">
                <a:pos x="91" y="149"/>
              </a:cxn>
              <a:cxn ang="0">
                <a:pos x="86" y="144"/>
              </a:cxn>
              <a:cxn ang="0">
                <a:pos x="75" y="139"/>
              </a:cxn>
              <a:cxn ang="0">
                <a:pos x="64" y="129"/>
              </a:cxn>
              <a:cxn ang="0">
                <a:pos x="59" y="124"/>
              </a:cxn>
              <a:cxn ang="0">
                <a:pos x="43" y="119"/>
              </a:cxn>
              <a:cxn ang="0">
                <a:pos x="27" y="109"/>
              </a:cxn>
              <a:cxn ang="0">
                <a:pos x="5" y="89"/>
              </a:cxn>
              <a:cxn ang="0">
                <a:pos x="5" y="75"/>
              </a:cxn>
              <a:cxn ang="0">
                <a:pos x="5" y="65"/>
              </a:cxn>
              <a:cxn ang="0">
                <a:pos x="0" y="55"/>
              </a:cxn>
              <a:cxn ang="0">
                <a:pos x="0" y="40"/>
              </a:cxn>
              <a:cxn ang="0">
                <a:pos x="0" y="20"/>
              </a:cxn>
              <a:cxn ang="0">
                <a:pos x="0" y="0"/>
              </a:cxn>
            </a:cxnLst>
            <a:rect l="0" t="0" r="r" b="b"/>
            <a:pathLst>
              <a:path w="155" h="164">
                <a:moveTo>
                  <a:pt x="0" y="0"/>
                </a:moveTo>
                <a:lnTo>
                  <a:pt x="10" y="0"/>
                </a:lnTo>
                <a:lnTo>
                  <a:pt x="27" y="5"/>
                </a:lnTo>
                <a:lnTo>
                  <a:pt x="37" y="5"/>
                </a:lnTo>
                <a:lnTo>
                  <a:pt x="48" y="5"/>
                </a:lnTo>
                <a:lnTo>
                  <a:pt x="59" y="10"/>
                </a:lnTo>
                <a:lnTo>
                  <a:pt x="75" y="10"/>
                </a:lnTo>
                <a:lnTo>
                  <a:pt x="80" y="15"/>
                </a:lnTo>
                <a:lnTo>
                  <a:pt x="86" y="15"/>
                </a:lnTo>
                <a:lnTo>
                  <a:pt x="96" y="20"/>
                </a:lnTo>
                <a:lnTo>
                  <a:pt x="102" y="30"/>
                </a:lnTo>
                <a:lnTo>
                  <a:pt x="107" y="40"/>
                </a:lnTo>
                <a:lnTo>
                  <a:pt x="112" y="45"/>
                </a:lnTo>
                <a:lnTo>
                  <a:pt x="112" y="50"/>
                </a:lnTo>
                <a:lnTo>
                  <a:pt x="123" y="55"/>
                </a:lnTo>
                <a:lnTo>
                  <a:pt x="128" y="60"/>
                </a:lnTo>
                <a:lnTo>
                  <a:pt x="128" y="70"/>
                </a:lnTo>
                <a:lnTo>
                  <a:pt x="134" y="80"/>
                </a:lnTo>
                <a:lnTo>
                  <a:pt x="145" y="119"/>
                </a:lnTo>
                <a:lnTo>
                  <a:pt x="150" y="124"/>
                </a:lnTo>
                <a:lnTo>
                  <a:pt x="155" y="134"/>
                </a:lnTo>
                <a:lnTo>
                  <a:pt x="150" y="149"/>
                </a:lnTo>
                <a:lnTo>
                  <a:pt x="139" y="164"/>
                </a:lnTo>
                <a:lnTo>
                  <a:pt x="123" y="164"/>
                </a:lnTo>
                <a:lnTo>
                  <a:pt x="112" y="164"/>
                </a:lnTo>
                <a:lnTo>
                  <a:pt x="96" y="154"/>
                </a:lnTo>
                <a:lnTo>
                  <a:pt x="91" y="149"/>
                </a:lnTo>
                <a:lnTo>
                  <a:pt x="86" y="144"/>
                </a:lnTo>
                <a:lnTo>
                  <a:pt x="75" y="139"/>
                </a:lnTo>
                <a:lnTo>
                  <a:pt x="64" y="129"/>
                </a:lnTo>
                <a:lnTo>
                  <a:pt x="59" y="124"/>
                </a:lnTo>
                <a:lnTo>
                  <a:pt x="43" y="119"/>
                </a:lnTo>
                <a:lnTo>
                  <a:pt x="27" y="109"/>
                </a:lnTo>
                <a:lnTo>
                  <a:pt x="5" y="89"/>
                </a:lnTo>
                <a:lnTo>
                  <a:pt x="5" y="75"/>
                </a:lnTo>
                <a:lnTo>
                  <a:pt x="5" y="65"/>
                </a:lnTo>
                <a:lnTo>
                  <a:pt x="0" y="55"/>
                </a:lnTo>
                <a:lnTo>
                  <a:pt x="0" y="40"/>
                </a:lnTo>
                <a:lnTo>
                  <a:pt x="0" y="20"/>
                </a:lnTo>
                <a:lnTo>
                  <a:pt x="0" y="0"/>
                </a:lnTo>
                <a:close/>
              </a:path>
            </a:pathLst>
          </a:custGeom>
          <a:solidFill>
            <a:srgbClr val="C1FFD5"/>
          </a:solidFill>
          <a:ln w="9525">
            <a:noFill/>
            <a:round/>
            <a:headEnd/>
            <a:tailEnd/>
          </a:ln>
        </p:spPr>
        <p:txBody>
          <a:bodyPr/>
          <a:lstStyle/>
          <a:p>
            <a:endParaRPr lang="en-US"/>
          </a:p>
        </p:txBody>
      </p:sp>
      <p:sp>
        <p:nvSpPr>
          <p:cNvPr id="159057" name="Freeform 2385"/>
          <p:cNvSpPr>
            <a:spLocks/>
          </p:cNvSpPr>
          <p:nvPr/>
        </p:nvSpPr>
        <p:spPr bwMode="auto">
          <a:xfrm>
            <a:off x="3155950" y="958850"/>
            <a:ext cx="246063" cy="260350"/>
          </a:xfrm>
          <a:custGeom>
            <a:avLst/>
            <a:gdLst/>
            <a:ahLst/>
            <a:cxnLst>
              <a:cxn ang="0">
                <a:pos x="0" y="0"/>
              </a:cxn>
              <a:cxn ang="0">
                <a:pos x="10" y="0"/>
              </a:cxn>
              <a:cxn ang="0">
                <a:pos x="27" y="5"/>
              </a:cxn>
              <a:cxn ang="0">
                <a:pos x="37" y="5"/>
              </a:cxn>
              <a:cxn ang="0">
                <a:pos x="48" y="5"/>
              </a:cxn>
              <a:cxn ang="0">
                <a:pos x="59" y="10"/>
              </a:cxn>
              <a:cxn ang="0">
                <a:pos x="75" y="10"/>
              </a:cxn>
              <a:cxn ang="0">
                <a:pos x="80" y="15"/>
              </a:cxn>
              <a:cxn ang="0">
                <a:pos x="86" y="15"/>
              </a:cxn>
              <a:cxn ang="0">
                <a:pos x="96" y="20"/>
              </a:cxn>
              <a:cxn ang="0">
                <a:pos x="102" y="30"/>
              </a:cxn>
              <a:cxn ang="0">
                <a:pos x="107" y="40"/>
              </a:cxn>
              <a:cxn ang="0">
                <a:pos x="112" y="45"/>
              </a:cxn>
              <a:cxn ang="0">
                <a:pos x="112" y="50"/>
              </a:cxn>
              <a:cxn ang="0">
                <a:pos x="123" y="55"/>
              </a:cxn>
              <a:cxn ang="0">
                <a:pos x="128" y="60"/>
              </a:cxn>
              <a:cxn ang="0">
                <a:pos x="128" y="70"/>
              </a:cxn>
              <a:cxn ang="0">
                <a:pos x="134" y="80"/>
              </a:cxn>
              <a:cxn ang="0">
                <a:pos x="145" y="119"/>
              </a:cxn>
              <a:cxn ang="0">
                <a:pos x="150" y="124"/>
              </a:cxn>
              <a:cxn ang="0">
                <a:pos x="155" y="134"/>
              </a:cxn>
              <a:cxn ang="0">
                <a:pos x="150" y="149"/>
              </a:cxn>
              <a:cxn ang="0">
                <a:pos x="139" y="164"/>
              </a:cxn>
              <a:cxn ang="0">
                <a:pos x="123" y="164"/>
              </a:cxn>
              <a:cxn ang="0">
                <a:pos x="112" y="164"/>
              </a:cxn>
              <a:cxn ang="0">
                <a:pos x="96" y="154"/>
              </a:cxn>
              <a:cxn ang="0">
                <a:pos x="91" y="149"/>
              </a:cxn>
              <a:cxn ang="0">
                <a:pos x="86" y="144"/>
              </a:cxn>
              <a:cxn ang="0">
                <a:pos x="75" y="139"/>
              </a:cxn>
              <a:cxn ang="0">
                <a:pos x="64" y="129"/>
              </a:cxn>
              <a:cxn ang="0">
                <a:pos x="59" y="124"/>
              </a:cxn>
              <a:cxn ang="0">
                <a:pos x="43" y="119"/>
              </a:cxn>
              <a:cxn ang="0">
                <a:pos x="27" y="109"/>
              </a:cxn>
              <a:cxn ang="0">
                <a:pos x="5" y="89"/>
              </a:cxn>
              <a:cxn ang="0">
                <a:pos x="5" y="75"/>
              </a:cxn>
              <a:cxn ang="0">
                <a:pos x="5" y="65"/>
              </a:cxn>
              <a:cxn ang="0">
                <a:pos x="0" y="55"/>
              </a:cxn>
              <a:cxn ang="0">
                <a:pos x="0" y="40"/>
              </a:cxn>
              <a:cxn ang="0">
                <a:pos x="0" y="20"/>
              </a:cxn>
              <a:cxn ang="0">
                <a:pos x="0" y="0"/>
              </a:cxn>
            </a:cxnLst>
            <a:rect l="0" t="0" r="r" b="b"/>
            <a:pathLst>
              <a:path w="155" h="164">
                <a:moveTo>
                  <a:pt x="0" y="0"/>
                </a:moveTo>
                <a:lnTo>
                  <a:pt x="10" y="0"/>
                </a:lnTo>
                <a:lnTo>
                  <a:pt x="27" y="5"/>
                </a:lnTo>
                <a:lnTo>
                  <a:pt x="37" y="5"/>
                </a:lnTo>
                <a:lnTo>
                  <a:pt x="48" y="5"/>
                </a:lnTo>
                <a:lnTo>
                  <a:pt x="59" y="10"/>
                </a:lnTo>
                <a:lnTo>
                  <a:pt x="75" y="10"/>
                </a:lnTo>
                <a:lnTo>
                  <a:pt x="80" y="15"/>
                </a:lnTo>
                <a:lnTo>
                  <a:pt x="86" y="15"/>
                </a:lnTo>
                <a:lnTo>
                  <a:pt x="96" y="20"/>
                </a:lnTo>
                <a:lnTo>
                  <a:pt x="102" y="30"/>
                </a:lnTo>
                <a:lnTo>
                  <a:pt x="107" y="40"/>
                </a:lnTo>
                <a:lnTo>
                  <a:pt x="112" y="45"/>
                </a:lnTo>
                <a:lnTo>
                  <a:pt x="112" y="50"/>
                </a:lnTo>
                <a:lnTo>
                  <a:pt x="123" y="55"/>
                </a:lnTo>
                <a:lnTo>
                  <a:pt x="128" y="60"/>
                </a:lnTo>
                <a:lnTo>
                  <a:pt x="128" y="70"/>
                </a:lnTo>
                <a:lnTo>
                  <a:pt x="134" y="80"/>
                </a:lnTo>
                <a:lnTo>
                  <a:pt x="145" y="119"/>
                </a:lnTo>
                <a:lnTo>
                  <a:pt x="150" y="124"/>
                </a:lnTo>
                <a:lnTo>
                  <a:pt x="155" y="134"/>
                </a:lnTo>
                <a:lnTo>
                  <a:pt x="150" y="149"/>
                </a:lnTo>
                <a:lnTo>
                  <a:pt x="139" y="164"/>
                </a:lnTo>
                <a:lnTo>
                  <a:pt x="123" y="164"/>
                </a:lnTo>
                <a:lnTo>
                  <a:pt x="112" y="164"/>
                </a:lnTo>
                <a:lnTo>
                  <a:pt x="96" y="154"/>
                </a:lnTo>
                <a:lnTo>
                  <a:pt x="91" y="149"/>
                </a:lnTo>
                <a:lnTo>
                  <a:pt x="86" y="144"/>
                </a:lnTo>
                <a:lnTo>
                  <a:pt x="75" y="139"/>
                </a:lnTo>
                <a:lnTo>
                  <a:pt x="64" y="129"/>
                </a:lnTo>
                <a:lnTo>
                  <a:pt x="59" y="124"/>
                </a:lnTo>
                <a:lnTo>
                  <a:pt x="43" y="119"/>
                </a:lnTo>
                <a:lnTo>
                  <a:pt x="27" y="109"/>
                </a:lnTo>
                <a:lnTo>
                  <a:pt x="5" y="89"/>
                </a:lnTo>
                <a:lnTo>
                  <a:pt x="5" y="75"/>
                </a:lnTo>
                <a:lnTo>
                  <a:pt x="5" y="65"/>
                </a:lnTo>
                <a:lnTo>
                  <a:pt x="0" y="55"/>
                </a:lnTo>
                <a:lnTo>
                  <a:pt x="0" y="40"/>
                </a:lnTo>
                <a:lnTo>
                  <a:pt x="0" y="20"/>
                </a:lnTo>
                <a:lnTo>
                  <a:pt x="0" y="0"/>
                </a:lnTo>
                <a:close/>
              </a:path>
            </a:pathLst>
          </a:custGeom>
          <a:noFill/>
          <a:ln w="1588" cap="rnd">
            <a:solidFill>
              <a:srgbClr val="000000"/>
            </a:solidFill>
            <a:prstDash val="solid"/>
            <a:round/>
            <a:headEnd/>
            <a:tailEnd/>
          </a:ln>
        </p:spPr>
        <p:txBody>
          <a:bodyPr/>
          <a:lstStyle/>
          <a:p>
            <a:endParaRPr lang="en-US"/>
          </a:p>
        </p:txBody>
      </p:sp>
      <p:sp>
        <p:nvSpPr>
          <p:cNvPr id="159058" name="Freeform 2386"/>
          <p:cNvSpPr>
            <a:spLocks/>
          </p:cNvSpPr>
          <p:nvPr/>
        </p:nvSpPr>
        <p:spPr bwMode="auto">
          <a:xfrm>
            <a:off x="1854200" y="371475"/>
            <a:ext cx="273050" cy="211138"/>
          </a:xfrm>
          <a:custGeom>
            <a:avLst/>
            <a:gdLst/>
            <a:ahLst/>
            <a:cxnLst>
              <a:cxn ang="0">
                <a:pos x="0" y="5"/>
              </a:cxn>
              <a:cxn ang="0">
                <a:pos x="0" y="20"/>
              </a:cxn>
              <a:cxn ang="0">
                <a:pos x="0" y="30"/>
              </a:cxn>
              <a:cxn ang="0">
                <a:pos x="6" y="39"/>
              </a:cxn>
              <a:cxn ang="0">
                <a:pos x="6" y="49"/>
              </a:cxn>
              <a:cxn ang="0">
                <a:pos x="6" y="59"/>
              </a:cxn>
              <a:cxn ang="0">
                <a:pos x="11" y="69"/>
              </a:cxn>
              <a:cxn ang="0">
                <a:pos x="16" y="69"/>
              </a:cxn>
              <a:cxn ang="0">
                <a:pos x="22" y="69"/>
              </a:cxn>
              <a:cxn ang="0">
                <a:pos x="32" y="69"/>
              </a:cxn>
              <a:cxn ang="0">
                <a:pos x="32" y="74"/>
              </a:cxn>
              <a:cxn ang="0">
                <a:pos x="32" y="79"/>
              </a:cxn>
              <a:cxn ang="0">
                <a:pos x="38" y="84"/>
              </a:cxn>
              <a:cxn ang="0">
                <a:pos x="43" y="79"/>
              </a:cxn>
              <a:cxn ang="0">
                <a:pos x="49" y="74"/>
              </a:cxn>
              <a:cxn ang="0">
                <a:pos x="54" y="74"/>
              </a:cxn>
              <a:cxn ang="0">
                <a:pos x="59" y="74"/>
              </a:cxn>
              <a:cxn ang="0">
                <a:pos x="65" y="79"/>
              </a:cxn>
              <a:cxn ang="0">
                <a:pos x="70" y="79"/>
              </a:cxn>
              <a:cxn ang="0">
                <a:pos x="75" y="79"/>
              </a:cxn>
              <a:cxn ang="0">
                <a:pos x="81" y="89"/>
              </a:cxn>
              <a:cxn ang="0">
                <a:pos x="86" y="84"/>
              </a:cxn>
              <a:cxn ang="0">
                <a:pos x="92" y="89"/>
              </a:cxn>
              <a:cxn ang="0">
                <a:pos x="92" y="93"/>
              </a:cxn>
              <a:cxn ang="0">
                <a:pos x="86" y="93"/>
              </a:cxn>
              <a:cxn ang="0">
                <a:pos x="86" y="103"/>
              </a:cxn>
              <a:cxn ang="0">
                <a:pos x="86" y="108"/>
              </a:cxn>
              <a:cxn ang="0">
                <a:pos x="81" y="123"/>
              </a:cxn>
              <a:cxn ang="0">
                <a:pos x="86" y="128"/>
              </a:cxn>
              <a:cxn ang="0">
                <a:pos x="92" y="128"/>
              </a:cxn>
              <a:cxn ang="0">
                <a:pos x="102" y="133"/>
              </a:cxn>
              <a:cxn ang="0">
                <a:pos x="124" y="133"/>
              </a:cxn>
              <a:cxn ang="0">
                <a:pos x="124" y="118"/>
              </a:cxn>
              <a:cxn ang="0">
                <a:pos x="129" y="113"/>
              </a:cxn>
              <a:cxn ang="0">
                <a:pos x="135" y="113"/>
              </a:cxn>
              <a:cxn ang="0">
                <a:pos x="145" y="103"/>
              </a:cxn>
              <a:cxn ang="0">
                <a:pos x="151" y="98"/>
              </a:cxn>
              <a:cxn ang="0">
                <a:pos x="156" y="89"/>
              </a:cxn>
              <a:cxn ang="0">
                <a:pos x="162" y="84"/>
              </a:cxn>
              <a:cxn ang="0">
                <a:pos x="156" y="79"/>
              </a:cxn>
              <a:cxn ang="0">
                <a:pos x="167" y="74"/>
              </a:cxn>
              <a:cxn ang="0">
                <a:pos x="172" y="64"/>
              </a:cxn>
              <a:cxn ang="0">
                <a:pos x="172" y="44"/>
              </a:cxn>
              <a:cxn ang="0">
                <a:pos x="172" y="15"/>
              </a:cxn>
              <a:cxn ang="0">
                <a:pos x="172" y="10"/>
              </a:cxn>
              <a:cxn ang="0">
                <a:pos x="167" y="10"/>
              </a:cxn>
              <a:cxn ang="0">
                <a:pos x="162" y="15"/>
              </a:cxn>
              <a:cxn ang="0">
                <a:pos x="151" y="15"/>
              </a:cxn>
              <a:cxn ang="0">
                <a:pos x="145" y="15"/>
              </a:cxn>
              <a:cxn ang="0">
                <a:pos x="140" y="10"/>
              </a:cxn>
              <a:cxn ang="0">
                <a:pos x="129" y="0"/>
              </a:cxn>
              <a:cxn ang="0">
                <a:pos x="75" y="0"/>
              </a:cxn>
              <a:cxn ang="0">
                <a:pos x="70" y="0"/>
              </a:cxn>
              <a:cxn ang="0">
                <a:pos x="70" y="5"/>
              </a:cxn>
              <a:cxn ang="0">
                <a:pos x="65" y="15"/>
              </a:cxn>
              <a:cxn ang="0">
                <a:pos x="59" y="25"/>
              </a:cxn>
              <a:cxn ang="0">
                <a:pos x="49" y="25"/>
              </a:cxn>
              <a:cxn ang="0">
                <a:pos x="38" y="25"/>
              </a:cxn>
              <a:cxn ang="0">
                <a:pos x="32" y="10"/>
              </a:cxn>
              <a:cxn ang="0">
                <a:pos x="27" y="5"/>
              </a:cxn>
              <a:cxn ang="0">
                <a:pos x="27" y="0"/>
              </a:cxn>
              <a:cxn ang="0">
                <a:pos x="0" y="0"/>
              </a:cxn>
              <a:cxn ang="0">
                <a:pos x="0" y="5"/>
              </a:cxn>
            </a:cxnLst>
            <a:rect l="0" t="0" r="r" b="b"/>
            <a:pathLst>
              <a:path w="172" h="133">
                <a:moveTo>
                  <a:pt x="0" y="5"/>
                </a:moveTo>
                <a:lnTo>
                  <a:pt x="0" y="20"/>
                </a:lnTo>
                <a:lnTo>
                  <a:pt x="0" y="30"/>
                </a:lnTo>
                <a:lnTo>
                  <a:pt x="6" y="39"/>
                </a:lnTo>
                <a:lnTo>
                  <a:pt x="6" y="49"/>
                </a:lnTo>
                <a:lnTo>
                  <a:pt x="6" y="59"/>
                </a:lnTo>
                <a:lnTo>
                  <a:pt x="11" y="69"/>
                </a:lnTo>
                <a:lnTo>
                  <a:pt x="16" y="69"/>
                </a:lnTo>
                <a:lnTo>
                  <a:pt x="22" y="69"/>
                </a:lnTo>
                <a:lnTo>
                  <a:pt x="32" y="69"/>
                </a:lnTo>
                <a:lnTo>
                  <a:pt x="32" y="74"/>
                </a:lnTo>
                <a:lnTo>
                  <a:pt x="32" y="79"/>
                </a:lnTo>
                <a:lnTo>
                  <a:pt x="38" y="84"/>
                </a:lnTo>
                <a:lnTo>
                  <a:pt x="43" y="79"/>
                </a:lnTo>
                <a:lnTo>
                  <a:pt x="49" y="74"/>
                </a:lnTo>
                <a:lnTo>
                  <a:pt x="54" y="74"/>
                </a:lnTo>
                <a:lnTo>
                  <a:pt x="59" y="74"/>
                </a:lnTo>
                <a:lnTo>
                  <a:pt x="65" y="79"/>
                </a:lnTo>
                <a:lnTo>
                  <a:pt x="70" y="79"/>
                </a:lnTo>
                <a:lnTo>
                  <a:pt x="75" y="79"/>
                </a:lnTo>
                <a:lnTo>
                  <a:pt x="81" y="89"/>
                </a:lnTo>
                <a:lnTo>
                  <a:pt x="86" y="84"/>
                </a:lnTo>
                <a:lnTo>
                  <a:pt x="92" y="89"/>
                </a:lnTo>
                <a:lnTo>
                  <a:pt x="92" y="93"/>
                </a:lnTo>
                <a:lnTo>
                  <a:pt x="86" y="93"/>
                </a:lnTo>
                <a:lnTo>
                  <a:pt x="86" y="103"/>
                </a:lnTo>
                <a:lnTo>
                  <a:pt x="86" y="108"/>
                </a:lnTo>
                <a:lnTo>
                  <a:pt x="81" y="123"/>
                </a:lnTo>
                <a:lnTo>
                  <a:pt x="86" y="128"/>
                </a:lnTo>
                <a:lnTo>
                  <a:pt x="92" y="128"/>
                </a:lnTo>
                <a:lnTo>
                  <a:pt x="102" y="133"/>
                </a:lnTo>
                <a:lnTo>
                  <a:pt x="124" y="133"/>
                </a:lnTo>
                <a:lnTo>
                  <a:pt x="124" y="118"/>
                </a:lnTo>
                <a:lnTo>
                  <a:pt x="129" y="113"/>
                </a:lnTo>
                <a:lnTo>
                  <a:pt x="135" y="113"/>
                </a:lnTo>
                <a:lnTo>
                  <a:pt x="145" y="103"/>
                </a:lnTo>
                <a:lnTo>
                  <a:pt x="151" y="98"/>
                </a:lnTo>
                <a:lnTo>
                  <a:pt x="156" y="89"/>
                </a:lnTo>
                <a:lnTo>
                  <a:pt x="162" y="84"/>
                </a:lnTo>
                <a:lnTo>
                  <a:pt x="156" y="79"/>
                </a:lnTo>
                <a:lnTo>
                  <a:pt x="167" y="74"/>
                </a:lnTo>
                <a:lnTo>
                  <a:pt x="172" y="64"/>
                </a:lnTo>
                <a:lnTo>
                  <a:pt x="172" y="44"/>
                </a:lnTo>
                <a:lnTo>
                  <a:pt x="172" y="15"/>
                </a:lnTo>
                <a:lnTo>
                  <a:pt x="172" y="10"/>
                </a:lnTo>
                <a:lnTo>
                  <a:pt x="167" y="10"/>
                </a:lnTo>
                <a:lnTo>
                  <a:pt x="162" y="15"/>
                </a:lnTo>
                <a:lnTo>
                  <a:pt x="151" y="15"/>
                </a:lnTo>
                <a:lnTo>
                  <a:pt x="145" y="15"/>
                </a:lnTo>
                <a:lnTo>
                  <a:pt x="140" y="10"/>
                </a:lnTo>
                <a:lnTo>
                  <a:pt x="129" y="0"/>
                </a:lnTo>
                <a:lnTo>
                  <a:pt x="75" y="0"/>
                </a:lnTo>
                <a:lnTo>
                  <a:pt x="70" y="0"/>
                </a:lnTo>
                <a:lnTo>
                  <a:pt x="70" y="5"/>
                </a:lnTo>
                <a:lnTo>
                  <a:pt x="65" y="15"/>
                </a:lnTo>
                <a:lnTo>
                  <a:pt x="59" y="25"/>
                </a:lnTo>
                <a:lnTo>
                  <a:pt x="49" y="25"/>
                </a:lnTo>
                <a:lnTo>
                  <a:pt x="38" y="25"/>
                </a:lnTo>
                <a:lnTo>
                  <a:pt x="32" y="10"/>
                </a:lnTo>
                <a:lnTo>
                  <a:pt x="27" y="5"/>
                </a:lnTo>
                <a:lnTo>
                  <a:pt x="27" y="0"/>
                </a:lnTo>
                <a:lnTo>
                  <a:pt x="0" y="0"/>
                </a:lnTo>
                <a:lnTo>
                  <a:pt x="0" y="5"/>
                </a:lnTo>
                <a:close/>
              </a:path>
            </a:pathLst>
          </a:custGeom>
          <a:solidFill>
            <a:srgbClr val="C1FFD5"/>
          </a:solidFill>
          <a:ln w="9525">
            <a:noFill/>
            <a:round/>
            <a:headEnd/>
            <a:tailEnd/>
          </a:ln>
        </p:spPr>
        <p:txBody>
          <a:bodyPr/>
          <a:lstStyle/>
          <a:p>
            <a:endParaRPr lang="en-US"/>
          </a:p>
        </p:txBody>
      </p:sp>
      <p:sp>
        <p:nvSpPr>
          <p:cNvPr id="159059" name="Freeform 2387"/>
          <p:cNvSpPr>
            <a:spLocks/>
          </p:cNvSpPr>
          <p:nvPr/>
        </p:nvSpPr>
        <p:spPr bwMode="auto">
          <a:xfrm>
            <a:off x="2162175" y="371475"/>
            <a:ext cx="633413" cy="328613"/>
          </a:xfrm>
          <a:custGeom>
            <a:avLst/>
            <a:gdLst/>
            <a:ahLst/>
            <a:cxnLst>
              <a:cxn ang="0">
                <a:pos x="6" y="0"/>
              </a:cxn>
              <a:cxn ang="0">
                <a:pos x="6" y="0"/>
              </a:cxn>
              <a:cxn ang="0">
                <a:pos x="22" y="15"/>
              </a:cxn>
              <a:cxn ang="0">
                <a:pos x="27" y="20"/>
              </a:cxn>
              <a:cxn ang="0">
                <a:pos x="22" y="30"/>
              </a:cxn>
              <a:cxn ang="0">
                <a:pos x="33" y="25"/>
              </a:cxn>
              <a:cxn ang="0">
                <a:pos x="38" y="20"/>
              </a:cxn>
              <a:cxn ang="0">
                <a:pos x="43" y="30"/>
              </a:cxn>
              <a:cxn ang="0">
                <a:pos x="49" y="30"/>
              </a:cxn>
              <a:cxn ang="0">
                <a:pos x="60" y="25"/>
              </a:cxn>
              <a:cxn ang="0">
                <a:pos x="76" y="30"/>
              </a:cxn>
              <a:cxn ang="0">
                <a:pos x="76" y="54"/>
              </a:cxn>
              <a:cxn ang="0">
                <a:pos x="87" y="74"/>
              </a:cxn>
              <a:cxn ang="0">
                <a:pos x="87" y="84"/>
              </a:cxn>
              <a:cxn ang="0">
                <a:pos x="76" y="89"/>
              </a:cxn>
              <a:cxn ang="0">
                <a:pos x="70" y="94"/>
              </a:cxn>
              <a:cxn ang="0">
                <a:pos x="60" y="94"/>
              </a:cxn>
              <a:cxn ang="0">
                <a:pos x="38" y="104"/>
              </a:cxn>
              <a:cxn ang="0">
                <a:pos x="27" y="119"/>
              </a:cxn>
              <a:cxn ang="0">
                <a:pos x="17" y="128"/>
              </a:cxn>
              <a:cxn ang="0">
                <a:pos x="11" y="138"/>
              </a:cxn>
              <a:cxn ang="0">
                <a:pos x="17" y="148"/>
              </a:cxn>
              <a:cxn ang="0">
                <a:pos x="38" y="168"/>
              </a:cxn>
              <a:cxn ang="0">
                <a:pos x="54" y="168"/>
              </a:cxn>
              <a:cxn ang="0">
                <a:pos x="87" y="173"/>
              </a:cxn>
              <a:cxn ang="0">
                <a:pos x="103" y="178"/>
              </a:cxn>
              <a:cxn ang="0">
                <a:pos x="108" y="173"/>
              </a:cxn>
              <a:cxn ang="0">
                <a:pos x="119" y="168"/>
              </a:cxn>
              <a:cxn ang="0">
                <a:pos x="124" y="143"/>
              </a:cxn>
              <a:cxn ang="0">
                <a:pos x="135" y="143"/>
              </a:cxn>
              <a:cxn ang="0">
                <a:pos x="124" y="119"/>
              </a:cxn>
              <a:cxn ang="0">
                <a:pos x="124" y="104"/>
              </a:cxn>
              <a:cxn ang="0">
                <a:pos x="140" y="114"/>
              </a:cxn>
              <a:cxn ang="0">
                <a:pos x="146" y="128"/>
              </a:cxn>
              <a:cxn ang="0">
                <a:pos x="135" y="148"/>
              </a:cxn>
              <a:cxn ang="0">
                <a:pos x="135" y="163"/>
              </a:cxn>
              <a:cxn ang="0">
                <a:pos x="140" y="168"/>
              </a:cxn>
              <a:cxn ang="0">
                <a:pos x="151" y="178"/>
              </a:cxn>
              <a:cxn ang="0">
                <a:pos x="173" y="178"/>
              </a:cxn>
              <a:cxn ang="0">
                <a:pos x="189" y="183"/>
              </a:cxn>
              <a:cxn ang="0">
                <a:pos x="205" y="198"/>
              </a:cxn>
              <a:cxn ang="0">
                <a:pos x="226" y="207"/>
              </a:cxn>
              <a:cxn ang="0">
                <a:pos x="270" y="193"/>
              </a:cxn>
              <a:cxn ang="0">
                <a:pos x="286" y="188"/>
              </a:cxn>
              <a:cxn ang="0">
                <a:pos x="291" y="183"/>
              </a:cxn>
              <a:cxn ang="0">
                <a:pos x="307" y="188"/>
              </a:cxn>
              <a:cxn ang="0">
                <a:pos x="318" y="183"/>
              </a:cxn>
              <a:cxn ang="0">
                <a:pos x="329" y="183"/>
              </a:cxn>
              <a:cxn ang="0">
                <a:pos x="334" y="168"/>
              </a:cxn>
              <a:cxn ang="0">
                <a:pos x="339" y="138"/>
              </a:cxn>
              <a:cxn ang="0">
                <a:pos x="356" y="119"/>
              </a:cxn>
              <a:cxn ang="0">
                <a:pos x="361" y="89"/>
              </a:cxn>
              <a:cxn ang="0">
                <a:pos x="372" y="69"/>
              </a:cxn>
              <a:cxn ang="0">
                <a:pos x="366" y="45"/>
              </a:cxn>
              <a:cxn ang="0">
                <a:pos x="377" y="30"/>
              </a:cxn>
              <a:cxn ang="0">
                <a:pos x="393" y="25"/>
              </a:cxn>
              <a:cxn ang="0">
                <a:pos x="399" y="10"/>
              </a:cxn>
              <a:cxn ang="0">
                <a:pos x="388" y="10"/>
              </a:cxn>
            </a:cxnLst>
            <a:rect l="0" t="0" r="r" b="b"/>
            <a:pathLst>
              <a:path w="399" h="207">
                <a:moveTo>
                  <a:pt x="377" y="0"/>
                </a:moveTo>
                <a:lnTo>
                  <a:pt x="6" y="0"/>
                </a:lnTo>
                <a:lnTo>
                  <a:pt x="0" y="0"/>
                </a:lnTo>
                <a:lnTo>
                  <a:pt x="6" y="0"/>
                </a:lnTo>
                <a:lnTo>
                  <a:pt x="11" y="5"/>
                </a:lnTo>
                <a:lnTo>
                  <a:pt x="22" y="15"/>
                </a:lnTo>
                <a:lnTo>
                  <a:pt x="27" y="15"/>
                </a:lnTo>
                <a:lnTo>
                  <a:pt x="27" y="20"/>
                </a:lnTo>
                <a:lnTo>
                  <a:pt x="22" y="25"/>
                </a:lnTo>
                <a:lnTo>
                  <a:pt x="22" y="30"/>
                </a:lnTo>
                <a:lnTo>
                  <a:pt x="27" y="30"/>
                </a:lnTo>
                <a:lnTo>
                  <a:pt x="33" y="25"/>
                </a:lnTo>
                <a:lnTo>
                  <a:pt x="33" y="20"/>
                </a:lnTo>
                <a:lnTo>
                  <a:pt x="38" y="20"/>
                </a:lnTo>
                <a:lnTo>
                  <a:pt x="43" y="25"/>
                </a:lnTo>
                <a:lnTo>
                  <a:pt x="43" y="30"/>
                </a:lnTo>
                <a:lnTo>
                  <a:pt x="49" y="35"/>
                </a:lnTo>
                <a:lnTo>
                  <a:pt x="49" y="30"/>
                </a:lnTo>
                <a:lnTo>
                  <a:pt x="54" y="30"/>
                </a:lnTo>
                <a:lnTo>
                  <a:pt x="60" y="25"/>
                </a:lnTo>
                <a:lnTo>
                  <a:pt x="70" y="30"/>
                </a:lnTo>
                <a:lnTo>
                  <a:pt x="76" y="30"/>
                </a:lnTo>
                <a:lnTo>
                  <a:pt x="76" y="40"/>
                </a:lnTo>
                <a:lnTo>
                  <a:pt x="76" y="54"/>
                </a:lnTo>
                <a:lnTo>
                  <a:pt x="81" y="64"/>
                </a:lnTo>
                <a:lnTo>
                  <a:pt x="87" y="74"/>
                </a:lnTo>
                <a:lnTo>
                  <a:pt x="92" y="79"/>
                </a:lnTo>
                <a:lnTo>
                  <a:pt x="87" y="84"/>
                </a:lnTo>
                <a:lnTo>
                  <a:pt x="81" y="89"/>
                </a:lnTo>
                <a:lnTo>
                  <a:pt x="76" y="89"/>
                </a:lnTo>
                <a:lnTo>
                  <a:pt x="70" y="89"/>
                </a:lnTo>
                <a:lnTo>
                  <a:pt x="70" y="94"/>
                </a:lnTo>
                <a:lnTo>
                  <a:pt x="65" y="94"/>
                </a:lnTo>
                <a:lnTo>
                  <a:pt x="60" y="94"/>
                </a:lnTo>
                <a:lnTo>
                  <a:pt x="49" y="99"/>
                </a:lnTo>
                <a:lnTo>
                  <a:pt x="38" y="104"/>
                </a:lnTo>
                <a:lnTo>
                  <a:pt x="27" y="114"/>
                </a:lnTo>
                <a:lnTo>
                  <a:pt x="27" y="119"/>
                </a:lnTo>
                <a:lnTo>
                  <a:pt x="27" y="123"/>
                </a:lnTo>
                <a:lnTo>
                  <a:pt x="17" y="128"/>
                </a:lnTo>
                <a:lnTo>
                  <a:pt x="17" y="133"/>
                </a:lnTo>
                <a:lnTo>
                  <a:pt x="11" y="138"/>
                </a:lnTo>
                <a:lnTo>
                  <a:pt x="17" y="143"/>
                </a:lnTo>
                <a:lnTo>
                  <a:pt x="17" y="148"/>
                </a:lnTo>
                <a:lnTo>
                  <a:pt x="27" y="158"/>
                </a:lnTo>
                <a:lnTo>
                  <a:pt x="38" y="168"/>
                </a:lnTo>
                <a:lnTo>
                  <a:pt x="43" y="168"/>
                </a:lnTo>
                <a:lnTo>
                  <a:pt x="54" y="168"/>
                </a:lnTo>
                <a:lnTo>
                  <a:pt x="76" y="168"/>
                </a:lnTo>
                <a:lnTo>
                  <a:pt x="87" y="173"/>
                </a:lnTo>
                <a:lnTo>
                  <a:pt x="97" y="178"/>
                </a:lnTo>
                <a:lnTo>
                  <a:pt x="103" y="178"/>
                </a:lnTo>
                <a:lnTo>
                  <a:pt x="103" y="173"/>
                </a:lnTo>
                <a:lnTo>
                  <a:pt x="108" y="173"/>
                </a:lnTo>
                <a:lnTo>
                  <a:pt x="113" y="173"/>
                </a:lnTo>
                <a:lnTo>
                  <a:pt x="119" y="168"/>
                </a:lnTo>
                <a:lnTo>
                  <a:pt x="119" y="158"/>
                </a:lnTo>
                <a:lnTo>
                  <a:pt x="124" y="143"/>
                </a:lnTo>
                <a:lnTo>
                  <a:pt x="130" y="143"/>
                </a:lnTo>
                <a:lnTo>
                  <a:pt x="135" y="143"/>
                </a:lnTo>
                <a:lnTo>
                  <a:pt x="135" y="138"/>
                </a:lnTo>
                <a:lnTo>
                  <a:pt x="124" y="119"/>
                </a:lnTo>
                <a:lnTo>
                  <a:pt x="124" y="109"/>
                </a:lnTo>
                <a:lnTo>
                  <a:pt x="124" y="104"/>
                </a:lnTo>
                <a:lnTo>
                  <a:pt x="135" y="109"/>
                </a:lnTo>
                <a:lnTo>
                  <a:pt x="140" y="114"/>
                </a:lnTo>
                <a:lnTo>
                  <a:pt x="146" y="123"/>
                </a:lnTo>
                <a:lnTo>
                  <a:pt x="146" y="128"/>
                </a:lnTo>
                <a:lnTo>
                  <a:pt x="140" y="138"/>
                </a:lnTo>
                <a:lnTo>
                  <a:pt x="135" y="148"/>
                </a:lnTo>
                <a:lnTo>
                  <a:pt x="135" y="153"/>
                </a:lnTo>
                <a:lnTo>
                  <a:pt x="135" y="163"/>
                </a:lnTo>
                <a:lnTo>
                  <a:pt x="135" y="168"/>
                </a:lnTo>
                <a:lnTo>
                  <a:pt x="140" y="168"/>
                </a:lnTo>
                <a:lnTo>
                  <a:pt x="146" y="173"/>
                </a:lnTo>
                <a:lnTo>
                  <a:pt x="151" y="178"/>
                </a:lnTo>
                <a:lnTo>
                  <a:pt x="167" y="178"/>
                </a:lnTo>
                <a:lnTo>
                  <a:pt x="173" y="178"/>
                </a:lnTo>
                <a:lnTo>
                  <a:pt x="178" y="178"/>
                </a:lnTo>
                <a:lnTo>
                  <a:pt x="189" y="183"/>
                </a:lnTo>
                <a:lnTo>
                  <a:pt x="194" y="193"/>
                </a:lnTo>
                <a:lnTo>
                  <a:pt x="205" y="198"/>
                </a:lnTo>
                <a:lnTo>
                  <a:pt x="216" y="207"/>
                </a:lnTo>
                <a:lnTo>
                  <a:pt x="226" y="207"/>
                </a:lnTo>
                <a:lnTo>
                  <a:pt x="243" y="207"/>
                </a:lnTo>
                <a:lnTo>
                  <a:pt x="270" y="193"/>
                </a:lnTo>
                <a:lnTo>
                  <a:pt x="280" y="188"/>
                </a:lnTo>
                <a:lnTo>
                  <a:pt x="286" y="188"/>
                </a:lnTo>
                <a:lnTo>
                  <a:pt x="291" y="193"/>
                </a:lnTo>
                <a:lnTo>
                  <a:pt x="291" y="183"/>
                </a:lnTo>
                <a:lnTo>
                  <a:pt x="296" y="183"/>
                </a:lnTo>
                <a:lnTo>
                  <a:pt x="307" y="188"/>
                </a:lnTo>
                <a:lnTo>
                  <a:pt x="313" y="193"/>
                </a:lnTo>
                <a:lnTo>
                  <a:pt x="318" y="183"/>
                </a:lnTo>
                <a:lnTo>
                  <a:pt x="323" y="183"/>
                </a:lnTo>
                <a:lnTo>
                  <a:pt x="329" y="183"/>
                </a:lnTo>
                <a:lnTo>
                  <a:pt x="334" y="183"/>
                </a:lnTo>
                <a:lnTo>
                  <a:pt x="334" y="168"/>
                </a:lnTo>
                <a:lnTo>
                  <a:pt x="334" y="148"/>
                </a:lnTo>
                <a:lnTo>
                  <a:pt x="339" y="138"/>
                </a:lnTo>
                <a:lnTo>
                  <a:pt x="345" y="128"/>
                </a:lnTo>
                <a:lnTo>
                  <a:pt x="356" y="119"/>
                </a:lnTo>
                <a:lnTo>
                  <a:pt x="356" y="104"/>
                </a:lnTo>
                <a:lnTo>
                  <a:pt x="361" y="89"/>
                </a:lnTo>
                <a:lnTo>
                  <a:pt x="366" y="79"/>
                </a:lnTo>
                <a:lnTo>
                  <a:pt x="372" y="69"/>
                </a:lnTo>
                <a:lnTo>
                  <a:pt x="366" y="54"/>
                </a:lnTo>
                <a:lnTo>
                  <a:pt x="366" y="45"/>
                </a:lnTo>
                <a:lnTo>
                  <a:pt x="372" y="30"/>
                </a:lnTo>
                <a:lnTo>
                  <a:pt x="377" y="30"/>
                </a:lnTo>
                <a:lnTo>
                  <a:pt x="393" y="30"/>
                </a:lnTo>
                <a:lnTo>
                  <a:pt x="393" y="25"/>
                </a:lnTo>
                <a:lnTo>
                  <a:pt x="399" y="20"/>
                </a:lnTo>
                <a:lnTo>
                  <a:pt x="399" y="10"/>
                </a:lnTo>
                <a:lnTo>
                  <a:pt x="393" y="10"/>
                </a:lnTo>
                <a:lnTo>
                  <a:pt x="388" y="10"/>
                </a:lnTo>
                <a:lnTo>
                  <a:pt x="377" y="0"/>
                </a:lnTo>
                <a:close/>
              </a:path>
            </a:pathLst>
          </a:custGeom>
          <a:solidFill>
            <a:srgbClr val="C1FFD5"/>
          </a:solidFill>
          <a:ln w="9525">
            <a:noFill/>
            <a:round/>
            <a:headEnd/>
            <a:tailEnd/>
          </a:ln>
        </p:spPr>
        <p:txBody>
          <a:bodyPr/>
          <a:lstStyle/>
          <a:p>
            <a:endParaRPr lang="en-US"/>
          </a:p>
        </p:txBody>
      </p:sp>
      <p:sp>
        <p:nvSpPr>
          <p:cNvPr id="159060" name="Freeform 2388"/>
          <p:cNvSpPr>
            <a:spLocks/>
          </p:cNvSpPr>
          <p:nvPr/>
        </p:nvSpPr>
        <p:spPr bwMode="auto">
          <a:xfrm>
            <a:off x="1844675" y="379413"/>
            <a:ext cx="9525" cy="23813"/>
          </a:xfrm>
          <a:custGeom>
            <a:avLst/>
            <a:gdLst/>
            <a:ahLst/>
            <a:cxnLst>
              <a:cxn ang="0">
                <a:pos x="6" y="15"/>
              </a:cxn>
              <a:cxn ang="0">
                <a:pos x="6" y="0"/>
              </a:cxn>
              <a:cxn ang="0">
                <a:pos x="0" y="5"/>
              </a:cxn>
              <a:cxn ang="0">
                <a:pos x="6" y="15"/>
              </a:cxn>
            </a:cxnLst>
            <a:rect l="0" t="0" r="r" b="b"/>
            <a:pathLst>
              <a:path w="6" h="15">
                <a:moveTo>
                  <a:pt x="6" y="15"/>
                </a:moveTo>
                <a:lnTo>
                  <a:pt x="6" y="0"/>
                </a:lnTo>
                <a:lnTo>
                  <a:pt x="0" y="5"/>
                </a:lnTo>
                <a:lnTo>
                  <a:pt x="6" y="15"/>
                </a:lnTo>
                <a:close/>
              </a:path>
            </a:pathLst>
          </a:custGeom>
          <a:solidFill>
            <a:srgbClr val="C1FFD5"/>
          </a:solidFill>
          <a:ln w="9525">
            <a:noFill/>
            <a:round/>
            <a:headEnd/>
            <a:tailEnd/>
          </a:ln>
        </p:spPr>
        <p:txBody>
          <a:bodyPr/>
          <a:lstStyle/>
          <a:p>
            <a:endParaRPr lang="en-US"/>
          </a:p>
        </p:txBody>
      </p:sp>
      <p:sp>
        <p:nvSpPr>
          <p:cNvPr id="159061" name="Freeform 2389"/>
          <p:cNvSpPr>
            <a:spLocks/>
          </p:cNvSpPr>
          <p:nvPr/>
        </p:nvSpPr>
        <p:spPr bwMode="auto">
          <a:xfrm>
            <a:off x="1819275" y="441325"/>
            <a:ext cx="34925" cy="93663"/>
          </a:xfrm>
          <a:custGeom>
            <a:avLst/>
            <a:gdLst/>
            <a:ahLst/>
            <a:cxnLst>
              <a:cxn ang="0">
                <a:pos x="22" y="35"/>
              </a:cxn>
              <a:cxn ang="0">
                <a:pos x="22" y="25"/>
              </a:cxn>
              <a:cxn ang="0">
                <a:pos x="17" y="20"/>
              </a:cxn>
              <a:cxn ang="0">
                <a:pos x="11" y="10"/>
              </a:cxn>
              <a:cxn ang="0">
                <a:pos x="11" y="5"/>
              </a:cxn>
              <a:cxn ang="0">
                <a:pos x="6" y="0"/>
              </a:cxn>
              <a:cxn ang="0">
                <a:pos x="6" y="15"/>
              </a:cxn>
              <a:cxn ang="0">
                <a:pos x="6" y="20"/>
              </a:cxn>
              <a:cxn ang="0">
                <a:pos x="0" y="25"/>
              </a:cxn>
              <a:cxn ang="0">
                <a:pos x="6" y="25"/>
              </a:cxn>
              <a:cxn ang="0">
                <a:pos x="11" y="35"/>
              </a:cxn>
              <a:cxn ang="0">
                <a:pos x="11" y="59"/>
              </a:cxn>
              <a:cxn ang="0">
                <a:pos x="11" y="54"/>
              </a:cxn>
              <a:cxn ang="0">
                <a:pos x="17" y="54"/>
              </a:cxn>
              <a:cxn ang="0">
                <a:pos x="22" y="35"/>
              </a:cxn>
            </a:cxnLst>
            <a:rect l="0" t="0" r="r" b="b"/>
            <a:pathLst>
              <a:path w="22" h="59">
                <a:moveTo>
                  <a:pt x="22" y="35"/>
                </a:moveTo>
                <a:lnTo>
                  <a:pt x="22" y="25"/>
                </a:lnTo>
                <a:lnTo>
                  <a:pt x="17" y="20"/>
                </a:lnTo>
                <a:lnTo>
                  <a:pt x="11" y="10"/>
                </a:lnTo>
                <a:lnTo>
                  <a:pt x="11" y="5"/>
                </a:lnTo>
                <a:lnTo>
                  <a:pt x="6" y="0"/>
                </a:lnTo>
                <a:lnTo>
                  <a:pt x="6" y="15"/>
                </a:lnTo>
                <a:lnTo>
                  <a:pt x="6" y="20"/>
                </a:lnTo>
                <a:lnTo>
                  <a:pt x="0" y="25"/>
                </a:lnTo>
                <a:lnTo>
                  <a:pt x="6" y="25"/>
                </a:lnTo>
                <a:lnTo>
                  <a:pt x="11" y="35"/>
                </a:lnTo>
                <a:lnTo>
                  <a:pt x="11" y="59"/>
                </a:lnTo>
                <a:lnTo>
                  <a:pt x="11" y="54"/>
                </a:lnTo>
                <a:lnTo>
                  <a:pt x="17" y="54"/>
                </a:lnTo>
                <a:lnTo>
                  <a:pt x="22" y="35"/>
                </a:lnTo>
                <a:close/>
              </a:path>
            </a:pathLst>
          </a:custGeom>
          <a:solidFill>
            <a:srgbClr val="C1FFD5"/>
          </a:solidFill>
          <a:ln w="9525">
            <a:noFill/>
            <a:round/>
            <a:headEnd/>
            <a:tailEnd/>
          </a:ln>
        </p:spPr>
        <p:txBody>
          <a:bodyPr/>
          <a:lstStyle/>
          <a:p>
            <a:endParaRPr lang="en-US"/>
          </a:p>
        </p:txBody>
      </p:sp>
      <p:sp>
        <p:nvSpPr>
          <p:cNvPr id="159062" name="Freeform 2390"/>
          <p:cNvSpPr>
            <a:spLocks/>
          </p:cNvSpPr>
          <p:nvPr/>
        </p:nvSpPr>
        <p:spPr bwMode="auto">
          <a:xfrm>
            <a:off x="1392238" y="371475"/>
            <a:ext cx="290513" cy="250825"/>
          </a:xfrm>
          <a:custGeom>
            <a:avLst/>
            <a:gdLst/>
            <a:ahLst/>
            <a:cxnLst>
              <a:cxn ang="0">
                <a:pos x="178" y="0"/>
              </a:cxn>
              <a:cxn ang="0">
                <a:pos x="92" y="0"/>
              </a:cxn>
              <a:cxn ang="0">
                <a:pos x="86" y="5"/>
              </a:cxn>
              <a:cxn ang="0">
                <a:pos x="81" y="20"/>
              </a:cxn>
              <a:cxn ang="0">
                <a:pos x="76" y="20"/>
              </a:cxn>
              <a:cxn ang="0">
                <a:pos x="70" y="15"/>
              </a:cxn>
              <a:cxn ang="0">
                <a:pos x="65" y="0"/>
              </a:cxn>
              <a:cxn ang="0">
                <a:pos x="16" y="0"/>
              </a:cxn>
              <a:cxn ang="0">
                <a:pos x="11" y="10"/>
              </a:cxn>
              <a:cxn ang="0">
                <a:pos x="6" y="20"/>
              </a:cxn>
              <a:cxn ang="0">
                <a:pos x="6" y="40"/>
              </a:cxn>
              <a:cxn ang="0">
                <a:pos x="11" y="54"/>
              </a:cxn>
              <a:cxn ang="0">
                <a:pos x="6" y="64"/>
              </a:cxn>
              <a:cxn ang="0">
                <a:pos x="0" y="74"/>
              </a:cxn>
              <a:cxn ang="0">
                <a:pos x="6" y="74"/>
              </a:cxn>
              <a:cxn ang="0">
                <a:pos x="11" y="79"/>
              </a:cxn>
              <a:cxn ang="0">
                <a:pos x="6" y="84"/>
              </a:cxn>
              <a:cxn ang="0">
                <a:pos x="6" y="89"/>
              </a:cxn>
              <a:cxn ang="0">
                <a:pos x="11" y="94"/>
              </a:cxn>
              <a:cxn ang="0">
                <a:pos x="22" y="99"/>
              </a:cxn>
              <a:cxn ang="0">
                <a:pos x="22" y="104"/>
              </a:cxn>
              <a:cxn ang="0">
                <a:pos x="22" y="114"/>
              </a:cxn>
              <a:cxn ang="0">
                <a:pos x="27" y="129"/>
              </a:cxn>
              <a:cxn ang="0">
                <a:pos x="33" y="129"/>
              </a:cxn>
              <a:cxn ang="0">
                <a:pos x="38" y="129"/>
              </a:cxn>
              <a:cxn ang="0">
                <a:pos x="65" y="119"/>
              </a:cxn>
              <a:cxn ang="0">
                <a:pos x="102" y="99"/>
              </a:cxn>
              <a:cxn ang="0">
                <a:pos x="108" y="99"/>
              </a:cxn>
              <a:cxn ang="0">
                <a:pos x="108" y="104"/>
              </a:cxn>
              <a:cxn ang="0">
                <a:pos x="92" y="109"/>
              </a:cxn>
              <a:cxn ang="0">
                <a:pos x="76" y="119"/>
              </a:cxn>
              <a:cxn ang="0">
                <a:pos x="54" y="129"/>
              </a:cxn>
              <a:cxn ang="0">
                <a:pos x="59" y="138"/>
              </a:cxn>
              <a:cxn ang="0">
                <a:pos x="65" y="148"/>
              </a:cxn>
              <a:cxn ang="0">
                <a:pos x="70" y="153"/>
              </a:cxn>
              <a:cxn ang="0">
                <a:pos x="81" y="158"/>
              </a:cxn>
              <a:cxn ang="0">
                <a:pos x="92" y="158"/>
              </a:cxn>
              <a:cxn ang="0">
                <a:pos x="92" y="153"/>
              </a:cxn>
              <a:cxn ang="0">
                <a:pos x="97" y="148"/>
              </a:cxn>
              <a:cxn ang="0">
                <a:pos x="97" y="153"/>
              </a:cxn>
              <a:cxn ang="0">
                <a:pos x="102" y="153"/>
              </a:cxn>
              <a:cxn ang="0">
                <a:pos x="113" y="143"/>
              </a:cxn>
              <a:cxn ang="0">
                <a:pos x="124" y="134"/>
              </a:cxn>
              <a:cxn ang="0">
                <a:pos x="129" y="129"/>
              </a:cxn>
              <a:cxn ang="0">
                <a:pos x="129" y="124"/>
              </a:cxn>
              <a:cxn ang="0">
                <a:pos x="135" y="124"/>
              </a:cxn>
              <a:cxn ang="0">
                <a:pos x="140" y="119"/>
              </a:cxn>
              <a:cxn ang="0">
                <a:pos x="140" y="114"/>
              </a:cxn>
              <a:cxn ang="0">
                <a:pos x="145" y="119"/>
              </a:cxn>
              <a:cxn ang="0">
                <a:pos x="156" y="119"/>
              </a:cxn>
              <a:cxn ang="0">
                <a:pos x="162" y="114"/>
              </a:cxn>
              <a:cxn ang="0">
                <a:pos x="162" y="104"/>
              </a:cxn>
              <a:cxn ang="0">
                <a:pos x="172" y="99"/>
              </a:cxn>
              <a:cxn ang="0">
                <a:pos x="183" y="84"/>
              </a:cxn>
              <a:cxn ang="0">
                <a:pos x="183" y="69"/>
              </a:cxn>
              <a:cxn ang="0">
                <a:pos x="183" y="35"/>
              </a:cxn>
              <a:cxn ang="0">
                <a:pos x="178" y="0"/>
              </a:cxn>
            </a:cxnLst>
            <a:rect l="0" t="0" r="r" b="b"/>
            <a:pathLst>
              <a:path w="183" h="158">
                <a:moveTo>
                  <a:pt x="178" y="0"/>
                </a:moveTo>
                <a:lnTo>
                  <a:pt x="92" y="0"/>
                </a:lnTo>
                <a:lnTo>
                  <a:pt x="86" y="5"/>
                </a:lnTo>
                <a:lnTo>
                  <a:pt x="81" y="20"/>
                </a:lnTo>
                <a:lnTo>
                  <a:pt x="76" y="20"/>
                </a:lnTo>
                <a:lnTo>
                  <a:pt x="70" y="15"/>
                </a:lnTo>
                <a:lnTo>
                  <a:pt x="65" y="0"/>
                </a:lnTo>
                <a:lnTo>
                  <a:pt x="16" y="0"/>
                </a:lnTo>
                <a:lnTo>
                  <a:pt x="11" y="10"/>
                </a:lnTo>
                <a:lnTo>
                  <a:pt x="6" y="20"/>
                </a:lnTo>
                <a:lnTo>
                  <a:pt x="6" y="40"/>
                </a:lnTo>
                <a:lnTo>
                  <a:pt x="11" y="54"/>
                </a:lnTo>
                <a:lnTo>
                  <a:pt x="6" y="64"/>
                </a:lnTo>
                <a:lnTo>
                  <a:pt x="0" y="74"/>
                </a:lnTo>
                <a:lnTo>
                  <a:pt x="6" y="74"/>
                </a:lnTo>
                <a:lnTo>
                  <a:pt x="11" y="79"/>
                </a:lnTo>
                <a:lnTo>
                  <a:pt x="6" y="84"/>
                </a:lnTo>
                <a:lnTo>
                  <a:pt x="6" y="89"/>
                </a:lnTo>
                <a:lnTo>
                  <a:pt x="11" y="94"/>
                </a:lnTo>
                <a:lnTo>
                  <a:pt x="22" y="99"/>
                </a:lnTo>
                <a:lnTo>
                  <a:pt x="22" y="104"/>
                </a:lnTo>
                <a:lnTo>
                  <a:pt x="22" y="114"/>
                </a:lnTo>
                <a:lnTo>
                  <a:pt x="27" y="129"/>
                </a:lnTo>
                <a:lnTo>
                  <a:pt x="33" y="129"/>
                </a:lnTo>
                <a:lnTo>
                  <a:pt x="38" y="129"/>
                </a:lnTo>
                <a:lnTo>
                  <a:pt x="65" y="119"/>
                </a:lnTo>
                <a:lnTo>
                  <a:pt x="102" y="99"/>
                </a:lnTo>
                <a:lnTo>
                  <a:pt x="108" y="99"/>
                </a:lnTo>
                <a:lnTo>
                  <a:pt x="108" y="104"/>
                </a:lnTo>
                <a:lnTo>
                  <a:pt x="92" y="109"/>
                </a:lnTo>
                <a:lnTo>
                  <a:pt x="76" y="119"/>
                </a:lnTo>
                <a:lnTo>
                  <a:pt x="54" y="129"/>
                </a:lnTo>
                <a:lnTo>
                  <a:pt x="59" y="138"/>
                </a:lnTo>
                <a:lnTo>
                  <a:pt x="65" y="148"/>
                </a:lnTo>
                <a:lnTo>
                  <a:pt x="70" y="153"/>
                </a:lnTo>
                <a:lnTo>
                  <a:pt x="81" y="158"/>
                </a:lnTo>
                <a:lnTo>
                  <a:pt x="92" y="158"/>
                </a:lnTo>
                <a:lnTo>
                  <a:pt x="92" y="153"/>
                </a:lnTo>
                <a:lnTo>
                  <a:pt x="97" y="148"/>
                </a:lnTo>
                <a:lnTo>
                  <a:pt x="97" y="153"/>
                </a:lnTo>
                <a:lnTo>
                  <a:pt x="102" y="153"/>
                </a:lnTo>
                <a:lnTo>
                  <a:pt x="113" y="143"/>
                </a:lnTo>
                <a:lnTo>
                  <a:pt x="124" y="134"/>
                </a:lnTo>
                <a:lnTo>
                  <a:pt x="129" y="129"/>
                </a:lnTo>
                <a:lnTo>
                  <a:pt x="129" y="124"/>
                </a:lnTo>
                <a:lnTo>
                  <a:pt x="135" y="124"/>
                </a:lnTo>
                <a:lnTo>
                  <a:pt x="140" y="119"/>
                </a:lnTo>
                <a:lnTo>
                  <a:pt x="140" y="114"/>
                </a:lnTo>
                <a:lnTo>
                  <a:pt x="145" y="119"/>
                </a:lnTo>
                <a:lnTo>
                  <a:pt x="156" y="119"/>
                </a:lnTo>
                <a:lnTo>
                  <a:pt x="162" y="114"/>
                </a:lnTo>
                <a:lnTo>
                  <a:pt x="162" y="104"/>
                </a:lnTo>
                <a:lnTo>
                  <a:pt x="172" y="99"/>
                </a:lnTo>
                <a:lnTo>
                  <a:pt x="183" y="84"/>
                </a:lnTo>
                <a:lnTo>
                  <a:pt x="183" y="69"/>
                </a:lnTo>
                <a:lnTo>
                  <a:pt x="183" y="35"/>
                </a:lnTo>
                <a:lnTo>
                  <a:pt x="178" y="0"/>
                </a:lnTo>
                <a:close/>
              </a:path>
            </a:pathLst>
          </a:custGeom>
          <a:solidFill>
            <a:srgbClr val="C1FFD5"/>
          </a:solidFill>
          <a:ln w="9525">
            <a:noFill/>
            <a:round/>
            <a:headEnd/>
            <a:tailEnd/>
          </a:ln>
        </p:spPr>
        <p:txBody>
          <a:bodyPr/>
          <a:lstStyle/>
          <a:p>
            <a:endParaRPr lang="en-US"/>
          </a:p>
        </p:txBody>
      </p:sp>
      <p:sp>
        <p:nvSpPr>
          <p:cNvPr id="159063" name="Freeform 2391"/>
          <p:cNvSpPr>
            <a:spLocks/>
          </p:cNvSpPr>
          <p:nvPr/>
        </p:nvSpPr>
        <p:spPr bwMode="auto">
          <a:xfrm>
            <a:off x="1819275" y="441325"/>
            <a:ext cx="34925" cy="93663"/>
          </a:xfrm>
          <a:custGeom>
            <a:avLst/>
            <a:gdLst/>
            <a:ahLst/>
            <a:cxnLst>
              <a:cxn ang="0">
                <a:pos x="22" y="30"/>
              </a:cxn>
              <a:cxn ang="0">
                <a:pos x="17" y="54"/>
              </a:cxn>
              <a:cxn ang="0">
                <a:pos x="11" y="54"/>
              </a:cxn>
              <a:cxn ang="0">
                <a:pos x="11" y="59"/>
              </a:cxn>
              <a:cxn ang="0">
                <a:pos x="11" y="35"/>
              </a:cxn>
              <a:cxn ang="0">
                <a:pos x="6" y="25"/>
              </a:cxn>
              <a:cxn ang="0">
                <a:pos x="0" y="25"/>
              </a:cxn>
              <a:cxn ang="0">
                <a:pos x="6" y="20"/>
              </a:cxn>
              <a:cxn ang="0">
                <a:pos x="6" y="15"/>
              </a:cxn>
              <a:cxn ang="0">
                <a:pos x="6" y="0"/>
              </a:cxn>
              <a:cxn ang="0">
                <a:pos x="11" y="5"/>
              </a:cxn>
              <a:cxn ang="0">
                <a:pos x="11" y="10"/>
              </a:cxn>
              <a:cxn ang="0">
                <a:pos x="17" y="20"/>
              </a:cxn>
              <a:cxn ang="0">
                <a:pos x="22" y="30"/>
              </a:cxn>
            </a:cxnLst>
            <a:rect l="0" t="0" r="r" b="b"/>
            <a:pathLst>
              <a:path w="22" h="59">
                <a:moveTo>
                  <a:pt x="22" y="30"/>
                </a:moveTo>
                <a:lnTo>
                  <a:pt x="17" y="54"/>
                </a:lnTo>
                <a:lnTo>
                  <a:pt x="11" y="54"/>
                </a:lnTo>
                <a:lnTo>
                  <a:pt x="11" y="59"/>
                </a:lnTo>
                <a:lnTo>
                  <a:pt x="11" y="35"/>
                </a:lnTo>
                <a:lnTo>
                  <a:pt x="6" y="25"/>
                </a:lnTo>
                <a:lnTo>
                  <a:pt x="0" y="25"/>
                </a:lnTo>
                <a:lnTo>
                  <a:pt x="6" y="20"/>
                </a:lnTo>
                <a:lnTo>
                  <a:pt x="6" y="15"/>
                </a:lnTo>
                <a:lnTo>
                  <a:pt x="6" y="0"/>
                </a:lnTo>
                <a:lnTo>
                  <a:pt x="11" y="5"/>
                </a:lnTo>
                <a:lnTo>
                  <a:pt x="11" y="10"/>
                </a:lnTo>
                <a:lnTo>
                  <a:pt x="17" y="20"/>
                </a:lnTo>
                <a:lnTo>
                  <a:pt x="22" y="30"/>
                </a:lnTo>
                <a:close/>
              </a:path>
            </a:pathLst>
          </a:custGeom>
          <a:noFill/>
          <a:ln w="1588" cap="rnd">
            <a:solidFill>
              <a:srgbClr val="000000"/>
            </a:solidFill>
            <a:prstDash val="solid"/>
            <a:round/>
            <a:headEnd/>
            <a:tailEnd/>
          </a:ln>
        </p:spPr>
        <p:txBody>
          <a:bodyPr/>
          <a:lstStyle/>
          <a:p>
            <a:endParaRPr lang="en-US"/>
          </a:p>
        </p:txBody>
      </p:sp>
      <p:sp>
        <p:nvSpPr>
          <p:cNvPr id="159064" name="Freeform 2392"/>
          <p:cNvSpPr>
            <a:spLocks/>
          </p:cNvSpPr>
          <p:nvPr/>
        </p:nvSpPr>
        <p:spPr bwMode="auto">
          <a:xfrm>
            <a:off x="1844675" y="371475"/>
            <a:ext cx="282575" cy="211138"/>
          </a:xfrm>
          <a:custGeom>
            <a:avLst/>
            <a:gdLst/>
            <a:ahLst/>
            <a:cxnLst>
              <a:cxn ang="0">
                <a:pos x="33" y="0"/>
              </a:cxn>
              <a:cxn ang="0">
                <a:pos x="38" y="10"/>
              </a:cxn>
              <a:cxn ang="0">
                <a:pos x="54" y="25"/>
              </a:cxn>
              <a:cxn ang="0">
                <a:pos x="71" y="15"/>
              </a:cxn>
              <a:cxn ang="0">
                <a:pos x="76" y="0"/>
              </a:cxn>
              <a:cxn ang="0">
                <a:pos x="135" y="0"/>
              </a:cxn>
              <a:cxn ang="0">
                <a:pos x="151" y="15"/>
              </a:cxn>
              <a:cxn ang="0">
                <a:pos x="168" y="15"/>
              </a:cxn>
              <a:cxn ang="0">
                <a:pos x="178" y="10"/>
              </a:cxn>
              <a:cxn ang="0">
                <a:pos x="178" y="44"/>
              </a:cxn>
              <a:cxn ang="0">
                <a:pos x="173" y="74"/>
              </a:cxn>
              <a:cxn ang="0">
                <a:pos x="168" y="84"/>
              </a:cxn>
              <a:cxn ang="0">
                <a:pos x="157" y="98"/>
              </a:cxn>
              <a:cxn ang="0">
                <a:pos x="141" y="113"/>
              </a:cxn>
              <a:cxn ang="0">
                <a:pos x="130" y="118"/>
              </a:cxn>
              <a:cxn ang="0">
                <a:pos x="108" y="133"/>
              </a:cxn>
              <a:cxn ang="0">
                <a:pos x="92" y="128"/>
              </a:cxn>
              <a:cxn ang="0">
                <a:pos x="92" y="108"/>
              </a:cxn>
              <a:cxn ang="0">
                <a:pos x="92" y="93"/>
              </a:cxn>
              <a:cxn ang="0">
                <a:pos x="97" y="89"/>
              </a:cxn>
              <a:cxn ang="0">
                <a:pos x="87" y="89"/>
              </a:cxn>
              <a:cxn ang="0">
                <a:pos x="76" y="79"/>
              </a:cxn>
              <a:cxn ang="0">
                <a:pos x="65" y="74"/>
              </a:cxn>
              <a:cxn ang="0">
                <a:pos x="54" y="74"/>
              </a:cxn>
              <a:cxn ang="0">
                <a:pos x="44" y="84"/>
              </a:cxn>
              <a:cxn ang="0">
                <a:pos x="38" y="74"/>
              </a:cxn>
              <a:cxn ang="0">
                <a:pos x="27" y="69"/>
              </a:cxn>
              <a:cxn ang="0">
                <a:pos x="17" y="69"/>
              </a:cxn>
              <a:cxn ang="0">
                <a:pos x="11" y="49"/>
              </a:cxn>
              <a:cxn ang="0">
                <a:pos x="6" y="30"/>
              </a:cxn>
              <a:cxn ang="0">
                <a:pos x="0" y="10"/>
              </a:cxn>
              <a:cxn ang="0">
                <a:pos x="6" y="0"/>
              </a:cxn>
            </a:cxnLst>
            <a:rect l="0" t="0" r="r" b="b"/>
            <a:pathLst>
              <a:path w="178" h="133">
                <a:moveTo>
                  <a:pt x="6" y="0"/>
                </a:moveTo>
                <a:lnTo>
                  <a:pt x="33" y="0"/>
                </a:lnTo>
                <a:lnTo>
                  <a:pt x="33" y="5"/>
                </a:lnTo>
                <a:lnTo>
                  <a:pt x="38" y="10"/>
                </a:lnTo>
                <a:lnTo>
                  <a:pt x="44" y="25"/>
                </a:lnTo>
                <a:lnTo>
                  <a:pt x="54" y="25"/>
                </a:lnTo>
                <a:lnTo>
                  <a:pt x="65" y="25"/>
                </a:lnTo>
                <a:lnTo>
                  <a:pt x="71" y="15"/>
                </a:lnTo>
                <a:lnTo>
                  <a:pt x="76" y="5"/>
                </a:lnTo>
                <a:lnTo>
                  <a:pt x="76" y="0"/>
                </a:lnTo>
                <a:lnTo>
                  <a:pt x="81" y="0"/>
                </a:lnTo>
                <a:lnTo>
                  <a:pt x="135" y="0"/>
                </a:lnTo>
                <a:lnTo>
                  <a:pt x="146" y="10"/>
                </a:lnTo>
                <a:lnTo>
                  <a:pt x="151" y="15"/>
                </a:lnTo>
                <a:lnTo>
                  <a:pt x="157" y="15"/>
                </a:lnTo>
                <a:lnTo>
                  <a:pt x="168" y="15"/>
                </a:lnTo>
                <a:lnTo>
                  <a:pt x="173" y="10"/>
                </a:lnTo>
                <a:lnTo>
                  <a:pt x="178" y="10"/>
                </a:lnTo>
                <a:lnTo>
                  <a:pt x="178" y="15"/>
                </a:lnTo>
                <a:lnTo>
                  <a:pt x="178" y="44"/>
                </a:lnTo>
                <a:lnTo>
                  <a:pt x="178" y="64"/>
                </a:lnTo>
                <a:lnTo>
                  <a:pt x="173" y="74"/>
                </a:lnTo>
                <a:lnTo>
                  <a:pt x="162" y="79"/>
                </a:lnTo>
                <a:lnTo>
                  <a:pt x="168" y="84"/>
                </a:lnTo>
                <a:lnTo>
                  <a:pt x="162" y="89"/>
                </a:lnTo>
                <a:lnTo>
                  <a:pt x="157" y="98"/>
                </a:lnTo>
                <a:lnTo>
                  <a:pt x="151" y="103"/>
                </a:lnTo>
                <a:lnTo>
                  <a:pt x="141" y="113"/>
                </a:lnTo>
                <a:lnTo>
                  <a:pt x="135" y="113"/>
                </a:lnTo>
                <a:lnTo>
                  <a:pt x="130" y="118"/>
                </a:lnTo>
                <a:lnTo>
                  <a:pt x="130" y="133"/>
                </a:lnTo>
                <a:lnTo>
                  <a:pt x="108" y="133"/>
                </a:lnTo>
                <a:lnTo>
                  <a:pt x="97" y="128"/>
                </a:lnTo>
                <a:lnTo>
                  <a:pt x="92" y="128"/>
                </a:lnTo>
                <a:lnTo>
                  <a:pt x="87" y="123"/>
                </a:lnTo>
                <a:lnTo>
                  <a:pt x="92" y="108"/>
                </a:lnTo>
                <a:lnTo>
                  <a:pt x="92" y="103"/>
                </a:lnTo>
                <a:lnTo>
                  <a:pt x="92" y="93"/>
                </a:lnTo>
                <a:lnTo>
                  <a:pt x="97" y="93"/>
                </a:lnTo>
                <a:lnTo>
                  <a:pt x="97" y="89"/>
                </a:lnTo>
                <a:lnTo>
                  <a:pt x="92" y="84"/>
                </a:lnTo>
                <a:lnTo>
                  <a:pt x="87" y="89"/>
                </a:lnTo>
                <a:lnTo>
                  <a:pt x="81" y="79"/>
                </a:lnTo>
                <a:lnTo>
                  <a:pt x="76" y="79"/>
                </a:lnTo>
                <a:lnTo>
                  <a:pt x="71" y="79"/>
                </a:lnTo>
                <a:lnTo>
                  <a:pt x="65" y="74"/>
                </a:lnTo>
                <a:lnTo>
                  <a:pt x="60" y="74"/>
                </a:lnTo>
                <a:lnTo>
                  <a:pt x="54" y="74"/>
                </a:lnTo>
                <a:lnTo>
                  <a:pt x="49" y="79"/>
                </a:lnTo>
                <a:lnTo>
                  <a:pt x="44" y="84"/>
                </a:lnTo>
                <a:lnTo>
                  <a:pt x="38" y="79"/>
                </a:lnTo>
                <a:lnTo>
                  <a:pt x="38" y="74"/>
                </a:lnTo>
                <a:lnTo>
                  <a:pt x="38" y="69"/>
                </a:lnTo>
                <a:lnTo>
                  <a:pt x="27" y="69"/>
                </a:lnTo>
                <a:lnTo>
                  <a:pt x="22" y="69"/>
                </a:lnTo>
                <a:lnTo>
                  <a:pt x="17" y="69"/>
                </a:lnTo>
                <a:lnTo>
                  <a:pt x="11" y="59"/>
                </a:lnTo>
                <a:lnTo>
                  <a:pt x="11" y="49"/>
                </a:lnTo>
                <a:lnTo>
                  <a:pt x="11" y="39"/>
                </a:lnTo>
                <a:lnTo>
                  <a:pt x="6" y="30"/>
                </a:lnTo>
                <a:lnTo>
                  <a:pt x="6" y="20"/>
                </a:lnTo>
                <a:lnTo>
                  <a:pt x="0" y="10"/>
                </a:lnTo>
                <a:lnTo>
                  <a:pt x="6" y="5"/>
                </a:lnTo>
                <a:lnTo>
                  <a:pt x="6" y="0"/>
                </a:lnTo>
                <a:close/>
              </a:path>
            </a:pathLst>
          </a:custGeom>
          <a:noFill/>
          <a:ln w="1588" cap="rnd">
            <a:solidFill>
              <a:srgbClr val="000000"/>
            </a:solidFill>
            <a:prstDash val="solid"/>
            <a:round/>
            <a:headEnd/>
            <a:tailEnd/>
          </a:ln>
        </p:spPr>
        <p:txBody>
          <a:bodyPr/>
          <a:lstStyle/>
          <a:p>
            <a:endParaRPr lang="en-US"/>
          </a:p>
        </p:txBody>
      </p:sp>
      <p:sp>
        <p:nvSpPr>
          <p:cNvPr id="159065" name="Freeform 2393"/>
          <p:cNvSpPr>
            <a:spLocks/>
          </p:cNvSpPr>
          <p:nvPr/>
        </p:nvSpPr>
        <p:spPr bwMode="auto">
          <a:xfrm>
            <a:off x="2162175" y="371475"/>
            <a:ext cx="633413" cy="328613"/>
          </a:xfrm>
          <a:custGeom>
            <a:avLst/>
            <a:gdLst/>
            <a:ahLst/>
            <a:cxnLst>
              <a:cxn ang="0">
                <a:pos x="6" y="0"/>
              </a:cxn>
              <a:cxn ang="0">
                <a:pos x="6" y="0"/>
              </a:cxn>
              <a:cxn ang="0">
                <a:pos x="22" y="15"/>
              </a:cxn>
              <a:cxn ang="0">
                <a:pos x="27" y="20"/>
              </a:cxn>
              <a:cxn ang="0">
                <a:pos x="22" y="30"/>
              </a:cxn>
              <a:cxn ang="0">
                <a:pos x="33" y="25"/>
              </a:cxn>
              <a:cxn ang="0">
                <a:pos x="38" y="20"/>
              </a:cxn>
              <a:cxn ang="0">
                <a:pos x="43" y="30"/>
              </a:cxn>
              <a:cxn ang="0">
                <a:pos x="49" y="30"/>
              </a:cxn>
              <a:cxn ang="0">
                <a:pos x="60" y="25"/>
              </a:cxn>
              <a:cxn ang="0">
                <a:pos x="76" y="30"/>
              </a:cxn>
              <a:cxn ang="0">
                <a:pos x="76" y="54"/>
              </a:cxn>
              <a:cxn ang="0">
                <a:pos x="87" y="74"/>
              </a:cxn>
              <a:cxn ang="0">
                <a:pos x="87" y="84"/>
              </a:cxn>
              <a:cxn ang="0">
                <a:pos x="76" y="89"/>
              </a:cxn>
              <a:cxn ang="0">
                <a:pos x="70" y="94"/>
              </a:cxn>
              <a:cxn ang="0">
                <a:pos x="60" y="94"/>
              </a:cxn>
              <a:cxn ang="0">
                <a:pos x="38" y="104"/>
              </a:cxn>
              <a:cxn ang="0">
                <a:pos x="27" y="119"/>
              </a:cxn>
              <a:cxn ang="0">
                <a:pos x="17" y="128"/>
              </a:cxn>
              <a:cxn ang="0">
                <a:pos x="11" y="138"/>
              </a:cxn>
              <a:cxn ang="0">
                <a:pos x="17" y="148"/>
              </a:cxn>
              <a:cxn ang="0">
                <a:pos x="38" y="168"/>
              </a:cxn>
              <a:cxn ang="0">
                <a:pos x="54" y="168"/>
              </a:cxn>
              <a:cxn ang="0">
                <a:pos x="87" y="173"/>
              </a:cxn>
              <a:cxn ang="0">
                <a:pos x="103" y="178"/>
              </a:cxn>
              <a:cxn ang="0">
                <a:pos x="108" y="173"/>
              </a:cxn>
              <a:cxn ang="0">
                <a:pos x="119" y="168"/>
              </a:cxn>
              <a:cxn ang="0">
                <a:pos x="124" y="143"/>
              </a:cxn>
              <a:cxn ang="0">
                <a:pos x="135" y="143"/>
              </a:cxn>
              <a:cxn ang="0">
                <a:pos x="124" y="119"/>
              </a:cxn>
              <a:cxn ang="0">
                <a:pos x="124" y="104"/>
              </a:cxn>
              <a:cxn ang="0">
                <a:pos x="140" y="114"/>
              </a:cxn>
              <a:cxn ang="0">
                <a:pos x="146" y="128"/>
              </a:cxn>
              <a:cxn ang="0">
                <a:pos x="135" y="148"/>
              </a:cxn>
              <a:cxn ang="0">
                <a:pos x="135" y="163"/>
              </a:cxn>
              <a:cxn ang="0">
                <a:pos x="140" y="168"/>
              </a:cxn>
              <a:cxn ang="0">
                <a:pos x="151" y="178"/>
              </a:cxn>
              <a:cxn ang="0">
                <a:pos x="173" y="178"/>
              </a:cxn>
              <a:cxn ang="0">
                <a:pos x="189" y="183"/>
              </a:cxn>
              <a:cxn ang="0">
                <a:pos x="205" y="198"/>
              </a:cxn>
              <a:cxn ang="0">
                <a:pos x="226" y="207"/>
              </a:cxn>
              <a:cxn ang="0">
                <a:pos x="270" y="193"/>
              </a:cxn>
              <a:cxn ang="0">
                <a:pos x="286" y="188"/>
              </a:cxn>
              <a:cxn ang="0">
                <a:pos x="291" y="183"/>
              </a:cxn>
              <a:cxn ang="0">
                <a:pos x="307" y="188"/>
              </a:cxn>
              <a:cxn ang="0">
                <a:pos x="318" y="183"/>
              </a:cxn>
              <a:cxn ang="0">
                <a:pos x="329" y="183"/>
              </a:cxn>
              <a:cxn ang="0">
                <a:pos x="334" y="168"/>
              </a:cxn>
              <a:cxn ang="0">
                <a:pos x="339" y="138"/>
              </a:cxn>
              <a:cxn ang="0">
                <a:pos x="356" y="119"/>
              </a:cxn>
              <a:cxn ang="0">
                <a:pos x="361" y="89"/>
              </a:cxn>
              <a:cxn ang="0">
                <a:pos x="372" y="69"/>
              </a:cxn>
              <a:cxn ang="0">
                <a:pos x="366" y="45"/>
              </a:cxn>
              <a:cxn ang="0">
                <a:pos x="377" y="30"/>
              </a:cxn>
              <a:cxn ang="0">
                <a:pos x="393" y="25"/>
              </a:cxn>
              <a:cxn ang="0">
                <a:pos x="399" y="10"/>
              </a:cxn>
              <a:cxn ang="0">
                <a:pos x="388" y="10"/>
              </a:cxn>
            </a:cxnLst>
            <a:rect l="0" t="0" r="r" b="b"/>
            <a:pathLst>
              <a:path w="399" h="207">
                <a:moveTo>
                  <a:pt x="377" y="0"/>
                </a:moveTo>
                <a:lnTo>
                  <a:pt x="6" y="0"/>
                </a:lnTo>
                <a:lnTo>
                  <a:pt x="0" y="0"/>
                </a:lnTo>
                <a:lnTo>
                  <a:pt x="6" y="0"/>
                </a:lnTo>
                <a:lnTo>
                  <a:pt x="11" y="5"/>
                </a:lnTo>
                <a:lnTo>
                  <a:pt x="22" y="15"/>
                </a:lnTo>
                <a:lnTo>
                  <a:pt x="27" y="15"/>
                </a:lnTo>
                <a:lnTo>
                  <a:pt x="27" y="20"/>
                </a:lnTo>
                <a:lnTo>
                  <a:pt x="22" y="25"/>
                </a:lnTo>
                <a:lnTo>
                  <a:pt x="22" y="30"/>
                </a:lnTo>
                <a:lnTo>
                  <a:pt x="27" y="30"/>
                </a:lnTo>
                <a:lnTo>
                  <a:pt x="33" y="25"/>
                </a:lnTo>
                <a:lnTo>
                  <a:pt x="33" y="20"/>
                </a:lnTo>
                <a:lnTo>
                  <a:pt x="38" y="20"/>
                </a:lnTo>
                <a:lnTo>
                  <a:pt x="43" y="25"/>
                </a:lnTo>
                <a:lnTo>
                  <a:pt x="43" y="30"/>
                </a:lnTo>
                <a:lnTo>
                  <a:pt x="49" y="35"/>
                </a:lnTo>
                <a:lnTo>
                  <a:pt x="49" y="30"/>
                </a:lnTo>
                <a:lnTo>
                  <a:pt x="54" y="30"/>
                </a:lnTo>
                <a:lnTo>
                  <a:pt x="60" y="25"/>
                </a:lnTo>
                <a:lnTo>
                  <a:pt x="70" y="30"/>
                </a:lnTo>
                <a:lnTo>
                  <a:pt x="76" y="30"/>
                </a:lnTo>
                <a:lnTo>
                  <a:pt x="76" y="40"/>
                </a:lnTo>
                <a:lnTo>
                  <a:pt x="76" y="54"/>
                </a:lnTo>
                <a:lnTo>
                  <a:pt x="81" y="64"/>
                </a:lnTo>
                <a:lnTo>
                  <a:pt x="87" y="74"/>
                </a:lnTo>
                <a:lnTo>
                  <a:pt x="92" y="79"/>
                </a:lnTo>
                <a:lnTo>
                  <a:pt x="87" y="84"/>
                </a:lnTo>
                <a:lnTo>
                  <a:pt x="81" y="89"/>
                </a:lnTo>
                <a:lnTo>
                  <a:pt x="76" y="89"/>
                </a:lnTo>
                <a:lnTo>
                  <a:pt x="70" y="89"/>
                </a:lnTo>
                <a:lnTo>
                  <a:pt x="70" y="94"/>
                </a:lnTo>
                <a:lnTo>
                  <a:pt x="65" y="94"/>
                </a:lnTo>
                <a:lnTo>
                  <a:pt x="60" y="94"/>
                </a:lnTo>
                <a:lnTo>
                  <a:pt x="49" y="99"/>
                </a:lnTo>
                <a:lnTo>
                  <a:pt x="38" y="104"/>
                </a:lnTo>
                <a:lnTo>
                  <a:pt x="27" y="114"/>
                </a:lnTo>
                <a:lnTo>
                  <a:pt x="27" y="119"/>
                </a:lnTo>
                <a:lnTo>
                  <a:pt x="27" y="123"/>
                </a:lnTo>
                <a:lnTo>
                  <a:pt x="17" y="128"/>
                </a:lnTo>
                <a:lnTo>
                  <a:pt x="17" y="133"/>
                </a:lnTo>
                <a:lnTo>
                  <a:pt x="11" y="138"/>
                </a:lnTo>
                <a:lnTo>
                  <a:pt x="17" y="143"/>
                </a:lnTo>
                <a:lnTo>
                  <a:pt x="17" y="148"/>
                </a:lnTo>
                <a:lnTo>
                  <a:pt x="27" y="158"/>
                </a:lnTo>
                <a:lnTo>
                  <a:pt x="38" y="168"/>
                </a:lnTo>
                <a:lnTo>
                  <a:pt x="43" y="168"/>
                </a:lnTo>
                <a:lnTo>
                  <a:pt x="54" y="168"/>
                </a:lnTo>
                <a:lnTo>
                  <a:pt x="76" y="168"/>
                </a:lnTo>
                <a:lnTo>
                  <a:pt x="87" y="173"/>
                </a:lnTo>
                <a:lnTo>
                  <a:pt x="97" y="178"/>
                </a:lnTo>
                <a:lnTo>
                  <a:pt x="103" y="178"/>
                </a:lnTo>
                <a:lnTo>
                  <a:pt x="103" y="173"/>
                </a:lnTo>
                <a:lnTo>
                  <a:pt x="108" y="173"/>
                </a:lnTo>
                <a:lnTo>
                  <a:pt x="113" y="173"/>
                </a:lnTo>
                <a:lnTo>
                  <a:pt x="119" y="168"/>
                </a:lnTo>
                <a:lnTo>
                  <a:pt x="119" y="158"/>
                </a:lnTo>
                <a:lnTo>
                  <a:pt x="124" y="143"/>
                </a:lnTo>
                <a:lnTo>
                  <a:pt x="130" y="143"/>
                </a:lnTo>
                <a:lnTo>
                  <a:pt x="135" y="143"/>
                </a:lnTo>
                <a:lnTo>
                  <a:pt x="135" y="138"/>
                </a:lnTo>
                <a:lnTo>
                  <a:pt x="124" y="119"/>
                </a:lnTo>
                <a:lnTo>
                  <a:pt x="124" y="109"/>
                </a:lnTo>
                <a:lnTo>
                  <a:pt x="124" y="104"/>
                </a:lnTo>
                <a:lnTo>
                  <a:pt x="135" y="109"/>
                </a:lnTo>
                <a:lnTo>
                  <a:pt x="140" y="114"/>
                </a:lnTo>
                <a:lnTo>
                  <a:pt x="146" y="123"/>
                </a:lnTo>
                <a:lnTo>
                  <a:pt x="146" y="128"/>
                </a:lnTo>
                <a:lnTo>
                  <a:pt x="140" y="138"/>
                </a:lnTo>
                <a:lnTo>
                  <a:pt x="135" y="148"/>
                </a:lnTo>
                <a:lnTo>
                  <a:pt x="135" y="153"/>
                </a:lnTo>
                <a:lnTo>
                  <a:pt x="135" y="163"/>
                </a:lnTo>
                <a:lnTo>
                  <a:pt x="135" y="168"/>
                </a:lnTo>
                <a:lnTo>
                  <a:pt x="140" y="168"/>
                </a:lnTo>
                <a:lnTo>
                  <a:pt x="146" y="173"/>
                </a:lnTo>
                <a:lnTo>
                  <a:pt x="151" y="178"/>
                </a:lnTo>
                <a:lnTo>
                  <a:pt x="167" y="178"/>
                </a:lnTo>
                <a:lnTo>
                  <a:pt x="173" y="178"/>
                </a:lnTo>
                <a:lnTo>
                  <a:pt x="178" y="178"/>
                </a:lnTo>
                <a:lnTo>
                  <a:pt x="189" y="183"/>
                </a:lnTo>
                <a:lnTo>
                  <a:pt x="194" y="193"/>
                </a:lnTo>
                <a:lnTo>
                  <a:pt x="205" y="198"/>
                </a:lnTo>
                <a:lnTo>
                  <a:pt x="216" y="207"/>
                </a:lnTo>
                <a:lnTo>
                  <a:pt x="226" y="207"/>
                </a:lnTo>
                <a:lnTo>
                  <a:pt x="243" y="207"/>
                </a:lnTo>
                <a:lnTo>
                  <a:pt x="270" y="193"/>
                </a:lnTo>
                <a:lnTo>
                  <a:pt x="280" y="188"/>
                </a:lnTo>
                <a:lnTo>
                  <a:pt x="286" y="188"/>
                </a:lnTo>
                <a:lnTo>
                  <a:pt x="291" y="193"/>
                </a:lnTo>
                <a:lnTo>
                  <a:pt x="291" y="183"/>
                </a:lnTo>
                <a:lnTo>
                  <a:pt x="296" y="183"/>
                </a:lnTo>
                <a:lnTo>
                  <a:pt x="307" y="188"/>
                </a:lnTo>
                <a:lnTo>
                  <a:pt x="313" y="193"/>
                </a:lnTo>
                <a:lnTo>
                  <a:pt x="318" y="183"/>
                </a:lnTo>
                <a:lnTo>
                  <a:pt x="323" y="183"/>
                </a:lnTo>
                <a:lnTo>
                  <a:pt x="329" y="183"/>
                </a:lnTo>
                <a:lnTo>
                  <a:pt x="334" y="183"/>
                </a:lnTo>
                <a:lnTo>
                  <a:pt x="334" y="168"/>
                </a:lnTo>
                <a:lnTo>
                  <a:pt x="334" y="148"/>
                </a:lnTo>
                <a:lnTo>
                  <a:pt x="339" y="138"/>
                </a:lnTo>
                <a:lnTo>
                  <a:pt x="345" y="128"/>
                </a:lnTo>
                <a:lnTo>
                  <a:pt x="356" y="119"/>
                </a:lnTo>
                <a:lnTo>
                  <a:pt x="356" y="104"/>
                </a:lnTo>
                <a:lnTo>
                  <a:pt x="361" y="89"/>
                </a:lnTo>
                <a:lnTo>
                  <a:pt x="366" y="79"/>
                </a:lnTo>
                <a:lnTo>
                  <a:pt x="372" y="69"/>
                </a:lnTo>
                <a:lnTo>
                  <a:pt x="366" y="54"/>
                </a:lnTo>
                <a:lnTo>
                  <a:pt x="366" y="45"/>
                </a:lnTo>
                <a:lnTo>
                  <a:pt x="372" y="30"/>
                </a:lnTo>
                <a:lnTo>
                  <a:pt x="377" y="30"/>
                </a:lnTo>
                <a:lnTo>
                  <a:pt x="393" y="30"/>
                </a:lnTo>
                <a:lnTo>
                  <a:pt x="393" y="25"/>
                </a:lnTo>
                <a:lnTo>
                  <a:pt x="399" y="20"/>
                </a:lnTo>
                <a:lnTo>
                  <a:pt x="399" y="10"/>
                </a:lnTo>
                <a:lnTo>
                  <a:pt x="393" y="10"/>
                </a:lnTo>
                <a:lnTo>
                  <a:pt x="388" y="10"/>
                </a:lnTo>
                <a:lnTo>
                  <a:pt x="377" y="0"/>
                </a:lnTo>
                <a:close/>
              </a:path>
            </a:pathLst>
          </a:custGeom>
          <a:noFill/>
          <a:ln w="1588" cap="rnd">
            <a:solidFill>
              <a:srgbClr val="000000"/>
            </a:solidFill>
            <a:prstDash val="solid"/>
            <a:round/>
            <a:headEnd/>
            <a:tailEnd/>
          </a:ln>
        </p:spPr>
        <p:txBody>
          <a:bodyPr/>
          <a:lstStyle/>
          <a:p>
            <a:endParaRPr lang="en-US"/>
          </a:p>
        </p:txBody>
      </p:sp>
      <p:sp>
        <p:nvSpPr>
          <p:cNvPr id="159066" name="Freeform 2394"/>
          <p:cNvSpPr>
            <a:spLocks/>
          </p:cNvSpPr>
          <p:nvPr/>
        </p:nvSpPr>
        <p:spPr bwMode="auto">
          <a:xfrm>
            <a:off x="2873375" y="371475"/>
            <a:ext cx="1358900" cy="1530350"/>
          </a:xfrm>
          <a:custGeom>
            <a:avLst/>
            <a:gdLst/>
            <a:ahLst/>
            <a:cxnLst>
              <a:cxn ang="0">
                <a:pos x="829" y="677"/>
              </a:cxn>
              <a:cxn ang="0">
                <a:pos x="818" y="732"/>
              </a:cxn>
              <a:cxn ang="0">
                <a:pos x="797" y="786"/>
              </a:cxn>
              <a:cxn ang="0">
                <a:pos x="775" y="835"/>
              </a:cxn>
              <a:cxn ang="0">
                <a:pos x="748" y="830"/>
              </a:cxn>
              <a:cxn ang="0">
                <a:pos x="721" y="825"/>
              </a:cxn>
              <a:cxn ang="0">
                <a:pos x="705" y="830"/>
              </a:cxn>
              <a:cxn ang="0">
                <a:pos x="678" y="855"/>
              </a:cxn>
              <a:cxn ang="0">
                <a:pos x="651" y="905"/>
              </a:cxn>
              <a:cxn ang="0">
                <a:pos x="635" y="944"/>
              </a:cxn>
              <a:cxn ang="0">
                <a:pos x="603" y="959"/>
              </a:cxn>
              <a:cxn ang="0">
                <a:pos x="576" y="939"/>
              </a:cxn>
              <a:cxn ang="0">
                <a:pos x="555" y="964"/>
              </a:cxn>
              <a:cxn ang="0">
                <a:pos x="538" y="934"/>
              </a:cxn>
              <a:cxn ang="0">
                <a:pos x="522" y="890"/>
              </a:cxn>
              <a:cxn ang="0">
                <a:pos x="511" y="860"/>
              </a:cxn>
              <a:cxn ang="0">
                <a:pos x="474" y="840"/>
              </a:cxn>
              <a:cxn ang="0">
                <a:pos x="447" y="746"/>
              </a:cxn>
              <a:cxn ang="0">
                <a:pos x="452" y="652"/>
              </a:cxn>
              <a:cxn ang="0">
                <a:pos x="468" y="554"/>
              </a:cxn>
              <a:cxn ang="0">
                <a:pos x="506" y="470"/>
              </a:cxn>
              <a:cxn ang="0">
                <a:pos x="511" y="425"/>
              </a:cxn>
              <a:cxn ang="0">
                <a:pos x="544" y="356"/>
              </a:cxn>
              <a:cxn ang="0">
                <a:pos x="544" y="311"/>
              </a:cxn>
              <a:cxn ang="0">
                <a:pos x="544" y="257"/>
              </a:cxn>
              <a:cxn ang="0">
                <a:pos x="528" y="307"/>
              </a:cxn>
              <a:cxn ang="0">
                <a:pos x="517" y="346"/>
              </a:cxn>
              <a:cxn ang="0">
                <a:pos x="506" y="336"/>
              </a:cxn>
              <a:cxn ang="0">
                <a:pos x="517" y="307"/>
              </a:cxn>
              <a:cxn ang="0">
                <a:pos x="501" y="297"/>
              </a:cxn>
              <a:cxn ang="0">
                <a:pos x="485" y="381"/>
              </a:cxn>
              <a:cxn ang="0">
                <a:pos x="485" y="410"/>
              </a:cxn>
              <a:cxn ang="0">
                <a:pos x="474" y="460"/>
              </a:cxn>
              <a:cxn ang="0">
                <a:pos x="447" y="489"/>
              </a:cxn>
              <a:cxn ang="0">
                <a:pos x="409" y="484"/>
              </a:cxn>
              <a:cxn ang="0">
                <a:pos x="398" y="445"/>
              </a:cxn>
              <a:cxn ang="0">
                <a:pos x="382" y="395"/>
              </a:cxn>
              <a:cxn ang="0">
                <a:pos x="350" y="351"/>
              </a:cxn>
              <a:cxn ang="0">
                <a:pos x="334" y="321"/>
              </a:cxn>
              <a:cxn ang="0">
                <a:pos x="237" y="326"/>
              </a:cxn>
              <a:cxn ang="0">
                <a:pos x="210" y="302"/>
              </a:cxn>
              <a:cxn ang="0">
                <a:pos x="178" y="292"/>
              </a:cxn>
              <a:cxn ang="0">
                <a:pos x="70" y="267"/>
              </a:cxn>
              <a:cxn ang="0">
                <a:pos x="11" y="252"/>
              </a:cxn>
              <a:cxn ang="0">
                <a:pos x="43" y="218"/>
              </a:cxn>
              <a:cxn ang="0">
                <a:pos x="81" y="178"/>
              </a:cxn>
              <a:cxn ang="0">
                <a:pos x="108" y="143"/>
              </a:cxn>
              <a:cxn ang="0">
                <a:pos x="167" y="134"/>
              </a:cxn>
              <a:cxn ang="0">
                <a:pos x="167" y="114"/>
              </a:cxn>
              <a:cxn ang="0">
                <a:pos x="161" y="84"/>
              </a:cxn>
              <a:cxn ang="0">
                <a:pos x="188" y="54"/>
              </a:cxn>
              <a:cxn ang="0">
                <a:pos x="215" y="40"/>
              </a:cxn>
              <a:cxn ang="0">
                <a:pos x="204" y="79"/>
              </a:cxn>
              <a:cxn ang="0">
                <a:pos x="231" y="40"/>
              </a:cxn>
              <a:cxn ang="0">
                <a:pos x="253" y="15"/>
              </a:cxn>
              <a:cxn ang="0">
                <a:pos x="856" y="564"/>
              </a:cxn>
              <a:cxn ang="0">
                <a:pos x="845" y="642"/>
              </a:cxn>
            </a:cxnLst>
            <a:rect l="0" t="0" r="r" b="b"/>
            <a:pathLst>
              <a:path w="856" h="964">
                <a:moveTo>
                  <a:pt x="835" y="657"/>
                </a:moveTo>
                <a:lnTo>
                  <a:pt x="835" y="662"/>
                </a:lnTo>
                <a:lnTo>
                  <a:pt x="840" y="667"/>
                </a:lnTo>
                <a:lnTo>
                  <a:pt x="835" y="672"/>
                </a:lnTo>
                <a:lnTo>
                  <a:pt x="829" y="677"/>
                </a:lnTo>
                <a:lnTo>
                  <a:pt x="829" y="682"/>
                </a:lnTo>
                <a:lnTo>
                  <a:pt x="829" y="707"/>
                </a:lnTo>
                <a:lnTo>
                  <a:pt x="829" y="722"/>
                </a:lnTo>
                <a:lnTo>
                  <a:pt x="824" y="727"/>
                </a:lnTo>
                <a:lnTo>
                  <a:pt x="818" y="732"/>
                </a:lnTo>
                <a:lnTo>
                  <a:pt x="818" y="736"/>
                </a:lnTo>
                <a:lnTo>
                  <a:pt x="818" y="751"/>
                </a:lnTo>
                <a:lnTo>
                  <a:pt x="813" y="766"/>
                </a:lnTo>
                <a:lnTo>
                  <a:pt x="808" y="776"/>
                </a:lnTo>
                <a:lnTo>
                  <a:pt x="797" y="786"/>
                </a:lnTo>
                <a:lnTo>
                  <a:pt x="786" y="791"/>
                </a:lnTo>
                <a:lnTo>
                  <a:pt x="792" y="801"/>
                </a:lnTo>
                <a:lnTo>
                  <a:pt x="786" y="811"/>
                </a:lnTo>
                <a:lnTo>
                  <a:pt x="781" y="825"/>
                </a:lnTo>
                <a:lnTo>
                  <a:pt x="775" y="835"/>
                </a:lnTo>
                <a:lnTo>
                  <a:pt x="759" y="845"/>
                </a:lnTo>
                <a:lnTo>
                  <a:pt x="754" y="850"/>
                </a:lnTo>
                <a:lnTo>
                  <a:pt x="748" y="860"/>
                </a:lnTo>
                <a:lnTo>
                  <a:pt x="748" y="845"/>
                </a:lnTo>
                <a:lnTo>
                  <a:pt x="748" y="830"/>
                </a:lnTo>
                <a:lnTo>
                  <a:pt x="748" y="801"/>
                </a:lnTo>
                <a:lnTo>
                  <a:pt x="743" y="801"/>
                </a:lnTo>
                <a:lnTo>
                  <a:pt x="732" y="815"/>
                </a:lnTo>
                <a:lnTo>
                  <a:pt x="727" y="820"/>
                </a:lnTo>
                <a:lnTo>
                  <a:pt x="721" y="825"/>
                </a:lnTo>
                <a:lnTo>
                  <a:pt x="711" y="830"/>
                </a:lnTo>
                <a:lnTo>
                  <a:pt x="705" y="825"/>
                </a:lnTo>
                <a:lnTo>
                  <a:pt x="700" y="820"/>
                </a:lnTo>
                <a:lnTo>
                  <a:pt x="705" y="825"/>
                </a:lnTo>
                <a:lnTo>
                  <a:pt x="705" y="830"/>
                </a:lnTo>
                <a:lnTo>
                  <a:pt x="705" y="840"/>
                </a:lnTo>
                <a:lnTo>
                  <a:pt x="695" y="840"/>
                </a:lnTo>
                <a:lnTo>
                  <a:pt x="695" y="855"/>
                </a:lnTo>
                <a:lnTo>
                  <a:pt x="695" y="865"/>
                </a:lnTo>
                <a:lnTo>
                  <a:pt x="678" y="855"/>
                </a:lnTo>
                <a:lnTo>
                  <a:pt x="668" y="860"/>
                </a:lnTo>
                <a:lnTo>
                  <a:pt x="657" y="875"/>
                </a:lnTo>
                <a:lnTo>
                  <a:pt x="651" y="885"/>
                </a:lnTo>
                <a:lnTo>
                  <a:pt x="657" y="895"/>
                </a:lnTo>
                <a:lnTo>
                  <a:pt x="651" y="905"/>
                </a:lnTo>
                <a:lnTo>
                  <a:pt x="646" y="914"/>
                </a:lnTo>
                <a:lnTo>
                  <a:pt x="646" y="929"/>
                </a:lnTo>
                <a:lnTo>
                  <a:pt x="646" y="939"/>
                </a:lnTo>
                <a:lnTo>
                  <a:pt x="641" y="944"/>
                </a:lnTo>
                <a:lnTo>
                  <a:pt x="635" y="944"/>
                </a:lnTo>
                <a:lnTo>
                  <a:pt x="630" y="944"/>
                </a:lnTo>
                <a:lnTo>
                  <a:pt x="625" y="939"/>
                </a:lnTo>
                <a:lnTo>
                  <a:pt x="614" y="939"/>
                </a:lnTo>
                <a:lnTo>
                  <a:pt x="608" y="949"/>
                </a:lnTo>
                <a:lnTo>
                  <a:pt x="603" y="959"/>
                </a:lnTo>
                <a:lnTo>
                  <a:pt x="598" y="959"/>
                </a:lnTo>
                <a:lnTo>
                  <a:pt x="592" y="959"/>
                </a:lnTo>
                <a:lnTo>
                  <a:pt x="581" y="939"/>
                </a:lnTo>
                <a:lnTo>
                  <a:pt x="576" y="934"/>
                </a:lnTo>
                <a:lnTo>
                  <a:pt x="576" y="939"/>
                </a:lnTo>
                <a:lnTo>
                  <a:pt x="576" y="959"/>
                </a:lnTo>
                <a:lnTo>
                  <a:pt x="571" y="964"/>
                </a:lnTo>
                <a:lnTo>
                  <a:pt x="560" y="959"/>
                </a:lnTo>
                <a:lnTo>
                  <a:pt x="560" y="954"/>
                </a:lnTo>
                <a:lnTo>
                  <a:pt x="555" y="964"/>
                </a:lnTo>
                <a:lnTo>
                  <a:pt x="544" y="959"/>
                </a:lnTo>
                <a:lnTo>
                  <a:pt x="538" y="949"/>
                </a:lnTo>
                <a:lnTo>
                  <a:pt x="533" y="939"/>
                </a:lnTo>
                <a:lnTo>
                  <a:pt x="533" y="934"/>
                </a:lnTo>
                <a:lnTo>
                  <a:pt x="538" y="934"/>
                </a:lnTo>
                <a:lnTo>
                  <a:pt x="538" y="929"/>
                </a:lnTo>
                <a:lnTo>
                  <a:pt x="533" y="929"/>
                </a:lnTo>
                <a:lnTo>
                  <a:pt x="528" y="919"/>
                </a:lnTo>
                <a:lnTo>
                  <a:pt x="522" y="909"/>
                </a:lnTo>
                <a:lnTo>
                  <a:pt x="522" y="890"/>
                </a:lnTo>
                <a:lnTo>
                  <a:pt x="511" y="890"/>
                </a:lnTo>
                <a:lnTo>
                  <a:pt x="506" y="885"/>
                </a:lnTo>
                <a:lnTo>
                  <a:pt x="501" y="875"/>
                </a:lnTo>
                <a:lnTo>
                  <a:pt x="506" y="865"/>
                </a:lnTo>
                <a:lnTo>
                  <a:pt x="511" y="860"/>
                </a:lnTo>
                <a:lnTo>
                  <a:pt x="501" y="855"/>
                </a:lnTo>
                <a:lnTo>
                  <a:pt x="490" y="845"/>
                </a:lnTo>
                <a:lnTo>
                  <a:pt x="485" y="840"/>
                </a:lnTo>
                <a:lnTo>
                  <a:pt x="479" y="840"/>
                </a:lnTo>
                <a:lnTo>
                  <a:pt x="474" y="840"/>
                </a:lnTo>
                <a:lnTo>
                  <a:pt x="463" y="845"/>
                </a:lnTo>
                <a:lnTo>
                  <a:pt x="452" y="835"/>
                </a:lnTo>
                <a:lnTo>
                  <a:pt x="447" y="825"/>
                </a:lnTo>
                <a:lnTo>
                  <a:pt x="441" y="796"/>
                </a:lnTo>
                <a:lnTo>
                  <a:pt x="447" y="746"/>
                </a:lnTo>
                <a:lnTo>
                  <a:pt x="452" y="702"/>
                </a:lnTo>
                <a:lnTo>
                  <a:pt x="458" y="687"/>
                </a:lnTo>
                <a:lnTo>
                  <a:pt x="463" y="672"/>
                </a:lnTo>
                <a:lnTo>
                  <a:pt x="458" y="662"/>
                </a:lnTo>
                <a:lnTo>
                  <a:pt x="452" y="652"/>
                </a:lnTo>
                <a:lnTo>
                  <a:pt x="452" y="623"/>
                </a:lnTo>
                <a:lnTo>
                  <a:pt x="458" y="593"/>
                </a:lnTo>
                <a:lnTo>
                  <a:pt x="463" y="583"/>
                </a:lnTo>
                <a:lnTo>
                  <a:pt x="468" y="573"/>
                </a:lnTo>
                <a:lnTo>
                  <a:pt x="468" y="554"/>
                </a:lnTo>
                <a:lnTo>
                  <a:pt x="479" y="539"/>
                </a:lnTo>
                <a:lnTo>
                  <a:pt x="485" y="519"/>
                </a:lnTo>
                <a:lnTo>
                  <a:pt x="490" y="499"/>
                </a:lnTo>
                <a:lnTo>
                  <a:pt x="501" y="479"/>
                </a:lnTo>
                <a:lnTo>
                  <a:pt x="506" y="470"/>
                </a:lnTo>
                <a:lnTo>
                  <a:pt x="506" y="460"/>
                </a:lnTo>
                <a:lnTo>
                  <a:pt x="506" y="450"/>
                </a:lnTo>
                <a:lnTo>
                  <a:pt x="506" y="435"/>
                </a:lnTo>
                <a:lnTo>
                  <a:pt x="511" y="430"/>
                </a:lnTo>
                <a:lnTo>
                  <a:pt x="511" y="425"/>
                </a:lnTo>
                <a:lnTo>
                  <a:pt x="517" y="405"/>
                </a:lnTo>
                <a:lnTo>
                  <a:pt x="528" y="386"/>
                </a:lnTo>
                <a:lnTo>
                  <a:pt x="533" y="381"/>
                </a:lnTo>
                <a:lnTo>
                  <a:pt x="544" y="376"/>
                </a:lnTo>
                <a:lnTo>
                  <a:pt x="544" y="356"/>
                </a:lnTo>
                <a:lnTo>
                  <a:pt x="544" y="341"/>
                </a:lnTo>
                <a:lnTo>
                  <a:pt x="549" y="331"/>
                </a:lnTo>
                <a:lnTo>
                  <a:pt x="549" y="321"/>
                </a:lnTo>
                <a:lnTo>
                  <a:pt x="549" y="311"/>
                </a:lnTo>
                <a:lnTo>
                  <a:pt x="544" y="311"/>
                </a:lnTo>
                <a:lnTo>
                  <a:pt x="544" y="307"/>
                </a:lnTo>
                <a:lnTo>
                  <a:pt x="549" y="287"/>
                </a:lnTo>
                <a:lnTo>
                  <a:pt x="549" y="272"/>
                </a:lnTo>
                <a:lnTo>
                  <a:pt x="549" y="262"/>
                </a:lnTo>
                <a:lnTo>
                  <a:pt x="544" y="257"/>
                </a:lnTo>
                <a:lnTo>
                  <a:pt x="522" y="257"/>
                </a:lnTo>
                <a:lnTo>
                  <a:pt x="522" y="267"/>
                </a:lnTo>
                <a:lnTo>
                  <a:pt x="522" y="277"/>
                </a:lnTo>
                <a:lnTo>
                  <a:pt x="528" y="297"/>
                </a:lnTo>
                <a:lnTo>
                  <a:pt x="528" y="307"/>
                </a:lnTo>
                <a:lnTo>
                  <a:pt x="528" y="316"/>
                </a:lnTo>
                <a:lnTo>
                  <a:pt x="528" y="321"/>
                </a:lnTo>
                <a:lnTo>
                  <a:pt x="522" y="326"/>
                </a:lnTo>
                <a:lnTo>
                  <a:pt x="522" y="336"/>
                </a:lnTo>
                <a:lnTo>
                  <a:pt x="517" y="346"/>
                </a:lnTo>
                <a:lnTo>
                  <a:pt x="511" y="351"/>
                </a:lnTo>
                <a:lnTo>
                  <a:pt x="506" y="356"/>
                </a:lnTo>
                <a:lnTo>
                  <a:pt x="506" y="351"/>
                </a:lnTo>
                <a:lnTo>
                  <a:pt x="506" y="341"/>
                </a:lnTo>
                <a:lnTo>
                  <a:pt x="506" y="336"/>
                </a:lnTo>
                <a:lnTo>
                  <a:pt x="506" y="326"/>
                </a:lnTo>
                <a:lnTo>
                  <a:pt x="511" y="326"/>
                </a:lnTo>
                <a:lnTo>
                  <a:pt x="517" y="321"/>
                </a:lnTo>
                <a:lnTo>
                  <a:pt x="517" y="311"/>
                </a:lnTo>
                <a:lnTo>
                  <a:pt x="517" y="307"/>
                </a:lnTo>
                <a:lnTo>
                  <a:pt x="511" y="307"/>
                </a:lnTo>
                <a:lnTo>
                  <a:pt x="511" y="302"/>
                </a:lnTo>
                <a:lnTo>
                  <a:pt x="511" y="292"/>
                </a:lnTo>
                <a:lnTo>
                  <a:pt x="506" y="282"/>
                </a:lnTo>
                <a:lnTo>
                  <a:pt x="501" y="297"/>
                </a:lnTo>
                <a:lnTo>
                  <a:pt x="495" y="321"/>
                </a:lnTo>
                <a:lnTo>
                  <a:pt x="490" y="336"/>
                </a:lnTo>
                <a:lnTo>
                  <a:pt x="490" y="341"/>
                </a:lnTo>
                <a:lnTo>
                  <a:pt x="485" y="371"/>
                </a:lnTo>
                <a:lnTo>
                  <a:pt x="485" y="381"/>
                </a:lnTo>
                <a:lnTo>
                  <a:pt x="485" y="386"/>
                </a:lnTo>
                <a:lnTo>
                  <a:pt x="479" y="386"/>
                </a:lnTo>
                <a:lnTo>
                  <a:pt x="485" y="391"/>
                </a:lnTo>
                <a:lnTo>
                  <a:pt x="485" y="395"/>
                </a:lnTo>
                <a:lnTo>
                  <a:pt x="485" y="410"/>
                </a:lnTo>
                <a:lnTo>
                  <a:pt x="479" y="430"/>
                </a:lnTo>
                <a:lnTo>
                  <a:pt x="479" y="440"/>
                </a:lnTo>
                <a:lnTo>
                  <a:pt x="479" y="445"/>
                </a:lnTo>
                <a:lnTo>
                  <a:pt x="479" y="450"/>
                </a:lnTo>
                <a:lnTo>
                  <a:pt x="474" y="460"/>
                </a:lnTo>
                <a:lnTo>
                  <a:pt x="468" y="465"/>
                </a:lnTo>
                <a:lnTo>
                  <a:pt x="458" y="470"/>
                </a:lnTo>
                <a:lnTo>
                  <a:pt x="458" y="475"/>
                </a:lnTo>
                <a:lnTo>
                  <a:pt x="452" y="479"/>
                </a:lnTo>
                <a:lnTo>
                  <a:pt x="447" y="489"/>
                </a:lnTo>
                <a:lnTo>
                  <a:pt x="436" y="494"/>
                </a:lnTo>
                <a:lnTo>
                  <a:pt x="431" y="494"/>
                </a:lnTo>
                <a:lnTo>
                  <a:pt x="425" y="494"/>
                </a:lnTo>
                <a:lnTo>
                  <a:pt x="415" y="484"/>
                </a:lnTo>
                <a:lnTo>
                  <a:pt x="409" y="484"/>
                </a:lnTo>
                <a:lnTo>
                  <a:pt x="409" y="479"/>
                </a:lnTo>
                <a:lnTo>
                  <a:pt x="404" y="465"/>
                </a:lnTo>
                <a:lnTo>
                  <a:pt x="398" y="460"/>
                </a:lnTo>
                <a:lnTo>
                  <a:pt x="398" y="450"/>
                </a:lnTo>
                <a:lnTo>
                  <a:pt x="398" y="445"/>
                </a:lnTo>
                <a:lnTo>
                  <a:pt x="398" y="435"/>
                </a:lnTo>
                <a:lnTo>
                  <a:pt x="393" y="420"/>
                </a:lnTo>
                <a:lnTo>
                  <a:pt x="393" y="410"/>
                </a:lnTo>
                <a:lnTo>
                  <a:pt x="388" y="400"/>
                </a:lnTo>
                <a:lnTo>
                  <a:pt x="382" y="395"/>
                </a:lnTo>
                <a:lnTo>
                  <a:pt x="377" y="391"/>
                </a:lnTo>
                <a:lnTo>
                  <a:pt x="366" y="386"/>
                </a:lnTo>
                <a:lnTo>
                  <a:pt x="361" y="376"/>
                </a:lnTo>
                <a:lnTo>
                  <a:pt x="355" y="371"/>
                </a:lnTo>
                <a:lnTo>
                  <a:pt x="350" y="351"/>
                </a:lnTo>
                <a:lnTo>
                  <a:pt x="350" y="341"/>
                </a:lnTo>
                <a:lnTo>
                  <a:pt x="345" y="331"/>
                </a:lnTo>
                <a:lnTo>
                  <a:pt x="339" y="326"/>
                </a:lnTo>
                <a:lnTo>
                  <a:pt x="339" y="321"/>
                </a:lnTo>
                <a:lnTo>
                  <a:pt x="334" y="321"/>
                </a:lnTo>
                <a:lnTo>
                  <a:pt x="328" y="321"/>
                </a:lnTo>
                <a:lnTo>
                  <a:pt x="328" y="326"/>
                </a:lnTo>
                <a:lnTo>
                  <a:pt x="318" y="326"/>
                </a:lnTo>
                <a:lnTo>
                  <a:pt x="280" y="331"/>
                </a:lnTo>
                <a:lnTo>
                  <a:pt x="237" y="326"/>
                </a:lnTo>
                <a:lnTo>
                  <a:pt x="221" y="321"/>
                </a:lnTo>
                <a:lnTo>
                  <a:pt x="210" y="321"/>
                </a:lnTo>
                <a:lnTo>
                  <a:pt x="210" y="311"/>
                </a:lnTo>
                <a:lnTo>
                  <a:pt x="210" y="307"/>
                </a:lnTo>
                <a:lnTo>
                  <a:pt x="210" y="302"/>
                </a:lnTo>
                <a:lnTo>
                  <a:pt x="204" y="307"/>
                </a:lnTo>
                <a:lnTo>
                  <a:pt x="194" y="307"/>
                </a:lnTo>
                <a:lnTo>
                  <a:pt x="188" y="302"/>
                </a:lnTo>
                <a:lnTo>
                  <a:pt x="183" y="297"/>
                </a:lnTo>
                <a:lnTo>
                  <a:pt x="178" y="292"/>
                </a:lnTo>
                <a:lnTo>
                  <a:pt x="161" y="292"/>
                </a:lnTo>
                <a:lnTo>
                  <a:pt x="124" y="287"/>
                </a:lnTo>
                <a:lnTo>
                  <a:pt x="108" y="282"/>
                </a:lnTo>
                <a:lnTo>
                  <a:pt x="86" y="272"/>
                </a:lnTo>
                <a:lnTo>
                  <a:pt x="70" y="267"/>
                </a:lnTo>
                <a:lnTo>
                  <a:pt x="59" y="267"/>
                </a:lnTo>
                <a:lnTo>
                  <a:pt x="43" y="262"/>
                </a:lnTo>
                <a:lnTo>
                  <a:pt x="27" y="257"/>
                </a:lnTo>
                <a:lnTo>
                  <a:pt x="21" y="257"/>
                </a:lnTo>
                <a:lnTo>
                  <a:pt x="11" y="252"/>
                </a:lnTo>
                <a:lnTo>
                  <a:pt x="5" y="247"/>
                </a:lnTo>
                <a:lnTo>
                  <a:pt x="0" y="242"/>
                </a:lnTo>
                <a:lnTo>
                  <a:pt x="16" y="237"/>
                </a:lnTo>
                <a:lnTo>
                  <a:pt x="21" y="237"/>
                </a:lnTo>
                <a:lnTo>
                  <a:pt x="43" y="218"/>
                </a:lnTo>
                <a:lnTo>
                  <a:pt x="59" y="208"/>
                </a:lnTo>
                <a:lnTo>
                  <a:pt x="64" y="198"/>
                </a:lnTo>
                <a:lnTo>
                  <a:pt x="70" y="183"/>
                </a:lnTo>
                <a:lnTo>
                  <a:pt x="75" y="183"/>
                </a:lnTo>
                <a:lnTo>
                  <a:pt x="81" y="178"/>
                </a:lnTo>
                <a:lnTo>
                  <a:pt x="86" y="173"/>
                </a:lnTo>
                <a:lnTo>
                  <a:pt x="91" y="163"/>
                </a:lnTo>
                <a:lnTo>
                  <a:pt x="91" y="158"/>
                </a:lnTo>
                <a:lnTo>
                  <a:pt x="102" y="148"/>
                </a:lnTo>
                <a:lnTo>
                  <a:pt x="108" y="143"/>
                </a:lnTo>
                <a:lnTo>
                  <a:pt x="118" y="143"/>
                </a:lnTo>
                <a:lnTo>
                  <a:pt x="134" y="148"/>
                </a:lnTo>
                <a:lnTo>
                  <a:pt x="151" y="143"/>
                </a:lnTo>
                <a:lnTo>
                  <a:pt x="145" y="138"/>
                </a:lnTo>
                <a:lnTo>
                  <a:pt x="167" y="134"/>
                </a:lnTo>
                <a:lnTo>
                  <a:pt x="172" y="129"/>
                </a:lnTo>
                <a:lnTo>
                  <a:pt x="178" y="124"/>
                </a:lnTo>
                <a:lnTo>
                  <a:pt x="172" y="119"/>
                </a:lnTo>
                <a:lnTo>
                  <a:pt x="167" y="119"/>
                </a:lnTo>
                <a:lnTo>
                  <a:pt x="167" y="114"/>
                </a:lnTo>
                <a:lnTo>
                  <a:pt x="161" y="109"/>
                </a:lnTo>
                <a:lnTo>
                  <a:pt x="172" y="104"/>
                </a:lnTo>
                <a:lnTo>
                  <a:pt x="178" y="99"/>
                </a:lnTo>
                <a:lnTo>
                  <a:pt x="167" y="99"/>
                </a:lnTo>
                <a:lnTo>
                  <a:pt x="161" y="84"/>
                </a:lnTo>
                <a:lnTo>
                  <a:pt x="167" y="79"/>
                </a:lnTo>
                <a:lnTo>
                  <a:pt x="172" y="74"/>
                </a:lnTo>
                <a:lnTo>
                  <a:pt x="167" y="69"/>
                </a:lnTo>
                <a:lnTo>
                  <a:pt x="172" y="64"/>
                </a:lnTo>
                <a:lnTo>
                  <a:pt x="188" y="54"/>
                </a:lnTo>
                <a:lnTo>
                  <a:pt x="188" y="50"/>
                </a:lnTo>
                <a:lnTo>
                  <a:pt x="199" y="40"/>
                </a:lnTo>
                <a:lnTo>
                  <a:pt x="210" y="40"/>
                </a:lnTo>
                <a:lnTo>
                  <a:pt x="210" y="35"/>
                </a:lnTo>
                <a:lnTo>
                  <a:pt x="215" y="40"/>
                </a:lnTo>
                <a:lnTo>
                  <a:pt x="215" y="50"/>
                </a:lnTo>
                <a:lnTo>
                  <a:pt x="210" y="59"/>
                </a:lnTo>
                <a:lnTo>
                  <a:pt x="194" y="84"/>
                </a:lnTo>
                <a:lnTo>
                  <a:pt x="204" y="84"/>
                </a:lnTo>
                <a:lnTo>
                  <a:pt x="204" y="79"/>
                </a:lnTo>
                <a:lnTo>
                  <a:pt x="210" y="69"/>
                </a:lnTo>
                <a:lnTo>
                  <a:pt x="215" y="59"/>
                </a:lnTo>
                <a:lnTo>
                  <a:pt x="221" y="59"/>
                </a:lnTo>
                <a:lnTo>
                  <a:pt x="226" y="54"/>
                </a:lnTo>
                <a:lnTo>
                  <a:pt x="231" y="40"/>
                </a:lnTo>
                <a:lnTo>
                  <a:pt x="237" y="25"/>
                </a:lnTo>
                <a:lnTo>
                  <a:pt x="237" y="20"/>
                </a:lnTo>
                <a:lnTo>
                  <a:pt x="242" y="15"/>
                </a:lnTo>
                <a:lnTo>
                  <a:pt x="248" y="15"/>
                </a:lnTo>
                <a:lnTo>
                  <a:pt x="253" y="15"/>
                </a:lnTo>
                <a:lnTo>
                  <a:pt x="258" y="10"/>
                </a:lnTo>
                <a:lnTo>
                  <a:pt x="253" y="5"/>
                </a:lnTo>
                <a:lnTo>
                  <a:pt x="253" y="0"/>
                </a:lnTo>
                <a:lnTo>
                  <a:pt x="856" y="0"/>
                </a:lnTo>
                <a:lnTo>
                  <a:pt x="856" y="564"/>
                </a:lnTo>
                <a:lnTo>
                  <a:pt x="856" y="573"/>
                </a:lnTo>
                <a:lnTo>
                  <a:pt x="856" y="603"/>
                </a:lnTo>
                <a:lnTo>
                  <a:pt x="856" y="618"/>
                </a:lnTo>
                <a:lnTo>
                  <a:pt x="851" y="638"/>
                </a:lnTo>
                <a:lnTo>
                  <a:pt x="845" y="642"/>
                </a:lnTo>
                <a:lnTo>
                  <a:pt x="845" y="652"/>
                </a:lnTo>
                <a:lnTo>
                  <a:pt x="840" y="657"/>
                </a:lnTo>
                <a:lnTo>
                  <a:pt x="835" y="657"/>
                </a:lnTo>
                <a:close/>
              </a:path>
            </a:pathLst>
          </a:custGeom>
          <a:solidFill>
            <a:srgbClr val="C1FFD5"/>
          </a:solidFill>
          <a:ln w="9525">
            <a:noFill/>
            <a:round/>
            <a:headEnd/>
            <a:tailEnd/>
          </a:ln>
        </p:spPr>
        <p:txBody>
          <a:bodyPr/>
          <a:lstStyle/>
          <a:p>
            <a:endParaRPr lang="en-US"/>
          </a:p>
        </p:txBody>
      </p:sp>
      <p:sp>
        <p:nvSpPr>
          <p:cNvPr id="159067" name="Freeform 2395"/>
          <p:cNvSpPr>
            <a:spLocks/>
          </p:cNvSpPr>
          <p:nvPr/>
        </p:nvSpPr>
        <p:spPr bwMode="auto">
          <a:xfrm>
            <a:off x="2873375" y="371475"/>
            <a:ext cx="1358900" cy="1530350"/>
          </a:xfrm>
          <a:custGeom>
            <a:avLst/>
            <a:gdLst/>
            <a:ahLst/>
            <a:cxnLst>
              <a:cxn ang="0">
                <a:pos x="829" y="677"/>
              </a:cxn>
              <a:cxn ang="0">
                <a:pos x="818" y="732"/>
              </a:cxn>
              <a:cxn ang="0">
                <a:pos x="797" y="786"/>
              </a:cxn>
              <a:cxn ang="0">
                <a:pos x="775" y="835"/>
              </a:cxn>
              <a:cxn ang="0">
                <a:pos x="748" y="830"/>
              </a:cxn>
              <a:cxn ang="0">
                <a:pos x="721" y="825"/>
              </a:cxn>
              <a:cxn ang="0">
                <a:pos x="705" y="830"/>
              </a:cxn>
              <a:cxn ang="0">
                <a:pos x="678" y="855"/>
              </a:cxn>
              <a:cxn ang="0">
                <a:pos x="651" y="905"/>
              </a:cxn>
              <a:cxn ang="0">
                <a:pos x="635" y="944"/>
              </a:cxn>
              <a:cxn ang="0">
                <a:pos x="603" y="959"/>
              </a:cxn>
              <a:cxn ang="0">
                <a:pos x="576" y="939"/>
              </a:cxn>
              <a:cxn ang="0">
                <a:pos x="555" y="964"/>
              </a:cxn>
              <a:cxn ang="0">
                <a:pos x="538" y="934"/>
              </a:cxn>
              <a:cxn ang="0">
                <a:pos x="522" y="890"/>
              </a:cxn>
              <a:cxn ang="0">
                <a:pos x="511" y="860"/>
              </a:cxn>
              <a:cxn ang="0">
                <a:pos x="474" y="840"/>
              </a:cxn>
              <a:cxn ang="0">
                <a:pos x="447" y="746"/>
              </a:cxn>
              <a:cxn ang="0">
                <a:pos x="452" y="652"/>
              </a:cxn>
              <a:cxn ang="0">
                <a:pos x="468" y="554"/>
              </a:cxn>
              <a:cxn ang="0">
                <a:pos x="506" y="470"/>
              </a:cxn>
              <a:cxn ang="0">
                <a:pos x="511" y="425"/>
              </a:cxn>
              <a:cxn ang="0">
                <a:pos x="544" y="356"/>
              </a:cxn>
              <a:cxn ang="0">
                <a:pos x="544" y="311"/>
              </a:cxn>
              <a:cxn ang="0">
                <a:pos x="544" y="257"/>
              </a:cxn>
              <a:cxn ang="0">
                <a:pos x="528" y="307"/>
              </a:cxn>
              <a:cxn ang="0">
                <a:pos x="517" y="346"/>
              </a:cxn>
              <a:cxn ang="0">
                <a:pos x="506" y="336"/>
              </a:cxn>
              <a:cxn ang="0">
                <a:pos x="517" y="307"/>
              </a:cxn>
              <a:cxn ang="0">
                <a:pos x="501" y="297"/>
              </a:cxn>
              <a:cxn ang="0">
                <a:pos x="485" y="381"/>
              </a:cxn>
              <a:cxn ang="0">
                <a:pos x="485" y="410"/>
              </a:cxn>
              <a:cxn ang="0">
                <a:pos x="474" y="460"/>
              </a:cxn>
              <a:cxn ang="0">
                <a:pos x="447" y="489"/>
              </a:cxn>
              <a:cxn ang="0">
                <a:pos x="409" y="484"/>
              </a:cxn>
              <a:cxn ang="0">
                <a:pos x="398" y="445"/>
              </a:cxn>
              <a:cxn ang="0">
                <a:pos x="382" y="395"/>
              </a:cxn>
              <a:cxn ang="0">
                <a:pos x="350" y="351"/>
              </a:cxn>
              <a:cxn ang="0">
                <a:pos x="334" y="321"/>
              </a:cxn>
              <a:cxn ang="0">
                <a:pos x="237" y="326"/>
              </a:cxn>
              <a:cxn ang="0">
                <a:pos x="210" y="302"/>
              </a:cxn>
              <a:cxn ang="0">
                <a:pos x="178" y="292"/>
              </a:cxn>
              <a:cxn ang="0">
                <a:pos x="70" y="267"/>
              </a:cxn>
              <a:cxn ang="0">
                <a:pos x="11" y="252"/>
              </a:cxn>
              <a:cxn ang="0">
                <a:pos x="43" y="218"/>
              </a:cxn>
              <a:cxn ang="0">
                <a:pos x="81" y="178"/>
              </a:cxn>
              <a:cxn ang="0">
                <a:pos x="108" y="143"/>
              </a:cxn>
              <a:cxn ang="0">
                <a:pos x="167" y="134"/>
              </a:cxn>
              <a:cxn ang="0">
                <a:pos x="167" y="114"/>
              </a:cxn>
              <a:cxn ang="0">
                <a:pos x="161" y="84"/>
              </a:cxn>
              <a:cxn ang="0">
                <a:pos x="188" y="54"/>
              </a:cxn>
              <a:cxn ang="0">
                <a:pos x="215" y="40"/>
              </a:cxn>
              <a:cxn ang="0">
                <a:pos x="204" y="79"/>
              </a:cxn>
              <a:cxn ang="0">
                <a:pos x="231" y="40"/>
              </a:cxn>
              <a:cxn ang="0">
                <a:pos x="253" y="15"/>
              </a:cxn>
              <a:cxn ang="0">
                <a:pos x="856" y="564"/>
              </a:cxn>
              <a:cxn ang="0">
                <a:pos x="845" y="642"/>
              </a:cxn>
            </a:cxnLst>
            <a:rect l="0" t="0" r="r" b="b"/>
            <a:pathLst>
              <a:path w="856" h="964">
                <a:moveTo>
                  <a:pt x="835" y="657"/>
                </a:moveTo>
                <a:lnTo>
                  <a:pt x="835" y="662"/>
                </a:lnTo>
                <a:lnTo>
                  <a:pt x="840" y="667"/>
                </a:lnTo>
                <a:lnTo>
                  <a:pt x="835" y="672"/>
                </a:lnTo>
                <a:lnTo>
                  <a:pt x="829" y="677"/>
                </a:lnTo>
                <a:lnTo>
                  <a:pt x="829" y="682"/>
                </a:lnTo>
                <a:lnTo>
                  <a:pt x="829" y="707"/>
                </a:lnTo>
                <a:lnTo>
                  <a:pt x="829" y="722"/>
                </a:lnTo>
                <a:lnTo>
                  <a:pt x="824" y="727"/>
                </a:lnTo>
                <a:lnTo>
                  <a:pt x="818" y="732"/>
                </a:lnTo>
                <a:lnTo>
                  <a:pt x="818" y="736"/>
                </a:lnTo>
                <a:lnTo>
                  <a:pt x="818" y="751"/>
                </a:lnTo>
                <a:lnTo>
                  <a:pt x="813" y="766"/>
                </a:lnTo>
                <a:lnTo>
                  <a:pt x="808" y="776"/>
                </a:lnTo>
                <a:lnTo>
                  <a:pt x="797" y="786"/>
                </a:lnTo>
                <a:lnTo>
                  <a:pt x="786" y="791"/>
                </a:lnTo>
                <a:lnTo>
                  <a:pt x="792" y="801"/>
                </a:lnTo>
                <a:lnTo>
                  <a:pt x="786" y="811"/>
                </a:lnTo>
                <a:lnTo>
                  <a:pt x="781" y="825"/>
                </a:lnTo>
                <a:lnTo>
                  <a:pt x="775" y="835"/>
                </a:lnTo>
                <a:lnTo>
                  <a:pt x="759" y="845"/>
                </a:lnTo>
                <a:lnTo>
                  <a:pt x="754" y="850"/>
                </a:lnTo>
                <a:lnTo>
                  <a:pt x="748" y="860"/>
                </a:lnTo>
                <a:lnTo>
                  <a:pt x="748" y="845"/>
                </a:lnTo>
                <a:lnTo>
                  <a:pt x="748" y="830"/>
                </a:lnTo>
                <a:lnTo>
                  <a:pt x="748" y="801"/>
                </a:lnTo>
                <a:lnTo>
                  <a:pt x="743" y="801"/>
                </a:lnTo>
                <a:lnTo>
                  <a:pt x="732" y="815"/>
                </a:lnTo>
                <a:lnTo>
                  <a:pt x="727" y="820"/>
                </a:lnTo>
                <a:lnTo>
                  <a:pt x="721" y="825"/>
                </a:lnTo>
                <a:lnTo>
                  <a:pt x="711" y="830"/>
                </a:lnTo>
                <a:lnTo>
                  <a:pt x="705" y="825"/>
                </a:lnTo>
                <a:lnTo>
                  <a:pt x="700" y="820"/>
                </a:lnTo>
                <a:lnTo>
                  <a:pt x="705" y="825"/>
                </a:lnTo>
                <a:lnTo>
                  <a:pt x="705" y="830"/>
                </a:lnTo>
                <a:lnTo>
                  <a:pt x="705" y="840"/>
                </a:lnTo>
                <a:lnTo>
                  <a:pt x="695" y="840"/>
                </a:lnTo>
                <a:lnTo>
                  <a:pt x="695" y="855"/>
                </a:lnTo>
                <a:lnTo>
                  <a:pt x="695" y="865"/>
                </a:lnTo>
                <a:lnTo>
                  <a:pt x="678" y="855"/>
                </a:lnTo>
                <a:lnTo>
                  <a:pt x="668" y="860"/>
                </a:lnTo>
                <a:lnTo>
                  <a:pt x="657" y="875"/>
                </a:lnTo>
                <a:lnTo>
                  <a:pt x="651" y="885"/>
                </a:lnTo>
                <a:lnTo>
                  <a:pt x="657" y="895"/>
                </a:lnTo>
                <a:lnTo>
                  <a:pt x="651" y="905"/>
                </a:lnTo>
                <a:lnTo>
                  <a:pt x="646" y="914"/>
                </a:lnTo>
                <a:lnTo>
                  <a:pt x="646" y="929"/>
                </a:lnTo>
                <a:lnTo>
                  <a:pt x="646" y="939"/>
                </a:lnTo>
                <a:lnTo>
                  <a:pt x="641" y="944"/>
                </a:lnTo>
                <a:lnTo>
                  <a:pt x="635" y="944"/>
                </a:lnTo>
                <a:lnTo>
                  <a:pt x="630" y="944"/>
                </a:lnTo>
                <a:lnTo>
                  <a:pt x="625" y="939"/>
                </a:lnTo>
                <a:lnTo>
                  <a:pt x="614" y="939"/>
                </a:lnTo>
                <a:lnTo>
                  <a:pt x="608" y="949"/>
                </a:lnTo>
                <a:lnTo>
                  <a:pt x="603" y="959"/>
                </a:lnTo>
                <a:lnTo>
                  <a:pt x="598" y="959"/>
                </a:lnTo>
                <a:lnTo>
                  <a:pt x="592" y="959"/>
                </a:lnTo>
                <a:lnTo>
                  <a:pt x="581" y="939"/>
                </a:lnTo>
                <a:lnTo>
                  <a:pt x="576" y="934"/>
                </a:lnTo>
                <a:lnTo>
                  <a:pt x="576" y="939"/>
                </a:lnTo>
                <a:lnTo>
                  <a:pt x="576" y="959"/>
                </a:lnTo>
                <a:lnTo>
                  <a:pt x="571" y="964"/>
                </a:lnTo>
                <a:lnTo>
                  <a:pt x="560" y="959"/>
                </a:lnTo>
                <a:lnTo>
                  <a:pt x="560" y="954"/>
                </a:lnTo>
                <a:lnTo>
                  <a:pt x="555" y="964"/>
                </a:lnTo>
                <a:lnTo>
                  <a:pt x="544" y="959"/>
                </a:lnTo>
                <a:lnTo>
                  <a:pt x="538" y="949"/>
                </a:lnTo>
                <a:lnTo>
                  <a:pt x="533" y="939"/>
                </a:lnTo>
                <a:lnTo>
                  <a:pt x="533" y="934"/>
                </a:lnTo>
                <a:lnTo>
                  <a:pt x="538" y="934"/>
                </a:lnTo>
                <a:lnTo>
                  <a:pt x="538" y="929"/>
                </a:lnTo>
                <a:lnTo>
                  <a:pt x="533" y="929"/>
                </a:lnTo>
                <a:lnTo>
                  <a:pt x="528" y="919"/>
                </a:lnTo>
                <a:lnTo>
                  <a:pt x="522" y="909"/>
                </a:lnTo>
                <a:lnTo>
                  <a:pt x="522" y="890"/>
                </a:lnTo>
                <a:lnTo>
                  <a:pt x="511" y="890"/>
                </a:lnTo>
                <a:lnTo>
                  <a:pt x="506" y="885"/>
                </a:lnTo>
                <a:lnTo>
                  <a:pt x="501" y="875"/>
                </a:lnTo>
                <a:lnTo>
                  <a:pt x="506" y="865"/>
                </a:lnTo>
                <a:lnTo>
                  <a:pt x="511" y="860"/>
                </a:lnTo>
                <a:lnTo>
                  <a:pt x="501" y="855"/>
                </a:lnTo>
                <a:lnTo>
                  <a:pt x="490" y="845"/>
                </a:lnTo>
                <a:lnTo>
                  <a:pt x="485" y="840"/>
                </a:lnTo>
                <a:lnTo>
                  <a:pt x="479" y="840"/>
                </a:lnTo>
                <a:lnTo>
                  <a:pt x="474" y="840"/>
                </a:lnTo>
                <a:lnTo>
                  <a:pt x="463" y="845"/>
                </a:lnTo>
                <a:lnTo>
                  <a:pt x="452" y="835"/>
                </a:lnTo>
                <a:lnTo>
                  <a:pt x="447" y="825"/>
                </a:lnTo>
                <a:lnTo>
                  <a:pt x="441" y="796"/>
                </a:lnTo>
                <a:lnTo>
                  <a:pt x="447" y="746"/>
                </a:lnTo>
                <a:lnTo>
                  <a:pt x="452" y="702"/>
                </a:lnTo>
                <a:lnTo>
                  <a:pt x="458" y="687"/>
                </a:lnTo>
                <a:lnTo>
                  <a:pt x="463" y="672"/>
                </a:lnTo>
                <a:lnTo>
                  <a:pt x="458" y="662"/>
                </a:lnTo>
                <a:lnTo>
                  <a:pt x="452" y="652"/>
                </a:lnTo>
                <a:lnTo>
                  <a:pt x="452" y="623"/>
                </a:lnTo>
                <a:lnTo>
                  <a:pt x="458" y="593"/>
                </a:lnTo>
                <a:lnTo>
                  <a:pt x="463" y="583"/>
                </a:lnTo>
                <a:lnTo>
                  <a:pt x="468" y="573"/>
                </a:lnTo>
                <a:lnTo>
                  <a:pt x="468" y="554"/>
                </a:lnTo>
                <a:lnTo>
                  <a:pt x="479" y="539"/>
                </a:lnTo>
                <a:lnTo>
                  <a:pt x="485" y="519"/>
                </a:lnTo>
                <a:lnTo>
                  <a:pt x="490" y="499"/>
                </a:lnTo>
                <a:lnTo>
                  <a:pt x="501" y="479"/>
                </a:lnTo>
                <a:lnTo>
                  <a:pt x="506" y="470"/>
                </a:lnTo>
                <a:lnTo>
                  <a:pt x="506" y="460"/>
                </a:lnTo>
                <a:lnTo>
                  <a:pt x="506" y="450"/>
                </a:lnTo>
                <a:lnTo>
                  <a:pt x="506" y="435"/>
                </a:lnTo>
                <a:lnTo>
                  <a:pt x="511" y="430"/>
                </a:lnTo>
                <a:lnTo>
                  <a:pt x="511" y="425"/>
                </a:lnTo>
                <a:lnTo>
                  <a:pt x="517" y="405"/>
                </a:lnTo>
                <a:lnTo>
                  <a:pt x="528" y="386"/>
                </a:lnTo>
                <a:lnTo>
                  <a:pt x="533" y="381"/>
                </a:lnTo>
                <a:lnTo>
                  <a:pt x="544" y="376"/>
                </a:lnTo>
                <a:lnTo>
                  <a:pt x="544" y="356"/>
                </a:lnTo>
                <a:lnTo>
                  <a:pt x="544" y="341"/>
                </a:lnTo>
                <a:lnTo>
                  <a:pt x="549" y="331"/>
                </a:lnTo>
                <a:lnTo>
                  <a:pt x="549" y="321"/>
                </a:lnTo>
                <a:lnTo>
                  <a:pt x="549" y="311"/>
                </a:lnTo>
                <a:lnTo>
                  <a:pt x="544" y="311"/>
                </a:lnTo>
                <a:lnTo>
                  <a:pt x="544" y="307"/>
                </a:lnTo>
                <a:lnTo>
                  <a:pt x="549" y="287"/>
                </a:lnTo>
                <a:lnTo>
                  <a:pt x="549" y="272"/>
                </a:lnTo>
                <a:lnTo>
                  <a:pt x="549" y="262"/>
                </a:lnTo>
                <a:lnTo>
                  <a:pt x="544" y="257"/>
                </a:lnTo>
                <a:lnTo>
                  <a:pt x="522" y="257"/>
                </a:lnTo>
                <a:lnTo>
                  <a:pt x="522" y="267"/>
                </a:lnTo>
                <a:lnTo>
                  <a:pt x="522" y="277"/>
                </a:lnTo>
                <a:lnTo>
                  <a:pt x="528" y="297"/>
                </a:lnTo>
                <a:lnTo>
                  <a:pt x="528" y="307"/>
                </a:lnTo>
                <a:lnTo>
                  <a:pt x="528" y="316"/>
                </a:lnTo>
                <a:lnTo>
                  <a:pt x="528" y="321"/>
                </a:lnTo>
                <a:lnTo>
                  <a:pt x="522" y="326"/>
                </a:lnTo>
                <a:lnTo>
                  <a:pt x="522" y="336"/>
                </a:lnTo>
                <a:lnTo>
                  <a:pt x="517" y="346"/>
                </a:lnTo>
                <a:lnTo>
                  <a:pt x="511" y="351"/>
                </a:lnTo>
                <a:lnTo>
                  <a:pt x="506" y="356"/>
                </a:lnTo>
                <a:lnTo>
                  <a:pt x="506" y="351"/>
                </a:lnTo>
                <a:lnTo>
                  <a:pt x="506" y="341"/>
                </a:lnTo>
                <a:lnTo>
                  <a:pt x="506" y="336"/>
                </a:lnTo>
                <a:lnTo>
                  <a:pt x="506" y="326"/>
                </a:lnTo>
                <a:lnTo>
                  <a:pt x="511" y="326"/>
                </a:lnTo>
                <a:lnTo>
                  <a:pt x="517" y="321"/>
                </a:lnTo>
                <a:lnTo>
                  <a:pt x="517" y="311"/>
                </a:lnTo>
                <a:lnTo>
                  <a:pt x="517" y="307"/>
                </a:lnTo>
                <a:lnTo>
                  <a:pt x="511" y="307"/>
                </a:lnTo>
                <a:lnTo>
                  <a:pt x="511" y="302"/>
                </a:lnTo>
                <a:lnTo>
                  <a:pt x="511" y="292"/>
                </a:lnTo>
                <a:lnTo>
                  <a:pt x="506" y="282"/>
                </a:lnTo>
                <a:lnTo>
                  <a:pt x="501" y="297"/>
                </a:lnTo>
                <a:lnTo>
                  <a:pt x="495" y="321"/>
                </a:lnTo>
                <a:lnTo>
                  <a:pt x="490" y="336"/>
                </a:lnTo>
                <a:lnTo>
                  <a:pt x="490" y="341"/>
                </a:lnTo>
                <a:lnTo>
                  <a:pt x="485" y="371"/>
                </a:lnTo>
                <a:lnTo>
                  <a:pt x="485" y="381"/>
                </a:lnTo>
                <a:lnTo>
                  <a:pt x="485" y="386"/>
                </a:lnTo>
                <a:lnTo>
                  <a:pt x="479" y="386"/>
                </a:lnTo>
                <a:lnTo>
                  <a:pt x="485" y="391"/>
                </a:lnTo>
                <a:lnTo>
                  <a:pt x="485" y="395"/>
                </a:lnTo>
                <a:lnTo>
                  <a:pt x="485" y="410"/>
                </a:lnTo>
                <a:lnTo>
                  <a:pt x="479" y="430"/>
                </a:lnTo>
                <a:lnTo>
                  <a:pt x="479" y="440"/>
                </a:lnTo>
                <a:lnTo>
                  <a:pt x="479" y="445"/>
                </a:lnTo>
                <a:lnTo>
                  <a:pt x="479" y="450"/>
                </a:lnTo>
                <a:lnTo>
                  <a:pt x="474" y="460"/>
                </a:lnTo>
                <a:lnTo>
                  <a:pt x="468" y="465"/>
                </a:lnTo>
                <a:lnTo>
                  <a:pt x="458" y="470"/>
                </a:lnTo>
                <a:lnTo>
                  <a:pt x="458" y="475"/>
                </a:lnTo>
                <a:lnTo>
                  <a:pt x="452" y="479"/>
                </a:lnTo>
                <a:lnTo>
                  <a:pt x="447" y="489"/>
                </a:lnTo>
                <a:lnTo>
                  <a:pt x="436" y="494"/>
                </a:lnTo>
                <a:lnTo>
                  <a:pt x="431" y="494"/>
                </a:lnTo>
                <a:lnTo>
                  <a:pt x="425" y="494"/>
                </a:lnTo>
                <a:lnTo>
                  <a:pt x="415" y="484"/>
                </a:lnTo>
                <a:lnTo>
                  <a:pt x="409" y="484"/>
                </a:lnTo>
                <a:lnTo>
                  <a:pt x="409" y="479"/>
                </a:lnTo>
                <a:lnTo>
                  <a:pt x="404" y="465"/>
                </a:lnTo>
                <a:lnTo>
                  <a:pt x="398" y="460"/>
                </a:lnTo>
                <a:lnTo>
                  <a:pt x="398" y="450"/>
                </a:lnTo>
                <a:lnTo>
                  <a:pt x="398" y="445"/>
                </a:lnTo>
                <a:lnTo>
                  <a:pt x="398" y="435"/>
                </a:lnTo>
                <a:lnTo>
                  <a:pt x="393" y="420"/>
                </a:lnTo>
                <a:lnTo>
                  <a:pt x="393" y="410"/>
                </a:lnTo>
                <a:lnTo>
                  <a:pt x="388" y="400"/>
                </a:lnTo>
                <a:lnTo>
                  <a:pt x="382" y="395"/>
                </a:lnTo>
                <a:lnTo>
                  <a:pt x="377" y="391"/>
                </a:lnTo>
                <a:lnTo>
                  <a:pt x="366" y="386"/>
                </a:lnTo>
                <a:lnTo>
                  <a:pt x="361" y="376"/>
                </a:lnTo>
                <a:lnTo>
                  <a:pt x="355" y="371"/>
                </a:lnTo>
                <a:lnTo>
                  <a:pt x="350" y="351"/>
                </a:lnTo>
                <a:lnTo>
                  <a:pt x="350" y="341"/>
                </a:lnTo>
                <a:lnTo>
                  <a:pt x="345" y="331"/>
                </a:lnTo>
                <a:lnTo>
                  <a:pt x="339" y="326"/>
                </a:lnTo>
                <a:lnTo>
                  <a:pt x="339" y="321"/>
                </a:lnTo>
                <a:lnTo>
                  <a:pt x="334" y="321"/>
                </a:lnTo>
                <a:lnTo>
                  <a:pt x="328" y="321"/>
                </a:lnTo>
                <a:lnTo>
                  <a:pt x="328" y="326"/>
                </a:lnTo>
                <a:lnTo>
                  <a:pt x="318" y="326"/>
                </a:lnTo>
                <a:lnTo>
                  <a:pt x="280" y="331"/>
                </a:lnTo>
                <a:lnTo>
                  <a:pt x="237" y="326"/>
                </a:lnTo>
                <a:lnTo>
                  <a:pt x="221" y="321"/>
                </a:lnTo>
                <a:lnTo>
                  <a:pt x="210" y="321"/>
                </a:lnTo>
                <a:lnTo>
                  <a:pt x="210" y="311"/>
                </a:lnTo>
                <a:lnTo>
                  <a:pt x="210" y="307"/>
                </a:lnTo>
                <a:lnTo>
                  <a:pt x="210" y="302"/>
                </a:lnTo>
                <a:lnTo>
                  <a:pt x="204" y="307"/>
                </a:lnTo>
                <a:lnTo>
                  <a:pt x="194" y="307"/>
                </a:lnTo>
                <a:lnTo>
                  <a:pt x="188" y="302"/>
                </a:lnTo>
                <a:lnTo>
                  <a:pt x="183" y="297"/>
                </a:lnTo>
                <a:lnTo>
                  <a:pt x="178" y="292"/>
                </a:lnTo>
                <a:lnTo>
                  <a:pt x="161" y="292"/>
                </a:lnTo>
                <a:lnTo>
                  <a:pt x="124" y="287"/>
                </a:lnTo>
                <a:lnTo>
                  <a:pt x="108" y="282"/>
                </a:lnTo>
                <a:lnTo>
                  <a:pt x="86" y="272"/>
                </a:lnTo>
                <a:lnTo>
                  <a:pt x="70" y="267"/>
                </a:lnTo>
                <a:lnTo>
                  <a:pt x="59" y="267"/>
                </a:lnTo>
                <a:lnTo>
                  <a:pt x="43" y="262"/>
                </a:lnTo>
                <a:lnTo>
                  <a:pt x="27" y="257"/>
                </a:lnTo>
                <a:lnTo>
                  <a:pt x="21" y="257"/>
                </a:lnTo>
                <a:lnTo>
                  <a:pt x="11" y="252"/>
                </a:lnTo>
                <a:lnTo>
                  <a:pt x="5" y="247"/>
                </a:lnTo>
                <a:lnTo>
                  <a:pt x="0" y="242"/>
                </a:lnTo>
                <a:lnTo>
                  <a:pt x="16" y="237"/>
                </a:lnTo>
                <a:lnTo>
                  <a:pt x="21" y="237"/>
                </a:lnTo>
                <a:lnTo>
                  <a:pt x="43" y="218"/>
                </a:lnTo>
                <a:lnTo>
                  <a:pt x="59" y="208"/>
                </a:lnTo>
                <a:lnTo>
                  <a:pt x="64" y="198"/>
                </a:lnTo>
                <a:lnTo>
                  <a:pt x="70" y="183"/>
                </a:lnTo>
                <a:lnTo>
                  <a:pt x="75" y="183"/>
                </a:lnTo>
                <a:lnTo>
                  <a:pt x="81" y="178"/>
                </a:lnTo>
                <a:lnTo>
                  <a:pt x="86" y="173"/>
                </a:lnTo>
                <a:lnTo>
                  <a:pt x="91" y="163"/>
                </a:lnTo>
                <a:lnTo>
                  <a:pt x="91" y="158"/>
                </a:lnTo>
                <a:lnTo>
                  <a:pt x="102" y="148"/>
                </a:lnTo>
                <a:lnTo>
                  <a:pt x="108" y="143"/>
                </a:lnTo>
                <a:lnTo>
                  <a:pt x="118" y="143"/>
                </a:lnTo>
                <a:lnTo>
                  <a:pt x="134" y="148"/>
                </a:lnTo>
                <a:lnTo>
                  <a:pt x="151" y="143"/>
                </a:lnTo>
                <a:lnTo>
                  <a:pt x="145" y="138"/>
                </a:lnTo>
                <a:lnTo>
                  <a:pt x="167" y="134"/>
                </a:lnTo>
                <a:lnTo>
                  <a:pt x="172" y="129"/>
                </a:lnTo>
                <a:lnTo>
                  <a:pt x="178" y="124"/>
                </a:lnTo>
                <a:lnTo>
                  <a:pt x="172" y="119"/>
                </a:lnTo>
                <a:lnTo>
                  <a:pt x="167" y="119"/>
                </a:lnTo>
                <a:lnTo>
                  <a:pt x="167" y="114"/>
                </a:lnTo>
                <a:lnTo>
                  <a:pt x="161" y="109"/>
                </a:lnTo>
                <a:lnTo>
                  <a:pt x="172" y="104"/>
                </a:lnTo>
                <a:lnTo>
                  <a:pt x="178" y="99"/>
                </a:lnTo>
                <a:lnTo>
                  <a:pt x="167" y="99"/>
                </a:lnTo>
                <a:lnTo>
                  <a:pt x="161" y="84"/>
                </a:lnTo>
                <a:lnTo>
                  <a:pt x="167" y="79"/>
                </a:lnTo>
                <a:lnTo>
                  <a:pt x="172" y="74"/>
                </a:lnTo>
                <a:lnTo>
                  <a:pt x="167" y="69"/>
                </a:lnTo>
                <a:lnTo>
                  <a:pt x="172" y="64"/>
                </a:lnTo>
                <a:lnTo>
                  <a:pt x="188" y="54"/>
                </a:lnTo>
                <a:lnTo>
                  <a:pt x="188" y="50"/>
                </a:lnTo>
                <a:lnTo>
                  <a:pt x="199" y="40"/>
                </a:lnTo>
                <a:lnTo>
                  <a:pt x="210" y="40"/>
                </a:lnTo>
                <a:lnTo>
                  <a:pt x="210" y="35"/>
                </a:lnTo>
                <a:lnTo>
                  <a:pt x="215" y="40"/>
                </a:lnTo>
                <a:lnTo>
                  <a:pt x="215" y="50"/>
                </a:lnTo>
                <a:lnTo>
                  <a:pt x="210" y="59"/>
                </a:lnTo>
                <a:lnTo>
                  <a:pt x="194" y="84"/>
                </a:lnTo>
                <a:lnTo>
                  <a:pt x="204" y="84"/>
                </a:lnTo>
                <a:lnTo>
                  <a:pt x="204" y="79"/>
                </a:lnTo>
                <a:lnTo>
                  <a:pt x="210" y="69"/>
                </a:lnTo>
                <a:lnTo>
                  <a:pt x="215" y="59"/>
                </a:lnTo>
                <a:lnTo>
                  <a:pt x="221" y="59"/>
                </a:lnTo>
                <a:lnTo>
                  <a:pt x="226" y="54"/>
                </a:lnTo>
                <a:lnTo>
                  <a:pt x="231" y="40"/>
                </a:lnTo>
                <a:lnTo>
                  <a:pt x="237" y="25"/>
                </a:lnTo>
                <a:lnTo>
                  <a:pt x="237" y="20"/>
                </a:lnTo>
                <a:lnTo>
                  <a:pt x="242" y="15"/>
                </a:lnTo>
                <a:lnTo>
                  <a:pt x="248" y="15"/>
                </a:lnTo>
                <a:lnTo>
                  <a:pt x="253" y="15"/>
                </a:lnTo>
                <a:lnTo>
                  <a:pt x="258" y="10"/>
                </a:lnTo>
                <a:lnTo>
                  <a:pt x="253" y="5"/>
                </a:lnTo>
                <a:lnTo>
                  <a:pt x="253" y="0"/>
                </a:lnTo>
                <a:lnTo>
                  <a:pt x="856" y="0"/>
                </a:lnTo>
                <a:lnTo>
                  <a:pt x="856" y="564"/>
                </a:lnTo>
                <a:lnTo>
                  <a:pt x="856" y="573"/>
                </a:lnTo>
                <a:lnTo>
                  <a:pt x="856" y="603"/>
                </a:lnTo>
                <a:lnTo>
                  <a:pt x="856" y="618"/>
                </a:lnTo>
                <a:lnTo>
                  <a:pt x="851" y="638"/>
                </a:lnTo>
                <a:lnTo>
                  <a:pt x="845" y="642"/>
                </a:lnTo>
                <a:lnTo>
                  <a:pt x="845" y="652"/>
                </a:lnTo>
                <a:lnTo>
                  <a:pt x="840" y="657"/>
                </a:lnTo>
                <a:lnTo>
                  <a:pt x="835" y="657"/>
                </a:lnTo>
                <a:close/>
              </a:path>
            </a:pathLst>
          </a:custGeom>
          <a:noFill/>
          <a:ln w="1588" cap="rnd">
            <a:solidFill>
              <a:srgbClr val="000000"/>
            </a:solidFill>
            <a:prstDash val="solid"/>
            <a:round/>
            <a:headEnd/>
            <a:tailEnd/>
          </a:ln>
        </p:spPr>
        <p:txBody>
          <a:bodyPr/>
          <a:lstStyle/>
          <a:p>
            <a:endParaRPr lang="en-US"/>
          </a:p>
        </p:txBody>
      </p:sp>
      <p:sp>
        <p:nvSpPr>
          <p:cNvPr id="159068" name="Freeform 2396"/>
          <p:cNvSpPr>
            <a:spLocks/>
          </p:cNvSpPr>
          <p:nvPr/>
        </p:nvSpPr>
        <p:spPr bwMode="auto">
          <a:xfrm>
            <a:off x="2366963" y="1093788"/>
            <a:ext cx="42863" cy="46038"/>
          </a:xfrm>
          <a:custGeom>
            <a:avLst/>
            <a:gdLst/>
            <a:ahLst/>
            <a:cxnLst>
              <a:cxn ang="0">
                <a:pos x="0" y="0"/>
              </a:cxn>
              <a:cxn ang="0">
                <a:pos x="0" y="0"/>
              </a:cxn>
              <a:cxn ang="0">
                <a:pos x="5" y="0"/>
              </a:cxn>
              <a:cxn ang="0">
                <a:pos x="16" y="0"/>
              </a:cxn>
              <a:cxn ang="0">
                <a:pos x="27" y="5"/>
              </a:cxn>
              <a:cxn ang="0">
                <a:pos x="27" y="10"/>
              </a:cxn>
              <a:cxn ang="0">
                <a:pos x="27" y="15"/>
              </a:cxn>
              <a:cxn ang="0">
                <a:pos x="22" y="20"/>
              </a:cxn>
              <a:cxn ang="0">
                <a:pos x="22" y="24"/>
              </a:cxn>
              <a:cxn ang="0">
                <a:pos x="22" y="29"/>
              </a:cxn>
              <a:cxn ang="0">
                <a:pos x="16" y="29"/>
              </a:cxn>
              <a:cxn ang="0">
                <a:pos x="16" y="24"/>
              </a:cxn>
              <a:cxn ang="0">
                <a:pos x="11" y="29"/>
              </a:cxn>
              <a:cxn ang="0">
                <a:pos x="0" y="0"/>
              </a:cxn>
            </a:cxnLst>
            <a:rect l="0" t="0" r="r" b="b"/>
            <a:pathLst>
              <a:path w="27" h="29">
                <a:moveTo>
                  <a:pt x="0" y="0"/>
                </a:moveTo>
                <a:lnTo>
                  <a:pt x="0" y="0"/>
                </a:lnTo>
                <a:lnTo>
                  <a:pt x="5" y="0"/>
                </a:lnTo>
                <a:lnTo>
                  <a:pt x="16" y="0"/>
                </a:lnTo>
                <a:lnTo>
                  <a:pt x="27" y="5"/>
                </a:lnTo>
                <a:lnTo>
                  <a:pt x="27" y="10"/>
                </a:lnTo>
                <a:lnTo>
                  <a:pt x="27" y="15"/>
                </a:lnTo>
                <a:lnTo>
                  <a:pt x="22" y="20"/>
                </a:lnTo>
                <a:lnTo>
                  <a:pt x="22" y="24"/>
                </a:lnTo>
                <a:lnTo>
                  <a:pt x="22" y="29"/>
                </a:lnTo>
                <a:lnTo>
                  <a:pt x="16" y="29"/>
                </a:lnTo>
                <a:lnTo>
                  <a:pt x="16" y="24"/>
                </a:lnTo>
                <a:lnTo>
                  <a:pt x="11" y="29"/>
                </a:lnTo>
                <a:lnTo>
                  <a:pt x="0" y="0"/>
                </a:lnTo>
                <a:close/>
              </a:path>
            </a:pathLst>
          </a:custGeom>
          <a:solidFill>
            <a:srgbClr val="C1FFD5"/>
          </a:solidFill>
          <a:ln w="9525">
            <a:noFill/>
            <a:round/>
            <a:headEnd/>
            <a:tailEnd/>
          </a:ln>
        </p:spPr>
        <p:txBody>
          <a:bodyPr/>
          <a:lstStyle/>
          <a:p>
            <a:endParaRPr lang="en-US"/>
          </a:p>
        </p:txBody>
      </p:sp>
      <p:sp>
        <p:nvSpPr>
          <p:cNvPr id="159069" name="Freeform 2397"/>
          <p:cNvSpPr>
            <a:spLocks/>
          </p:cNvSpPr>
          <p:nvPr/>
        </p:nvSpPr>
        <p:spPr bwMode="auto">
          <a:xfrm>
            <a:off x="2366963" y="1093788"/>
            <a:ext cx="42863" cy="46038"/>
          </a:xfrm>
          <a:custGeom>
            <a:avLst/>
            <a:gdLst/>
            <a:ahLst/>
            <a:cxnLst>
              <a:cxn ang="0">
                <a:pos x="0" y="0"/>
              </a:cxn>
              <a:cxn ang="0">
                <a:pos x="0" y="0"/>
              </a:cxn>
              <a:cxn ang="0">
                <a:pos x="5" y="0"/>
              </a:cxn>
              <a:cxn ang="0">
                <a:pos x="16" y="0"/>
              </a:cxn>
              <a:cxn ang="0">
                <a:pos x="27" y="5"/>
              </a:cxn>
              <a:cxn ang="0">
                <a:pos x="27" y="10"/>
              </a:cxn>
              <a:cxn ang="0">
                <a:pos x="27" y="15"/>
              </a:cxn>
              <a:cxn ang="0">
                <a:pos x="22" y="20"/>
              </a:cxn>
              <a:cxn ang="0">
                <a:pos x="22" y="24"/>
              </a:cxn>
              <a:cxn ang="0">
                <a:pos x="22" y="29"/>
              </a:cxn>
              <a:cxn ang="0">
                <a:pos x="16" y="29"/>
              </a:cxn>
              <a:cxn ang="0">
                <a:pos x="16" y="24"/>
              </a:cxn>
              <a:cxn ang="0">
                <a:pos x="11" y="29"/>
              </a:cxn>
              <a:cxn ang="0">
                <a:pos x="0" y="0"/>
              </a:cxn>
            </a:cxnLst>
            <a:rect l="0" t="0" r="r" b="b"/>
            <a:pathLst>
              <a:path w="27" h="29">
                <a:moveTo>
                  <a:pt x="0" y="0"/>
                </a:moveTo>
                <a:lnTo>
                  <a:pt x="0" y="0"/>
                </a:lnTo>
                <a:lnTo>
                  <a:pt x="5" y="0"/>
                </a:lnTo>
                <a:lnTo>
                  <a:pt x="16" y="0"/>
                </a:lnTo>
                <a:lnTo>
                  <a:pt x="27" y="5"/>
                </a:lnTo>
                <a:lnTo>
                  <a:pt x="27" y="10"/>
                </a:lnTo>
                <a:lnTo>
                  <a:pt x="27" y="15"/>
                </a:lnTo>
                <a:lnTo>
                  <a:pt x="22" y="20"/>
                </a:lnTo>
                <a:lnTo>
                  <a:pt x="22" y="24"/>
                </a:lnTo>
                <a:lnTo>
                  <a:pt x="22" y="29"/>
                </a:lnTo>
                <a:lnTo>
                  <a:pt x="16" y="29"/>
                </a:lnTo>
                <a:lnTo>
                  <a:pt x="16" y="24"/>
                </a:lnTo>
                <a:lnTo>
                  <a:pt x="11" y="29"/>
                </a:lnTo>
                <a:lnTo>
                  <a:pt x="0" y="0"/>
                </a:lnTo>
                <a:close/>
              </a:path>
            </a:pathLst>
          </a:custGeom>
          <a:noFill/>
          <a:ln w="1588" cap="rnd">
            <a:solidFill>
              <a:srgbClr val="000000"/>
            </a:solidFill>
            <a:prstDash val="solid"/>
            <a:round/>
            <a:headEnd/>
            <a:tailEnd/>
          </a:ln>
        </p:spPr>
        <p:txBody>
          <a:bodyPr/>
          <a:lstStyle/>
          <a:p>
            <a:endParaRPr lang="en-US"/>
          </a:p>
        </p:txBody>
      </p:sp>
      <p:sp>
        <p:nvSpPr>
          <p:cNvPr id="159070" name="Freeform 2398"/>
          <p:cNvSpPr>
            <a:spLocks/>
          </p:cNvSpPr>
          <p:nvPr/>
        </p:nvSpPr>
        <p:spPr bwMode="auto">
          <a:xfrm>
            <a:off x="2565400" y="2522538"/>
            <a:ext cx="1701800" cy="3241675"/>
          </a:xfrm>
          <a:custGeom>
            <a:avLst/>
            <a:gdLst/>
            <a:ahLst/>
            <a:cxnLst>
              <a:cxn ang="0">
                <a:pos x="641" y="1320"/>
              </a:cxn>
              <a:cxn ang="0">
                <a:pos x="609" y="1275"/>
              </a:cxn>
              <a:cxn ang="0">
                <a:pos x="630" y="1162"/>
              </a:cxn>
              <a:cxn ang="0">
                <a:pos x="630" y="1033"/>
              </a:cxn>
              <a:cxn ang="0">
                <a:pos x="657" y="934"/>
              </a:cxn>
              <a:cxn ang="0">
                <a:pos x="684" y="870"/>
              </a:cxn>
              <a:cxn ang="0">
                <a:pos x="711" y="776"/>
              </a:cxn>
              <a:cxn ang="0">
                <a:pos x="803" y="677"/>
              </a:cxn>
              <a:cxn ang="0">
                <a:pos x="841" y="603"/>
              </a:cxn>
              <a:cxn ang="0">
                <a:pos x="862" y="543"/>
              </a:cxn>
              <a:cxn ang="0">
                <a:pos x="900" y="509"/>
              </a:cxn>
              <a:cxn ang="0">
                <a:pos x="905" y="420"/>
              </a:cxn>
              <a:cxn ang="0">
                <a:pos x="921" y="410"/>
              </a:cxn>
              <a:cxn ang="0">
                <a:pos x="943" y="361"/>
              </a:cxn>
              <a:cxn ang="0">
                <a:pos x="954" y="326"/>
              </a:cxn>
              <a:cxn ang="0">
                <a:pos x="959" y="286"/>
              </a:cxn>
              <a:cxn ang="0">
                <a:pos x="986" y="237"/>
              </a:cxn>
              <a:cxn ang="0">
                <a:pos x="991" y="212"/>
              </a:cxn>
              <a:cxn ang="0">
                <a:pos x="1002" y="148"/>
              </a:cxn>
              <a:cxn ang="0">
                <a:pos x="1013" y="84"/>
              </a:cxn>
              <a:cxn ang="0">
                <a:pos x="1035" y="29"/>
              </a:cxn>
              <a:cxn ang="0">
                <a:pos x="1045" y="59"/>
              </a:cxn>
              <a:cxn ang="0">
                <a:pos x="1056" y="10"/>
              </a:cxn>
              <a:cxn ang="0">
                <a:pos x="1067" y="682"/>
              </a:cxn>
              <a:cxn ang="0">
                <a:pos x="113" y="2017"/>
              </a:cxn>
              <a:cxn ang="0">
                <a:pos x="108" y="1997"/>
              </a:cxn>
              <a:cxn ang="0">
                <a:pos x="81" y="2007"/>
              </a:cxn>
              <a:cxn ang="0">
                <a:pos x="54" y="1997"/>
              </a:cxn>
              <a:cxn ang="0">
                <a:pos x="59" y="1962"/>
              </a:cxn>
              <a:cxn ang="0">
                <a:pos x="10" y="1982"/>
              </a:cxn>
              <a:cxn ang="0">
                <a:pos x="10" y="1953"/>
              </a:cxn>
              <a:cxn ang="0">
                <a:pos x="48" y="1908"/>
              </a:cxn>
              <a:cxn ang="0">
                <a:pos x="70" y="1859"/>
              </a:cxn>
              <a:cxn ang="0">
                <a:pos x="118" y="1790"/>
              </a:cxn>
              <a:cxn ang="0">
                <a:pos x="134" y="1760"/>
              </a:cxn>
              <a:cxn ang="0">
                <a:pos x="172" y="1765"/>
              </a:cxn>
              <a:cxn ang="0">
                <a:pos x="167" y="1730"/>
              </a:cxn>
              <a:cxn ang="0">
                <a:pos x="134" y="1700"/>
              </a:cxn>
              <a:cxn ang="0">
                <a:pos x="161" y="1666"/>
              </a:cxn>
              <a:cxn ang="0">
                <a:pos x="183" y="1621"/>
              </a:cxn>
              <a:cxn ang="0">
                <a:pos x="231" y="1587"/>
              </a:cxn>
              <a:cxn ang="0">
                <a:pos x="231" y="1612"/>
              </a:cxn>
              <a:cxn ang="0">
                <a:pos x="264" y="1656"/>
              </a:cxn>
              <a:cxn ang="0">
                <a:pos x="296" y="1666"/>
              </a:cxn>
              <a:cxn ang="0">
                <a:pos x="312" y="1636"/>
              </a:cxn>
              <a:cxn ang="0">
                <a:pos x="275" y="1577"/>
              </a:cxn>
              <a:cxn ang="0">
                <a:pos x="291" y="1542"/>
              </a:cxn>
              <a:cxn ang="0">
                <a:pos x="350" y="1513"/>
              </a:cxn>
              <a:cxn ang="0">
                <a:pos x="447" y="1522"/>
              </a:cxn>
              <a:cxn ang="0">
                <a:pos x="447" y="1498"/>
              </a:cxn>
              <a:cxn ang="0">
                <a:pos x="528" y="1409"/>
              </a:cxn>
            </a:cxnLst>
            <a:rect l="0" t="0" r="r" b="b"/>
            <a:pathLst>
              <a:path w="1072" h="2042">
                <a:moveTo>
                  <a:pt x="727" y="1354"/>
                </a:moveTo>
                <a:lnTo>
                  <a:pt x="717" y="1344"/>
                </a:lnTo>
                <a:lnTo>
                  <a:pt x="706" y="1340"/>
                </a:lnTo>
                <a:lnTo>
                  <a:pt x="684" y="1325"/>
                </a:lnTo>
                <a:lnTo>
                  <a:pt x="641" y="1320"/>
                </a:lnTo>
                <a:lnTo>
                  <a:pt x="625" y="1310"/>
                </a:lnTo>
                <a:lnTo>
                  <a:pt x="614" y="1305"/>
                </a:lnTo>
                <a:lnTo>
                  <a:pt x="609" y="1295"/>
                </a:lnTo>
                <a:lnTo>
                  <a:pt x="609" y="1285"/>
                </a:lnTo>
                <a:lnTo>
                  <a:pt x="609" y="1275"/>
                </a:lnTo>
                <a:lnTo>
                  <a:pt x="614" y="1241"/>
                </a:lnTo>
                <a:lnTo>
                  <a:pt x="625" y="1201"/>
                </a:lnTo>
                <a:lnTo>
                  <a:pt x="630" y="1181"/>
                </a:lnTo>
                <a:lnTo>
                  <a:pt x="630" y="1166"/>
                </a:lnTo>
                <a:lnTo>
                  <a:pt x="630" y="1162"/>
                </a:lnTo>
                <a:lnTo>
                  <a:pt x="619" y="1137"/>
                </a:lnTo>
                <a:lnTo>
                  <a:pt x="614" y="1107"/>
                </a:lnTo>
                <a:lnTo>
                  <a:pt x="614" y="1078"/>
                </a:lnTo>
                <a:lnTo>
                  <a:pt x="609" y="1053"/>
                </a:lnTo>
                <a:lnTo>
                  <a:pt x="630" y="1033"/>
                </a:lnTo>
                <a:lnTo>
                  <a:pt x="636" y="1033"/>
                </a:lnTo>
                <a:lnTo>
                  <a:pt x="636" y="1008"/>
                </a:lnTo>
                <a:lnTo>
                  <a:pt x="641" y="979"/>
                </a:lnTo>
                <a:lnTo>
                  <a:pt x="652" y="959"/>
                </a:lnTo>
                <a:lnTo>
                  <a:pt x="657" y="934"/>
                </a:lnTo>
                <a:lnTo>
                  <a:pt x="668" y="914"/>
                </a:lnTo>
                <a:lnTo>
                  <a:pt x="668" y="899"/>
                </a:lnTo>
                <a:lnTo>
                  <a:pt x="668" y="890"/>
                </a:lnTo>
                <a:lnTo>
                  <a:pt x="679" y="880"/>
                </a:lnTo>
                <a:lnTo>
                  <a:pt x="684" y="870"/>
                </a:lnTo>
                <a:lnTo>
                  <a:pt x="690" y="860"/>
                </a:lnTo>
                <a:lnTo>
                  <a:pt x="695" y="850"/>
                </a:lnTo>
                <a:lnTo>
                  <a:pt x="700" y="825"/>
                </a:lnTo>
                <a:lnTo>
                  <a:pt x="706" y="801"/>
                </a:lnTo>
                <a:lnTo>
                  <a:pt x="711" y="776"/>
                </a:lnTo>
                <a:lnTo>
                  <a:pt x="717" y="756"/>
                </a:lnTo>
                <a:lnTo>
                  <a:pt x="727" y="732"/>
                </a:lnTo>
                <a:lnTo>
                  <a:pt x="749" y="712"/>
                </a:lnTo>
                <a:lnTo>
                  <a:pt x="787" y="687"/>
                </a:lnTo>
                <a:lnTo>
                  <a:pt x="803" y="677"/>
                </a:lnTo>
                <a:lnTo>
                  <a:pt x="798" y="667"/>
                </a:lnTo>
                <a:lnTo>
                  <a:pt x="798" y="657"/>
                </a:lnTo>
                <a:lnTo>
                  <a:pt x="803" y="647"/>
                </a:lnTo>
                <a:lnTo>
                  <a:pt x="808" y="637"/>
                </a:lnTo>
                <a:lnTo>
                  <a:pt x="841" y="603"/>
                </a:lnTo>
                <a:lnTo>
                  <a:pt x="851" y="593"/>
                </a:lnTo>
                <a:lnTo>
                  <a:pt x="857" y="583"/>
                </a:lnTo>
                <a:lnTo>
                  <a:pt x="862" y="573"/>
                </a:lnTo>
                <a:lnTo>
                  <a:pt x="862" y="563"/>
                </a:lnTo>
                <a:lnTo>
                  <a:pt x="862" y="543"/>
                </a:lnTo>
                <a:lnTo>
                  <a:pt x="868" y="524"/>
                </a:lnTo>
                <a:lnTo>
                  <a:pt x="873" y="524"/>
                </a:lnTo>
                <a:lnTo>
                  <a:pt x="884" y="529"/>
                </a:lnTo>
                <a:lnTo>
                  <a:pt x="889" y="524"/>
                </a:lnTo>
                <a:lnTo>
                  <a:pt x="900" y="509"/>
                </a:lnTo>
                <a:lnTo>
                  <a:pt x="900" y="494"/>
                </a:lnTo>
                <a:lnTo>
                  <a:pt x="905" y="474"/>
                </a:lnTo>
                <a:lnTo>
                  <a:pt x="905" y="455"/>
                </a:lnTo>
                <a:lnTo>
                  <a:pt x="911" y="435"/>
                </a:lnTo>
                <a:lnTo>
                  <a:pt x="905" y="420"/>
                </a:lnTo>
                <a:lnTo>
                  <a:pt x="905" y="410"/>
                </a:lnTo>
                <a:lnTo>
                  <a:pt x="905" y="415"/>
                </a:lnTo>
                <a:lnTo>
                  <a:pt x="911" y="410"/>
                </a:lnTo>
                <a:lnTo>
                  <a:pt x="916" y="415"/>
                </a:lnTo>
                <a:lnTo>
                  <a:pt x="921" y="410"/>
                </a:lnTo>
                <a:lnTo>
                  <a:pt x="921" y="400"/>
                </a:lnTo>
                <a:lnTo>
                  <a:pt x="921" y="390"/>
                </a:lnTo>
                <a:lnTo>
                  <a:pt x="927" y="385"/>
                </a:lnTo>
                <a:lnTo>
                  <a:pt x="932" y="375"/>
                </a:lnTo>
                <a:lnTo>
                  <a:pt x="943" y="361"/>
                </a:lnTo>
                <a:lnTo>
                  <a:pt x="943" y="356"/>
                </a:lnTo>
                <a:lnTo>
                  <a:pt x="938" y="346"/>
                </a:lnTo>
                <a:lnTo>
                  <a:pt x="943" y="326"/>
                </a:lnTo>
                <a:lnTo>
                  <a:pt x="948" y="326"/>
                </a:lnTo>
                <a:lnTo>
                  <a:pt x="954" y="326"/>
                </a:lnTo>
                <a:lnTo>
                  <a:pt x="959" y="326"/>
                </a:lnTo>
                <a:lnTo>
                  <a:pt x="959" y="321"/>
                </a:lnTo>
                <a:lnTo>
                  <a:pt x="954" y="301"/>
                </a:lnTo>
                <a:lnTo>
                  <a:pt x="954" y="291"/>
                </a:lnTo>
                <a:lnTo>
                  <a:pt x="959" y="286"/>
                </a:lnTo>
                <a:lnTo>
                  <a:pt x="964" y="247"/>
                </a:lnTo>
                <a:lnTo>
                  <a:pt x="970" y="232"/>
                </a:lnTo>
                <a:lnTo>
                  <a:pt x="975" y="232"/>
                </a:lnTo>
                <a:lnTo>
                  <a:pt x="981" y="237"/>
                </a:lnTo>
                <a:lnTo>
                  <a:pt x="986" y="237"/>
                </a:lnTo>
                <a:lnTo>
                  <a:pt x="986" y="242"/>
                </a:lnTo>
                <a:lnTo>
                  <a:pt x="986" y="237"/>
                </a:lnTo>
                <a:lnTo>
                  <a:pt x="986" y="232"/>
                </a:lnTo>
                <a:lnTo>
                  <a:pt x="986" y="227"/>
                </a:lnTo>
                <a:lnTo>
                  <a:pt x="991" y="212"/>
                </a:lnTo>
                <a:lnTo>
                  <a:pt x="1002" y="193"/>
                </a:lnTo>
                <a:lnTo>
                  <a:pt x="1008" y="178"/>
                </a:lnTo>
                <a:lnTo>
                  <a:pt x="1008" y="173"/>
                </a:lnTo>
                <a:lnTo>
                  <a:pt x="1008" y="168"/>
                </a:lnTo>
                <a:lnTo>
                  <a:pt x="1002" y="148"/>
                </a:lnTo>
                <a:lnTo>
                  <a:pt x="1002" y="133"/>
                </a:lnTo>
                <a:lnTo>
                  <a:pt x="1002" y="99"/>
                </a:lnTo>
                <a:lnTo>
                  <a:pt x="1008" y="94"/>
                </a:lnTo>
                <a:lnTo>
                  <a:pt x="1013" y="89"/>
                </a:lnTo>
                <a:lnTo>
                  <a:pt x="1013" y="84"/>
                </a:lnTo>
                <a:lnTo>
                  <a:pt x="1013" y="79"/>
                </a:lnTo>
                <a:lnTo>
                  <a:pt x="1018" y="54"/>
                </a:lnTo>
                <a:lnTo>
                  <a:pt x="1024" y="39"/>
                </a:lnTo>
                <a:lnTo>
                  <a:pt x="1029" y="29"/>
                </a:lnTo>
                <a:lnTo>
                  <a:pt x="1035" y="29"/>
                </a:lnTo>
                <a:lnTo>
                  <a:pt x="1040" y="29"/>
                </a:lnTo>
                <a:lnTo>
                  <a:pt x="1040" y="34"/>
                </a:lnTo>
                <a:lnTo>
                  <a:pt x="1045" y="39"/>
                </a:lnTo>
                <a:lnTo>
                  <a:pt x="1045" y="54"/>
                </a:lnTo>
                <a:lnTo>
                  <a:pt x="1045" y="59"/>
                </a:lnTo>
                <a:lnTo>
                  <a:pt x="1045" y="54"/>
                </a:lnTo>
                <a:lnTo>
                  <a:pt x="1051" y="39"/>
                </a:lnTo>
                <a:lnTo>
                  <a:pt x="1051" y="34"/>
                </a:lnTo>
                <a:lnTo>
                  <a:pt x="1051" y="24"/>
                </a:lnTo>
                <a:lnTo>
                  <a:pt x="1056" y="10"/>
                </a:lnTo>
                <a:lnTo>
                  <a:pt x="1067" y="5"/>
                </a:lnTo>
                <a:lnTo>
                  <a:pt x="1072" y="0"/>
                </a:lnTo>
                <a:lnTo>
                  <a:pt x="1072" y="5"/>
                </a:lnTo>
                <a:lnTo>
                  <a:pt x="1067" y="272"/>
                </a:lnTo>
                <a:lnTo>
                  <a:pt x="1067" y="682"/>
                </a:lnTo>
                <a:lnTo>
                  <a:pt x="1072" y="1320"/>
                </a:lnTo>
                <a:lnTo>
                  <a:pt x="1072" y="1335"/>
                </a:lnTo>
                <a:lnTo>
                  <a:pt x="1072" y="2042"/>
                </a:lnTo>
                <a:lnTo>
                  <a:pt x="118" y="2042"/>
                </a:lnTo>
                <a:lnTo>
                  <a:pt x="113" y="2017"/>
                </a:lnTo>
                <a:lnTo>
                  <a:pt x="118" y="2017"/>
                </a:lnTo>
                <a:lnTo>
                  <a:pt x="118" y="2012"/>
                </a:lnTo>
                <a:lnTo>
                  <a:pt x="113" y="2002"/>
                </a:lnTo>
                <a:lnTo>
                  <a:pt x="113" y="1997"/>
                </a:lnTo>
                <a:lnTo>
                  <a:pt x="108" y="1997"/>
                </a:lnTo>
                <a:lnTo>
                  <a:pt x="102" y="1997"/>
                </a:lnTo>
                <a:lnTo>
                  <a:pt x="91" y="2007"/>
                </a:lnTo>
                <a:lnTo>
                  <a:pt x="86" y="2007"/>
                </a:lnTo>
                <a:lnTo>
                  <a:pt x="86" y="2002"/>
                </a:lnTo>
                <a:lnTo>
                  <a:pt x="81" y="2007"/>
                </a:lnTo>
                <a:lnTo>
                  <a:pt x="86" y="1992"/>
                </a:lnTo>
                <a:lnTo>
                  <a:pt x="86" y="1987"/>
                </a:lnTo>
                <a:lnTo>
                  <a:pt x="81" y="1982"/>
                </a:lnTo>
                <a:lnTo>
                  <a:pt x="70" y="1987"/>
                </a:lnTo>
                <a:lnTo>
                  <a:pt x="54" y="1997"/>
                </a:lnTo>
                <a:lnTo>
                  <a:pt x="59" y="1987"/>
                </a:lnTo>
                <a:lnTo>
                  <a:pt x="64" y="1982"/>
                </a:lnTo>
                <a:lnTo>
                  <a:pt x="64" y="1977"/>
                </a:lnTo>
                <a:lnTo>
                  <a:pt x="64" y="1973"/>
                </a:lnTo>
                <a:lnTo>
                  <a:pt x="59" y="1962"/>
                </a:lnTo>
                <a:lnTo>
                  <a:pt x="48" y="1958"/>
                </a:lnTo>
                <a:lnTo>
                  <a:pt x="43" y="1962"/>
                </a:lnTo>
                <a:lnTo>
                  <a:pt x="32" y="1973"/>
                </a:lnTo>
                <a:lnTo>
                  <a:pt x="16" y="1977"/>
                </a:lnTo>
                <a:lnTo>
                  <a:pt x="10" y="1982"/>
                </a:lnTo>
                <a:lnTo>
                  <a:pt x="0" y="1987"/>
                </a:lnTo>
                <a:lnTo>
                  <a:pt x="21" y="1973"/>
                </a:lnTo>
                <a:lnTo>
                  <a:pt x="21" y="1967"/>
                </a:lnTo>
                <a:lnTo>
                  <a:pt x="10" y="1967"/>
                </a:lnTo>
                <a:lnTo>
                  <a:pt x="10" y="1953"/>
                </a:lnTo>
                <a:lnTo>
                  <a:pt x="21" y="1943"/>
                </a:lnTo>
                <a:lnTo>
                  <a:pt x="27" y="1933"/>
                </a:lnTo>
                <a:lnTo>
                  <a:pt x="37" y="1923"/>
                </a:lnTo>
                <a:lnTo>
                  <a:pt x="54" y="1908"/>
                </a:lnTo>
                <a:lnTo>
                  <a:pt x="48" y="1908"/>
                </a:lnTo>
                <a:lnTo>
                  <a:pt x="48" y="1903"/>
                </a:lnTo>
                <a:lnTo>
                  <a:pt x="48" y="1893"/>
                </a:lnTo>
                <a:lnTo>
                  <a:pt x="54" y="1883"/>
                </a:lnTo>
                <a:lnTo>
                  <a:pt x="59" y="1878"/>
                </a:lnTo>
                <a:lnTo>
                  <a:pt x="70" y="1859"/>
                </a:lnTo>
                <a:lnTo>
                  <a:pt x="70" y="1854"/>
                </a:lnTo>
                <a:lnTo>
                  <a:pt x="75" y="1849"/>
                </a:lnTo>
                <a:lnTo>
                  <a:pt x="75" y="1839"/>
                </a:lnTo>
                <a:lnTo>
                  <a:pt x="70" y="1824"/>
                </a:lnTo>
                <a:lnTo>
                  <a:pt x="118" y="1790"/>
                </a:lnTo>
                <a:lnTo>
                  <a:pt x="118" y="1784"/>
                </a:lnTo>
                <a:lnTo>
                  <a:pt x="113" y="1780"/>
                </a:lnTo>
                <a:lnTo>
                  <a:pt x="113" y="1775"/>
                </a:lnTo>
                <a:lnTo>
                  <a:pt x="108" y="1770"/>
                </a:lnTo>
                <a:lnTo>
                  <a:pt x="134" y="1760"/>
                </a:lnTo>
                <a:lnTo>
                  <a:pt x="145" y="1755"/>
                </a:lnTo>
                <a:lnTo>
                  <a:pt x="151" y="1760"/>
                </a:lnTo>
                <a:lnTo>
                  <a:pt x="161" y="1770"/>
                </a:lnTo>
                <a:lnTo>
                  <a:pt x="172" y="1770"/>
                </a:lnTo>
                <a:lnTo>
                  <a:pt x="172" y="1765"/>
                </a:lnTo>
                <a:lnTo>
                  <a:pt x="172" y="1760"/>
                </a:lnTo>
                <a:lnTo>
                  <a:pt x="161" y="1755"/>
                </a:lnTo>
                <a:lnTo>
                  <a:pt x="161" y="1750"/>
                </a:lnTo>
                <a:lnTo>
                  <a:pt x="161" y="1745"/>
                </a:lnTo>
                <a:lnTo>
                  <a:pt x="167" y="1730"/>
                </a:lnTo>
                <a:lnTo>
                  <a:pt x="151" y="1725"/>
                </a:lnTo>
                <a:lnTo>
                  <a:pt x="151" y="1720"/>
                </a:lnTo>
                <a:lnTo>
                  <a:pt x="151" y="1710"/>
                </a:lnTo>
                <a:lnTo>
                  <a:pt x="140" y="1705"/>
                </a:lnTo>
                <a:lnTo>
                  <a:pt x="134" y="1700"/>
                </a:lnTo>
                <a:lnTo>
                  <a:pt x="140" y="1696"/>
                </a:lnTo>
                <a:lnTo>
                  <a:pt x="145" y="1691"/>
                </a:lnTo>
                <a:lnTo>
                  <a:pt x="145" y="1681"/>
                </a:lnTo>
                <a:lnTo>
                  <a:pt x="145" y="1676"/>
                </a:lnTo>
                <a:lnTo>
                  <a:pt x="161" y="1666"/>
                </a:lnTo>
                <a:lnTo>
                  <a:pt x="172" y="1651"/>
                </a:lnTo>
                <a:lnTo>
                  <a:pt x="178" y="1646"/>
                </a:lnTo>
                <a:lnTo>
                  <a:pt x="178" y="1636"/>
                </a:lnTo>
                <a:lnTo>
                  <a:pt x="178" y="1631"/>
                </a:lnTo>
                <a:lnTo>
                  <a:pt x="183" y="1621"/>
                </a:lnTo>
                <a:lnTo>
                  <a:pt x="199" y="1602"/>
                </a:lnTo>
                <a:lnTo>
                  <a:pt x="204" y="1602"/>
                </a:lnTo>
                <a:lnTo>
                  <a:pt x="210" y="1597"/>
                </a:lnTo>
                <a:lnTo>
                  <a:pt x="215" y="1592"/>
                </a:lnTo>
                <a:lnTo>
                  <a:pt x="231" y="1587"/>
                </a:lnTo>
                <a:lnTo>
                  <a:pt x="237" y="1582"/>
                </a:lnTo>
                <a:lnTo>
                  <a:pt x="237" y="1587"/>
                </a:lnTo>
                <a:lnTo>
                  <a:pt x="237" y="1592"/>
                </a:lnTo>
                <a:lnTo>
                  <a:pt x="231" y="1602"/>
                </a:lnTo>
                <a:lnTo>
                  <a:pt x="231" y="1612"/>
                </a:lnTo>
                <a:lnTo>
                  <a:pt x="248" y="1626"/>
                </a:lnTo>
                <a:lnTo>
                  <a:pt x="253" y="1631"/>
                </a:lnTo>
                <a:lnTo>
                  <a:pt x="258" y="1636"/>
                </a:lnTo>
                <a:lnTo>
                  <a:pt x="258" y="1651"/>
                </a:lnTo>
                <a:lnTo>
                  <a:pt x="264" y="1656"/>
                </a:lnTo>
                <a:lnTo>
                  <a:pt x="275" y="1656"/>
                </a:lnTo>
                <a:lnTo>
                  <a:pt x="280" y="1661"/>
                </a:lnTo>
                <a:lnTo>
                  <a:pt x="285" y="1656"/>
                </a:lnTo>
                <a:lnTo>
                  <a:pt x="291" y="1656"/>
                </a:lnTo>
                <a:lnTo>
                  <a:pt x="296" y="1666"/>
                </a:lnTo>
                <a:lnTo>
                  <a:pt x="302" y="1671"/>
                </a:lnTo>
                <a:lnTo>
                  <a:pt x="307" y="1671"/>
                </a:lnTo>
                <a:lnTo>
                  <a:pt x="312" y="1661"/>
                </a:lnTo>
                <a:lnTo>
                  <a:pt x="312" y="1641"/>
                </a:lnTo>
                <a:lnTo>
                  <a:pt x="312" y="1636"/>
                </a:lnTo>
                <a:lnTo>
                  <a:pt x="307" y="1626"/>
                </a:lnTo>
                <a:lnTo>
                  <a:pt x="291" y="1621"/>
                </a:lnTo>
                <a:lnTo>
                  <a:pt x="285" y="1616"/>
                </a:lnTo>
                <a:lnTo>
                  <a:pt x="275" y="1612"/>
                </a:lnTo>
                <a:lnTo>
                  <a:pt x="275" y="1577"/>
                </a:lnTo>
                <a:lnTo>
                  <a:pt x="275" y="1552"/>
                </a:lnTo>
                <a:lnTo>
                  <a:pt x="275" y="1542"/>
                </a:lnTo>
                <a:lnTo>
                  <a:pt x="280" y="1537"/>
                </a:lnTo>
                <a:lnTo>
                  <a:pt x="285" y="1542"/>
                </a:lnTo>
                <a:lnTo>
                  <a:pt x="291" y="1542"/>
                </a:lnTo>
                <a:lnTo>
                  <a:pt x="307" y="1542"/>
                </a:lnTo>
                <a:lnTo>
                  <a:pt x="323" y="1542"/>
                </a:lnTo>
                <a:lnTo>
                  <a:pt x="334" y="1537"/>
                </a:lnTo>
                <a:lnTo>
                  <a:pt x="339" y="1527"/>
                </a:lnTo>
                <a:lnTo>
                  <a:pt x="350" y="1513"/>
                </a:lnTo>
                <a:lnTo>
                  <a:pt x="355" y="1513"/>
                </a:lnTo>
                <a:lnTo>
                  <a:pt x="361" y="1513"/>
                </a:lnTo>
                <a:lnTo>
                  <a:pt x="415" y="1522"/>
                </a:lnTo>
                <a:lnTo>
                  <a:pt x="436" y="1527"/>
                </a:lnTo>
                <a:lnTo>
                  <a:pt x="447" y="1522"/>
                </a:lnTo>
                <a:lnTo>
                  <a:pt x="453" y="1522"/>
                </a:lnTo>
                <a:lnTo>
                  <a:pt x="453" y="1518"/>
                </a:lnTo>
                <a:lnTo>
                  <a:pt x="453" y="1513"/>
                </a:lnTo>
                <a:lnTo>
                  <a:pt x="453" y="1508"/>
                </a:lnTo>
                <a:lnTo>
                  <a:pt x="447" y="1498"/>
                </a:lnTo>
                <a:lnTo>
                  <a:pt x="431" y="1478"/>
                </a:lnTo>
                <a:lnTo>
                  <a:pt x="409" y="1463"/>
                </a:lnTo>
                <a:lnTo>
                  <a:pt x="393" y="1448"/>
                </a:lnTo>
                <a:lnTo>
                  <a:pt x="388" y="1438"/>
                </a:lnTo>
                <a:lnTo>
                  <a:pt x="528" y="1409"/>
                </a:lnTo>
                <a:lnTo>
                  <a:pt x="625" y="1384"/>
                </a:lnTo>
                <a:lnTo>
                  <a:pt x="690" y="1364"/>
                </a:lnTo>
                <a:lnTo>
                  <a:pt x="727" y="1354"/>
                </a:lnTo>
                <a:close/>
              </a:path>
            </a:pathLst>
          </a:custGeom>
          <a:solidFill>
            <a:srgbClr val="C1FFD5"/>
          </a:solidFill>
          <a:ln w="9525">
            <a:noFill/>
            <a:round/>
            <a:headEnd/>
            <a:tailEnd/>
          </a:ln>
        </p:spPr>
        <p:txBody>
          <a:bodyPr/>
          <a:lstStyle/>
          <a:p>
            <a:endParaRPr lang="en-US"/>
          </a:p>
        </p:txBody>
      </p:sp>
      <p:sp>
        <p:nvSpPr>
          <p:cNvPr id="159071" name="Freeform 2399"/>
          <p:cNvSpPr>
            <a:spLocks/>
          </p:cNvSpPr>
          <p:nvPr/>
        </p:nvSpPr>
        <p:spPr bwMode="auto">
          <a:xfrm>
            <a:off x="2565400" y="2522538"/>
            <a:ext cx="1701800" cy="3241675"/>
          </a:xfrm>
          <a:custGeom>
            <a:avLst/>
            <a:gdLst/>
            <a:ahLst/>
            <a:cxnLst>
              <a:cxn ang="0">
                <a:pos x="641" y="1320"/>
              </a:cxn>
              <a:cxn ang="0">
                <a:pos x="609" y="1275"/>
              </a:cxn>
              <a:cxn ang="0">
                <a:pos x="630" y="1162"/>
              </a:cxn>
              <a:cxn ang="0">
                <a:pos x="630" y="1033"/>
              </a:cxn>
              <a:cxn ang="0">
                <a:pos x="657" y="934"/>
              </a:cxn>
              <a:cxn ang="0">
                <a:pos x="684" y="870"/>
              </a:cxn>
              <a:cxn ang="0">
                <a:pos x="711" y="776"/>
              </a:cxn>
              <a:cxn ang="0">
                <a:pos x="803" y="677"/>
              </a:cxn>
              <a:cxn ang="0">
                <a:pos x="841" y="603"/>
              </a:cxn>
              <a:cxn ang="0">
                <a:pos x="862" y="543"/>
              </a:cxn>
              <a:cxn ang="0">
                <a:pos x="900" y="509"/>
              </a:cxn>
              <a:cxn ang="0">
                <a:pos x="905" y="420"/>
              </a:cxn>
              <a:cxn ang="0">
                <a:pos x="921" y="410"/>
              </a:cxn>
              <a:cxn ang="0">
                <a:pos x="943" y="361"/>
              </a:cxn>
              <a:cxn ang="0">
                <a:pos x="954" y="326"/>
              </a:cxn>
              <a:cxn ang="0">
                <a:pos x="959" y="286"/>
              </a:cxn>
              <a:cxn ang="0">
                <a:pos x="986" y="237"/>
              </a:cxn>
              <a:cxn ang="0">
                <a:pos x="991" y="212"/>
              </a:cxn>
              <a:cxn ang="0">
                <a:pos x="1002" y="148"/>
              </a:cxn>
              <a:cxn ang="0">
                <a:pos x="1013" y="84"/>
              </a:cxn>
              <a:cxn ang="0">
                <a:pos x="1035" y="29"/>
              </a:cxn>
              <a:cxn ang="0">
                <a:pos x="1045" y="59"/>
              </a:cxn>
              <a:cxn ang="0">
                <a:pos x="1056" y="10"/>
              </a:cxn>
              <a:cxn ang="0">
                <a:pos x="1067" y="682"/>
              </a:cxn>
              <a:cxn ang="0">
                <a:pos x="113" y="2017"/>
              </a:cxn>
              <a:cxn ang="0">
                <a:pos x="108" y="1997"/>
              </a:cxn>
              <a:cxn ang="0">
                <a:pos x="81" y="2007"/>
              </a:cxn>
              <a:cxn ang="0">
                <a:pos x="54" y="1997"/>
              </a:cxn>
              <a:cxn ang="0">
                <a:pos x="59" y="1962"/>
              </a:cxn>
              <a:cxn ang="0">
                <a:pos x="10" y="1982"/>
              </a:cxn>
              <a:cxn ang="0">
                <a:pos x="10" y="1953"/>
              </a:cxn>
              <a:cxn ang="0">
                <a:pos x="48" y="1908"/>
              </a:cxn>
              <a:cxn ang="0">
                <a:pos x="70" y="1859"/>
              </a:cxn>
              <a:cxn ang="0">
                <a:pos x="118" y="1790"/>
              </a:cxn>
              <a:cxn ang="0">
                <a:pos x="134" y="1760"/>
              </a:cxn>
              <a:cxn ang="0">
                <a:pos x="172" y="1765"/>
              </a:cxn>
              <a:cxn ang="0">
                <a:pos x="167" y="1730"/>
              </a:cxn>
              <a:cxn ang="0">
                <a:pos x="134" y="1700"/>
              </a:cxn>
              <a:cxn ang="0">
                <a:pos x="161" y="1666"/>
              </a:cxn>
              <a:cxn ang="0">
                <a:pos x="183" y="1621"/>
              </a:cxn>
              <a:cxn ang="0">
                <a:pos x="231" y="1587"/>
              </a:cxn>
              <a:cxn ang="0">
                <a:pos x="231" y="1612"/>
              </a:cxn>
              <a:cxn ang="0">
                <a:pos x="264" y="1656"/>
              </a:cxn>
              <a:cxn ang="0">
                <a:pos x="296" y="1666"/>
              </a:cxn>
              <a:cxn ang="0">
                <a:pos x="312" y="1636"/>
              </a:cxn>
              <a:cxn ang="0">
                <a:pos x="275" y="1577"/>
              </a:cxn>
              <a:cxn ang="0">
                <a:pos x="291" y="1542"/>
              </a:cxn>
              <a:cxn ang="0">
                <a:pos x="350" y="1513"/>
              </a:cxn>
              <a:cxn ang="0">
                <a:pos x="447" y="1522"/>
              </a:cxn>
              <a:cxn ang="0">
                <a:pos x="447" y="1498"/>
              </a:cxn>
              <a:cxn ang="0">
                <a:pos x="528" y="1409"/>
              </a:cxn>
            </a:cxnLst>
            <a:rect l="0" t="0" r="r" b="b"/>
            <a:pathLst>
              <a:path w="1072" h="2042">
                <a:moveTo>
                  <a:pt x="727" y="1354"/>
                </a:moveTo>
                <a:lnTo>
                  <a:pt x="717" y="1344"/>
                </a:lnTo>
                <a:lnTo>
                  <a:pt x="706" y="1340"/>
                </a:lnTo>
                <a:lnTo>
                  <a:pt x="684" y="1325"/>
                </a:lnTo>
                <a:lnTo>
                  <a:pt x="641" y="1320"/>
                </a:lnTo>
                <a:lnTo>
                  <a:pt x="625" y="1310"/>
                </a:lnTo>
                <a:lnTo>
                  <a:pt x="614" y="1305"/>
                </a:lnTo>
                <a:lnTo>
                  <a:pt x="609" y="1295"/>
                </a:lnTo>
                <a:lnTo>
                  <a:pt x="609" y="1285"/>
                </a:lnTo>
                <a:lnTo>
                  <a:pt x="609" y="1275"/>
                </a:lnTo>
                <a:lnTo>
                  <a:pt x="614" y="1241"/>
                </a:lnTo>
                <a:lnTo>
                  <a:pt x="625" y="1201"/>
                </a:lnTo>
                <a:lnTo>
                  <a:pt x="630" y="1181"/>
                </a:lnTo>
                <a:lnTo>
                  <a:pt x="630" y="1166"/>
                </a:lnTo>
                <a:lnTo>
                  <a:pt x="630" y="1162"/>
                </a:lnTo>
                <a:lnTo>
                  <a:pt x="619" y="1137"/>
                </a:lnTo>
                <a:lnTo>
                  <a:pt x="614" y="1107"/>
                </a:lnTo>
                <a:lnTo>
                  <a:pt x="614" y="1078"/>
                </a:lnTo>
                <a:lnTo>
                  <a:pt x="609" y="1053"/>
                </a:lnTo>
                <a:lnTo>
                  <a:pt x="630" y="1033"/>
                </a:lnTo>
                <a:lnTo>
                  <a:pt x="636" y="1033"/>
                </a:lnTo>
                <a:lnTo>
                  <a:pt x="636" y="1008"/>
                </a:lnTo>
                <a:lnTo>
                  <a:pt x="641" y="979"/>
                </a:lnTo>
                <a:lnTo>
                  <a:pt x="652" y="959"/>
                </a:lnTo>
                <a:lnTo>
                  <a:pt x="657" y="934"/>
                </a:lnTo>
                <a:lnTo>
                  <a:pt x="668" y="914"/>
                </a:lnTo>
                <a:lnTo>
                  <a:pt x="668" y="899"/>
                </a:lnTo>
                <a:lnTo>
                  <a:pt x="668" y="890"/>
                </a:lnTo>
                <a:lnTo>
                  <a:pt x="679" y="880"/>
                </a:lnTo>
                <a:lnTo>
                  <a:pt x="684" y="870"/>
                </a:lnTo>
                <a:lnTo>
                  <a:pt x="690" y="860"/>
                </a:lnTo>
                <a:lnTo>
                  <a:pt x="695" y="850"/>
                </a:lnTo>
                <a:lnTo>
                  <a:pt x="700" y="825"/>
                </a:lnTo>
                <a:lnTo>
                  <a:pt x="706" y="801"/>
                </a:lnTo>
                <a:lnTo>
                  <a:pt x="711" y="776"/>
                </a:lnTo>
                <a:lnTo>
                  <a:pt x="717" y="756"/>
                </a:lnTo>
                <a:lnTo>
                  <a:pt x="727" y="732"/>
                </a:lnTo>
                <a:lnTo>
                  <a:pt x="749" y="712"/>
                </a:lnTo>
                <a:lnTo>
                  <a:pt x="787" y="687"/>
                </a:lnTo>
                <a:lnTo>
                  <a:pt x="803" y="677"/>
                </a:lnTo>
                <a:lnTo>
                  <a:pt x="798" y="667"/>
                </a:lnTo>
                <a:lnTo>
                  <a:pt x="798" y="657"/>
                </a:lnTo>
                <a:lnTo>
                  <a:pt x="803" y="647"/>
                </a:lnTo>
                <a:lnTo>
                  <a:pt x="808" y="637"/>
                </a:lnTo>
                <a:lnTo>
                  <a:pt x="841" y="603"/>
                </a:lnTo>
                <a:lnTo>
                  <a:pt x="851" y="593"/>
                </a:lnTo>
                <a:lnTo>
                  <a:pt x="857" y="583"/>
                </a:lnTo>
                <a:lnTo>
                  <a:pt x="862" y="573"/>
                </a:lnTo>
                <a:lnTo>
                  <a:pt x="862" y="563"/>
                </a:lnTo>
                <a:lnTo>
                  <a:pt x="862" y="543"/>
                </a:lnTo>
                <a:lnTo>
                  <a:pt x="868" y="524"/>
                </a:lnTo>
                <a:lnTo>
                  <a:pt x="873" y="524"/>
                </a:lnTo>
                <a:lnTo>
                  <a:pt x="884" y="529"/>
                </a:lnTo>
                <a:lnTo>
                  <a:pt x="889" y="524"/>
                </a:lnTo>
                <a:lnTo>
                  <a:pt x="900" y="509"/>
                </a:lnTo>
                <a:lnTo>
                  <a:pt x="900" y="494"/>
                </a:lnTo>
                <a:lnTo>
                  <a:pt x="905" y="474"/>
                </a:lnTo>
                <a:lnTo>
                  <a:pt x="905" y="455"/>
                </a:lnTo>
                <a:lnTo>
                  <a:pt x="911" y="435"/>
                </a:lnTo>
                <a:lnTo>
                  <a:pt x="905" y="420"/>
                </a:lnTo>
                <a:lnTo>
                  <a:pt x="905" y="410"/>
                </a:lnTo>
                <a:lnTo>
                  <a:pt x="905" y="415"/>
                </a:lnTo>
                <a:lnTo>
                  <a:pt x="911" y="410"/>
                </a:lnTo>
                <a:lnTo>
                  <a:pt x="916" y="415"/>
                </a:lnTo>
                <a:lnTo>
                  <a:pt x="921" y="410"/>
                </a:lnTo>
                <a:lnTo>
                  <a:pt x="921" y="400"/>
                </a:lnTo>
                <a:lnTo>
                  <a:pt x="921" y="390"/>
                </a:lnTo>
                <a:lnTo>
                  <a:pt x="927" y="385"/>
                </a:lnTo>
                <a:lnTo>
                  <a:pt x="932" y="375"/>
                </a:lnTo>
                <a:lnTo>
                  <a:pt x="943" y="361"/>
                </a:lnTo>
                <a:lnTo>
                  <a:pt x="943" y="356"/>
                </a:lnTo>
                <a:lnTo>
                  <a:pt x="938" y="346"/>
                </a:lnTo>
                <a:lnTo>
                  <a:pt x="943" y="326"/>
                </a:lnTo>
                <a:lnTo>
                  <a:pt x="948" y="326"/>
                </a:lnTo>
                <a:lnTo>
                  <a:pt x="954" y="326"/>
                </a:lnTo>
                <a:lnTo>
                  <a:pt x="959" y="326"/>
                </a:lnTo>
                <a:lnTo>
                  <a:pt x="959" y="321"/>
                </a:lnTo>
                <a:lnTo>
                  <a:pt x="954" y="301"/>
                </a:lnTo>
                <a:lnTo>
                  <a:pt x="954" y="291"/>
                </a:lnTo>
                <a:lnTo>
                  <a:pt x="959" y="286"/>
                </a:lnTo>
                <a:lnTo>
                  <a:pt x="964" y="247"/>
                </a:lnTo>
                <a:lnTo>
                  <a:pt x="970" y="232"/>
                </a:lnTo>
                <a:lnTo>
                  <a:pt x="975" y="232"/>
                </a:lnTo>
                <a:lnTo>
                  <a:pt x="981" y="237"/>
                </a:lnTo>
                <a:lnTo>
                  <a:pt x="986" y="237"/>
                </a:lnTo>
                <a:lnTo>
                  <a:pt x="986" y="242"/>
                </a:lnTo>
                <a:lnTo>
                  <a:pt x="986" y="237"/>
                </a:lnTo>
                <a:lnTo>
                  <a:pt x="986" y="232"/>
                </a:lnTo>
                <a:lnTo>
                  <a:pt x="986" y="227"/>
                </a:lnTo>
                <a:lnTo>
                  <a:pt x="991" y="212"/>
                </a:lnTo>
                <a:lnTo>
                  <a:pt x="1002" y="193"/>
                </a:lnTo>
                <a:lnTo>
                  <a:pt x="1008" y="178"/>
                </a:lnTo>
                <a:lnTo>
                  <a:pt x="1008" y="173"/>
                </a:lnTo>
                <a:lnTo>
                  <a:pt x="1008" y="168"/>
                </a:lnTo>
                <a:lnTo>
                  <a:pt x="1002" y="148"/>
                </a:lnTo>
                <a:lnTo>
                  <a:pt x="1002" y="133"/>
                </a:lnTo>
                <a:lnTo>
                  <a:pt x="1002" y="99"/>
                </a:lnTo>
                <a:lnTo>
                  <a:pt x="1008" y="94"/>
                </a:lnTo>
                <a:lnTo>
                  <a:pt x="1013" y="89"/>
                </a:lnTo>
                <a:lnTo>
                  <a:pt x="1013" y="84"/>
                </a:lnTo>
                <a:lnTo>
                  <a:pt x="1013" y="79"/>
                </a:lnTo>
                <a:lnTo>
                  <a:pt x="1018" y="54"/>
                </a:lnTo>
                <a:lnTo>
                  <a:pt x="1024" y="39"/>
                </a:lnTo>
                <a:lnTo>
                  <a:pt x="1029" y="29"/>
                </a:lnTo>
                <a:lnTo>
                  <a:pt x="1035" y="29"/>
                </a:lnTo>
                <a:lnTo>
                  <a:pt x="1040" y="29"/>
                </a:lnTo>
                <a:lnTo>
                  <a:pt x="1040" y="34"/>
                </a:lnTo>
                <a:lnTo>
                  <a:pt x="1045" y="39"/>
                </a:lnTo>
                <a:lnTo>
                  <a:pt x="1045" y="54"/>
                </a:lnTo>
                <a:lnTo>
                  <a:pt x="1045" y="59"/>
                </a:lnTo>
                <a:lnTo>
                  <a:pt x="1045" y="54"/>
                </a:lnTo>
                <a:lnTo>
                  <a:pt x="1051" y="39"/>
                </a:lnTo>
                <a:lnTo>
                  <a:pt x="1051" y="34"/>
                </a:lnTo>
                <a:lnTo>
                  <a:pt x="1051" y="24"/>
                </a:lnTo>
                <a:lnTo>
                  <a:pt x="1056" y="10"/>
                </a:lnTo>
                <a:lnTo>
                  <a:pt x="1067" y="5"/>
                </a:lnTo>
                <a:lnTo>
                  <a:pt x="1072" y="0"/>
                </a:lnTo>
                <a:lnTo>
                  <a:pt x="1072" y="5"/>
                </a:lnTo>
                <a:lnTo>
                  <a:pt x="1067" y="272"/>
                </a:lnTo>
                <a:lnTo>
                  <a:pt x="1067" y="682"/>
                </a:lnTo>
                <a:lnTo>
                  <a:pt x="1072" y="1320"/>
                </a:lnTo>
                <a:lnTo>
                  <a:pt x="1072" y="1335"/>
                </a:lnTo>
                <a:lnTo>
                  <a:pt x="1072" y="2042"/>
                </a:lnTo>
                <a:lnTo>
                  <a:pt x="118" y="2042"/>
                </a:lnTo>
                <a:lnTo>
                  <a:pt x="113" y="2017"/>
                </a:lnTo>
                <a:lnTo>
                  <a:pt x="118" y="2017"/>
                </a:lnTo>
                <a:lnTo>
                  <a:pt x="118" y="2012"/>
                </a:lnTo>
                <a:lnTo>
                  <a:pt x="113" y="2002"/>
                </a:lnTo>
                <a:lnTo>
                  <a:pt x="113" y="1997"/>
                </a:lnTo>
                <a:lnTo>
                  <a:pt x="108" y="1997"/>
                </a:lnTo>
                <a:lnTo>
                  <a:pt x="102" y="1997"/>
                </a:lnTo>
                <a:lnTo>
                  <a:pt x="91" y="2007"/>
                </a:lnTo>
                <a:lnTo>
                  <a:pt x="86" y="2007"/>
                </a:lnTo>
                <a:lnTo>
                  <a:pt x="86" y="2002"/>
                </a:lnTo>
                <a:lnTo>
                  <a:pt x="81" y="2007"/>
                </a:lnTo>
                <a:lnTo>
                  <a:pt x="86" y="1992"/>
                </a:lnTo>
                <a:lnTo>
                  <a:pt x="86" y="1987"/>
                </a:lnTo>
                <a:lnTo>
                  <a:pt x="81" y="1982"/>
                </a:lnTo>
                <a:lnTo>
                  <a:pt x="70" y="1987"/>
                </a:lnTo>
                <a:lnTo>
                  <a:pt x="54" y="1997"/>
                </a:lnTo>
                <a:lnTo>
                  <a:pt x="59" y="1987"/>
                </a:lnTo>
                <a:lnTo>
                  <a:pt x="64" y="1982"/>
                </a:lnTo>
                <a:lnTo>
                  <a:pt x="64" y="1977"/>
                </a:lnTo>
                <a:lnTo>
                  <a:pt x="64" y="1973"/>
                </a:lnTo>
                <a:lnTo>
                  <a:pt x="59" y="1962"/>
                </a:lnTo>
                <a:lnTo>
                  <a:pt x="48" y="1958"/>
                </a:lnTo>
                <a:lnTo>
                  <a:pt x="43" y="1962"/>
                </a:lnTo>
                <a:lnTo>
                  <a:pt x="32" y="1973"/>
                </a:lnTo>
                <a:lnTo>
                  <a:pt x="16" y="1977"/>
                </a:lnTo>
                <a:lnTo>
                  <a:pt x="10" y="1982"/>
                </a:lnTo>
                <a:lnTo>
                  <a:pt x="0" y="1987"/>
                </a:lnTo>
                <a:lnTo>
                  <a:pt x="21" y="1973"/>
                </a:lnTo>
                <a:lnTo>
                  <a:pt x="21" y="1967"/>
                </a:lnTo>
                <a:lnTo>
                  <a:pt x="10" y="1967"/>
                </a:lnTo>
                <a:lnTo>
                  <a:pt x="10" y="1953"/>
                </a:lnTo>
                <a:lnTo>
                  <a:pt x="21" y="1943"/>
                </a:lnTo>
                <a:lnTo>
                  <a:pt x="27" y="1933"/>
                </a:lnTo>
                <a:lnTo>
                  <a:pt x="37" y="1923"/>
                </a:lnTo>
                <a:lnTo>
                  <a:pt x="54" y="1908"/>
                </a:lnTo>
                <a:lnTo>
                  <a:pt x="48" y="1908"/>
                </a:lnTo>
                <a:lnTo>
                  <a:pt x="48" y="1903"/>
                </a:lnTo>
                <a:lnTo>
                  <a:pt x="48" y="1893"/>
                </a:lnTo>
                <a:lnTo>
                  <a:pt x="54" y="1883"/>
                </a:lnTo>
                <a:lnTo>
                  <a:pt x="59" y="1878"/>
                </a:lnTo>
                <a:lnTo>
                  <a:pt x="70" y="1859"/>
                </a:lnTo>
                <a:lnTo>
                  <a:pt x="70" y="1854"/>
                </a:lnTo>
                <a:lnTo>
                  <a:pt x="75" y="1849"/>
                </a:lnTo>
                <a:lnTo>
                  <a:pt x="75" y="1839"/>
                </a:lnTo>
                <a:lnTo>
                  <a:pt x="70" y="1824"/>
                </a:lnTo>
                <a:lnTo>
                  <a:pt x="118" y="1790"/>
                </a:lnTo>
                <a:lnTo>
                  <a:pt x="118" y="1784"/>
                </a:lnTo>
                <a:lnTo>
                  <a:pt x="113" y="1780"/>
                </a:lnTo>
                <a:lnTo>
                  <a:pt x="113" y="1775"/>
                </a:lnTo>
                <a:lnTo>
                  <a:pt x="108" y="1770"/>
                </a:lnTo>
                <a:lnTo>
                  <a:pt x="134" y="1760"/>
                </a:lnTo>
                <a:lnTo>
                  <a:pt x="145" y="1755"/>
                </a:lnTo>
                <a:lnTo>
                  <a:pt x="151" y="1760"/>
                </a:lnTo>
                <a:lnTo>
                  <a:pt x="161" y="1770"/>
                </a:lnTo>
                <a:lnTo>
                  <a:pt x="172" y="1770"/>
                </a:lnTo>
                <a:lnTo>
                  <a:pt x="172" y="1765"/>
                </a:lnTo>
                <a:lnTo>
                  <a:pt x="172" y="1760"/>
                </a:lnTo>
                <a:lnTo>
                  <a:pt x="161" y="1755"/>
                </a:lnTo>
                <a:lnTo>
                  <a:pt x="161" y="1750"/>
                </a:lnTo>
                <a:lnTo>
                  <a:pt x="161" y="1745"/>
                </a:lnTo>
                <a:lnTo>
                  <a:pt x="167" y="1730"/>
                </a:lnTo>
                <a:lnTo>
                  <a:pt x="151" y="1725"/>
                </a:lnTo>
                <a:lnTo>
                  <a:pt x="151" y="1720"/>
                </a:lnTo>
                <a:lnTo>
                  <a:pt x="151" y="1710"/>
                </a:lnTo>
                <a:lnTo>
                  <a:pt x="140" y="1705"/>
                </a:lnTo>
                <a:lnTo>
                  <a:pt x="134" y="1700"/>
                </a:lnTo>
                <a:lnTo>
                  <a:pt x="140" y="1696"/>
                </a:lnTo>
                <a:lnTo>
                  <a:pt x="145" y="1691"/>
                </a:lnTo>
                <a:lnTo>
                  <a:pt x="145" y="1681"/>
                </a:lnTo>
                <a:lnTo>
                  <a:pt x="145" y="1676"/>
                </a:lnTo>
                <a:lnTo>
                  <a:pt x="161" y="1666"/>
                </a:lnTo>
                <a:lnTo>
                  <a:pt x="172" y="1651"/>
                </a:lnTo>
                <a:lnTo>
                  <a:pt x="178" y="1646"/>
                </a:lnTo>
                <a:lnTo>
                  <a:pt x="178" y="1636"/>
                </a:lnTo>
                <a:lnTo>
                  <a:pt x="178" y="1631"/>
                </a:lnTo>
                <a:lnTo>
                  <a:pt x="183" y="1621"/>
                </a:lnTo>
                <a:lnTo>
                  <a:pt x="199" y="1602"/>
                </a:lnTo>
                <a:lnTo>
                  <a:pt x="204" y="1602"/>
                </a:lnTo>
                <a:lnTo>
                  <a:pt x="210" y="1597"/>
                </a:lnTo>
                <a:lnTo>
                  <a:pt x="215" y="1592"/>
                </a:lnTo>
                <a:lnTo>
                  <a:pt x="231" y="1587"/>
                </a:lnTo>
                <a:lnTo>
                  <a:pt x="237" y="1582"/>
                </a:lnTo>
                <a:lnTo>
                  <a:pt x="237" y="1587"/>
                </a:lnTo>
                <a:lnTo>
                  <a:pt x="237" y="1592"/>
                </a:lnTo>
                <a:lnTo>
                  <a:pt x="231" y="1602"/>
                </a:lnTo>
                <a:lnTo>
                  <a:pt x="231" y="1612"/>
                </a:lnTo>
                <a:lnTo>
                  <a:pt x="248" y="1626"/>
                </a:lnTo>
                <a:lnTo>
                  <a:pt x="253" y="1631"/>
                </a:lnTo>
                <a:lnTo>
                  <a:pt x="258" y="1636"/>
                </a:lnTo>
                <a:lnTo>
                  <a:pt x="258" y="1651"/>
                </a:lnTo>
                <a:lnTo>
                  <a:pt x="264" y="1656"/>
                </a:lnTo>
                <a:lnTo>
                  <a:pt x="275" y="1656"/>
                </a:lnTo>
                <a:lnTo>
                  <a:pt x="280" y="1661"/>
                </a:lnTo>
                <a:lnTo>
                  <a:pt x="285" y="1656"/>
                </a:lnTo>
                <a:lnTo>
                  <a:pt x="291" y="1656"/>
                </a:lnTo>
                <a:lnTo>
                  <a:pt x="296" y="1666"/>
                </a:lnTo>
                <a:lnTo>
                  <a:pt x="302" y="1671"/>
                </a:lnTo>
                <a:lnTo>
                  <a:pt x="307" y="1671"/>
                </a:lnTo>
                <a:lnTo>
                  <a:pt x="312" y="1661"/>
                </a:lnTo>
                <a:lnTo>
                  <a:pt x="312" y="1641"/>
                </a:lnTo>
                <a:lnTo>
                  <a:pt x="312" y="1636"/>
                </a:lnTo>
                <a:lnTo>
                  <a:pt x="307" y="1626"/>
                </a:lnTo>
                <a:lnTo>
                  <a:pt x="291" y="1621"/>
                </a:lnTo>
                <a:lnTo>
                  <a:pt x="285" y="1616"/>
                </a:lnTo>
                <a:lnTo>
                  <a:pt x="275" y="1612"/>
                </a:lnTo>
                <a:lnTo>
                  <a:pt x="275" y="1577"/>
                </a:lnTo>
                <a:lnTo>
                  <a:pt x="275" y="1552"/>
                </a:lnTo>
                <a:lnTo>
                  <a:pt x="275" y="1542"/>
                </a:lnTo>
                <a:lnTo>
                  <a:pt x="280" y="1537"/>
                </a:lnTo>
                <a:lnTo>
                  <a:pt x="285" y="1542"/>
                </a:lnTo>
                <a:lnTo>
                  <a:pt x="291" y="1542"/>
                </a:lnTo>
                <a:lnTo>
                  <a:pt x="307" y="1542"/>
                </a:lnTo>
                <a:lnTo>
                  <a:pt x="323" y="1542"/>
                </a:lnTo>
                <a:lnTo>
                  <a:pt x="334" y="1537"/>
                </a:lnTo>
                <a:lnTo>
                  <a:pt x="339" y="1527"/>
                </a:lnTo>
                <a:lnTo>
                  <a:pt x="350" y="1513"/>
                </a:lnTo>
                <a:lnTo>
                  <a:pt x="355" y="1513"/>
                </a:lnTo>
                <a:lnTo>
                  <a:pt x="361" y="1513"/>
                </a:lnTo>
                <a:lnTo>
                  <a:pt x="415" y="1522"/>
                </a:lnTo>
                <a:lnTo>
                  <a:pt x="436" y="1527"/>
                </a:lnTo>
                <a:lnTo>
                  <a:pt x="447" y="1522"/>
                </a:lnTo>
                <a:lnTo>
                  <a:pt x="453" y="1522"/>
                </a:lnTo>
                <a:lnTo>
                  <a:pt x="453" y="1518"/>
                </a:lnTo>
                <a:lnTo>
                  <a:pt x="453" y="1513"/>
                </a:lnTo>
                <a:lnTo>
                  <a:pt x="453" y="1508"/>
                </a:lnTo>
                <a:lnTo>
                  <a:pt x="447" y="1498"/>
                </a:lnTo>
                <a:lnTo>
                  <a:pt x="431" y="1478"/>
                </a:lnTo>
                <a:lnTo>
                  <a:pt x="409" y="1463"/>
                </a:lnTo>
                <a:lnTo>
                  <a:pt x="393" y="1448"/>
                </a:lnTo>
                <a:lnTo>
                  <a:pt x="388" y="1438"/>
                </a:lnTo>
                <a:lnTo>
                  <a:pt x="528" y="1409"/>
                </a:lnTo>
                <a:lnTo>
                  <a:pt x="625" y="1384"/>
                </a:lnTo>
                <a:lnTo>
                  <a:pt x="690" y="1364"/>
                </a:lnTo>
                <a:lnTo>
                  <a:pt x="727" y="1354"/>
                </a:lnTo>
                <a:close/>
              </a:path>
            </a:pathLst>
          </a:custGeom>
          <a:noFill/>
          <a:ln w="1588" cap="rnd">
            <a:solidFill>
              <a:srgbClr val="000000"/>
            </a:solidFill>
            <a:prstDash val="solid"/>
            <a:round/>
            <a:headEnd/>
            <a:tailEnd/>
          </a:ln>
        </p:spPr>
        <p:txBody>
          <a:bodyPr/>
          <a:lstStyle/>
          <a:p>
            <a:endParaRPr lang="en-US"/>
          </a:p>
        </p:txBody>
      </p:sp>
      <p:sp>
        <p:nvSpPr>
          <p:cNvPr id="159072" name="Freeform 2400"/>
          <p:cNvSpPr>
            <a:spLocks/>
          </p:cNvSpPr>
          <p:nvPr/>
        </p:nvSpPr>
        <p:spPr bwMode="auto">
          <a:xfrm>
            <a:off x="3746500" y="3149600"/>
            <a:ext cx="58738" cy="187325"/>
          </a:xfrm>
          <a:custGeom>
            <a:avLst/>
            <a:gdLst/>
            <a:ahLst/>
            <a:cxnLst>
              <a:cxn ang="0">
                <a:pos x="0" y="103"/>
              </a:cxn>
              <a:cxn ang="0">
                <a:pos x="0" y="118"/>
              </a:cxn>
              <a:cxn ang="0">
                <a:pos x="37" y="0"/>
              </a:cxn>
              <a:cxn ang="0">
                <a:pos x="0" y="59"/>
              </a:cxn>
              <a:cxn ang="0">
                <a:pos x="0" y="79"/>
              </a:cxn>
              <a:cxn ang="0">
                <a:pos x="27" y="24"/>
              </a:cxn>
              <a:cxn ang="0">
                <a:pos x="0" y="103"/>
              </a:cxn>
            </a:cxnLst>
            <a:rect l="0" t="0" r="r" b="b"/>
            <a:pathLst>
              <a:path w="37" h="118">
                <a:moveTo>
                  <a:pt x="0" y="103"/>
                </a:moveTo>
                <a:lnTo>
                  <a:pt x="0" y="118"/>
                </a:lnTo>
                <a:lnTo>
                  <a:pt x="37" y="0"/>
                </a:lnTo>
                <a:lnTo>
                  <a:pt x="0" y="59"/>
                </a:lnTo>
                <a:lnTo>
                  <a:pt x="0" y="79"/>
                </a:lnTo>
                <a:lnTo>
                  <a:pt x="27" y="24"/>
                </a:lnTo>
                <a:lnTo>
                  <a:pt x="0" y="103"/>
                </a:lnTo>
                <a:close/>
              </a:path>
            </a:pathLst>
          </a:custGeom>
          <a:solidFill>
            <a:srgbClr val="000000"/>
          </a:solidFill>
          <a:ln w="9525">
            <a:noFill/>
            <a:round/>
            <a:headEnd/>
            <a:tailEnd/>
          </a:ln>
        </p:spPr>
        <p:txBody>
          <a:bodyPr/>
          <a:lstStyle/>
          <a:p>
            <a:endParaRPr lang="en-US"/>
          </a:p>
        </p:txBody>
      </p:sp>
      <p:sp>
        <p:nvSpPr>
          <p:cNvPr id="159073" name="Freeform 2401"/>
          <p:cNvSpPr>
            <a:spLocks/>
          </p:cNvSpPr>
          <p:nvPr/>
        </p:nvSpPr>
        <p:spPr bwMode="auto">
          <a:xfrm>
            <a:off x="3770313" y="3040063"/>
            <a:ext cx="128588" cy="109538"/>
          </a:xfrm>
          <a:custGeom>
            <a:avLst/>
            <a:gdLst/>
            <a:ahLst/>
            <a:cxnLst>
              <a:cxn ang="0">
                <a:pos x="16" y="54"/>
              </a:cxn>
              <a:cxn ang="0">
                <a:pos x="0" y="44"/>
              </a:cxn>
              <a:cxn ang="0">
                <a:pos x="6" y="44"/>
              </a:cxn>
              <a:cxn ang="0">
                <a:pos x="27" y="5"/>
              </a:cxn>
              <a:cxn ang="0">
                <a:pos x="22" y="0"/>
              </a:cxn>
              <a:cxn ang="0">
                <a:pos x="33" y="5"/>
              </a:cxn>
              <a:cxn ang="0">
                <a:pos x="54" y="54"/>
              </a:cxn>
              <a:cxn ang="0">
                <a:pos x="71" y="19"/>
              </a:cxn>
              <a:cxn ang="0">
                <a:pos x="65" y="19"/>
              </a:cxn>
              <a:cxn ang="0">
                <a:pos x="65" y="14"/>
              </a:cxn>
              <a:cxn ang="0">
                <a:pos x="81" y="19"/>
              </a:cxn>
              <a:cxn ang="0">
                <a:pos x="81" y="24"/>
              </a:cxn>
              <a:cxn ang="0">
                <a:pos x="76" y="19"/>
              </a:cxn>
              <a:cxn ang="0">
                <a:pos x="54" y="69"/>
              </a:cxn>
              <a:cxn ang="0">
                <a:pos x="49" y="69"/>
              </a:cxn>
              <a:cxn ang="0">
                <a:pos x="27" y="10"/>
              </a:cxn>
              <a:cxn ang="0">
                <a:pos x="11" y="44"/>
              </a:cxn>
              <a:cxn ang="0">
                <a:pos x="16" y="49"/>
              </a:cxn>
              <a:cxn ang="0">
                <a:pos x="16" y="54"/>
              </a:cxn>
            </a:cxnLst>
            <a:rect l="0" t="0" r="r" b="b"/>
            <a:pathLst>
              <a:path w="81" h="69">
                <a:moveTo>
                  <a:pt x="16" y="54"/>
                </a:moveTo>
                <a:lnTo>
                  <a:pt x="0" y="44"/>
                </a:lnTo>
                <a:lnTo>
                  <a:pt x="6" y="44"/>
                </a:lnTo>
                <a:lnTo>
                  <a:pt x="27" y="5"/>
                </a:lnTo>
                <a:lnTo>
                  <a:pt x="22" y="0"/>
                </a:lnTo>
                <a:lnTo>
                  <a:pt x="33" y="5"/>
                </a:lnTo>
                <a:lnTo>
                  <a:pt x="54" y="54"/>
                </a:lnTo>
                <a:lnTo>
                  <a:pt x="71" y="19"/>
                </a:lnTo>
                <a:lnTo>
                  <a:pt x="65" y="19"/>
                </a:lnTo>
                <a:lnTo>
                  <a:pt x="65" y="14"/>
                </a:lnTo>
                <a:lnTo>
                  <a:pt x="81" y="19"/>
                </a:lnTo>
                <a:lnTo>
                  <a:pt x="81" y="24"/>
                </a:lnTo>
                <a:lnTo>
                  <a:pt x="76" y="19"/>
                </a:lnTo>
                <a:lnTo>
                  <a:pt x="54" y="69"/>
                </a:lnTo>
                <a:lnTo>
                  <a:pt x="49" y="69"/>
                </a:lnTo>
                <a:lnTo>
                  <a:pt x="27" y="10"/>
                </a:lnTo>
                <a:lnTo>
                  <a:pt x="11" y="44"/>
                </a:lnTo>
                <a:lnTo>
                  <a:pt x="16" y="49"/>
                </a:lnTo>
                <a:lnTo>
                  <a:pt x="16" y="54"/>
                </a:lnTo>
                <a:close/>
              </a:path>
            </a:pathLst>
          </a:custGeom>
          <a:solidFill>
            <a:srgbClr val="000000"/>
          </a:solidFill>
          <a:ln w="9525">
            <a:noFill/>
            <a:round/>
            <a:headEnd/>
            <a:tailEnd/>
          </a:ln>
        </p:spPr>
        <p:txBody>
          <a:bodyPr/>
          <a:lstStyle/>
          <a:p>
            <a:endParaRPr lang="en-US"/>
          </a:p>
        </p:txBody>
      </p:sp>
      <p:sp>
        <p:nvSpPr>
          <p:cNvPr id="159074" name="Freeform 2402"/>
          <p:cNvSpPr>
            <a:spLocks/>
          </p:cNvSpPr>
          <p:nvPr/>
        </p:nvSpPr>
        <p:spPr bwMode="auto">
          <a:xfrm>
            <a:off x="3651250" y="3243263"/>
            <a:ext cx="95250" cy="236538"/>
          </a:xfrm>
          <a:custGeom>
            <a:avLst/>
            <a:gdLst/>
            <a:ahLst/>
            <a:cxnLst>
              <a:cxn ang="0">
                <a:pos x="60" y="20"/>
              </a:cxn>
              <a:cxn ang="0">
                <a:pos x="60" y="0"/>
              </a:cxn>
              <a:cxn ang="0">
                <a:pos x="5" y="80"/>
              </a:cxn>
              <a:cxn ang="0">
                <a:pos x="22" y="80"/>
              </a:cxn>
              <a:cxn ang="0">
                <a:pos x="11" y="104"/>
              </a:cxn>
              <a:cxn ang="0">
                <a:pos x="0" y="104"/>
              </a:cxn>
              <a:cxn ang="0">
                <a:pos x="16" y="104"/>
              </a:cxn>
              <a:cxn ang="0">
                <a:pos x="5" y="124"/>
              </a:cxn>
              <a:cxn ang="0">
                <a:pos x="0" y="124"/>
              </a:cxn>
              <a:cxn ang="0">
                <a:pos x="0" y="139"/>
              </a:cxn>
              <a:cxn ang="0">
                <a:pos x="5" y="124"/>
              </a:cxn>
              <a:cxn ang="0">
                <a:pos x="27" y="134"/>
              </a:cxn>
              <a:cxn ang="0">
                <a:pos x="22" y="139"/>
              </a:cxn>
              <a:cxn ang="0">
                <a:pos x="11" y="144"/>
              </a:cxn>
              <a:cxn ang="0">
                <a:pos x="5" y="144"/>
              </a:cxn>
              <a:cxn ang="0">
                <a:pos x="0" y="144"/>
              </a:cxn>
              <a:cxn ang="0">
                <a:pos x="0" y="149"/>
              </a:cxn>
              <a:cxn ang="0">
                <a:pos x="11" y="149"/>
              </a:cxn>
              <a:cxn ang="0">
                <a:pos x="16" y="144"/>
              </a:cxn>
              <a:cxn ang="0">
                <a:pos x="22" y="139"/>
              </a:cxn>
              <a:cxn ang="0">
                <a:pos x="27" y="134"/>
              </a:cxn>
              <a:cxn ang="0">
                <a:pos x="32" y="129"/>
              </a:cxn>
              <a:cxn ang="0">
                <a:pos x="32" y="119"/>
              </a:cxn>
              <a:cxn ang="0">
                <a:pos x="27" y="114"/>
              </a:cxn>
              <a:cxn ang="0">
                <a:pos x="16" y="109"/>
              </a:cxn>
              <a:cxn ang="0">
                <a:pos x="32" y="84"/>
              </a:cxn>
              <a:cxn ang="0">
                <a:pos x="43" y="99"/>
              </a:cxn>
              <a:cxn ang="0">
                <a:pos x="60" y="60"/>
              </a:cxn>
              <a:cxn ang="0">
                <a:pos x="60" y="45"/>
              </a:cxn>
              <a:cxn ang="0">
                <a:pos x="43" y="89"/>
              </a:cxn>
              <a:cxn ang="0">
                <a:pos x="32" y="80"/>
              </a:cxn>
              <a:cxn ang="0">
                <a:pos x="60" y="20"/>
              </a:cxn>
            </a:cxnLst>
            <a:rect l="0" t="0" r="r" b="b"/>
            <a:pathLst>
              <a:path w="60" h="149">
                <a:moveTo>
                  <a:pt x="60" y="20"/>
                </a:moveTo>
                <a:lnTo>
                  <a:pt x="60" y="0"/>
                </a:lnTo>
                <a:lnTo>
                  <a:pt x="5" y="80"/>
                </a:lnTo>
                <a:lnTo>
                  <a:pt x="22" y="80"/>
                </a:lnTo>
                <a:lnTo>
                  <a:pt x="11" y="104"/>
                </a:lnTo>
                <a:lnTo>
                  <a:pt x="0" y="104"/>
                </a:lnTo>
                <a:lnTo>
                  <a:pt x="16" y="104"/>
                </a:lnTo>
                <a:lnTo>
                  <a:pt x="5" y="124"/>
                </a:lnTo>
                <a:lnTo>
                  <a:pt x="0" y="124"/>
                </a:lnTo>
                <a:lnTo>
                  <a:pt x="0" y="139"/>
                </a:lnTo>
                <a:lnTo>
                  <a:pt x="5" y="124"/>
                </a:lnTo>
                <a:lnTo>
                  <a:pt x="27" y="134"/>
                </a:lnTo>
                <a:lnTo>
                  <a:pt x="22" y="139"/>
                </a:lnTo>
                <a:lnTo>
                  <a:pt x="11" y="144"/>
                </a:lnTo>
                <a:lnTo>
                  <a:pt x="5" y="144"/>
                </a:lnTo>
                <a:lnTo>
                  <a:pt x="0" y="144"/>
                </a:lnTo>
                <a:lnTo>
                  <a:pt x="0" y="149"/>
                </a:lnTo>
                <a:lnTo>
                  <a:pt x="11" y="149"/>
                </a:lnTo>
                <a:lnTo>
                  <a:pt x="16" y="144"/>
                </a:lnTo>
                <a:lnTo>
                  <a:pt x="22" y="139"/>
                </a:lnTo>
                <a:lnTo>
                  <a:pt x="27" y="134"/>
                </a:lnTo>
                <a:lnTo>
                  <a:pt x="32" y="129"/>
                </a:lnTo>
                <a:lnTo>
                  <a:pt x="32" y="119"/>
                </a:lnTo>
                <a:lnTo>
                  <a:pt x="27" y="114"/>
                </a:lnTo>
                <a:lnTo>
                  <a:pt x="16" y="109"/>
                </a:lnTo>
                <a:lnTo>
                  <a:pt x="32" y="84"/>
                </a:lnTo>
                <a:lnTo>
                  <a:pt x="43" y="99"/>
                </a:lnTo>
                <a:lnTo>
                  <a:pt x="60" y="60"/>
                </a:lnTo>
                <a:lnTo>
                  <a:pt x="60" y="45"/>
                </a:lnTo>
                <a:lnTo>
                  <a:pt x="43" y="89"/>
                </a:lnTo>
                <a:lnTo>
                  <a:pt x="32" y="80"/>
                </a:lnTo>
                <a:lnTo>
                  <a:pt x="60" y="20"/>
                </a:lnTo>
                <a:close/>
              </a:path>
            </a:pathLst>
          </a:custGeom>
          <a:solidFill>
            <a:srgbClr val="000000"/>
          </a:solidFill>
          <a:ln w="9525">
            <a:noFill/>
            <a:round/>
            <a:headEnd/>
            <a:tailEnd/>
          </a:ln>
        </p:spPr>
        <p:txBody>
          <a:bodyPr/>
          <a:lstStyle/>
          <a:p>
            <a:endParaRPr lang="en-US"/>
          </a:p>
        </p:txBody>
      </p:sp>
      <p:sp>
        <p:nvSpPr>
          <p:cNvPr id="159075" name="Freeform 2403"/>
          <p:cNvSpPr>
            <a:spLocks/>
          </p:cNvSpPr>
          <p:nvPr/>
        </p:nvSpPr>
        <p:spPr bwMode="auto">
          <a:xfrm>
            <a:off x="3557588" y="3408363"/>
            <a:ext cx="93663" cy="322263"/>
          </a:xfrm>
          <a:custGeom>
            <a:avLst/>
            <a:gdLst/>
            <a:ahLst/>
            <a:cxnLst>
              <a:cxn ang="0">
                <a:pos x="59" y="0"/>
              </a:cxn>
              <a:cxn ang="0">
                <a:pos x="59" y="0"/>
              </a:cxn>
              <a:cxn ang="0">
                <a:pos x="53" y="0"/>
              </a:cxn>
              <a:cxn ang="0">
                <a:pos x="43" y="15"/>
              </a:cxn>
              <a:cxn ang="0">
                <a:pos x="43" y="20"/>
              </a:cxn>
              <a:cxn ang="0">
                <a:pos x="43" y="30"/>
              </a:cxn>
              <a:cxn ang="0">
                <a:pos x="48" y="35"/>
              </a:cxn>
              <a:cxn ang="0">
                <a:pos x="53" y="40"/>
              </a:cxn>
              <a:cxn ang="0">
                <a:pos x="0" y="129"/>
              </a:cxn>
              <a:cxn ang="0">
                <a:pos x="0" y="134"/>
              </a:cxn>
              <a:cxn ang="0">
                <a:pos x="43" y="60"/>
              </a:cxn>
              <a:cxn ang="0">
                <a:pos x="0" y="154"/>
              </a:cxn>
              <a:cxn ang="0">
                <a:pos x="0" y="203"/>
              </a:cxn>
              <a:cxn ang="0">
                <a:pos x="59" y="40"/>
              </a:cxn>
              <a:cxn ang="0">
                <a:pos x="59" y="45"/>
              </a:cxn>
              <a:cxn ang="0">
                <a:pos x="59" y="40"/>
              </a:cxn>
              <a:cxn ang="0">
                <a:pos x="59" y="35"/>
              </a:cxn>
              <a:cxn ang="0">
                <a:pos x="59" y="20"/>
              </a:cxn>
              <a:cxn ang="0">
                <a:pos x="48" y="15"/>
              </a:cxn>
              <a:cxn ang="0">
                <a:pos x="59" y="0"/>
              </a:cxn>
            </a:cxnLst>
            <a:rect l="0" t="0" r="r" b="b"/>
            <a:pathLst>
              <a:path w="59" h="203">
                <a:moveTo>
                  <a:pt x="59" y="0"/>
                </a:moveTo>
                <a:lnTo>
                  <a:pt x="59" y="0"/>
                </a:lnTo>
                <a:lnTo>
                  <a:pt x="53" y="0"/>
                </a:lnTo>
                <a:lnTo>
                  <a:pt x="43" y="15"/>
                </a:lnTo>
                <a:lnTo>
                  <a:pt x="43" y="20"/>
                </a:lnTo>
                <a:lnTo>
                  <a:pt x="43" y="30"/>
                </a:lnTo>
                <a:lnTo>
                  <a:pt x="48" y="35"/>
                </a:lnTo>
                <a:lnTo>
                  <a:pt x="53" y="40"/>
                </a:lnTo>
                <a:lnTo>
                  <a:pt x="0" y="129"/>
                </a:lnTo>
                <a:lnTo>
                  <a:pt x="0" y="134"/>
                </a:lnTo>
                <a:lnTo>
                  <a:pt x="43" y="60"/>
                </a:lnTo>
                <a:lnTo>
                  <a:pt x="0" y="154"/>
                </a:lnTo>
                <a:lnTo>
                  <a:pt x="0" y="203"/>
                </a:lnTo>
                <a:lnTo>
                  <a:pt x="59" y="40"/>
                </a:lnTo>
                <a:lnTo>
                  <a:pt x="59" y="45"/>
                </a:lnTo>
                <a:lnTo>
                  <a:pt x="59" y="40"/>
                </a:lnTo>
                <a:lnTo>
                  <a:pt x="59" y="35"/>
                </a:lnTo>
                <a:lnTo>
                  <a:pt x="59" y="20"/>
                </a:lnTo>
                <a:lnTo>
                  <a:pt x="48" y="15"/>
                </a:lnTo>
                <a:lnTo>
                  <a:pt x="59" y="0"/>
                </a:lnTo>
                <a:close/>
              </a:path>
            </a:pathLst>
          </a:custGeom>
          <a:solidFill>
            <a:srgbClr val="000000"/>
          </a:solidFill>
          <a:ln w="9525">
            <a:noFill/>
            <a:round/>
            <a:headEnd/>
            <a:tailEnd/>
          </a:ln>
        </p:spPr>
        <p:txBody>
          <a:bodyPr/>
          <a:lstStyle/>
          <a:p>
            <a:endParaRPr lang="en-US"/>
          </a:p>
        </p:txBody>
      </p:sp>
      <p:sp>
        <p:nvSpPr>
          <p:cNvPr id="159076" name="Freeform 2404"/>
          <p:cNvSpPr>
            <a:spLocks/>
          </p:cNvSpPr>
          <p:nvPr/>
        </p:nvSpPr>
        <p:spPr bwMode="auto">
          <a:xfrm>
            <a:off x="3471863" y="3611563"/>
            <a:ext cx="85725" cy="149225"/>
          </a:xfrm>
          <a:custGeom>
            <a:avLst/>
            <a:gdLst/>
            <a:ahLst/>
            <a:cxnLst>
              <a:cxn ang="0">
                <a:pos x="54" y="5"/>
              </a:cxn>
              <a:cxn ang="0">
                <a:pos x="54" y="0"/>
              </a:cxn>
              <a:cxn ang="0">
                <a:pos x="0" y="80"/>
              </a:cxn>
              <a:cxn ang="0">
                <a:pos x="27" y="80"/>
              </a:cxn>
              <a:cxn ang="0">
                <a:pos x="43" y="94"/>
              </a:cxn>
              <a:cxn ang="0">
                <a:pos x="54" y="75"/>
              </a:cxn>
              <a:cxn ang="0">
                <a:pos x="54" y="25"/>
              </a:cxn>
              <a:cxn ang="0">
                <a:pos x="32" y="75"/>
              </a:cxn>
              <a:cxn ang="0">
                <a:pos x="11" y="75"/>
              </a:cxn>
              <a:cxn ang="0">
                <a:pos x="54" y="5"/>
              </a:cxn>
            </a:cxnLst>
            <a:rect l="0" t="0" r="r" b="b"/>
            <a:pathLst>
              <a:path w="54" h="94">
                <a:moveTo>
                  <a:pt x="54" y="5"/>
                </a:moveTo>
                <a:lnTo>
                  <a:pt x="54" y="0"/>
                </a:lnTo>
                <a:lnTo>
                  <a:pt x="0" y="80"/>
                </a:lnTo>
                <a:lnTo>
                  <a:pt x="27" y="80"/>
                </a:lnTo>
                <a:lnTo>
                  <a:pt x="43" y="94"/>
                </a:lnTo>
                <a:lnTo>
                  <a:pt x="54" y="75"/>
                </a:lnTo>
                <a:lnTo>
                  <a:pt x="54" y="25"/>
                </a:lnTo>
                <a:lnTo>
                  <a:pt x="32" y="75"/>
                </a:lnTo>
                <a:lnTo>
                  <a:pt x="11" y="75"/>
                </a:lnTo>
                <a:lnTo>
                  <a:pt x="54" y="5"/>
                </a:lnTo>
                <a:close/>
              </a:path>
            </a:pathLst>
          </a:custGeom>
          <a:solidFill>
            <a:srgbClr val="000000"/>
          </a:solidFill>
          <a:ln w="9525">
            <a:noFill/>
            <a:round/>
            <a:headEnd/>
            <a:tailEnd/>
          </a:ln>
        </p:spPr>
        <p:txBody>
          <a:bodyPr/>
          <a:lstStyle/>
          <a:p>
            <a:endParaRPr lang="en-US"/>
          </a:p>
        </p:txBody>
      </p:sp>
      <p:sp>
        <p:nvSpPr>
          <p:cNvPr id="159077" name="Freeform 2405"/>
          <p:cNvSpPr>
            <a:spLocks/>
          </p:cNvSpPr>
          <p:nvPr/>
        </p:nvSpPr>
        <p:spPr bwMode="auto">
          <a:xfrm>
            <a:off x="3471863" y="3149600"/>
            <a:ext cx="333375" cy="611188"/>
          </a:xfrm>
          <a:custGeom>
            <a:avLst/>
            <a:gdLst/>
            <a:ahLst/>
            <a:cxnLst>
              <a:cxn ang="0">
                <a:pos x="108" y="202"/>
              </a:cxn>
              <a:cxn ang="0">
                <a:pos x="102" y="198"/>
              </a:cxn>
              <a:cxn ang="0">
                <a:pos x="97" y="193"/>
              </a:cxn>
              <a:cxn ang="0">
                <a:pos x="97" y="183"/>
              </a:cxn>
              <a:cxn ang="0">
                <a:pos x="97" y="178"/>
              </a:cxn>
              <a:cxn ang="0">
                <a:pos x="108" y="163"/>
              </a:cxn>
              <a:cxn ang="0">
                <a:pos x="113" y="163"/>
              </a:cxn>
              <a:cxn ang="0">
                <a:pos x="124" y="163"/>
              </a:cxn>
              <a:cxn ang="0">
                <a:pos x="135" y="138"/>
              </a:cxn>
              <a:cxn ang="0">
                <a:pos x="119" y="138"/>
              </a:cxn>
              <a:cxn ang="0">
                <a:pos x="210" y="0"/>
              </a:cxn>
              <a:cxn ang="0">
                <a:pos x="156" y="158"/>
              </a:cxn>
              <a:cxn ang="0">
                <a:pos x="146" y="143"/>
              </a:cxn>
              <a:cxn ang="0">
                <a:pos x="129" y="168"/>
              </a:cxn>
              <a:cxn ang="0">
                <a:pos x="140" y="173"/>
              </a:cxn>
              <a:cxn ang="0">
                <a:pos x="146" y="178"/>
              </a:cxn>
              <a:cxn ang="0">
                <a:pos x="146" y="188"/>
              </a:cxn>
              <a:cxn ang="0">
                <a:pos x="140" y="193"/>
              </a:cxn>
              <a:cxn ang="0">
                <a:pos x="135" y="198"/>
              </a:cxn>
              <a:cxn ang="0">
                <a:pos x="129" y="202"/>
              </a:cxn>
              <a:cxn ang="0">
                <a:pos x="124" y="207"/>
              </a:cxn>
              <a:cxn ang="0">
                <a:pos x="113" y="202"/>
              </a:cxn>
              <a:cxn ang="0">
                <a:pos x="43" y="385"/>
              </a:cxn>
              <a:cxn ang="0">
                <a:pos x="27" y="371"/>
              </a:cxn>
              <a:cxn ang="0">
                <a:pos x="0" y="371"/>
              </a:cxn>
              <a:cxn ang="0">
                <a:pos x="108" y="202"/>
              </a:cxn>
            </a:cxnLst>
            <a:rect l="0" t="0" r="r" b="b"/>
            <a:pathLst>
              <a:path w="210" h="385">
                <a:moveTo>
                  <a:pt x="108" y="202"/>
                </a:moveTo>
                <a:lnTo>
                  <a:pt x="102" y="198"/>
                </a:lnTo>
                <a:lnTo>
                  <a:pt x="97" y="193"/>
                </a:lnTo>
                <a:lnTo>
                  <a:pt x="97" y="183"/>
                </a:lnTo>
                <a:lnTo>
                  <a:pt x="97" y="178"/>
                </a:lnTo>
                <a:lnTo>
                  <a:pt x="108" y="163"/>
                </a:lnTo>
                <a:lnTo>
                  <a:pt x="113" y="163"/>
                </a:lnTo>
                <a:lnTo>
                  <a:pt x="124" y="163"/>
                </a:lnTo>
                <a:lnTo>
                  <a:pt x="135" y="138"/>
                </a:lnTo>
                <a:lnTo>
                  <a:pt x="119" y="138"/>
                </a:lnTo>
                <a:lnTo>
                  <a:pt x="210" y="0"/>
                </a:lnTo>
                <a:lnTo>
                  <a:pt x="156" y="158"/>
                </a:lnTo>
                <a:lnTo>
                  <a:pt x="146" y="143"/>
                </a:lnTo>
                <a:lnTo>
                  <a:pt x="129" y="168"/>
                </a:lnTo>
                <a:lnTo>
                  <a:pt x="140" y="173"/>
                </a:lnTo>
                <a:lnTo>
                  <a:pt x="146" y="178"/>
                </a:lnTo>
                <a:lnTo>
                  <a:pt x="146" y="188"/>
                </a:lnTo>
                <a:lnTo>
                  <a:pt x="140" y="193"/>
                </a:lnTo>
                <a:lnTo>
                  <a:pt x="135" y="198"/>
                </a:lnTo>
                <a:lnTo>
                  <a:pt x="129" y="202"/>
                </a:lnTo>
                <a:lnTo>
                  <a:pt x="124" y="207"/>
                </a:lnTo>
                <a:lnTo>
                  <a:pt x="113" y="202"/>
                </a:lnTo>
                <a:lnTo>
                  <a:pt x="43" y="385"/>
                </a:lnTo>
                <a:lnTo>
                  <a:pt x="27" y="371"/>
                </a:lnTo>
                <a:lnTo>
                  <a:pt x="0" y="371"/>
                </a:lnTo>
                <a:lnTo>
                  <a:pt x="108" y="202"/>
                </a:lnTo>
                <a:close/>
              </a:path>
            </a:pathLst>
          </a:custGeom>
          <a:noFill/>
          <a:ln w="1588" cap="rnd">
            <a:solidFill>
              <a:srgbClr val="000000"/>
            </a:solidFill>
            <a:prstDash val="solid"/>
            <a:round/>
            <a:headEnd/>
            <a:tailEnd/>
          </a:ln>
        </p:spPr>
        <p:txBody>
          <a:bodyPr/>
          <a:lstStyle/>
          <a:p>
            <a:endParaRPr lang="en-US"/>
          </a:p>
        </p:txBody>
      </p:sp>
      <p:sp>
        <p:nvSpPr>
          <p:cNvPr id="159078" name="Freeform 2406"/>
          <p:cNvSpPr>
            <a:spLocks/>
          </p:cNvSpPr>
          <p:nvPr/>
        </p:nvSpPr>
        <p:spPr bwMode="auto">
          <a:xfrm>
            <a:off x="3487738" y="3502025"/>
            <a:ext cx="136525" cy="228600"/>
          </a:xfrm>
          <a:custGeom>
            <a:avLst/>
            <a:gdLst/>
            <a:ahLst/>
            <a:cxnLst>
              <a:cxn ang="0">
                <a:pos x="86" y="0"/>
              </a:cxn>
              <a:cxn ang="0">
                <a:pos x="0" y="144"/>
              </a:cxn>
              <a:cxn ang="0">
                <a:pos x="22" y="144"/>
              </a:cxn>
              <a:cxn ang="0">
                <a:pos x="86" y="0"/>
              </a:cxn>
            </a:cxnLst>
            <a:rect l="0" t="0" r="r" b="b"/>
            <a:pathLst>
              <a:path w="86" h="144">
                <a:moveTo>
                  <a:pt x="86" y="0"/>
                </a:moveTo>
                <a:lnTo>
                  <a:pt x="0" y="144"/>
                </a:lnTo>
                <a:lnTo>
                  <a:pt x="22" y="144"/>
                </a:lnTo>
                <a:lnTo>
                  <a:pt x="86" y="0"/>
                </a:lnTo>
                <a:close/>
              </a:path>
            </a:pathLst>
          </a:custGeom>
          <a:noFill/>
          <a:ln w="1588" cap="rnd">
            <a:solidFill>
              <a:srgbClr val="000000"/>
            </a:solidFill>
            <a:prstDash val="solid"/>
            <a:round/>
            <a:headEnd/>
            <a:tailEnd/>
          </a:ln>
        </p:spPr>
        <p:txBody>
          <a:bodyPr/>
          <a:lstStyle/>
          <a:p>
            <a:endParaRPr lang="en-US"/>
          </a:p>
        </p:txBody>
      </p:sp>
      <p:sp>
        <p:nvSpPr>
          <p:cNvPr id="159079" name="Freeform 2407"/>
          <p:cNvSpPr>
            <a:spLocks/>
          </p:cNvSpPr>
          <p:nvPr/>
        </p:nvSpPr>
        <p:spPr bwMode="auto">
          <a:xfrm>
            <a:off x="3703638" y="3189288"/>
            <a:ext cx="84138" cy="195263"/>
          </a:xfrm>
          <a:custGeom>
            <a:avLst/>
            <a:gdLst/>
            <a:ahLst/>
            <a:cxnLst>
              <a:cxn ang="0">
                <a:pos x="0" y="113"/>
              </a:cxn>
              <a:cxn ang="0">
                <a:pos x="10" y="123"/>
              </a:cxn>
              <a:cxn ang="0">
                <a:pos x="53" y="0"/>
              </a:cxn>
              <a:cxn ang="0">
                <a:pos x="0" y="113"/>
              </a:cxn>
            </a:cxnLst>
            <a:rect l="0" t="0" r="r" b="b"/>
            <a:pathLst>
              <a:path w="53" h="123">
                <a:moveTo>
                  <a:pt x="0" y="113"/>
                </a:moveTo>
                <a:lnTo>
                  <a:pt x="10" y="123"/>
                </a:lnTo>
                <a:lnTo>
                  <a:pt x="53" y="0"/>
                </a:lnTo>
                <a:lnTo>
                  <a:pt x="0" y="113"/>
                </a:lnTo>
                <a:close/>
              </a:path>
            </a:pathLst>
          </a:custGeom>
          <a:noFill/>
          <a:ln w="1588" cap="rnd">
            <a:solidFill>
              <a:srgbClr val="000000"/>
            </a:solidFill>
            <a:prstDash val="solid"/>
            <a:round/>
            <a:headEnd/>
            <a:tailEnd/>
          </a:ln>
        </p:spPr>
        <p:txBody>
          <a:bodyPr/>
          <a:lstStyle/>
          <a:p>
            <a:endParaRPr lang="en-US"/>
          </a:p>
        </p:txBody>
      </p:sp>
      <p:sp>
        <p:nvSpPr>
          <p:cNvPr id="159080" name="Freeform 2408"/>
          <p:cNvSpPr>
            <a:spLocks/>
          </p:cNvSpPr>
          <p:nvPr/>
        </p:nvSpPr>
        <p:spPr bwMode="auto">
          <a:xfrm>
            <a:off x="3633788" y="3408363"/>
            <a:ext cx="42863" cy="31750"/>
          </a:xfrm>
          <a:custGeom>
            <a:avLst/>
            <a:gdLst/>
            <a:ahLst/>
            <a:cxnLst>
              <a:cxn ang="0">
                <a:pos x="16" y="20"/>
              </a:cxn>
              <a:cxn ang="0">
                <a:pos x="27" y="0"/>
              </a:cxn>
              <a:cxn ang="0">
                <a:pos x="11" y="0"/>
              </a:cxn>
              <a:cxn ang="0">
                <a:pos x="0" y="15"/>
              </a:cxn>
              <a:cxn ang="0">
                <a:pos x="16" y="20"/>
              </a:cxn>
            </a:cxnLst>
            <a:rect l="0" t="0" r="r" b="b"/>
            <a:pathLst>
              <a:path w="27" h="20">
                <a:moveTo>
                  <a:pt x="16" y="20"/>
                </a:moveTo>
                <a:lnTo>
                  <a:pt x="27" y="0"/>
                </a:lnTo>
                <a:lnTo>
                  <a:pt x="11" y="0"/>
                </a:lnTo>
                <a:lnTo>
                  <a:pt x="0" y="15"/>
                </a:lnTo>
                <a:lnTo>
                  <a:pt x="16" y="20"/>
                </a:lnTo>
                <a:close/>
              </a:path>
            </a:pathLst>
          </a:custGeom>
          <a:noFill/>
          <a:ln w="1588" cap="rnd">
            <a:solidFill>
              <a:srgbClr val="000000"/>
            </a:solidFill>
            <a:prstDash val="solid"/>
            <a:round/>
            <a:headEnd/>
            <a:tailEnd/>
          </a:ln>
        </p:spPr>
        <p:txBody>
          <a:bodyPr/>
          <a:lstStyle/>
          <a:p>
            <a:endParaRPr lang="en-US"/>
          </a:p>
        </p:txBody>
      </p:sp>
      <p:sp>
        <p:nvSpPr>
          <p:cNvPr id="159081" name="Freeform 2409"/>
          <p:cNvSpPr>
            <a:spLocks/>
          </p:cNvSpPr>
          <p:nvPr/>
        </p:nvSpPr>
        <p:spPr bwMode="auto">
          <a:xfrm>
            <a:off x="3651250" y="3440113"/>
            <a:ext cx="42863" cy="31750"/>
          </a:xfrm>
          <a:custGeom>
            <a:avLst/>
            <a:gdLst/>
            <a:ahLst/>
            <a:cxnLst>
              <a:cxn ang="0">
                <a:pos x="5" y="0"/>
              </a:cxn>
              <a:cxn ang="0">
                <a:pos x="0" y="20"/>
              </a:cxn>
              <a:cxn ang="0">
                <a:pos x="5" y="20"/>
              </a:cxn>
              <a:cxn ang="0">
                <a:pos x="11" y="20"/>
              </a:cxn>
              <a:cxn ang="0">
                <a:pos x="22" y="15"/>
              </a:cxn>
              <a:cxn ang="0">
                <a:pos x="27" y="10"/>
              </a:cxn>
              <a:cxn ang="0">
                <a:pos x="5" y="0"/>
              </a:cxn>
            </a:cxnLst>
            <a:rect l="0" t="0" r="r" b="b"/>
            <a:pathLst>
              <a:path w="27" h="20">
                <a:moveTo>
                  <a:pt x="5" y="0"/>
                </a:moveTo>
                <a:lnTo>
                  <a:pt x="0" y="20"/>
                </a:lnTo>
                <a:lnTo>
                  <a:pt x="5" y="20"/>
                </a:lnTo>
                <a:lnTo>
                  <a:pt x="11" y="20"/>
                </a:lnTo>
                <a:lnTo>
                  <a:pt x="22" y="15"/>
                </a:lnTo>
                <a:lnTo>
                  <a:pt x="27" y="10"/>
                </a:lnTo>
                <a:lnTo>
                  <a:pt x="5" y="0"/>
                </a:lnTo>
                <a:close/>
              </a:path>
            </a:pathLst>
          </a:custGeom>
          <a:noFill/>
          <a:ln w="1588" cap="rnd">
            <a:solidFill>
              <a:srgbClr val="000000"/>
            </a:solidFill>
            <a:prstDash val="solid"/>
            <a:round/>
            <a:headEnd/>
            <a:tailEnd/>
          </a:ln>
        </p:spPr>
        <p:txBody>
          <a:bodyPr/>
          <a:lstStyle/>
          <a:p>
            <a:endParaRPr lang="en-US"/>
          </a:p>
        </p:txBody>
      </p:sp>
      <p:sp>
        <p:nvSpPr>
          <p:cNvPr id="159082" name="Freeform 2410"/>
          <p:cNvSpPr>
            <a:spLocks/>
          </p:cNvSpPr>
          <p:nvPr/>
        </p:nvSpPr>
        <p:spPr bwMode="auto">
          <a:xfrm>
            <a:off x="3770313" y="3040063"/>
            <a:ext cx="128588" cy="109538"/>
          </a:xfrm>
          <a:custGeom>
            <a:avLst/>
            <a:gdLst/>
            <a:ahLst/>
            <a:cxnLst>
              <a:cxn ang="0">
                <a:pos x="16" y="54"/>
              </a:cxn>
              <a:cxn ang="0">
                <a:pos x="0" y="44"/>
              </a:cxn>
              <a:cxn ang="0">
                <a:pos x="6" y="44"/>
              </a:cxn>
              <a:cxn ang="0">
                <a:pos x="27" y="5"/>
              </a:cxn>
              <a:cxn ang="0">
                <a:pos x="22" y="0"/>
              </a:cxn>
              <a:cxn ang="0">
                <a:pos x="33" y="5"/>
              </a:cxn>
              <a:cxn ang="0">
                <a:pos x="54" y="54"/>
              </a:cxn>
              <a:cxn ang="0">
                <a:pos x="71" y="19"/>
              </a:cxn>
              <a:cxn ang="0">
                <a:pos x="65" y="19"/>
              </a:cxn>
              <a:cxn ang="0">
                <a:pos x="65" y="14"/>
              </a:cxn>
              <a:cxn ang="0">
                <a:pos x="81" y="19"/>
              </a:cxn>
              <a:cxn ang="0">
                <a:pos x="81" y="24"/>
              </a:cxn>
              <a:cxn ang="0">
                <a:pos x="76" y="19"/>
              </a:cxn>
              <a:cxn ang="0">
                <a:pos x="54" y="69"/>
              </a:cxn>
              <a:cxn ang="0">
                <a:pos x="49" y="69"/>
              </a:cxn>
              <a:cxn ang="0">
                <a:pos x="27" y="10"/>
              </a:cxn>
              <a:cxn ang="0">
                <a:pos x="11" y="44"/>
              </a:cxn>
              <a:cxn ang="0">
                <a:pos x="16" y="49"/>
              </a:cxn>
              <a:cxn ang="0">
                <a:pos x="16" y="54"/>
              </a:cxn>
            </a:cxnLst>
            <a:rect l="0" t="0" r="r" b="b"/>
            <a:pathLst>
              <a:path w="81" h="69">
                <a:moveTo>
                  <a:pt x="16" y="54"/>
                </a:moveTo>
                <a:lnTo>
                  <a:pt x="0" y="44"/>
                </a:lnTo>
                <a:lnTo>
                  <a:pt x="6" y="44"/>
                </a:lnTo>
                <a:lnTo>
                  <a:pt x="27" y="5"/>
                </a:lnTo>
                <a:lnTo>
                  <a:pt x="22" y="0"/>
                </a:lnTo>
                <a:lnTo>
                  <a:pt x="33" y="5"/>
                </a:lnTo>
                <a:lnTo>
                  <a:pt x="54" y="54"/>
                </a:lnTo>
                <a:lnTo>
                  <a:pt x="71" y="19"/>
                </a:lnTo>
                <a:lnTo>
                  <a:pt x="65" y="19"/>
                </a:lnTo>
                <a:lnTo>
                  <a:pt x="65" y="14"/>
                </a:lnTo>
                <a:lnTo>
                  <a:pt x="81" y="19"/>
                </a:lnTo>
                <a:lnTo>
                  <a:pt x="81" y="24"/>
                </a:lnTo>
                <a:lnTo>
                  <a:pt x="76" y="19"/>
                </a:lnTo>
                <a:lnTo>
                  <a:pt x="54" y="69"/>
                </a:lnTo>
                <a:lnTo>
                  <a:pt x="49" y="69"/>
                </a:lnTo>
                <a:lnTo>
                  <a:pt x="27" y="10"/>
                </a:lnTo>
                <a:lnTo>
                  <a:pt x="11" y="44"/>
                </a:lnTo>
                <a:lnTo>
                  <a:pt x="16" y="49"/>
                </a:lnTo>
                <a:lnTo>
                  <a:pt x="16" y="54"/>
                </a:lnTo>
                <a:close/>
              </a:path>
            </a:pathLst>
          </a:custGeom>
          <a:noFill/>
          <a:ln w="1588" cap="rnd">
            <a:solidFill>
              <a:srgbClr val="000000"/>
            </a:solidFill>
            <a:prstDash val="solid"/>
            <a:round/>
            <a:headEnd/>
            <a:tailEnd/>
          </a:ln>
        </p:spPr>
        <p:txBody>
          <a:bodyPr/>
          <a:lstStyle/>
          <a:p>
            <a:endParaRPr lang="en-US"/>
          </a:p>
        </p:txBody>
      </p:sp>
      <p:sp>
        <p:nvSpPr>
          <p:cNvPr id="159083" name="Freeform 2411"/>
          <p:cNvSpPr>
            <a:spLocks/>
          </p:cNvSpPr>
          <p:nvPr/>
        </p:nvSpPr>
        <p:spPr bwMode="auto">
          <a:xfrm>
            <a:off x="2813050" y="3981450"/>
            <a:ext cx="68263" cy="31750"/>
          </a:xfrm>
          <a:custGeom>
            <a:avLst/>
            <a:gdLst/>
            <a:ahLst/>
            <a:cxnLst>
              <a:cxn ang="0">
                <a:pos x="0" y="0"/>
              </a:cxn>
              <a:cxn ang="0">
                <a:pos x="43" y="20"/>
              </a:cxn>
              <a:cxn ang="0">
                <a:pos x="21" y="10"/>
              </a:cxn>
              <a:cxn ang="0">
                <a:pos x="0" y="0"/>
              </a:cxn>
            </a:cxnLst>
            <a:rect l="0" t="0" r="r" b="b"/>
            <a:pathLst>
              <a:path w="43" h="20">
                <a:moveTo>
                  <a:pt x="0" y="0"/>
                </a:moveTo>
                <a:lnTo>
                  <a:pt x="43" y="20"/>
                </a:lnTo>
                <a:lnTo>
                  <a:pt x="21" y="10"/>
                </a:lnTo>
                <a:lnTo>
                  <a:pt x="0" y="0"/>
                </a:lnTo>
                <a:close/>
              </a:path>
            </a:pathLst>
          </a:custGeom>
          <a:solidFill>
            <a:srgbClr val="FFFFFF"/>
          </a:solidFill>
          <a:ln w="9525">
            <a:noFill/>
            <a:round/>
            <a:headEnd/>
            <a:tailEnd/>
          </a:ln>
        </p:spPr>
        <p:txBody>
          <a:bodyPr/>
          <a:lstStyle/>
          <a:p>
            <a:endParaRPr lang="en-US"/>
          </a:p>
        </p:txBody>
      </p:sp>
      <p:sp>
        <p:nvSpPr>
          <p:cNvPr id="159084" name="Freeform 2412"/>
          <p:cNvSpPr>
            <a:spLocks/>
          </p:cNvSpPr>
          <p:nvPr/>
        </p:nvSpPr>
        <p:spPr bwMode="auto">
          <a:xfrm>
            <a:off x="2641600" y="3973513"/>
            <a:ext cx="171450" cy="53975"/>
          </a:xfrm>
          <a:custGeom>
            <a:avLst/>
            <a:gdLst/>
            <a:ahLst/>
            <a:cxnLst>
              <a:cxn ang="0">
                <a:pos x="108" y="10"/>
              </a:cxn>
              <a:cxn ang="0">
                <a:pos x="97" y="5"/>
              </a:cxn>
              <a:cxn ang="0">
                <a:pos x="92" y="5"/>
              </a:cxn>
              <a:cxn ang="0">
                <a:pos x="81" y="5"/>
              </a:cxn>
              <a:cxn ang="0">
                <a:pos x="70" y="5"/>
              </a:cxn>
              <a:cxn ang="0">
                <a:pos x="49" y="0"/>
              </a:cxn>
              <a:cxn ang="0">
                <a:pos x="38" y="0"/>
              </a:cxn>
              <a:cxn ang="0">
                <a:pos x="27" y="0"/>
              </a:cxn>
              <a:cxn ang="0">
                <a:pos x="5" y="10"/>
              </a:cxn>
              <a:cxn ang="0">
                <a:pos x="0" y="10"/>
              </a:cxn>
              <a:cxn ang="0">
                <a:pos x="0" y="15"/>
              </a:cxn>
              <a:cxn ang="0">
                <a:pos x="0" y="20"/>
              </a:cxn>
              <a:cxn ang="0">
                <a:pos x="5" y="25"/>
              </a:cxn>
              <a:cxn ang="0">
                <a:pos x="11" y="30"/>
              </a:cxn>
              <a:cxn ang="0">
                <a:pos x="22" y="30"/>
              </a:cxn>
              <a:cxn ang="0">
                <a:pos x="32" y="30"/>
              </a:cxn>
              <a:cxn ang="0">
                <a:pos x="43" y="30"/>
              </a:cxn>
              <a:cxn ang="0">
                <a:pos x="54" y="34"/>
              </a:cxn>
              <a:cxn ang="0">
                <a:pos x="70" y="34"/>
              </a:cxn>
              <a:cxn ang="0">
                <a:pos x="76" y="34"/>
              </a:cxn>
              <a:cxn ang="0">
                <a:pos x="81" y="30"/>
              </a:cxn>
              <a:cxn ang="0">
                <a:pos x="97" y="15"/>
              </a:cxn>
              <a:cxn ang="0">
                <a:pos x="108" y="10"/>
              </a:cxn>
            </a:cxnLst>
            <a:rect l="0" t="0" r="r" b="b"/>
            <a:pathLst>
              <a:path w="108" h="34">
                <a:moveTo>
                  <a:pt x="108" y="10"/>
                </a:moveTo>
                <a:lnTo>
                  <a:pt x="97" y="5"/>
                </a:lnTo>
                <a:lnTo>
                  <a:pt x="92" y="5"/>
                </a:lnTo>
                <a:lnTo>
                  <a:pt x="81" y="5"/>
                </a:lnTo>
                <a:lnTo>
                  <a:pt x="70" y="5"/>
                </a:lnTo>
                <a:lnTo>
                  <a:pt x="49" y="0"/>
                </a:lnTo>
                <a:lnTo>
                  <a:pt x="38" y="0"/>
                </a:lnTo>
                <a:lnTo>
                  <a:pt x="27" y="0"/>
                </a:lnTo>
                <a:lnTo>
                  <a:pt x="5" y="10"/>
                </a:lnTo>
                <a:lnTo>
                  <a:pt x="0" y="10"/>
                </a:lnTo>
                <a:lnTo>
                  <a:pt x="0" y="15"/>
                </a:lnTo>
                <a:lnTo>
                  <a:pt x="0" y="20"/>
                </a:lnTo>
                <a:lnTo>
                  <a:pt x="5" y="25"/>
                </a:lnTo>
                <a:lnTo>
                  <a:pt x="11" y="30"/>
                </a:lnTo>
                <a:lnTo>
                  <a:pt x="22" y="30"/>
                </a:lnTo>
                <a:lnTo>
                  <a:pt x="32" y="30"/>
                </a:lnTo>
                <a:lnTo>
                  <a:pt x="43" y="30"/>
                </a:lnTo>
                <a:lnTo>
                  <a:pt x="54" y="34"/>
                </a:lnTo>
                <a:lnTo>
                  <a:pt x="70" y="34"/>
                </a:lnTo>
                <a:lnTo>
                  <a:pt x="76" y="34"/>
                </a:lnTo>
                <a:lnTo>
                  <a:pt x="81" y="30"/>
                </a:lnTo>
                <a:lnTo>
                  <a:pt x="97" y="15"/>
                </a:lnTo>
                <a:lnTo>
                  <a:pt x="108" y="10"/>
                </a:lnTo>
                <a:close/>
              </a:path>
            </a:pathLst>
          </a:custGeom>
          <a:solidFill>
            <a:srgbClr val="FFFFFF"/>
          </a:solidFill>
          <a:ln w="9525">
            <a:noFill/>
            <a:round/>
            <a:headEnd/>
            <a:tailEnd/>
          </a:ln>
        </p:spPr>
        <p:txBody>
          <a:bodyPr/>
          <a:lstStyle/>
          <a:p>
            <a:endParaRPr lang="en-US"/>
          </a:p>
        </p:txBody>
      </p:sp>
      <p:sp>
        <p:nvSpPr>
          <p:cNvPr id="159085" name="Freeform 2413"/>
          <p:cNvSpPr>
            <a:spLocks/>
          </p:cNvSpPr>
          <p:nvPr/>
        </p:nvSpPr>
        <p:spPr bwMode="auto">
          <a:xfrm>
            <a:off x="2813050" y="3981450"/>
            <a:ext cx="68263" cy="31750"/>
          </a:xfrm>
          <a:custGeom>
            <a:avLst/>
            <a:gdLst/>
            <a:ahLst/>
            <a:cxnLst>
              <a:cxn ang="0">
                <a:pos x="43" y="20"/>
              </a:cxn>
              <a:cxn ang="0">
                <a:pos x="21" y="10"/>
              </a:cxn>
              <a:cxn ang="0">
                <a:pos x="0" y="0"/>
              </a:cxn>
              <a:cxn ang="0">
                <a:pos x="43" y="20"/>
              </a:cxn>
            </a:cxnLst>
            <a:rect l="0" t="0" r="r" b="b"/>
            <a:pathLst>
              <a:path w="43" h="20">
                <a:moveTo>
                  <a:pt x="43" y="20"/>
                </a:moveTo>
                <a:lnTo>
                  <a:pt x="21" y="10"/>
                </a:lnTo>
                <a:lnTo>
                  <a:pt x="0" y="0"/>
                </a:lnTo>
                <a:lnTo>
                  <a:pt x="43" y="20"/>
                </a:lnTo>
                <a:close/>
              </a:path>
            </a:pathLst>
          </a:custGeom>
          <a:noFill/>
          <a:ln w="4763" cap="rnd">
            <a:solidFill>
              <a:srgbClr val="000000"/>
            </a:solidFill>
            <a:prstDash val="solid"/>
            <a:round/>
            <a:headEnd/>
            <a:tailEnd/>
          </a:ln>
        </p:spPr>
        <p:txBody>
          <a:bodyPr/>
          <a:lstStyle/>
          <a:p>
            <a:endParaRPr lang="en-US"/>
          </a:p>
        </p:txBody>
      </p:sp>
      <p:sp>
        <p:nvSpPr>
          <p:cNvPr id="159086" name="Freeform 2414"/>
          <p:cNvSpPr>
            <a:spLocks/>
          </p:cNvSpPr>
          <p:nvPr/>
        </p:nvSpPr>
        <p:spPr bwMode="auto">
          <a:xfrm>
            <a:off x="2641600" y="3965575"/>
            <a:ext cx="171450" cy="55563"/>
          </a:xfrm>
          <a:custGeom>
            <a:avLst/>
            <a:gdLst/>
            <a:ahLst/>
            <a:cxnLst>
              <a:cxn ang="0">
                <a:pos x="108" y="10"/>
              </a:cxn>
              <a:cxn ang="0">
                <a:pos x="97" y="5"/>
              </a:cxn>
              <a:cxn ang="0">
                <a:pos x="92" y="5"/>
              </a:cxn>
              <a:cxn ang="0">
                <a:pos x="81" y="5"/>
              </a:cxn>
              <a:cxn ang="0">
                <a:pos x="70" y="5"/>
              </a:cxn>
              <a:cxn ang="0">
                <a:pos x="49" y="0"/>
              </a:cxn>
              <a:cxn ang="0">
                <a:pos x="38" y="0"/>
              </a:cxn>
              <a:cxn ang="0">
                <a:pos x="27" y="0"/>
              </a:cxn>
              <a:cxn ang="0">
                <a:pos x="5" y="10"/>
              </a:cxn>
              <a:cxn ang="0">
                <a:pos x="0" y="10"/>
              </a:cxn>
              <a:cxn ang="0">
                <a:pos x="0" y="15"/>
              </a:cxn>
              <a:cxn ang="0">
                <a:pos x="0" y="20"/>
              </a:cxn>
              <a:cxn ang="0">
                <a:pos x="5" y="25"/>
              </a:cxn>
              <a:cxn ang="0">
                <a:pos x="11" y="30"/>
              </a:cxn>
              <a:cxn ang="0">
                <a:pos x="22" y="30"/>
              </a:cxn>
              <a:cxn ang="0">
                <a:pos x="32" y="30"/>
              </a:cxn>
              <a:cxn ang="0">
                <a:pos x="43" y="30"/>
              </a:cxn>
              <a:cxn ang="0">
                <a:pos x="54" y="35"/>
              </a:cxn>
              <a:cxn ang="0">
                <a:pos x="70" y="35"/>
              </a:cxn>
              <a:cxn ang="0">
                <a:pos x="76" y="35"/>
              </a:cxn>
              <a:cxn ang="0">
                <a:pos x="81" y="30"/>
              </a:cxn>
              <a:cxn ang="0">
                <a:pos x="97" y="15"/>
              </a:cxn>
              <a:cxn ang="0">
                <a:pos x="108" y="10"/>
              </a:cxn>
            </a:cxnLst>
            <a:rect l="0" t="0" r="r" b="b"/>
            <a:pathLst>
              <a:path w="108" h="35">
                <a:moveTo>
                  <a:pt x="108" y="10"/>
                </a:moveTo>
                <a:lnTo>
                  <a:pt x="97" y="5"/>
                </a:lnTo>
                <a:lnTo>
                  <a:pt x="92" y="5"/>
                </a:lnTo>
                <a:lnTo>
                  <a:pt x="81" y="5"/>
                </a:lnTo>
                <a:lnTo>
                  <a:pt x="70" y="5"/>
                </a:lnTo>
                <a:lnTo>
                  <a:pt x="49" y="0"/>
                </a:lnTo>
                <a:lnTo>
                  <a:pt x="38" y="0"/>
                </a:lnTo>
                <a:lnTo>
                  <a:pt x="27" y="0"/>
                </a:lnTo>
                <a:lnTo>
                  <a:pt x="5" y="10"/>
                </a:lnTo>
                <a:lnTo>
                  <a:pt x="0" y="10"/>
                </a:lnTo>
                <a:lnTo>
                  <a:pt x="0" y="15"/>
                </a:lnTo>
                <a:lnTo>
                  <a:pt x="0" y="20"/>
                </a:lnTo>
                <a:lnTo>
                  <a:pt x="5" y="25"/>
                </a:lnTo>
                <a:lnTo>
                  <a:pt x="11" y="30"/>
                </a:lnTo>
                <a:lnTo>
                  <a:pt x="22" y="30"/>
                </a:lnTo>
                <a:lnTo>
                  <a:pt x="32" y="30"/>
                </a:lnTo>
                <a:lnTo>
                  <a:pt x="43" y="30"/>
                </a:lnTo>
                <a:lnTo>
                  <a:pt x="54" y="35"/>
                </a:lnTo>
                <a:lnTo>
                  <a:pt x="70" y="35"/>
                </a:lnTo>
                <a:lnTo>
                  <a:pt x="76" y="35"/>
                </a:lnTo>
                <a:lnTo>
                  <a:pt x="81" y="30"/>
                </a:lnTo>
                <a:lnTo>
                  <a:pt x="97" y="15"/>
                </a:lnTo>
                <a:lnTo>
                  <a:pt x="108" y="10"/>
                </a:lnTo>
                <a:close/>
              </a:path>
            </a:pathLst>
          </a:custGeom>
          <a:noFill/>
          <a:ln w="4763" cap="rnd">
            <a:solidFill>
              <a:srgbClr val="000000"/>
            </a:solidFill>
            <a:prstDash val="solid"/>
            <a:round/>
            <a:headEnd/>
            <a:tailEnd/>
          </a:ln>
        </p:spPr>
        <p:txBody>
          <a:bodyPr/>
          <a:lstStyle/>
          <a:p>
            <a:endParaRPr lang="en-US"/>
          </a:p>
        </p:txBody>
      </p:sp>
      <p:sp>
        <p:nvSpPr>
          <p:cNvPr id="159087" name="Freeform 2415"/>
          <p:cNvSpPr>
            <a:spLocks/>
          </p:cNvSpPr>
          <p:nvPr/>
        </p:nvSpPr>
        <p:spPr bwMode="auto">
          <a:xfrm>
            <a:off x="2897188" y="3525838"/>
            <a:ext cx="155575" cy="55563"/>
          </a:xfrm>
          <a:custGeom>
            <a:avLst/>
            <a:gdLst/>
            <a:ahLst/>
            <a:cxnLst>
              <a:cxn ang="0">
                <a:pos x="98" y="10"/>
              </a:cxn>
              <a:cxn ang="0">
                <a:pos x="65" y="0"/>
              </a:cxn>
              <a:cxn ang="0">
                <a:pos x="55" y="0"/>
              </a:cxn>
              <a:cxn ang="0">
                <a:pos x="49" y="5"/>
              </a:cxn>
              <a:cxn ang="0">
                <a:pos x="38" y="5"/>
              </a:cxn>
              <a:cxn ang="0">
                <a:pos x="33" y="5"/>
              </a:cxn>
              <a:cxn ang="0">
                <a:pos x="22" y="5"/>
              </a:cxn>
              <a:cxn ang="0">
                <a:pos x="11" y="5"/>
              </a:cxn>
              <a:cxn ang="0">
                <a:pos x="0" y="10"/>
              </a:cxn>
              <a:cxn ang="0">
                <a:pos x="0" y="15"/>
              </a:cxn>
              <a:cxn ang="0">
                <a:pos x="6" y="25"/>
              </a:cxn>
              <a:cxn ang="0">
                <a:pos x="11" y="25"/>
              </a:cxn>
              <a:cxn ang="0">
                <a:pos x="22" y="30"/>
              </a:cxn>
              <a:cxn ang="0">
                <a:pos x="28" y="35"/>
              </a:cxn>
              <a:cxn ang="0">
                <a:pos x="33" y="35"/>
              </a:cxn>
              <a:cxn ang="0">
                <a:pos x="44" y="35"/>
              </a:cxn>
              <a:cxn ang="0">
                <a:pos x="55" y="30"/>
              </a:cxn>
              <a:cxn ang="0">
                <a:pos x="60" y="30"/>
              </a:cxn>
              <a:cxn ang="0">
                <a:pos x="65" y="25"/>
              </a:cxn>
              <a:cxn ang="0">
                <a:pos x="71" y="25"/>
              </a:cxn>
              <a:cxn ang="0">
                <a:pos x="82" y="20"/>
              </a:cxn>
              <a:cxn ang="0">
                <a:pos x="93" y="15"/>
              </a:cxn>
              <a:cxn ang="0">
                <a:pos x="98" y="15"/>
              </a:cxn>
              <a:cxn ang="0">
                <a:pos x="98" y="10"/>
              </a:cxn>
            </a:cxnLst>
            <a:rect l="0" t="0" r="r" b="b"/>
            <a:pathLst>
              <a:path w="98" h="35">
                <a:moveTo>
                  <a:pt x="98" y="10"/>
                </a:moveTo>
                <a:lnTo>
                  <a:pt x="65" y="0"/>
                </a:lnTo>
                <a:lnTo>
                  <a:pt x="55" y="0"/>
                </a:lnTo>
                <a:lnTo>
                  <a:pt x="49" y="5"/>
                </a:lnTo>
                <a:lnTo>
                  <a:pt x="38" y="5"/>
                </a:lnTo>
                <a:lnTo>
                  <a:pt x="33" y="5"/>
                </a:lnTo>
                <a:lnTo>
                  <a:pt x="22" y="5"/>
                </a:lnTo>
                <a:lnTo>
                  <a:pt x="11" y="5"/>
                </a:lnTo>
                <a:lnTo>
                  <a:pt x="0" y="10"/>
                </a:lnTo>
                <a:lnTo>
                  <a:pt x="0" y="15"/>
                </a:lnTo>
                <a:lnTo>
                  <a:pt x="6" y="25"/>
                </a:lnTo>
                <a:lnTo>
                  <a:pt x="11" y="25"/>
                </a:lnTo>
                <a:lnTo>
                  <a:pt x="22" y="30"/>
                </a:lnTo>
                <a:lnTo>
                  <a:pt x="28" y="35"/>
                </a:lnTo>
                <a:lnTo>
                  <a:pt x="33" y="35"/>
                </a:lnTo>
                <a:lnTo>
                  <a:pt x="44" y="35"/>
                </a:lnTo>
                <a:lnTo>
                  <a:pt x="55" y="30"/>
                </a:lnTo>
                <a:lnTo>
                  <a:pt x="60" y="30"/>
                </a:lnTo>
                <a:lnTo>
                  <a:pt x="65" y="25"/>
                </a:lnTo>
                <a:lnTo>
                  <a:pt x="71" y="25"/>
                </a:lnTo>
                <a:lnTo>
                  <a:pt x="82" y="20"/>
                </a:lnTo>
                <a:lnTo>
                  <a:pt x="93" y="15"/>
                </a:lnTo>
                <a:lnTo>
                  <a:pt x="98" y="15"/>
                </a:lnTo>
                <a:lnTo>
                  <a:pt x="98" y="10"/>
                </a:lnTo>
                <a:close/>
              </a:path>
            </a:pathLst>
          </a:custGeom>
          <a:solidFill>
            <a:srgbClr val="FFFFFF"/>
          </a:solidFill>
          <a:ln w="9525">
            <a:noFill/>
            <a:round/>
            <a:headEnd/>
            <a:tailEnd/>
          </a:ln>
        </p:spPr>
        <p:txBody>
          <a:bodyPr/>
          <a:lstStyle/>
          <a:p>
            <a:endParaRPr lang="en-US"/>
          </a:p>
        </p:txBody>
      </p:sp>
      <p:sp>
        <p:nvSpPr>
          <p:cNvPr id="159088" name="Freeform 2416"/>
          <p:cNvSpPr>
            <a:spLocks/>
          </p:cNvSpPr>
          <p:nvPr/>
        </p:nvSpPr>
        <p:spPr bwMode="auto">
          <a:xfrm>
            <a:off x="2897188" y="3525838"/>
            <a:ext cx="155575" cy="55563"/>
          </a:xfrm>
          <a:custGeom>
            <a:avLst/>
            <a:gdLst/>
            <a:ahLst/>
            <a:cxnLst>
              <a:cxn ang="0">
                <a:pos x="98" y="10"/>
              </a:cxn>
              <a:cxn ang="0">
                <a:pos x="65" y="0"/>
              </a:cxn>
              <a:cxn ang="0">
                <a:pos x="55" y="0"/>
              </a:cxn>
              <a:cxn ang="0">
                <a:pos x="49" y="5"/>
              </a:cxn>
              <a:cxn ang="0">
                <a:pos x="38" y="5"/>
              </a:cxn>
              <a:cxn ang="0">
                <a:pos x="33" y="5"/>
              </a:cxn>
              <a:cxn ang="0">
                <a:pos x="22" y="5"/>
              </a:cxn>
              <a:cxn ang="0">
                <a:pos x="11" y="5"/>
              </a:cxn>
              <a:cxn ang="0">
                <a:pos x="0" y="10"/>
              </a:cxn>
              <a:cxn ang="0">
                <a:pos x="0" y="15"/>
              </a:cxn>
              <a:cxn ang="0">
                <a:pos x="6" y="25"/>
              </a:cxn>
              <a:cxn ang="0">
                <a:pos x="11" y="25"/>
              </a:cxn>
              <a:cxn ang="0">
                <a:pos x="22" y="30"/>
              </a:cxn>
              <a:cxn ang="0">
                <a:pos x="28" y="35"/>
              </a:cxn>
              <a:cxn ang="0">
                <a:pos x="33" y="35"/>
              </a:cxn>
              <a:cxn ang="0">
                <a:pos x="44" y="35"/>
              </a:cxn>
              <a:cxn ang="0">
                <a:pos x="55" y="30"/>
              </a:cxn>
              <a:cxn ang="0">
                <a:pos x="60" y="30"/>
              </a:cxn>
              <a:cxn ang="0">
                <a:pos x="65" y="25"/>
              </a:cxn>
              <a:cxn ang="0">
                <a:pos x="71" y="25"/>
              </a:cxn>
              <a:cxn ang="0">
                <a:pos x="82" y="20"/>
              </a:cxn>
              <a:cxn ang="0">
                <a:pos x="93" y="15"/>
              </a:cxn>
              <a:cxn ang="0">
                <a:pos x="98" y="15"/>
              </a:cxn>
              <a:cxn ang="0">
                <a:pos x="98" y="10"/>
              </a:cxn>
            </a:cxnLst>
            <a:rect l="0" t="0" r="r" b="b"/>
            <a:pathLst>
              <a:path w="98" h="35">
                <a:moveTo>
                  <a:pt x="98" y="10"/>
                </a:moveTo>
                <a:lnTo>
                  <a:pt x="65" y="0"/>
                </a:lnTo>
                <a:lnTo>
                  <a:pt x="55" y="0"/>
                </a:lnTo>
                <a:lnTo>
                  <a:pt x="49" y="5"/>
                </a:lnTo>
                <a:lnTo>
                  <a:pt x="38" y="5"/>
                </a:lnTo>
                <a:lnTo>
                  <a:pt x="33" y="5"/>
                </a:lnTo>
                <a:lnTo>
                  <a:pt x="22" y="5"/>
                </a:lnTo>
                <a:lnTo>
                  <a:pt x="11" y="5"/>
                </a:lnTo>
                <a:lnTo>
                  <a:pt x="0" y="10"/>
                </a:lnTo>
                <a:lnTo>
                  <a:pt x="0" y="15"/>
                </a:lnTo>
                <a:lnTo>
                  <a:pt x="6" y="25"/>
                </a:lnTo>
                <a:lnTo>
                  <a:pt x="11" y="25"/>
                </a:lnTo>
                <a:lnTo>
                  <a:pt x="22" y="30"/>
                </a:lnTo>
                <a:lnTo>
                  <a:pt x="28" y="35"/>
                </a:lnTo>
                <a:lnTo>
                  <a:pt x="33" y="35"/>
                </a:lnTo>
                <a:lnTo>
                  <a:pt x="44" y="35"/>
                </a:lnTo>
                <a:lnTo>
                  <a:pt x="55" y="30"/>
                </a:lnTo>
                <a:lnTo>
                  <a:pt x="60" y="30"/>
                </a:lnTo>
                <a:lnTo>
                  <a:pt x="65" y="25"/>
                </a:lnTo>
                <a:lnTo>
                  <a:pt x="71" y="25"/>
                </a:lnTo>
                <a:lnTo>
                  <a:pt x="82" y="20"/>
                </a:lnTo>
                <a:lnTo>
                  <a:pt x="93" y="15"/>
                </a:lnTo>
                <a:lnTo>
                  <a:pt x="98" y="15"/>
                </a:lnTo>
                <a:lnTo>
                  <a:pt x="98" y="10"/>
                </a:lnTo>
                <a:close/>
              </a:path>
            </a:pathLst>
          </a:custGeom>
          <a:noFill/>
          <a:ln w="1588" cap="rnd">
            <a:solidFill>
              <a:srgbClr val="000000"/>
            </a:solidFill>
            <a:prstDash val="solid"/>
            <a:round/>
            <a:headEnd/>
            <a:tailEnd/>
          </a:ln>
        </p:spPr>
        <p:txBody>
          <a:bodyPr/>
          <a:lstStyle/>
          <a:p>
            <a:endParaRPr lang="en-US"/>
          </a:p>
        </p:txBody>
      </p:sp>
      <p:sp>
        <p:nvSpPr>
          <p:cNvPr id="159089" name="Freeform 2417"/>
          <p:cNvSpPr>
            <a:spLocks/>
          </p:cNvSpPr>
          <p:nvPr/>
        </p:nvSpPr>
        <p:spPr bwMode="auto">
          <a:xfrm>
            <a:off x="3052763" y="3541713"/>
            <a:ext cx="103188" cy="39688"/>
          </a:xfrm>
          <a:custGeom>
            <a:avLst/>
            <a:gdLst/>
            <a:ahLst/>
            <a:cxnLst>
              <a:cxn ang="0">
                <a:pos x="65" y="25"/>
              </a:cxn>
              <a:cxn ang="0">
                <a:pos x="54" y="15"/>
              </a:cxn>
              <a:cxn ang="0">
                <a:pos x="48" y="0"/>
              </a:cxn>
              <a:cxn ang="0">
                <a:pos x="21" y="0"/>
              </a:cxn>
              <a:cxn ang="0">
                <a:pos x="0" y="0"/>
              </a:cxn>
            </a:cxnLst>
            <a:rect l="0" t="0" r="r" b="b"/>
            <a:pathLst>
              <a:path w="65" h="25">
                <a:moveTo>
                  <a:pt x="65" y="25"/>
                </a:moveTo>
                <a:lnTo>
                  <a:pt x="54" y="15"/>
                </a:lnTo>
                <a:lnTo>
                  <a:pt x="48" y="0"/>
                </a:lnTo>
                <a:lnTo>
                  <a:pt x="21" y="0"/>
                </a:lnTo>
                <a:lnTo>
                  <a:pt x="0" y="0"/>
                </a:lnTo>
              </a:path>
            </a:pathLst>
          </a:custGeom>
          <a:noFill/>
          <a:ln w="1588" cap="rnd">
            <a:solidFill>
              <a:srgbClr val="000000"/>
            </a:solidFill>
            <a:prstDash val="solid"/>
            <a:round/>
            <a:headEnd/>
            <a:tailEnd/>
          </a:ln>
        </p:spPr>
        <p:txBody>
          <a:bodyPr/>
          <a:lstStyle/>
          <a:p>
            <a:endParaRPr lang="en-US"/>
          </a:p>
        </p:txBody>
      </p:sp>
      <p:sp>
        <p:nvSpPr>
          <p:cNvPr id="159090" name="Freeform 2418"/>
          <p:cNvSpPr>
            <a:spLocks/>
          </p:cNvSpPr>
          <p:nvPr/>
        </p:nvSpPr>
        <p:spPr bwMode="auto">
          <a:xfrm>
            <a:off x="3052763" y="3541713"/>
            <a:ext cx="103188" cy="39688"/>
          </a:xfrm>
          <a:custGeom>
            <a:avLst/>
            <a:gdLst/>
            <a:ahLst/>
            <a:cxnLst>
              <a:cxn ang="0">
                <a:pos x="65" y="25"/>
              </a:cxn>
              <a:cxn ang="0">
                <a:pos x="54" y="15"/>
              </a:cxn>
              <a:cxn ang="0">
                <a:pos x="48" y="0"/>
              </a:cxn>
              <a:cxn ang="0">
                <a:pos x="21" y="0"/>
              </a:cxn>
              <a:cxn ang="0">
                <a:pos x="0" y="0"/>
              </a:cxn>
            </a:cxnLst>
            <a:rect l="0" t="0" r="r" b="b"/>
            <a:pathLst>
              <a:path w="65" h="25">
                <a:moveTo>
                  <a:pt x="65" y="25"/>
                </a:moveTo>
                <a:lnTo>
                  <a:pt x="54" y="15"/>
                </a:lnTo>
                <a:lnTo>
                  <a:pt x="48" y="0"/>
                </a:lnTo>
                <a:lnTo>
                  <a:pt x="21" y="0"/>
                </a:lnTo>
                <a:lnTo>
                  <a:pt x="0" y="0"/>
                </a:lnTo>
              </a:path>
            </a:pathLst>
          </a:custGeom>
          <a:noFill/>
          <a:ln w="1588" cap="rnd">
            <a:solidFill>
              <a:srgbClr val="000000"/>
            </a:solidFill>
            <a:prstDash val="solid"/>
            <a:round/>
            <a:headEnd/>
            <a:tailEnd/>
          </a:ln>
        </p:spPr>
        <p:txBody>
          <a:bodyPr/>
          <a:lstStyle/>
          <a:p>
            <a:endParaRPr lang="en-US"/>
          </a:p>
        </p:txBody>
      </p:sp>
      <p:sp>
        <p:nvSpPr>
          <p:cNvPr id="159091" name="Freeform 2419"/>
          <p:cNvSpPr>
            <a:spLocks/>
          </p:cNvSpPr>
          <p:nvPr/>
        </p:nvSpPr>
        <p:spPr bwMode="auto">
          <a:xfrm>
            <a:off x="3282950" y="700088"/>
            <a:ext cx="17463" cy="31750"/>
          </a:xfrm>
          <a:custGeom>
            <a:avLst/>
            <a:gdLst/>
            <a:ahLst/>
            <a:cxnLst>
              <a:cxn ang="0">
                <a:pos x="0" y="15"/>
              </a:cxn>
              <a:cxn ang="0">
                <a:pos x="0" y="20"/>
              </a:cxn>
              <a:cxn ang="0">
                <a:pos x="5" y="15"/>
              </a:cxn>
              <a:cxn ang="0">
                <a:pos x="5" y="20"/>
              </a:cxn>
              <a:cxn ang="0">
                <a:pos x="11" y="20"/>
              </a:cxn>
              <a:cxn ang="0">
                <a:pos x="11" y="15"/>
              </a:cxn>
              <a:cxn ang="0">
                <a:pos x="11" y="5"/>
              </a:cxn>
              <a:cxn ang="0">
                <a:pos x="11" y="0"/>
              </a:cxn>
              <a:cxn ang="0">
                <a:pos x="5" y="0"/>
              </a:cxn>
              <a:cxn ang="0">
                <a:pos x="0" y="0"/>
              </a:cxn>
              <a:cxn ang="0">
                <a:pos x="5" y="0"/>
              </a:cxn>
              <a:cxn ang="0">
                <a:pos x="5" y="5"/>
              </a:cxn>
              <a:cxn ang="0">
                <a:pos x="0" y="10"/>
              </a:cxn>
              <a:cxn ang="0">
                <a:pos x="5" y="5"/>
              </a:cxn>
              <a:cxn ang="0">
                <a:pos x="5" y="15"/>
              </a:cxn>
              <a:cxn ang="0">
                <a:pos x="0" y="15"/>
              </a:cxn>
            </a:cxnLst>
            <a:rect l="0" t="0" r="r" b="b"/>
            <a:pathLst>
              <a:path w="11" h="20">
                <a:moveTo>
                  <a:pt x="0" y="15"/>
                </a:moveTo>
                <a:lnTo>
                  <a:pt x="0" y="20"/>
                </a:lnTo>
                <a:lnTo>
                  <a:pt x="5" y="15"/>
                </a:lnTo>
                <a:lnTo>
                  <a:pt x="5" y="20"/>
                </a:lnTo>
                <a:lnTo>
                  <a:pt x="11" y="20"/>
                </a:lnTo>
                <a:lnTo>
                  <a:pt x="11" y="15"/>
                </a:lnTo>
                <a:lnTo>
                  <a:pt x="11" y="5"/>
                </a:lnTo>
                <a:lnTo>
                  <a:pt x="11" y="0"/>
                </a:lnTo>
                <a:lnTo>
                  <a:pt x="5" y="0"/>
                </a:lnTo>
                <a:lnTo>
                  <a:pt x="0" y="0"/>
                </a:lnTo>
                <a:lnTo>
                  <a:pt x="5" y="0"/>
                </a:lnTo>
                <a:lnTo>
                  <a:pt x="5" y="5"/>
                </a:lnTo>
                <a:lnTo>
                  <a:pt x="0" y="10"/>
                </a:lnTo>
                <a:lnTo>
                  <a:pt x="5" y="5"/>
                </a:lnTo>
                <a:lnTo>
                  <a:pt x="5" y="15"/>
                </a:lnTo>
                <a:lnTo>
                  <a:pt x="0" y="15"/>
                </a:lnTo>
                <a:close/>
              </a:path>
            </a:pathLst>
          </a:custGeom>
          <a:solidFill>
            <a:srgbClr val="000000"/>
          </a:solidFill>
          <a:ln w="9525">
            <a:noFill/>
            <a:round/>
            <a:headEnd/>
            <a:tailEnd/>
          </a:ln>
        </p:spPr>
        <p:txBody>
          <a:bodyPr/>
          <a:lstStyle/>
          <a:p>
            <a:endParaRPr lang="en-US"/>
          </a:p>
        </p:txBody>
      </p:sp>
      <p:sp>
        <p:nvSpPr>
          <p:cNvPr id="159092" name="Freeform 2420"/>
          <p:cNvSpPr>
            <a:spLocks/>
          </p:cNvSpPr>
          <p:nvPr/>
        </p:nvSpPr>
        <p:spPr bwMode="auto">
          <a:xfrm>
            <a:off x="3308350" y="700088"/>
            <a:ext cx="34925" cy="31750"/>
          </a:xfrm>
          <a:custGeom>
            <a:avLst/>
            <a:gdLst/>
            <a:ahLst/>
            <a:cxnLst>
              <a:cxn ang="0">
                <a:pos x="11" y="15"/>
              </a:cxn>
              <a:cxn ang="0">
                <a:pos x="6" y="5"/>
              </a:cxn>
              <a:cxn ang="0">
                <a:pos x="6" y="0"/>
              </a:cxn>
              <a:cxn ang="0">
                <a:pos x="0" y="0"/>
              </a:cxn>
              <a:cxn ang="0">
                <a:pos x="11" y="0"/>
              </a:cxn>
              <a:cxn ang="0">
                <a:pos x="11" y="15"/>
              </a:cxn>
              <a:cxn ang="0">
                <a:pos x="16" y="0"/>
              </a:cxn>
              <a:cxn ang="0">
                <a:pos x="22" y="0"/>
              </a:cxn>
              <a:cxn ang="0">
                <a:pos x="11" y="15"/>
              </a:cxn>
              <a:cxn ang="0">
                <a:pos x="11" y="20"/>
              </a:cxn>
              <a:cxn ang="0">
                <a:pos x="11" y="15"/>
              </a:cxn>
            </a:cxnLst>
            <a:rect l="0" t="0" r="r" b="b"/>
            <a:pathLst>
              <a:path w="22" h="20">
                <a:moveTo>
                  <a:pt x="11" y="15"/>
                </a:moveTo>
                <a:lnTo>
                  <a:pt x="6" y="5"/>
                </a:lnTo>
                <a:lnTo>
                  <a:pt x="6" y="0"/>
                </a:lnTo>
                <a:lnTo>
                  <a:pt x="0" y="0"/>
                </a:lnTo>
                <a:lnTo>
                  <a:pt x="11" y="0"/>
                </a:lnTo>
                <a:lnTo>
                  <a:pt x="11" y="15"/>
                </a:lnTo>
                <a:lnTo>
                  <a:pt x="16" y="0"/>
                </a:lnTo>
                <a:lnTo>
                  <a:pt x="22" y="0"/>
                </a:lnTo>
                <a:lnTo>
                  <a:pt x="11" y="15"/>
                </a:lnTo>
                <a:lnTo>
                  <a:pt x="11" y="20"/>
                </a:lnTo>
                <a:lnTo>
                  <a:pt x="11" y="15"/>
                </a:lnTo>
                <a:close/>
              </a:path>
            </a:pathLst>
          </a:custGeom>
          <a:solidFill>
            <a:srgbClr val="000000"/>
          </a:solidFill>
          <a:ln w="9525">
            <a:noFill/>
            <a:round/>
            <a:headEnd/>
            <a:tailEnd/>
          </a:ln>
        </p:spPr>
        <p:txBody>
          <a:bodyPr/>
          <a:lstStyle/>
          <a:p>
            <a:endParaRPr lang="en-US"/>
          </a:p>
        </p:txBody>
      </p:sp>
      <p:sp>
        <p:nvSpPr>
          <p:cNvPr id="159093" name="Freeform 2421"/>
          <p:cNvSpPr>
            <a:spLocks/>
          </p:cNvSpPr>
          <p:nvPr/>
        </p:nvSpPr>
        <p:spPr bwMode="auto">
          <a:xfrm>
            <a:off x="3351213" y="700088"/>
            <a:ext cx="34925" cy="31750"/>
          </a:xfrm>
          <a:custGeom>
            <a:avLst/>
            <a:gdLst/>
            <a:ahLst/>
            <a:cxnLst>
              <a:cxn ang="0">
                <a:pos x="6" y="0"/>
              </a:cxn>
              <a:cxn ang="0">
                <a:pos x="6" y="0"/>
              </a:cxn>
              <a:cxn ang="0">
                <a:pos x="0" y="0"/>
              </a:cxn>
              <a:cxn ang="0">
                <a:pos x="6" y="0"/>
              </a:cxn>
              <a:cxn ang="0">
                <a:pos x="6" y="15"/>
              </a:cxn>
              <a:cxn ang="0">
                <a:pos x="11" y="15"/>
              </a:cxn>
              <a:cxn ang="0">
                <a:pos x="16" y="15"/>
              </a:cxn>
              <a:cxn ang="0">
                <a:pos x="16" y="0"/>
              </a:cxn>
              <a:cxn ang="0">
                <a:pos x="11" y="0"/>
              </a:cxn>
              <a:cxn ang="0">
                <a:pos x="22" y="0"/>
              </a:cxn>
              <a:cxn ang="0">
                <a:pos x="22" y="15"/>
              </a:cxn>
              <a:cxn ang="0">
                <a:pos x="16" y="20"/>
              </a:cxn>
              <a:cxn ang="0">
                <a:pos x="16" y="15"/>
              </a:cxn>
              <a:cxn ang="0">
                <a:pos x="11" y="20"/>
              </a:cxn>
              <a:cxn ang="0">
                <a:pos x="6" y="15"/>
              </a:cxn>
              <a:cxn ang="0">
                <a:pos x="6" y="0"/>
              </a:cxn>
            </a:cxnLst>
            <a:rect l="0" t="0" r="r" b="b"/>
            <a:pathLst>
              <a:path w="22" h="20">
                <a:moveTo>
                  <a:pt x="6" y="0"/>
                </a:moveTo>
                <a:lnTo>
                  <a:pt x="6" y="0"/>
                </a:lnTo>
                <a:lnTo>
                  <a:pt x="0" y="0"/>
                </a:lnTo>
                <a:lnTo>
                  <a:pt x="6" y="0"/>
                </a:lnTo>
                <a:lnTo>
                  <a:pt x="6" y="15"/>
                </a:lnTo>
                <a:lnTo>
                  <a:pt x="11" y="15"/>
                </a:lnTo>
                <a:lnTo>
                  <a:pt x="16" y="15"/>
                </a:lnTo>
                <a:lnTo>
                  <a:pt x="16" y="0"/>
                </a:lnTo>
                <a:lnTo>
                  <a:pt x="11" y="0"/>
                </a:lnTo>
                <a:lnTo>
                  <a:pt x="22" y="0"/>
                </a:lnTo>
                <a:lnTo>
                  <a:pt x="22" y="15"/>
                </a:lnTo>
                <a:lnTo>
                  <a:pt x="16" y="20"/>
                </a:lnTo>
                <a:lnTo>
                  <a:pt x="16" y="15"/>
                </a:lnTo>
                <a:lnTo>
                  <a:pt x="11" y="20"/>
                </a:lnTo>
                <a:lnTo>
                  <a:pt x="6" y="15"/>
                </a:lnTo>
                <a:lnTo>
                  <a:pt x="6" y="0"/>
                </a:lnTo>
                <a:close/>
              </a:path>
            </a:pathLst>
          </a:custGeom>
          <a:solidFill>
            <a:srgbClr val="000000"/>
          </a:solidFill>
          <a:ln w="9525">
            <a:noFill/>
            <a:round/>
            <a:headEnd/>
            <a:tailEnd/>
          </a:ln>
        </p:spPr>
        <p:txBody>
          <a:bodyPr/>
          <a:lstStyle/>
          <a:p>
            <a:endParaRPr lang="en-US"/>
          </a:p>
        </p:txBody>
      </p:sp>
      <p:sp>
        <p:nvSpPr>
          <p:cNvPr id="159094" name="Freeform 2422"/>
          <p:cNvSpPr>
            <a:spLocks/>
          </p:cNvSpPr>
          <p:nvPr/>
        </p:nvSpPr>
        <p:spPr bwMode="auto">
          <a:xfrm>
            <a:off x="3402013" y="700088"/>
            <a:ext cx="19050" cy="31750"/>
          </a:xfrm>
          <a:custGeom>
            <a:avLst/>
            <a:gdLst/>
            <a:ahLst/>
            <a:cxnLst>
              <a:cxn ang="0">
                <a:pos x="0" y="5"/>
              </a:cxn>
              <a:cxn ang="0">
                <a:pos x="0" y="0"/>
              </a:cxn>
              <a:cxn ang="0">
                <a:pos x="6" y="0"/>
              </a:cxn>
              <a:cxn ang="0">
                <a:pos x="12" y="0"/>
              </a:cxn>
              <a:cxn ang="0">
                <a:pos x="12" y="5"/>
              </a:cxn>
              <a:cxn ang="0">
                <a:pos x="6" y="0"/>
              </a:cxn>
              <a:cxn ang="0">
                <a:pos x="0" y="0"/>
              </a:cxn>
              <a:cxn ang="0">
                <a:pos x="0" y="5"/>
              </a:cxn>
              <a:cxn ang="0">
                <a:pos x="6" y="10"/>
              </a:cxn>
              <a:cxn ang="0">
                <a:pos x="12" y="10"/>
              </a:cxn>
              <a:cxn ang="0">
                <a:pos x="12" y="15"/>
              </a:cxn>
              <a:cxn ang="0">
                <a:pos x="6" y="20"/>
              </a:cxn>
              <a:cxn ang="0">
                <a:pos x="0" y="20"/>
              </a:cxn>
              <a:cxn ang="0">
                <a:pos x="0" y="15"/>
              </a:cxn>
              <a:cxn ang="0">
                <a:pos x="6" y="20"/>
              </a:cxn>
              <a:cxn ang="0">
                <a:pos x="12" y="15"/>
              </a:cxn>
              <a:cxn ang="0">
                <a:pos x="6" y="15"/>
              </a:cxn>
              <a:cxn ang="0">
                <a:pos x="0" y="10"/>
              </a:cxn>
              <a:cxn ang="0">
                <a:pos x="0" y="5"/>
              </a:cxn>
            </a:cxnLst>
            <a:rect l="0" t="0" r="r" b="b"/>
            <a:pathLst>
              <a:path w="12" h="20">
                <a:moveTo>
                  <a:pt x="0" y="5"/>
                </a:moveTo>
                <a:lnTo>
                  <a:pt x="0" y="0"/>
                </a:lnTo>
                <a:lnTo>
                  <a:pt x="6" y="0"/>
                </a:lnTo>
                <a:lnTo>
                  <a:pt x="12" y="0"/>
                </a:lnTo>
                <a:lnTo>
                  <a:pt x="12" y="5"/>
                </a:lnTo>
                <a:lnTo>
                  <a:pt x="6" y="0"/>
                </a:lnTo>
                <a:lnTo>
                  <a:pt x="0" y="0"/>
                </a:lnTo>
                <a:lnTo>
                  <a:pt x="0" y="5"/>
                </a:lnTo>
                <a:lnTo>
                  <a:pt x="6" y="10"/>
                </a:lnTo>
                <a:lnTo>
                  <a:pt x="12" y="10"/>
                </a:lnTo>
                <a:lnTo>
                  <a:pt x="12" y="15"/>
                </a:lnTo>
                <a:lnTo>
                  <a:pt x="6" y="20"/>
                </a:lnTo>
                <a:lnTo>
                  <a:pt x="0" y="20"/>
                </a:lnTo>
                <a:lnTo>
                  <a:pt x="0" y="15"/>
                </a:lnTo>
                <a:lnTo>
                  <a:pt x="6" y="20"/>
                </a:lnTo>
                <a:lnTo>
                  <a:pt x="12" y="15"/>
                </a:lnTo>
                <a:lnTo>
                  <a:pt x="6" y="15"/>
                </a:lnTo>
                <a:lnTo>
                  <a:pt x="0" y="10"/>
                </a:lnTo>
                <a:lnTo>
                  <a:pt x="0" y="5"/>
                </a:lnTo>
                <a:close/>
              </a:path>
            </a:pathLst>
          </a:custGeom>
          <a:solidFill>
            <a:srgbClr val="000000"/>
          </a:solidFill>
          <a:ln w="9525">
            <a:noFill/>
            <a:round/>
            <a:headEnd/>
            <a:tailEnd/>
          </a:ln>
        </p:spPr>
        <p:txBody>
          <a:bodyPr/>
          <a:lstStyle/>
          <a:p>
            <a:endParaRPr lang="en-US"/>
          </a:p>
        </p:txBody>
      </p:sp>
      <p:sp>
        <p:nvSpPr>
          <p:cNvPr id="159095" name="Freeform 2423"/>
          <p:cNvSpPr>
            <a:spLocks/>
          </p:cNvSpPr>
          <p:nvPr/>
        </p:nvSpPr>
        <p:spPr bwMode="auto">
          <a:xfrm>
            <a:off x="3113088" y="685800"/>
            <a:ext cx="42863" cy="46038"/>
          </a:xfrm>
          <a:custGeom>
            <a:avLst/>
            <a:gdLst/>
            <a:ahLst/>
            <a:cxnLst>
              <a:cxn ang="0">
                <a:pos x="21" y="0"/>
              </a:cxn>
              <a:cxn ang="0">
                <a:pos x="21" y="0"/>
              </a:cxn>
              <a:cxn ang="0">
                <a:pos x="21" y="9"/>
              </a:cxn>
              <a:cxn ang="0">
                <a:pos x="21" y="4"/>
              </a:cxn>
              <a:cxn ang="0">
                <a:pos x="16" y="0"/>
              </a:cxn>
              <a:cxn ang="0">
                <a:pos x="10" y="0"/>
              </a:cxn>
              <a:cxn ang="0">
                <a:pos x="5" y="4"/>
              </a:cxn>
              <a:cxn ang="0">
                <a:pos x="5" y="9"/>
              </a:cxn>
              <a:cxn ang="0">
                <a:pos x="0" y="14"/>
              </a:cxn>
              <a:cxn ang="0">
                <a:pos x="5" y="19"/>
              </a:cxn>
              <a:cxn ang="0">
                <a:pos x="5" y="24"/>
              </a:cxn>
              <a:cxn ang="0">
                <a:pos x="16" y="24"/>
              </a:cxn>
              <a:cxn ang="0">
                <a:pos x="21" y="24"/>
              </a:cxn>
              <a:cxn ang="0">
                <a:pos x="21" y="19"/>
              </a:cxn>
              <a:cxn ang="0">
                <a:pos x="21" y="14"/>
              </a:cxn>
              <a:cxn ang="0">
                <a:pos x="16" y="14"/>
              </a:cxn>
              <a:cxn ang="0">
                <a:pos x="27" y="14"/>
              </a:cxn>
              <a:cxn ang="0">
                <a:pos x="21" y="19"/>
              </a:cxn>
              <a:cxn ang="0">
                <a:pos x="21" y="24"/>
              </a:cxn>
              <a:cxn ang="0">
                <a:pos x="16" y="29"/>
              </a:cxn>
              <a:cxn ang="0">
                <a:pos x="10" y="29"/>
              </a:cxn>
              <a:cxn ang="0">
                <a:pos x="5" y="24"/>
              </a:cxn>
              <a:cxn ang="0">
                <a:pos x="0" y="24"/>
              </a:cxn>
              <a:cxn ang="0">
                <a:pos x="0" y="14"/>
              </a:cxn>
              <a:cxn ang="0">
                <a:pos x="0" y="9"/>
              </a:cxn>
              <a:cxn ang="0">
                <a:pos x="0" y="4"/>
              </a:cxn>
              <a:cxn ang="0">
                <a:pos x="5" y="0"/>
              </a:cxn>
              <a:cxn ang="0">
                <a:pos x="10" y="0"/>
              </a:cxn>
              <a:cxn ang="0">
                <a:pos x="16" y="0"/>
              </a:cxn>
              <a:cxn ang="0">
                <a:pos x="21" y="0"/>
              </a:cxn>
            </a:cxnLst>
            <a:rect l="0" t="0" r="r" b="b"/>
            <a:pathLst>
              <a:path w="27" h="29">
                <a:moveTo>
                  <a:pt x="21" y="0"/>
                </a:moveTo>
                <a:lnTo>
                  <a:pt x="21" y="0"/>
                </a:lnTo>
                <a:lnTo>
                  <a:pt x="21" y="9"/>
                </a:lnTo>
                <a:lnTo>
                  <a:pt x="21" y="4"/>
                </a:lnTo>
                <a:lnTo>
                  <a:pt x="16" y="0"/>
                </a:lnTo>
                <a:lnTo>
                  <a:pt x="10" y="0"/>
                </a:lnTo>
                <a:lnTo>
                  <a:pt x="5" y="4"/>
                </a:lnTo>
                <a:lnTo>
                  <a:pt x="5" y="9"/>
                </a:lnTo>
                <a:lnTo>
                  <a:pt x="0" y="14"/>
                </a:lnTo>
                <a:lnTo>
                  <a:pt x="5" y="19"/>
                </a:lnTo>
                <a:lnTo>
                  <a:pt x="5" y="24"/>
                </a:lnTo>
                <a:lnTo>
                  <a:pt x="16" y="24"/>
                </a:lnTo>
                <a:lnTo>
                  <a:pt x="21" y="24"/>
                </a:lnTo>
                <a:lnTo>
                  <a:pt x="21" y="19"/>
                </a:lnTo>
                <a:lnTo>
                  <a:pt x="21" y="14"/>
                </a:lnTo>
                <a:lnTo>
                  <a:pt x="16" y="14"/>
                </a:lnTo>
                <a:lnTo>
                  <a:pt x="27" y="14"/>
                </a:lnTo>
                <a:lnTo>
                  <a:pt x="21" y="19"/>
                </a:lnTo>
                <a:lnTo>
                  <a:pt x="21" y="24"/>
                </a:lnTo>
                <a:lnTo>
                  <a:pt x="16" y="29"/>
                </a:lnTo>
                <a:lnTo>
                  <a:pt x="10" y="29"/>
                </a:lnTo>
                <a:lnTo>
                  <a:pt x="5" y="24"/>
                </a:lnTo>
                <a:lnTo>
                  <a:pt x="0" y="24"/>
                </a:lnTo>
                <a:lnTo>
                  <a:pt x="0" y="14"/>
                </a:lnTo>
                <a:lnTo>
                  <a:pt x="0" y="9"/>
                </a:lnTo>
                <a:lnTo>
                  <a:pt x="0" y="4"/>
                </a:lnTo>
                <a:lnTo>
                  <a:pt x="5" y="0"/>
                </a:lnTo>
                <a:lnTo>
                  <a:pt x="10" y="0"/>
                </a:lnTo>
                <a:lnTo>
                  <a:pt x="16" y="0"/>
                </a:lnTo>
                <a:lnTo>
                  <a:pt x="21" y="0"/>
                </a:lnTo>
                <a:close/>
              </a:path>
            </a:pathLst>
          </a:custGeom>
          <a:solidFill>
            <a:srgbClr val="000000"/>
          </a:solidFill>
          <a:ln w="9525">
            <a:noFill/>
            <a:round/>
            <a:headEnd/>
            <a:tailEnd/>
          </a:ln>
        </p:spPr>
        <p:txBody>
          <a:bodyPr/>
          <a:lstStyle/>
          <a:p>
            <a:endParaRPr lang="en-US"/>
          </a:p>
        </p:txBody>
      </p:sp>
      <p:sp>
        <p:nvSpPr>
          <p:cNvPr id="159096" name="Freeform 2424"/>
          <p:cNvSpPr>
            <a:spLocks/>
          </p:cNvSpPr>
          <p:nvPr/>
        </p:nvSpPr>
        <p:spPr bwMode="auto">
          <a:xfrm>
            <a:off x="3275013" y="700088"/>
            <a:ext cx="7938" cy="7938"/>
          </a:xfrm>
          <a:custGeom>
            <a:avLst/>
            <a:gdLst/>
            <a:ahLst/>
            <a:cxnLst>
              <a:cxn ang="0">
                <a:pos x="5" y="0"/>
              </a:cxn>
              <a:cxn ang="0">
                <a:pos x="5" y="0"/>
              </a:cxn>
              <a:cxn ang="0">
                <a:pos x="0" y="0"/>
              </a:cxn>
              <a:cxn ang="0">
                <a:pos x="0" y="5"/>
              </a:cxn>
              <a:cxn ang="0">
                <a:pos x="5" y="5"/>
              </a:cxn>
              <a:cxn ang="0">
                <a:pos x="5" y="0"/>
              </a:cxn>
            </a:cxnLst>
            <a:rect l="0" t="0" r="r" b="b"/>
            <a:pathLst>
              <a:path w="5" h="5">
                <a:moveTo>
                  <a:pt x="5" y="0"/>
                </a:moveTo>
                <a:lnTo>
                  <a:pt x="5" y="0"/>
                </a:lnTo>
                <a:lnTo>
                  <a:pt x="0" y="0"/>
                </a:lnTo>
                <a:lnTo>
                  <a:pt x="0" y="5"/>
                </a:lnTo>
                <a:lnTo>
                  <a:pt x="5" y="5"/>
                </a:lnTo>
                <a:lnTo>
                  <a:pt x="5" y="0"/>
                </a:lnTo>
                <a:close/>
              </a:path>
            </a:pathLst>
          </a:custGeom>
          <a:solidFill>
            <a:srgbClr val="000000"/>
          </a:solidFill>
          <a:ln w="9525">
            <a:noFill/>
            <a:round/>
            <a:headEnd/>
            <a:tailEnd/>
          </a:ln>
        </p:spPr>
        <p:txBody>
          <a:bodyPr/>
          <a:lstStyle/>
          <a:p>
            <a:endParaRPr lang="en-US"/>
          </a:p>
        </p:txBody>
      </p:sp>
      <p:sp>
        <p:nvSpPr>
          <p:cNvPr id="159097" name="Freeform 2425"/>
          <p:cNvSpPr>
            <a:spLocks/>
          </p:cNvSpPr>
          <p:nvPr/>
        </p:nvSpPr>
        <p:spPr bwMode="auto">
          <a:xfrm>
            <a:off x="3275013" y="715963"/>
            <a:ext cx="7938" cy="15875"/>
          </a:xfrm>
          <a:custGeom>
            <a:avLst/>
            <a:gdLst/>
            <a:ahLst/>
            <a:cxnLst>
              <a:cxn ang="0">
                <a:pos x="5" y="0"/>
              </a:cxn>
              <a:cxn ang="0">
                <a:pos x="5" y="0"/>
              </a:cxn>
              <a:cxn ang="0">
                <a:pos x="0" y="5"/>
              </a:cxn>
              <a:cxn ang="0">
                <a:pos x="0" y="10"/>
              </a:cxn>
              <a:cxn ang="0">
                <a:pos x="5" y="10"/>
              </a:cxn>
              <a:cxn ang="0">
                <a:pos x="5" y="5"/>
              </a:cxn>
              <a:cxn ang="0">
                <a:pos x="5" y="0"/>
              </a:cxn>
            </a:cxnLst>
            <a:rect l="0" t="0" r="r" b="b"/>
            <a:pathLst>
              <a:path w="5" h="10">
                <a:moveTo>
                  <a:pt x="5" y="0"/>
                </a:moveTo>
                <a:lnTo>
                  <a:pt x="5" y="0"/>
                </a:lnTo>
                <a:lnTo>
                  <a:pt x="0" y="5"/>
                </a:lnTo>
                <a:lnTo>
                  <a:pt x="0" y="10"/>
                </a:lnTo>
                <a:lnTo>
                  <a:pt x="5" y="10"/>
                </a:lnTo>
                <a:lnTo>
                  <a:pt x="5" y="5"/>
                </a:lnTo>
                <a:lnTo>
                  <a:pt x="5" y="0"/>
                </a:lnTo>
                <a:close/>
              </a:path>
            </a:pathLst>
          </a:custGeom>
          <a:solidFill>
            <a:srgbClr val="000000"/>
          </a:solidFill>
          <a:ln w="9525">
            <a:noFill/>
            <a:round/>
            <a:headEnd/>
            <a:tailEnd/>
          </a:ln>
        </p:spPr>
        <p:txBody>
          <a:bodyPr/>
          <a:lstStyle/>
          <a:p>
            <a:endParaRPr lang="en-US"/>
          </a:p>
        </p:txBody>
      </p:sp>
      <p:sp>
        <p:nvSpPr>
          <p:cNvPr id="159098" name="Freeform 2426"/>
          <p:cNvSpPr>
            <a:spLocks/>
          </p:cNvSpPr>
          <p:nvPr/>
        </p:nvSpPr>
        <p:spPr bwMode="auto">
          <a:xfrm>
            <a:off x="3163888" y="700088"/>
            <a:ext cx="34925" cy="31750"/>
          </a:xfrm>
          <a:custGeom>
            <a:avLst/>
            <a:gdLst/>
            <a:ahLst/>
            <a:cxnLst>
              <a:cxn ang="0">
                <a:pos x="5" y="0"/>
              </a:cxn>
              <a:cxn ang="0">
                <a:pos x="5" y="0"/>
              </a:cxn>
              <a:cxn ang="0">
                <a:pos x="0" y="0"/>
              </a:cxn>
              <a:cxn ang="0">
                <a:pos x="5" y="0"/>
              </a:cxn>
              <a:cxn ang="0">
                <a:pos x="5" y="15"/>
              </a:cxn>
              <a:cxn ang="0">
                <a:pos x="11" y="15"/>
              </a:cxn>
              <a:cxn ang="0">
                <a:pos x="16" y="15"/>
              </a:cxn>
              <a:cxn ang="0">
                <a:pos x="16" y="0"/>
              </a:cxn>
              <a:cxn ang="0">
                <a:pos x="11" y="0"/>
              </a:cxn>
              <a:cxn ang="0">
                <a:pos x="22" y="0"/>
              </a:cxn>
              <a:cxn ang="0">
                <a:pos x="22" y="15"/>
              </a:cxn>
              <a:cxn ang="0">
                <a:pos x="16" y="20"/>
              </a:cxn>
              <a:cxn ang="0">
                <a:pos x="16" y="15"/>
              </a:cxn>
              <a:cxn ang="0">
                <a:pos x="11" y="20"/>
              </a:cxn>
              <a:cxn ang="0">
                <a:pos x="5" y="15"/>
              </a:cxn>
              <a:cxn ang="0">
                <a:pos x="5" y="0"/>
              </a:cxn>
            </a:cxnLst>
            <a:rect l="0" t="0" r="r" b="b"/>
            <a:pathLst>
              <a:path w="22" h="20">
                <a:moveTo>
                  <a:pt x="5" y="0"/>
                </a:moveTo>
                <a:lnTo>
                  <a:pt x="5" y="0"/>
                </a:lnTo>
                <a:lnTo>
                  <a:pt x="0" y="0"/>
                </a:lnTo>
                <a:lnTo>
                  <a:pt x="5" y="0"/>
                </a:lnTo>
                <a:lnTo>
                  <a:pt x="5" y="15"/>
                </a:lnTo>
                <a:lnTo>
                  <a:pt x="11" y="15"/>
                </a:lnTo>
                <a:lnTo>
                  <a:pt x="16" y="15"/>
                </a:lnTo>
                <a:lnTo>
                  <a:pt x="16" y="0"/>
                </a:lnTo>
                <a:lnTo>
                  <a:pt x="11" y="0"/>
                </a:lnTo>
                <a:lnTo>
                  <a:pt x="22" y="0"/>
                </a:lnTo>
                <a:lnTo>
                  <a:pt x="22" y="15"/>
                </a:lnTo>
                <a:lnTo>
                  <a:pt x="16" y="20"/>
                </a:lnTo>
                <a:lnTo>
                  <a:pt x="16" y="15"/>
                </a:lnTo>
                <a:lnTo>
                  <a:pt x="11" y="20"/>
                </a:lnTo>
                <a:lnTo>
                  <a:pt x="5" y="15"/>
                </a:lnTo>
                <a:lnTo>
                  <a:pt x="5" y="0"/>
                </a:lnTo>
                <a:close/>
              </a:path>
            </a:pathLst>
          </a:custGeom>
          <a:solidFill>
            <a:srgbClr val="000000"/>
          </a:solidFill>
          <a:ln w="9525">
            <a:noFill/>
            <a:round/>
            <a:headEnd/>
            <a:tailEnd/>
          </a:ln>
        </p:spPr>
        <p:txBody>
          <a:bodyPr/>
          <a:lstStyle/>
          <a:p>
            <a:endParaRPr lang="en-US"/>
          </a:p>
        </p:txBody>
      </p:sp>
      <p:sp>
        <p:nvSpPr>
          <p:cNvPr id="159099" name="Freeform 2427"/>
          <p:cNvSpPr>
            <a:spLocks/>
          </p:cNvSpPr>
          <p:nvPr/>
        </p:nvSpPr>
        <p:spPr bwMode="auto">
          <a:xfrm>
            <a:off x="3214688" y="700088"/>
            <a:ext cx="17463" cy="31750"/>
          </a:xfrm>
          <a:custGeom>
            <a:avLst/>
            <a:gdLst/>
            <a:ahLst/>
            <a:cxnLst>
              <a:cxn ang="0">
                <a:pos x="0" y="5"/>
              </a:cxn>
              <a:cxn ang="0">
                <a:pos x="0" y="0"/>
              </a:cxn>
              <a:cxn ang="0">
                <a:pos x="6" y="0"/>
              </a:cxn>
              <a:cxn ang="0">
                <a:pos x="11" y="0"/>
              </a:cxn>
              <a:cxn ang="0">
                <a:pos x="11" y="5"/>
              </a:cxn>
              <a:cxn ang="0">
                <a:pos x="11" y="0"/>
              </a:cxn>
              <a:cxn ang="0">
                <a:pos x="6" y="0"/>
              </a:cxn>
              <a:cxn ang="0">
                <a:pos x="0" y="0"/>
              </a:cxn>
              <a:cxn ang="0">
                <a:pos x="0" y="5"/>
              </a:cxn>
              <a:cxn ang="0">
                <a:pos x="6" y="10"/>
              </a:cxn>
              <a:cxn ang="0">
                <a:pos x="11" y="10"/>
              </a:cxn>
              <a:cxn ang="0">
                <a:pos x="11" y="15"/>
              </a:cxn>
              <a:cxn ang="0">
                <a:pos x="6" y="20"/>
              </a:cxn>
              <a:cxn ang="0">
                <a:pos x="0" y="20"/>
              </a:cxn>
              <a:cxn ang="0">
                <a:pos x="0" y="15"/>
              </a:cxn>
              <a:cxn ang="0">
                <a:pos x="6" y="20"/>
              </a:cxn>
              <a:cxn ang="0">
                <a:pos x="11" y="15"/>
              </a:cxn>
              <a:cxn ang="0">
                <a:pos x="6" y="15"/>
              </a:cxn>
              <a:cxn ang="0">
                <a:pos x="0" y="10"/>
              </a:cxn>
              <a:cxn ang="0">
                <a:pos x="0" y="5"/>
              </a:cxn>
            </a:cxnLst>
            <a:rect l="0" t="0" r="r" b="b"/>
            <a:pathLst>
              <a:path w="11" h="20">
                <a:moveTo>
                  <a:pt x="0" y="5"/>
                </a:moveTo>
                <a:lnTo>
                  <a:pt x="0" y="0"/>
                </a:lnTo>
                <a:lnTo>
                  <a:pt x="6" y="0"/>
                </a:lnTo>
                <a:lnTo>
                  <a:pt x="11" y="0"/>
                </a:lnTo>
                <a:lnTo>
                  <a:pt x="11" y="5"/>
                </a:lnTo>
                <a:lnTo>
                  <a:pt x="11" y="0"/>
                </a:lnTo>
                <a:lnTo>
                  <a:pt x="6" y="0"/>
                </a:lnTo>
                <a:lnTo>
                  <a:pt x="0" y="0"/>
                </a:lnTo>
                <a:lnTo>
                  <a:pt x="0" y="5"/>
                </a:lnTo>
                <a:lnTo>
                  <a:pt x="6" y="10"/>
                </a:lnTo>
                <a:lnTo>
                  <a:pt x="11" y="10"/>
                </a:lnTo>
                <a:lnTo>
                  <a:pt x="11" y="15"/>
                </a:lnTo>
                <a:lnTo>
                  <a:pt x="6" y="20"/>
                </a:lnTo>
                <a:lnTo>
                  <a:pt x="0" y="20"/>
                </a:lnTo>
                <a:lnTo>
                  <a:pt x="0" y="15"/>
                </a:lnTo>
                <a:lnTo>
                  <a:pt x="6" y="20"/>
                </a:lnTo>
                <a:lnTo>
                  <a:pt x="11" y="15"/>
                </a:lnTo>
                <a:lnTo>
                  <a:pt x="6" y="15"/>
                </a:lnTo>
                <a:lnTo>
                  <a:pt x="0" y="10"/>
                </a:lnTo>
                <a:lnTo>
                  <a:pt x="0" y="5"/>
                </a:lnTo>
                <a:close/>
              </a:path>
            </a:pathLst>
          </a:custGeom>
          <a:solidFill>
            <a:srgbClr val="000000"/>
          </a:solidFill>
          <a:ln w="9525">
            <a:noFill/>
            <a:round/>
            <a:headEnd/>
            <a:tailEnd/>
          </a:ln>
        </p:spPr>
        <p:txBody>
          <a:bodyPr/>
          <a:lstStyle/>
          <a:p>
            <a:endParaRPr lang="en-US"/>
          </a:p>
        </p:txBody>
      </p:sp>
      <p:sp>
        <p:nvSpPr>
          <p:cNvPr id="159100" name="Freeform 2428"/>
          <p:cNvSpPr>
            <a:spLocks/>
          </p:cNvSpPr>
          <p:nvPr/>
        </p:nvSpPr>
        <p:spPr bwMode="auto">
          <a:xfrm>
            <a:off x="3240088" y="692150"/>
            <a:ext cx="25400" cy="39688"/>
          </a:xfrm>
          <a:custGeom>
            <a:avLst/>
            <a:gdLst/>
            <a:ahLst/>
            <a:cxnLst>
              <a:cxn ang="0">
                <a:pos x="5" y="20"/>
              </a:cxn>
              <a:cxn ang="0">
                <a:pos x="5" y="5"/>
              </a:cxn>
              <a:cxn ang="0">
                <a:pos x="0" y="5"/>
              </a:cxn>
              <a:cxn ang="0">
                <a:pos x="5" y="5"/>
              </a:cxn>
              <a:cxn ang="0">
                <a:pos x="11" y="0"/>
              </a:cxn>
              <a:cxn ang="0">
                <a:pos x="11" y="5"/>
              </a:cxn>
              <a:cxn ang="0">
                <a:pos x="16" y="5"/>
              </a:cxn>
              <a:cxn ang="0">
                <a:pos x="11" y="5"/>
              </a:cxn>
              <a:cxn ang="0">
                <a:pos x="11" y="20"/>
              </a:cxn>
              <a:cxn ang="0">
                <a:pos x="16" y="20"/>
              </a:cxn>
              <a:cxn ang="0">
                <a:pos x="11" y="25"/>
              </a:cxn>
              <a:cxn ang="0">
                <a:pos x="5" y="25"/>
              </a:cxn>
              <a:cxn ang="0">
                <a:pos x="5" y="20"/>
              </a:cxn>
            </a:cxnLst>
            <a:rect l="0" t="0" r="r" b="b"/>
            <a:pathLst>
              <a:path w="16" h="25">
                <a:moveTo>
                  <a:pt x="5" y="20"/>
                </a:moveTo>
                <a:lnTo>
                  <a:pt x="5" y="5"/>
                </a:lnTo>
                <a:lnTo>
                  <a:pt x="0" y="5"/>
                </a:lnTo>
                <a:lnTo>
                  <a:pt x="5" y="5"/>
                </a:lnTo>
                <a:lnTo>
                  <a:pt x="11" y="0"/>
                </a:lnTo>
                <a:lnTo>
                  <a:pt x="11" y="5"/>
                </a:lnTo>
                <a:lnTo>
                  <a:pt x="16" y="5"/>
                </a:lnTo>
                <a:lnTo>
                  <a:pt x="11" y="5"/>
                </a:lnTo>
                <a:lnTo>
                  <a:pt x="11" y="20"/>
                </a:lnTo>
                <a:lnTo>
                  <a:pt x="16" y="20"/>
                </a:lnTo>
                <a:lnTo>
                  <a:pt x="11" y="25"/>
                </a:lnTo>
                <a:lnTo>
                  <a:pt x="5" y="25"/>
                </a:lnTo>
                <a:lnTo>
                  <a:pt x="5" y="20"/>
                </a:lnTo>
                <a:close/>
              </a:path>
            </a:pathLst>
          </a:custGeom>
          <a:solidFill>
            <a:srgbClr val="000000"/>
          </a:solidFill>
          <a:ln w="9525">
            <a:noFill/>
            <a:round/>
            <a:headEnd/>
            <a:tailEnd/>
          </a:ln>
        </p:spPr>
        <p:txBody>
          <a:bodyPr/>
          <a:lstStyle/>
          <a:p>
            <a:endParaRPr lang="en-US"/>
          </a:p>
        </p:txBody>
      </p:sp>
      <p:sp>
        <p:nvSpPr>
          <p:cNvPr id="159101" name="Freeform 2429"/>
          <p:cNvSpPr>
            <a:spLocks/>
          </p:cNvSpPr>
          <p:nvPr/>
        </p:nvSpPr>
        <p:spPr bwMode="auto">
          <a:xfrm>
            <a:off x="3113088" y="685800"/>
            <a:ext cx="42863" cy="46038"/>
          </a:xfrm>
          <a:custGeom>
            <a:avLst/>
            <a:gdLst/>
            <a:ahLst/>
            <a:cxnLst>
              <a:cxn ang="0">
                <a:pos x="21" y="0"/>
              </a:cxn>
              <a:cxn ang="0">
                <a:pos x="21" y="0"/>
              </a:cxn>
              <a:cxn ang="0">
                <a:pos x="21" y="9"/>
              </a:cxn>
              <a:cxn ang="0">
                <a:pos x="21" y="4"/>
              </a:cxn>
              <a:cxn ang="0">
                <a:pos x="16" y="0"/>
              </a:cxn>
              <a:cxn ang="0">
                <a:pos x="10" y="0"/>
              </a:cxn>
              <a:cxn ang="0">
                <a:pos x="5" y="4"/>
              </a:cxn>
              <a:cxn ang="0">
                <a:pos x="5" y="9"/>
              </a:cxn>
              <a:cxn ang="0">
                <a:pos x="0" y="14"/>
              </a:cxn>
              <a:cxn ang="0">
                <a:pos x="5" y="19"/>
              </a:cxn>
              <a:cxn ang="0">
                <a:pos x="5" y="24"/>
              </a:cxn>
              <a:cxn ang="0">
                <a:pos x="16" y="24"/>
              </a:cxn>
              <a:cxn ang="0">
                <a:pos x="21" y="24"/>
              </a:cxn>
              <a:cxn ang="0">
                <a:pos x="21" y="19"/>
              </a:cxn>
              <a:cxn ang="0">
                <a:pos x="21" y="14"/>
              </a:cxn>
              <a:cxn ang="0">
                <a:pos x="16" y="14"/>
              </a:cxn>
              <a:cxn ang="0">
                <a:pos x="27" y="14"/>
              </a:cxn>
              <a:cxn ang="0">
                <a:pos x="21" y="19"/>
              </a:cxn>
              <a:cxn ang="0">
                <a:pos x="21" y="24"/>
              </a:cxn>
              <a:cxn ang="0">
                <a:pos x="16" y="29"/>
              </a:cxn>
              <a:cxn ang="0">
                <a:pos x="10" y="29"/>
              </a:cxn>
              <a:cxn ang="0">
                <a:pos x="5" y="24"/>
              </a:cxn>
              <a:cxn ang="0">
                <a:pos x="0" y="24"/>
              </a:cxn>
              <a:cxn ang="0">
                <a:pos x="0" y="14"/>
              </a:cxn>
              <a:cxn ang="0">
                <a:pos x="0" y="9"/>
              </a:cxn>
              <a:cxn ang="0">
                <a:pos x="0" y="4"/>
              </a:cxn>
              <a:cxn ang="0">
                <a:pos x="5" y="0"/>
              </a:cxn>
              <a:cxn ang="0">
                <a:pos x="10" y="0"/>
              </a:cxn>
              <a:cxn ang="0">
                <a:pos x="16" y="0"/>
              </a:cxn>
              <a:cxn ang="0">
                <a:pos x="21" y="0"/>
              </a:cxn>
            </a:cxnLst>
            <a:rect l="0" t="0" r="r" b="b"/>
            <a:pathLst>
              <a:path w="27" h="29">
                <a:moveTo>
                  <a:pt x="21" y="0"/>
                </a:moveTo>
                <a:lnTo>
                  <a:pt x="21" y="0"/>
                </a:lnTo>
                <a:lnTo>
                  <a:pt x="21" y="9"/>
                </a:lnTo>
                <a:lnTo>
                  <a:pt x="21" y="4"/>
                </a:lnTo>
                <a:lnTo>
                  <a:pt x="16" y="0"/>
                </a:lnTo>
                <a:lnTo>
                  <a:pt x="10" y="0"/>
                </a:lnTo>
                <a:lnTo>
                  <a:pt x="5" y="4"/>
                </a:lnTo>
                <a:lnTo>
                  <a:pt x="5" y="9"/>
                </a:lnTo>
                <a:lnTo>
                  <a:pt x="0" y="14"/>
                </a:lnTo>
                <a:lnTo>
                  <a:pt x="5" y="19"/>
                </a:lnTo>
                <a:lnTo>
                  <a:pt x="5" y="24"/>
                </a:lnTo>
                <a:lnTo>
                  <a:pt x="16" y="24"/>
                </a:lnTo>
                <a:lnTo>
                  <a:pt x="21" y="24"/>
                </a:lnTo>
                <a:lnTo>
                  <a:pt x="21" y="19"/>
                </a:lnTo>
                <a:lnTo>
                  <a:pt x="21" y="14"/>
                </a:lnTo>
                <a:lnTo>
                  <a:pt x="16" y="14"/>
                </a:lnTo>
                <a:lnTo>
                  <a:pt x="27" y="14"/>
                </a:lnTo>
                <a:lnTo>
                  <a:pt x="21" y="19"/>
                </a:lnTo>
                <a:lnTo>
                  <a:pt x="21" y="24"/>
                </a:lnTo>
                <a:lnTo>
                  <a:pt x="16" y="29"/>
                </a:lnTo>
                <a:lnTo>
                  <a:pt x="10" y="29"/>
                </a:lnTo>
                <a:lnTo>
                  <a:pt x="5" y="24"/>
                </a:lnTo>
                <a:lnTo>
                  <a:pt x="0" y="24"/>
                </a:lnTo>
                <a:lnTo>
                  <a:pt x="0" y="14"/>
                </a:lnTo>
                <a:lnTo>
                  <a:pt x="0" y="9"/>
                </a:lnTo>
                <a:lnTo>
                  <a:pt x="0" y="4"/>
                </a:lnTo>
                <a:lnTo>
                  <a:pt x="5" y="0"/>
                </a:lnTo>
                <a:lnTo>
                  <a:pt x="10" y="0"/>
                </a:lnTo>
                <a:lnTo>
                  <a:pt x="16" y="0"/>
                </a:lnTo>
                <a:lnTo>
                  <a:pt x="21" y="0"/>
                </a:lnTo>
                <a:close/>
              </a:path>
            </a:pathLst>
          </a:custGeom>
          <a:noFill/>
          <a:ln w="1588" cap="rnd">
            <a:solidFill>
              <a:srgbClr val="000000"/>
            </a:solidFill>
            <a:prstDash val="solid"/>
            <a:round/>
            <a:headEnd/>
            <a:tailEnd/>
          </a:ln>
        </p:spPr>
        <p:txBody>
          <a:bodyPr/>
          <a:lstStyle/>
          <a:p>
            <a:endParaRPr lang="en-US"/>
          </a:p>
        </p:txBody>
      </p:sp>
      <p:sp>
        <p:nvSpPr>
          <p:cNvPr id="159102" name="Freeform 2430"/>
          <p:cNvSpPr>
            <a:spLocks/>
          </p:cNvSpPr>
          <p:nvPr/>
        </p:nvSpPr>
        <p:spPr bwMode="auto">
          <a:xfrm>
            <a:off x="3163888" y="700088"/>
            <a:ext cx="34925" cy="31750"/>
          </a:xfrm>
          <a:custGeom>
            <a:avLst/>
            <a:gdLst/>
            <a:ahLst/>
            <a:cxnLst>
              <a:cxn ang="0">
                <a:pos x="5" y="0"/>
              </a:cxn>
              <a:cxn ang="0">
                <a:pos x="5" y="0"/>
              </a:cxn>
              <a:cxn ang="0">
                <a:pos x="0" y="0"/>
              </a:cxn>
              <a:cxn ang="0">
                <a:pos x="5" y="0"/>
              </a:cxn>
              <a:cxn ang="0">
                <a:pos x="5" y="15"/>
              </a:cxn>
              <a:cxn ang="0">
                <a:pos x="11" y="15"/>
              </a:cxn>
              <a:cxn ang="0">
                <a:pos x="16" y="15"/>
              </a:cxn>
              <a:cxn ang="0">
                <a:pos x="16" y="0"/>
              </a:cxn>
              <a:cxn ang="0">
                <a:pos x="11" y="0"/>
              </a:cxn>
              <a:cxn ang="0">
                <a:pos x="22" y="0"/>
              </a:cxn>
              <a:cxn ang="0">
                <a:pos x="22" y="15"/>
              </a:cxn>
              <a:cxn ang="0">
                <a:pos x="16" y="20"/>
              </a:cxn>
              <a:cxn ang="0">
                <a:pos x="16" y="15"/>
              </a:cxn>
              <a:cxn ang="0">
                <a:pos x="11" y="20"/>
              </a:cxn>
              <a:cxn ang="0">
                <a:pos x="5" y="15"/>
              </a:cxn>
              <a:cxn ang="0">
                <a:pos x="5" y="0"/>
              </a:cxn>
            </a:cxnLst>
            <a:rect l="0" t="0" r="r" b="b"/>
            <a:pathLst>
              <a:path w="22" h="20">
                <a:moveTo>
                  <a:pt x="5" y="0"/>
                </a:moveTo>
                <a:lnTo>
                  <a:pt x="5" y="0"/>
                </a:lnTo>
                <a:lnTo>
                  <a:pt x="0" y="0"/>
                </a:lnTo>
                <a:lnTo>
                  <a:pt x="5" y="0"/>
                </a:lnTo>
                <a:lnTo>
                  <a:pt x="5" y="15"/>
                </a:lnTo>
                <a:lnTo>
                  <a:pt x="11" y="15"/>
                </a:lnTo>
                <a:lnTo>
                  <a:pt x="16" y="15"/>
                </a:lnTo>
                <a:lnTo>
                  <a:pt x="16" y="0"/>
                </a:lnTo>
                <a:lnTo>
                  <a:pt x="11" y="0"/>
                </a:lnTo>
                <a:lnTo>
                  <a:pt x="22" y="0"/>
                </a:lnTo>
                <a:lnTo>
                  <a:pt x="22" y="15"/>
                </a:lnTo>
                <a:lnTo>
                  <a:pt x="16" y="20"/>
                </a:lnTo>
                <a:lnTo>
                  <a:pt x="16" y="15"/>
                </a:lnTo>
                <a:lnTo>
                  <a:pt x="11" y="20"/>
                </a:lnTo>
                <a:lnTo>
                  <a:pt x="5" y="15"/>
                </a:lnTo>
                <a:lnTo>
                  <a:pt x="5" y="0"/>
                </a:lnTo>
                <a:close/>
              </a:path>
            </a:pathLst>
          </a:custGeom>
          <a:noFill/>
          <a:ln w="1588" cap="rnd">
            <a:solidFill>
              <a:srgbClr val="000000"/>
            </a:solidFill>
            <a:prstDash val="solid"/>
            <a:round/>
            <a:headEnd/>
            <a:tailEnd/>
          </a:ln>
        </p:spPr>
        <p:txBody>
          <a:bodyPr/>
          <a:lstStyle/>
          <a:p>
            <a:endParaRPr lang="en-US"/>
          </a:p>
        </p:txBody>
      </p:sp>
      <p:sp>
        <p:nvSpPr>
          <p:cNvPr id="159103" name="Freeform 2431"/>
          <p:cNvSpPr>
            <a:spLocks/>
          </p:cNvSpPr>
          <p:nvPr/>
        </p:nvSpPr>
        <p:spPr bwMode="auto">
          <a:xfrm>
            <a:off x="3214688" y="700088"/>
            <a:ext cx="17463" cy="31750"/>
          </a:xfrm>
          <a:custGeom>
            <a:avLst/>
            <a:gdLst/>
            <a:ahLst/>
            <a:cxnLst>
              <a:cxn ang="0">
                <a:pos x="0" y="5"/>
              </a:cxn>
              <a:cxn ang="0">
                <a:pos x="0" y="0"/>
              </a:cxn>
              <a:cxn ang="0">
                <a:pos x="6" y="0"/>
              </a:cxn>
              <a:cxn ang="0">
                <a:pos x="11" y="0"/>
              </a:cxn>
              <a:cxn ang="0">
                <a:pos x="11" y="5"/>
              </a:cxn>
              <a:cxn ang="0">
                <a:pos x="11" y="0"/>
              </a:cxn>
              <a:cxn ang="0">
                <a:pos x="6" y="0"/>
              </a:cxn>
              <a:cxn ang="0">
                <a:pos x="0" y="0"/>
              </a:cxn>
              <a:cxn ang="0">
                <a:pos x="0" y="5"/>
              </a:cxn>
              <a:cxn ang="0">
                <a:pos x="6" y="10"/>
              </a:cxn>
              <a:cxn ang="0">
                <a:pos x="11" y="10"/>
              </a:cxn>
              <a:cxn ang="0">
                <a:pos x="11" y="15"/>
              </a:cxn>
              <a:cxn ang="0">
                <a:pos x="6" y="20"/>
              </a:cxn>
              <a:cxn ang="0">
                <a:pos x="0" y="20"/>
              </a:cxn>
              <a:cxn ang="0">
                <a:pos x="0" y="15"/>
              </a:cxn>
              <a:cxn ang="0">
                <a:pos x="6" y="20"/>
              </a:cxn>
              <a:cxn ang="0">
                <a:pos x="11" y="15"/>
              </a:cxn>
              <a:cxn ang="0">
                <a:pos x="6" y="15"/>
              </a:cxn>
              <a:cxn ang="0">
                <a:pos x="0" y="10"/>
              </a:cxn>
              <a:cxn ang="0">
                <a:pos x="0" y="5"/>
              </a:cxn>
            </a:cxnLst>
            <a:rect l="0" t="0" r="r" b="b"/>
            <a:pathLst>
              <a:path w="11" h="20">
                <a:moveTo>
                  <a:pt x="0" y="5"/>
                </a:moveTo>
                <a:lnTo>
                  <a:pt x="0" y="0"/>
                </a:lnTo>
                <a:lnTo>
                  <a:pt x="6" y="0"/>
                </a:lnTo>
                <a:lnTo>
                  <a:pt x="11" y="0"/>
                </a:lnTo>
                <a:lnTo>
                  <a:pt x="11" y="5"/>
                </a:lnTo>
                <a:lnTo>
                  <a:pt x="11" y="0"/>
                </a:lnTo>
                <a:lnTo>
                  <a:pt x="6" y="0"/>
                </a:lnTo>
                <a:lnTo>
                  <a:pt x="0" y="0"/>
                </a:lnTo>
                <a:lnTo>
                  <a:pt x="0" y="5"/>
                </a:lnTo>
                <a:lnTo>
                  <a:pt x="6" y="10"/>
                </a:lnTo>
                <a:lnTo>
                  <a:pt x="11" y="10"/>
                </a:lnTo>
                <a:lnTo>
                  <a:pt x="11" y="15"/>
                </a:lnTo>
                <a:lnTo>
                  <a:pt x="6" y="20"/>
                </a:lnTo>
                <a:lnTo>
                  <a:pt x="0" y="20"/>
                </a:lnTo>
                <a:lnTo>
                  <a:pt x="0" y="15"/>
                </a:lnTo>
                <a:lnTo>
                  <a:pt x="6" y="20"/>
                </a:lnTo>
                <a:lnTo>
                  <a:pt x="11" y="15"/>
                </a:lnTo>
                <a:lnTo>
                  <a:pt x="6" y="15"/>
                </a:lnTo>
                <a:lnTo>
                  <a:pt x="0" y="10"/>
                </a:lnTo>
                <a:lnTo>
                  <a:pt x="0" y="5"/>
                </a:lnTo>
                <a:close/>
              </a:path>
            </a:pathLst>
          </a:custGeom>
          <a:noFill/>
          <a:ln w="1588" cap="rnd">
            <a:solidFill>
              <a:srgbClr val="000000"/>
            </a:solidFill>
            <a:prstDash val="solid"/>
            <a:round/>
            <a:headEnd/>
            <a:tailEnd/>
          </a:ln>
        </p:spPr>
        <p:txBody>
          <a:bodyPr/>
          <a:lstStyle/>
          <a:p>
            <a:endParaRPr lang="en-US"/>
          </a:p>
        </p:txBody>
      </p:sp>
      <p:sp>
        <p:nvSpPr>
          <p:cNvPr id="159104" name="Freeform 2432"/>
          <p:cNvSpPr>
            <a:spLocks/>
          </p:cNvSpPr>
          <p:nvPr/>
        </p:nvSpPr>
        <p:spPr bwMode="auto">
          <a:xfrm>
            <a:off x="3240088" y="692150"/>
            <a:ext cx="25400" cy="39688"/>
          </a:xfrm>
          <a:custGeom>
            <a:avLst/>
            <a:gdLst/>
            <a:ahLst/>
            <a:cxnLst>
              <a:cxn ang="0">
                <a:pos x="5" y="20"/>
              </a:cxn>
              <a:cxn ang="0">
                <a:pos x="5" y="5"/>
              </a:cxn>
              <a:cxn ang="0">
                <a:pos x="0" y="5"/>
              </a:cxn>
              <a:cxn ang="0">
                <a:pos x="5" y="5"/>
              </a:cxn>
              <a:cxn ang="0">
                <a:pos x="11" y="0"/>
              </a:cxn>
              <a:cxn ang="0">
                <a:pos x="11" y="5"/>
              </a:cxn>
              <a:cxn ang="0">
                <a:pos x="16" y="5"/>
              </a:cxn>
              <a:cxn ang="0">
                <a:pos x="11" y="5"/>
              </a:cxn>
              <a:cxn ang="0">
                <a:pos x="11" y="20"/>
              </a:cxn>
              <a:cxn ang="0">
                <a:pos x="16" y="20"/>
              </a:cxn>
              <a:cxn ang="0">
                <a:pos x="11" y="25"/>
              </a:cxn>
              <a:cxn ang="0">
                <a:pos x="5" y="25"/>
              </a:cxn>
              <a:cxn ang="0">
                <a:pos x="5" y="20"/>
              </a:cxn>
            </a:cxnLst>
            <a:rect l="0" t="0" r="r" b="b"/>
            <a:pathLst>
              <a:path w="16" h="25">
                <a:moveTo>
                  <a:pt x="5" y="20"/>
                </a:moveTo>
                <a:lnTo>
                  <a:pt x="5" y="5"/>
                </a:lnTo>
                <a:lnTo>
                  <a:pt x="0" y="5"/>
                </a:lnTo>
                <a:lnTo>
                  <a:pt x="5" y="5"/>
                </a:lnTo>
                <a:lnTo>
                  <a:pt x="11" y="0"/>
                </a:lnTo>
                <a:lnTo>
                  <a:pt x="11" y="5"/>
                </a:lnTo>
                <a:lnTo>
                  <a:pt x="16" y="5"/>
                </a:lnTo>
                <a:lnTo>
                  <a:pt x="11" y="5"/>
                </a:lnTo>
                <a:lnTo>
                  <a:pt x="11" y="20"/>
                </a:lnTo>
                <a:lnTo>
                  <a:pt x="16" y="20"/>
                </a:lnTo>
                <a:lnTo>
                  <a:pt x="11" y="25"/>
                </a:lnTo>
                <a:lnTo>
                  <a:pt x="5" y="25"/>
                </a:lnTo>
                <a:lnTo>
                  <a:pt x="5" y="20"/>
                </a:lnTo>
                <a:close/>
              </a:path>
            </a:pathLst>
          </a:custGeom>
          <a:noFill/>
          <a:ln w="1588" cap="rnd">
            <a:solidFill>
              <a:srgbClr val="000000"/>
            </a:solidFill>
            <a:prstDash val="solid"/>
            <a:round/>
            <a:headEnd/>
            <a:tailEnd/>
          </a:ln>
        </p:spPr>
        <p:txBody>
          <a:bodyPr/>
          <a:lstStyle/>
          <a:p>
            <a:endParaRPr lang="en-US"/>
          </a:p>
        </p:txBody>
      </p:sp>
      <p:sp>
        <p:nvSpPr>
          <p:cNvPr id="159105" name="Freeform 2433"/>
          <p:cNvSpPr>
            <a:spLocks/>
          </p:cNvSpPr>
          <p:nvPr/>
        </p:nvSpPr>
        <p:spPr bwMode="auto">
          <a:xfrm>
            <a:off x="3275013" y="700088"/>
            <a:ext cx="25400" cy="31750"/>
          </a:xfrm>
          <a:custGeom>
            <a:avLst/>
            <a:gdLst/>
            <a:ahLst/>
            <a:cxnLst>
              <a:cxn ang="0">
                <a:pos x="10" y="5"/>
              </a:cxn>
              <a:cxn ang="0">
                <a:pos x="10" y="0"/>
              </a:cxn>
              <a:cxn ang="0">
                <a:pos x="5" y="0"/>
              </a:cxn>
              <a:cxn ang="0">
                <a:pos x="5" y="5"/>
              </a:cxn>
              <a:cxn ang="0">
                <a:pos x="0" y="5"/>
              </a:cxn>
              <a:cxn ang="0">
                <a:pos x="0" y="0"/>
              </a:cxn>
              <a:cxn ang="0">
                <a:pos x="5" y="0"/>
              </a:cxn>
              <a:cxn ang="0">
                <a:pos x="10" y="0"/>
              </a:cxn>
              <a:cxn ang="0">
                <a:pos x="16" y="0"/>
              </a:cxn>
              <a:cxn ang="0">
                <a:pos x="16" y="5"/>
              </a:cxn>
              <a:cxn ang="0">
                <a:pos x="16" y="15"/>
              </a:cxn>
              <a:cxn ang="0">
                <a:pos x="16" y="20"/>
              </a:cxn>
              <a:cxn ang="0">
                <a:pos x="10" y="20"/>
              </a:cxn>
              <a:cxn ang="0">
                <a:pos x="10" y="15"/>
              </a:cxn>
              <a:cxn ang="0">
                <a:pos x="5" y="20"/>
              </a:cxn>
              <a:cxn ang="0">
                <a:pos x="0" y="20"/>
              </a:cxn>
              <a:cxn ang="0">
                <a:pos x="0" y="15"/>
              </a:cxn>
              <a:cxn ang="0">
                <a:pos x="5" y="10"/>
              </a:cxn>
              <a:cxn ang="0">
                <a:pos x="10" y="5"/>
              </a:cxn>
            </a:cxnLst>
            <a:rect l="0" t="0" r="r" b="b"/>
            <a:pathLst>
              <a:path w="16" h="20">
                <a:moveTo>
                  <a:pt x="10" y="5"/>
                </a:moveTo>
                <a:lnTo>
                  <a:pt x="10" y="0"/>
                </a:lnTo>
                <a:lnTo>
                  <a:pt x="5" y="0"/>
                </a:lnTo>
                <a:lnTo>
                  <a:pt x="5" y="5"/>
                </a:lnTo>
                <a:lnTo>
                  <a:pt x="0" y="5"/>
                </a:lnTo>
                <a:lnTo>
                  <a:pt x="0" y="0"/>
                </a:lnTo>
                <a:lnTo>
                  <a:pt x="5" y="0"/>
                </a:lnTo>
                <a:lnTo>
                  <a:pt x="10" y="0"/>
                </a:lnTo>
                <a:lnTo>
                  <a:pt x="16" y="0"/>
                </a:lnTo>
                <a:lnTo>
                  <a:pt x="16" y="5"/>
                </a:lnTo>
                <a:lnTo>
                  <a:pt x="16" y="15"/>
                </a:lnTo>
                <a:lnTo>
                  <a:pt x="16" y="20"/>
                </a:lnTo>
                <a:lnTo>
                  <a:pt x="10" y="20"/>
                </a:lnTo>
                <a:lnTo>
                  <a:pt x="10" y="15"/>
                </a:lnTo>
                <a:lnTo>
                  <a:pt x="5" y="20"/>
                </a:lnTo>
                <a:lnTo>
                  <a:pt x="0" y="20"/>
                </a:lnTo>
                <a:lnTo>
                  <a:pt x="0" y="15"/>
                </a:lnTo>
                <a:lnTo>
                  <a:pt x="5" y="10"/>
                </a:lnTo>
                <a:lnTo>
                  <a:pt x="10" y="5"/>
                </a:lnTo>
                <a:close/>
              </a:path>
            </a:pathLst>
          </a:custGeom>
          <a:noFill/>
          <a:ln w="1588" cap="rnd">
            <a:solidFill>
              <a:srgbClr val="000000"/>
            </a:solidFill>
            <a:prstDash val="solid"/>
            <a:round/>
            <a:headEnd/>
            <a:tailEnd/>
          </a:ln>
        </p:spPr>
        <p:txBody>
          <a:bodyPr/>
          <a:lstStyle/>
          <a:p>
            <a:endParaRPr lang="en-US"/>
          </a:p>
        </p:txBody>
      </p:sp>
      <p:sp>
        <p:nvSpPr>
          <p:cNvPr id="159106" name="Freeform 2434"/>
          <p:cNvSpPr>
            <a:spLocks/>
          </p:cNvSpPr>
          <p:nvPr/>
        </p:nvSpPr>
        <p:spPr bwMode="auto">
          <a:xfrm>
            <a:off x="3282950" y="708025"/>
            <a:ext cx="9525" cy="15875"/>
          </a:xfrm>
          <a:custGeom>
            <a:avLst/>
            <a:gdLst/>
            <a:ahLst/>
            <a:cxnLst>
              <a:cxn ang="0">
                <a:pos x="0" y="10"/>
              </a:cxn>
              <a:cxn ang="0">
                <a:pos x="0" y="10"/>
              </a:cxn>
              <a:cxn ang="0">
                <a:pos x="6" y="10"/>
              </a:cxn>
              <a:cxn ang="0">
                <a:pos x="6" y="0"/>
              </a:cxn>
              <a:cxn ang="0">
                <a:pos x="0" y="5"/>
              </a:cxn>
              <a:cxn ang="0">
                <a:pos x="0" y="10"/>
              </a:cxn>
            </a:cxnLst>
            <a:rect l="0" t="0" r="r" b="b"/>
            <a:pathLst>
              <a:path w="6" h="10">
                <a:moveTo>
                  <a:pt x="0" y="10"/>
                </a:moveTo>
                <a:lnTo>
                  <a:pt x="0" y="10"/>
                </a:lnTo>
                <a:lnTo>
                  <a:pt x="6" y="10"/>
                </a:lnTo>
                <a:lnTo>
                  <a:pt x="6" y="0"/>
                </a:lnTo>
                <a:lnTo>
                  <a:pt x="0" y="5"/>
                </a:lnTo>
                <a:lnTo>
                  <a:pt x="0" y="10"/>
                </a:lnTo>
                <a:close/>
              </a:path>
            </a:pathLst>
          </a:custGeom>
          <a:noFill/>
          <a:ln w="1588" cap="rnd">
            <a:solidFill>
              <a:srgbClr val="000000"/>
            </a:solidFill>
            <a:prstDash val="solid"/>
            <a:round/>
            <a:headEnd/>
            <a:tailEnd/>
          </a:ln>
        </p:spPr>
        <p:txBody>
          <a:bodyPr/>
          <a:lstStyle/>
          <a:p>
            <a:endParaRPr lang="en-US"/>
          </a:p>
        </p:txBody>
      </p:sp>
      <p:sp>
        <p:nvSpPr>
          <p:cNvPr id="159107" name="Freeform 2435"/>
          <p:cNvSpPr>
            <a:spLocks/>
          </p:cNvSpPr>
          <p:nvPr/>
        </p:nvSpPr>
        <p:spPr bwMode="auto">
          <a:xfrm>
            <a:off x="3308350" y="700088"/>
            <a:ext cx="34925" cy="31750"/>
          </a:xfrm>
          <a:custGeom>
            <a:avLst/>
            <a:gdLst/>
            <a:ahLst/>
            <a:cxnLst>
              <a:cxn ang="0">
                <a:pos x="11" y="15"/>
              </a:cxn>
              <a:cxn ang="0">
                <a:pos x="6" y="5"/>
              </a:cxn>
              <a:cxn ang="0">
                <a:pos x="6" y="0"/>
              </a:cxn>
              <a:cxn ang="0">
                <a:pos x="0" y="0"/>
              </a:cxn>
              <a:cxn ang="0">
                <a:pos x="11" y="0"/>
              </a:cxn>
              <a:cxn ang="0">
                <a:pos x="11" y="15"/>
              </a:cxn>
              <a:cxn ang="0">
                <a:pos x="16" y="0"/>
              </a:cxn>
              <a:cxn ang="0">
                <a:pos x="22" y="0"/>
              </a:cxn>
              <a:cxn ang="0">
                <a:pos x="11" y="15"/>
              </a:cxn>
              <a:cxn ang="0">
                <a:pos x="11" y="20"/>
              </a:cxn>
              <a:cxn ang="0">
                <a:pos x="11" y="15"/>
              </a:cxn>
            </a:cxnLst>
            <a:rect l="0" t="0" r="r" b="b"/>
            <a:pathLst>
              <a:path w="22" h="20">
                <a:moveTo>
                  <a:pt x="11" y="15"/>
                </a:moveTo>
                <a:lnTo>
                  <a:pt x="6" y="5"/>
                </a:lnTo>
                <a:lnTo>
                  <a:pt x="6" y="0"/>
                </a:lnTo>
                <a:lnTo>
                  <a:pt x="0" y="0"/>
                </a:lnTo>
                <a:lnTo>
                  <a:pt x="11" y="0"/>
                </a:lnTo>
                <a:lnTo>
                  <a:pt x="11" y="15"/>
                </a:lnTo>
                <a:lnTo>
                  <a:pt x="16" y="0"/>
                </a:lnTo>
                <a:lnTo>
                  <a:pt x="22" y="0"/>
                </a:lnTo>
                <a:lnTo>
                  <a:pt x="11" y="15"/>
                </a:lnTo>
                <a:lnTo>
                  <a:pt x="11" y="20"/>
                </a:lnTo>
                <a:lnTo>
                  <a:pt x="11" y="15"/>
                </a:lnTo>
                <a:close/>
              </a:path>
            </a:pathLst>
          </a:custGeom>
          <a:noFill/>
          <a:ln w="1588" cap="rnd">
            <a:solidFill>
              <a:srgbClr val="000000"/>
            </a:solidFill>
            <a:prstDash val="solid"/>
            <a:round/>
            <a:headEnd/>
            <a:tailEnd/>
          </a:ln>
        </p:spPr>
        <p:txBody>
          <a:bodyPr/>
          <a:lstStyle/>
          <a:p>
            <a:endParaRPr lang="en-US"/>
          </a:p>
        </p:txBody>
      </p:sp>
      <p:sp>
        <p:nvSpPr>
          <p:cNvPr id="159108" name="Freeform 2436"/>
          <p:cNvSpPr>
            <a:spLocks/>
          </p:cNvSpPr>
          <p:nvPr/>
        </p:nvSpPr>
        <p:spPr bwMode="auto">
          <a:xfrm>
            <a:off x="3351213" y="700088"/>
            <a:ext cx="34925" cy="31750"/>
          </a:xfrm>
          <a:custGeom>
            <a:avLst/>
            <a:gdLst/>
            <a:ahLst/>
            <a:cxnLst>
              <a:cxn ang="0">
                <a:pos x="6" y="0"/>
              </a:cxn>
              <a:cxn ang="0">
                <a:pos x="6" y="0"/>
              </a:cxn>
              <a:cxn ang="0">
                <a:pos x="0" y="0"/>
              </a:cxn>
              <a:cxn ang="0">
                <a:pos x="6" y="0"/>
              </a:cxn>
              <a:cxn ang="0">
                <a:pos x="6" y="15"/>
              </a:cxn>
              <a:cxn ang="0">
                <a:pos x="11" y="15"/>
              </a:cxn>
              <a:cxn ang="0">
                <a:pos x="16" y="15"/>
              </a:cxn>
              <a:cxn ang="0">
                <a:pos x="16" y="0"/>
              </a:cxn>
              <a:cxn ang="0">
                <a:pos x="11" y="0"/>
              </a:cxn>
              <a:cxn ang="0">
                <a:pos x="22" y="0"/>
              </a:cxn>
              <a:cxn ang="0">
                <a:pos x="22" y="15"/>
              </a:cxn>
              <a:cxn ang="0">
                <a:pos x="16" y="20"/>
              </a:cxn>
              <a:cxn ang="0">
                <a:pos x="16" y="15"/>
              </a:cxn>
              <a:cxn ang="0">
                <a:pos x="11" y="20"/>
              </a:cxn>
              <a:cxn ang="0">
                <a:pos x="6" y="15"/>
              </a:cxn>
              <a:cxn ang="0">
                <a:pos x="6" y="0"/>
              </a:cxn>
            </a:cxnLst>
            <a:rect l="0" t="0" r="r" b="b"/>
            <a:pathLst>
              <a:path w="22" h="20">
                <a:moveTo>
                  <a:pt x="6" y="0"/>
                </a:moveTo>
                <a:lnTo>
                  <a:pt x="6" y="0"/>
                </a:lnTo>
                <a:lnTo>
                  <a:pt x="0" y="0"/>
                </a:lnTo>
                <a:lnTo>
                  <a:pt x="6" y="0"/>
                </a:lnTo>
                <a:lnTo>
                  <a:pt x="6" y="15"/>
                </a:lnTo>
                <a:lnTo>
                  <a:pt x="11" y="15"/>
                </a:lnTo>
                <a:lnTo>
                  <a:pt x="16" y="15"/>
                </a:lnTo>
                <a:lnTo>
                  <a:pt x="16" y="0"/>
                </a:lnTo>
                <a:lnTo>
                  <a:pt x="11" y="0"/>
                </a:lnTo>
                <a:lnTo>
                  <a:pt x="22" y="0"/>
                </a:lnTo>
                <a:lnTo>
                  <a:pt x="22" y="15"/>
                </a:lnTo>
                <a:lnTo>
                  <a:pt x="16" y="20"/>
                </a:lnTo>
                <a:lnTo>
                  <a:pt x="16" y="15"/>
                </a:lnTo>
                <a:lnTo>
                  <a:pt x="11" y="20"/>
                </a:lnTo>
                <a:lnTo>
                  <a:pt x="6" y="15"/>
                </a:lnTo>
                <a:lnTo>
                  <a:pt x="6" y="0"/>
                </a:lnTo>
                <a:close/>
              </a:path>
            </a:pathLst>
          </a:custGeom>
          <a:noFill/>
          <a:ln w="1588" cap="rnd">
            <a:solidFill>
              <a:srgbClr val="000000"/>
            </a:solidFill>
            <a:prstDash val="solid"/>
            <a:round/>
            <a:headEnd/>
            <a:tailEnd/>
          </a:ln>
        </p:spPr>
        <p:txBody>
          <a:bodyPr/>
          <a:lstStyle/>
          <a:p>
            <a:endParaRPr lang="en-US"/>
          </a:p>
        </p:txBody>
      </p:sp>
      <p:sp>
        <p:nvSpPr>
          <p:cNvPr id="159109" name="Freeform 2437"/>
          <p:cNvSpPr>
            <a:spLocks/>
          </p:cNvSpPr>
          <p:nvPr/>
        </p:nvSpPr>
        <p:spPr bwMode="auto">
          <a:xfrm>
            <a:off x="3402013" y="700088"/>
            <a:ext cx="19050" cy="31750"/>
          </a:xfrm>
          <a:custGeom>
            <a:avLst/>
            <a:gdLst/>
            <a:ahLst/>
            <a:cxnLst>
              <a:cxn ang="0">
                <a:pos x="0" y="5"/>
              </a:cxn>
              <a:cxn ang="0">
                <a:pos x="0" y="0"/>
              </a:cxn>
              <a:cxn ang="0">
                <a:pos x="6" y="0"/>
              </a:cxn>
              <a:cxn ang="0">
                <a:pos x="12" y="0"/>
              </a:cxn>
              <a:cxn ang="0">
                <a:pos x="12" y="5"/>
              </a:cxn>
              <a:cxn ang="0">
                <a:pos x="6" y="0"/>
              </a:cxn>
              <a:cxn ang="0">
                <a:pos x="0" y="0"/>
              </a:cxn>
              <a:cxn ang="0">
                <a:pos x="0" y="5"/>
              </a:cxn>
              <a:cxn ang="0">
                <a:pos x="6" y="10"/>
              </a:cxn>
              <a:cxn ang="0">
                <a:pos x="12" y="10"/>
              </a:cxn>
              <a:cxn ang="0">
                <a:pos x="12" y="15"/>
              </a:cxn>
              <a:cxn ang="0">
                <a:pos x="6" y="20"/>
              </a:cxn>
              <a:cxn ang="0">
                <a:pos x="0" y="20"/>
              </a:cxn>
              <a:cxn ang="0">
                <a:pos x="0" y="15"/>
              </a:cxn>
              <a:cxn ang="0">
                <a:pos x="6" y="20"/>
              </a:cxn>
              <a:cxn ang="0">
                <a:pos x="12" y="15"/>
              </a:cxn>
              <a:cxn ang="0">
                <a:pos x="6" y="15"/>
              </a:cxn>
              <a:cxn ang="0">
                <a:pos x="0" y="10"/>
              </a:cxn>
              <a:cxn ang="0">
                <a:pos x="0" y="5"/>
              </a:cxn>
            </a:cxnLst>
            <a:rect l="0" t="0" r="r" b="b"/>
            <a:pathLst>
              <a:path w="12" h="20">
                <a:moveTo>
                  <a:pt x="0" y="5"/>
                </a:moveTo>
                <a:lnTo>
                  <a:pt x="0" y="0"/>
                </a:lnTo>
                <a:lnTo>
                  <a:pt x="6" y="0"/>
                </a:lnTo>
                <a:lnTo>
                  <a:pt x="12" y="0"/>
                </a:lnTo>
                <a:lnTo>
                  <a:pt x="12" y="5"/>
                </a:lnTo>
                <a:lnTo>
                  <a:pt x="6" y="0"/>
                </a:lnTo>
                <a:lnTo>
                  <a:pt x="0" y="0"/>
                </a:lnTo>
                <a:lnTo>
                  <a:pt x="0" y="5"/>
                </a:lnTo>
                <a:lnTo>
                  <a:pt x="6" y="10"/>
                </a:lnTo>
                <a:lnTo>
                  <a:pt x="12" y="10"/>
                </a:lnTo>
                <a:lnTo>
                  <a:pt x="12" y="15"/>
                </a:lnTo>
                <a:lnTo>
                  <a:pt x="6" y="20"/>
                </a:lnTo>
                <a:lnTo>
                  <a:pt x="0" y="20"/>
                </a:lnTo>
                <a:lnTo>
                  <a:pt x="0" y="15"/>
                </a:lnTo>
                <a:lnTo>
                  <a:pt x="6" y="20"/>
                </a:lnTo>
                <a:lnTo>
                  <a:pt x="12" y="15"/>
                </a:lnTo>
                <a:lnTo>
                  <a:pt x="6" y="15"/>
                </a:lnTo>
                <a:lnTo>
                  <a:pt x="0" y="10"/>
                </a:lnTo>
                <a:lnTo>
                  <a:pt x="0" y="5"/>
                </a:lnTo>
                <a:close/>
              </a:path>
            </a:pathLst>
          </a:custGeom>
          <a:noFill/>
          <a:ln w="1588" cap="rnd">
            <a:solidFill>
              <a:srgbClr val="000000"/>
            </a:solidFill>
            <a:prstDash val="solid"/>
            <a:round/>
            <a:headEnd/>
            <a:tailEnd/>
          </a:ln>
        </p:spPr>
        <p:txBody>
          <a:bodyPr/>
          <a:lstStyle/>
          <a:p>
            <a:endParaRPr lang="en-US"/>
          </a:p>
        </p:txBody>
      </p:sp>
      <p:sp>
        <p:nvSpPr>
          <p:cNvPr id="159110" name="Freeform 2438"/>
          <p:cNvSpPr>
            <a:spLocks/>
          </p:cNvSpPr>
          <p:nvPr/>
        </p:nvSpPr>
        <p:spPr bwMode="auto">
          <a:xfrm>
            <a:off x="3119438" y="771525"/>
            <a:ext cx="60325" cy="61913"/>
          </a:xfrm>
          <a:custGeom>
            <a:avLst/>
            <a:gdLst/>
            <a:ahLst/>
            <a:cxnLst>
              <a:cxn ang="0">
                <a:pos x="17" y="39"/>
              </a:cxn>
              <a:cxn ang="0">
                <a:pos x="11" y="34"/>
              </a:cxn>
              <a:cxn ang="0">
                <a:pos x="0" y="34"/>
              </a:cxn>
              <a:cxn ang="0">
                <a:pos x="0" y="24"/>
              </a:cxn>
              <a:cxn ang="0">
                <a:pos x="0" y="19"/>
              </a:cxn>
              <a:cxn ang="0">
                <a:pos x="0" y="9"/>
              </a:cxn>
              <a:cxn ang="0">
                <a:pos x="0" y="5"/>
              </a:cxn>
              <a:cxn ang="0">
                <a:pos x="11" y="5"/>
              </a:cxn>
              <a:cxn ang="0">
                <a:pos x="17" y="0"/>
              </a:cxn>
              <a:cxn ang="0">
                <a:pos x="27" y="5"/>
              </a:cxn>
              <a:cxn ang="0">
                <a:pos x="33" y="5"/>
              </a:cxn>
              <a:cxn ang="0">
                <a:pos x="38" y="14"/>
              </a:cxn>
              <a:cxn ang="0">
                <a:pos x="38" y="19"/>
              </a:cxn>
              <a:cxn ang="0">
                <a:pos x="38" y="24"/>
              </a:cxn>
              <a:cxn ang="0">
                <a:pos x="33" y="34"/>
              </a:cxn>
              <a:cxn ang="0">
                <a:pos x="27" y="34"/>
              </a:cxn>
              <a:cxn ang="0">
                <a:pos x="17" y="39"/>
              </a:cxn>
            </a:cxnLst>
            <a:rect l="0" t="0" r="r" b="b"/>
            <a:pathLst>
              <a:path w="38" h="39">
                <a:moveTo>
                  <a:pt x="17" y="39"/>
                </a:moveTo>
                <a:lnTo>
                  <a:pt x="11" y="34"/>
                </a:lnTo>
                <a:lnTo>
                  <a:pt x="0" y="34"/>
                </a:lnTo>
                <a:lnTo>
                  <a:pt x="0" y="24"/>
                </a:lnTo>
                <a:lnTo>
                  <a:pt x="0" y="19"/>
                </a:lnTo>
                <a:lnTo>
                  <a:pt x="0" y="9"/>
                </a:lnTo>
                <a:lnTo>
                  <a:pt x="0" y="5"/>
                </a:lnTo>
                <a:lnTo>
                  <a:pt x="11" y="5"/>
                </a:lnTo>
                <a:lnTo>
                  <a:pt x="17" y="0"/>
                </a:lnTo>
                <a:lnTo>
                  <a:pt x="27" y="5"/>
                </a:lnTo>
                <a:lnTo>
                  <a:pt x="33" y="5"/>
                </a:lnTo>
                <a:lnTo>
                  <a:pt x="38" y="14"/>
                </a:lnTo>
                <a:lnTo>
                  <a:pt x="38" y="19"/>
                </a:lnTo>
                <a:lnTo>
                  <a:pt x="38" y="24"/>
                </a:lnTo>
                <a:lnTo>
                  <a:pt x="33" y="34"/>
                </a:lnTo>
                <a:lnTo>
                  <a:pt x="27" y="34"/>
                </a:lnTo>
                <a:lnTo>
                  <a:pt x="17" y="39"/>
                </a:lnTo>
                <a:close/>
              </a:path>
            </a:pathLst>
          </a:custGeom>
          <a:solidFill>
            <a:srgbClr val="000000"/>
          </a:solidFill>
          <a:ln w="9525">
            <a:noFill/>
            <a:round/>
            <a:headEnd/>
            <a:tailEnd/>
          </a:ln>
        </p:spPr>
        <p:txBody>
          <a:bodyPr/>
          <a:lstStyle/>
          <a:p>
            <a:endParaRPr lang="en-US"/>
          </a:p>
        </p:txBody>
      </p:sp>
      <p:sp>
        <p:nvSpPr>
          <p:cNvPr id="159111" name="Freeform 2439"/>
          <p:cNvSpPr>
            <a:spLocks/>
          </p:cNvSpPr>
          <p:nvPr/>
        </p:nvSpPr>
        <p:spPr bwMode="auto">
          <a:xfrm>
            <a:off x="3119438" y="771525"/>
            <a:ext cx="60325" cy="61913"/>
          </a:xfrm>
          <a:custGeom>
            <a:avLst/>
            <a:gdLst/>
            <a:ahLst/>
            <a:cxnLst>
              <a:cxn ang="0">
                <a:pos x="17" y="39"/>
              </a:cxn>
              <a:cxn ang="0">
                <a:pos x="11" y="34"/>
              </a:cxn>
              <a:cxn ang="0">
                <a:pos x="0" y="34"/>
              </a:cxn>
              <a:cxn ang="0">
                <a:pos x="0" y="24"/>
              </a:cxn>
              <a:cxn ang="0">
                <a:pos x="0" y="19"/>
              </a:cxn>
              <a:cxn ang="0">
                <a:pos x="0" y="9"/>
              </a:cxn>
              <a:cxn ang="0">
                <a:pos x="0" y="5"/>
              </a:cxn>
              <a:cxn ang="0">
                <a:pos x="11" y="5"/>
              </a:cxn>
              <a:cxn ang="0">
                <a:pos x="17" y="0"/>
              </a:cxn>
              <a:cxn ang="0">
                <a:pos x="27" y="5"/>
              </a:cxn>
              <a:cxn ang="0">
                <a:pos x="33" y="5"/>
              </a:cxn>
              <a:cxn ang="0">
                <a:pos x="38" y="14"/>
              </a:cxn>
              <a:cxn ang="0">
                <a:pos x="38" y="19"/>
              </a:cxn>
              <a:cxn ang="0">
                <a:pos x="38" y="24"/>
              </a:cxn>
              <a:cxn ang="0">
                <a:pos x="33" y="34"/>
              </a:cxn>
              <a:cxn ang="0">
                <a:pos x="27" y="34"/>
              </a:cxn>
              <a:cxn ang="0">
                <a:pos x="17" y="39"/>
              </a:cxn>
            </a:cxnLst>
            <a:rect l="0" t="0" r="r" b="b"/>
            <a:pathLst>
              <a:path w="38" h="39">
                <a:moveTo>
                  <a:pt x="17" y="39"/>
                </a:moveTo>
                <a:lnTo>
                  <a:pt x="11" y="34"/>
                </a:lnTo>
                <a:lnTo>
                  <a:pt x="0" y="34"/>
                </a:lnTo>
                <a:lnTo>
                  <a:pt x="0" y="24"/>
                </a:lnTo>
                <a:lnTo>
                  <a:pt x="0" y="19"/>
                </a:lnTo>
                <a:lnTo>
                  <a:pt x="0" y="9"/>
                </a:lnTo>
                <a:lnTo>
                  <a:pt x="0" y="5"/>
                </a:lnTo>
                <a:lnTo>
                  <a:pt x="11" y="5"/>
                </a:lnTo>
                <a:lnTo>
                  <a:pt x="17" y="0"/>
                </a:lnTo>
                <a:lnTo>
                  <a:pt x="27" y="5"/>
                </a:lnTo>
                <a:lnTo>
                  <a:pt x="33" y="5"/>
                </a:lnTo>
                <a:lnTo>
                  <a:pt x="38" y="14"/>
                </a:lnTo>
                <a:lnTo>
                  <a:pt x="38" y="19"/>
                </a:lnTo>
                <a:lnTo>
                  <a:pt x="38" y="24"/>
                </a:lnTo>
                <a:lnTo>
                  <a:pt x="33" y="34"/>
                </a:lnTo>
                <a:lnTo>
                  <a:pt x="27" y="34"/>
                </a:lnTo>
                <a:lnTo>
                  <a:pt x="17" y="39"/>
                </a:lnTo>
                <a:close/>
              </a:path>
            </a:pathLst>
          </a:custGeom>
          <a:noFill/>
          <a:ln w="1588" cap="rnd">
            <a:solidFill>
              <a:srgbClr val="FFFFFF"/>
            </a:solidFill>
            <a:prstDash val="solid"/>
            <a:round/>
            <a:headEnd/>
            <a:tailEnd/>
          </a:ln>
        </p:spPr>
        <p:txBody>
          <a:bodyPr/>
          <a:lstStyle/>
          <a:p>
            <a:endParaRPr lang="en-US"/>
          </a:p>
        </p:txBody>
      </p:sp>
      <p:sp>
        <p:nvSpPr>
          <p:cNvPr id="159112" name="Freeform 2440"/>
          <p:cNvSpPr>
            <a:spLocks/>
          </p:cNvSpPr>
          <p:nvPr/>
        </p:nvSpPr>
        <p:spPr bwMode="auto">
          <a:xfrm>
            <a:off x="3479800" y="1312863"/>
            <a:ext cx="17463" cy="39688"/>
          </a:xfrm>
          <a:custGeom>
            <a:avLst/>
            <a:gdLst/>
            <a:ahLst/>
            <a:cxnLst>
              <a:cxn ang="0">
                <a:pos x="0" y="10"/>
              </a:cxn>
              <a:cxn ang="0">
                <a:pos x="11" y="0"/>
              </a:cxn>
              <a:cxn ang="0">
                <a:pos x="11" y="10"/>
              </a:cxn>
              <a:cxn ang="0">
                <a:pos x="11" y="15"/>
              </a:cxn>
              <a:cxn ang="0">
                <a:pos x="6" y="25"/>
              </a:cxn>
              <a:cxn ang="0">
                <a:pos x="6" y="20"/>
              </a:cxn>
              <a:cxn ang="0">
                <a:pos x="0" y="10"/>
              </a:cxn>
            </a:cxnLst>
            <a:rect l="0" t="0" r="r" b="b"/>
            <a:pathLst>
              <a:path w="11" h="25">
                <a:moveTo>
                  <a:pt x="0" y="10"/>
                </a:moveTo>
                <a:lnTo>
                  <a:pt x="11" y="0"/>
                </a:lnTo>
                <a:lnTo>
                  <a:pt x="11" y="10"/>
                </a:lnTo>
                <a:lnTo>
                  <a:pt x="11" y="15"/>
                </a:lnTo>
                <a:lnTo>
                  <a:pt x="6" y="25"/>
                </a:lnTo>
                <a:lnTo>
                  <a:pt x="6" y="20"/>
                </a:lnTo>
                <a:lnTo>
                  <a:pt x="0" y="10"/>
                </a:lnTo>
                <a:close/>
              </a:path>
            </a:pathLst>
          </a:custGeom>
          <a:solidFill>
            <a:srgbClr val="82FFCA"/>
          </a:solidFill>
          <a:ln w="9525">
            <a:noFill/>
            <a:round/>
            <a:headEnd/>
            <a:tailEnd/>
          </a:ln>
        </p:spPr>
        <p:txBody>
          <a:bodyPr/>
          <a:lstStyle/>
          <a:p>
            <a:endParaRPr lang="en-US"/>
          </a:p>
        </p:txBody>
      </p:sp>
      <p:sp>
        <p:nvSpPr>
          <p:cNvPr id="159113" name="Freeform 2441"/>
          <p:cNvSpPr>
            <a:spLocks/>
          </p:cNvSpPr>
          <p:nvPr/>
        </p:nvSpPr>
        <p:spPr bwMode="auto">
          <a:xfrm>
            <a:off x="3479800" y="1312863"/>
            <a:ext cx="17463" cy="39688"/>
          </a:xfrm>
          <a:custGeom>
            <a:avLst/>
            <a:gdLst/>
            <a:ahLst/>
            <a:cxnLst>
              <a:cxn ang="0">
                <a:pos x="0" y="10"/>
              </a:cxn>
              <a:cxn ang="0">
                <a:pos x="11" y="0"/>
              </a:cxn>
              <a:cxn ang="0">
                <a:pos x="11" y="10"/>
              </a:cxn>
              <a:cxn ang="0">
                <a:pos x="11" y="15"/>
              </a:cxn>
              <a:cxn ang="0">
                <a:pos x="6" y="25"/>
              </a:cxn>
              <a:cxn ang="0">
                <a:pos x="6" y="20"/>
              </a:cxn>
              <a:cxn ang="0">
                <a:pos x="0" y="10"/>
              </a:cxn>
            </a:cxnLst>
            <a:rect l="0" t="0" r="r" b="b"/>
            <a:pathLst>
              <a:path w="11" h="25">
                <a:moveTo>
                  <a:pt x="0" y="10"/>
                </a:moveTo>
                <a:lnTo>
                  <a:pt x="11" y="0"/>
                </a:lnTo>
                <a:lnTo>
                  <a:pt x="11" y="10"/>
                </a:lnTo>
                <a:lnTo>
                  <a:pt x="11" y="15"/>
                </a:lnTo>
                <a:lnTo>
                  <a:pt x="6" y="25"/>
                </a:lnTo>
                <a:lnTo>
                  <a:pt x="6" y="20"/>
                </a:lnTo>
                <a:lnTo>
                  <a:pt x="0" y="10"/>
                </a:lnTo>
                <a:close/>
              </a:path>
            </a:pathLst>
          </a:custGeom>
          <a:noFill/>
          <a:ln w="1588" cap="rnd">
            <a:solidFill>
              <a:srgbClr val="000000"/>
            </a:solidFill>
            <a:prstDash val="solid"/>
            <a:round/>
            <a:headEnd/>
            <a:tailEnd/>
          </a:ln>
        </p:spPr>
        <p:txBody>
          <a:bodyPr/>
          <a:lstStyle/>
          <a:p>
            <a:endParaRPr lang="en-US"/>
          </a:p>
        </p:txBody>
      </p:sp>
      <p:sp>
        <p:nvSpPr>
          <p:cNvPr id="159114" name="Freeform 2442"/>
          <p:cNvSpPr>
            <a:spLocks/>
          </p:cNvSpPr>
          <p:nvPr/>
        </p:nvSpPr>
        <p:spPr bwMode="auto">
          <a:xfrm>
            <a:off x="3052763" y="1924050"/>
            <a:ext cx="42863" cy="15875"/>
          </a:xfrm>
          <a:custGeom>
            <a:avLst/>
            <a:gdLst/>
            <a:ahLst/>
            <a:cxnLst>
              <a:cxn ang="0">
                <a:pos x="22" y="0"/>
              </a:cxn>
              <a:cxn ang="0">
                <a:pos x="27" y="10"/>
              </a:cxn>
              <a:cxn ang="0">
                <a:pos x="16" y="10"/>
              </a:cxn>
              <a:cxn ang="0">
                <a:pos x="5" y="10"/>
              </a:cxn>
              <a:cxn ang="0">
                <a:pos x="0" y="5"/>
              </a:cxn>
              <a:cxn ang="0">
                <a:pos x="5" y="0"/>
              </a:cxn>
              <a:cxn ang="0">
                <a:pos x="11" y="0"/>
              </a:cxn>
              <a:cxn ang="0">
                <a:pos x="22" y="0"/>
              </a:cxn>
            </a:cxnLst>
            <a:rect l="0" t="0" r="r" b="b"/>
            <a:pathLst>
              <a:path w="27" h="10">
                <a:moveTo>
                  <a:pt x="22" y="0"/>
                </a:moveTo>
                <a:lnTo>
                  <a:pt x="27" y="10"/>
                </a:lnTo>
                <a:lnTo>
                  <a:pt x="16" y="10"/>
                </a:lnTo>
                <a:lnTo>
                  <a:pt x="5" y="10"/>
                </a:lnTo>
                <a:lnTo>
                  <a:pt x="0" y="5"/>
                </a:lnTo>
                <a:lnTo>
                  <a:pt x="5" y="0"/>
                </a:lnTo>
                <a:lnTo>
                  <a:pt x="11" y="0"/>
                </a:lnTo>
                <a:lnTo>
                  <a:pt x="22" y="0"/>
                </a:lnTo>
                <a:close/>
              </a:path>
            </a:pathLst>
          </a:custGeom>
          <a:solidFill>
            <a:srgbClr val="D2D2D2"/>
          </a:solidFill>
          <a:ln w="9525">
            <a:noFill/>
            <a:round/>
            <a:headEnd/>
            <a:tailEnd/>
          </a:ln>
        </p:spPr>
        <p:txBody>
          <a:bodyPr/>
          <a:lstStyle/>
          <a:p>
            <a:endParaRPr lang="en-US"/>
          </a:p>
        </p:txBody>
      </p:sp>
      <p:sp>
        <p:nvSpPr>
          <p:cNvPr id="159115" name="Freeform 2443"/>
          <p:cNvSpPr>
            <a:spLocks/>
          </p:cNvSpPr>
          <p:nvPr/>
        </p:nvSpPr>
        <p:spPr bwMode="auto">
          <a:xfrm>
            <a:off x="3052763" y="1924050"/>
            <a:ext cx="42863" cy="15875"/>
          </a:xfrm>
          <a:custGeom>
            <a:avLst/>
            <a:gdLst/>
            <a:ahLst/>
            <a:cxnLst>
              <a:cxn ang="0">
                <a:pos x="22" y="0"/>
              </a:cxn>
              <a:cxn ang="0">
                <a:pos x="27" y="10"/>
              </a:cxn>
              <a:cxn ang="0">
                <a:pos x="16" y="10"/>
              </a:cxn>
              <a:cxn ang="0">
                <a:pos x="5" y="10"/>
              </a:cxn>
              <a:cxn ang="0">
                <a:pos x="0" y="5"/>
              </a:cxn>
              <a:cxn ang="0">
                <a:pos x="5" y="0"/>
              </a:cxn>
              <a:cxn ang="0">
                <a:pos x="11" y="0"/>
              </a:cxn>
              <a:cxn ang="0">
                <a:pos x="22" y="0"/>
              </a:cxn>
            </a:cxnLst>
            <a:rect l="0" t="0" r="r" b="b"/>
            <a:pathLst>
              <a:path w="27" h="10">
                <a:moveTo>
                  <a:pt x="22" y="0"/>
                </a:moveTo>
                <a:lnTo>
                  <a:pt x="27" y="10"/>
                </a:lnTo>
                <a:lnTo>
                  <a:pt x="16" y="10"/>
                </a:lnTo>
                <a:lnTo>
                  <a:pt x="5" y="10"/>
                </a:lnTo>
                <a:lnTo>
                  <a:pt x="0" y="5"/>
                </a:lnTo>
                <a:lnTo>
                  <a:pt x="5" y="0"/>
                </a:lnTo>
                <a:lnTo>
                  <a:pt x="11" y="0"/>
                </a:lnTo>
                <a:lnTo>
                  <a:pt x="22" y="0"/>
                </a:lnTo>
                <a:close/>
              </a:path>
            </a:pathLst>
          </a:custGeom>
          <a:noFill/>
          <a:ln w="1588" cap="rnd">
            <a:solidFill>
              <a:srgbClr val="000000"/>
            </a:solidFill>
            <a:prstDash val="solid"/>
            <a:round/>
            <a:headEnd/>
            <a:tailEnd/>
          </a:ln>
        </p:spPr>
        <p:txBody>
          <a:bodyPr/>
          <a:lstStyle/>
          <a:p>
            <a:endParaRPr lang="en-US"/>
          </a:p>
        </p:txBody>
      </p:sp>
      <p:sp>
        <p:nvSpPr>
          <p:cNvPr id="159116" name="Freeform 2444"/>
          <p:cNvSpPr>
            <a:spLocks/>
          </p:cNvSpPr>
          <p:nvPr/>
        </p:nvSpPr>
        <p:spPr bwMode="auto">
          <a:xfrm>
            <a:off x="1460500" y="4868863"/>
            <a:ext cx="60325" cy="61913"/>
          </a:xfrm>
          <a:custGeom>
            <a:avLst/>
            <a:gdLst/>
            <a:ahLst/>
            <a:cxnLst>
              <a:cxn ang="0">
                <a:pos x="22" y="0"/>
              </a:cxn>
              <a:cxn ang="0">
                <a:pos x="27" y="5"/>
              </a:cxn>
              <a:cxn ang="0">
                <a:pos x="32" y="5"/>
              </a:cxn>
              <a:cxn ang="0">
                <a:pos x="38" y="15"/>
              </a:cxn>
              <a:cxn ang="0">
                <a:pos x="38" y="19"/>
              </a:cxn>
              <a:cxn ang="0">
                <a:pos x="38" y="29"/>
              </a:cxn>
              <a:cxn ang="0">
                <a:pos x="32" y="34"/>
              </a:cxn>
              <a:cxn ang="0">
                <a:pos x="27" y="34"/>
              </a:cxn>
              <a:cxn ang="0">
                <a:pos x="22" y="39"/>
              </a:cxn>
              <a:cxn ang="0">
                <a:pos x="11" y="34"/>
              </a:cxn>
              <a:cxn ang="0">
                <a:pos x="5" y="34"/>
              </a:cxn>
              <a:cxn ang="0">
                <a:pos x="5" y="29"/>
              </a:cxn>
              <a:cxn ang="0">
                <a:pos x="0" y="19"/>
              </a:cxn>
              <a:cxn ang="0">
                <a:pos x="5" y="15"/>
              </a:cxn>
              <a:cxn ang="0">
                <a:pos x="5" y="5"/>
              </a:cxn>
              <a:cxn ang="0">
                <a:pos x="11" y="5"/>
              </a:cxn>
              <a:cxn ang="0">
                <a:pos x="22" y="0"/>
              </a:cxn>
            </a:cxnLst>
            <a:rect l="0" t="0" r="r" b="b"/>
            <a:pathLst>
              <a:path w="38" h="39">
                <a:moveTo>
                  <a:pt x="22" y="0"/>
                </a:moveTo>
                <a:lnTo>
                  <a:pt x="27" y="5"/>
                </a:lnTo>
                <a:lnTo>
                  <a:pt x="32" y="5"/>
                </a:lnTo>
                <a:lnTo>
                  <a:pt x="38" y="15"/>
                </a:lnTo>
                <a:lnTo>
                  <a:pt x="38" y="19"/>
                </a:lnTo>
                <a:lnTo>
                  <a:pt x="38" y="29"/>
                </a:lnTo>
                <a:lnTo>
                  <a:pt x="32" y="34"/>
                </a:lnTo>
                <a:lnTo>
                  <a:pt x="27" y="34"/>
                </a:lnTo>
                <a:lnTo>
                  <a:pt x="22" y="39"/>
                </a:lnTo>
                <a:lnTo>
                  <a:pt x="11" y="34"/>
                </a:lnTo>
                <a:lnTo>
                  <a:pt x="5" y="34"/>
                </a:lnTo>
                <a:lnTo>
                  <a:pt x="5" y="29"/>
                </a:lnTo>
                <a:lnTo>
                  <a:pt x="0" y="19"/>
                </a:lnTo>
                <a:lnTo>
                  <a:pt x="5" y="15"/>
                </a:lnTo>
                <a:lnTo>
                  <a:pt x="5" y="5"/>
                </a:lnTo>
                <a:lnTo>
                  <a:pt x="11" y="5"/>
                </a:lnTo>
                <a:lnTo>
                  <a:pt x="22" y="0"/>
                </a:lnTo>
                <a:close/>
              </a:path>
            </a:pathLst>
          </a:custGeom>
          <a:solidFill>
            <a:srgbClr val="FFFFFF"/>
          </a:solidFill>
          <a:ln w="9525">
            <a:noFill/>
            <a:round/>
            <a:headEnd/>
            <a:tailEnd/>
          </a:ln>
        </p:spPr>
        <p:txBody>
          <a:bodyPr/>
          <a:lstStyle/>
          <a:p>
            <a:endParaRPr lang="en-US"/>
          </a:p>
        </p:txBody>
      </p:sp>
      <p:sp>
        <p:nvSpPr>
          <p:cNvPr id="159117" name="Freeform 2445"/>
          <p:cNvSpPr>
            <a:spLocks/>
          </p:cNvSpPr>
          <p:nvPr/>
        </p:nvSpPr>
        <p:spPr bwMode="auto">
          <a:xfrm>
            <a:off x="1493838" y="4868863"/>
            <a:ext cx="34925" cy="61913"/>
          </a:xfrm>
          <a:custGeom>
            <a:avLst/>
            <a:gdLst/>
            <a:ahLst/>
            <a:cxnLst>
              <a:cxn ang="0">
                <a:pos x="0" y="34"/>
              </a:cxn>
              <a:cxn ang="0">
                <a:pos x="0" y="39"/>
              </a:cxn>
              <a:cxn ang="0">
                <a:pos x="6" y="34"/>
              </a:cxn>
              <a:cxn ang="0">
                <a:pos x="11" y="34"/>
              </a:cxn>
              <a:cxn ang="0">
                <a:pos x="17" y="29"/>
              </a:cxn>
              <a:cxn ang="0">
                <a:pos x="22" y="19"/>
              </a:cxn>
              <a:cxn ang="0">
                <a:pos x="17" y="10"/>
              </a:cxn>
              <a:cxn ang="0">
                <a:pos x="11" y="5"/>
              </a:cxn>
              <a:cxn ang="0">
                <a:pos x="6" y="5"/>
              </a:cxn>
              <a:cxn ang="0">
                <a:pos x="0" y="0"/>
              </a:cxn>
              <a:cxn ang="0">
                <a:pos x="0" y="5"/>
              </a:cxn>
              <a:cxn ang="0">
                <a:pos x="6" y="5"/>
              </a:cxn>
              <a:cxn ang="0">
                <a:pos x="11" y="5"/>
              </a:cxn>
              <a:cxn ang="0">
                <a:pos x="17" y="10"/>
              </a:cxn>
              <a:cxn ang="0">
                <a:pos x="17" y="19"/>
              </a:cxn>
              <a:cxn ang="0">
                <a:pos x="17" y="24"/>
              </a:cxn>
              <a:cxn ang="0">
                <a:pos x="11" y="34"/>
              </a:cxn>
              <a:cxn ang="0">
                <a:pos x="6" y="34"/>
              </a:cxn>
              <a:cxn ang="0">
                <a:pos x="0" y="34"/>
              </a:cxn>
            </a:cxnLst>
            <a:rect l="0" t="0" r="r" b="b"/>
            <a:pathLst>
              <a:path w="22" h="39">
                <a:moveTo>
                  <a:pt x="0" y="34"/>
                </a:moveTo>
                <a:lnTo>
                  <a:pt x="0" y="39"/>
                </a:lnTo>
                <a:lnTo>
                  <a:pt x="6" y="34"/>
                </a:lnTo>
                <a:lnTo>
                  <a:pt x="11" y="34"/>
                </a:lnTo>
                <a:lnTo>
                  <a:pt x="17" y="29"/>
                </a:lnTo>
                <a:lnTo>
                  <a:pt x="22" y="19"/>
                </a:lnTo>
                <a:lnTo>
                  <a:pt x="17" y="10"/>
                </a:lnTo>
                <a:lnTo>
                  <a:pt x="11" y="5"/>
                </a:lnTo>
                <a:lnTo>
                  <a:pt x="6" y="5"/>
                </a:lnTo>
                <a:lnTo>
                  <a:pt x="0" y="0"/>
                </a:lnTo>
                <a:lnTo>
                  <a:pt x="0" y="5"/>
                </a:lnTo>
                <a:lnTo>
                  <a:pt x="6" y="5"/>
                </a:lnTo>
                <a:lnTo>
                  <a:pt x="11" y="5"/>
                </a:lnTo>
                <a:lnTo>
                  <a:pt x="17" y="10"/>
                </a:lnTo>
                <a:lnTo>
                  <a:pt x="17" y="19"/>
                </a:lnTo>
                <a:lnTo>
                  <a:pt x="17" y="24"/>
                </a:lnTo>
                <a:lnTo>
                  <a:pt x="11" y="34"/>
                </a:lnTo>
                <a:lnTo>
                  <a:pt x="6" y="34"/>
                </a:lnTo>
                <a:lnTo>
                  <a:pt x="0" y="34"/>
                </a:lnTo>
                <a:close/>
              </a:path>
            </a:pathLst>
          </a:custGeom>
          <a:solidFill>
            <a:srgbClr val="000000"/>
          </a:solidFill>
          <a:ln w="9525">
            <a:noFill/>
            <a:round/>
            <a:headEnd/>
            <a:tailEnd/>
          </a:ln>
        </p:spPr>
        <p:txBody>
          <a:bodyPr/>
          <a:lstStyle/>
          <a:p>
            <a:endParaRPr lang="en-US"/>
          </a:p>
        </p:txBody>
      </p:sp>
      <p:sp>
        <p:nvSpPr>
          <p:cNvPr id="159118" name="Freeform 2446"/>
          <p:cNvSpPr>
            <a:spLocks/>
          </p:cNvSpPr>
          <p:nvPr/>
        </p:nvSpPr>
        <p:spPr bwMode="auto">
          <a:xfrm>
            <a:off x="1493838" y="4884738"/>
            <a:ext cx="19050" cy="30163"/>
          </a:xfrm>
          <a:custGeom>
            <a:avLst/>
            <a:gdLst/>
            <a:ahLst/>
            <a:cxnLst>
              <a:cxn ang="0">
                <a:pos x="0" y="0"/>
              </a:cxn>
              <a:cxn ang="0">
                <a:pos x="0" y="19"/>
              </a:cxn>
              <a:cxn ang="0">
                <a:pos x="6" y="19"/>
              </a:cxn>
              <a:cxn ang="0">
                <a:pos x="12" y="14"/>
              </a:cxn>
              <a:cxn ang="0">
                <a:pos x="12" y="9"/>
              </a:cxn>
              <a:cxn ang="0">
                <a:pos x="6" y="0"/>
              </a:cxn>
              <a:cxn ang="0">
                <a:pos x="0" y="0"/>
              </a:cxn>
            </a:cxnLst>
            <a:rect l="0" t="0" r="r" b="b"/>
            <a:pathLst>
              <a:path w="12" h="19">
                <a:moveTo>
                  <a:pt x="0" y="0"/>
                </a:moveTo>
                <a:lnTo>
                  <a:pt x="0" y="19"/>
                </a:lnTo>
                <a:lnTo>
                  <a:pt x="6" y="19"/>
                </a:lnTo>
                <a:lnTo>
                  <a:pt x="12" y="14"/>
                </a:lnTo>
                <a:lnTo>
                  <a:pt x="12" y="9"/>
                </a:lnTo>
                <a:lnTo>
                  <a:pt x="6" y="0"/>
                </a:lnTo>
                <a:lnTo>
                  <a:pt x="0" y="0"/>
                </a:lnTo>
                <a:close/>
              </a:path>
            </a:pathLst>
          </a:custGeom>
          <a:solidFill>
            <a:srgbClr val="000000"/>
          </a:solidFill>
          <a:ln w="9525">
            <a:noFill/>
            <a:round/>
            <a:headEnd/>
            <a:tailEnd/>
          </a:ln>
        </p:spPr>
        <p:txBody>
          <a:bodyPr/>
          <a:lstStyle/>
          <a:p>
            <a:endParaRPr lang="en-US"/>
          </a:p>
        </p:txBody>
      </p:sp>
      <p:sp>
        <p:nvSpPr>
          <p:cNvPr id="159119" name="Freeform 2447"/>
          <p:cNvSpPr>
            <a:spLocks/>
          </p:cNvSpPr>
          <p:nvPr/>
        </p:nvSpPr>
        <p:spPr bwMode="auto">
          <a:xfrm>
            <a:off x="1460500" y="4868863"/>
            <a:ext cx="33338" cy="61913"/>
          </a:xfrm>
          <a:custGeom>
            <a:avLst/>
            <a:gdLst/>
            <a:ahLst/>
            <a:cxnLst>
              <a:cxn ang="0">
                <a:pos x="21" y="5"/>
              </a:cxn>
              <a:cxn ang="0">
                <a:pos x="21" y="0"/>
              </a:cxn>
              <a:cxn ang="0">
                <a:pos x="16" y="0"/>
              </a:cxn>
              <a:cxn ang="0">
                <a:pos x="5" y="5"/>
              </a:cxn>
              <a:cxn ang="0">
                <a:pos x="5" y="10"/>
              </a:cxn>
              <a:cxn ang="0">
                <a:pos x="0" y="19"/>
              </a:cxn>
              <a:cxn ang="0">
                <a:pos x="5" y="29"/>
              </a:cxn>
              <a:cxn ang="0">
                <a:pos x="5" y="34"/>
              </a:cxn>
              <a:cxn ang="0">
                <a:pos x="11" y="34"/>
              </a:cxn>
              <a:cxn ang="0">
                <a:pos x="21" y="39"/>
              </a:cxn>
              <a:cxn ang="0">
                <a:pos x="21" y="34"/>
              </a:cxn>
              <a:cxn ang="0">
                <a:pos x="16" y="34"/>
              </a:cxn>
              <a:cxn ang="0">
                <a:pos x="5" y="34"/>
              </a:cxn>
              <a:cxn ang="0">
                <a:pos x="5" y="24"/>
              </a:cxn>
              <a:cxn ang="0">
                <a:pos x="5" y="19"/>
              </a:cxn>
              <a:cxn ang="0">
                <a:pos x="5" y="10"/>
              </a:cxn>
              <a:cxn ang="0">
                <a:pos x="11" y="5"/>
              </a:cxn>
              <a:cxn ang="0">
                <a:pos x="21" y="5"/>
              </a:cxn>
            </a:cxnLst>
            <a:rect l="0" t="0" r="r" b="b"/>
            <a:pathLst>
              <a:path w="21" h="39">
                <a:moveTo>
                  <a:pt x="21" y="5"/>
                </a:moveTo>
                <a:lnTo>
                  <a:pt x="21" y="0"/>
                </a:lnTo>
                <a:lnTo>
                  <a:pt x="16" y="0"/>
                </a:lnTo>
                <a:lnTo>
                  <a:pt x="5" y="5"/>
                </a:lnTo>
                <a:lnTo>
                  <a:pt x="5" y="10"/>
                </a:lnTo>
                <a:lnTo>
                  <a:pt x="0" y="19"/>
                </a:lnTo>
                <a:lnTo>
                  <a:pt x="5" y="29"/>
                </a:lnTo>
                <a:lnTo>
                  <a:pt x="5" y="34"/>
                </a:lnTo>
                <a:lnTo>
                  <a:pt x="11" y="34"/>
                </a:lnTo>
                <a:lnTo>
                  <a:pt x="21" y="39"/>
                </a:lnTo>
                <a:lnTo>
                  <a:pt x="21" y="34"/>
                </a:lnTo>
                <a:lnTo>
                  <a:pt x="16" y="34"/>
                </a:lnTo>
                <a:lnTo>
                  <a:pt x="5" y="34"/>
                </a:lnTo>
                <a:lnTo>
                  <a:pt x="5" y="24"/>
                </a:lnTo>
                <a:lnTo>
                  <a:pt x="5" y="19"/>
                </a:lnTo>
                <a:lnTo>
                  <a:pt x="5" y="10"/>
                </a:lnTo>
                <a:lnTo>
                  <a:pt x="11" y="5"/>
                </a:lnTo>
                <a:lnTo>
                  <a:pt x="21" y="5"/>
                </a:lnTo>
                <a:close/>
              </a:path>
            </a:pathLst>
          </a:custGeom>
          <a:solidFill>
            <a:srgbClr val="000000"/>
          </a:solidFill>
          <a:ln w="9525">
            <a:noFill/>
            <a:round/>
            <a:headEnd/>
            <a:tailEnd/>
          </a:ln>
        </p:spPr>
        <p:txBody>
          <a:bodyPr/>
          <a:lstStyle/>
          <a:p>
            <a:endParaRPr lang="en-US"/>
          </a:p>
        </p:txBody>
      </p:sp>
      <p:sp>
        <p:nvSpPr>
          <p:cNvPr id="159120" name="Freeform 2448"/>
          <p:cNvSpPr>
            <a:spLocks/>
          </p:cNvSpPr>
          <p:nvPr/>
        </p:nvSpPr>
        <p:spPr bwMode="auto">
          <a:xfrm>
            <a:off x="1477963" y="4884738"/>
            <a:ext cx="15875" cy="30163"/>
          </a:xfrm>
          <a:custGeom>
            <a:avLst/>
            <a:gdLst/>
            <a:ahLst/>
            <a:cxnLst>
              <a:cxn ang="0">
                <a:pos x="10" y="19"/>
              </a:cxn>
              <a:cxn ang="0">
                <a:pos x="10" y="0"/>
              </a:cxn>
              <a:cxn ang="0">
                <a:pos x="0" y="0"/>
              </a:cxn>
              <a:cxn ang="0">
                <a:pos x="0" y="5"/>
              </a:cxn>
              <a:cxn ang="0">
                <a:pos x="0" y="9"/>
              </a:cxn>
              <a:cxn ang="0">
                <a:pos x="0" y="14"/>
              </a:cxn>
              <a:cxn ang="0">
                <a:pos x="0" y="19"/>
              </a:cxn>
              <a:cxn ang="0">
                <a:pos x="5" y="19"/>
              </a:cxn>
              <a:cxn ang="0">
                <a:pos x="10" y="19"/>
              </a:cxn>
            </a:cxnLst>
            <a:rect l="0" t="0" r="r" b="b"/>
            <a:pathLst>
              <a:path w="10" h="19">
                <a:moveTo>
                  <a:pt x="10" y="19"/>
                </a:moveTo>
                <a:lnTo>
                  <a:pt x="10" y="0"/>
                </a:lnTo>
                <a:lnTo>
                  <a:pt x="0" y="0"/>
                </a:lnTo>
                <a:lnTo>
                  <a:pt x="0" y="5"/>
                </a:lnTo>
                <a:lnTo>
                  <a:pt x="0" y="9"/>
                </a:lnTo>
                <a:lnTo>
                  <a:pt x="0" y="14"/>
                </a:lnTo>
                <a:lnTo>
                  <a:pt x="0" y="19"/>
                </a:lnTo>
                <a:lnTo>
                  <a:pt x="5" y="19"/>
                </a:lnTo>
                <a:lnTo>
                  <a:pt x="10" y="19"/>
                </a:lnTo>
                <a:close/>
              </a:path>
            </a:pathLst>
          </a:custGeom>
          <a:solidFill>
            <a:srgbClr val="000000"/>
          </a:solidFill>
          <a:ln w="9525">
            <a:noFill/>
            <a:round/>
            <a:headEnd/>
            <a:tailEnd/>
          </a:ln>
        </p:spPr>
        <p:txBody>
          <a:bodyPr/>
          <a:lstStyle/>
          <a:p>
            <a:endParaRPr lang="en-US"/>
          </a:p>
        </p:txBody>
      </p:sp>
      <p:sp>
        <p:nvSpPr>
          <p:cNvPr id="159121" name="Freeform 2449"/>
          <p:cNvSpPr>
            <a:spLocks/>
          </p:cNvSpPr>
          <p:nvPr/>
        </p:nvSpPr>
        <p:spPr bwMode="auto">
          <a:xfrm>
            <a:off x="1460500" y="4868863"/>
            <a:ext cx="68263" cy="61913"/>
          </a:xfrm>
          <a:custGeom>
            <a:avLst/>
            <a:gdLst/>
            <a:ahLst/>
            <a:cxnLst>
              <a:cxn ang="0">
                <a:pos x="0" y="19"/>
              </a:cxn>
              <a:cxn ang="0">
                <a:pos x="5" y="10"/>
              </a:cxn>
              <a:cxn ang="0">
                <a:pos x="5" y="5"/>
              </a:cxn>
              <a:cxn ang="0">
                <a:pos x="16" y="0"/>
              </a:cxn>
              <a:cxn ang="0">
                <a:pos x="22" y="0"/>
              </a:cxn>
              <a:cxn ang="0">
                <a:pos x="27" y="5"/>
              </a:cxn>
              <a:cxn ang="0">
                <a:pos x="32" y="5"/>
              </a:cxn>
              <a:cxn ang="0">
                <a:pos x="38" y="10"/>
              </a:cxn>
              <a:cxn ang="0">
                <a:pos x="43" y="19"/>
              </a:cxn>
              <a:cxn ang="0">
                <a:pos x="38" y="29"/>
              </a:cxn>
              <a:cxn ang="0">
                <a:pos x="32" y="34"/>
              </a:cxn>
              <a:cxn ang="0">
                <a:pos x="27" y="34"/>
              </a:cxn>
              <a:cxn ang="0">
                <a:pos x="22" y="39"/>
              </a:cxn>
              <a:cxn ang="0">
                <a:pos x="11" y="34"/>
              </a:cxn>
              <a:cxn ang="0">
                <a:pos x="5" y="34"/>
              </a:cxn>
              <a:cxn ang="0">
                <a:pos x="5" y="29"/>
              </a:cxn>
              <a:cxn ang="0">
                <a:pos x="0" y="19"/>
              </a:cxn>
            </a:cxnLst>
            <a:rect l="0" t="0" r="r" b="b"/>
            <a:pathLst>
              <a:path w="43" h="39">
                <a:moveTo>
                  <a:pt x="0" y="19"/>
                </a:moveTo>
                <a:lnTo>
                  <a:pt x="5" y="10"/>
                </a:lnTo>
                <a:lnTo>
                  <a:pt x="5" y="5"/>
                </a:lnTo>
                <a:lnTo>
                  <a:pt x="16" y="0"/>
                </a:lnTo>
                <a:lnTo>
                  <a:pt x="22" y="0"/>
                </a:lnTo>
                <a:lnTo>
                  <a:pt x="27" y="5"/>
                </a:lnTo>
                <a:lnTo>
                  <a:pt x="32" y="5"/>
                </a:lnTo>
                <a:lnTo>
                  <a:pt x="38" y="10"/>
                </a:lnTo>
                <a:lnTo>
                  <a:pt x="43" y="19"/>
                </a:lnTo>
                <a:lnTo>
                  <a:pt x="38" y="29"/>
                </a:lnTo>
                <a:lnTo>
                  <a:pt x="32" y="34"/>
                </a:lnTo>
                <a:lnTo>
                  <a:pt x="27" y="34"/>
                </a:lnTo>
                <a:lnTo>
                  <a:pt x="22" y="39"/>
                </a:lnTo>
                <a:lnTo>
                  <a:pt x="11" y="34"/>
                </a:lnTo>
                <a:lnTo>
                  <a:pt x="5" y="34"/>
                </a:lnTo>
                <a:lnTo>
                  <a:pt x="5" y="29"/>
                </a:lnTo>
                <a:lnTo>
                  <a:pt x="0" y="19"/>
                </a:lnTo>
                <a:close/>
              </a:path>
            </a:pathLst>
          </a:custGeom>
          <a:noFill/>
          <a:ln w="1588" cap="rnd">
            <a:solidFill>
              <a:srgbClr val="000000"/>
            </a:solidFill>
            <a:prstDash val="solid"/>
            <a:round/>
            <a:headEnd/>
            <a:tailEnd/>
          </a:ln>
        </p:spPr>
        <p:txBody>
          <a:bodyPr/>
          <a:lstStyle/>
          <a:p>
            <a:endParaRPr lang="en-US"/>
          </a:p>
        </p:txBody>
      </p:sp>
      <p:sp>
        <p:nvSpPr>
          <p:cNvPr id="159122" name="Freeform 2450"/>
          <p:cNvSpPr>
            <a:spLocks/>
          </p:cNvSpPr>
          <p:nvPr/>
        </p:nvSpPr>
        <p:spPr bwMode="auto">
          <a:xfrm>
            <a:off x="1470025" y="4876800"/>
            <a:ext cx="50800" cy="46038"/>
          </a:xfrm>
          <a:custGeom>
            <a:avLst/>
            <a:gdLst/>
            <a:ahLst/>
            <a:cxnLst>
              <a:cxn ang="0">
                <a:pos x="0" y="14"/>
              </a:cxn>
              <a:cxn ang="0">
                <a:pos x="0" y="19"/>
              </a:cxn>
              <a:cxn ang="0">
                <a:pos x="0" y="29"/>
              </a:cxn>
              <a:cxn ang="0">
                <a:pos x="10" y="29"/>
              </a:cxn>
              <a:cxn ang="0">
                <a:pos x="16" y="29"/>
              </a:cxn>
              <a:cxn ang="0">
                <a:pos x="21" y="29"/>
              </a:cxn>
              <a:cxn ang="0">
                <a:pos x="26" y="29"/>
              </a:cxn>
              <a:cxn ang="0">
                <a:pos x="32" y="19"/>
              </a:cxn>
              <a:cxn ang="0">
                <a:pos x="32" y="14"/>
              </a:cxn>
              <a:cxn ang="0">
                <a:pos x="32" y="5"/>
              </a:cxn>
              <a:cxn ang="0">
                <a:pos x="26" y="0"/>
              </a:cxn>
              <a:cxn ang="0">
                <a:pos x="21" y="0"/>
              </a:cxn>
              <a:cxn ang="0">
                <a:pos x="16" y="0"/>
              </a:cxn>
              <a:cxn ang="0">
                <a:pos x="5" y="0"/>
              </a:cxn>
              <a:cxn ang="0">
                <a:pos x="0" y="5"/>
              </a:cxn>
              <a:cxn ang="0">
                <a:pos x="0" y="14"/>
              </a:cxn>
            </a:cxnLst>
            <a:rect l="0" t="0" r="r" b="b"/>
            <a:pathLst>
              <a:path w="32" h="29">
                <a:moveTo>
                  <a:pt x="0" y="14"/>
                </a:moveTo>
                <a:lnTo>
                  <a:pt x="0" y="19"/>
                </a:lnTo>
                <a:lnTo>
                  <a:pt x="0" y="29"/>
                </a:lnTo>
                <a:lnTo>
                  <a:pt x="10" y="29"/>
                </a:lnTo>
                <a:lnTo>
                  <a:pt x="16" y="29"/>
                </a:lnTo>
                <a:lnTo>
                  <a:pt x="21" y="29"/>
                </a:lnTo>
                <a:lnTo>
                  <a:pt x="26" y="29"/>
                </a:lnTo>
                <a:lnTo>
                  <a:pt x="32" y="19"/>
                </a:lnTo>
                <a:lnTo>
                  <a:pt x="32" y="14"/>
                </a:lnTo>
                <a:lnTo>
                  <a:pt x="32" y="5"/>
                </a:lnTo>
                <a:lnTo>
                  <a:pt x="26" y="0"/>
                </a:lnTo>
                <a:lnTo>
                  <a:pt x="21" y="0"/>
                </a:lnTo>
                <a:lnTo>
                  <a:pt x="16" y="0"/>
                </a:lnTo>
                <a:lnTo>
                  <a:pt x="5" y="0"/>
                </a:lnTo>
                <a:lnTo>
                  <a:pt x="0" y="5"/>
                </a:lnTo>
                <a:lnTo>
                  <a:pt x="0" y="14"/>
                </a:lnTo>
                <a:close/>
              </a:path>
            </a:pathLst>
          </a:custGeom>
          <a:noFill/>
          <a:ln w="1588" cap="rnd">
            <a:solidFill>
              <a:srgbClr val="000000"/>
            </a:solidFill>
            <a:prstDash val="solid"/>
            <a:round/>
            <a:headEnd/>
            <a:tailEnd/>
          </a:ln>
        </p:spPr>
        <p:txBody>
          <a:bodyPr/>
          <a:lstStyle/>
          <a:p>
            <a:endParaRPr lang="en-US"/>
          </a:p>
        </p:txBody>
      </p:sp>
      <p:sp>
        <p:nvSpPr>
          <p:cNvPr id="159123" name="Freeform 2451"/>
          <p:cNvSpPr>
            <a:spLocks/>
          </p:cNvSpPr>
          <p:nvPr/>
        </p:nvSpPr>
        <p:spPr bwMode="auto">
          <a:xfrm>
            <a:off x="1477963" y="4884738"/>
            <a:ext cx="34925" cy="30163"/>
          </a:xfrm>
          <a:custGeom>
            <a:avLst/>
            <a:gdLst/>
            <a:ahLst/>
            <a:cxnLst>
              <a:cxn ang="0">
                <a:pos x="0" y="9"/>
              </a:cxn>
              <a:cxn ang="0">
                <a:pos x="0" y="5"/>
              </a:cxn>
              <a:cxn ang="0">
                <a:pos x="0" y="0"/>
              </a:cxn>
              <a:cxn ang="0">
                <a:pos x="11" y="0"/>
              </a:cxn>
              <a:cxn ang="0">
                <a:pos x="16" y="0"/>
              </a:cxn>
              <a:cxn ang="0">
                <a:pos x="22" y="9"/>
              </a:cxn>
              <a:cxn ang="0">
                <a:pos x="22" y="14"/>
              </a:cxn>
              <a:cxn ang="0">
                <a:pos x="16" y="19"/>
              </a:cxn>
              <a:cxn ang="0">
                <a:pos x="11" y="19"/>
              </a:cxn>
              <a:cxn ang="0">
                <a:pos x="5" y="19"/>
              </a:cxn>
              <a:cxn ang="0">
                <a:pos x="0" y="19"/>
              </a:cxn>
              <a:cxn ang="0">
                <a:pos x="0" y="14"/>
              </a:cxn>
              <a:cxn ang="0">
                <a:pos x="0" y="9"/>
              </a:cxn>
            </a:cxnLst>
            <a:rect l="0" t="0" r="r" b="b"/>
            <a:pathLst>
              <a:path w="22" h="19">
                <a:moveTo>
                  <a:pt x="0" y="9"/>
                </a:moveTo>
                <a:lnTo>
                  <a:pt x="0" y="5"/>
                </a:lnTo>
                <a:lnTo>
                  <a:pt x="0" y="0"/>
                </a:lnTo>
                <a:lnTo>
                  <a:pt x="11" y="0"/>
                </a:lnTo>
                <a:lnTo>
                  <a:pt x="16" y="0"/>
                </a:lnTo>
                <a:lnTo>
                  <a:pt x="22" y="9"/>
                </a:lnTo>
                <a:lnTo>
                  <a:pt x="22" y="14"/>
                </a:lnTo>
                <a:lnTo>
                  <a:pt x="16" y="19"/>
                </a:lnTo>
                <a:lnTo>
                  <a:pt x="11" y="19"/>
                </a:lnTo>
                <a:lnTo>
                  <a:pt x="5" y="19"/>
                </a:lnTo>
                <a:lnTo>
                  <a:pt x="0" y="19"/>
                </a:lnTo>
                <a:lnTo>
                  <a:pt x="0" y="14"/>
                </a:lnTo>
                <a:lnTo>
                  <a:pt x="0" y="9"/>
                </a:lnTo>
                <a:close/>
              </a:path>
            </a:pathLst>
          </a:custGeom>
          <a:noFill/>
          <a:ln w="1588" cap="rnd">
            <a:solidFill>
              <a:srgbClr val="000000"/>
            </a:solidFill>
            <a:prstDash val="solid"/>
            <a:round/>
            <a:headEnd/>
            <a:tailEnd/>
          </a:ln>
        </p:spPr>
        <p:txBody>
          <a:bodyPr/>
          <a:lstStyle/>
          <a:p>
            <a:endParaRPr lang="en-US"/>
          </a:p>
        </p:txBody>
      </p:sp>
      <p:sp>
        <p:nvSpPr>
          <p:cNvPr id="159124" name="Rectangle 2452"/>
          <p:cNvSpPr>
            <a:spLocks noChangeArrowheads="1"/>
          </p:cNvSpPr>
          <p:nvPr/>
        </p:nvSpPr>
        <p:spPr bwMode="auto">
          <a:xfrm>
            <a:off x="2846388" y="5260975"/>
            <a:ext cx="1317625" cy="352425"/>
          </a:xfrm>
          <a:prstGeom prst="rect">
            <a:avLst/>
          </a:prstGeom>
          <a:solidFill>
            <a:srgbClr val="FFFFFF"/>
          </a:solidFill>
          <a:ln w="9525">
            <a:noFill/>
            <a:miter lim="800000"/>
            <a:headEnd/>
            <a:tailEnd/>
          </a:ln>
        </p:spPr>
        <p:txBody>
          <a:bodyPr/>
          <a:lstStyle/>
          <a:p>
            <a:endParaRPr lang="en-US"/>
          </a:p>
        </p:txBody>
      </p:sp>
      <p:sp>
        <p:nvSpPr>
          <p:cNvPr id="159125" name="Rectangle 2453"/>
          <p:cNvSpPr>
            <a:spLocks noChangeArrowheads="1"/>
          </p:cNvSpPr>
          <p:nvPr/>
        </p:nvSpPr>
        <p:spPr bwMode="auto">
          <a:xfrm>
            <a:off x="2846388" y="5260975"/>
            <a:ext cx="1317625" cy="352425"/>
          </a:xfrm>
          <a:prstGeom prst="rect">
            <a:avLst/>
          </a:prstGeom>
          <a:noFill/>
          <a:ln w="1588" cap="rnd">
            <a:solidFill>
              <a:srgbClr val="000000"/>
            </a:solidFill>
            <a:miter lim="800000"/>
            <a:headEnd/>
            <a:tailEnd/>
          </a:ln>
        </p:spPr>
        <p:txBody>
          <a:bodyPr/>
          <a:lstStyle/>
          <a:p>
            <a:endParaRPr lang="en-US"/>
          </a:p>
        </p:txBody>
      </p:sp>
      <p:sp>
        <p:nvSpPr>
          <p:cNvPr id="159126" name="Freeform 2454"/>
          <p:cNvSpPr>
            <a:spLocks/>
          </p:cNvSpPr>
          <p:nvPr/>
        </p:nvSpPr>
        <p:spPr bwMode="auto">
          <a:xfrm>
            <a:off x="4010025" y="5300663"/>
            <a:ext cx="17463" cy="38100"/>
          </a:xfrm>
          <a:custGeom>
            <a:avLst/>
            <a:gdLst/>
            <a:ahLst/>
            <a:cxnLst>
              <a:cxn ang="0">
                <a:pos x="0" y="24"/>
              </a:cxn>
              <a:cxn ang="0">
                <a:pos x="0" y="24"/>
              </a:cxn>
              <a:cxn ang="0">
                <a:pos x="6" y="24"/>
              </a:cxn>
              <a:cxn ang="0">
                <a:pos x="11" y="20"/>
              </a:cxn>
              <a:cxn ang="0">
                <a:pos x="11" y="10"/>
              </a:cxn>
              <a:cxn ang="0">
                <a:pos x="11" y="5"/>
              </a:cxn>
              <a:cxn ang="0">
                <a:pos x="6" y="0"/>
              </a:cxn>
              <a:cxn ang="0">
                <a:pos x="0" y="0"/>
              </a:cxn>
              <a:cxn ang="0">
                <a:pos x="6" y="5"/>
              </a:cxn>
              <a:cxn ang="0">
                <a:pos x="6" y="10"/>
              </a:cxn>
              <a:cxn ang="0">
                <a:pos x="6" y="20"/>
              </a:cxn>
              <a:cxn ang="0">
                <a:pos x="0" y="24"/>
              </a:cxn>
            </a:cxnLst>
            <a:rect l="0" t="0" r="r" b="b"/>
            <a:pathLst>
              <a:path w="11" h="24">
                <a:moveTo>
                  <a:pt x="0" y="24"/>
                </a:moveTo>
                <a:lnTo>
                  <a:pt x="0" y="24"/>
                </a:lnTo>
                <a:lnTo>
                  <a:pt x="6" y="24"/>
                </a:lnTo>
                <a:lnTo>
                  <a:pt x="11" y="20"/>
                </a:lnTo>
                <a:lnTo>
                  <a:pt x="11" y="10"/>
                </a:lnTo>
                <a:lnTo>
                  <a:pt x="11" y="5"/>
                </a:lnTo>
                <a:lnTo>
                  <a:pt x="6" y="0"/>
                </a:lnTo>
                <a:lnTo>
                  <a:pt x="0" y="0"/>
                </a:lnTo>
                <a:lnTo>
                  <a:pt x="6" y="5"/>
                </a:lnTo>
                <a:lnTo>
                  <a:pt x="6" y="10"/>
                </a:lnTo>
                <a:lnTo>
                  <a:pt x="6" y="20"/>
                </a:lnTo>
                <a:lnTo>
                  <a:pt x="0" y="24"/>
                </a:lnTo>
                <a:close/>
              </a:path>
            </a:pathLst>
          </a:custGeom>
          <a:solidFill>
            <a:srgbClr val="000000"/>
          </a:solidFill>
          <a:ln w="9525">
            <a:noFill/>
            <a:round/>
            <a:headEnd/>
            <a:tailEnd/>
          </a:ln>
        </p:spPr>
        <p:txBody>
          <a:bodyPr/>
          <a:lstStyle/>
          <a:p>
            <a:endParaRPr lang="en-US"/>
          </a:p>
        </p:txBody>
      </p:sp>
      <p:sp>
        <p:nvSpPr>
          <p:cNvPr id="159127" name="Freeform 2455"/>
          <p:cNvSpPr>
            <a:spLocks/>
          </p:cNvSpPr>
          <p:nvPr/>
        </p:nvSpPr>
        <p:spPr bwMode="auto">
          <a:xfrm>
            <a:off x="4002088" y="5300663"/>
            <a:ext cx="7938" cy="38100"/>
          </a:xfrm>
          <a:custGeom>
            <a:avLst/>
            <a:gdLst/>
            <a:ahLst/>
            <a:cxnLst>
              <a:cxn ang="0">
                <a:pos x="5" y="0"/>
              </a:cxn>
              <a:cxn ang="0">
                <a:pos x="5" y="0"/>
              </a:cxn>
              <a:cxn ang="0">
                <a:pos x="0" y="0"/>
              </a:cxn>
              <a:cxn ang="0">
                <a:pos x="0" y="5"/>
              </a:cxn>
              <a:cxn ang="0">
                <a:pos x="0" y="10"/>
              </a:cxn>
              <a:cxn ang="0">
                <a:pos x="0" y="20"/>
              </a:cxn>
              <a:cxn ang="0">
                <a:pos x="0" y="24"/>
              </a:cxn>
              <a:cxn ang="0">
                <a:pos x="5" y="24"/>
              </a:cxn>
              <a:cxn ang="0">
                <a:pos x="5" y="20"/>
              </a:cxn>
              <a:cxn ang="0">
                <a:pos x="0" y="20"/>
              </a:cxn>
              <a:cxn ang="0">
                <a:pos x="0" y="10"/>
              </a:cxn>
              <a:cxn ang="0">
                <a:pos x="0" y="5"/>
              </a:cxn>
              <a:cxn ang="0">
                <a:pos x="5" y="0"/>
              </a:cxn>
            </a:cxnLst>
            <a:rect l="0" t="0" r="r" b="b"/>
            <a:pathLst>
              <a:path w="5" h="24">
                <a:moveTo>
                  <a:pt x="5" y="0"/>
                </a:moveTo>
                <a:lnTo>
                  <a:pt x="5" y="0"/>
                </a:lnTo>
                <a:lnTo>
                  <a:pt x="0" y="0"/>
                </a:lnTo>
                <a:lnTo>
                  <a:pt x="0" y="5"/>
                </a:lnTo>
                <a:lnTo>
                  <a:pt x="0" y="10"/>
                </a:lnTo>
                <a:lnTo>
                  <a:pt x="0" y="20"/>
                </a:lnTo>
                <a:lnTo>
                  <a:pt x="0" y="24"/>
                </a:lnTo>
                <a:lnTo>
                  <a:pt x="5" y="24"/>
                </a:lnTo>
                <a:lnTo>
                  <a:pt x="5" y="20"/>
                </a:lnTo>
                <a:lnTo>
                  <a:pt x="0" y="20"/>
                </a:lnTo>
                <a:lnTo>
                  <a:pt x="0" y="10"/>
                </a:lnTo>
                <a:lnTo>
                  <a:pt x="0" y="5"/>
                </a:lnTo>
                <a:lnTo>
                  <a:pt x="5" y="0"/>
                </a:lnTo>
                <a:close/>
              </a:path>
            </a:pathLst>
          </a:custGeom>
          <a:solidFill>
            <a:srgbClr val="000000"/>
          </a:solidFill>
          <a:ln w="9525">
            <a:noFill/>
            <a:round/>
            <a:headEnd/>
            <a:tailEnd/>
          </a:ln>
        </p:spPr>
        <p:txBody>
          <a:bodyPr/>
          <a:lstStyle/>
          <a:p>
            <a:endParaRPr lang="en-US"/>
          </a:p>
        </p:txBody>
      </p:sp>
      <p:sp>
        <p:nvSpPr>
          <p:cNvPr id="159128" name="Freeform 2456"/>
          <p:cNvSpPr>
            <a:spLocks/>
          </p:cNvSpPr>
          <p:nvPr/>
        </p:nvSpPr>
        <p:spPr bwMode="auto">
          <a:xfrm>
            <a:off x="3471863" y="5300663"/>
            <a:ext cx="15875" cy="38100"/>
          </a:xfrm>
          <a:custGeom>
            <a:avLst/>
            <a:gdLst/>
            <a:ahLst/>
            <a:cxnLst>
              <a:cxn ang="0">
                <a:pos x="0" y="24"/>
              </a:cxn>
              <a:cxn ang="0">
                <a:pos x="0" y="24"/>
              </a:cxn>
              <a:cxn ang="0">
                <a:pos x="5" y="24"/>
              </a:cxn>
              <a:cxn ang="0">
                <a:pos x="10" y="20"/>
              </a:cxn>
              <a:cxn ang="0">
                <a:pos x="10" y="10"/>
              </a:cxn>
              <a:cxn ang="0">
                <a:pos x="10" y="5"/>
              </a:cxn>
              <a:cxn ang="0">
                <a:pos x="10" y="0"/>
              </a:cxn>
              <a:cxn ang="0">
                <a:pos x="0" y="0"/>
              </a:cxn>
              <a:cxn ang="0">
                <a:pos x="5" y="5"/>
              </a:cxn>
              <a:cxn ang="0">
                <a:pos x="10" y="10"/>
              </a:cxn>
              <a:cxn ang="0">
                <a:pos x="5" y="20"/>
              </a:cxn>
              <a:cxn ang="0">
                <a:pos x="0" y="24"/>
              </a:cxn>
            </a:cxnLst>
            <a:rect l="0" t="0" r="r" b="b"/>
            <a:pathLst>
              <a:path w="10" h="24">
                <a:moveTo>
                  <a:pt x="0" y="24"/>
                </a:moveTo>
                <a:lnTo>
                  <a:pt x="0" y="24"/>
                </a:lnTo>
                <a:lnTo>
                  <a:pt x="5" y="24"/>
                </a:lnTo>
                <a:lnTo>
                  <a:pt x="10" y="20"/>
                </a:lnTo>
                <a:lnTo>
                  <a:pt x="10" y="10"/>
                </a:lnTo>
                <a:lnTo>
                  <a:pt x="10" y="5"/>
                </a:lnTo>
                <a:lnTo>
                  <a:pt x="10" y="0"/>
                </a:lnTo>
                <a:lnTo>
                  <a:pt x="0" y="0"/>
                </a:lnTo>
                <a:lnTo>
                  <a:pt x="5" y="5"/>
                </a:lnTo>
                <a:lnTo>
                  <a:pt x="10" y="10"/>
                </a:lnTo>
                <a:lnTo>
                  <a:pt x="5" y="20"/>
                </a:lnTo>
                <a:lnTo>
                  <a:pt x="0" y="24"/>
                </a:lnTo>
                <a:close/>
              </a:path>
            </a:pathLst>
          </a:custGeom>
          <a:solidFill>
            <a:srgbClr val="000000"/>
          </a:solidFill>
          <a:ln w="9525">
            <a:noFill/>
            <a:round/>
            <a:headEnd/>
            <a:tailEnd/>
          </a:ln>
        </p:spPr>
        <p:txBody>
          <a:bodyPr/>
          <a:lstStyle/>
          <a:p>
            <a:endParaRPr lang="en-US"/>
          </a:p>
        </p:txBody>
      </p:sp>
      <p:sp>
        <p:nvSpPr>
          <p:cNvPr id="159129" name="Freeform 2457"/>
          <p:cNvSpPr>
            <a:spLocks/>
          </p:cNvSpPr>
          <p:nvPr/>
        </p:nvSpPr>
        <p:spPr bwMode="auto">
          <a:xfrm>
            <a:off x="3959225" y="5300663"/>
            <a:ext cx="25400" cy="38100"/>
          </a:xfrm>
          <a:custGeom>
            <a:avLst/>
            <a:gdLst/>
            <a:ahLst/>
            <a:cxnLst>
              <a:cxn ang="0">
                <a:pos x="0" y="5"/>
              </a:cxn>
              <a:cxn ang="0">
                <a:pos x="6" y="0"/>
              </a:cxn>
              <a:cxn ang="0">
                <a:pos x="11" y="0"/>
              </a:cxn>
              <a:cxn ang="0">
                <a:pos x="16" y="0"/>
              </a:cxn>
              <a:cxn ang="0">
                <a:pos x="16" y="5"/>
              </a:cxn>
              <a:cxn ang="0">
                <a:pos x="16" y="10"/>
              </a:cxn>
              <a:cxn ang="0">
                <a:pos x="11" y="10"/>
              </a:cxn>
              <a:cxn ang="0">
                <a:pos x="6" y="20"/>
              </a:cxn>
              <a:cxn ang="0">
                <a:pos x="16" y="20"/>
              </a:cxn>
              <a:cxn ang="0">
                <a:pos x="16" y="24"/>
              </a:cxn>
              <a:cxn ang="0">
                <a:pos x="0" y="24"/>
              </a:cxn>
              <a:cxn ang="0">
                <a:pos x="11" y="10"/>
              </a:cxn>
              <a:cxn ang="0">
                <a:pos x="11" y="5"/>
              </a:cxn>
              <a:cxn ang="0">
                <a:pos x="11" y="0"/>
              </a:cxn>
              <a:cxn ang="0">
                <a:pos x="6" y="0"/>
              </a:cxn>
              <a:cxn ang="0">
                <a:pos x="6" y="5"/>
              </a:cxn>
              <a:cxn ang="0">
                <a:pos x="0" y="5"/>
              </a:cxn>
            </a:cxnLst>
            <a:rect l="0" t="0" r="r" b="b"/>
            <a:pathLst>
              <a:path w="16" h="24">
                <a:moveTo>
                  <a:pt x="0" y="5"/>
                </a:moveTo>
                <a:lnTo>
                  <a:pt x="6" y="0"/>
                </a:lnTo>
                <a:lnTo>
                  <a:pt x="11" y="0"/>
                </a:lnTo>
                <a:lnTo>
                  <a:pt x="16" y="0"/>
                </a:lnTo>
                <a:lnTo>
                  <a:pt x="16" y="5"/>
                </a:lnTo>
                <a:lnTo>
                  <a:pt x="16" y="10"/>
                </a:lnTo>
                <a:lnTo>
                  <a:pt x="11" y="10"/>
                </a:lnTo>
                <a:lnTo>
                  <a:pt x="6" y="20"/>
                </a:lnTo>
                <a:lnTo>
                  <a:pt x="16" y="20"/>
                </a:lnTo>
                <a:lnTo>
                  <a:pt x="16" y="24"/>
                </a:lnTo>
                <a:lnTo>
                  <a:pt x="0" y="24"/>
                </a:lnTo>
                <a:lnTo>
                  <a:pt x="11" y="10"/>
                </a:lnTo>
                <a:lnTo>
                  <a:pt x="11" y="5"/>
                </a:lnTo>
                <a:lnTo>
                  <a:pt x="11" y="0"/>
                </a:lnTo>
                <a:lnTo>
                  <a:pt x="6" y="0"/>
                </a:lnTo>
                <a:lnTo>
                  <a:pt x="6" y="5"/>
                </a:lnTo>
                <a:lnTo>
                  <a:pt x="0" y="5"/>
                </a:lnTo>
                <a:close/>
              </a:path>
            </a:pathLst>
          </a:custGeom>
          <a:solidFill>
            <a:srgbClr val="000000"/>
          </a:solidFill>
          <a:ln w="9525">
            <a:noFill/>
            <a:round/>
            <a:headEnd/>
            <a:tailEnd/>
          </a:ln>
        </p:spPr>
        <p:txBody>
          <a:bodyPr/>
          <a:lstStyle/>
          <a:p>
            <a:endParaRPr lang="en-US"/>
          </a:p>
        </p:txBody>
      </p:sp>
      <p:sp>
        <p:nvSpPr>
          <p:cNvPr id="159130" name="Freeform 2458"/>
          <p:cNvSpPr>
            <a:spLocks/>
          </p:cNvSpPr>
          <p:nvPr/>
        </p:nvSpPr>
        <p:spPr bwMode="auto">
          <a:xfrm>
            <a:off x="3462338" y="5300663"/>
            <a:ext cx="9525" cy="38100"/>
          </a:xfrm>
          <a:custGeom>
            <a:avLst/>
            <a:gdLst/>
            <a:ahLst/>
            <a:cxnLst>
              <a:cxn ang="0">
                <a:pos x="6" y="0"/>
              </a:cxn>
              <a:cxn ang="0">
                <a:pos x="6" y="0"/>
              </a:cxn>
              <a:cxn ang="0">
                <a:pos x="0" y="0"/>
              </a:cxn>
              <a:cxn ang="0">
                <a:pos x="0" y="5"/>
              </a:cxn>
              <a:cxn ang="0">
                <a:pos x="0" y="10"/>
              </a:cxn>
              <a:cxn ang="0">
                <a:pos x="0" y="20"/>
              </a:cxn>
              <a:cxn ang="0">
                <a:pos x="6" y="24"/>
              </a:cxn>
              <a:cxn ang="0">
                <a:pos x="6" y="20"/>
              </a:cxn>
              <a:cxn ang="0">
                <a:pos x="0" y="10"/>
              </a:cxn>
              <a:cxn ang="0">
                <a:pos x="6" y="5"/>
              </a:cxn>
              <a:cxn ang="0">
                <a:pos x="6" y="0"/>
              </a:cxn>
            </a:cxnLst>
            <a:rect l="0" t="0" r="r" b="b"/>
            <a:pathLst>
              <a:path w="6" h="24">
                <a:moveTo>
                  <a:pt x="6" y="0"/>
                </a:moveTo>
                <a:lnTo>
                  <a:pt x="6" y="0"/>
                </a:lnTo>
                <a:lnTo>
                  <a:pt x="0" y="0"/>
                </a:lnTo>
                <a:lnTo>
                  <a:pt x="0" y="5"/>
                </a:lnTo>
                <a:lnTo>
                  <a:pt x="0" y="10"/>
                </a:lnTo>
                <a:lnTo>
                  <a:pt x="0" y="20"/>
                </a:lnTo>
                <a:lnTo>
                  <a:pt x="6" y="24"/>
                </a:lnTo>
                <a:lnTo>
                  <a:pt x="6" y="20"/>
                </a:lnTo>
                <a:lnTo>
                  <a:pt x="0" y="10"/>
                </a:lnTo>
                <a:lnTo>
                  <a:pt x="6" y="5"/>
                </a:lnTo>
                <a:lnTo>
                  <a:pt x="6" y="0"/>
                </a:lnTo>
                <a:close/>
              </a:path>
            </a:pathLst>
          </a:custGeom>
          <a:solidFill>
            <a:srgbClr val="000000"/>
          </a:solidFill>
          <a:ln w="9525">
            <a:noFill/>
            <a:round/>
            <a:headEnd/>
            <a:tailEnd/>
          </a:ln>
        </p:spPr>
        <p:txBody>
          <a:bodyPr/>
          <a:lstStyle/>
          <a:p>
            <a:endParaRPr lang="en-US"/>
          </a:p>
        </p:txBody>
      </p:sp>
      <p:sp>
        <p:nvSpPr>
          <p:cNvPr id="159131" name="Freeform 2459"/>
          <p:cNvSpPr>
            <a:spLocks/>
          </p:cNvSpPr>
          <p:nvPr/>
        </p:nvSpPr>
        <p:spPr bwMode="auto">
          <a:xfrm>
            <a:off x="2932113" y="5300663"/>
            <a:ext cx="17463" cy="38100"/>
          </a:xfrm>
          <a:custGeom>
            <a:avLst/>
            <a:gdLst/>
            <a:ahLst/>
            <a:cxnLst>
              <a:cxn ang="0">
                <a:pos x="0" y="24"/>
              </a:cxn>
              <a:cxn ang="0">
                <a:pos x="0" y="24"/>
              </a:cxn>
              <a:cxn ang="0">
                <a:pos x="6" y="24"/>
              </a:cxn>
              <a:cxn ang="0">
                <a:pos x="11" y="24"/>
              </a:cxn>
              <a:cxn ang="0">
                <a:pos x="11" y="20"/>
              </a:cxn>
              <a:cxn ang="0">
                <a:pos x="11" y="10"/>
              </a:cxn>
              <a:cxn ang="0">
                <a:pos x="11" y="5"/>
              </a:cxn>
              <a:cxn ang="0">
                <a:pos x="11" y="0"/>
              </a:cxn>
              <a:cxn ang="0">
                <a:pos x="6" y="0"/>
              </a:cxn>
              <a:cxn ang="0">
                <a:pos x="0" y="0"/>
              </a:cxn>
              <a:cxn ang="0">
                <a:pos x="6" y="0"/>
              </a:cxn>
              <a:cxn ang="0">
                <a:pos x="6" y="5"/>
              </a:cxn>
              <a:cxn ang="0">
                <a:pos x="11" y="10"/>
              </a:cxn>
              <a:cxn ang="0">
                <a:pos x="11" y="20"/>
              </a:cxn>
              <a:cxn ang="0">
                <a:pos x="6" y="20"/>
              </a:cxn>
              <a:cxn ang="0">
                <a:pos x="6" y="24"/>
              </a:cxn>
              <a:cxn ang="0">
                <a:pos x="0" y="24"/>
              </a:cxn>
            </a:cxnLst>
            <a:rect l="0" t="0" r="r" b="b"/>
            <a:pathLst>
              <a:path w="11" h="24">
                <a:moveTo>
                  <a:pt x="0" y="24"/>
                </a:moveTo>
                <a:lnTo>
                  <a:pt x="0" y="24"/>
                </a:lnTo>
                <a:lnTo>
                  <a:pt x="6" y="24"/>
                </a:lnTo>
                <a:lnTo>
                  <a:pt x="11" y="24"/>
                </a:lnTo>
                <a:lnTo>
                  <a:pt x="11" y="20"/>
                </a:lnTo>
                <a:lnTo>
                  <a:pt x="11" y="10"/>
                </a:lnTo>
                <a:lnTo>
                  <a:pt x="11" y="5"/>
                </a:lnTo>
                <a:lnTo>
                  <a:pt x="11" y="0"/>
                </a:lnTo>
                <a:lnTo>
                  <a:pt x="6" y="0"/>
                </a:lnTo>
                <a:lnTo>
                  <a:pt x="0" y="0"/>
                </a:lnTo>
                <a:lnTo>
                  <a:pt x="6" y="0"/>
                </a:lnTo>
                <a:lnTo>
                  <a:pt x="6" y="5"/>
                </a:lnTo>
                <a:lnTo>
                  <a:pt x="11" y="10"/>
                </a:lnTo>
                <a:lnTo>
                  <a:pt x="11" y="20"/>
                </a:lnTo>
                <a:lnTo>
                  <a:pt x="6" y="20"/>
                </a:lnTo>
                <a:lnTo>
                  <a:pt x="6" y="24"/>
                </a:lnTo>
                <a:lnTo>
                  <a:pt x="0" y="24"/>
                </a:lnTo>
                <a:close/>
              </a:path>
            </a:pathLst>
          </a:custGeom>
          <a:solidFill>
            <a:srgbClr val="000000"/>
          </a:solidFill>
          <a:ln w="9525">
            <a:noFill/>
            <a:round/>
            <a:headEnd/>
            <a:tailEnd/>
          </a:ln>
        </p:spPr>
        <p:txBody>
          <a:bodyPr/>
          <a:lstStyle/>
          <a:p>
            <a:endParaRPr lang="en-US"/>
          </a:p>
        </p:txBody>
      </p:sp>
      <p:sp>
        <p:nvSpPr>
          <p:cNvPr id="159132" name="Freeform 2460"/>
          <p:cNvSpPr>
            <a:spLocks/>
          </p:cNvSpPr>
          <p:nvPr/>
        </p:nvSpPr>
        <p:spPr bwMode="auto">
          <a:xfrm>
            <a:off x="3429000" y="5300663"/>
            <a:ext cx="15875" cy="38100"/>
          </a:xfrm>
          <a:custGeom>
            <a:avLst/>
            <a:gdLst/>
            <a:ahLst/>
            <a:cxnLst>
              <a:cxn ang="0">
                <a:pos x="0" y="5"/>
              </a:cxn>
              <a:cxn ang="0">
                <a:pos x="10" y="0"/>
              </a:cxn>
              <a:cxn ang="0">
                <a:pos x="10" y="24"/>
              </a:cxn>
              <a:cxn ang="0">
                <a:pos x="5" y="24"/>
              </a:cxn>
              <a:cxn ang="0">
                <a:pos x="5" y="0"/>
              </a:cxn>
              <a:cxn ang="0">
                <a:pos x="0" y="5"/>
              </a:cxn>
            </a:cxnLst>
            <a:rect l="0" t="0" r="r" b="b"/>
            <a:pathLst>
              <a:path w="10" h="24">
                <a:moveTo>
                  <a:pt x="0" y="5"/>
                </a:moveTo>
                <a:lnTo>
                  <a:pt x="10" y="0"/>
                </a:lnTo>
                <a:lnTo>
                  <a:pt x="10" y="24"/>
                </a:lnTo>
                <a:lnTo>
                  <a:pt x="5" y="24"/>
                </a:lnTo>
                <a:lnTo>
                  <a:pt x="5" y="0"/>
                </a:lnTo>
                <a:lnTo>
                  <a:pt x="0" y="5"/>
                </a:lnTo>
                <a:close/>
              </a:path>
            </a:pathLst>
          </a:custGeom>
          <a:solidFill>
            <a:srgbClr val="000000"/>
          </a:solidFill>
          <a:ln w="9525">
            <a:noFill/>
            <a:round/>
            <a:headEnd/>
            <a:tailEnd/>
          </a:ln>
        </p:spPr>
        <p:txBody>
          <a:bodyPr/>
          <a:lstStyle/>
          <a:p>
            <a:endParaRPr lang="en-US"/>
          </a:p>
        </p:txBody>
      </p:sp>
      <p:sp>
        <p:nvSpPr>
          <p:cNvPr id="159133" name="Freeform 2461"/>
          <p:cNvSpPr>
            <a:spLocks/>
          </p:cNvSpPr>
          <p:nvPr/>
        </p:nvSpPr>
        <p:spPr bwMode="auto">
          <a:xfrm>
            <a:off x="2924175" y="5300663"/>
            <a:ext cx="7938" cy="38100"/>
          </a:xfrm>
          <a:custGeom>
            <a:avLst/>
            <a:gdLst/>
            <a:ahLst/>
            <a:cxnLst>
              <a:cxn ang="0">
                <a:pos x="5" y="0"/>
              </a:cxn>
              <a:cxn ang="0">
                <a:pos x="5" y="0"/>
              </a:cxn>
              <a:cxn ang="0">
                <a:pos x="0" y="5"/>
              </a:cxn>
              <a:cxn ang="0">
                <a:pos x="0" y="10"/>
              </a:cxn>
              <a:cxn ang="0">
                <a:pos x="0" y="20"/>
              </a:cxn>
              <a:cxn ang="0">
                <a:pos x="5" y="24"/>
              </a:cxn>
              <a:cxn ang="0">
                <a:pos x="5" y="20"/>
              </a:cxn>
              <a:cxn ang="0">
                <a:pos x="5" y="10"/>
              </a:cxn>
              <a:cxn ang="0">
                <a:pos x="5" y="5"/>
              </a:cxn>
              <a:cxn ang="0">
                <a:pos x="5" y="0"/>
              </a:cxn>
            </a:cxnLst>
            <a:rect l="0" t="0" r="r" b="b"/>
            <a:pathLst>
              <a:path w="5" h="24">
                <a:moveTo>
                  <a:pt x="5" y="0"/>
                </a:moveTo>
                <a:lnTo>
                  <a:pt x="5" y="0"/>
                </a:lnTo>
                <a:lnTo>
                  <a:pt x="0" y="5"/>
                </a:lnTo>
                <a:lnTo>
                  <a:pt x="0" y="10"/>
                </a:lnTo>
                <a:lnTo>
                  <a:pt x="0" y="20"/>
                </a:lnTo>
                <a:lnTo>
                  <a:pt x="5" y="24"/>
                </a:lnTo>
                <a:lnTo>
                  <a:pt x="5" y="20"/>
                </a:lnTo>
                <a:lnTo>
                  <a:pt x="5" y="10"/>
                </a:lnTo>
                <a:lnTo>
                  <a:pt x="5" y="5"/>
                </a:lnTo>
                <a:lnTo>
                  <a:pt x="5" y="0"/>
                </a:lnTo>
                <a:close/>
              </a:path>
            </a:pathLst>
          </a:custGeom>
          <a:solidFill>
            <a:srgbClr val="000000"/>
          </a:solidFill>
          <a:ln w="9525">
            <a:noFill/>
            <a:round/>
            <a:headEnd/>
            <a:tailEnd/>
          </a:ln>
        </p:spPr>
        <p:txBody>
          <a:bodyPr/>
          <a:lstStyle/>
          <a:p>
            <a:endParaRPr lang="en-US"/>
          </a:p>
        </p:txBody>
      </p:sp>
      <p:sp>
        <p:nvSpPr>
          <p:cNvPr id="159134" name="Oval 2462"/>
          <p:cNvSpPr>
            <a:spLocks noChangeArrowheads="1"/>
          </p:cNvSpPr>
          <p:nvPr/>
        </p:nvSpPr>
        <p:spPr bwMode="auto">
          <a:xfrm>
            <a:off x="2924175" y="5300663"/>
            <a:ext cx="25400" cy="38100"/>
          </a:xfrm>
          <a:prstGeom prst="ellipse">
            <a:avLst/>
          </a:prstGeom>
          <a:noFill/>
          <a:ln w="1588" cap="rnd">
            <a:solidFill>
              <a:srgbClr val="000000"/>
            </a:solidFill>
            <a:round/>
            <a:headEnd/>
            <a:tailEnd/>
          </a:ln>
        </p:spPr>
        <p:txBody>
          <a:bodyPr/>
          <a:lstStyle/>
          <a:p>
            <a:endParaRPr lang="en-US"/>
          </a:p>
        </p:txBody>
      </p:sp>
      <p:sp>
        <p:nvSpPr>
          <p:cNvPr id="159135" name="Freeform 2463"/>
          <p:cNvSpPr>
            <a:spLocks/>
          </p:cNvSpPr>
          <p:nvPr/>
        </p:nvSpPr>
        <p:spPr bwMode="auto">
          <a:xfrm>
            <a:off x="2932113" y="5300663"/>
            <a:ext cx="17463" cy="38100"/>
          </a:xfrm>
          <a:custGeom>
            <a:avLst/>
            <a:gdLst/>
            <a:ahLst/>
            <a:cxnLst>
              <a:cxn ang="0">
                <a:pos x="0" y="10"/>
              </a:cxn>
              <a:cxn ang="0">
                <a:pos x="0" y="20"/>
              </a:cxn>
              <a:cxn ang="0">
                <a:pos x="6" y="24"/>
              </a:cxn>
              <a:cxn ang="0">
                <a:pos x="6" y="20"/>
              </a:cxn>
              <a:cxn ang="0">
                <a:pos x="11" y="20"/>
              </a:cxn>
              <a:cxn ang="0">
                <a:pos x="11" y="10"/>
              </a:cxn>
              <a:cxn ang="0">
                <a:pos x="6" y="5"/>
              </a:cxn>
              <a:cxn ang="0">
                <a:pos x="6" y="0"/>
              </a:cxn>
              <a:cxn ang="0">
                <a:pos x="0" y="5"/>
              </a:cxn>
              <a:cxn ang="0">
                <a:pos x="0" y="10"/>
              </a:cxn>
            </a:cxnLst>
            <a:rect l="0" t="0" r="r" b="b"/>
            <a:pathLst>
              <a:path w="11" h="24">
                <a:moveTo>
                  <a:pt x="0" y="10"/>
                </a:moveTo>
                <a:lnTo>
                  <a:pt x="0" y="20"/>
                </a:lnTo>
                <a:lnTo>
                  <a:pt x="6" y="24"/>
                </a:lnTo>
                <a:lnTo>
                  <a:pt x="6" y="20"/>
                </a:lnTo>
                <a:lnTo>
                  <a:pt x="11" y="20"/>
                </a:lnTo>
                <a:lnTo>
                  <a:pt x="11" y="10"/>
                </a:lnTo>
                <a:lnTo>
                  <a:pt x="6" y="5"/>
                </a:lnTo>
                <a:lnTo>
                  <a:pt x="6" y="0"/>
                </a:lnTo>
                <a:lnTo>
                  <a:pt x="0" y="5"/>
                </a:lnTo>
                <a:lnTo>
                  <a:pt x="0" y="10"/>
                </a:lnTo>
                <a:close/>
              </a:path>
            </a:pathLst>
          </a:custGeom>
          <a:noFill/>
          <a:ln w="1588" cap="rnd">
            <a:solidFill>
              <a:srgbClr val="000000"/>
            </a:solidFill>
            <a:prstDash val="solid"/>
            <a:round/>
            <a:headEnd/>
            <a:tailEnd/>
          </a:ln>
        </p:spPr>
        <p:txBody>
          <a:bodyPr/>
          <a:lstStyle/>
          <a:p>
            <a:endParaRPr lang="en-US"/>
          </a:p>
        </p:txBody>
      </p:sp>
      <p:sp>
        <p:nvSpPr>
          <p:cNvPr id="159136" name="Freeform 2464"/>
          <p:cNvSpPr>
            <a:spLocks/>
          </p:cNvSpPr>
          <p:nvPr/>
        </p:nvSpPr>
        <p:spPr bwMode="auto">
          <a:xfrm>
            <a:off x="3429000" y="5300663"/>
            <a:ext cx="15875" cy="38100"/>
          </a:xfrm>
          <a:custGeom>
            <a:avLst/>
            <a:gdLst/>
            <a:ahLst/>
            <a:cxnLst>
              <a:cxn ang="0">
                <a:pos x="0" y="5"/>
              </a:cxn>
              <a:cxn ang="0">
                <a:pos x="10" y="0"/>
              </a:cxn>
              <a:cxn ang="0">
                <a:pos x="10" y="24"/>
              </a:cxn>
              <a:cxn ang="0">
                <a:pos x="5" y="24"/>
              </a:cxn>
              <a:cxn ang="0">
                <a:pos x="5" y="0"/>
              </a:cxn>
              <a:cxn ang="0">
                <a:pos x="0" y="5"/>
              </a:cxn>
            </a:cxnLst>
            <a:rect l="0" t="0" r="r" b="b"/>
            <a:pathLst>
              <a:path w="10" h="24">
                <a:moveTo>
                  <a:pt x="0" y="5"/>
                </a:moveTo>
                <a:lnTo>
                  <a:pt x="10" y="0"/>
                </a:lnTo>
                <a:lnTo>
                  <a:pt x="10" y="24"/>
                </a:lnTo>
                <a:lnTo>
                  <a:pt x="5" y="24"/>
                </a:lnTo>
                <a:lnTo>
                  <a:pt x="5" y="0"/>
                </a:lnTo>
                <a:lnTo>
                  <a:pt x="0" y="5"/>
                </a:lnTo>
                <a:close/>
              </a:path>
            </a:pathLst>
          </a:custGeom>
          <a:noFill/>
          <a:ln w="1588" cap="rnd">
            <a:solidFill>
              <a:srgbClr val="000000"/>
            </a:solidFill>
            <a:prstDash val="solid"/>
            <a:round/>
            <a:headEnd/>
            <a:tailEnd/>
          </a:ln>
        </p:spPr>
        <p:txBody>
          <a:bodyPr/>
          <a:lstStyle/>
          <a:p>
            <a:endParaRPr lang="en-US"/>
          </a:p>
        </p:txBody>
      </p:sp>
      <p:sp>
        <p:nvSpPr>
          <p:cNvPr id="159137" name="Freeform 2465"/>
          <p:cNvSpPr>
            <a:spLocks/>
          </p:cNvSpPr>
          <p:nvPr/>
        </p:nvSpPr>
        <p:spPr bwMode="auto">
          <a:xfrm>
            <a:off x="3462338" y="5300663"/>
            <a:ext cx="25400" cy="38100"/>
          </a:xfrm>
          <a:custGeom>
            <a:avLst/>
            <a:gdLst/>
            <a:ahLst/>
            <a:cxnLst>
              <a:cxn ang="0">
                <a:pos x="0" y="10"/>
              </a:cxn>
              <a:cxn ang="0">
                <a:pos x="0" y="5"/>
              </a:cxn>
              <a:cxn ang="0">
                <a:pos x="0" y="0"/>
              </a:cxn>
              <a:cxn ang="0">
                <a:pos x="6" y="0"/>
              </a:cxn>
              <a:cxn ang="0">
                <a:pos x="16" y="0"/>
              </a:cxn>
              <a:cxn ang="0">
                <a:pos x="16" y="5"/>
              </a:cxn>
              <a:cxn ang="0">
                <a:pos x="16" y="10"/>
              </a:cxn>
              <a:cxn ang="0">
                <a:pos x="16" y="20"/>
              </a:cxn>
              <a:cxn ang="0">
                <a:pos x="11" y="24"/>
              </a:cxn>
              <a:cxn ang="0">
                <a:pos x="6" y="24"/>
              </a:cxn>
              <a:cxn ang="0">
                <a:pos x="0" y="20"/>
              </a:cxn>
              <a:cxn ang="0">
                <a:pos x="0" y="10"/>
              </a:cxn>
            </a:cxnLst>
            <a:rect l="0" t="0" r="r" b="b"/>
            <a:pathLst>
              <a:path w="16" h="24">
                <a:moveTo>
                  <a:pt x="0" y="10"/>
                </a:moveTo>
                <a:lnTo>
                  <a:pt x="0" y="5"/>
                </a:lnTo>
                <a:lnTo>
                  <a:pt x="0" y="0"/>
                </a:lnTo>
                <a:lnTo>
                  <a:pt x="6" y="0"/>
                </a:lnTo>
                <a:lnTo>
                  <a:pt x="16" y="0"/>
                </a:lnTo>
                <a:lnTo>
                  <a:pt x="16" y="5"/>
                </a:lnTo>
                <a:lnTo>
                  <a:pt x="16" y="10"/>
                </a:lnTo>
                <a:lnTo>
                  <a:pt x="16" y="20"/>
                </a:lnTo>
                <a:lnTo>
                  <a:pt x="11" y="24"/>
                </a:lnTo>
                <a:lnTo>
                  <a:pt x="6" y="24"/>
                </a:lnTo>
                <a:lnTo>
                  <a:pt x="0" y="20"/>
                </a:lnTo>
                <a:lnTo>
                  <a:pt x="0" y="10"/>
                </a:lnTo>
                <a:close/>
              </a:path>
            </a:pathLst>
          </a:custGeom>
          <a:noFill/>
          <a:ln w="1588" cap="rnd">
            <a:solidFill>
              <a:srgbClr val="000000"/>
            </a:solidFill>
            <a:prstDash val="solid"/>
            <a:round/>
            <a:headEnd/>
            <a:tailEnd/>
          </a:ln>
        </p:spPr>
        <p:txBody>
          <a:bodyPr/>
          <a:lstStyle/>
          <a:p>
            <a:endParaRPr lang="en-US"/>
          </a:p>
        </p:txBody>
      </p:sp>
      <p:sp>
        <p:nvSpPr>
          <p:cNvPr id="159138" name="Freeform 2466"/>
          <p:cNvSpPr>
            <a:spLocks/>
          </p:cNvSpPr>
          <p:nvPr/>
        </p:nvSpPr>
        <p:spPr bwMode="auto">
          <a:xfrm>
            <a:off x="3462338" y="5300663"/>
            <a:ext cx="25400" cy="38100"/>
          </a:xfrm>
          <a:custGeom>
            <a:avLst/>
            <a:gdLst/>
            <a:ahLst/>
            <a:cxnLst>
              <a:cxn ang="0">
                <a:pos x="0" y="10"/>
              </a:cxn>
              <a:cxn ang="0">
                <a:pos x="6" y="20"/>
              </a:cxn>
              <a:cxn ang="0">
                <a:pos x="6" y="24"/>
              </a:cxn>
              <a:cxn ang="0">
                <a:pos x="11" y="20"/>
              </a:cxn>
              <a:cxn ang="0">
                <a:pos x="16" y="10"/>
              </a:cxn>
              <a:cxn ang="0">
                <a:pos x="11" y="5"/>
              </a:cxn>
              <a:cxn ang="0">
                <a:pos x="6" y="0"/>
              </a:cxn>
              <a:cxn ang="0">
                <a:pos x="6" y="5"/>
              </a:cxn>
              <a:cxn ang="0">
                <a:pos x="0" y="10"/>
              </a:cxn>
            </a:cxnLst>
            <a:rect l="0" t="0" r="r" b="b"/>
            <a:pathLst>
              <a:path w="16" h="24">
                <a:moveTo>
                  <a:pt x="0" y="10"/>
                </a:moveTo>
                <a:lnTo>
                  <a:pt x="6" y="20"/>
                </a:lnTo>
                <a:lnTo>
                  <a:pt x="6" y="24"/>
                </a:lnTo>
                <a:lnTo>
                  <a:pt x="11" y="20"/>
                </a:lnTo>
                <a:lnTo>
                  <a:pt x="16" y="10"/>
                </a:lnTo>
                <a:lnTo>
                  <a:pt x="11" y="5"/>
                </a:lnTo>
                <a:lnTo>
                  <a:pt x="6" y="0"/>
                </a:lnTo>
                <a:lnTo>
                  <a:pt x="6" y="5"/>
                </a:lnTo>
                <a:lnTo>
                  <a:pt x="0" y="10"/>
                </a:lnTo>
                <a:close/>
              </a:path>
            </a:pathLst>
          </a:custGeom>
          <a:noFill/>
          <a:ln w="1588" cap="rnd">
            <a:solidFill>
              <a:srgbClr val="000000"/>
            </a:solidFill>
            <a:prstDash val="solid"/>
            <a:round/>
            <a:headEnd/>
            <a:tailEnd/>
          </a:ln>
        </p:spPr>
        <p:txBody>
          <a:bodyPr/>
          <a:lstStyle/>
          <a:p>
            <a:endParaRPr lang="en-US"/>
          </a:p>
        </p:txBody>
      </p:sp>
      <p:sp>
        <p:nvSpPr>
          <p:cNvPr id="159139" name="Freeform 2467"/>
          <p:cNvSpPr>
            <a:spLocks/>
          </p:cNvSpPr>
          <p:nvPr/>
        </p:nvSpPr>
        <p:spPr bwMode="auto">
          <a:xfrm>
            <a:off x="3959225" y="5300663"/>
            <a:ext cx="25400" cy="38100"/>
          </a:xfrm>
          <a:custGeom>
            <a:avLst/>
            <a:gdLst/>
            <a:ahLst/>
            <a:cxnLst>
              <a:cxn ang="0">
                <a:pos x="0" y="5"/>
              </a:cxn>
              <a:cxn ang="0">
                <a:pos x="6" y="0"/>
              </a:cxn>
              <a:cxn ang="0">
                <a:pos x="11" y="0"/>
              </a:cxn>
              <a:cxn ang="0">
                <a:pos x="16" y="0"/>
              </a:cxn>
              <a:cxn ang="0">
                <a:pos x="16" y="5"/>
              </a:cxn>
              <a:cxn ang="0">
                <a:pos x="16" y="10"/>
              </a:cxn>
              <a:cxn ang="0">
                <a:pos x="11" y="10"/>
              </a:cxn>
              <a:cxn ang="0">
                <a:pos x="6" y="20"/>
              </a:cxn>
              <a:cxn ang="0">
                <a:pos x="16" y="20"/>
              </a:cxn>
              <a:cxn ang="0">
                <a:pos x="16" y="24"/>
              </a:cxn>
              <a:cxn ang="0">
                <a:pos x="0" y="24"/>
              </a:cxn>
              <a:cxn ang="0">
                <a:pos x="11" y="10"/>
              </a:cxn>
              <a:cxn ang="0">
                <a:pos x="11" y="5"/>
              </a:cxn>
              <a:cxn ang="0">
                <a:pos x="11" y="0"/>
              </a:cxn>
              <a:cxn ang="0">
                <a:pos x="6" y="0"/>
              </a:cxn>
              <a:cxn ang="0">
                <a:pos x="6" y="5"/>
              </a:cxn>
              <a:cxn ang="0">
                <a:pos x="0" y="5"/>
              </a:cxn>
            </a:cxnLst>
            <a:rect l="0" t="0" r="r" b="b"/>
            <a:pathLst>
              <a:path w="16" h="24">
                <a:moveTo>
                  <a:pt x="0" y="5"/>
                </a:moveTo>
                <a:lnTo>
                  <a:pt x="6" y="0"/>
                </a:lnTo>
                <a:lnTo>
                  <a:pt x="11" y="0"/>
                </a:lnTo>
                <a:lnTo>
                  <a:pt x="16" y="0"/>
                </a:lnTo>
                <a:lnTo>
                  <a:pt x="16" y="5"/>
                </a:lnTo>
                <a:lnTo>
                  <a:pt x="16" y="10"/>
                </a:lnTo>
                <a:lnTo>
                  <a:pt x="11" y="10"/>
                </a:lnTo>
                <a:lnTo>
                  <a:pt x="6" y="20"/>
                </a:lnTo>
                <a:lnTo>
                  <a:pt x="16" y="20"/>
                </a:lnTo>
                <a:lnTo>
                  <a:pt x="16" y="24"/>
                </a:lnTo>
                <a:lnTo>
                  <a:pt x="0" y="24"/>
                </a:lnTo>
                <a:lnTo>
                  <a:pt x="11" y="10"/>
                </a:lnTo>
                <a:lnTo>
                  <a:pt x="11" y="5"/>
                </a:lnTo>
                <a:lnTo>
                  <a:pt x="11" y="0"/>
                </a:lnTo>
                <a:lnTo>
                  <a:pt x="6" y="0"/>
                </a:lnTo>
                <a:lnTo>
                  <a:pt x="6" y="5"/>
                </a:lnTo>
                <a:lnTo>
                  <a:pt x="0" y="5"/>
                </a:lnTo>
                <a:close/>
              </a:path>
            </a:pathLst>
          </a:custGeom>
          <a:noFill/>
          <a:ln w="1588" cap="rnd">
            <a:solidFill>
              <a:srgbClr val="000000"/>
            </a:solidFill>
            <a:prstDash val="solid"/>
            <a:round/>
            <a:headEnd/>
            <a:tailEnd/>
          </a:ln>
        </p:spPr>
        <p:txBody>
          <a:bodyPr/>
          <a:lstStyle/>
          <a:p>
            <a:endParaRPr lang="en-US"/>
          </a:p>
        </p:txBody>
      </p:sp>
      <p:sp>
        <p:nvSpPr>
          <p:cNvPr id="159140" name="Oval 2468"/>
          <p:cNvSpPr>
            <a:spLocks noChangeArrowheads="1"/>
          </p:cNvSpPr>
          <p:nvPr/>
        </p:nvSpPr>
        <p:spPr bwMode="auto">
          <a:xfrm>
            <a:off x="4002088" y="5300663"/>
            <a:ext cx="25400" cy="38100"/>
          </a:xfrm>
          <a:prstGeom prst="ellipse">
            <a:avLst/>
          </a:prstGeom>
          <a:noFill/>
          <a:ln w="1588" cap="rnd">
            <a:solidFill>
              <a:srgbClr val="000000"/>
            </a:solidFill>
            <a:round/>
            <a:headEnd/>
            <a:tailEnd/>
          </a:ln>
        </p:spPr>
        <p:txBody>
          <a:bodyPr/>
          <a:lstStyle/>
          <a:p>
            <a:endParaRPr lang="en-US"/>
          </a:p>
        </p:txBody>
      </p:sp>
      <p:sp>
        <p:nvSpPr>
          <p:cNvPr id="159141" name="Freeform 2469"/>
          <p:cNvSpPr>
            <a:spLocks/>
          </p:cNvSpPr>
          <p:nvPr/>
        </p:nvSpPr>
        <p:spPr bwMode="auto">
          <a:xfrm>
            <a:off x="4002088" y="5300663"/>
            <a:ext cx="17463" cy="38100"/>
          </a:xfrm>
          <a:custGeom>
            <a:avLst/>
            <a:gdLst/>
            <a:ahLst/>
            <a:cxnLst>
              <a:cxn ang="0">
                <a:pos x="0" y="10"/>
              </a:cxn>
              <a:cxn ang="0">
                <a:pos x="0" y="20"/>
              </a:cxn>
              <a:cxn ang="0">
                <a:pos x="5" y="20"/>
              </a:cxn>
              <a:cxn ang="0">
                <a:pos x="5" y="24"/>
              </a:cxn>
              <a:cxn ang="0">
                <a:pos x="11" y="20"/>
              </a:cxn>
              <a:cxn ang="0">
                <a:pos x="11" y="10"/>
              </a:cxn>
              <a:cxn ang="0">
                <a:pos x="11" y="5"/>
              </a:cxn>
              <a:cxn ang="0">
                <a:pos x="5" y="0"/>
              </a:cxn>
              <a:cxn ang="0">
                <a:pos x="0" y="5"/>
              </a:cxn>
              <a:cxn ang="0">
                <a:pos x="0" y="10"/>
              </a:cxn>
            </a:cxnLst>
            <a:rect l="0" t="0" r="r" b="b"/>
            <a:pathLst>
              <a:path w="11" h="24">
                <a:moveTo>
                  <a:pt x="0" y="10"/>
                </a:moveTo>
                <a:lnTo>
                  <a:pt x="0" y="20"/>
                </a:lnTo>
                <a:lnTo>
                  <a:pt x="5" y="20"/>
                </a:lnTo>
                <a:lnTo>
                  <a:pt x="5" y="24"/>
                </a:lnTo>
                <a:lnTo>
                  <a:pt x="11" y="20"/>
                </a:lnTo>
                <a:lnTo>
                  <a:pt x="11" y="10"/>
                </a:lnTo>
                <a:lnTo>
                  <a:pt x="11" y="5"/>
                </a:lnTo>
                <a:lnTo>
                  <a:pt x="5" y="0"/>
                </a:lnTo>
                <a:lnTo>
                  <a:pt x="0" y="5"/>
                </a:lnTo>
                <a:lnTo>
                  <a:pt x="0" y="10"/>
                </a:lnTo>
                <a:close/>
              </a:path>
            </a:pathLst>
          </a:custGeom>
          <a:noFill/>
          <a:ln w="1588" cap="rnd">
            <a:solidFill>
              <a:srgbClr val="000000"/>
            </a:solidFill>
            <a:prstDash val="solid"/>
            <a:round/>
            <a:headEnd/>
            <a:tailEnd/>
          </a:ln>
        </p:spPr>
        <p:txBody>
          <a:bodyPr/>
          <a:lstStyle/>
          <a:p>
            <a:endParaRPr lang="en-US"/>
          </a:p>
        </p:txBody>
      </p:sp>
      <p:sp>
        <p:nvSpPr>
          <p:cNvPr id="159142" name="Freeform 2470"/>
          <p:cNvSpPr>
            <a:spLocks/>
          </p:cNvSpPr>
          <p:nvPr/>
        </p:nvSpPr>
        <p:spPr bwMode="auto">
          <a:xfrm>
            <a:off x="3617913" y="5456238"/>
            <a:ext cx="15875" cy="41275"/>
          </a:xfrm>
          <a:custGeom>
            <a:avLst/>
            <a:gdLst/>
            <a:ahLst/>
            <a:cxnLst>
              <a:cxn ang="0">
                <a:pos x="0" y="21"/>
              </a:cxn>
              <a:cxn ang="0">
                <a:pos x="0" y="26"/>
              </a:cxn>
              <a:cxn ang="0">
                <a:pos x="5" y="21"/>
              </a:cxn>
              <a:cxn ang="0">
                <a:pos x="10" y="21"/>
              </a:cxn>
              <a:cxn ang="0">
                <a:pos x="10" y="10"/>
              </a:cxn>
              <a:cxn ang="0">
                <a:pos x="10" y="5"/>
              </a:cxn>
              <a:cxn ang="0">
                <a:pos x="5" y="0"/>
              </a:cxn>
              <a:cxn ang="0">
                <a:pos x="0" y="0"/>
              </a:cxn>
              <a:cxn ang="0">
                <a:pos x="5" y="5"/>
              </a:cxn>
              <a:cxn ang="0">
                <a:pos x="5" y="10"/>
              </a:cxn>
              <a:cxn ang="0">
                <a:pos x="5" y="21"/>
              </a:cxn>
              <a:cxn ang="0">
                <a:pos x="0" y="21"/>
              </a:cxn>
            </a:cxnLst>
            <a:rect l="0" t="0" r="r" b="b"/>
            <a:pathLst>
              <a:path w="10" h="26">
                <a:moveTo>
                  <a:pt x="0" y="21"/>
                </a:moveTo>
                <a:lnTo>
                  <a:pt x="0" y="26"/>
                </a:lnTo>
                <a:lnTo>
                  <a:pt x="5" y="21"/>
                </a:lnTo>
                <a:lnTo>
                  <a:pt x="10" y="21"/>
                </a:lnTo>
                <a:lnTo>
                  <a:pt x="10" y="10"/>
                </a:lnTo>
                <a:lnTo>
                  <a:pt x="10" y="5"/>
                </a:lnTo>
                <a:lnTo>
                  <a:pt x="5" y="0"/>
                </a:lnTo>
                <a:lnTo>
                  <a:pt x="0" y="0"/>
                </a:lnTo>
                <a:lnTo>
                  <a:pt x="5" y="5"/>
                </a:lnTo>
                <a:lnTo>
                  <a:pt x="5" y="10"/>
                </a:lnTo>
                <a:lnTo>
                  <a:pt x="5" y="21"/>
                </a:lnTo>
                <a:lnTo>
                  <a:pt x="0" y="21"/>
                </a:lnTo>
                <a:close/>
              </a:path>
            </a:pathLst>
          </a:custGeom>
          <a:solidFill>
            <a:srgbClr val="000000"/>
          </a:solidFill>
          <a:ln w="9525">
            <a:noFill/>
            <a:round/>
            <a:headEnd/>
            <a:tailEnd/>
          </a:ln>
        </p:spPr>
        <p:txBody>
          <a:bodyPr/>
          <a:lstStyle/>
          <a:p>
            <a:endParaRPr lang="en-US"/>
          </a:p>
        </p:txBody>
      </p:sp>
      <p:sp>
        <p:nvSpPr>
          <p:cNvPr id="159143" name="Freeform 2471"/>
          <p:cNvSpPr>
            <a:spLocks/>
          </p:cNvSpPr>
          <p:nvPr/>
        </p:nvSpPr>
        <p:spPr bwMode="auto">
          <a:xfrm>
            <a:off x="3608388" y="5456238"/>
            <a:ext cx="9525" cy="41275"/>
          </a:xfrm>
          <a:custGeom>
            <a:avLst/>
            <a:gdLst/>
            <a:ahLst/>
            <a:cxnLst>
              <a:cxn ang="0">
                <a:pos x="6" y="0"/>
              </a:cxn>
              <a:cxn ang="0">
                <a:pos x="6" y="0"/>
              </a:cxn>
              <a:cxn ang="0">
                <a:pos x="0" y="0"/>
              </a:cxn>
              <a:cxn ang="0">
                <a:pos x="0" y="5"/>
              </a:cxn>
              <a:cxn ang="0">
                <a:pos x="0" y="10"/>
              </a:cxn>
              <a:cxn ang="0">
                <a:pos x="0" y="21"/>
              </a:cxn>
              <a:cxn ang="0">
                <a:pos x="0" y="26"/>
              </a:cxn>
              <a:cxn ang="0">
                <a:pos x="6" y="26"/>
              </a:cxn>
              <a:cxn ang="0">
                <a:pos x="6" y="21"/>
              </a:cxn>
              <a:cxn ang="0">
                <a:pos x="0" y="21"/>
              </a:cxn>
              <a:cxn ang="0">
                <a:pos x="0" y="16"/>
              </a:cxn>
              <a:cxn ang="0">
                <a:pos x="0" y="5"/>
              </a:cxn>
              <a:cxn ang="0">
                <a:pos x="6" y="0"/>
              </a:cxn>
            </a:cxnLst>
            <a:rect l="0" t="0" r="r" b="b"/>
            <a:pathLst>
              <a:path w="6" h="26">
                <a:moveTo>
                  <a:pt x="6" y="0"/>
                </a:moveTo>
                <a:lnTo>
                  <a:pt x="6" y="0"/>
                </a:lnTo>
                <a:lnTo>
                  <a:pt x="0" y="0"/>
                </a:lnTo>
                <a:lnTo>
                  <a:pt x="0" y="5"/>
                </a:lnTo>
                <a:lnTo>
                  <a:pt x="0" y="10"/>
                </a:lnTo>
                <a:lnTo>
                  <a:pt x="0" y="21"/>
                </a:lnTo>
                <a:lnTo>
                  <a:pt x="0" y="26"/>
                </a:lnTo>
                <a:lnTo>
                  <a:pt x="6" y="26"/>
                </a:lnTo>
                <a:lnTo>
                  <a:pt x="6" y="21"/>
                </a:lnTo>
                <a:lnTo>
                  <a:pt x="0" y="21"/>
                </a:lnTo>
                <a:lnTo>
                  <a:pt x="0" y="16"/>
                </a:lnTo>
                <a:lnTo>
                  <a:pt x="0" y="5"/>
                </a:lnTo>
                <a:lnTo>
                  <a:pt x="6" y="0"/>
                </a:lnTo>
                <a:close/>
              </a:path>
            </a:pathLst>
          </a:custGeom>
          <a:solidFill>
            <a:srgbClr val="000000"/>
          </a:solidFill>
          <a:ln w="9525">
            <a:noFill/>
            <a:round/>
            <a:headEnd/>
            <a:tailEnd/>
          </a:ln>
        </p:spPr>
        <p:txBody>
          <a:bodyPr/>
          <a:lstStyle/>
          <a:p>
            <a:endParaRPr lang="en-US"/>
          </a:p>
        </p:txBody>
      </p:sp>
      <p:sp>
        <p:nvSpPr>
          <p:cNvPr id="159144" name="Freeform 2472"/>
          <p:cNvSpPr>
            <a:spLocks/>
          </p:cNvSpPr>
          <p:nvPr/>
        </p:nvSpPr>
        <p:spPr bwMode="auto">
          <a:xfrm>
            <a:off x="3292475" y="5456238"/>
            <a:ext cx="15875" cy="41275"/>
          </a:xfrm>
          <a:custGeom>
            <a:avLst/>
            <a:gdLst/>
            <a:ahLst/>
            <a:cxnLst>
              <a:cxn ang="0">
                <a:pos x="0" y="21"/>
              </a:cxn>
              <a:cxn ang="0">
                <a:pos x="0" y="26"/>
              </a:cxn>
              <a:cxn ang="0">
                <a:pos x="5" y="21"/>
              </a:cxn>
              <a:cxn ang="0">
                <a:pos x="10" y="10"/>
              </a:cxn>
              <a:cxn ang="0">
                <a:pos x="5" y="5"/>
              </a:cxn>
              <a:cxn ang="0">
                <a:pos x="5" y="0"/>
              </a:cxn>
              <a:cxn ang="0">
                <a:pos x="0" y="0"/>
              </a:cxn>
              <a:cxn ang="0">
                <a:pos x="5" y="5"/>
              </a:cxn>
              <a:cxn ang="0">
                <a:pos x="5" y="10"/>
              </a:cxn>
              <a:cxn ang="0">
                <a:pos x="5" y="21"/>
              </a:cxn>
              <a:cxn ang="0">
                <a:pos x="0" y="21"/>
              </a:cxn>
            </a:cxnLst>
            <a:rect l="0" t="0" r="r" b="b"/>
            <a:pathLst>
              <a:path w="10" h="26">
                <a:moveTo>
                  <a:pt x="0" y="21"/>
                </a:moveTo>
                <a:lnTo>
                  <a:pt x="0" y="26"/>
                </a:lnTo>
                <a:lnTo>
                  <a:pt x="5" y="21"/>
                </a:lnTo>
                <a:lnTo>
                  <a:pt x="10" y="10"/>
                </a:lnTo>
                <a:lnTo>
                  <a:pt x="5" y="5"/>
                </a:lnTo>
                <a:lnTo>
                  <a:pt x="5" y="0"/>
                </a:lnTo>
                <a:lnTo>
                  <a:pt x="0" y="0"/>
                </a:lnTo>
                <a:lnTo>
                  <a:pt x="5" y="5"/>
                </a:lnTo>
                <a:lnTo>
                  <a:pt x="5" y="10"/>
                </a:lnTo>
                <a:lnTo>
                  <a:pt x="5" y="21"/>
                </a:lnTo>
                <a:lnTo>
                  <a:pt x="0" y="21"/>
                </a:lnTo>
                <a:close/>
              </a:path>
            </a:pathLst>
          </a:custGeom>
          <a:solidFill>
            <a:srgbClr val="000000"/>
          </a:solidFill>
          <a:ln w="9525">
            <a:noFill/>
            <a:round/>
            <a:headEnd/>
            <a:tailEnd/>
          </a:ln>
        </p:spPr>
        <p:txBody>
          <a:bodyPr/>
          <a:lstStyle/>
          <a:p>
            <a:endParaRPr lang="en-US"/>
          </a:p>
        </p:txBody>
      </p:sp>
      <p:sp>
        <p:nvSpPr>
          <p:cNvPr id="159145" name="Freeform 2473"/>
          <p:cNvSpPr>
            <a:spLocks/>
          </p:cNvSpPr>
          <p:nvPr/>
        </p:nvSpPr>
        <p:spPr bwMode="auto">
          <a:xfrm>
            <a:off x="3565525" y="5456238"/>
            <a:ext cx="25400" cy="41275"/>
          </a:xfrm>
          <a:custGeom>
            <a:avLst/>
            <a:gdLst/>
            <a:ahLst/>
            <a:cxnLst>
              <a:cxn ang="0">
                <a:pos x="0" y="5"/>
              </a:cxn>
              <a:cxn ang="0">
                <a:pos x="5" y="0"/>
              </a:cxn>
              <a:cxn ang="0">
                <a:pos x="11" y="0"/>
              </a:cxn>
              <a:cxn ang="0">
                <a:pos x="16" y="0"/>
              </a:cxn>
              <a:cxn ang="0">
                <a:pos x="16" y="5"/>
              </a:cxn>
              <a:cxn ang="0">
                <a:pos x="16" y="10"/>
              </a:cxn>
              <a:cxn ang="0">
                <a:pos x="11" y="16"/>
              </a:cxn>
              <a:cxn ang="0">
                <a:pos x="5" y="21"/>
              </a:cxn>
              <a:cxn ang="0">
                <a:pos x="16" y="21"/>
              </a:cxn>
              <a:cxn ang="0">
                <a:pos x="16" y="26"/>
              </a:cxn>
              <a:cxn ang="0">
                <a:pos x="0" y="26"/>
              </a:cxn>
              <a:cxn ang="0">
                <a:pos x="11" y="10"/>
              </a:cxn>
              <a:cxn ang="0">
                <a:pos x="11" y="5"/>
              </a:cxn>
              <a:cxn ang="0">
                <a:pos x="11" y="0"/>
              </a:cxn>
              <a:cxn ang="0">
                <a:pos x="5" y="0"/>
              </a:cxn>
              <a:cxn ang="0">
                <a:pos x="5" y="5"/>
              </a:cxn>
              <a:cxn ang="0">
                <a:pos x="0" y="5"/>
              </a:cxn>
            </a:cxnLst>
            <a:rect l="0" t="0" r="r" b="b"/>
            <a:pathLst>
              <a:path w="16" h="26">
                <a:moveTo>
                  <a:pt x="0" y="5"/>
                </a:moveTo>
                <a:lnTo>
                  <a:pt x="5" y="0"/>
                </a:lnTo>
                <a:lnTo>
                  <a:pt x="11" y="0"/>
                </a:lnTo>
                <a:lnTo>
                  <a:pt x="16" y="0"/>
                </a:lnTo>
                <a:lnTo>
                  <a:pt x="16" y="5"/>
                </a:lnTo>
                <a:lnTo>
                  <a:pt x="16" y="10"/>
                </a:lnTo>
                <a:lnTo>
                  <a:pt x="11" y="16"/>
                </a:lnTo>
                <a:lnTo>
                  <a:pt x="5" y="21"/>
                </a:lnTo>
                <a:lnTo>
                  <a:pt x="16" y="21"/>
                </a:lnTo>
                <a:lnTo>
                  <a:pt x="16" y="26"/>
                </a:lnTo>
                <a:lnTo>
                  <a:pt x="0" y="26"/>
                </a:lnTo>
                <a:lnTo>
                  <a:pt x="11" y="10"/>
                </a:lnTo>
                <a:lnTo>
                  <a:pt x="11" y="5"/>
                </a:lnTo>
                <a:lnTo>
                  <a:pt x="11" y="0"/>
                </a:lnTo>
                <a:lnTo>
                  <a:pt x="5" y="0"/>
                </a:lnTo>
                <a:lnTo>
                  <a:pt x="5" y="5"/>
                </a:lnTo>
                <a:lnTo>
                  <a:pt x="0" y="5"/>
                </a:lnTo>
                <a:close/>
              </a:path>
            </a:pathLst>
          </a:custGeom>
          <a:solidFill>
            <a:srgbClr val="000000"/>
          </a:solidFill>
          <a:ln w="9525">
            <a:noFill/>
            <a:round/>
            <a:headEnd/>
            <a:tailEnd/>
          </a:ln>
        </p:spPr>
        <p:txBody>
          <a:bodyPr/>
          <a:lstStyle/>
          <a:p>
            <a:endParaRPr lang="en-US"/>
          </a:p>
        </p:txBody>
      </p:sp>
      <p:sp>
        <p:nvSpPr>
          <p:cNvPr id="159146" name="Freeform 2474"/>
          <p:cNvSpPr>
            <a:spLocks/>
          </p:cNvSpPr>
          <p:nvPr/>
        </p:nvSpPr>
        <p:spPr bwMode="auto">
          <a:xfrm>
            <a:off x="3275013" y="5456238"/>
            <a:ext cx="17463" cy="41275"/>
          </a:xfrm>
          <a:custGeom>
            <a:avLst/>
            <a:gdLst/>
            <a:ahLst/>
            <a:cxnLst>
              <a:cxn ang="0">
                <a:pos x="11" y="0"/>
              </a:cxn>
              <a:cxn ang="0">
                <a:pos x="11" y="0"/>
              </a:cxn>
              <a:cxn ang="0">
                <a:pos x="5" y="0"/>
              </a:cxn>
              <a:cxn ang="0">
                <a:pos x="5" y="5"/>
              </a:cxn>
              <a:cxn ang="0">
                <a:pos x="0" y="10"/>
              </a:cxn>
              <a:cxn ang="0">
                <a:pos x="5" y="21"/>
              </a:cxn>
              <a:cxn ang="0">
                <a:pos x="5" y="26"/>
              </a:cxn>
              <a:cxn ang="0">
                <a:pos x="11" y="26"/>
              </a:cxn>
              <a:cxn ang="0">
                <a:pos x="11" y="21"/>
              </a:cxn>
              <a:cxn ang="0">
                <a:pos x="5" y="21"/>
              </a:cxn>
              <a:cxn ang="0">
                <a:pos x="5" y="16"/>
              </a:cxn>
              <a:cxn ang="0">
                <a:pos x="5" y="5"/>
              </a:cxn>
              <a:cxn ang="0">
                <a:pos x="11" y="0"/>
              </a:cxn>
            </a:cxnLst>
            <a:rect l="0" t="0" r="r" b="b"/>
            <a:pathLst>
              <a:path w="11" h="26">
                <a:moveTo>
                  <a:pt x="11" y="0"/>
                </a:moveTo>
                <a:lnTo>
                  <a:pt x="11" y="0"/>
                </a:lnTo>
                <a:lnTo>
                  <a:pt x="5" y="0"/>
                </a:lnTo>
                <a:lnTo>
                  <a:pt x="5" y="5"/>
                </a:lnTo>
                <a:lnTo>
                  <a:pt x="0" y="10"/>
                </a:lnTo>
                <a:lnTo>
                  <a:pt x="5" y="21"/>
                </a:lnTo>
                <a:lnTo>
                  <a:pt x="5" y="26"/>
                </a:lnTo>
                <a:lnTo>
                  <a:pt x="11" y="26"/>
                </a:lnTo>
                <a:lnTo>
                  <a:pt x="11" y="21"/>
                </a:lnTo>
                <a:lnTo>
                  <a:pt x="5" y="21"/>
                </a:lnTo>
                <a:lnTo>
                  <a:pt x="5" y="16"/>
                </a:lnTo>
                <a:lnTo>
                  <a:pt x="5" y="5"/>
                </a:lnTo>
                <a:lnTo>
                  <a:pt x="11" y="0"/>
                </a:lnTo>
                <a:close/>
              </a:path>
            </a:pathLst>
          </a:custGeom>
          <a:solidFill>
            <a:srgbClr val="000000"/>
          </a:solidFill>
          <a:ln w="9525">
            <a:noFill/>
            <a:round/>
            <a:headEnd/>
            <a:tailEnd/>
          </a:ln>
        </p:spPr>
        <p:txBody>
          <a:bodyPr/>
          <a:lstStyle/>
          <a:p>
            <a:endParaRPr lang="en-US"/>
          </a:p>
        </p:txBody>
      </p:sp>
      <p:sp>
        <p:nvSpPr>
          <p:cNvPr id="159147" name="Freeform 2475"/>
          <p:cNvSpPr>
            <a:spLocks/>
          </p:cNvSpPr>
          <p:nvPr/>
        </p:nvSpPr>
        <p:spPr bwMode="auto">
          <a:xfrm>
            <a:off x="2932113" y="5456238"/>
            <a:ext cx="17463" cy="41275"/>
          </a:xfrm>
          <a:custGeom>
            <a:avLst/>
            <a:gdLst/>
            <a:ahLst/>
            <a:cxnLst>
              <a:cxn ang="0">
                <a:pos x="0" y="21"/>
              </a:cxn>
              <a:cxn ang="0">
                <a:pos x="0" y="26"/>
              </a:cxn>
              <a:cxn ang="0">
                <a:pos x="6" y="26"/>
              </a:cxn>
              <a:cxn ang="0">
                <a:pos x="11" y="21"/>
              </a:cxn>
              <a:cxn ang="0">
                <a:pos x="11" y="10"/>
              </a:cxn>
              <a:cxn ang="0">
                <a:pos x="11" y="5"/>
              </a:cxn>
              <a:cxn ang="0">
                <a:pos x="11" y="0"/>
              </a:cxn>
              <a:cxn ang="0">
                <a:pos x="6" y="0"/>
              </a:cxn>
              <a:cxn ang="0">
                <a:pos x="0" y="0"/>
              </a:cxn>
              <a:cxn ang="0">
                <a:pos x="6" y="0"/>
              </a:cxn>
              <a:cxn ang="0">
                <a:pos x="6" y="5"/>
              </a:cxn>
              <a:cxn ang="0">
                <a:pos x="11" y="10"/>
              </a:cxn>
              <a:cxn ang="0">
                <a:pos x="11" y="21"/>
              </a:cxn>
              <a:cxn ang="0">
                <a:pos x="6" y="21"/>
              </a:cxn>
              <a:cxn ang="0">
                <a:pos x="0" y="21"/>
              </a:cxn>
            </a:cxnLst>
            <a:rect l="0" t="0" r="r" b="b"/>
            <a:pathLst>
              <a:path w="11" h="26">
                <a:moveTo>
                  <a:pt x="0" y="21"/>
                </a:moveTo>
                <a:lnTo>
                  <a:pt x="0" y="26"/>
                </a:lnTo>
                <a:lnTo>
                  <a:pt x="6" y="26"/>
                </a:lnTo>
                <a:lnTo>
                  <a:pt x="11" y="21"/>
                </a:lnTo>
                <a:lnTo>
                  <a:pt x="11" y="10"/>
                </a:lnTo>
                <a:lnTo>
                  <a:pt x="11" y="5"/>
                </a:lnTo>
                <a:lnTo>
                  <a:pt x="11" y="0"/>
                </a:lnTo>
                <a:lnTo>
                  <a:pt x="6" y="0"/>
                </a:lnTo>
                <a:lnTo>
                  <a:pt x="0" y="0"/>
                </a:lnTo>
                <a:lnTo>
                  <a:pt x="6" y="0"/>
                </a:lnTo>
                <a:lnTo>
                  <a:pt x="6" y="5"/>
                </a:lnTo>
                <a:lnTo>
                  <a:pt x="11" y="10"/>
                </a:lnTo>
                <a:lnTo>
                  <a:pt x="11" y="21"/>
                </a:lnTo>
                <a:lnTo>
                  <a:pt x="6" y="21"/>
                </a:lnTo>
                <a:lnTo>
                  <a:pt x="0" y="21"/>
                </a:lnTo>
                <a:close/>
              </a:path>
            </a:pathLst>
          </a:custGeom>
          <a:solidFill>
            <a:srgbClr val="000000"/>
          </a:solidFill>
          <a:ln w="9525">
            <a:noFill/>
            <a:round/>
            <a:headEnd/>
            <a:tailEnd/>
          </a:ln>
        </p:spPr>
        <p:txBody>
          <a:bodyPr/>
          <a:lstStyle/>
          <a:p>
            <a:endParaRPr lang="en-US"/>
          </a:p>
        </p:txBody>
      </p:sp>
      <p:sp>
        <p:nvSpPr>
          <p:cNvPr id="159148" name="Freeform 2476"/>
          <p:cNvSpPr>
            <a:spLocks/>
          </p:cNvSpPr>
          <p:nvPr/>
        </p:nvSpPr>
        <p:spPr bwMode="auto">
          <a:xfrm>
            <a:off x="3249613" y="5456238"/>
            <a:ext cx="7938" cy="41275"/>
          </a:xfrm>
          <a:custGeom>
            <a:avLst/>
            <a:gdLst/>
            <a:ahLst/>
            <a:cxnLst>
              <a:cxn ang="0">
                <a:pos x="0" y="5"/>
              </a:cxn>
              <a:cxn ang="0">
                <a:pos x="5" y="0"/>
              </a:cxn>
              <a:cxn ang="0">
                <a:pos x="5" y="26"/>
              </a:cxn>
              <a:cxn ang="0">
                <a:pos x="5" y="0"/>
              </a:cxn>
              <a:cxn ang="0">
                <a:pos x="0" y="5"/>
              </a:cxn>
            </a:cxnLst>
            <a:rect l="0" t="0" r="r" b="b"/>
            <a:pathLst>
              <a:path w="5" h="26">
                <a:moveTo>
                  <a:pt x="0" y="5"/>
                </a:moveTo>
                <a:lnTo>
                  <a:pt x="5" y="0"/>
                </a:lnTo>
                <a:lnTo>
                  <a:pt x="5" y="26"/>
                </a:lnTo>
                <a:lnTo>
                  <a:pt x="5" y="0"/>
                </a:lnTo>
                <a:lnTo>
                  <a:pt x="0" y="5"/>
                </a:lnTo>
                <a:close/>
              </a:path>
            </a:pathLst>
          </a:custGeom>
          <a:solidFill>
            <a:srgbClr val="000000"/>
          </a:solidFill>
          <a:ln w="9525">
            <a:noFill/>
            <a:round/>
            <a:headEnd/>
            <a:tailEnd/>
          </a:ln>
        </p:spPr>
        <p:txBody>
          <a:bodyPr/>
          <a:lstStyle/>
          <a:p>
            <a:endParaRPr lang="en-US"/>
          </a:p>
        </p:txBody>
      </p:sp>
      <p:sp>
        <p:nvSpPr>
          <p:cNvPr id="159149" name="Freeform 2477"/>
          <p:cNvSpPr>
            <a:spLocks/>
          </p:cNvSpPr>
          <p:nvPr/>
        </p:nvSpPr>
        <p:spPr bwMode="auto">
          <a:xfrm>
            <a:off x="2924175" y="5456238"/>
            <a:ext cx="7938" cy="41275"/>
          </a:xfrm>
          <a:custGeom>
            <a:avLst/>
            <a:gdLst/>
            <a:ahLst/>
            <a:cxnLst>
              <a:cxn ang="0">
                <a:pos x="5" y="0"/>
              </a:cxn>
              <a:cxn ang="0">
                <a:pos x="5" y="0"/>
              </a:cxn>
              <a:cxn ang="0">
                <a:pos x="0" y="5"/>
              </a:cxn>
              <a:cxn ang="0">
                <a:pos x="0" y="10"/>
              </a:cxn>
              <a:cxn ang="0">
                <a:pos x="0" y="21"/>
              </a:cxn>
              <a:cxn ang="0">
                <a:pos x="5" y="26"/>
              </a:cxn>
              <a:cxn ang="0">
                <a:pos x="5" y="21"/>
              </a:cxn>
              <a:cxn ang="0">
                <a:pos x="5" y="16"/>
              </a:cxn>
              <a:cxn ang="0">
                <a:pos x="5" y="5"/>
              </a:cxn>
              <a:cxn ang="0">
                <a:pos x="5" y="0"/>
              </a:cxn>
            </a:cxnLst>
            <a:rect l="0" t="0" r="r" b="b"/>
            <a:pathLst>
              <a:path w="5" h="26">
                <a:moveTo>
                  <a:pt x="5" y="0"/>
                </a:moveTo>
                <a:lnTo>
                  <a:pt x="5" y="0"/>
                </a:lnTo>
                <a:lnTo>
                  <a:pt x="0" y="5"/>
                </a:lnTo>
                <a:lnTo>
                  <a:pt x="0" y="10"/>
                </a:lnTo>
                <a:lnTo>
                  <a:pt x="0" y="21"/>
                </a:lnTo>
                <a:lnTo>
                  <a:pt x="5" y="26"/>
                </a:lnTo>
                <a:lnTo>
                  <a:pt x="5" y="21"/>
                </a:lnTo>
                <a:lnTo>
                  <a:pt x="5" y="16"/>
                </a:lnTo>
                <a:lnTo>
                  <a:pt x="5" y="5"/>
                </a:lnTo>
                <a:lnTo>
                  <a:pt x="5" y="0"/>
                </a:lnTo>
                <a:close/>
              </a:path>
            </a:pathLst>
          </a:custGeom>
          <a:solidFill>
            <a:srgbClr val="000000"/>
          </a:solidFill>
          <a:ln w="9525">
            <a:noFill/>
            <a:round/>
            <a:headEnd/>
            <a:tailEnd/>
          </a:ln>
        </p:spPr>
        <p:txBody>
          <a:bodyPr/>
          <a:lstStyle/>
          <a:p>
            <a:endParaRPr lang="en-US"/>
          </a:p>
        </p:txBody>
      </p:sp>
      <p:sp>
        <p:nvSpPr>
          <p:cNvPr id="159150" name="Freeform 2478"/>
          <p:cNvSpPr>
            <a:spLocks/>
          </p:cNvSpPr>
          <p:nvPr/>
        </p:nvSpPr>
        <p:spPr bwMode="auto">
          <a:xfrm>
            <a:off x="2924175" y="5456238"/>
            <a:ext cx="25400" cy="41275"/>
          </a:xfrm>
          <a:custGeom>
            <a:avLst/>
            <a:gdLst/>
            <a:ahLst/>
            <a:cxnLst>
              <a:cxn ang="0">
                <a:pos x="0" y="10"/>
              </a:cxn>
              <a:cxn ang="0">
                <a:pos x="0" y="5"/>
              </a:cxn>
              <a:cxn ang="0">
                <a:pos x="5" y="0"/>
              </a:cxn>
              <a:cxn ang="0">
                <a:pos x="11" y="0"/>
              </a:cxn>
              <a:cxn ang="0">
                <a:pos x="16" y="0"/>
              </a:cxn>
              <a:cxn ang="0">
                <a:pos x="16" y="5"/>
              </a:cxn>
              <a:cxn ang="0">
                <a:pos x="16" y="10"/>
              </a:cxn>
              <a:cxn ang="0">
                <a:pos x="16" y="21"/>
              </a:cxn>
              <a:cxn ang="0">
                <a:pos x="11" y="26"/>
              </a:cxn>
              <a:cxn ang="0">
                <a:pos x="5" y="26"/>
              </a:cxn>
              <a:cxn ang="0">
                <a:pos x="0" y="21"/>
              </a:cxn>
              <a:cxn ang="0">
                <a:pos x="0" y="10"/>
              </a:cxn>
            </a:cxnLst>
            <a:rect l="0" t="0" r="r" b="b"/>
            <a:pathLst>
              <a:path w="16" h="26">
                <a:moveTo>
                  <a:pt x="0" y="10"/>
                </a:moveTo>
                <a:lnTo>
                  <a:pt x="0" y="5"/>
                </a:lnTo>
                <a:lnTo>
                  <a:pt x="5" y="0"/>
                </a:lnTo>
                <a:lnTo>
                  <a:pt x="11" y="0"/>
                </a:lnTo>
                <a:lnTo>
                  <a:pt x="16" y="0"/>
                </a:lnTo>
                <a:lnTo>
                  <a:pt x="16" y="5"/>
                </a:lnTo>
                <a:lnTo>
                  <a:pt x="16" y="10"/>
                </a:lnTo>
                <a:lnTo>
                  <a:pt x="16" y="21"/>
                </a:lnTo>
                <a:lnTo>
                  <a:pt x="11" y="26"/>
                </a:lnTo>
                <a:lnTo>
                  <a:pt x="5" y="26"/>
                </a:lnTo>
                <a:lnTo>
                  <a:pt x="0" y="21"/>
                </a:lnTo>
                <a:lnTo>
                  <a:pt x="0" y="10"/>
                </a:lnTo>
                <a:close/>
              </a:path>
            </a:pathLst>
          </a:custGeom>
          <a:noFill/>
          <a:ln w="1588" cap="rnd">
            <a:solidFill>
              <a:srgbClr val="000000"/>
            </a:solidFill>
            <a:prstDash val="solid"/>
            <a:round/>
            <a:headEnd/>
            <a:tailEnd/>
          </a:ln>
        </p:spPr>
        <p:txBody>
          <a:bodyPr/>
          <a:lstStyle/>
          <a:p>
            <a:endParaRPr lang="en-US"/>
          </a:p>
        </p:txBody>
      </p:sp>
      <p:sp>
        <p:nvSpPr>
          <p:cNvPr id="159151" name="Freeform 2479"/>
          <p:cNvSpPr>
            <a:spLocks/>
          </p:cNvSpPr>
          <p:nvPr/>
        </p:nvSpPr>
        <p:spPr bwMode="auto">
          <a:xfrm>
            <a:off x="2932113" y="5456238"/>
            <a:ext cx="17463" cy="33338"/>
          </a:xfrm>
          <a:custGeom>
            <a:avLst/>
            <a:gdLst/>
            <a:ahLst/>
            <a:cxnLst>
              <a:cxn ang="0">
                <a:pos x="0" y="16"/>
              </a:cxn>
              <a:cxn ang="0">
                <a:pos x="0" y="21"/>
              </a:cxn>
              <a:cxn ang="0">
                <a:pos x="6" y="21"/>
              </a:cxn>
              <a:cxn ang="0">
                <a:pos x="11" y="21"/>
              </a:cxn>
              <a:cxn ang="0">
                <a:pos x="11" y="10"/>
              </a:cxn>
              <a:cxn ang="0">
                <a:pos x="6" y="5"/>
              </a:cxn>
              <a:cxn ang="0">
                <a:pos x="6" y="0"/>
              </a:cxn>
              <a:cxn ang="0">
                <a:pos x="0" y="5"/>
              </a:cxn>
              <a:cxn ang="0">
                <a:pos x="0" y="16"/>
              </a:cxn>
            </a:cxnLst>
            <a:rect l="0" t="0" r="r" b="b"/>
            <a:pathLst>
              <a:path w="11" h="21">
                <a:moveTo>
                  <a:pt x="0" y="16"/>
                </a:moveTo>
                <a:lnTo>
                  <a:pt x="0" y="21"/>
                </a:lnTo>
                <a:lnTo>
                  <a:pt x="6" y="21"/>
                </a:lnTo>
                <a:lnTo>
                  <a:pt x="11" y="21"/>
                </a:lnTo>
                <a:lnTo>
                  <a:pt x="11" y="10"/>
                </a:lnTo>
                <a:lnTo>
                  <a:pt x="6" y="5"/>
                </a:lnTo>
                <a:lnTo>
                  <a:pt x="6" y="0"/>
                </a:lnTo>
                <a:lnTo>
                  <a:pt x="0" y="5"/>
                </a:lnTo>
                <a:lnTo>
                  <a:pt x="0" y="16"/>
                </a:lnTo>
                <a:close/>
              </a:path>
            </a:pathLst>
          </a:custGeom>
          <a:noFill/>
          <a:ln w="1588" cap="rnd">
            <a:solidFill>
              <a:srgbClr val="000000"/>
            </a:solidFill>
            <a:prstDash val="solid"/>
            <a:round/>
            <a:headEnd/>
            <a:tailEnd/>
          </a:ln>
        </p:spPr>
        <p:txBody>
          <a:bodyPr/>
          <a:lstStyle/>
          <a:p>
            <a:endParaRPr lang="en-US"/>
          </a:p>
        </p:txBody>
      </p:sp>
      <p:sp>
        <p:nvSpPr>
          <p:cNvPr id="159152" name="Freeform 2480"/>
          <p:cNvSpPr>
            <a:spLocks/>
          </p:cNvSpPr>
          <p:nvPr/>
        </p:nvSpPr>
        <p:spPr bwMode="auto">
          <a:xfrm>
            <a:off x="3249613" y="5456238"/>
            <a:ext cx="7938" cy="41275"/>
          </a:xfrm>
          <a:custGeom>
            <a:avLst/>
            <a:gdLst/>
            <a:ahLst/>
            <a:cxnLst>
              <a:cxn ang="0">
                <a:pos x="0" y="5"/>
              </a:cxn>
              <a:cxn ang="0">
                <a:pos x="5" y="0"/>
              </a:cxn>
              <a:cxn ang="0">
                <a:pos x="5" y="26"/>
              </a:cxn>
              <a:cxn ang="0">
                <a:pos x="5" y="0"/>
              </a:cxn>
              <a:cxn ang="0">
                <a:pos x="0" y="5"/>
              </a:cxn>
            </a:cxnLst>
            <a:rect l="0" t="0" r="r" b="b"/>
            <a:pathLst>
              <a:path w="5" h="26">
                <a:moveTo>
                  <a:pt x="0" y="5"/>
                </a:moveTo>
                <a:lnTo>
                  <a:pt x="5" y="0"/>
                </a:lnTo>
                <a:lnTo>
                  <a:pt x="5" y="26"/>
                </a:lnTo>
                <a:lnTo>
                  <a:pt x="5" y="0"/>
                </a:lnTo>
                <a:lnTo>
                  <a:pt x="0" y="5"/>
                </a:lnTo>
                <a:close/>
              </a:path>
            </a:pathLst>
          </a:custGeom>
          <a:noFill/>
          <a:ln w="1588" cap="rnd">
            <a:solidFill>
              <a:srgbClr val="000000"/>
            </a:solidFill>
            <a:prstDash val="solid"/>
            <a:round/>
            <a:headEnd/>
            <a:tailEnd/>
          </a:ln>
        </p:spPr>
        <p:txBody>
          <a:bodyPr/>
          <a:lstStyle/>
          <a:p>
            <a:endParaRPr lang="en-US"/>
          </a:p>
        </p:txBody>
      </p:sp>
      <p:sp>
        <p:nvSpPr>
          <p:cNvPr id="159153" name="Freeform 2481"/>
          <p:cNvSpPr>
            <a:spLocks/>
          </p:cNvSpPr>
          <p:nvPr/>
        </p:nvSpPr>
        <p:spPr bwMode="auto">
          <a:xfrm>
            <a:off x="3275013" y="5456238"/>
            <a:ext cx="33338" cy="41275"/>
          </a:xfrm>
          <a:custGeom>
            <a:avLst/>
            <a:gdLst/>
            <a:ahLst/>
            <a:cxnLst>
              <a:cxn ang="0">
                <a:pos x="0" y="10"/>
              </a:cxn>
              <a:cxn ang="0">
                <a:pos x="5" y="5"/>
              </a:cxn>
              <a:cxn ang="0">
                <a:pos x="5" y="0"/>
              </a:cxn>
              <a:cxn ang="0">
                <a:pos x="11" y="0"/>
              </a:cxn>
              <a:cxn ang="0">
                <a:pos x="16" y="0"/>
              </a:cxn>
              <a:cxn ang="0">
                <a:pos x="16" y="5"/>
              </a:cxn>
              <a:cxn ang="0">
                <a:pos x="21" y="10"/>
              </a:cxn>
              <a:cxn ang="0">
                <a:pos x="16" y="21"/>
              </a:cxn>
              <a:cxn ang="0">
                <a:pos x="11" y="26"/>
              </a:cxn>
              <a:cxn ang="0">
                <a:pos x="5" y="26"/>
              </a:cxn>
              <a:cxn ang="0">
                <a:pos x="5" y="21"/>
              </a:cxn>
              <a:cxn ang="0">
                <a:pos x="0" y="10"/>
              </a:cxn>
            </a:cxnLst>
            <a:rect l="0" t="0" r="r" b="b"/>
            <a:pathLst>
              <a:path w="21" h="26">
                <a:moveTo>
                  <a:pt x="0" y="10"/>
                </a:moveTo>
                <a:lnTo>
                  <a:pt x="5" y="5"/>
                </a:lnTo>
                <a:lnTo>
                  <a:pt x="5" y="0"/>
                </a:lnTo>
                <a:lnTo>
                  <a:pt x="11" y="0"/>
                </a:lnTo>
                <a:lnTo>
                  <a:pt x="16" y="0"/>
                </a:lnTo>
                <a:lnTo>
                  <a:pt x="16" y="5"/>
                </a:lnTo>
                <a:lnTo>
                  <a:pt x="21" y="10"/>
                </a:lnTo>
                <a:lnTo>
                  <a:pt x="16" y="21"/>
                </a:lnTo>
                <a:lnTo>
                  <a:pt x="11" y="26"/>
                </a:lnTo>
                <a:lnTo>
                  <a:pt x="5" y="26"/>
                </a:lnTo>
                <a:lnTo>
                  <a:pt x="5" y="21"/>
                </a:lnTo>
                <a:lnTo>
                  <a:pt x="0" y="10"/>
                </a:lnTo>
                <a:close/>
              </a:path>
            </a:pathLst>
          </a:custGeom>
          <a:noFill/>
          <a:ln w="1588" cap="rnd">
            <a:solidFill>
              <a:srgbClr val="000000"/>
            </a:solidFill>
            <a:prstDash val="solid"/>
            <a:round/>
            <a:headEnd/>
            <a:tailEnd/>
          </a:ln>
        </p:spPr>
        <p:txBody>
          <a:bodyPr/>
          <a:lstStyle/>
          <a:p>
            <a:endParaRPr lang="en-US"/>
          </a:p>
        </p:txBody>
      </p:sp>
      <p:sp>
        <p:nvSpPr>
          <p:cNvPr id="159154" name="Freeform 2482"/>
          <p:cNvSpPr>
            <a:spLocks/>
          </p:cNvSpPr>
          <p:nvPr/>
        </p:nvSpPr>
        <p:spPr bwMode="auto">
          <a:xfrm>
            <a:off x="3282950" y="5456238"/>
            <a:ext cx="17463" cy="33338"/>
          </a:xfrm>
          <a:custGeom>
            <a:avLst/>
            <a:gdLst/>
            <a:ahLst/>
            <a:cxnLst>
              <a:cxn ang="0">
                <a:pos x="0" y="16"/>
              </a:cxn>
              <a:cxn ang="0">
                <a:pos x="0" y="21"/>
              </a:cxn>
              <a:cxn ang="0">
                <a:pos x="5" y="21"/>
              </a:cxn>
              <a:cxn ang="0">
                <a:pos x="11" y="21"/>
              </a:cxn>
              <a:cxn ang="0">
                <a:pos x="11" y="10"/>
              </a:cxn>
              <a:cxn ang="0">
                <a:pos x="11" y="5"/>
              </a:cxn>
              <a:cxn ang="0">
                <a:pos x="5" y="0"/>
              </a:cxn>
              <a:cxn ang="0">
                <a:pos x="0" y="5"/>
              </a:cxn>
              <a:cxn ang="0">
                <a:pos x="0" y="16"/>
              </a:cxn>
            </a:cxnLst>
            <a:rect l="0" t="0" r="r" b="b"/>
            <a:pathLst>
              <a:path w="11" h="21">
                <a:moveTo>
                  <a:pt x="0" y="16"/>
                </a:moveTo>
                <a:lnTo>
                  <a:pt x="0" y="21"/>
                </a:lnTo>
                <a:lnTo>
                  <a:pt x="5" y="21"/>
                </a:lnTo>
                <a:lnTo>
                  <a:pt x="11" y="21"/>
                </a:lnTo>
                <a:lnTo>
                  <a:pt x="11" y="10"/>
                </a:lnTo>
                <a:lnTo>
                  <a:pt x="11" y="5"/>
                </a:lnTo>
                <a:lnTo>
                  <a:pt x="5" y="0"/>
                </a:lnTo>
                <a:lnTo>
                  <a:pt x="0" y="5"/>
                </a:lnTo>
                <a:lnTo>
                  <a:pt x="0" y="16"/>
                </a:lnTo>
                <a:close/>
              </a:path>
            </a:pathLst>
          </a:custGeom>
          <a:noFill/>
          <a:ln w="1588" cap="rnd">
            <a:solidFill>
              <a:srgbClr val="000000"/>
            </a:solidFill>
            <a:prstDash val="solid"/>
            <a:round/>
            <a:headEnd/>
            <a:tailEnd/>
          </a:ln>
        </p:spPr>
        <p:txBody>
          <a:bodyPr/>
          <a:lstStyle/>
          <a:p>
            <a:endParaRPr lang="en-US"/>
          </a:p>
        </p:txBody>
      </p:sp>
      <p:sp>
        <p:nvSpPr>
          <p:cNvPr id="159155" name="Freeform 2483"/>
          <p:cNvSpPr>
            <a:spLocks/>
          </p:cNvSpPr>
          <p:nvPr/>
        </p:nvSpPr>
        <p:spPr bwMode="auto">
          <a:xfrm>
            <a:off x="3565525" y="5456238"/>
            <a:ext cx="25400" cy="41275"/>
          </a:xfrm>
          <a:custGeom>
            <a:avLst/>
            <a:gdLst/>
            <a:ahLst/>
            <a:cxnLst>
              <a:cxn ang="0">
                <a:pos x="0" y="5"/>
              </a:cxn>
              <a:cxn ang="0">
                <a:pos x="5" y="0"/>
              </a:cxn>
              <a:cxn ang="0">
                <a:pos x="11" y="0"/>
              </a:cxn>
              <a:cxn ang="0">
                <a:pos x="16" y="0"/>
              </a:cxn>
              <a:cxn ang="0">
                <a:pos x="16" y="5"/>
              </a:cxn>
              <a:cxn ang="0">
                <a:pos x="16" y="10"/>
              </a:cxn>
              <a:cxn ang="0">
                <a:pos x="11" y="16"/>
              </a:cxn>
              <a:cxn ang="0">
                <a:pos x="5" y="21"/>
              </a:cxn>
              <a:cxn ang="0">
                <a:pos x="16" y="21"/>
              </a:cxn>
              <a:cxn ang="0">
                <a:pos x="16" y="26"/>
              </a:cxn>
              <a:cxn ang="0">
                <a:pos x="0" y="26"/>
              </a:cxn>
              <a:cxn ang="0">
                <a:pos x="11" y="10"/>
              </a:cxn>
              <a:cxn ang="0">
                <a:pos x="11" y="5"/>
              </a:cxn>
              <a:cxn ang="0">
                <a:pos x="11" y="0"/>
              </a:cxn>
              <a:cxn ang="0">
                <a:pos x="5" y="0"/>
              </a:cxn>
              <a:cxn ang="0">
                <a:pos x="5" y="5"/>
              </a:cxn>
              <a:cxn ang="0">
                <a:pos x="0" y="5"/>
              </a:cxn>
            </a:cxnLst>
            <a:rect l="0" t="0" r="r" b="b"/>
            <a:pathLst>
              <a:path w="16" h="26">
                <a:moveTo>
                  <a:pt x="0" y="5"/>
                </a:moveTo>
                <a:lnTo>
                  <a:pt x="5" y="0"/>
                </a:lnTo>
                <a:lnTo>
                  <a:pt x="11" y="0"/>
                </a:lnTo>
                <a:lnTo>
                  <a:pt x="16" y="0"/>
                </a:lnTo>
                <a:lnTo>
                  <a:pt x="16" y="5"/>
                </a:lnTo>
                <a:lnTo>
                  <a:pt x="16" y="10"/>
                </a:lnTo>
                <a:lnTo>
                  <a:pt x="11" y="16"/>
                </a:lnTo>
                <a:lnTo>
                  <a:pt x="5" y="21"/>
                </a:lnTo>
                <a:lnTo>
                  <a:pt x="16" y="21"/>
                </a:lnTo>
                <a:lnTo>
                  <a:pt x="16" y="26"/>
                </a:lnTo>
                <a:lnTo>
                  <a:pt x="0" y="26"/>
                </a:lnTo>
                <a:lnTo>
                  <a:pt x="11" y="10"/>
                </a:lnTo>
                <a:lnTo>
                  <a:pt x="11" y="5"/>
                </a:lnTo>
                <a:lnTo>
                  <a:pt x="11" y="0"/>
                </a:lnTo>
                <a:lnTo>
                  <a:pt x="5" y="0"/>
                </a:lnTo>
                <a:lnTo>
                  <a:pt x="5" y="5"/>
                </a:lnTo>
                <a:lnTo>
                  <a:pt x="0" y="5"/>
                </a:lnTo>
                <a:close/>
              </a:path>
            </a:pathLst>
          </a:custGeom>
          <a:noFill/>
          <a:ln w="1588" cap="rnd">
            <a:solidFill>
              <a:srgbClr val="000000"/>
            </a:solidFill>
            <a:prstDash val="solid"/>
            <a:round/>
            <a:headEnd/>
            <a:tailEnd/>
          </a:ln>
        </p:spPr>
        <p:txBody>
          <a:bodyPr/>
          <a:lstStyle/>
          <a:p>
            <a:endParaRPr lang="en-US"/>
          </a:p>
        </p:txBody>
      </p:sp>
      <p:sp>
        <p:nvSpPr>
          <p:cNvPr id="159156" name="Freeform 2484"/>
          <p:cNvSpPr>
            <a:spLocks/>
          </p:cNvSpPr>
          <p:nvPr/>
        </p:nvSpPr>
        <p:spPr bwMode="auto">
          <a:xfrm>
            <a:off x="3608388" y="5456238"/>
            <a:ext cx="25400" cy="41275"/>
          </a:xfrm>
          <a:custGeom>
            <a:avLst/>
            <a:gdLst/>
            <a:ahLst/>
            <a:cxnLst>
              <a:cxn ang="0">
                <a:pos x="0" y="10"/>
              </a:cxn>
              <a:cxn ang="0">
                <a:pos x="0" y="5"/>
              </a:cxn>
              <a:cxn ang="0">
                <a:pos x="0" y="0"/>
              </a:cxn>
              <a:cxn ang="0">
                <a:pos x="5" y="0"/>
              </a:cxn>
              <a:cxn ang="0">
                <a:pos x="11" y="0"/>
              </a:cxn>
              <a:cxn ang="0">
                <a:pos x="16" y="5"/>
              </a:cxn>
              <a:cxn ang="0">
                <a:pos x="16" y="10"/>
              </a:cxn>
              <a:cxn ang="0">
                <a:pos x="16" y="21"/>
              </a:cxn>
              <a:cxn ang="0">
                <a:pos x="11" y="21"/>
              </a:cxn>
              <a:cxn ang="0">
                <a:pos x="5" y="26"/>
              </a:cxn>
              <a:cxn ang="0">
                <a:pos x="0" y="26"/>
              </a:cxn>
              <a:cxn ang="0">
                <a:pos x="0" y="21"/>
              </a:cxn>
              <a:cxn ang="0">
                <a:pos x="0" y="10"/>
              </a:cxn>
            </a:cxnLst>
            <a:rect l="0" t="0" r="r" b="b"/>
            <a:pathLst>
              <a:path w="16" h="26">
                <a:moveTo>
                  <a:pt x="0" y="10"/>
                </a:moveTo>
                <a:lnTo>
                  <a:pt x="0" y="5"/>
                </a:lnTo>
                <a:lnTo>
                  <a:pt x="0" y="0"/>
                </a:lnTo>
                <a:lnTo>
                  <a:pt x="5" y="0"/>
                </a:lnTo>
                <a:lnTo>
                  <a:pt x="11" y="0"/>
                </a:lnTo>
                <a:lnTo>
                  <a:pt x="16" y="5"/>
                </a:lnTo>
                <a:lnTo>
                  <a:pt x="16" y="10"/>
                </a:lnTo>
                <a:lnTo>
                  <a:pt x="16" y="21"/>
                </a:lnTo>
                <a:lnTo>
                  <a:pt x="11" y="21"/>
                </a:lnTo>
                <a:lnTo>
                  <a:pt x="5" y="26"/>
                </a:lnTo>
                <a:lnTo>
                  <a:pt x="0" y="26"/>
                </a:lnTo>
                <a:lnTo>
                  <a:pt x="0" y="21"/>
                </a:lnTo>
                <a:lnTo>
                  <a:pt x="0" y="10"/>
                </a:lnTo>
                <a:close/>
              </a:path>
            </a:pathLst>
          </a:custGeom>
          <a:noFill/>
          <a:ln w="1588" cap="rnd">
            <a:solidFill>
              <a:srgbClr val="000000"/>
            </a:solidFill>
            <a:prstDash val="solid"/>
            <a:round/>
            <a:headEnd/>
            <a:tailEnd/>
          </a:ln>
        </p:spPr>
        <p:txBody>
          <a:bodyPr/>
          <a:lstStyle/>
          <a:p>
            <a:endParaRPr lang="en-US"/>
          </a:p>
        </p:txBody>
      </p:sp>
      <p:sp>
        <p:nvSpPr>
          <p:cNvPr id="159157" name="Freeform 2485"/>
          <p:cNvSpPr>
            <a:spLocks/>
          </p:cNvSpPr>
          <p:nvPr/>
        </p:nvSpPr>
        <p:spPr bwMode="auto">
          <a:xfrm>
            <a:off x="3608388" y="5456238"/>
            <a:ext cx="15875" cy="33338"/>
          </a:xfrm>
          <a:custGeom>
            <a:avLst/>
            <a:gdLst/>
            <a:ahLst/>
            <a:cxnLst>
              <a:cxn ang="0">
                <a:pos x="0" y="16"/>
              </a:cxn>
              <a:cxn ang="0">
                <a:pos x="0" y="21"/>
              </a:cxn>
              <a:cxn ang="0">
                <a:pos x="5" y="21"/>
              </a:cxn>
              <a:cxn ang="0">
                <a:pos x="10" y="21"/>
              </a:cxn>
              <a:cxn ang="0">
                <a:pos x="10" y="10"/>
              </a:cxn>
              <a:cxn ang="0">
                <a:pos x="10" y="5"/>
              </a:cxn>
              <a:cxn ang="0">
                <a:pos x="5" y="0"/>
              </a:cxn>
              <a:cxn ang="0">
                <a:pos x="0" y="5"/>
              </a:cxn>
              <a:cxn ang="0">
                <a:pos x="0" y="16"/>
              </a:cxn>
            </a:cxnLst>
            <a:rect l="0" t="0" r="r" b="b"/>
            <a:pathLst>
              <a:path w="10" h="21">
                <a:moveTo>
                  <a:pt x="0" y="16"/>
                </a:moveTo>
                <a:lnTo>
                  <a:pt x="0" y="21"/>
                </a:lnTo>
                <a:lnTo>
                  <a:pt x="5" y="21"/>
                </a:lnTo>
                <a:lnTo>
                  <a:pt x="10" y="21"/>
                </a:lnTo>
                <a:lnTo>
                  <a:pt x="10" y="10"/>
                </a:lnTo>
                <a:lnTo>
                  <a:pt x="10" y="5"/>
                </a:lnTo>
                <a:lnTo>
                  <a:pt x="5" y="0"/>
                </a:lnTo>
                <a:lnTo>
                  <a:pt x="0" y="5"/>
                </a:lnTo>
                <a:lnTo>
                  <a:pt x="0" y="16"/>
                </a:lnTo>
                <a:close/>
              </a:path>
            </a:pathLst>
          </a:custGeom>
          <a:noFill/>
          <a:ln w="1588" cap="rnd">
            <a:solidFill>
              <a:srgbClr val="000000"/>
            </a:solidFill>
            <a:prstDash val="solid"/>
            <a:round/>
            <a:headEnd/>
            <a:tailEnd/>
          </a:ln>
        </p:spPr>
        <p:txBody>
          <a:bodyPr/>
          <a:lstStyle/>
          <a:p>
            <a:endParaRPr lang="en-US"/>
          </a:p>
        </p:txBody>
      </p:sp>
      <p:sp>
        <p:nvSpPr>
          <p:cNvPr id="159158" name="Freeform 2486"/>
          <p:cNvSpPr>
            <a:spLocks/>
          </p:cNvSpPr>
          <p:nvPr/>
        </p:nvSpPr>
        <p:spPr bwMode="auto">
          <a:xfrm>
            <a:off x="4052888" y="5386388"/>
            <a:ext cx="42863" cy="31750"/>
          </a:xfrm>
          <a:custGeom>
            <a:avLst/>
            <a:gdLst/>
            <a:ahLst/>
            <a:cxnLst>
              <a:cxn ang="0">
                <a:pos x="0" y="20"/>
              </a:cxn>
              <a:cxn ang="0">
                <a:pos x="0" y="0"/>
              </a:cxn>
              <a:cxn ang="0">
                <a:pos x="0" y="5"/>
              </a:cxn>
              <a:cxn ang="0">
                <a:pos x="5" y="0"/>
              </a:cxn>
              <a:cxn ang="0">
                <a:pos x="11" y="0"/>
              </a:cxn>
              <a:cxn ang="0">
                <a:pos x="11" y="5"/>
              </a:cxn>
              <a:cxn ang="0">
                <a:pos x="16" y="0"/>
              </a:cxn>
              <a:cxn ang="0">
                <a:pos x="22" y="5"/>
              </a:cxn>
              <a:cxn ang="0">
                <a:pos x="27" y="5"/>
              </a:cxn>
              <a:cxn ang="0">
                <a:pos x="27" y="20"/>
              </a:cxn>
              <a:cxn ang="0">
                <a:pos x="22" y="20"/>
              </a:cxn>
              <a:cxn ang="0">
                <a:pos x="22" y="5"/>
              </a:cxn>
              <a:cxn ang="0">
                <a:pos x="16" y="5"/>
              </a:cxn>
              <a:cxn ang="0">
                <a:pos x="11" y="10"/>
              </a:cxn>
              <a:cxn ang="0">
                <a:pos x="11" y="20"/>
              </a:cxn>
              <a:cxn ang="0">
                <a:pos x="11" y="5"/>
              </a:cxn>
              <a:cxn ang="0">
                <a:pos x="5" y="5"/>
              </a:cxn>
              <a:cxn ang="0">
                <a:pos x="0" y="5"/>
              </a:cxn>
              <a:cxn ang="0">
                <a:pos x="0" y="10"/>
              </a:cxn>
              <a:cxn ang="0">
                <a:pos x="0" y="20"/>
              </a:cxn>
            </a:cxnLst>
            <a:rect l="0" t="0" r="r" b="b"/>
            <a:pathLst>
              <a:path w="27" h="20">
                <a:moveTo>
                  <a:pt x="0" y="20"/>
                </a:moveTo>
                <a:lnTo>
                  <a:pt x="0" y="0"/>
                </a:lnTo>
                <a:lnTo>
                  <a:pt x="0" y="5"/>
                </a:lnTo>
                <a:lnTo>
                  <a:pt x="5" y="0"/>
                </a:lnTo>
                <a:lnTo>
                  <a:pt x="11" y="0"/>
                </a:lnTo>
                <a:lnTo>
                  <a:pt x="11" y="5"/>
                </a:lnTo>
                <a:lnTo>
                  <a:pt x="16" y="0"/>
                </a:lnTo>
                <a:lnTo>
                  <a:pt x="22" y="5"/>
                </a:lnTo>
                <a:lnTo>
                  <a:pt x="27" y="5"/>
                </a:lnTo>
                <a:lnTo>
                  <a:pt x="27" y="20"/>
                </a:lnTo>
                <a:lnTo>
                  <a:pt x="22" y="20"/>
                </a:lnTo>
                <a:lnTo>
                  <a:pt x="22" y="5"/>
                </a:lnTo>
                <a:lnTo>
                  <a:pt x="16" y="5"/>
                </a:lnTo>
                <a:lnTo>
                  <a:pt x="11" y="10"/>
                </a:lnTo>
                <a:lnTo>
                  <a:pt x="11" y="20"/>
                </a:lnTo>
                <a:lnTo>
                  <a:pt x="11" y="5"/>
                </a:lnTo>
                <a:lnTo>
                  <a:pt x="5" y="5"/>
                </a:lnTo>
                <a:lnTo>
                  <a:pt x="0" y="5"/>
                </a:lnTo>
                <a:lnTo>
                  <a:pt x="0" y="10"/>
                </a:lnTo>
                <a:lnTo>
                  <a:pt x="0" y="20"/>
                </a:lnTo>
                <a:close/>
              </a:path>
            </a:pathLst>
          </a:custGeom>
          <a:solidFill>
            <a:srgbClr val="000000"/>
          </a:solidFill>
          <a:ln w="9525">
            <a:noFill/>
            <a:round/>
            <a:headEnd/>
            <a:tailEnd/>
          </a:ln>
        </p:spPr>
        <p:txBody>
          <a:bodyPr/>
          <a:lstStyle/>
          <a:p>
            <a:endParaRPr lang="en-US"/>
          </a:p>
        </p:txBody>
      </p:sp>
      <p:sp>
        <p:nvSpPr>
          <p:cNvPr id="159159" name="Rectangle 2487"/>
          <p:cNvSpPr>
            <a:spLocks noChangeArrowheads="1"/>
          </p:cNvSpPr>
          <p:nvPr/>
        </p:nvSpPr>
        <p:spPr bwMode="auto">
          <a:xfrm>
            <a:off x="4105275" y="5386388"/>
            <a:ext cx="7938" cy="31750"/>
          </a:xfrm>
          <a:prstGeom prst="rect">
            <a:avLst/>
          </a:prstGeom>
          <a:solidFill>
            <a:srgbClr val="000000"/>
          </a:solidFill>
          <a:ln w="9525">
            <a:noFill/>
            <a:miter lim="800000"/>
            <a:headEnd/>
            <a:tailEnd/>
          </a:ln>
        </p:spPr>
        <p:txBody>
          <a:bodyPr/>
          <a:lstStyle/>
          <a:p>
            <a:endParaRPr lang="en-US"/>
          </a:p>
        </p:txBody>
      </p:sp>
      <p:sp>
        <p:nvSpPr>
          <p:cNvPr id="159160" name="Freeform 2488"/>
          <p:cNvSpPr>
            <a:spLocks/>
          </p:cNvSpPr>
          <p:nvPr/>
        </p:nvSpPr>
        <p:spPr bwMode="auto">
          <a:xfrm>
            <a:off x="4052888" y="5386388"/>
            <a:ext cx="42863" cy="31750"/>
          </a:xfrm>
          <a:custGeom>
            <a:avLst/>
            <a:gdLst/>
            <a:ahLst/>
            <a:cxnLst>
              <a:cxn ang="0">
                <a:pos x="0" y="20"/>
              </a:cxn>
              <a:cxn ang="0">
                <a:pos x="0" y="0"/>
              </a:cxn>
              <a:cxn ang="0">
                <a:pos x="0" y="5"/>
              </a:cxn>
              <a:cxn ang="0">
                <a:pos x="5" y="0"/>
              </a:cxn>
              <a:cxn ang="0">
                <a:pos x="11" y="0"/>
              </a:cxn>
              <a:cxn ang="0">
                <a:pos x="11" y="5"/>
              </a:cxn>
              <a:cxn ang="0">
                <a:pos x="16" y="0"/>
              </a:cxn>
              <a:cxn ang="0">
                <a:pos x="22" y="5"/>
              </a:cxn>
              <a:cxn ang="0">
                <a:pos x="27" y="5"/>
              </a:cxn>
              <a:cxn ang="0">
                <a:pos x="27" y="20"/>
              </a:cxn>
              <a:cxn ang="0">
                <a:pos x="22" y="20"/>
              </a:cxn>
              <a:cxn ang="0">
                <a:pos x="22" y="5"/>
              </a:cxn>
              <a:cxn ang="0">
                <a:pos x="16" y="5"/>
              </a:cxn>
              <a:cxn ang="0">
                <a:pos x="11" y="10"/>
              </a:cxn>
              <a:cxn ang="0">
                <a:pos x="11" y="20"/>
              </a:cxn>
              <a:cxn ang="0">
                <a:pos x="11" y="5"/>
              </a:cxn>
              <a:cxn ang="0">
                <a:pos x="5" y="5"/>
              </a:cxn>
              <a:cxn ang="0">
                <a:pos x="0" y="5"/>
              </a:cxn>
              <a:cxn ang="0">
                <a:pos x="0" y="10"/>
              </a:cxn>
              <a:cxn ang="0">
                <a:pos x="0" y="20"/>
              </a:cxn>
            </a:cxnLst>
            <a:rect l="0" t="0" r="r" b="b"/>
            <a:pathLst>
              <a:path w="27" h="20">
                <a:moveTo>
                  <a:pt x="0" y="20"/>
                </a:moveTo>
                <a:lnTo>
                  <a:pt x="0" y="0"/>
                </a:lnTo>
                <a:lnTo>
                  <a:pt x="0" y="5"/>
                </a:lnTo>
                <a:lnTo>
                  <a:pt x="5" y="0"/>
                </a:lnTo>
                <a:lnTo>
                  <a:pt x="11" y="0"/>
                </a:lnTo>
                <a:lnTo>
                  <a:pt x="11" y="5"/>
                </a:lnTo>
                <a:lnTo>
                  <a:pt x="16" y="0"/>
                </a:lnTo>
                <a:lnTo>
                  <a:pt x="22" y="5"/>
                </a:lnTo>
                <a:lnTo>
                  <a:pt x="27" y="5"/>
                </a:lnTo>
                <a:lnTo>
                  <a:pt x="27" y="20"/>
                </a:lnTo>
                <a:lnTo>
                  <a:pt x="22" y="20"/>
                </a:lnTo>
                <a:lnTo>
                  <a:pt x="22" y="5"/>
                </a:lnTo>
                <a:lnTo>
                  <a:pt x="16" y="5"/>
                </a:lnTo>
                <a:lnTo>
                  <a:pt x="11" y="10"/>
                </a:lnTo>
                <a:lnTo>
                  <a:pt x="11" y="20"/>
                </a:lnTo>
                <a:lnTo>
                  <a:pt x="11" y="5"/>
                </a:lnTo>
                <a:lnTo>
                  <a:pt x="5" y="5"/>
                </a:lnTo>
                <a:lnTo>
                  <a:pt x="0" y="5"/>
                </a:lnTo>
                <a:lnTo>
                  <a:pt x="0" y="10"/>
                </a:lnTo>
                <a:lnTo>
                  <a:pt x="0" y="20"/>
                </a:lnTo>
                <a:close/>
              </a:path>
            </a:pathLst>
          </a:custGeom>
          <a:noFill/>
          <a:ln w="1588" cap="rnd">
            <a:solidFill>
              <a:srgbClr val="000000"/>
            </a:solidFill>
            <a:prstDash val="solid"/>
            <a:round/>
            <a:headEnd/>
            <a:tailEnd/>
          </a:ln>
        </p:spPr>
        <p:txBody>
          <a:bodyPr/>
          <a:lstStyle/>
          <a:p>
            <a:endParaRPr lang="en-US"/>
          </a:p>
        </p:txBody>
      </p:sp>
      <p:sp>
        <p:nvSpPr>
          <p:cNvPr id="159161" name="Freeform 2489"/>
          <p:cNvSpPr>
            <a:spLocks/>
          </p:cNvSpPr>
          <p:nvPr/>
        </p:nvSpPr>
        <p:spPr bwMode="auto">
          <a:xfrm>
            <a:off x="4105275" y="5378450"/>
            <a:ext cx="7938" cy="0"/>
          </a:xfrm>
          <a:custGeom>
            <a:avLst/>
            <a:gdLst/>
            <a:ahLst/>
            <a:cxnLst>
              <a:cxn ang="0">
                <a:pos x="0" y="0"/>
              </a:cxn>
              <a:cxn ang="0">
                <a:pos x="5" y="0"/>
              </a:cxn>
              <a:cxn ang="0">
                <a:pos x="0" y="0"/>
              </a:cxn>
            </a:cxnLst>
            <a:rect l="0" t="0" r="r" b="b"/>
            <a:pathLst>
              <a:path w="5">
                <a:moveTo>
                  <a:pt x="0" y="0"/>
                </a:moveTo>
                <a:lnTo>
                  <a:pt x="5" y="0"/>
                </a:lnTo>
                <a:lnTo>
                  <a:pt x="0" y="0"/>
                </a:lnTo>
                <a:close/>
              </a:path>
            </a:pathLst>
          </a:custGeom>
          <a:noFill/>
          <a:ln w="1588" cap="rnd">
            <a:solidFill>
              <a:srgbClr val="000000"/>
            </a:solidFill>
            <a:prstDash val="solid"/>
            <a:round/>
            <a:headEnd/>
            <a:tailEnd/>
          </a:ln>
        </p:spPr>
        <p:txBody>
          <a:bodyPr/>
          <a:lstStyle/>
          <a:p>
            <a:endParaRPr lang="en-US"/>
          </a:p>
        </p:txBody>
      </p:sp>
      <p:sp>
        <p:nvSpPr>
          <p:cNvPr id="159162" name="Rectangle 2490"/>
          <p:cNvSpPr>
            <a:spLocks noChangeArrowheads="1"/>
          </p:cNvSpPr>
          <p:nvPr/>
        </p:nvSpPr>
        <p:spPr bwMode="auto">
          <a:xfrm>
            <a:off x="4105275" y="5386388"/>
            <a:ext cx="7938" cy="31750"/>
          </a:xfrm>
          <a:prstGeom prst="rect">
            <a:avLst/>
          </a:prstGeom>
          <a:noFill/>
          <a:ln w="1588" cap="rnd">
            <a:solidFill>
              <a:srgbClr val="000000"/>
            </a:solidFill>
            <a:miter lim="800000"/>
            <a:headEnd/>
            <a:tailEnd/>
          </a:ln>
        </p:spPr>
        <p:txBody>
          <a:bodyPr/>
          <a:lstStyle/>
          <a:p>
            <a:endParaRPr lang="en-US"/>
          </a:p>
        </p:txBody>
      </p:sp>
      <p:sp>
        <p:nvSpPr>
          <p:cNvPr id="159163" name="Freeform 2491"/>
          <p:cNvSpPr>
            <a:spLocks/>
          </p:cNvSpPr>
          <p:nvPr/>
        </p:nvSpPr>
        <p:spPr bwMode="auto">
          <a:xfrm>
            <a:off x="3667125" y="5527675"/>
            <a:ext cx="26988" cy="39688"/>
          </a:xfrm>
          <a:custGeom>
            <a:avLst/>
            <a:gdLst/>
            <a:ahLst/>
            <a:cxnLst>
              <a:cxn ang="0">
                <a:pos x="0" y="25"/>
              </a:cxn>
              <a:cxn ang="0">
                <a:pos x="0" y="0"/>
              </a:cxn>
              <a:cxn ang="0">
                <a:pos x="6" y="0"/>
              </a:cxn>
              <a:cxn ang="0">
                <a:pos x="6" y="15"/>
              </a:cxn>
              <a:cxn ang="0">
                <a:pos x="12" y="15"/>
              </a:cxn>
              <a:cxn ang="0">
                <a:pos x="17" y="10"/>
              </a:cxn>
              <a:cxn ang="0">
                <a:pos x="12" y="15"/>
              </a:cxn>
              <a:cxn ang="0">
                <a:pos x="17" y="25"/>
              </a:cxn>
              <a:cxn ang="0">
                <a:pos x="12" y="20"/>
              </a:cxn>
              <a:cxn ang="0">
                <a:pos x="6" y="20"/>
              </a:cxn>
              <a:cxn ang="0">
                <a:pos x="6" y="25"/>
              </a:cxn>
              <a:cxn ang="0">
                <a:pos x="0" y="25"/>
              </a:cxn>
            </a:cxnLst>
            <a:rect l="0" t="0" r="r" b="b"/>
            <a:pathLst>
              <a:path w="17" h="25">
                <a:moveTo>
                  <a:pt x="0" y="25"/>
                </a:moveTo>
                <a:lnTo>
                  <a:pt x="0" y="0"/>
                </a:lnTo>
                <a:lnTo>
                  <a:pt x="6" y="0"/>
                </a:lnTo>
                <a:lnTo>
                  <a:pt x="6" y="15"/>
                </a:lnTo>
                <a:lnTo>
                  <a:pt x="12" y="15"/>
                </a:lnTo>
                <a:lnTo>
                  <a:pt x="17" y="10"/>
                </a:lnTo>
                <a:lnTo>
                  <a:pt x="12" y="15"/>
                </a:lnTo>
                <a:lnTo>
                  <a:pt x="17" y="25"/>
                </a:lnTo>
                <a:lnTo>
                  <a:pt x="12" y="20"/>
                </a:lnTo>
                <a:lnTo>
                  <a:pt x="6" y="20"/>
                </a:lnTo>
                <a:lnTo>
                  <a:pt x="6" y="25"/>
                </a:lnTo>
                <a:lnTo>
                  <a:pt x="0" y="25"/>
                </a:lnTo>
                <a:close/>
              </a:path>
            </a:pathLst>
          </a:custGeom>
          <a:solidFill>
            <a:srgbClr val="000000"/>
          </a:solidFill>
          <a:ln w="9525">
            <a:noFill/>
            <a:round/>
            <a:headEnd/>
            <a:tailEnd/>
          </a:ln>
        </p:spPr>
        <p:txBody>
          <a:bodyPr/>
          <a:lstStyle/>
          <a:p>
            <a:endParaRPr lang="en-US"/>
          </a:p>
        </p:txBody>
      </p:sp>
      <p:sp>
        <p:nvSpPr>
          <p:cNvPr id="159164" name="Freeform 2492"/>
          <p:cNvSpPr>
            <a:spLocks/>
          </p:cNvSpPr>
          <p:nvPr/>
        </p:nvSpPr>
        <p:spPr bwMode="auto">
          <a:xfrm>
            <a:off x="3711575" y="5543550"/>
            <a:ext cx="42863" cy="23813"/>
          </a:xfrm>
          <a:custGeom>
            <a:avLst/>
            <a:gdLst/>
            <a:ahLst/>
            <a:cxnLst>
              <a:cxn ang="0">
                <a:pos x="0" y="15"/>
              </a:cxn>
              <a:cxn ang="0">
                <a:pos x="0" y="0"/>
              </a:cxn>
              <a:cxn ang="0">
                <a:pos x="5" y="0"/>
              </a:cxn>
              <a:cxn ang="0">
                <a:pos x="10" y="0"/>
              </a:cxn>
              <a:cxn ang="0">
                <a:pos x="16" y="0"/>
              </a:cxn>
              <a:cxn ang="0">
                <a:pos x="21" y="0"/>
              </a:cxn>
              <a:cxn ang="0">
                <a:pos x="27" y="0"/>
              </a:cxn>
              <a:cxn ang="0">
                <a:pos x="27" y="5"/>
              </a:cxn>
              <a:cxn ang="0">
                <a:pos x="27" y="15"/>
              </a:cxn>
              <a:cxn ang="0">
                <a:pos x="21" y="15"/>
              </a:cxn>
              <a:cxn ang="0">
                <a:pos x="21" y="5"/>
              </a:cxn>
              <a:cxn ang="0">
                <a:pos x="21" y="0"/>
              </a:cxn>
              <a:cxn ang="0">
                <a:pos x="16" y="0"/>
              </a:cxn>
              <a:cxn ang="0">
                <a:pos x="16" y="5"/>
              </a:cxn>
              <a:cxn ang="0">
                <a:pos x="16" y="15"/>
              </a:cxn>
              <a:cxn ang="0">
                <a:pos x="10" y="15"/>
              </a:cxn>
              <a:cxn ang="0">
                <a:pos x="10" y="5"/>
              </a:cxn>
              <a:cxn ang="0">
                <a:pos x="10" y="0"/>
              </a:cxn>
              <a:cxn ang="0">
                <a:pos x="5" y="0"/>
              </a:cxn>
              <a:cxn ang="0">
                <a:pos x="0" y="0"/>
              </a:cxn>
              <a:cxn ang="0">
                <a:pos x="0" y="5"/>
              </a:cxn>
              <a:cxn ang="0">
                <a:pos x="0" y="15"/>
              </a:cxn>
            </a:cxnLst>
            <a:rect l="0" t="0" r="r" b="b"/>
            <a:pathLst>
              <a:path w="27" h="15">
                <a:moveTo>
                  <a:pt x="0" y="15"/>
                </a:moveTo>
                <a:lnTo>
                  <a:pt x="0" y="0"/>
                </a:lnTo>
                <a:lnTo>
                  <a:pt x="5" y="0"/>
                </a:lnTo>
                <a:lnTo>
                  <a:pt x="10" y="0"/>
                </a:lnTo>
                <a:lnTo>
                  <a:pt x="16" y="0"/>
                </a:lnTo>
                <a:lnTo>
                  <a:pt x="21" y="0"/>
                </a:lnTo>
                <a:lnTo>
                  <a:pt x="27" y="0"/>
                </a:lnTo>
                <a:lnTo>
                  <a:pt x="27" y="5"/>
                </a:lnTo>
                <a:lnTo>
                  <a:pt x="27" y="15"/>
                </a:lnTo>
                <a:lnTo>
                  <a:pt x="21" y="15"/>
                </a:lnTo>
                <a:lnTo>
                  <a:pt x="21" y="5"/>
                </a:lnTo>
                <a:lnTo>
                  <a:pt x="21" y="0"/>
                </a:lnTo>
                <a:lnTo>
                  <a:pt x="16" y="0"/>
                </a:lnTo>
                <a:lnTo>
                  <a:pt x="16" y="5"/>
                </a:lnTo>
                <a:lnTo>
                  <a:pt x="16" y="15"/>
                </a:lnTo>
                <a:lnTo>
                  <a:pt x="10" y="15"/>
                </a:lnTo>
                <a:lnTo>
                  <a:pt x="10" y="5"/>
                </a:lnTo>
                <a:lnTo>
                  <a:pt x="10" y="0"/>
                </a:lnTo>
                <a:lnTo>
                  <a:pt x="5" y="0"/>
                </a:lnTo>
                <a:lnTo>
                  <a:pt x="0" y="0"/>
                </a:lnTo>
                <a:lnTo>
                  <a:pt x="0" y="5"/>
                </a:lnTo>
                <a:lnTo>
                  <a:pt x="0" y="15"/>
                </a:lnTo>
                <a:close/>
              </a:path>
            </a:pathLst>
          </a:custGeom>
          <a:solidFill>
            <a:srgbClr val="000000"/>
          </a:solidFill>
          <a:ln w="9525">
            <a:noFill/>
            <a:round/>
            <a:headEnd/>
            <a:tailEnd/>
          </a:ln>
        </p:spPr>
        <p:txBody>
          <a:bodyPr/>
          <a:lstStyle/>
          <a:p>
            <a:endParaRPr lang="en-US"/>
          </a:p>
        </p:txBody>
      </p:sp>
      <p:sp>
        <p:nvSpPr>
          <p:cNvPr id="159165" name="Freeform 2493"/>
          <p:cNvSpPr>
            <a:spLocks/>
          </p:cNvSpPr>
          <p:nvPr/>
        </p:nvSpPr>
        <p:spPr bwMode="auto">
          <a:xfrm>
            <a:off x="3667125" y="5527675"/>
            <a:ext cx="26988" cy="39688"/>
          </a:xfrm>
          <a:custGeom>
            <a:avLst/>
            <a:gdLst/>
            <a:ahLst/>
            <a:cxnLst>
              <a:cxn ang="0">
                <a:pos x="0" y="25"/>
              </a:cxn>
              <a:cxn ang="0">
                <a:pos x="0" y="0"/>
              </a:cxn>
              <a:cxn ang="0">
                <a:pos x="6" y="0"/>
              </a:cxn>
              <a:cxn ang="0">
                <a:pos x="6" y="15"/>
              </a:cxn>
              <a:cxn ang="0">
                <a:pos x="12" y="15"/>
              </a:cxn>
              <a:cxn ang="0">
                <a:pos x="17" y="10"/>
              </a:cxn>
              <a:cxn ang="0">
                <a:pos x="12" y="15"/>
              </a:cxn>
              <a:cxn ang="0">
                <a:pos x="17" y="25"/>
              </a:cxn>
              <a:cxn ang="0">
                <a:pos x="12" y="20"/>
              </a:cxn>
              <a:cxn ang="0">
                <a:pos x="6" y="20"/>
              </a:cxn>
              <a:cxn ang="0">
                <a:pos x="6" y="25"/>
              </a:cxn>
              <a:cxn ang="0">
                <a:pos x="0" y="25"/>
              </a:cxn>
            </a:cxnLst>
            <a:rect l="0" t="0" r="r" b="b"/>
            <a:pathLst>
              <a:path w="17" h="25">
                <a:moveTo>
                  <a:pt x="0" y="25"/>
                </a:moveTo>
                <a:lnTo>
                  <a:pt x="0" y="0"/>
                </a:lnTo>
                <a:lnTo>
                  <a:pt x="6" y="0"/>
                </a:lnTo>
                <a:lnTo>
                  <a:pt x="6" y="15"/>
                </a:lnTo>
                <a:lnTo>
                  <a:pt x="12" y="15"/>
                </a:lnTo>
                <a:lnTo>
                  <a:pt x="17" y="10"/>
                </a:lnTo>
                <a:lnTo>
                  <a:pt x="12" y="15"/>
                </a:lnTo>
                <a:lnTo>
                  <a:pt x="17" y="25"/>
                </a:lnTo>
                <a:lnTo>
                  <a:pt x="12" y="20"/>
                </a:lnTo>
                <a:lnTo>
                  <a:pt x="6" y="20"/>
                </a:lnTo>
                <a:lnTo>
                  <a:pt x="6" y="25"/>
                </a:lnTo>
                <a:lnTo>
                  <a:pt x="0" y="25"/>
                </a:lnTo>
                <a:close/>
              </a:path>
            </a:pathLst>
          </a:custGeom>
          <a:noFill/>
          <a:ln w="1588" cap="rnd">
            <a:solidFill>
              <a:srgbClr val="000000"/>
            </a:solidFill>
            <a:prstDash val="solid"/>
            <a:round/>
            <a:headEnd/>
            <a:tailEnd/>
          </a:ln>
        </p:spPr>
        <p:txBody>
          <a:bodyPr/>
          <a:lstStyle/>
          <a:p>
            <a:endParaRPr lang="en-US"/>
          </a:p>
        </p:txBody>
      </p:sp>
      <p:sp>
        <p:nvSpPr>
          <p:cNvPr id="159166" name="Freeform 2494"/>
          <p:cNvSpPr>
            <a:spLocks/>
          </p:cNvSpPr>
          <p:nvPr/>
        </p:nvSpPr>
        <p:spPr bwMode="auto">
          <a:xfrm>
            <a:off x="3711575" y="5543550"/>
            <a:ext cx="42863" cy="23813"/>
          </a:xfrm>
          <a:custGeom>
            <a:avLst/>
            <a:gdLst/>
            <a:ahLst/>
            <a:cxnLst>
              <a:cxn ang="0">
                <a:pos x="0" y="15"/>
              </a:cxn>
              <a:cxn ang="0">
                <a:pos x="0" y="0"/>
              </a:cxn>
              <a:cxn ang="0">
                <a:pos x="5" y="0"/>
              </a:cxn>
              <a:cxn ang="0">
                <a:pos x="10" y="0"/>
              </a:cxn>
              <a:cxn ang="0">
                <a:pos x="16" y="0"/>
              </a:cxn>
              <a:cxn ang="0">
                <a:pos x="21" y="0"/>
              </a:cxn>
              <a:cxn ang="0">
                <a:pos x="27" y="0"/>
              </a:cxn>
              <a:cxn ang="0">
                <a:pos x="27" y="5"/>
              </a:cxn>
              <a:cxn ang="0">
                <a:pos x="27" y="15"/>
              </a:cxn>
              <a:cxn ang="0">
                <a:pos x="21" y="15"/>
              </a:cxn>
              <a:cxn ang="0">
                <a:pos x="21" y="5"/>
              </a:cxn>
              <a:cxn ang="0">
                <a:pos x="21" y="0"/>
              </a:cxn>
              <a:cxn ang="0">
                <a:pos x="16" y="0"/>
              </a:cxn>
              <a:cxn ang="0">
                <a:pos x="16" y="5"/>
              </a:cxn>
              <a:cxn ang="0">
                <a:pos x="16" y="15"/>
              </a:cxn>
              <a:cxn ang="0">
                <a:pos x="10" y="15"/>
              </a:cxn>
              <a:cxn ang="0">
                <a:pos x="10" y="5"/>
              </a:cxn>
              <a:cxn ang="0">
                <a:pos x="10" y="0"/>
              </a:cxn>
              <a:cxn ang="0">
                <a:pos x="5" y="0"/>
              </a:cxn>
              <a:cxn ang="0">
                <a:pos x="0" y="0"/>
              </a:cxn>
              <a:cxn ang="0">
                <a:pos x="0" y="5"/>
              </a:cxn>
              <a:cxn ang="0">
                <a:pos x="0" y="15"/>
              </a:cxn>
            </a:cxnLst>
            <a:rect l="0" t="0" r="r" b="b"/>
            <a:pathLst>
              <a:path w="27" h="15">
                <a:moveTo>
                  <a:pt x="0" y="15"/>
                </a:moveTo>
                <a:lnTo>
                  <a:pt x="0" y="0"/>
                </a:lnTo>
                <a:lnTo>
                  <a:pt x="5" y="0"/>
                </a:lnTo>
                <a:lnTo>
                  <a:pt x="10" y="0"/>
                </a:lnTo>
                <a:lnTo>
                  <a:pt x="16" y="0"/>
                </a:lnTo>
                <a:lnTo>
                  <a:pt x="21" y="0"/>
                </a:lnTo>
                <a:lnTo>
                  <a:pt x="27" y="0"/>
                </a:lnTo>
                <a:lnTo>
                  <a:pt x="27" y="5"/>
                </a:lnTo>
                <a:lnTo>
                  <a:pt x="27" y="15"/>
                </a:lnTo>
                <a:lnTo>
                  <a:pt x="21" y="15"/>
                </a:lnTo>
                <a:lnTo>
                  <a:pt x="21" y="5"/>
                </a:lnTo>
                <a:lnTo>
                  <a:pt x="21" y="0"/>
                </a:lnTo>
                <a:lnTo>
                  <a:pt x="16" y="0"/>
                </a:lnTo>
                <a:lnTo>
                  <a:pt x="16" y="5"/>
                </a:lnTo>
                <a:lnTo>
                  <a:pt x="16" y="15"/>
                </a:lnTo>
                <a:lnTo>
                  <a:pt x="10" y="15"/>
                </a:lnTo>
                <a:lnTo>
                  <a:pt x="10" y="5"/>
                </a:lnTo>
                <a:lnTo>
                  <a:pt x="10" y="0"/>
                </a:lnTo>
                <a:lnTo>
                  <a:pt x="5" y="0"/>
                </a:lnTo>
                <a:lnTo>
                  <a:pt x="0" y="0"/>
                </a:lnTo>
                <a:lnTo>
                  <a:pt x="0" y="5"/>
                </a:lnTo>
                <a:lnTo>
                  <a:pt x="0" y="15"/>
                </a:lnTo>
                <a:close/>
              </a:path>
            </a:pathLst>
          </a:custGeom>
          <a:noFill/>
          <a:ln w="1588" cap="rnd">
            <a:solidFill>
              <a:srgbClr val="000000"/>
            </a:solidFill>
            <a:prstDash val="solid"/>
            <a:round/>
            <a:headEnd/>
            <a:tailEnd/>
          </a:ln>
        </p:spPr>
        <p:txBody>
          <a:bodyPr/>
          <a:lstStyle/>
          <a:p>
            <a:endParaRPr lang="en-US"/>
          </a:p>
        </p:txBody>
      </p:sp>
      <p:sp>
        <p:nvSpPr>
          <p:cNvPr id="159167" name="Freeform 2495"/>
          <p:cNvSpPr>
            <a:spLocks/>
          </p:cNvSpPr>
          <p:nvPr/>
        </p:nvSpPr>
        <p:spPr bwMode="auto">
          <a:xfrm>
            <a:off x="2949575" y="5354638"/>
            <a:ext cx="1042988" cy="71438"/>
          </a:xfrm>
          <a:custGeom>
            <a:avLst/>
            <a:gdLst/>
            <a:ahLst/>
            <a:cxnLst>
              <a:cxn ang="0">
                <a:pos x="657" y="25"/>
              </a:cxn>
              <a:cxn ang="0">
                <a:pos x="657" y="0"/>
              </a:cxn>
              <a:cxn ang="0">
                <a:pos x="0" y="0"/>
              </a:cxn>
              <a:cxn ang="0">
                <a:pos x="0" y="45"/>
              </a:cxn>
              <a:cxn ang="0">
                <a:pos x="657" y="45"/>
              </a:cxn>
              <a:cxn ang="0">
                <a:pos x="657" y="25"/>
              </a:cxn>
            </a:cxnLst>
            <a:rect l="0" t="0" r="r" b="b"/>
            <a:pathLst>
              <a:path w="657" h="45">
                <a:moveTo>
                  <a:pt x="657" y="25"/>
                </a:moveTo>
                <a:lnTo>
                  <a:pt x="657" y="0"/>
                </a:lnTo>
                <a:lnTo>
                  <a:pt x="0" y="0"/>
                </a:lnTo>
                <a:lnTo>
                  <a:pt x="0" y="45"/>
                </a:lnTo>
                <a:lnTo>
                  <a:pt x="657" y="45"/>
                </a:lnTo>
                <a:lnTo>
                  <a:pt x="657" y="25"/>
                </a:lnTo>
                <a:close/>
              </a:path>
            </a:pathLst>
          </a:custGeom>
          <a:solidFill>
            <a:srgbClr val="000000"/>
          </a:solidFill>
          <a:ln w="9525">
            <a:noFill/>
            <a:round/>
            <a:headEnd/>
            <a:tailEnd/>
          </a:ln>
        </p:spPr>
        <p:txBody>
          <a:bodyPr/>
          <a:lstStyle/>
          <a:p>
            <a:endParaRPr lang="en-US"/>
          </a:p>
        </p:txBody>
      </p:sp>
      <p:sp>
        <p:nvSpPr>
          <p:cNvPr id="159168" name="Freeform 2496"/>
          <p:cNvSpPr>
            <a:spLocks/>
          </p:cNvSpPr>
          <p:nvPr/>
        </p:nvSpPr>
        <p:spPr bwMode="auto">
          <a:xfrm>
            <a:off x="2949575" y="5354638"/>
            <a:ext cx="1042988" cy="71438"/>
          </a:xfrm>
          <a:custGeom>
            <a:avLst/>
            <a:gdLst/>
            <a:ahLst/>
            <a:cxnLst>
              <a:cxn ang="0">
                <a:pos x="657" y="25"/>
              </a:cxn>
              <a:cxn ang="0">
                <a:pos x="657" y="0"/>
              </a:cxn>
              <a:cxn ang="0">
                <a:pos x="0" y="0"/>
              </a:cxn>
              <a:cxn ang="0">
                <a:pos x="0" y="45"/>
              </a:cxn>
              <a:cxn ang="0">
                <a:pos x="657" y="45"/>
              </a:cxn>
              <a:cxn ang="0">
                <a:pos x="657" y="25"/>
              </a:cxn>
            </a:cxnLst>
            <a:rect l="0" t="0" r="r" b="b"/>
            <a:pathLst>
              <a:path w="657" h="45">
                <a:moveTo>
                  <a:pt x="657" y="25"/>
                </a:moveTo>
                <a:lnTo>
                  <a:pt x="657" y="0"/>
                </a:lnTo>
                <a:lnTo>
                  <a:pt x="0" y="0"/>
                </a:lnTo>
                <a:lnTo>
                  <a:pt x="0" y="45"/>
                </a:lnTo>
                <a:lnTo>
                  <a:pt x="657" y="45"/>
                </a:lnTo>
                <a:lnTo>
                  <a:pt x="657" y="25"/>
                </a:lnTo>
                <a:close/>
              </a:path>
            </a:pathLst>
          </a:custGeom>
          <a:noFill/>
          <a:ln w="1588" cap="rnd">
            <a:solidFill>
              <a:srgbClr val="000000"/>
            </a:solidFill>
            <a:prstDash val="solid"/>
            <a:round/>
            <a:headEnd/>
            <a:tailEnd/>
          </a:ln>
        </p:spPr>
        <p:txBody>
          <a:bodyPr/>
          <a:lstStyle/>
          <a:p>
            <a:endParaRPr lang="en-US"/>
          </a:p>
        </p:txBody>
      </p:sp>
      <p:sp>
        <p:nvSpPr>
          <p:cNvPr id="159169" name="Freeform 2497"/>
          <p:cNvSpPr>
            <a:spLocks/>
          </p:cNvSpPr>
          <p:nvPr/>
        </p:nvSpPr>
        <p:spPr bwMode="auto">
          <a:xfrm>
            <a:off x="2949575" y="5511800"/>
            <a:ext cx="650875" cy="63500"/>
          </a:xfrm>
          <a:custGeom>
            <a:avLst/>
            <a:gdLst/>
            <a:ahLst/>
            <a:cxnLst>
              <a:cxn ang="0">
                <a:pos x="410" y="20"/>
              </a:cxn>
              <a:cxn ang="0">
                <a:pos x="410" y="0"/>
              </a:cxn>
              <a:cxn ang="0">
                <a:pos x="0" y="0"/>
              </a:cxn>
              <a:cxn ang="0">
                <a:pos x="0" y="40"/>
              </a:cxn>
              <a:cxn ang="0">
                <a:pos x="410" y="40"/>
              </a:cxn>
              <a:cxn ang="0">
                <a:pos x="410" y="20"/>
              </a:cxn>
            </a:cxnLst>
            <a:rect l="0" t="0" r="r" b="b"/>
            <a:pathLst>
              <a:path w="410" h="40">
                <a:moveTo>
                  <a:pt x="410" y="20"/>
                </a:moveTo>
                <a:lnTo>
                  <a:pt x="410" y="0"/>
                </a:lnTo>
                <a:lnTo>
                  <a:pt x="0" y="0"/>
                </a:lnTo>
                <a:lnTo>
                  <a:pt x="0" y="40"/>
                </a:lnTo>
                <a:lnTo>
                  <a:pt x="410" y="40"/>
                </a:lnTo>
                <a:lnTo>
                  <a:pt x="410" y="20"/>
                </a:lnTo>
                <a:close/>
              </a:path>
            </a:pathLst>
          </a:custGeom>
          <a:solidFill>
            <a:srgbClr val="000000"/>
          </a:solidFill>
          <a:ln w="9525">
            <a:noFill/>
            <a:round/>
            <a:headEnd/>
            <a:tailEnd/>
          </a:ln>
        </p:spPr>
        <p:txBody>
          <a:bodyPr/>
          <a:lstStyle/>
          <a:p>
            <a:endParaRPr lang="en-US"/>
          </a:p>
        </p:txBody>
      </p:sp>
      <p:sp>
        <p:nvSpPr>
          <p:cNvPr id="159170" name="Freeform 2498"/>
          <p:cNvSpPr>
            <a:spLocks/>
          </p:cNvSpPr>
          <p:nvPr/>
        </p:nvSpPr>
        <p:spPr bwMode="auto">
          <a:xfrm>
            <a:off x="2949575" y="5511800"/>
            <a:ext cx="650875" cy="63500"/>
          </a:xfrm>
          <a:custGeom>
            <a:avLst/>
            <a:gdLst/>
            <a:ahLst/>
            <a:cxnLst>
              <a:cxn ang="0">
                <a:pos x="410" y="20"/>
              </a:cxn>
              <a:cxn ang="0">
                <a:pos x="410" y="0"/>
              </a:cxn>
              <a:cxn ang="0">
                <a:pos x="0" y="0"/>
              </a:cxn>
              <a:cxn ang="0">
                <a:pos x="0" y="40"/>
              </a:cxn>
              <a:cxn ang="0">
                <a:pos x="410" y="40"/>
              </a:cxn>
              <a:cxn ang="0">
                <a:pos x="410" y="20"/>
              </a:cxn>
            </a:cxnLst>
            <a:rect l="0" t="0" r="r" b="b"/>
            <a:pathLst>
              <a:path w="410" h="40">
                <a:moveTo>
                  <a:pt x="410" y="20"/>
                </a:moveTo>
                <a:lnTo>
                  <a:pt x="410" y="0"/>
                </a:lnTo>
                <a:lnTo>
                  <a:pt x="0" y="0"/>
                </a:lnTo>
                <a:lnTo>
                  <a:pt x="0" y="40"/>
                </a:lnTo>
                <a:lnTo>
                  <a:pt x="410" y="40"/>
                </a:lnTo>
                <a:lnTo>
                  <a:pt x="410" y="20"/>
                </a:lnTo>
                <a:close/>
              </a:path>
            </a:pathLst>
          </a:custGeom>
          <a:noFill/>
          <a:ln w="1588" cap="rnd">
            <a:solidFill>
              <a:srgbClr val="000000"/>
            </a:solidFill>
            <a:prstDash val="solid"/>
            <a:round/>
            <a:headEnd/>
            <a:tailEnd/>
          </a:ln>
        </p:spPr>
        <p:txBody>
          <a:bodyPr/>
          <a:lstStyle/>
          <a:p>
            <a:endParaRPr lang="en-US"/>
          </a:p>
        </p:txBody>
      </p:sp>
      <p:sp>
        <p:nvSpPr>
          <p:cNvPr id="159171" name="Rectangle 2499"/>
          <p:cNvSpPr>
            <a:spLocks noChangeArrowheads="1"/>
          </p:cNvSpPr>
          <p:nvPr/>
        </p:nvSpPr>
        <p:spPr bwMode="auto">
          <a:xfrm>
            <a:off x="3275013" y="5519738"/>
            <a:ext cx="307975" cy="23813"/>
          </a:xfrm>
          <a:prstGeom prst="rect">
            <a:avLst/>
          </a:prstGeom>
          <a:solidFill>
            <a:srgbClr val="FFFFFF"/>
          </a:solidFill>
          <a:ln w="9525">
            <a:noFill/>
            <a:miter lim="800000"/>
            <a:headEnd/>
            <a:tailEnd/>
          </a:ln>
        </p:spPr>
        <p:txBody>
          <a:bodyPr/>
          <a:lstStyle/>
          <a:p>
            <a:endParaRPr lang="en-US"/>
          </a:p>
        </p:txBody>
      </p:sp>
      <p:sp>
        <p:nvSpPr>
          <p:cNvPr id="159172" name="Rectangle 2500"/>
          <p:cNvSpPr>
            <a:spLocks noChangeArrowheads="1"/>
          </p:cNvSpPr>
          <p:nvPr/>
        </p:nvSpPr>
        <p:spPr bwMode="auto">
          <a:xfrm>
            <a:off x="3214688" y="5551488"/>
            <a:ext cx="50800" cy="15875"/>
          </a:xfrm>
          <a:prstGeom prst="rect">
            <a:avLst/>
          </a:prstGeom>
          <a:solidFill>
            <a:srgbClr val="FFFFFF"/>
          </a:solidFill>
          <a:ln w="9525">
            <a:noFill/>
            <a:miter lim="800000"/>
            <a:headEnd/>
            <a:tailEnd/>
          </a:ln>
        </p:spPr>
        <p:txBody>
          <a:bodyPr/>
          <a:lstStyle/>
          <a:p>
            <a:endParaRPr lang="en-US"/>
          </a:p>
        </p:txBody>
      </p:sp>
      <p:sp>
        <p:nvSpPr>
          <p:cNvPr id="159173" name="Rectangle 2501"/>
          <p:cNvSpPr>
            <a:spLocks noChangeArrowheads="1"/>
          </p:cNvSpPr>
          <p:nvPr/>
        </p:nvSpPr>
        <p:spPr bwMode="auto">
          <a:xfrm>
            <a:off x="3368675" y="5394325"/>
            <a:ext cx="85725" cy="23813"/>
          </a:xfrm>
          <a:prstGeom prst="rect">
            <a:avLst/>
          </a:prstGeom>
          <a:solidFill>
            <a:srgbClr val="FFFFFF"/>
          </a:solidFill>
          <a:ln w="9525">
            <a:noFill/>
            <a:miter lim="800000"/>
            <a:headEnd/>
            <a:tailEnd/>
          </a:ln>
        </p:spPr>
        <p:txBody>
          <a:bodyPr/>
          <a:lstStyle/>
          <a:p>
            <a:endParaRPr lang="en-US"/>
          </a:p>
        </p:txBody>
      </p:sp>
      <p:sp>
        <p:nvSpPr>
          <p:cNvPr id="159174" name="Rectangle 2502"/>
          <p:cNvSpPr>
            <a:spLocks noChangeArrowheads="1"/>
          </p:cNvSpPr>
          <p:nvPr/>
        </p:nvSpPr>
        <p:spPr bwMode="auto">
          <a:xfrm>
            <a:off x="3471863" y="5370513"/>
            <a:ext cx="504825" cy="23813"/>
          </a:xfrm>
          <a:prstGeom prst="rect">
            <a:avLst/>
          </a:prstGeom>
          <a:solidFill>
            <a:srgbClr val="FFFFFF"/>
          </a:solidFill>
          <a:ln w="9525">
            <a:noFill/>
            <a:miter lim="800000"/>
            <a:headEnd/>
            <a:tailEnd/>
          </a:ln>
        </p:spPr>
        <p:txBody>
          <a:bodyPr/>
          <a:lstStyle/>
          <a:p>
            <a:endParaRPr lang="en-US"/>
          </a:p>
        </p:txBody>
      </p:sp>
      <p:sp>
        <p:nvSpPr>
          <p:cNvPr id="159175" name="Rectangle 2503"/>
          <p:cNvSpPr>
            <a:spLocks noChangeArrowheads="1"/>
          </p:cNvSpPr>
          <p:nvPr/>
        </p:nvSpPr>
        <p:spPr bwMode="auto">
          <a:xfrm>
            <a:off x="3265488" y="5362575"/>
            <a:ext cx="95250" cy="23813"/>
          </a:xfrm>
          <a:prstGeom prst="rect">
            <a:avLst/>
          </a:prstGeom>
          <a:solidFill>
            <a:srgbClr val="FFFFFF"/>
          </a:solidFill>
          <a:ln w="9525">
            <a:noFill/>
            <a:miter lim="800000"/>
            <a:headEnd/>
            <a:tailEnd/>
          </a:ln>
        </p:spPr>
        <p:txBody>
          <a:bodyPr/>
          <a:lstStyle/>
          <a:p>
            <a:endParaRPr lang="en-US"/>
          </a:p>
        </p:txBody>
      </p:sp>
      <p:sp>
        <p:nvSpPr>
          <p:cNvPr id="159176" name="Rectangle 2504"/>
          <p:cNvSpPr>
            <a:spLocks noChangeArrowheads="1"/>
          </p:cNvSpPr>
          <p:nvPr/>
        </p:nvSpPr>
        <p:spPr bwMode="auto">
          <a:xfrm>
            <a:off x="3163888" y="5394325"/>
            <a:ext cx="93663" cy="23813"/>
          </a:xfrm>
          <a:prstGeom prst="rect">
            <a:avLst/>
          </a:prstGeom>
          <a:solidFill>
            <a:srgbClr val="FFFFFF"/>
          </a:solidFill>
          <a:ln w="9525">
            <a:noFill/>
            <a:miter lim="800000"/>
            <a:headEnd/>
            <a:tailEnd/>
          </a:ln>
        </p:spPr>
        <p:txBody>
          <a:bodyPr/>
          <a:lstStyle/>
          <a:p>
            <a:endParaRPr lang="en-US"/>
          </a:p>
        </p:txBody>
      </p:sp>
      <p:sp>
        <p:nvSpPr>
          <p:cNvPr id="159177" name="Rectangle 2505"/>
          <p:cNvSpPr>
            <a:spLocks noChangeArrowheads="1"/>
          </p:cNvSpPr>
          <p:nvPr/>
        </p:nvSpPr>
        <p:spPr bwMode="auto">
          <a:xfrm>
            <a:off x="3060700" y="5362575"/>
            <a:ext cx="95250" cy="23813"/>
          </a:xfrm>
          <a:prstGeom prst="rect">
            <a:avLst/>
          </a:prstGeom>
          <a:solidFill>
            <a:srgbClr val="FFFFFF"/>
          </a:solidFill>
          <a:ln w="9525">
            <a:noFill/>
            <a:miter lim="800000"/>
            <a:headEnd/>
            <a:tailEnd/>
          </a:ln>
        </p:spPr>
        <p:txBody>
          <a:bodyPr/>
          <a:lstStyle/>
          <a:p>
            <a:endParaRPr lang="en-US"/>
          </a:p>
        </p:txBody>
      </p:sp>
      <p:sp>
        <p:nvSpPr>
          <p:cNvPr id="159178" name="Rectangle 2506"/>
          <p:cNvSpPr>
            <a:spLocks noChangeArrowheads="1"/>
          </p:cNvSpPr>
          <p:nvPr/>
        </p:nvSpPr>
        <p:spPr bwMode="auto">
          <a:xfrm>
            <a:off x="2967038" y="5394325"/>
            <a:ext cx="85725" cy="23813"/>
          </a:xfrm>
          <a:prstGeom prst="rect">
            <a:avLst/>
          </a:prstGeom>
          <a:solidFill>
            <a:srgbClr val="FFFFFF"/>
          </a:solidFill>
          <a:ln w="9525">
            <a:noFill/>
            <a:miter lim="800000"/>
            <a:headEnd/>
            <a:tailEnd/>
          </a:ln>
        </p:spPr>
        <p:txBody>
          <a:bodyPr/>
          <a:lstStyle/>
          <a:p>
            <a:endParaRPr lang="en-US"/>
          </a:p>
        </p:txBody>
      </p:sp>
      <p:sp>
        <p:nvSpPr>
          <p:cNvPr id="159179" name="Rectangle 2507"/>
          <p:cNvSpPr>
            <a:spLocks noChangeArrowheads="1"/>
          </p:cNvSpPr>
          <p:nvPr/>
        </p:nvSpPr>
        <p:spPr bwMode="auto">
          <a:xfrm>
            <a:off x="3146425" y="5519738"/>
            <a:ext cx="60325" cy="15875"/>
          </a:xfrm>
          <a:prstGeom prst="rect">
            <a:avLst/>
          </a:prstGeom>
          <a:solidFill>
            <a:srgbClr val="FFFFFF"/>
          </a:solidFill>
          <a:ln w="9525">
            <a:noFill/>
            <a:miter lim="800000"/>
            <a:headEnd/>
            <a:tailEnd/>
          </a:ln>
        </p:spPr>
        <p:txBody>
          <a:bodyPr/>
          <a:lstStyle/>
          <a:p>
            <a:endParaRPr lang="en-US"/>
          </a:p>
        </p:txBody>
      </p:sp>
      <p:sp>
        <p:nvSpPr>
          <p:cNvPr id="159180" name="Rectangle 2508"/>
          <p:cNvSpPr>
            <a:spLocks noChangeArrowheads="1"/>
          </p:cNvSpPr>
          <p:nvPr/>
        </p:nvSpPr>
        <p:spPr bwMode="auto">
          <a:xfrm>
            <a:off x="3025775" y="5519738"/>
            <a:ext cx="60325" cy="15875"/>
          </a:xfrm>
          <a:prstGeom prst="rect">
            <a:avLst/>
          </a:prstGeom>
          <a:solidFill>
            <a:srgbClr val="FFFFFF"/>
          </a:solidFill>
          <a:ln w="9525">
            <a:noFill/>
            <a:miter lim="800000"/>
            <a:headEnd/>
            <a:tailEnd/>
          </a:ln>
        </p:spPr>
        <p:txBody>
          <a:bodyPr/>
          <a:lstStyle/>
          <a:p>
            <a:endParaRPr lang="en-US"/>
          </a:p>
        </p:txBody>
      </p:sp>
      <p:sp>
        <p:nvSpPr>
          <p:cNvPr id="159181" name="Rectangle 2509"/>
          <p:cNvSpPr>
            <a:spLocks noChangeArrowheads="1"/>
          </p:cNvSpPr>
          <p:nvPr/>
        </p:nvSpPr>
        <p:spPr bwMode="auto">
          <a:xfrm>
            <a:off x="3086100" y="5551488"/>
            <a:ext cx="60325" cy="15875"/>
          </a:xfrm>
          <a:prstGeom prst="rect">
            <a:avLst/>
          </a:prstGeom>
          <a:solidFill>
            <a:srgbClr val="FFFFFF"/>
          </a:solidFill>
          <a:ln w="9525">
            <a:noFill/>
            <a:miter lim="800000"/>
            <a:headEnd/>
            <a:tailEnd/>
          </a:ln>
        </p:spPr>
        <p:txBody>
          <a:bodyPr/>
          <a:lstStyle/>
          <a:p>
            <a:endParaRPr lang="en-US"/>
          </a:p>
        </p:txBody>
      </p:sp>
      <p:sp>
        <p:nvSpPr>
          <p:cNvPr id="159182" name="Rectangle 2510"/>
          <p:cNvSpPr>
            <a:spLocks noChangeArrowheads="1"/>
          </p:cNvSpPr>
          <p:nvPr/>
        </p:nvSpPr>
        <p:spPr bwMode="auto">
          <a:xfrm>
            <a:off x="2967038" y="5551488"/>
            <a:ext cx="58738" cy="15875"/>
          </a:xfrm>
          <a:prstGeom prst="rect">
            <a:avLst/>
          </a:prstGeom>
          <a:solidFill>
            <a:srgbClr val="FFFFFF"/>
          </a:solidFill>
          <a:ln w="9525">
            <a:noFill/>
            <a:miter lim="800000"/>
            <a:headEnd/>
            <a:tailEnd/>
          </a:ln>
        </p:spPr>
        <p:txBody>
          <a:bodyPr/>
          <a:lstStyle/>
          <a:p>
            <a:endParaRPr lang="en-US"/>
          </a:p>
        </p:txBody>
      </p:sp>
      <p:sp>
        <p:nvSpPr>
          <p:cNvPr id="159183" name="Freeform 2511"/>
          <p:cNvSpPr>
            <a:spLocks/>
          </p:cNvSpPr>
          <p:nvPr/>
        </p:nvSpPr>
        <p:spPr bwMode="auto">
          <a:xfrm>
            <a:off x="3933825" y="1862138"/>
            <a:ext cx="34925" cy="55563"/>
          </a:xfrm>
          <a:custGeom>
            <a:avLst/>
            <a:gdLst/>
            <a:ahLst/>
            <a:cxnLst>
              <a:cxn ang="0">
                <a:pos x="5" y="0"/>
              </a:cxn>
              <a:cxn ang="0">
                <a:pos x="5" y="0"/>
              </a:cxn>
              <a:cxn ang="0">
                <a:pos x="11" y="5"/>
              </a:cxn>
              <a:cxn ang="0">
                <a:pos x="11" y="10"/>
              </a:cxn>
              <a:cxn ang="0">
                <a:pos x="22" y="30"/>
              </a:cxn>
              <a:cxn ang="0">
                <a:pos x="16" y="35"/>
              </a:cxn>
              <a:cxn ang="0">
                <a:pos x="11" y="30"/>
              </a:cxn>
              <a:cxn ang="0">
                <a:pos x="5" y="35"/>
              </a:cxn>
              <a:cxn ang="0">
                <a:pos x="0" y="25"/>
              </a:cxn>
              <a:cxn ang="0">
                <a:pos x="0" y="15"/>
              </a:cxn>
              <a:cxn ang="0">
                <a:pos x="5" y="0"/>
              </a:cxn>
            </a:cxnLst>
            <a:rect l="0" t="0" r="r" b="b"/>
            <a:pathLst>
              <a:path w="22" h="35">
                <a:moveTo>
                  <a:pt x="5" y="0"/>
                </a:moveTo>
                <a:lnTo>
                  <a:pt x="5" y="0"/>
                </a:lnTo>
                <a:lnTo>
                  <a:pt x="11" y="5"/>
                </a:lnTo>
                <a:lnTo>
                  <a:pt x="11" y="10"/>
                </a:lnTo>
                <a:lnTo>
                  <a:pt x="22" y="30"/>
                </a:lnTo>
                <a:lnTo>
                  <a:pt x="16" y="35"/>
                </a:lnTo>
                <a:lnTo>
                  <a:pt x="11" y="30"/>
                </a:lnTo>
                <a:lnTo>
                  <a:pt x="5" y="35"/>
                </a:lnTo>
                <a:lnTo>
                  <a:pt x="0" y="25"/>
                </a:lnTo>
                <a:lnTo>
                  <a:pt x="0" y="15"/>
                </a:lnTo>
                <a:lnTo>
                  <a:pt x="5" y="0"/>
                </a:lnTo>
                <a:close/>
              </a:path>
            </a:pathLst>
          </a:custGeom>
          <a:solidFill>
            <a:srgbClr val="C1FFD5"/>
          </a:solidFill>
          <a:ln w="9525">
            <a:noFill/>
            <a:round/>
            <a:headEnd/>
            <a:tailEnd/>
          </a:ln>
        </p:spPr>
        <p:txBody>
          <a:bodyPr/>
          <a:lstStyle/>
          <a:p>
            <a:endParaRPr lang="en-US"/>
          </a:p>
        </p:txBody>
      </p:sp>
      <p:sp>
        <p:nvSpPr>
          <p:cNvPr id="159184" name="Freeform 2512"/>
          <p:cNvSpPr>
            <a:spLocks/>
          </p:cNvSpPr>
          <p:nvPr/>
        </p:nvSpPr>
        <p:spPr bwMode="auto">
          <a:xfrm>
            <a:off x="3933825" y="1862138"/>
            <a:ext cx="34925" cy="55563"/>
          </a:xfrm>
          <a:custGeom>
            <a:avLst/>
            <a:gdLst/>
            <a:ahLst/>
            <a:cxnLst>
              <a:cxn ang="0">
                <a:pos x="5" y="0"/>
              </a:cxn>
              <a:cxn ang="0">
                <a:pos x="5" y="0"/>
              </a:cxn>
              <a:cxn ang="0">
                <a:pos x="11" y="5"/>
              </a:cxn>
              <a:cxn ang="0">
                <a:pos x="11" y="10"/>
              </a:cxn>
              <a:cxn ang="0">
                <a:pos x="22" y="30"/>
              </a:cxn>
              <a:cxn ang="0">
                <a:pos x="16" y="35"/>
              </a:cxn>
              <a:cxn ang="0">
                <a:pos x="11" y="30"/>
              </a:cxn>
              <a:cxn ang="0">
                <a:pos x="5" y="35"/>
              </a:cxn>
              <a:cxn ang="0">
                <a:pos x="0" y="25"/>
              </a:cxn>
              <a:cxn ang="0">
                <a:pos x="0" y="15"/>
              </a:cxn>
              <a:cxn ang="0">
                <a:pos x="5" y="0"/>
              </a:cxn>
            </a:cxnLst>
            <a:rect l="0" t="0" r="r" b="b"/>
            <a:pathLst>
              <a:path w="22" h="35">
                <a:moveTo>
                  <a:pt x="5" y="0"/>
                </a:moveTo>
                <a:lnTo>
                  <a:pt x="5" y="0"/>
                </a:lnTo>
                <a:lnTo>
                  <a:pt x="11" y="5"/>
                </a:lnTo>
                <a:lnTo>
                  <a:pt x="11" y="10"/>
                </a:lnTo>
                <a:lnTo>
                  <a:pt x="22" y="30"/>
                </a:lnTo>
                <a:lnTo>
                  <a:pt x="16" y="35"/>
                </a:lnTo>
                <a:lnTo>
                  <a:pt x="11" y="30"/>
                </a:lnTo>
                <a:lnTo>
                  <a:pt x="5" y="35"/>
                </a:lnTo>
                <a:lnTo>
                  <a:pt x="0" y="25"/>
                </a:lnTo>
                <a:lnTo>
                  <a:pt x="0" y="15"/>
                </a:lnTo>
                <a:lnTo>
                  <a:pt x="5" y="0"/>
                </a:lnTo>
                <a:close/>
              </a:path>
            </a:pathLst>
          </a:custGeom>
          <a:noFill/>
          <a:ln w="1588" cap="rnd">
            <a:solidFill>
              <a:srgbClr val="000000"/>
            </a:solidFill>
            <a:prstDash val="solid"/>
            <a:round/>
            <a:headEnd/>
            <a:tailEnd/>
          </a:ln>
        </p:spPr>
        <p:txBody>
          <a:bodyPr/>
          <a:lstStyle/>
          <a:p>
            <a:endParaRPr lang="en-US"/>
          </a:p>
        </p:txBody>
      </p:sp>
      <p:sp>
        <p:nvSpPr>
          <p:cNvPr id="159185" name="Freeform 2513"/>
          <p:cNvSpPr>
            <a:spLocks/>
          </p:cNvSpPr>
          <p:nvPr/>
        </p:nvSpPr>
        <p:spPr bwMode="auto">
          <a:xfrm>
            <a:off x="3805238" y="1931988"/>
            <a:ext cx="68263" cy="127000"/>
          </a:xfrm>
          <a:custGeom>
            <a:avLst/>
            <a:gdLst/>
            <a:ahLst/>
            <a:cxnLst>
              <a:cxn ang="0">
                <a:pos x="0" y="0"/>
              </a:cxn>
              <a:cxn ang="0">
                <a:pos x="11" y="0"/>
              </a:cxn>
              <a:cxn ang="0">
                <a:pos x="27" y="5"/>
              </a:cxn>
              <a:cxn ang="0">
                <a:pos x="16" y="10"/>
              </a:cxn>
              <a:cxn ang="0">
                <a:pos x="11" y="15"/>
              </a:cxn>
              <a:cxn ang="0">
                <a:pos x="11" y="20"/>
              </a:cxn>
              <a:cxn ang="0">
                <a:pos x="16" y="20"/>
              </a:cxn>
              <a:cxn ang="0">
                <a:pos x="27" y="30"/>
              </a:cxn>
              <a:cxn ang="0">
                <a:pos x="32" y="35"/>
              </a:cxn>
              <a:cxn ang="0">
                <a:pos x="38" y="40"/>
              </a:cxn>
              <a:cxn ang="0">
                <a:pos x="38" y="45"/>
              </a:cxn>
              <a:cxn ang="0">
                <a:pos x="43" y="60"/>
              </a:cxn>
              <a:cxn ang="0">
                <a:pos x="43" y="75"/>
              </a:cxn>
              <a:cxn ang="0">
                <a:pos x="38" y="75"/>
              </a:cxn>
              <a:cxn ang="0">
                <a:pos x="38" y="80"/>
              </a:cxn>
              <a:cxn ang="0">
                <a:pos x="32" y="75"/>
              </a:cxn>
              <a:cxn ang="0">
                <a:pos x="16" y="65"/>
              </a:cxn>
              <a:cxn ang="0">
                <a:pos x="16" y="55"/>
              </a:cxn>
              <a:cxn ang="0">
                <a:pos x="11" y="50"/>
              </a:cxn>
              <a:cxn ang="0">
                <a:pos x="6" y="40"/>
              </a:cxn>
              <a:cxn ang="0">
                <a:pos x="11" y="30"/>
              </a:cxn>
              <a:cxn ang="0">
                <a:pos x="0" y="20"/>
              </a:cxn>
              <a:cxn ang="0">
                <a:pos x="0" y="0"/>
              </a:cxn>
            </a:cxnLst>
            <a:rect l="0" t="0" r="r" b="b"/>
            <a:pathLst>
              <a:path w="43" h="80">
                <a:moveTo>
                  <a:pt x="0" y="0"/>
                </a:moveTo>
                <a:lnTo>
                  <a:pt x="11" y="0"/>
                </a:lnTo>
                <a:lnTo>
                  <a:pt x="27" y="5"/>
                </a:lnTo>
                <a:lnTo>
                  <a:pt x="16" y="10"/>
                </a:lnTo>
                <a:lnTo>
                  <a:pt x="11" y="15"/>
                </a:lnTo>
                <a:lnTo>
                  <a:pt x="11" y="20"/>
                </a:lnTo>
                <a:lnTo>
                  <a:pt x="16" y="20"/>
                </a:lnTo>
                <a:lnTo>
                  <a:pt x="27" y="30"/>
                </a:lnTo>
                <a:lnTo>
                  <a:pt x="32" y="35"/>
                </a:lnTo>
                <a:lnTo>
                  <a:pt x="38" y="40"/>
                </a:lnTo>
                <a:lnTo>
                  <a:pt x="38" y="45"/>
                </a:lnTo>
                <a:lnTo>
                  <a:pt x="43" y="60"/>
                </a:lnTo>
                <a:lnTo>
                  <a:pt x="43" y="75"/>
                </a:lnTo>
                <a:lnTo>
                  <a:pt x="38" y="75"/>
                </a:lnTo>
                <a:lnTo>
                  <a:pt x="38" y="80"/>
                </a:lnTo>
                <a:lnTo>
                  <a:pt x="32" y="75"/>
                </a:lnTo>
                <a:lnTo>
                  <a:pt x="16" y="65"/>
                </a:lnTo>
                <a:lnTo>
                  <a:pt x="16" y="55"/>
                </a:lnTo>
                <a:lnTo>
                  <a:pt x="11" y="50"/>
                </a:lnTo>
                <a:lnTo>
                  <a:pt x="6" y="40"/>
                </a:lnTo>
                <a:lnTo>
                  <a:pt x="11" y="30"/>
                </a:lnTo>
                <a:lnTo>
                  <a:pt x="0" y="20"/>
                </a:lnTo>
                <a:lnTo>
                  <a:pt x="0" y="0"/>
                </a:lnTo>
                <a:close/>
              </a:path>
            </a:pathLst>
          </a:custGeom>
          <a:solidFill>
            <a:srgbClr val="C1FFD5"/>
          </a:solidFill>
          <a:ln w="9525">
            <a:noFill/>
            <a:round/>
            <a:headEnd/>
            <a:tailEnd/>
          </a:ln>
        </p:spPr>
        <p:txBody>
          <a:bodyPr/>
          <a:lstStyle/>
          <a:p>
            <a:endParaRPr lang="en-US"/>
          </a:p>
        </p:txBody>
      </p:sp>
      <p:sp>
        <p:nvSpPr>
          <p:cNvPr id="159186" name="Freeform 2514"/>
          <p:cNvSpPr>
            <a:spLocks/>
          </p:cNvSpPr>
          <p:nvPr/>
        </p:nvSpPr>
        <p:spPr bwMode="auto">
          <a:xfrm>
            <a:off x="3805238" y="1931988"/>
            <a:ext cx="68263" cy="127000"/>
          </a:xfrm>
          <a:custGeom>
            <a:avLst/>
            <a:gdLst/>
            <a:ahLst/>
            <a:cxnLst>
              <a:cxn ang="0">
                <a:pos x="0" y="0"/>
              </a:cxn>
              <a:cxn ang="0">
                <a:pos x="11" y="0"/>
              </a:cxn>
              <a:cxn ang="0">
                <a:pos x="27" y="5"/>
              </a:cxn>
              <a:cxn ang="0">
                <a:pos x="16" y="10"/>
              </a:cxn>
              <a:cxn ang="0">
                <a:pos x="11" y="15"/>
              </a:cxn>
              <a:cxn ang="0">
                <a:pos x="11" y="20"/>
              </a:cxn>
              <a:cxn ang="0">
                <a:pos x="16" y="20"/>
              </a:cxn>
              <a:cxn ang="0">
                <a:pos x="27" y="30"/>
              </a:cxn>
              <a:cxn ang="0">
                <a:pos x="32" y="35"/>
              </a:cxn>
              <a:cxn ang="0">
                <a:pos x="38" y="40"/>
              </a:cxn>
              <a:cxn ang="0">
                <a:pos x="38" y="45"/>
              </a:cxn>
              <a:cxn ang="0">
                <a:pos x="43" y="60"/>
              </a:cxn>
              <a:cxn ang="0">
                <a:pos x="43" y="75"/>
              </a:cxn>
              <a:cxn ang="0">
                <a:pos x="38" y="75"/>
              </a:cxn>
              <a:cxn ang="0">
                <a:pos x="38" y="80"/>
              </a:cxn>
              <a:cxn ang="0">
                <a:pos x="32" y="75"/>
              </a:cxn>
              <a:cxn ang="0">
                <a:pos x="16" y="65"/>
              </a:cxn>
              <a:cxn ang="0">
                <a:pos x="16" y="55"/>
              </a:cxn>
              <a:cxn ang="0">
                <a:pos x="11" y="50"/>
              </a:cxn>
              <a:cxn ang="0">
                <a:pos x="6" y="40"/>
              </a:cxn>
              <a:cxn ang="0">
                <a:pos x="11" y="30"/>
              </a:cxn>
              <a:cxn ang="0">
                <a:pos x="0" y="20"/>
              </a:cxn>
              <a:cxn ang="0">
                <a:pos x="0" y="0"/>
              </a:cxn>
            </a:cxnLst>
            <a:rect l="0" t="0" r="r" b="b"/>
            <a:pathLst>
              <a:path w="43" h="80">
                <a:moveTo>
                  <a:pt x="0" y="0"/>
                </a:moveTo>
                <a:lnTo>
                  <a:pt x="11" y="0"/>
                </a:lnTo>
                <a:lnTo>
                  <a:pt x="27" y="5"/>
                </a:lnTo>
                <a:lnTo>
                  <a:pt x="16" y="10"/>
                </a:lnTo>
                <a:lnTo>
                  <a:pt x="11" y="15"/>
                </a:lnTo>
                <a:lnTo>
                  <a:pt x="11" y="20"/>
                </a:lnTo>
                <a:lnTo>
                  <a:pt x="16" y="20"/>
                </a:lnTo>
                <a:lnTo>
                  <a:pt x="27" y="30"/>
                </a:lnTo>
                <a:lnTo>
                  <a:pt x="32" y="35"/>
                </a:lnTo>
                <a:lnTo>
                  <a:pt x="38" y="40"/>
                </a:lnTo>
                <a:lnTo>
                  <a:pt x="38" y="45"/>
                </a:lnTo>
                <a:lnTo>
                  <a:pt x="43" y="60"/>
                </a:lnTo>
                <a:lnTo>
                  <a:pt x="43" y="75"/>
                </a:lnTo>
                <a:lnTo>
                  <a:pt x="38" y="75"/>
                </a:lnTo>
                <a:lnTo>
                  <a:pt x="38" y="80"/>
                </a:lnTo>
                <a:lnTo>
                  <a:pt x="32" y="75"/>
                </a:lnTo>
                <a:lnTo>
                  <a:pt x="16" y="65"/>
                </a:lnTo>
                <a:lnTo>
                  <a:pt x="16" y="55"/>
                </a:lnTo>
                <a:lnTo>
                  <a:pt x="11" y="50"/>
                </a:lnTo>
                <a:lnTo>
                  <a:pt x="6" y="40"/>
                </a:lnTo>
                <a:lnTo>
                  <a:pt x="11" y="30"/>
                </a:lnTo>
                <a:lnTo>
                  <a:pt x="0" y="20"/>
                </a:lnTo>
                <a:lnTo>
                  <a:pt x="0" y="0"/>
                </a:lnTo>
                <a:close/>
              </a:path>
            </a:pathLst>
          </a:custGeom>
          <a:noFill/>
          <a:ln w="1588" cap="rnd">
            <a:solidFill>
              <a:srgbClr val="000000"/>
            </a:solidFill>
            <a:prstDash val="solid"/>
            <a:round/>
            <a:headEnd/>
            <a:tailEnd/>
          </a:ln>
        </p:spPr>
        <p:txBody>
          <a:bodyPr/>
          <a:lstStyle/>
          <a:p>
            <a:endParaRPr lang="en-US"/>
          </a:p>
        </p:txBody>
      </p:sp>
      <p:sp>
        <p:nvSpPr>
          <p:cNvPr id="159187" name="Freeform 2515"/>
          <p:cNvSpPr>
            <a:spLocks/>
          </p:cNvSpPr>
          <p:nvPr/>
        </p:nvSpPr>
        <p:spPr bwMode="auto">
          <a:xfrm>
            <a:off x="3873500" y="1893888"/>
            <a:ext cx="17463" cy="77788"/>
          </a:xfrm>
          <a:custGeom>
            <a:avLst/>
            <a:gdLst/>
            <a:ahLst/>
            <a:cxnLst>
              <a:cxn ang="0">
                <a:pos x="5" y="0"/>
              </a:cxn>
              <a:cxn ang="0">
                <a:pos x="11" y="5"/>
              </a:cxn>
              <a:cxn ang="0">
                <a:pos x="11" y="10"/>
              </a:cxn>
              <a:cxn ang="0">
                <a:pos x="11" y="24"/>
              </a:cxn>
              <a:cxn ang="0">
                <a:pos x="0" y="49"/>
              </a:cxn>
              <a:cxn ang="0">
                <a:pos x="0" y="39"/>
              </a:cxn>
              <a:cxn ang="0">
                <a:pos x="0" y="24"/>
              </a:cxn>
              <a:cxn ang="0">
                <a:pos x="0" y="10"/>
              </a:cxn>
              <a:cxn ang="0">
                <a:pos x="5" y="0"/>
              </a:cxn>
            </a:cxnLst>
            <a:rect l="0" t="0" r="r" b="b"/>
            <a:pathLst>
              <a:path w="11" h="49">
                <a:moveTo>
                  <a:pt x="5" y="0"/>
                </a:moveTo>
                <a:lnTo>
                  <a:pt x="11" y="5"/>
                </a:lnTo>
                <a:lnTo>
                  <a:pt x="11" y="10"/>
                </a:lnTo>
                <a:lnTo>
                  <a:pt x="11" y="24"/>
                </a:lnTo>
                <a:lnTo>
                  <a:pt x="0" y="49"/>
                </a:lnTo>
                <a:lnTo>
                  <a:pt x="0" y="39"/>
                </a:lnTo>
                <a:lnTo>
                  <a:pt x="0" y="24"/>
                </a:lnTo>
                <a:lnTo>
                  <a:pt x="0" y="10"/>
                </a:lnTo>
                <a:lnTo>
                  <a:pt x="5" y="0"/>
                </a:lnTo>
                <a:close/>
              </a:path>
            </a:pathLst>
          </a:custGeom>
          <a:solidFill>
            <a:srgbClr val="C1FFD5"/>
          </a:solidFill>
          <a:ln w="9525">
            <a:noFill/>
            <a:round/>
            <a:headEnd/>
            <a:tailEnd/>
          </a:ln>
        </p:spPr>
        <p:txBody>
          <a:bodyPr/>
          <a:lstStyle/>
          <a:p>
            <a:endParaRPr lang="en-US"/>
          </a:p>
        </p:txBody>
      </p:sp>
      <p:sp>
        <p:nvSpPr>
          <p:cNvPr id="159188" name="Freeform 2516"/>
          <p:cNvSpPr>
            <a:spLocks/>
          </p:cNvSpPr>
          <p:nvPr/>
        </p:nvSpPr>
        <p:spPr bwMode="auto">
          <a:xfrm>
            <a:off x="3873500" y="1893888"/>
            <a:ext cx="17463" cy="77788"/>
          </a:xfrm>
          <a:custGeom>
            <a:avLst/>
            <a:gdLst/>
            <a:ahLst/>
            <a:cxnLst>
              <a:cxn ang="0">
                <a:pos x="5" y="0"/>
              </a:cxn>
              <a:cxn ang="0">
                <a:pos x="11" y="5"/>
              </a:cxn>
              <a:cxn ang="0">
                <a:pos x="11" y="10"/>
              </a:cxn>
              <a:cxn ang="0">
                <a:pos x="11" y="24"/>
              </a:cxn>
              <a:cxn ang="0">
                <a:pos x="0" y="49"/>
              </a:cxn>
              <a:cxn ang="0">
                <a:pos x="0" y="39"/>
              </a:cxn>
              <a:cxn ang="0">
                <a:pos x="0" y="24"/>
              </a:cxn>
              <a:cxn ang="0">
                <a:pos x="0" y="10"/>
              </a:cxn>
              <a:cxn ang="0">
                <a:pos x="5" y="0"/>
              </a:cxn>
            </a:cxnLst>
            <a:rect l="0" t="0" r="r" b="b"/>
            <a:pathLst>
              <a:path w="11" h="49">
                <a:moveTo>
                  <a:pt x="5" y="0"/>
                </a:moveTo>
                <a:lnTo>
                  <a:pt x="11" y="5"/>
                </a:lnTo>
                <a:lnTo>
                  <a:pt x="11" y="10"/>
                </a:lnTo>
                <a:lnTo>
                  <a:pt x="11" y="24"/>
                </a:lnTo>
                <a:lnTo>
                  <a:pt x="0" y="49"/>
                </a:lnTo>
                <a:lnTo>
                  <a:pt x="0" y="39"/>
                </a:lnTo>
                <a:lnTo>
                  <a:pt x="0" y="24"/>
                </a:lnTo>
                <a:lnTo>
                  <a:pt x="0" y="10"/>
                </a:lnTo>
                <a:lnTo>
                  <a:pt x="5" y="0"/>
                </a:lnTo>
                <a:close/>
              </a:path>
            </a:pathLst>
          </a:custGeom>
          <a:noFill/>
          <a:ln w="1588" cap="rnd">
            <a:solidFill>
              <a:srgbClr val="000000"/>
            </a:solidFill>
            <a:prstDash val="solid"/>
            <a:round/>
            <a:headEnd/>
            <a:tailEnd/>
          </a:ln>
        </p:spPr>
        <p:txBody>
          <a:bodyPr/>
          <a:lstStyle/>
          <a:p>
            <a:endParaRPr lang="en-US"/>
          </a:p>
        </p:txBody>
      </p:sp>
      <p:sp>
        <p:nvSpPr>
          <p:cNvPr id="159189" name="Freeform 2517"/>
          <p:cNvSpPr>
            <a:spLocks/>
          </p:cNvSpPr>
          <p:nvPr/>
        </p:nvSpPr>
        <p:spPr bwMode="auto">
          <a:xfrm>
            <a:off x="3762375" y="1909763"/>
            <a:ext cx="25400" cy="46038"/>
          </a:xfrm>
          <a:custGeom>
            <a:avLst/>
            <a:gdLst/>
            <a:ahLst/>
            <a:cxnLst>
              <a:cxn ang="0">
                <a:pos x="16" y="29"/>
              </a:cxn>
              <a:cxn ang="0">
                <a:pos x="6" y="24"/>
              </a:cxn>
              <a:cxn ang="0">
                <a:pos x="0" y="24"/>
              </a:cxn>
              <a:cxn ang="0">
                <a:pos x="0" y="14"/>
              </a:cxn>
              <a:cxn ang="0">
                <a:pos x="0" y="9"/>
              </a:cxn>
              <a:cxn ang="0">
                <a:pos x="11" y="0"/>
              </a:cxn>
              <a:cxn ang="0">
                <a:pos x="11" y="9"/>
              </a:cxn>
              <a:cxn ang="0">
                <a:pos x="16" y="14"/>
              </a:cxn>
              <a:cxn ang="0">
                <a:pos x="16" y="29"/>
              </a:cxn>
            </a:cxnLst>
            <a:rect l="0" t="0" r="r" b="b"/>
            <a:pathLst>
              <a:path w="16" h="29">
                <a:moveTo>
                  <a:pt x="16" y="29"/>
                </a:moveTo>
                <a:lnTo>
                  <a:pt x="6" y="24"/>
                </a:lnTo>
                <a:lnTo>
                  <a:pt x="0" y="24"/>
                </a:lnTo>
                <a:lnTo>
                  <a:pt x="0" y="14"/>
                </a:lnTo>
                <a:lnTo>
                  <a:pt x="0" y="9"/>
                </a:lnTo>
                <a:lnTo>
                  <a:pt x="11" y="0"/>
                </a:lnTo>
                <a:lnTo>
                  <a:pt x="11" y="9"/>
                </a:lnTo>
                <a:lnTo>
                  <a:pt x="16" y="14"/>
                </a:lnTo>
                <a:lnTo>
                  <a:pt x="16" y="29"/>
                </a:lnTo>
                <a:close/>
              </a:path>
            </a:pathLst>
          </a:custGeom>
          <a:solidFill>
            <a:srgbClr val="C1FFD5"/>
          </a:solidFill>
          <a:ln w="9525">
            <a:noFill/>
            <a:round/>
            <a:headEnd/>
            <a:tailEnd/>
          </a:ln>
        </p:spPr>
        <p:txBody>
          <a:bodyPr/>
          <a:lstStyle/>
          <a:p>
            <a:endParaRPr lang="en-US"/>
          </a:p>
        </p:txBody>
      </p:sp>
      <p:sp>
        <p:nvSpPr>
          <p:cNvPr id="159190" name="Freeform 2518"/>
          <p:cNvSpPr>
            <a:spLocks/>
          </p:cNvSpPr>
          <p:nvPr/>
        </p:nvSpPr>
        <p:spPr bwMode="auto">
          <a:xfrm>
            <a:off x="3762375" y="1909763"/>
            <a:ext cx="25400" cy="46038"/>
          </a:xfrm>
          <a:custGeom>
            <a:avLst/>
            <a:gdLst/>
            <a:ahLst/>
            <a:cxnLst>
              <a:cxn ang="0">
                <a:pos x="16" y="29"/>
              </a:cxn>
              <a:cxn ang="0">
                <a:pos x="6" y="24"/>
              </a:cxn>
              <a:cxn ang="0">
                <a:pos x="0" y="24"/>
              </a:cxn>
              <a:cxn ang="0">
                <a:pos x="0" y="14"/>
              </a:cxn>
              <a:cxn ang="0">
                <a:pos x="0" y="9"/>
              </a:cxn>
              <a:cxn ang="0">
                <a:pos x="11" y="0"/>
              </a:cxn>
              <a:cxn ang="0">
                <a:pos x="11" y="9"/>
              </a:cxn>
              <a:cxn ang="0">
                <a:pos x="16" y="14"/>
              </a:cxn>
              <a:cxn ang="0">
                <a:pos x="16" y="29"/>
              </a:cxn>
            </a:cxnLst>
            <a:rect l="0" t="0" r="r" b="b"/>
            <a:pathLst>
              <a:path w="16" h="29">
                <a:moveTo>
                  <a:pt x="16" y="29"/>
                </a:moveTo>
                <a:lnTo>
                  <a:pt x="6" y="24"/>
                </a:lnTo>
                <a:lnTo>
                  <a:pt x="0" y="24"/>
                </a:lnTo>
                <a:lnTo>
                  <a:pt x="0" y="14"/>
                </a:lnTo>
                <a:lnTo>
                  <a:pt x="0" y="9"/>
                </a:lnTo>
                <a:lnTo>
                  <a:pt x="11" y="0"/>
                </a:lnTo>
                <a:lnTo>
                  <a:pt x="11" y="9"/>
                </a:lnTo>
                <a:lnTo>
                  <a:pt x="16" y="14"/>
                </a:lnTo>
                <a:lnTo>
                  <a:pt x="16" y="29"/>
                </a:lnTo>
                <a:close/>
              </a:path>
            </a:pathLst>
          </a:custGeom>
          <a:noFill/>
          <a:ln w="1588" cap="rnd">
            <a:solidFill>
              <a:srgbClr val="000000"/>
            </a:solidFill>
            <a:prstDash val="solid"/>
            <a:round/>
            <a:headEnd/>
            <a:tailEnd/>
          </a:ln>
        </p:spPr>
        <p:txBody>
          <a:bodyPr/>
          <a:lstStyle/>
          <a:p>
            <a:endParaRPr lang="en-US"/>
          </a:p>
        </p:txBody>
      </p:sp>
      <p:sp>
        <p:nvSpPr>
          <p:cNvPr id="159191" name="Rectangle 2519"/>
          <p:cNvSpPr>
            <a:spLocks noChangeArrowheads="1"/>
          </p:cNvSpPr>
          <p:nvPr/>
        </p:nvSpPr>
        <p:spPr bwMode="auto">
          <a:xfrm>
            <a:off x="1374775" y="292100"/>
            <a:ext cx="2927350" cy="1428750"/>
          </a:xfrm>
          <a:prstGeom prst="rect">
            <a:avLst/>
          </a:prstGeom>
          <a:solidFill>
            <a:srgbClr val="FFFFFF"/>
          </a:solidFill>
          <a:ln w="9525">
            <a:noFill/>
            <a:miter lim="800000"/>
            <a:headEnd/>
            <a:tailEnd/>
          </a:ln>
        </p:spPr>
        <p:txBody>
          <a:bodyPr/>
          <a:lstStyle/>
          <a:p>
            <a:endParaRPr lang="en-US"/>
          </a:p>
        </p:txBody>
      </p:sp>
      <p:sp>
        <p:nvSpPr>
          <p:cNvPr id="159192" name="Rectangle 2520"/>
          <p:cNvSpPr>
            <a:spLocks noChangeArrowheads="1"/>
          </p:cNvSpPr>
          <p:nvPr/>
        </p:nvSpPr>
        <p:spPr bwMode="auto">
          <a:xfrm>
            <a:off x="1374775" y="292100"/>
            <a:ext cx="2927350" cy="1428750"/>
          </a:xfrm>
          <a:prstGeom prst="rect">
            <a:avLst/>
          </a:prstGeom>
          <a:noFill/>
          <a:ln w="7938" cap="rnd">
            <a:solidFill>
              <a:srgbClr val="000000"/>
            </a:solidFill>
            <a:miter lim="800000"/>
            <a:headEnd/>
            <a:tailEnd/>
          </a:ln>
        </p:spPr>
        <p:txBody>
          <a:bodyPr/>
          <a:lstStyle/>
          <a:p>
            <a:endParaRPr lang="en-US"/>
          </a:p>
        </p:txBody>
      </p:sp>
      <p:sp>
        <p:nvSpPr>
          <p:cNvPr id="159193" name="Freeform 2521"/>
          <p:cNvSpPr>
            <a:spLocks/>
          </p:cNvSpPr>
          <p:nvPr/>
        </p:nvSpPr>
        <p:spPr bwMode="auto">
          <a:xfrm>
            <a:off x="3136900" y="419100"/>
            <a:ext cx="1001713" cy="1096963"/>
          </a:xfrm>
          <a:custGeom>
            <a:avLst/>
            <a:gdLst/>
            <a:ahLst/>
            <a:cxnLst>
              <a:cxn ang="0">
                <a:pos x="6" y="513"/>
              </a:cxn>
              <a:cxn ang="0">
                <a:pos x="22" y="533"/>
              </a:cxn>
              <a:cxn ang="0">
                <a:pos x="49" y="513"/>
              </a:cxn>
              <a:cxn ang="0">
                <a:pos x="86" y="508"/>
              </a:cxn>
              <a:cxn ang="0">
                <a:pos x="103" y="479"/>
              </a:cxn>
              <a:cxn ang="0">
                <a:pos x="113" y="474"/>
              </a:cxn>
              <a:cxn ang="0">
                <a:pos x="140" y="484"/>
              </a:cxn>
              <a:cxn ang="0">
                <a:pos x="167" y="484"/>
              </a:cxn>
              <a:cxn ang="0">
                <a:pos x="184" y="504"/>
              </a:cxn>
              <a:cxn ang="0">
                <a:pos x="211" y="508"/>
              </a:cxn>
              <a:cxn ang="0">
                <a:pos x="237" y="504"/>
              </a:cxn>
              <a:cxn ang="0">
                <a:pos x="291" y="508"/>
              </a:cxn>
              <a:cxn ang="0">
                <a:pos x="308" y="523"/>
              </a:cxn>
              <a:cxn ang="0">
                <a:pos x="329" y="523"/>
              </a:cxn>
              <a:cxn ang="0">
                <a:pos x="335" y="508"/>
              </a:cxn>
              <a:cxn ang="0">
                <a:pos x="383" y="548"/>
              </a:cxn>
              <a:cxn ang="0">
                <a:pos x="415" y="553"/>
              </a:cxn>
              <a:cxn ang="0">
                <a:pos x="432" y="563"/>
              </a:cxn>
              <a:cxn ang="0">
                <a:pos x="432" y="582"/>
              </a:cxn>
              <a:cxn ang="0">
                <a:pos x="464" y="612"/>
              </a:cxn>
              <a:cxn ang="0">
                <a:pos x="496" y="617"/>
              </a:cxn>
              <a:cxn ang="0">
                <a:pos x="507" y="632"/>
              </a:cxn>
              <a:cxn ang="0">
                <a:pos x="512" y="642"/>
              </a:cxn>
              <a:cxn ang="0">
                <a:pos x="539" y="637"/>
              </a:cxn>
              <a:cxn ang="0">
                <a:pos x="545" y="662"/>
              </a:cxn>
              <a:cxn ang="0">
                <a:pos x="572" y="666"/>
              </a:cxn>
              <a:cxn ang="0">
                <a:pos x="588" y="671"/>
              </a:cxn>
              <a:cxn ang="0">
                <a:pos x="599" y="686"/>
              </a:cxn>
              <a:cxn ang="0">
                <a:pos x="626" y="676"/>
              </a:cxn>
              <a:cxn ang="0">
                <a:pos x="631" y="652"/>
              </a:cxn>
              <a:cxn ang="0">
                <a:pos x="620" y="637"/>
              </a:cxn>
              <a:cxn ang="0">
                <a:pos x="572" y="622"/>
              </a:cxn>
              <a:cxn ang="0">
                <a:pos x="561" y="617"/>
              </a:cxn>
              <a:cxn ang="0">
                <a:pos x="545" y="588"/>
              </a:cxn>
              <a:cxn ang="0">
                <a:pos x="523" y="578"/>
              </a:cxn>
              <a:cxn ang="0">
                <a:pos x="502" y="543"/>
              </a:cxn>
              <a:cxn ang="0">
                <a:pos x="475" y="523"/>
              </a:cxn>
              <a:cxn ang="0">
                <a:pos x="453" y="518"/>
              </a:cxn>
              <a:cxn ang="0">
                <a:pos x="448" y="499"/>
              </a:cxn>
              <a:cxn ang="0">
                <a:pos x="426" y="494"/>
              </a:cxn>
              <a:cxn ang="0">
                <a:pos x="410" y="499"/>
              </a:cxn>
              <a:cxn ang="0">
                <a:pos x="383" y="528"/>
              </a:cxn>
              <a:cxn ang="0">
                <a:pos x="372" y="513"/>
              </a:cxn>
              <a:cxn ang="0">
                <a:pos x="275" y="479"/>
              </a:cxn>
              <a:cxn ang="0">
                <a:pos x="178" y="29"/>
              </a:cxn>
              <a:cxn ang="0">
                <a:pos x="157" y="19"/>
              </a:cxn>
              <a:cxn ang="0">
                <a:pos x="135" y="34"/>
              </a:cxn>
              <a:cxn ang="0">
                <a:pos x="130" y="29"/>
              </a:cxn>
              <a:cxn ang="0">
                <a:pos x="76" y="19"/>
              </a:cxn>
              <a:cxn ang="0">
                <a:pos x="49" y="5"/>
              </a:cxn>
              <a:cxn ang="0">
                <a:pos x="0" y="0"/>
              </a:cxn>
            </a:cxnLst>
            <a:rect l="0" t="0" r="r" b="b"/>
            <a:pathLst>
              <a:path w="631" h="691">
                <a:moveTo>
                  <a:pt x="0" y="0"/>
                </a:moveTo>
                <a:lnTo>
                  <a:pt x="0" y="513"/>
                </a:lnTo>
                <a:lnTo>
                  <a:pt x="6" y="513"/>
                </a:lnTo>
                <a:lnTo>
                  <a:pt x="11" y="528"/>
                </a:lnTo>
                <a:lnTo>
                  <a:pt x="16" y="533"/>
                </a:lnTo>
                <a:lnTo>
                  <a:pt x="22" y="533"/>
                </a:lnTo>
                <a:lnTo>
                  <a:pt x="33" y="528"/>
                </a:lnTo>
                <a:lnTo>
                  <a:pt x="38" y="523"/>
                </a:lnTo>
                <a:lnTo>
                  <a:pt x="49" y="513"/>
                </a:lnTo>
                <a:lnTo>
                  <a:pt x="54" y="513"/>
                </a:lnTo>
                <a:lnTo>
                  <a:pt x="70" y="513"/>
                </a:lnTo>
                <a:lnTo>
                  <a:pt x="86" y="508"/>
                </a:lnTo>
                <a:lnTo>
                  <a:pt x="92" y="504"/>
                </a:lnTo>
                <a:lnTo>
                  <a:pt x="97" y="494"/>
                </a:lnTo>
                <a:lnTo>
                  <a:pt x="103" y="479"/>
                </a:lnTo>
                <a:lnTo>
                  <a:pt x="103" y="474"/>
                </a:lnTo>
                <a:lnTo>
                  <a:pt x="108" y="474"/>
                </a:lnTo>
                <a:lnTo>
                  <a:pt x="113" y="474"/>
                </a:lnTo>
                <a:lnTo>
                  <a:pt x="119" y="479"/>
                </a:lnTo>
                <a:lnTo>
                  <a:pt x="135" y="489"/>
                </a:lnTo>
                <a:lnTo>
                  <a:pt x="140" y="484"/>
                </a:lnTo>
                <a:lnTo>
                  <a:pt x="151" y="484"/>
                </a:lnTo>
                <a:lnTo>
                  <a:pt x="157" y="484"/>
                </a:lnTo>
                <a:lnTo>
                  <a:pt x="167" y="484"/>
                </a:lnTo>
                <a:lnTo>
                  <a:pt x="173" y="489"/>
                </a:lnTo>
                <a:lnTo>
                  <a:pt x="178" y="494"/>
                </a:lnTo>
                <a:lnTo>
                  <a:pt x="184" y="504"/>
                </a:lnTo>
                <a:lnTo>
                  <a:pt x="184" y="513"/>
                </a:lnTo>
                <a:lnTo>
                  <a:pt x="194" y="508"/>
                </a:lnTo>
                <a:lnTo>
                  <a:pt x="211" y="508"/>
                </a:lnTo>
                <a:lnTo>
                  <a:pt x="227" y="499"/>
                </a:lnTo>
                <a:lnTo>
                  <a:pt x="227" y="504"/>
                </a:lnTo>
                <a:lnTo>
                  <a:pt x="237" y="504"/>
                </a:lnTo>
                <a:lnTo>
                  <a:pt x="259" y="508"/>
                </a:lnTo>
                <a:lnTo>
                  <a:pt x="286" y="513"/>
                </a:lnTo>
                <a:lnTo>
                  <a:pt x="291" y="508"/>
                </a:lnTo>
                <a:lnTo>
                  <a:pt x="297" y="508"/>
                </a:lnTo>
                <a:lnTo>
                  <a:pt x="302" y="528"/>
                </a:lnTo>
                <a:lnTo>
                  <a:pt x="308" y="523"/>
                </a:lnTo>
                <a:lnTo>
                  <a:pt x="313" y="523"/>
                </a:lnTo>
                <a:lnTo>
                  <a:pt x="324" y="523"/>
                </a:lnTo>
                <a:lnTo>
                  <a:pt x="329" y="523"/>
                </a:lnTo>
                <a:lnTo>
                  <a:pt x="335" y="518"/>
                </a:lnTo>
                <a:lnTo>
                  <a:pt x="335" y="513"/>
                </a:lnTo>
                <a:lnTo>
                  <a:pt x="335" y="508"/>
                </a:lnTo>
                <a:lnTo>
                  <a:pt x="356" y="533"/>
                </a:lnTo>
                <a:lnTo>
                  <a:pt x="372" y="543"/>
                </a:lnTo>
                <a:lnTo>
                  <a:pt x="383" y="548"/>
                </a:lnTo>
                <a:lnTo>
                  <a:pt x="394" y="548"/>
                </a:lnTo>
                <a:lnTo>
                  <a:pt x="405" y="548"/>
                </a:lnTo>
                <a:lnTo>
                  <a:pt x="415" y="553"/>
                </a:lnTo>
                <a:lnTo>
                  <a:pt x="421" y="553"/>
                </a:lnTo>
                <a:lnTo>
                  <a:pt x="426" y="558"/>
                </a:lnTo>
                <a:lnTo>
                  <a:pt x="432" y="563"/>
                </a:lnTo>
                <a:lnTo>
                  <a:pt x="437" y="563"/>
                </a:lnTo>
                <a:lnTo>
                  <a:pt x="432" y="563"/>
                </a:lnTo>
                <a:lnTo>
                  <a:pt x="432" y="582"/>
                </a:lnTo>
                <a:lnTo>
                  <a:pt x="437" y="582"/>
                </a:lnTo>
                <a:lnTo>
                  <a:pt x="442" y="592"/>
                </a:lnTo>
                <a:lnTo>
                  <a:pt x="464" y="612"/>
                </a:lnTo>
                <a:lnTo>
                  <a:pt x="486" y="632"/>
                </a:lnTo>
                <a:lnTo>
                  <a:pt x="491" y="617"/>
                </a:lnTo>
                <a:lnTo>
                  <a:pt x="496" y="617"/>
                </a:lnTo>
                <a:lnTo>
                  <a:pt x="496" y="622"/>
                </a:lnTo>
                <a:lnTo>
                  <a:pt x="507" y="622"/>
                </a:lnTo>
                <a:lnTo>
                  <a:pt x="507" y="632"/>
                </a:lnTo>
                <a:lnTo>
                  <a:pt x="507" y="637"/>
                </a:lnTo>
                <a:lnTo>
                  <a:pt x="507" y="642"/>
                </a:lnTo>
                <a:lnTo>
                  <a:pt x="512" y="642"/>
                </a:lnTo>
                <a:lnTo>
                  <a:pt x="523" y="637"/>
                </a:lnTo>
                <a:lnTo>
                  <a:pt x="534" y="637"/>
                </a:lnTo>
                <a:lnTo>
                  <a:pt x="539" y="637"/>
                </a:lnTo>
                <a:lnTo>
                  <a:pt x="534" y="662"/>
                </a:lnTo>
                <a:lnTo>
                  <a:pt x="539" y="662"/>
                </a:lnTo>
                <a:lnTo>
                  <a:pt x="545" y="662"/>
                </a:lnTo>
                <a:lnTo>
                  <a:pt x="556" y="671"/>
                </a:lnTo>
                <a:lnTo>
                  <a:pt x="572" y="691"/>
                </a:lnTo>
                <a:lnTo>
                  <a:pt x="572" y="666"/>
                </a:lnTo>
                <a:lnTo>
                  <a:pt x="583" y="662"/>
                </a:lnTo>
                <a:lnTo>
                  <a:pt x="588" y="666"/>
                </a:lnTo>
                <a:lnTo>
                  <a:pt x="588" y="671"/>
                </a:lnTo>
                <a:lnTo>
                  <a:pt x="593" y="676"/>
                </a:lnTo>
                <a:lnTo>
                  <a:pt x="593" y="681"/>
                </a:lnTo>
                <a:lnTo>
                  <a:pt x="599" y="686"/>
                </a:lnTo>
                <a:lnTo>
                  <a:pt x="610" y="686"/>
                </a:lnTo>
                <a:lnTo>
                  <a:pt x="620" y="681"/>
                </a:lnTo>
                <a:lnTo>
                  <a:pt x="626" y="676"/>
                </a:lnTo>
                <a:lnTo>
                  <a:pt x="631" y="666"/>
                </a:lnTo>
                <a:lnTo>
                  <a:pt x="631" y="662"/>
                </a:lnTo>
                <a:lnTo>
                  <a:pt x="631" y="652"/>
                </a:lnTo>
                <a:lnTo>
                  <a:pt x="631" y="647"/>
                </a:lnTo>
                <a:lnTo>
                  <a:pt x="626" y="642"/>
                </a:lnTo>
                <a:lnTo>
                  <a:pt x="620" y="637"/>
                </a:lnTo>
                <a:lnTo>
                  <a:pt x="615" y="632"/>
                </a:lnTo>
                <a:lnTo>
                  <a:pt x="593" y="627"/>
                </a:lnTo>
                <a:lnTo>
                  <a:pt x="572" y="622"/>
                </a:lnTo>
                <a:lnTo>
                  <a:pt x="566" y="622"/>
                </a:lnTo>
                <a:lnTo>
                  <a:pt x="566" y="627"/>
                </a:lnTo>
                <a:lnTo>
                  <a:pt x="561" y="617"/>
                </a:lnTo>
                <a:lnTo>
                  <a:pt x="556" y="607"/>
                </a:lnTo>
                <a:lnTo>
                  <a:pt x="550" y="592"/>
                </a:lnTo>
                <a:lnTo>
                  <a:pt x="545" y="588"/>
                </a:lnTo>
                <a:lnTo>
                  <a:pt x="539" y="582"/>
                </a:lnTo>
                <a:lnTo>
                  <a:pt x="529" y="582"/>
                </a:lnTo>
                <a:lnTo>
                  <a:pt x="523" y="578"/>
                </a:lnTo>
                <a:lnTo>
                  <a:pt x="518" y="573"/>
                </a:lnTo>
                <a:lnTo>
                  <a:pt x="507" y="558"/>
                </a:lnTo>
                <a:lnTo>
                  <a:pt x="502" y="543"/>
                </a:lnTo>
                <a:lnTo>
                  <a:pt x="491" y="538"/>
                </a:lnTo>
                <a:lnTo>
                  <a:pt x="486" y="528"/>
                </a:lnTo>
                <a:lnTo>
                  <a:pt x="475" y="523"/>
                </a:lnTo>
                <a:lnTo>
                  <a:pt x="464" y="518"/>
                </a:lnTo>
                <a:lnTo>
                  <a:pt x="459" y="518"/>
                </a:lnTo>
                <a:lnTo>
                  <a:pt x="453" y="518"/>
                </a:lnTo>
                <a:lnTo>
                  <a:pt x="453" y="508"/>
                </a:lnTo>
                <a:lnTo>
                  <a:pt x="448" y="504"/>
                </a:lnTo>
                <a:lnTo>
                  <a:pt x="448" y="499"/>
                </a:lnTo>
                <a:lnTo>
                  <a:pt x="442" y="494"/>
                </a:lnTo>
                <a:lnTo>
                  <a:pt x="437" y="494"/>
                </a:lnTo>
                <a:lnTo>
                  <a:pt x="426" y="494"/>
                </a:lnTo>
                <a:lnTo>
                  <a:pt x="415" y="494"/>
                </a:lnTo>
                <a:lnTo>
                  <a:pt x="410" y="494"/>
                </a:lnTo>
                <a:lnTo>
                  <a:pt x="410" y="499"/>
                </a:lnTo>
                <a:lnTo>
                  <a:pt x="405" y="504"/>
                </a:lnTo>
                <a:lnTo>
                  <a:pt x="405" y="523"/>
                </a:lnTo>
                <a:lnTo>
                  <a:pt x="383" y="528"/>
                </a:lnTo>
                <a:lnTo>
                  <a:pt x="378" y="528"/>
                </a:lnTo>
                <a:lnTo>
                  <a:pt x="378" y="523"/>
                </a:lnTo>
                <a:lnTo>
                  <a:pt x="372" y="513"/>
                </a:lnTo>
                <a:lnTo>
                  <a:pt x="367" y="508"/>
                </a:lnTo>
                <a:lnTo>
                  <a:pt x="356" y="504"/>
                </a:lnTo>
                <a:lnTo>
                  <a:pt x="275" y="479"/>
                </a:lnTo>
                <a:lnTo>
                  <a:pt x="205" y="39"/>
                </a:lnTo>
                <a:lnTo>
                  <a:pt x="189" y="34"/>
                </a:lnTo>
                <a:lnTo>
                  <a:pt x="178" y="29"/>
                </a:lnTo>
                <a:lnTo>
                  <a:pt x="173" y="24"/>
                </a:lnTo>
                <a:lnTo>
                  <a:pt x="162" y="19"/>
                </a:lnTo>
                <a:lnTo>
                  <a:pt x="157" y="19"/>
                </a:lnTo>
                <a:lnTo>
                  <a:pt x="151" y="19"/>
                </a:lnTo>
                <a:lnTo>
                  <a:pt x="140" y="24"/>
                </a:lnTo>
                <a:lnTo>
                  <a:pt x="135" y="34"/>
                </a:lnTo>
                <a:lnTo>
                  <a:pt x="124" y="34"/>
                </a:lnTo>
                <a:lnTo>
                  <a:pt x="130" y="34"/>
                </a:lnTo>
                <a:lnTo>
                  <a:pt x="130" y="29"/>
                </a:lnTo>
                <a:lnTo>
                  <a:pt x="108" y="24"/>
                </a:lnTo>
                <a:lnTo>
                  <a:pt x="81" y="19"/>
                </a:lnTo>
                <a:lnTo>
                  <a:pt x="76" y="19"/>
                </a:lnTo>
                <a:lnTo>
                  <a:pt x="54" y="10"/>
                </a:lnTo>
                <a:lnTo>
                  <a:pt x="54" y="5"/>
                </a:lnTo>
                <a:lnTo>
                  <a:pt x="49" y="5"/>
                </a:lnTo>
                <a:lnTo>
                  <a:pt x="43" y="10"/>
                </a:lnTo>
                <a:lnTo>
                  <a:pt x="22" y="14"/>
                </a:lnTo>
                <a:lnTo>
                  <a:pt x="0" y="0"/>
                </a:lnTo>
                <a:close/>
              </a:path>
            </a:pathLst>
          </a:custGeom>
          <a:solidFill>
            <a:srgbClr val="FFFFFF"/>
          </a:solidFill>
          <a:ln w="9525">
            <a:noFill/>
            <a:round/>
            <a:headEnd/>
            <a:tailEnd/>
          </a:ln>
        </p:spPr>
        <p:txBody>
          <a:bodyPr/>
          <a:lstStyle/>
          <a:p>
            <a:endParaRPr lang="en-US"/>
          </a:p>
        </p:txBody>
      </p:sp>
      <p:sp>
        <p:nvSpPr>
          <p:cNvPr id="159194" name="Freeform 2522"/>
          <p:cNvSpPr>
            <a:spLocks/>
          </p:cNvSpPr>
          <p:nvPr/>
        </p:nvSpPr>
        <p:spPr bwMode="auto">
          <a:xfrm>
            <a:off x="3136900" y="419100"/>
            <a:ext cx="1001713" cy="1096963"/>
          </a:xfrm>
          <a:custGeom>
            <a:avLst/>
            <a:gdLst/>
            <a:ahLst/>
            <a:cxnLst>
              <a:cxn ang="0">
                <a:pos x="6" y="513"/>
              </a:cxn>
              <a:cxn ang="0">
                <a:pos x="22" y="533"/>
              </a:cxn>
              <a:cxn ang="0">
                <a:pos x="49" y="513"/>
              </a:cxn>
              <a:cxn ang="0">
                <a:pos x="86" y="508"/>
              </a:cxn>
              <a:cxn ang="0">
                <a:pos x="103" y="479"/>
              </a:cxn>
              <a:cxn ang="0">
                <a:pos x="113" y="474"/>
              </a:cxn>
              <a:cxn ang="0">
                <a:pos x="140" y="484"/>
              </a:cxn>
              <a:cxn ang="0">
                <a:pos x="167" y="484"/>
              </a:cxn>
              <a:cxn ang="0">
                <a:pos x="184" y="504"/>
              </a:cxn>
              <a:cxn ang="0">
                <a:pos x="211" y="508"/>
              </a:cxn>
              <a:cxn ang="0">
                <a:pos x="237" y="504"/>
              </a:cxn>
              <a:cxn ang="0">
                <a:pos x="291" y="508"/>
              </a:cxn>
              <a:cxn ang="0">
                <a:pos x="308" y="523"/>
              </a:cxn>
              <a:cxn ang="0">
                <a:pos x="329" y="523"/>
              </a:cxn>
              <a:cxn ang="0">
                <a:pos x="335" y="508"/>
              </a:cxn>
              <a:cxn ang="0">
                <a:pos x="383" y="548"/>
              </a:cxn>
              <a:cxn ang="0">
                <a:pos x="415" y="553"/>
              </a:cxn>
              <a:cxn ang="0">
                <a:pos x="432" y="563"/>
              </a:cxn>
              <a:cxn ang="0">
                <a:pos x="432" y="582"/>
              </a:cxn>
              <a:cxn ang="0">
                <a:pos x="464" y="612"/>
              </a:cxn>
              <a:cxn ang="0">
                <a:pos x="496" y="617"/>
              </a:cxn>
              <a:cxn ang="0">
                <a:pos x="507" y="632"/>
              </a:cxn>
              <a:cxn ang="0">
                <a:pos x="512" y="642"/>
              </a:cxn>
              <a:cxn ang="0">
                <a:pos x="539" y="637"/>
              </a:cxn>
              <a:cxn ang="0">
                <a:pos x="545" y="662"/>
              </a:cxn>
              <a:cxn ang="0">
                <a:pos x="572" y="666"/>
              </a:cxn>
              <a:cxn ang="0">
                <a:pos x="588" y="671"/>
              </a:cxn>
              <a:cxn ang="0">
                <a:pos x="599" y="686"/>
              </a:cxn>
              <a:cxn ang="0">
                <a:pos x="626" y="676"/>
              </a:cxn>
              <a:cxn ang="0">
                <a:pos x="631" y="652"/>
              </a:cxn>
              <a:cxn ang="0">
                <a:pos x="620" y="637"/>
              </a:cxn>
              <a:cxn ang="0">
                <a:pos x="572" y="622"/>
              </a:cxn>
              <a:cxn ang="0">
                <a:pos x="561" y="617"/>
              </a:cxn>
              <a:cxn ang="0">
                <a:pos x="545" y="588"/>
              </a:cxn>
              <a:cxn ang="0">
                <a:pos x="523" y="578"/>
              </a:cxn>
              <a:cxn ang="0">
                <a:pos x="502" y="543"/>
              </a:cxn>
              <a:cxn ang="0">
                <a:pos x="475" y="523"/>
              </a:cxn>
              <a:cxn ang="0">
                <a:pos x="453" y="518"/>
              </a:cxn>
              <a:cxn ang="0">
                <a:pos x="448" y="499"/>
              </a:cxn>
              <a:cxn ang="0">
                <a:pos x="426" y="494"/>
              </a:cxn>
              <a:cxn ang="0">
                <a:pos x="410" y="499"/>
              </a:cxn>
              <a:cxn ang="0">
                <a:pos x="383" y="528"/>
              </a:cxn>
              <a:cxn ang="0">
                <a:pos x="372" y="513"/>
              </a:cxn>
              <a:cxn ang="0">
                <a:pos x="275" y="479"/>
              </a:cxn>
              <a:cxn ang="0">
                <a:pos x="178" y="29"/>
              </a:cxn>
              <a:cxn ang="0">
                <a:pos x="157" y="19"/>
              </a:cxn>
              <a:cxn ang="0">
                <a:pos x="135" y="34"/>
              </a:cxn>
              <a:cxn ang="0">
                <a:pos x="130" y="29"/>
              </a:cxn>
              <a:cxn ang="0">
                <a:pos x="76" y="19"/>
              </a:cxn>
              <a:cxn ang="0">
                <a:pos x="49" y="5"/>
              </a:cxn>
              <a:cxn ang="0">
                <a:pos x="0" y="0"/>
              </a:cxn>
            </a:cxnLst>
            <a:rect l="0" t="0" r="r" b="b"/>
            <a:pathLst>
              <a:path w="631" h="691">
                <a:moveTo>
                  <a:pt x="0" y="0"/>
                </a:moveTo>
                <a:lnTo>
                  <a:pt x="0" y="513"/>
                </a:lnTo>
                <a:lnTo>
                  <a:pt x="6" y="513"/>
                </a:lnTo>
                <a:lnTo>
                  <a:pt x="11" y="528"/>
                </a:lnTo>
                <a:lnTo>
                  <a:pt x="16" y="533"/>
                </a:lnTo>
                <a:lnTo>
                  <a:pt x="22" y="533"/>
                </a:lnTo>
                <a:lnTo>
                  <a:pt x="33" y="528"/>
                </a:lnTo>
                <a:lnTo>
                  <a:pt x="38" y="523"/>
                </a:lnTo>
                <a:lnTo>
                  <a:pt x="49" y="513"/>
                </a:lnTo>
                <a:lnTo>
                  <a:pt x="54" y="513"/>
                </a:lnTo>
                <a:lnTo>
                  <a:pt x="70" y="513"/>
                </a:lnTo>
                <a:lnTo>
                  <a:pt x="86" y="508"/>
                </a:lnTo>
                <a:lnTo>
                  <a:pt x="92" y="504"/>
                </a:lnTo>
                <a:lnTo>
                  <a:pt x="97" y="494"/>
                </a:lnTo>
                <a:lnTo>
                  <a:pt x="103" y="479"/>
                </a:lnTo>
                <a:lnTo>
                  <a:pt x="103" y="474"/>
                </a:lnTo>
                <a:lnTo>
                  <a:pt x="108" y="474"/>
                </a:lnTo>
                <a:lnTo>
                  <a:pt x="113" y="474"/>
                </a:lnTo>
                <a:lnTo>
                  <a:pt x="119" y="479"/>
                </a:lnTo>
                <a:lnTo>
                  <a:pt x="135" y="489"/>
                </a:lnTo>
                <a:lnTo>
                  <a:pt x="140" y="484"/>
                </a:lnTo>
                <a:lnTo>
                  <a:pt x="151" y="484"/>
                </a:lnTo>
                <a:lnTo>
                  <a:pt x="157" y="484"/>
                </a:lnTo>
                <a:lnTo>
                  <a:pt x="167" y="484"/>
                </a:lnTo>
                <a:lnTo>
                  <a:pt x="173" y="489"/>
                </a:lnTo>
                <a:lnTo>
                  <a:pt x="178" y="494"/>
                </a:lnTo>
                <a:lnTo>
                  <a:pt x="184" y="504"/>
                </a:lnTo>
                <a:lnTo>
                  <a:pt x="184" y="513"/>
                </a:lnTo>
                <a:lnTo>
                  <a:pt x="194" y="508"/>
                </a:lnTo>
                <a:lnTo>
                  <a:pt x="211" y="508"/>
                </a:lnTo>
                <a:lnTo>
                  <a:pt x="227" y="499"/>
                </a:lnTo>
                <a:lnTo>
                  <a:pt x="227" y="504"/>
                </a:lnTo>
                <a:lnTo>
                  <a:pt x="237" y="504"/>
                </a:lnTo>
                <a:lnTo>
                  <a:pt x="259" y="508"/>
                </a:lnTo>
                <a:lnTo>
                  <a:pt x="286" y="513"/>
                </a:lnTo>
                <a:lnTo>
                  <a:pt x="291" y="508"/>
                </a:lnTo>
                <a:lnTo>
                  <a:pt x="297" y="508"/>
                </a:lnTo>
                <a:lnTo>
                  <a:pt x="302" y="528"/>
                </a:lnTo>
                <a:lnTo>
                  <a:pt x="308" y="523"/>
                </a:lnTo>
                <a:lnTo>
                  <a:pt x="313" y="523"/>
                </a:lnTo>
                <a:lnTo>
                  <a:pt x="324" y="523"/>
                </a:lnTo>
                <a:lnTo>
                  <a:pt x="329" y="523"/>
                </a:lnTo>
                <a:lnTo>
                  <a:pt x="335" y="518"/>
                </a:lnTo>
                <a:lnTo>
                  <a:pt x="335" y="513"/>
                </a:lnTo>
                <a:lnTo>
                  <a:pt x="335" y="508"/>
                </a:lnTo>
                <a:lnTo>
                  <a:pt x="356" y="533"/>
                </a:lnTo>
                <a:lnTo>
                  <a:pt x="372" y="543"/>
                </a:lnTo>
                <a:lnTo>
                  <a:pt x="383" y="548"/>
                </a:lnTo>
                <a:lnTo>
                  <a:pt x="394" y="548"/>
                </a:lnTo>
                <a:lnTo>
                  <a:pt x="405" y="548"/>
                </a:lnTo>
                <a:lnTo>
                  <a:pt x="415" y="553"/>
                </a:lnTo>
                <a:lnTo>
                  <a:pt x="421" y="553"/>
                </a:lnTo>
                <a:lnTo>
                  <a:pt x="426" y="558"/>
                </a:lnTo>
                <a:lnTo>
                  <a:pt x="432" y="563"/>
                </a:lnTo>
                <a:lnTo>
                  <a:pt x="437" y="563"/>
                </a:lnTo>
                <a:lnTo>
                  <a:pt x="432" y="563"/>
                </a:lnTo>
                <a:lnTo>
                  <a:pt x="432" y="582"/>
                </a:lnTo>
                <a:lnTo>
                  <a:pt x="437" y="582"/>
                </a:lnTo>
                <a:lnTo>
                  <a:pt x="442" y="592"/>
                </a:lnTo>
                <a:lnTo>
                  <a:pt x="464" y="612"/>
                </a:lnTo>
                <a:lnTo>
                  <a:pt x="486" y="632"/>
                </a:lnTo>
                <a:lnTo>
                  <a:pt x="491" y="617"/>
                </a:lnTo>
                <a:lnTo>
                  <a:pt x="496" y="617"/>
                </a:lnTo>
                <a:lnTo>
                  <a:pt x="496" y="622"/>
                </a:lnTo>
                <a:lnTo>
                  <a:pt x="507" y="622"/>
                </a:lnTo>
                <a:lnTo>
                  <a:pt x="507" y="632"/>
                </a:lnTo>
                <a:lnTo>
                  <a:pt x="507" y="637"/>
                </a:lnTo>
                <a:lnTo>
                  <a:pt x="507" y="642"/>
                </a:lnTo>
                <a:lnTo>
                  <a:pt x="512" y="642"/>
                </a:lnTo>
                <a:lnTo>
                  <a:pt x="523" y="637"/>
                </a:lnTo>
                <a:lnTo>
                  <a:pt x="534" y="637"/>
                </a:lnTo>
                <a:lnTo>
                  <a:pt x="539" y="637"/>
                </a:lnTo>
                <a:lnTo>
                  <a:pt x="534" y="662"/>
                </a:lnTo>
                <a:lnTo>
                  <a:pt x="539" y="662"/>
                </a:lnTo>
                <a:lnTo>
                  <a:pt x="545" y="662"/>
                </a:lnTo>
                <a:lnTo>
                  <a:pt x="556" y="671"/>
                </a:lnTo>
                <a:lnTo>
                  <a:pt x="572" y="691"/>
                </a:lnTo>
                <a:lnTo>
                  <a:pt x="572" y="666"/>
                </a:lnTo>
                <a:lnTo>
                  <a:pt x="583" y="662"/>
                </a:lnTo>
                <a:lnTo>
                  <a:pt x="588" y="666"/>
                </a:lnTo>
                <a:lnTo>
                  <a:pt x="588" y="671"/>
                </a:lnTo>
                <a:lnTo>
                  <a:pt x="593" y="676"/>
                </a:lnTo>
                <a:lnTo>
                  <a:pt x="593" y="681"/>
                </a:lnTo>
                <a:lnTo>
                  <a:pt x="599" y="686"/>
                </a:lnTo>
                <a:lnTo>
                  <a:pt x="610" y="686"/>
                </a:lnTo>
                <a:lnTo>
                  <a:pt x="620" y="681"/>
                </a:lnTo>
                <a:lnTo>
                  <a:pt x="626" y="676"/>
                </a:lnTo>
                <a:lnTo>
                  <a:pt x="631" y="666"/>
                </a:lnTo>
                <a:lnTo>
                  <a:pt x="631" y="662"/>
                </a:lnTo>
                <a:lnTo>
                  <a:pt x="631" y="652"/>
                </a:lnTo>
                <a:lnTo>
                  <a:pt x="631" y="647"/>
                </a:lnTo>
                <a:lnTo>
                  <a:pt x="626" y="642"/>
                </a:lnTo>
                <a:lnTo>
                  <a:pt x="620" y="637"/>
                </a:lnTo>
                <a:lnTo>
                  <a:pt x="615" y="632"/>
                </a:lnTo>
                <a:lnTo>
                  <a:pt x="593" y="627"/>
                </a:lnTo>
                <a:lnTo>
                  <a:pt x="572" y="622"/>
                </a:lnTo>
                <a:lnTo>
                  <a:pt x="566" y="622"/>
                </a:lnTo>
                <a:lnTo>
                  <a:pt x="566" y="627"/>
                </a:lnTo>
                <a:lnTo>
                  <a:pt x="561" y="617"/>
                </a:lnTo>
                <a:lnTo>
                  <a:pt x="556" y="607"/>
                </a:lnTo>
                <a:lnTo>
                  <a:pt x="550" y="592"/>
                </a:lnTo>
                <a:lnTo>
                  <a:pt x="545" y="588"/>
                </a:lnTo>
                <a:lnTo>
                  <a:pt x="539" y="582"/>
                </a:lnTo>
                <a:lnTo>
                  <a:pt x="529" y="582"/>
                </a:lnTo>
                <a:lnTo>
                  <a:pt x="523" y="578"/>
                </a:lnTo>
                <a:lnTo>
                  <a:pt x="518" y="573"/>
                </a:lnTo>
                <a:lnTo>
                  <a:pt x="507" y="558"/>
                </a:lnTo>
                <a:lnTo>
                  <a:pt x="502" y="543"/>
                </a:lnTo>
                <a:lnTo>
                  <a:pt x="491" y="538"/>
                </a:lnTo>
                <a:lnTo>
                  <a:pt x="486" y="528"/>
                </a:lnTo>
                <a:lnTo>
                  <a:pt x="475" y="523"/>
                </a:lnTo>
                <a:lnTo>
                  <a:pt x="464" y="518"/>
                </a:lnTo>
                <a:lnTo>
                  <a:pt x="459" y="518"/>
                </a:lnTo>
                <a:lnTo>
                  <a:pt x="453" y="518"/>
                </a:lnTo>
                <a:lnTo>
                  <a:pt x="453" y="508"/>
                </a:lnTo>
                <a:lnTo>
                  <a:pt x="448" y="504"/>
                </a:lnTo>
                <a:lnTo>
                  <a:pt x="448" y="499"/>
                </a:lnTo>
                <a:lnTo>
                  <a:pt x="442" y="494"/>
                </a:lnTo>
                <a:lnTo>
                  <a:pt x="437" y="494"/>
                </a:lnTo>
                <a:lnTo>
                  <a:pt x="426" y="494"/>
                </a:lnTo>
                <a:lnTo>
                  <a:pt x="415" y="494"/>
                </a:lnTo>
                <a:lnTo>
                  <a:pt x="410" y="494"/>
                </a:lnTo>
                <a:lnTo>
                  <a:pt x="410" y="499"/>
                </a:lnTo>
                <a:lnTo>
                  <a:pt x="405" y="504"/>
                </a:lnTo>
                <a:lnTo>
                  <a:pt x="405" y="523"/>
                </a:lnTo>
                <a:lnTo>
                  <a:pt x="383" y="528"/>
                </a:lnTo>
                <a:lnTo>
                  <a:pt x="378" y="528"/>
                </a:lnTo>
                <a:lnTo>
                  <a:pt x="378" y="523"/>
                </a:lnTo>
                <a:lnTo>
                  <a:pt x="372" y="513"/>
                </a:lnTo>
                <a:lnTo>
                  <a:pt x="367" y="508"/>
                </a:lnTo>
                <a:lnTo>
                  <a:pt x="356" y="504"/>
                </a:lnTo>
                <a:lnTo>
                  <a:pt x="275" y="479"/>
                </a:lnTo>
                <a:lnTo>
                  <a:pt x="205" y="39"/>
                </a:lnTo>
                <a:lnTo>
                  <a:pt x="189" y="34"/>
                </a:lnTo>
                <a:lnTo>
                  <a:pt x="178" y="29"/>
                </a:lnTo>
                <a:lnTo>
                  <a:pt x="173" y="24"/>
                </a:lnTo>
                <a:lnTo>
                  <a:pt x="162" y="19"/>
                </a:lnTo>
                <a:lnTo>
                  <a:pt x="157" y="19"/>
                </a:lnTo>
                <a:lnTo>
                  <a:pt x="151" y="19"/>
                </a:lnTo>
                <a:lnTo>
                  <a:pt x="140" y="24"/>
                </a:lnTo>
                <a:lnTo>
                  <a:pt x="135" y="34"/>
                </a:lnTo>
                <a:lnTo>
                  <a:pt x="124" y="34"/>
                </a:lnTo>
                <a:lnTo>
                  <a:pt x="130" y="34"/>
                </a:lnTo>
                <a:lnTo>
                  <a:pt x="130" y="29"/>
                </a:lnTo>
                <a:lnTo>
                  <a:pt x="108" y="24"/>
                </a:lnTo>
                <a:lnTo>
                  <a:pt x="81" y="19"/>
                </a:lnTo>
                <a:lnTo>
                  <a:pt x="76" y="19"/>
                </a:lnTo>
                <a:lnTo>
                  <a:pt x="54" y="10"/>
                </a:lnTo>
                <a:lnTo>
                  <a:pt x="54" y="5"/>
                </a:lnTo>
                <a:lnTo>
                  <a:pt x="49" y="5"/>
                </a:lnTo>
                <a:lnTo>
                  <a:pt x="43" y="10"/>
                </a:lnTo>
                <a:lnTo>
                  <a:pt x="22" y="14"/>
                </a:lnTo>
                <a:lnTo>
                  <a:pt x="0" y="0"/>
                </a:lnTo>
                <a:close/>
              </a:path>
            </a:pathLst>
          </a:custGeom>
          <a:noFill/>
          <a:ln w="7938" cap="rnd">
            <a:solidFill>
              <a:srgbClr val="000000"/>
            </a:solidFill>
            <a:prstDash val="solid"/>
            <a:round/>
            <a:headEnd/>
            <a:tailEnd/>
          </a:ln>
        </p:spPr>
        <p:txBody>
          <a:bodyPr/>
          <a:lstStyle/>
          <a:p>
            <a:endParaRPr lang="en-US"/>
          </a:p>
        </p:txBody>
      </p:sp>
      <p:sp>
        <p:nvSpPr>
          <p:cNvPr id="159195" name="Freeform 2523"/>
          <p:cNvSpPr>
            <a:spLocks/>
          </p:cNvSpPr>
          <p:nvPr/>
        </p:nvSpPr>
        <p:spPr bwMode="auto">
          <a:xfrm>
            <a:off x="2495550" y="354013"/>
            <a:ext cx="641350" cy="1209675"/>
          </a:xfrm>
          <a:custGeom>
            <a:avLst/>
            <a:gdLst/>
            <a:ahLst/>
            <a:cxnLst>
              <a:cxn ang="0">
                <a:pos x="377" y="25"/>
              </a:cxn>
              <a:cxn ang="0">
                <a:pos x="329" y="0"/>
              </a:cxn>
              <a:cxn ang="0">
                <a:pos x="313" y="10"/>
              </a:cxn>
              <a:cxn ang="0">
                <a:pos x="264" y="25"/>
              </a:cxn>
              <a:cxn ang="0">
                <a:pos x="216" y="40"/>
              </a:cxn>
              <a:cxn ang="0">
                <a:pos x="194" y="65"/>
              </a:cxn>
              <a:cxn ang="0">
                <a:pos x="156" y="90"/>
              </a:cxn>
              <a:cxn ang="0">
                <a:pos x="135" y="90"/>
              </a:cxn>
              <a:cxn ang="0">
                <a:pos x="151" y="144"/>
              </a:cxn>
              <a:cxn ang="0">
                <a:pos x="194" y="228"/>
              </a:cxn>
              <a:cxn ang="0">
                <a:pos x="173" y="233"/>
              </a:cxn>
              <a:cxn ang="0">
                <a:pos x="140" y="208"/>
              </a:cxn>
              <a:cxn ang="0">
                <a:pos x="130" y="198"/>
              </a:cxn>
              <a:cxn ang="0">
                <a:pos x="54" y="213"/>
              </a:cxn>
              <a:cxn ang="0">
                <a:pos x="49" y="223"/>
              </a:cxn>
              <a:cxn ang="0">
                <a:pos x="70" y="258"/>
              </a:cxn>
              <a:cxn ang="0">
                <a:pos x="108" y="302"/>
              </a:cxn>
              <a:cxn ang="0">
                <a:pos x="167" y="297"/>
              </a:cxn>
              <a:cxn ang="0">
                <a:pos x="189" y="292"/>
              </a:cxn>
              <a:cxn ang="0">
                <a:pos x="178" y="317"/>
              </a:cxn>
              <a:cxn ang="0">
                <a:pos x="183" y="342"/>
              </a:cxn>
              <a:cxn ang="0">
                <a:pos x="167" y="352"/>
              </a:cxn>
              <a:cxn ang="0">
                <a:pos x="151" y="362"/>
              </a:cxn>
              <a:cxn ang="0">
                <a:pos x="124" y="372"/>
              </a:cxn>
              <a:cxn ang="0">
                <a:pos x="103" y="357"/>
              </a:cxn>
              <a:cxn ang="0">
                <a:pos x="86" y="362"/>
              </a:cxn>
              <a:cxn ang="0">
                <a:pos x="27" y="416"/>
              </a:cxn>
              <a:cxn ang="0">
                <a:pos x="43" y="480"/>
              </a:cxn>
              <a:cxn ang="0">
                <a:pos x="59" y="505"/>
              </a:cxn>
              <a:cxn ang="0">
                <a:pos x="92" y="505"/>
              </a:cxn>
              <a:cxn ang="0">
                <a:pos x="119" y="510"/>
              </a:cxn>
              <a:cxn ang="0">
                <a:pos x="124" y="550"/>
              </a:cxn>
              <a:cxn ang="0">
                <a:pos x="108" y="584"/>
              </a:cxn>
              <a:cxn ang="0">
                <a:pos x="135" y="575"/>
              </a:cxn>
              <a:cxn ang="0">
                <a:pos x="151" y="575"/>
              </a:cxn>
              <a:cxn ang="0">
                <a:pos x="183" y="604"/>
              </a:cxn>
              <a:cxn ang="0">
                <a:pos x="194" y="584"/>
              </a:cxn>
              <a:cxn ang="0">
                <a:pos x="221" y="584"/>
              </a:cxn>
              <a:cxn ang="0">
                <a:pos x="243" y="589"/>
              </a:cxn>
              <a:cxn ang="0">
                <a:pos x="237" y="614"/>
              </a:cxn>
              <a:cxn ang="0">
                <a:pos x="259" y="614"/>
              </a:cxn>
              <a:cxn ang="0">
                <a:pos x="259" y="624"/>
              </a:cxn>
              <a:cxn ang="0">
                <a:pos x="210" y="644"/>
              </a:cxn>
              <a:cxn ang="0">
                <a:pos x="173" y="664"/>
              </a:cxn>
              <a:cxn ang="0">
                <a:pos x="135" y="688"/>
              </a:cxn>
              <a:cxn ang="0">
                <a:pos x="108" y="708"/>
              </a:cxn>
              <a:cxn ang="0">
                <a:pos x="86" y="708"/>
              </a:cxn>
              <a:cxn ang="0">
                <a:pos x="65" y="718"/>
              </a:cxn>
              <a:cxn ang="0">
                <a:pos x="0" y="733"/>
              </a:cxn>
              <a:cxn ang="0">
                <a:pos x="38" y="753"/>
              </a:cxn>
              <a:cxn ang="0">
                <a:pos x="76" y="733"/>
              </a:cxn>
              <a:cxn ang="0">
                <a:pos x="119" y="733"/>
              </a:cxn>
              <a:cxn ang="0">
                <a:pos x="162" y="723"/>
              </a:cxn>
              <a:cxn ang="0">
                <a:pos x="189" y="708"/>
              </a:cxn>
              <a:cxn ang="0">
                <a:pos x="199" y="688"/>
              </a:cxn>
              <a:cxn ang="0">
                <a:pos x="226" y="688"/>
              </a:cxn>
              <a:cxn ang="0">
                <a:pos x="280" y="644"/>
              </a:cxn>
              <a:cxn ang="0">
                <a:pos x="302" y="634"/>
              </a:cxn>
              <a:cxn ang="0">
                <a:pos x="323" y="614"/>
              </a:cxn>
              <a:cxn ang="0">
                <a:pos x="334" y="589"/>
              </a:cxn>
              <a:cxn ang="0">
                <a:pos x="356" y="570"/>
              </a:cxn>
              <a:cxn ang="0">
                <a:pos x="377" y="565"/>
              </a:cxn>
              <a:cxn ang="0">
                <a:pos x="399" y="555"/>
              </a:cxn>
            </a:cxnLst>
            <a:rect l="0" t="0" r="r" b="b"/>
            <a:pathLst>
              <a:path w="404" h="762">
                <a:moveTo>
                  <a:pt x="404" y="555"/>
                </a:moveTo>
                <a:lnTo>
                  <a:pt x="404" y="40"/>
                </a:lnTo>
                <a:lnTo>
                  <a:pt x="377" y="25"/>
                </a:lnTo>
                <a:lnTo>
                  <a:pt x="345" y="5"/>
                </a:lnTo>
                <a:lnTo>
                  <a:pt x="334" y="0"/>
                </a:lnTo>
                <a:lnTo>
                  <a:pt x="329" y="0"/>
                </a:lnTo>
                <a:lnTo>
                  <a:pt x="334" y="0"/>
                </a:lnTo>
                <a:lnTo>
                  <a:pt x="323" y="5"/>
                </a:lnTo>
                <a:lnTo>
                  <a:pt x="313" y="10"/>
                </a:lnTo>
                <a:lnTo>
                  <a:pt x="302" y="15"/>
                </a:lnTo>
                <a:lnTo>
                  <a:pt x="286" y="20"/>
                </a:lnTo>
                <a:lnTo>
                  <a:pt x="264" y="25"/>
                </a:lnTo>
                <a:lnTo>
                  <a:pt x="243" y="30"/>
                </a:lnTo>
                <a:lnTo>
                  <a:pt x="232" y="35"/>
                </a:lnTo>
                <a:lnTo>
                  <a:pt x="216" y="40"/>
                </a:lnTo>
                <a:lnTo>
                  <a:pt x="210" y="50"/>
                </a:lnTo>
                <a:lnTo>
                  <a:pt x="199" y="55"/>
                </a:lnTo>
                <a:lnTo>
                  <a:pt x="194" y="65"/>
                </a:lnTo>
                <a:lnTo>
                  <a:pt x="183" y="90"/>
                </a:lnTo>
                <a:lnTo>
                  <a:pt x="167" y="90"/>
                </a:lnTo>
                <a:lnTo>
                  <a:pt x="156" y="90"/>
                </a:lnTo>
                <a:lnTo>
                  <a:pt x="146" y="85"/>
                </a:lnTo>
                <a:lnTo>
                  <a:pt x="140" y="85"/>
                </a:lnTo>
                <a:lnTo>
                  <a:pt x="135" y="90"/>
                </a:lnTo>
                <a:lnTo>
                  <a:pt x="113" y="104"/>
                </a:lnTo>
                <a:lnTo>
                  <a:pt x="135" y="124"/>
                </a:lnTo>
                <a:lnTo>
                  <a:pt x="151" y="144"/>
                </a:lnTo>
                <a:lnTo>
                  <a:pt x="173" y="184"/>
                </a:lnTo>
                <a:lnTo>
                  <a:pt x="199" y="223"/>
                </a:lnTo>
                <a:lnTo>
                  <a:pt x="194" y="228"/>
                </a:lnTo>
                <a:lnTo>
                  <a:pt x="189" y="233"/>
                </a:lnTo>
                <a:lnTo>
                  <a:pt x="178" y="233"/>
                </a:lnTo>
                <a:lnTo>
                  <a:pt x="173" y="233"/>
                </a:lnTo>
                <a:lnTo>
                  <a:pt x="162" y="228"/>
                </a:lnTo>
                <a:lnTo>
                  <a:pt x="140" y="223"/>
                </a:lnTo>
                <a:lnTo>
                  <a:pt x="140" y="208"/>
                </a:lnTo>
                <a:lnTo>
                  <a:pt x="140" y="198"/>
                </a:lnTo>
                <a:lnTo>
                  <a:pt x="135" y="198"/>
                </a:lnTo>
                <a:lnTo>
                  <a:pt x="130" y="198"/>
                </a:lnTo>
                <a:lnTo>
                  <a:pt x="108" y="203"/>
                </a:lnTo>
                <a:lnTo>
                  <a:pt x="92" y="208"/>
                </a:lnTo>
                <a:lnTo>
                  <a:pt x="54" y="213"/>
                </a:lnTo>
                <a:lnTo>
                  <a:pt x="49" y="213"/>
                </a:lnTo>
                <a:lnTo>
                  <a:pt x="49" y="218"/>
                </a:lnTo>
                <a:lnTo>
                  <a:pt x="49" y="223"/>
                </a:lnTo>
                <a:lnTo>
                  <a:pt x="54" y="228"/>
                </a:lnTo>
                <a:lnTo>
                  <a:pt x="70" y="238"/>
                </a:lnTo>
                <a:lnTo>
                  <a:pt x="70" y="258"/>
                </a:lnTo>
                <a:lnTo>
                  <a:pt x="65" y="273"/>
                </a:lnTo>
                <a:lnTo>
                  <a:pt x="92" y="292"/>
                </a:lnTo>
                <a:lnTo>
                  <a:pt x="108" y="302"/>
                </a:lnTo>
                <a:lnTo>
                  <a:pt x="124" y="302"/>
                </a:lnTo>
                <a:lnTo>
                  <a:pt x="156" y="302"/>
                </a:lnTo>
                <a:lnTo>
                  <a:pt x="167" y="297"/>
                </a:lnTo>
                <a:lnTo>
                  <a:pt x="178" y="292"/>
                </a:lnTo>
                <a:lnTo>
                  <a:pt x="183" y="292"/>
                </a:lnTo>
                <a:lnTo>
                  <a:pt x="189" y="292"/>
                </a:lnTo>
                <a:lnTo>
                  <a:pt x="194" y="302"/>
                </a:lnTo>
                <a:lnTo>
                  <a:pt x="183" y="312"/>
                </a:lnTo>
                <a:lnTo>
                  <a:pt x="178" y="317"/>
                </a:lnTo>
                <a:lnTo>
                  <a:pt x="178" y="322"/>
                </a:lnTo>
                <a:lnTo>
                  <a:pt x="183" y="337"/>
                </a:lnTo>
                <a:lnTo>
                  <a:pt x="183" y="342"/>
                </a:lnTo>
                <a:lnTo>
                  <a:pt x="183" y="347"/>
                </a:lnTo>
                <a:lnTo>
                  <a:pt x="178" y="357"/>
                </a:lnTo>
                <a:lnTo>
                  <a:pt x="167" y="352"/>
                </a:lnTo>
                <a:lnTo>
                  <a:pt x="156" y="352"/>
                </a:lnTo>
                <a:lnTo>
                  <a:pt x="156" y="357"/>
                </a:lnTo>
                <a:lnTo>
                  <a:pt x="151" y="362"/>
                </a:lnTo>
                <a:lnTo>
                  <a:pt x="140" y="367"/>
                </a:lnTo>
                <a:lnTo>
                  <a:pt x="135" y="372"/>
                </a:lnTo>
                <a:lnTo>
                  <a:pt x="124" y="372"/>
                </a:lnTo>
                <a:lnTo>
                  <a:pt x="113" y="367"/>
                </a:lnTo>
                <a:lnTo>
                  <a:pt x="108" y="357"/>
                </a:lnTo>
                <a:lnTo>
                  <a:pt x="103" y="357"/>
                </a:lnTo>
                <a:lnTo>
                  <a:pt x="97" y="357"/>
                </a:lnTo>
                <a:lnTo>
                  <a:pt x="92" y="357"/>
                </a:lnTo>
                <a:lnTo>
                  <a:pt x="86" y="362"/>
                </a:lnTo>
                <a:lnTo>
                  <a:pt x="54" y="386"/>
                </a:lnTo>
                <a:lnTo>
                  <a:pt x="43" y="401"/>
                </a:lnTo>
                <a:lnTo>
                  <a:pt x="27" y="416"/>
                </a:lnTo>
                <a:lnTo>
                  <a:pt x="27" y="436"/>
                </a:lnTo>
                <a:lnTo>
                  <a:pt x="38" y="461"/>
                </a:lnTo>
                <a:lnTo>
                  <a:pt x="43" y="480"/>
                </a:lnTo>
                <a:lnTo>
                  <a:pt x="54" y="500"/>
                </a:lnTo>
                <a:lnTo>
                  <a:pt x="54" y="505"/>
                </a:lnTo>
                <a:lnTo>
                  <a:pt x="59" y="505"/>
                </a:lnTo>
                <a:lnTo>
                  <a:pt x="70" y="510"/>
                </a:lnTo>
                <a:lnTo>
                  <a:pt x="81" y="510"/>
                </a:lnTo>
                <a:lnTo>
                  <a:pt x="92" y="505"/>
                </a:lnTo>
                <a:lnTo>
                  <a:pt x="108" y="495"/>
                </a:lnTo>
                <a:lnTo>
                  <a:pt x="113" y="490"/>
                </a:lnTo>
                <a:lnTo>
                  <a:pt x="119" y="510"/>
                </a:lnTo>
                <a:lnTo>
                  <a:pt x="124" y="530"/>
                </a:lnTo>
                <a:lnTo>
                  <a:pt x="124" y="540"/>
                </a:lnTo>
                <a:lnTo>
                  <a:pt x="124" y="550"/>
                </a:lnTo>
                <a:lnTo>
                  <a:pt x="119" y="565"/>
                </a:lnTo>
                <a:lnTo>
                  <a:pt x="108" y="579"/>
                </a:lnTo>
                <a:lnTo>
                  <a:pt x="108" y="584"/>
                </a:lnTo>
                <a:lnTo>
                  <a:pt x="113" y="584"/>
                </a:lnTo>
                <a:lnTo>
                  <a:pt x="124" y="579"/>
                </a:lnTo>
                <a:lnTo>
                  <a:pt x="135" y="575"/>
                </a:lnTo>
                <a:lnTo>
                  <a:pt x="140" y="575"/>
                </a:lnTo>
                <a:lnTo>
                  <a:pt x="146" y="575"/>
                </a:lnTo>
                <a:lnTo>
                  <a:pt x="151" y="575"/>
                </a:lnTo>
                <a:lnTo>
                  <a:pt x="156" y="579"/>
                </a:lnTo>
                <a:lnTo>
                  <a:pt x="167" y="584"/>
                </a:lnTo>
                <a:lnTo>
                  <a:pt x="183" y="604"/>
                </a:lnTo>
                <a:lnTo>
                  <a:pt x="189" y="599"/>
                </a:lnTo>
                <a:lnTo>
                  <a:pt x="189" y="594"/>
                </a:lnTo>
                <a:lnTo>
                  <a:pt x="194" y="584"/>
                </a:lnTo>
                <a:lnTo>
                  <a:pt x="199" y="579"/>
                </a:lnTo>
                <a:lnTo>
                  <a:pt x="205" y="579"/>
                </a:lnTo>
                <a:lnTo>
                  <a:pt x="221" y="584"/>
                </a:lnTo>
                <a:lnTo>
                  <a:pt x="243" y="589"/>
                </a:lnTo>
                <a:lnTo>
                  <a:pt x="248" y="589"/>
                </a:lnTo>
                <a:lnTo>
                  <a:pt x="243" y="589"/>
                </a:lnTo>
                <a:lnTo>
                  <a:pt x="243" y="599"/>
                </a:lnTo>
                <a:lnTo>
                  <a:pt x="243" y="604"/>
                </a:lnTo>
                <a:lnTo>
                  <a:pt x="237" y="614"/>
                </a:lnTo>
                <a:lnTo>
                  <a:pt x="243" y="614"/>
                </a:lnTo>
                <a:lnTo>
                  <a:pt x="243" y="619"/>
                </a:lnTo>
                <a:lnTo>
                  <a:pt x="259" y="614"/>
                </a:lnTo>
                <a:lnTo>
                  <a:pt x="264" y="614"/>
                </a:lnTo>
                <a:lnTo>
                  <a:pt x="275" y="614"/>
                </a:lnTo>
                <a:lnTo>
                  <a:pt x="259" y="624"/>
                </a:lnTo>
                <a:lnTo>
                  <a:pt x="243" y="629"/>
                </a:lnTo>
                <a:lnTo>
                  <a:pt x="226" y="634"/>
                </a:lnTo>
                <a:lnTo>
                  <a:pt x="210" y="644"/>
                </a:lnTo>
                <a:lnTo>
                  <a:pt x="194" y="654"/>
                </a:lnTo>
                <a:lnTo>
                  <a:pt x="183" y="659"/>
                </a:lnTo>
                <a:lnTo>
                  <a:pt x="173" y="664"/>
                </a:lnTo>
                <a:lnTo>
                  <a:pt x="156" y="673"/>
                </a:lnTo>
                <a:lnTo>
                  <a:pt x="146" y="678"/>
                </a:lnTo>
                <a:lnTo>
                  <a:pt x="135" y="688"/>
                </a:lnTo>
                <a:lnTo>
                  <a:pt x="124" y="703"/>
                </a:lnTo>
                <a:lnTo>
                  <a:pt x="119" y="708"/>
                </a:lnTo>
                <a:lnTo>
                  <a:pt x="108" y="708"/>
                </a:lnTo>
                <a:lnTo>
                  <a:pt x="97" y="703"/>
                </a:lnTo>
                <a:lnTo>
                  <a:pt x="92" y="703"/>
                </a:lnTo>
                <a:lnTo>
                  <a:pt x="86" y="708"/>
                </a:lnTo>
                <a:lnTo>
                  <a:pt x="76" y="708"/>
                </a:lnTo>
                <a:lnTo>
                  <a:pt x="70" y="718"/>
                </a:lnTo>
                <a:lnTo>
                  <a:pt x="65" y="718"/>
                </a:lnTo>
                <a:lnTo>
                  <a:pt x="54" y="718"/>
                </a:lnTo>
                <a:lnTo>
                  <a:pt x="22" y="728"/>
                </a:lnTo>
                <a:lnTo>
                  <a:pt x="0" y="733"/>
                </a:lnTo>
                <a:lnTo>
                  <a:pt x="0" y="762"/>
                </a:lnTo>
                <a:lnTo>
                  <a:pt x="11" y="762"/>
                </a:lnTo>
                <a:lnTo>
                  <a:pt x="38" y="753"/>
                </a:lnTo>
                <a:lnTo>
                  <a:pt x="65" y="743"/>
                </a:lnTo>
                <a:lnTo>
                  <a:pt x="70" y="738"/>
                </a:lnTo>
                <a:lnTo>
                  <a:pt x="76" y="733"/>
                </a:lnTo>
                <a:lnTo>
                  <a:pt x="92" y="733"/>
                </a:lnTo>
                <a:lnTo>
                  <a:pt x="103" y="738"/>
                </a:lnTo>
                <a:lnTo>
                  <a:pt x="119" y="733"/>
                </a:lnTo>
                <a:lnTo>
                  <a:pt x="135" y="728"/>
                </a:lnTo>
                <a:lnTo>
                  <a:pt x="151" y="723"/>
                </a:lnTo>
                <a:lnTo>
                  <a:pt x="162" y="723"/>
                </a:lnTo>
                <a:lnTo>
                  <a:pt x="173" y="723"/>
                </a:lnTo>
                <a:lnTo>
                  <a:pt x="183" y="718"/>
                </a:lnTo>
                <a:lnTo>
                  <a:pt x="189" y="708"/>
                </a:lnTo>
                <a:lnTo>
                  <a:pt x="194" y="698"/>
                </a:lnTo>
                <a:lnTo>
                  <a:pt x="199" y="693"/>
                </a:lnTo>
                <a:lnTo>
                  <a:pt x="199" y="688"/>
                </a:lnTo>
                <a:lnTo>
                  <a:pt x="210" y="693"/>
                </a:lnTo>
                <a:lnTo>
                  <a:pt x="216" y="693"/>
                </a:lnTo>
                <a:lnTo>
                  <a:pt x="226" y="688"/>
                </a:lnTo>
                <a:lnTo>
                  <a:pt x="253" y="669"/>
                </a:lnTo>
                <a:lnTo>
                  <a:pt x="270" y="654"/>
                </a:lnTo>
                <a:lnTo>
                  <a:pt x="280" y="644"/>
                </a:lnTo>
                <a:lnTo>
                  <a:pt x="286" y="639"/>
                </a:lnTo>
                <a:lnTo>
                  <a:pt x="291" y="634"/>
                </a:lnTo>
                <a:lnTo>
                  <a:pt x="302" y="634"/>
                </a:lnTo>
                <a:lnTo>
                  <a:pt x="307" y="634"/>
                </a:lnTo>
                <a:lnTo>
                  <a:pt x="318" y="624"/>
                </a:lnTo>
                <a:lnTo>
                  <a:pt x="323" y="614"/>
                </a:lnTo>
                <a:lnTo>
                  <a:pt x="329" y="599"/>
                </a:lnTo>
                <a:lnTo>
                  <a:pt x="329" y="594"/>
                </a:lnTo>
                <a:lnTo>
                  <a:pt x="334" y="589"/>
                </a:lnTo>
                <a:lnTo>
                  <a:pt x="340" y="584"/>
                </a:lnTo>
                <a:lnTo>
                  <a:pt x="345" y="579"/>
                </a:lnTo>
                <a:lnTo>
                  <a:pt x="356" y="570"/>
                </a:lnTo>
                <a:lnTo>
                  <a:pt x="366" y="565"/>
                </a:lnTo>
                <a:lnTo>
                  <a:pt x="372" y="565"/>
                </a:lnTo>
                <a:lnTo>
                  <a:pt x="377" y="565"/>
                </a:lnTo>
                <a:lnTo>
                  <a:pt x="383" y="565"/>
                </a:lnTo>
                <a:lnTo>
                  <a:pt x="393" y="560"/>
                </a:lnTo>
                <a:lnTo>
                  <a:pt x="399" y="555"/>
                </a:lnTo>
                <a:lnTo>
                  <a:pt x="404" y="555"/>
                </a:lnTo>
                <a:close/>
              </a:path>
            </a:pathLst>
          </a:custGeom>
          <a:solidFill>
            <a:srgbClr val="FFFFFF"/>
          </a:solidFill>
          <a:ln w="9525">
            <a:noFill/>
            <a:round/>
            <a:headEnd/>
            <a:tailEnd/>
          </a:ln>
        </p:spPr>
        <p:txBody>
          <a:bodyPr/>
          <a:lstStyle/>
          <a:p>
            <a:endParaRPr lang="en-US"/>
          </a:p>
        </p:txBody>
      </p:sp>
      <p:sp>
        <p:nvSpPr>
          <p:cNvPr id="159196" name="Freeform 2524"/>
          <p:cNvSpPr>
            <a:spLocks/>
          </p:cNvSpPr>
          <p:nvPr/>
        </p:nvSpPr>
        <p:spPr bwMode="auto">
          <a:xfrm>
            <a:off x="2495550" y="354013"/>
            <a:ext cx="641350" cy="1209675"/>
          </a:xfrm>
          <a:custGeom>
            <a:avLst/>
            <a:gdLst/>
            <a:ahLst/>
            <a:cxnLst>
              <a:cxn ang="0">
                <a:pos x="377" y="25"/>
              </a:cxn>
              <a:cxn ang="0">
                <a:pos x="329" y="0"/>
              </a:cxn>
              <a:cxn ang="0">
                <a:pos x="313" y="10"/>
              </a:cxn>
              <a:cxn ang="0">
                <a:pos x="264" y="25"/>
              </a:cxn>
              <a:cxn ang="0">
                <a:pos x="216" y="40"/>
              </a:cxn>
              <a:cxn ang="0">
                <a:pos x="194" y="65"/>
              </a:cxn>
              <a:cxn ang="0">
                <a:pos x="156" y="90"/>
              </a:cxn>
              <a:cxn ang="0">
                <a:pos x="135" y="90"/>
              </a:cxn>
              <a:cxn ang="0">
                <a:pos x="151" y="144"/>
              </a:cxn>
              <a:cxn ang="0">
                <a:pos x="194" y="228"/>
              </a:cxn>
              <a:cxn ang="0">
                <a:pos x="173" y="233"/>
              </a:cxn>
              <a:cxn ang="0">
                <a:pos x="140" y="208"/>
              </a:cxn>
              <a:cxn ang="0">
                <a:pos x="130" y="198"/>
              </a:cxn>
              <a:cxn ang="0">
                <a:pos x="54" y="213"/>
              </a:cxn>
              <a:cxn ang="0">
                <a:pos x="49" y="223"/>
              </a:cxn>
              <a:cxn ang="0">
                <a:pos x="70" y="258"/>
              </a:cxn>
              <a:cxn ang="0">
                <a:pos x="108" y="302"/>
              </a:cxn>
              <a:cxn ang="0">
                <a:pos x="167" y="297"/>
              </a:cxn>
              <a:cxn ang="0">
                <a:pos x="189" y="292"/>
              </a:cxn>
              <a:cxn ang="0">
                <a:pos x="178" y="317"/>
              </a:cxn>
              <a:cxn ang="0">
                <a:pos x="183" y="342"/>
              </a:cxn>
              <a:cxn ang="0">
                <a:pos x="167" y="352"/>
              </a:cxn>
              <a:cxn ang="0">
                <a:pos x="151" y="362"/>
              </a:cxn>
              <a:cxn ang="0">
                <a:pos x="124" y="372"/>
              </a:cxn>
              <a:cxn ang="0">
                <a:pos x="103" y="357"/>
              </a:cxn>
              <a:cxn ang="0">
                <a:pos x="86" y="362"/>
              </a:cxn>
              <a:cxn ang="0">
                <a:pos x="27" y="416"/>
              </a:cxn>
              <a:cxn ang="0">
                <a:pos x="43" y="480"/>
              </a:cxn>
              <a:cxn ang="0">
                <a:pos x="59" y="505"/>
              </a:cxn>
              <a:cxn ang="0">
                <a:pos x="92" y="505"/>
              </a:cxn>
              <a:cxn ang="0">
                <a:pos x="119" y="510"/>
              </a:cxn>
              <a:cxn ang="0">
                <a:pos x="124" y="550"/>
              </a:cxn>
              <a:cxn ang="0">
                <a:pos x="108" y="584"/>
              </a:cxn>
              <a:cxn ang="0">
                <a:pos x="135" y="575"/>
              </a:cxn>
              <a:cxn ang="0">
                <a:pos x="151" y="575"/>
              </a:cxn>
              <a:cxn ang="0">
                <a:pos x="183" y="604"/>
              </a:cxn>
              <a:cxn ang="0">
                <a:pos x="194" y="584"/>
              </a:cxn>
              <a:cxn ang="0">
                <a:pos x="221" y="584"/>
              </a:cxn>
              <a:cxn ang="0">
                <a:pos x="243" y="589"/>
              </a:cxn>
              <a:cxn ang="0">
                <a:pos x="237" y="614"/>
              </a:cxn>
              <a:cxn ang="0">
                <a:pos x="259" y="614"/>
              </a:cxn>
              <a:cxn ang="0">
                <a:pos x="259" y="624"/>
              </a:cxn>
              <a:cxn ang="0">
                <a:pos x="210" y="644"/>
              </a:cxn>
              <a:cxn ang="0">
                <a:pos x="173" y="664"/>
              </a:cxn>
              <a:cxn ang="0">
                <a:pos x="135" y="688"/>
              </a:cxn>
              <a:cxn ang="0">
                <a:pos x="108" y="708"/>
              </a:cxn>
              <a:cxn ang="0">
                <a:pos x="86" y="708"/>
              </a:cxn>
              <a:cxn ang="0">
                <a:pos x="65" y="718"/>
              </a:cxn>
              <a:cxn ang="0">
                <a:pos x="0" y="733"/>
              </a:cxn>
              <a:cxn ang="0">
                <a:pos x="38" y="753"/>
              </a:cxn>
              <a:cxn ang="0">
                <a:pos x="76" y="733"/>
              </a:cxn>
              <a:cxn ang="0">
                <a:pos x="119" y="733"/>
              </a:cxn>
              <a:cxn ang="0">
                <a:pos x="162" y="723"/>
              </a:cxn>
              <a:cxn ang="0">
                <a:pos x="189" y="708"/>
              </a:cxn>
              <a:cxn ang="0">
                <a:pos x="199" y="688"/>
              </a:cxn>
              <a:cxn ang="0">
                <a:pos x="226" y="688"/>
              </a:cxn>
              <a:cxn ang="0">
                <a:pos x="280" y="644"/>
              </a:cxn>
              <a:cxn ang="0">
                <a:pos x="302" y="634"/>
              </a:cxn>
              <a:cxn ang="0">
                <a:pos x="323" y="614"/>
              </a:cxn>
              <a:cxn ang="0">
                <a:pos x="334" y="589"/>
              </a:cxn>
              <a:cxn ang="0">
                <a:pos x="356" y="570"/>
              </a:cxn>
              <a:cxn ang="0">
                <a:pos x="377" y="565"/>
              </a:cxn>
              <a:cxn ang="0">
                <a:pos x="399" y="555"/>
              </a:cxn>
            </a:cxnLst>
            <a:rect l="0" t="0" r="r" b="b"/>
            <a:pathLst>
              <a:path w="404" h="762">
                <a:moveTo>
                  <a:pt x="404" y="555"/>
                </a:moveTo>
                <a:lnTo>
                  <a:pt x="404" y="40"/>
                </a:lnTo>
                <a:lnTo>
                  <a:pt x="377" y="25"/>
                </a:lnTo>
                <a:lnTo>
                  <a:pt x="345" y="5"/>
                </a:lnTo>
                <a:lnTo>
                  <a:pt x="334" y="0"/>
                </a:lnTo>
                <a:lnTo>
                  <a:pt x="329" y="0"/>
                </a:lnTo>
                <a:lnTo>
                  <a:pt x="334" y="0"/>
                </a:lnTo>
                <a:lnTo>
                  <a:pt x="323" y="5"/>
                </a:lnTo>
                <a:lnTo>
                  <a:pt x="313" y="10"/>
                </a:lnTo>
                <a:lnTo>
                  <a:pt x="302" y="15"/>
                </a:lnTo>
                <a:lnTo>
                  <a:pt x="286" y="20"/>
                </a:lnTo>
                <a:lnTo>
                  <a:pt x="264" y="25"/>
                </a:lnTo>
                <a:lnTo>
                  <a:pt x="243" y="30"/>
                </a:lnTo>
                <a:lnTo>
                  <a:pt x="232" y="35"/>
                </a:lnTo>
                <a:lnTo>
                  <a:pt x="216" y="40"/>
                </a:lnTo>
                <a:lnTo>
                  <a:pt x="210" y="50"/>
                </a:lnTo>
                <a:lnTo>
                  <a:pt x="199" y="55"/>
                </a:lnTo>
                <a:lnTo>
                  <a:pt x="194" y="65"/>
                </a:lnTo>
                <a:lnTo>
                  <a:pt x="183" y="90"/>
                </a:lnTo>
                <a:lnTo>
                  <a:pt x="167" y="90"/>
                </a:lnTo>
                <a:lnTo>
                  <a:pt x="156" y="90"/>
                </a:lnTo>
                <a:lnTo>
                  <a:pt x="146" y="85"/>
                </a:lnTo>
                <a:lnTo>
                  <a:pt x="140" y="85"/>
                </a:lnTo>
                <a:lnTo>
                  <a:pt x="135" y="90"/>
                </a:lnTo>
                <a:lnTo>
                  <a:pt x="113" y="104"/>
                </a:lnTo>
                <a:lnTo>
                  <a:pt x="135" y="124"/>
                </a:lnTo>
                <a:lnTo>
                  <a:pt x="151" y="144"/>
                </a:lnTo>
                <a:lnTo>
                  <a:pt x="173" y="184"/>
                </a:lnTo>
                <a:lnTo>
                  <a:pt x="199" y="223"/>
                </a:lnTo>
                <a:lnTo>
                  <a:pt x="194" y="228"/>
                </a:lnTo>
                <a:lnTo>
                  <a:pt x="189" y="233"/>
                </a:lnTo>
                <a:lnTo>
                  <a:pt x="178" y="233"/>
                </a:lnTo>
                <a:lnTo>
                  <a:pt x="173" y="233"/>
                </a:lnTo>
                <a:lnTo>
                  <a:pt x="162" y="228"/>
                </a:lnTo>
                <a:lnTo>
                  <a:pt x="140" y="223"/>
                </a:lnTo>
                <a:lnTo>
                  <a:pt x="140" y="208"/>
                </a:lnTo>
                <a:lnTo>
                  <a:pt x="140" y="198"/>
                </a:lnTo>
                <a:lnTo>
                  <a:pt x="135" y="198"/>
                </a:lnTo>
                <a:lnTo>
                  <a:pt x="130" y="198"/>
                </a:lnTo>
                <a:lnTo>
                  <a:pt x="108" y="203"/>
                </a:lnTo>
                <a:lnTo>
                  <a:pt x="92" y="208"/>
                </a:lnTo>
                <a:lnTo>
                  <a:pt x="54" y="213"/>
                </a:lnTo>
                <a:lnTo>
                  <a:pt x="49" y="213"/>
                </a:lnTo>
                <a:lnTo>
                  <a:pt x="49" y="218"/>
                </a:lnTo>
                <a:lnTo>
                  <a:pt x="49" y="223"/>
                </a:lnTo>
                <a:lnTo>
                  <a:pt x="54" y="228"/>
                </a:lnTo>
                <a:lnTo>
                  <a:pt x="70" y="238"/>
                </a:lnTo>
                <a:lnTo>
                  <a:pt x="70" y="258"/>
                </a:lnTo>
                <a:lnTo>
                  <a:pt x="65" y="273"/>
                </a:lnTo>
                <a:lnTo>
                  <a:pt x="92" y="292"/>
                </a:lnTo>
                <a:lnTo>
                  <a:pt x="108" y="302"/>
                </a:lnTo>
                <a:lnTo>
                  <a:pt x="124" y="302"/>
                </a:lnTo>
                <a:lnTo>
                  <a:pt x="156" y="302"/>
                </a:lnTo>
                <a:lnTo>
                  <a:pt x="167" y="297"/>
                </a:lnTo>
                <a:lnTo>
                  <a:pt x="178" y="292"/>
                </a:lnTo>
                <a:lnTo>
                  <a:pt x="183" y="292"/>
                </a:lnTo>
                <a:lnTo>
                  <a:pt x="189" y="292"/>
                </a:lnTo>
                <a:lnTo>
                  <a:pt x="194" y="302"/>
                </a:lnTo>
                <a:lnTo>
                  <a:pt x="183" y="312"/>
                </a:lnTo>
                <a:lnTo>
                  <a:pt x="178" y="317"/>
                </a:lnTo>
                <a:lnTo>
                  <a:pt x="178" y="322"/>
                </a:lnTo>
                <a:lnTo>
                  <a:pt x="183" y="337"/>
                </a:lnTo>
                <a:lnTo>
                  <a:pt x="183" y="342"/>
                </a:lnTo>
                <a:lnTo>
                  <a:pt x="183" y="347"/>
                </a:lnTo>
                <a:lnTo>
                  <a:pt x="178" y="357"/>
                </a:lnTo>
                <a:lnTo>
                  <a:pt x="167" y="352"/>
                </a:lnTo>
                <a:lnTo>
                  <a:pt x="156" y="352"/>
                </a:lnTo>
                <a:lnTo>
                  <a:pt x="156" y="357"/>
                </a:lnTo>
                <a:lnTo>
                  <a:pt x="151" y="362"/>
                </a:lnTo>
                <a:lnTo>
                  <a:pt x="140" y="367"/>
                </a:lnTo>
                <a:lnTo>
                  <a:pt x="135" y="372"/>
                </a:lnTo>
                <a:lnTo>
                  <a:pt x="124" y="372"/>
                </a:lnTo>
                <a:lnTo>
                  <a:pt x="113" y="367"/>
                </a:lnTo>
                <a:lnTo>
                  <a:pt x="108" y="357"/>
                </a:lnTo>
                <a:lnTo>
                  <a:pt x="103" y="357"/>
                </a:lnTo>
                <a:lnTo>
                  <a:pt x="97" y="357"/>
                </a:lnTo>
                <a:lnTo>
                  <a:pt x="92" y="357"/>
                </a:lnTo>
                <a:lnTo>
                  <a:pt x="86" y="362"/>
                </a:lnTo>
                <a:lnTo>
                  <a:pt x="54" y="386"/>
                </a:lnTo>
                <a:lnTo>
                  <a:pt x="43" y="401"/>
                </a:lnTo>
                <a:lnTo>
                  <a:pt x="27" y="416"/>
                </a:lnTo>
                <a:lnTo>
                  <a:pt x="27" y="436"/>
                </a:lnTo>
                <a:lnTo>
                  <a:pt x="38" y="461"/>
                </a:lnTo>
                <a:lnTo>
                  <a:pt x="43" y="480"/>
                </a:lnTo>
                <a:lnTo>
                  <a:pt x="54" y="500"/>
                </a:lnTo>
                <a:lnTo>
                  <a:pt x="54" y="505"/>
                </a:lnTo>
                <a:lnTo>
                  <a:pt x="59" y="505"/>
                </a:lnTo>
                <a:lnTo>
                  <a:pt x="70" y="510"/>
                </a:lnTo>
                <a:lnTo>
                  <a:pt x="81" y="510"/>
                </a:lnTo>
                <a:lnTo>
                  <a:pt x="92" y="505"/>
                </a:lnTo>
                <a:lnTo>
                  <a:pt x="108" y="495"/>
                </a:lnTo>
                <a:lnTo>
                  <a:pt x="113" y="490"/>
                </a:lnTo>
                <a:lnTo>
                  <a:pt x="119" y="510"/>
                </a:lnTo>
                <a:lnTo>
                  <a:pt x="124" y="530"/>
                </a:lnTo>
                <a:lnTo>
                  <a:pt x="124" y="540"/>
                </a:lnTo>
                <a:lnTo>
                  <a:pt x="124" y="550"/>
                </a:lnTo>
                <a:lnTo>
                  <a:pt x="119" y="565"/>
                </a:lnTo>
                <a:lnTo>
                  <a:pt x="108" y="579"/>
                </a:lnTo>
                <a:lnTo>
                  <a:pt x="108" y="584"/>
                </a:lnTo>
                <a:lnTo>
                  <a:pt x="113" y="584"/>
                </a:lnTo>
                <a:lnTo>
                  <a:pt x="124" y="579"/>
                </a:lnTo>
                <a:lnTo>
                  <a:pt x="135" y="575"/>
                </a:lnTo>
                <a:lnTo>
                  <a:pt x="140" y="575"/>
                </a:lnTo>
                <a:lnTo>
                  <a:pt x="146" y="575"/>
                </a:lnTo>
                <a:lnTo>
                  <a:pt x="151" y="575"/>
                </a:lnTo>
                <a:lnTo>
                  <a:pt x="156" y="579"/>
                </a:lnTo>
                <a:lnTo>
                  <a:pt x="167" y="584"/>
                </a:lnTo>
                <a:lnTo>
                  <a:pt x="183" y="604"/>
                </a:lnTo>
                <a:lnTo>
                  <a:pt x="189" y="599"/>
                </a:lnTo>
                <a:lnTo>
                  <a:pt x="189" y="594"/>
                </a:lnTo>
                <a:lnTo>
                  <a:pt x="194" y="584"/>
                </a:lnTo>
                <a:lnTo>
                  <a:pt x="199" y="579"/>
                </a:lnTo>
                <a:lnTo>
                  <a:pt x="205" y="579"/>
                </a:lnTo>
                <a:lnTo>
                  <a:pt x="221" y="584"/>
                </a:lnTo>
                <a:lnTo>
                  <a:pt x="243" y="589"/>
                </a:lnTo>
                <a:lnTo>
                  <a:pt x="248" y="589"/>
                </a:lnTo>
                <a:lnTo>
                  <a:pt x="243" y="589"/>
                </a:lnTo>
                <a:lnTo>
                  <a:pt x="243" y="599"/>
                </a:lnTo>
                <a:lnTo>
                  <a:pt x="243" y="604"/>
                </a:lnTo>
                <a:lnTo>
                  <a:pt x="237" y="614"/>
                </a:lnTo>
                <a:lnTo>
                  <a:pt x="243" y="614"/>
                </a:lnTo>
                <a:lnTo>
                  <a:pt x="243" y="619"/>
                </a:lnTo>
                <a:lnTo>
                  <a:pt x="259" y="614"/>
                </a:lnTo>
                <a:lnTo>
                  <a:pt x="264" y="614"/>
                </a:lnTo>
                <a:lnTo>
                  <a:pt x="275" y="614"/>
                </a:lnTo>
                <a:lnTo>
                  <a:pt x="259" y="624"/>
                </a:lnTo>
                <a:lnTo>
                  <a:pt x="243" y="629"/>
                </a:lnTo>
                <a:lnTo>
                  <a:pt x="226" y="634"/>
                </a:lnTo>
                <a:lnTo>
                  <a:pt x="210" y="644"/>
                </a:lnTo>
                <a:lnTo>
                  <a:pt x="194" y="654"/>
                </a:lnTo>
                <a:lnTo>
                  <a:pt x="183" y="659"/>
                </a:lnTo>
                <a:lnTo>
                  <a:pt x="173" y="664"/>
                </a:lnTo>
                <a:lnTo>
                  <a:pt x="156" y="673"/>
                </a:lnTo>
                <a:lnTo>
                  <a:pt x="146" y="678"/>
                </a:lnTo>
                <a:lnTo>
                  <a:pt x="135" y="688"/>
                </a:lnTo>
                <a:lnTo>
                  <a:pt x="124" y="703"/>
                </a:lnTo>
                <a:lnTo>
                  <a:pt x="119" y="708"/>
                </a:lnTo>
                <a:lnTo>
                  <a:pt x="108" y="708"/>
                </a:lnTo>
                <a:lnTo>
                  <a:pt x="97" y="703"/>
                </a:lnTo>
                <a:lnTo>
                  <a:pt x="92" y="703"/>
                </a:lnTo>
                <a:lnTo>
                  <a:pt x="86" y="708"/>
                </a:lnTo>
                <a:lnTo>
                  <a:pt x="76" y="708"/>
                </a:lnTo>
                <a:lnTo>
                  <a:pt x="70" y="718"/>
                </a:lnTo>
                <a:lnTo>
                  <a:pt x="65" y="718"/>
                </a:lnTo>
                <a:lnTo>
                  <a:pt x="54" y="718"/>
                </a:lnTo>
                <a:lnTo>
                  <a:pt x="22" y="728"/>
                </a:lnTo>
                <a:lnTo>
                  <a:pt x="0" y="733"/>
                </a:lnTo>
                <a:lnTo>
                  <a:pt x="0" y="762"/>
                </a:lnTo>
                <a:lnTo>
                  <a:pt x="11" y="762"/>
                </a:lnTo>
                <a:lnTo>
                  <a:pt x="38" y="753"/>
                </a:lnTo>
                <a:lnTo>
                  <a:pt x="65" y="743"/>
                </a:lnTo>
                <a:lnTo>
                  <a:pt x="70" y="738"/>
                </a:lnTo>
                <a:lnTo>
                  <a:pt x="76" y="733"/>
                </a:lnTo>
                <a:lnTo>
                  <a:pt x="92" y="733"/>
                </a:lnTo>
                <a:lnTo>
                  <a:pt x="103" y="738"/>
                </a:lnTo>
                <a:lnTo>
                  <a:pt x="119" y="733"/>
                </a:lnTo>
                <a:lnTo>
                  <a:pt x="135" y="728"/>
                </a:lnTo>
                <a:lnTo>
                  <a:pt x="151" y="723"/>
                </a:lnTo>
                <a:lnTo>
                  <a:pt x="162" y="723"/>
                </a:lnTo>
                <a:lnTo>
                  <a:pt x="173" y="723"/>
                </a:lnTo>
                <a:lnTo>
                  <a:pt x="183" y="718"/>
                </a:lnTo>
                <a:lnTo>
                  <a:pt x="189" y="708"/>
                </a:lnTo>
                <a:lnTo>
                  <a:pt x="194" y="698"/>
                </a:lnTo>
                <a:lnTo>
                  <a:pt x="199" y="693"/>
                </a:lnTo>
                <a:lnTo>
                  <a:pt x="199" y="688"/>
                </a:lnTo>
                <a:lnTo>
                  <a:pt x="210" y="693"/>
                </a:lnTo>
                <a:lnTo>
                  <a:pt x="216" y="693"/>
                </a:lnTo>
                <a:lnTo>
                  <a:pt x="226" y="688"/>
                </a:lnTo>
                <a:lnTo>
                  <a:pt x="253" y="669"/>
                </a:lnTo>
                <a:lnTo>
                  <a:pt x="270" y="654"/>
                </a:lnTo>
                <a:lnTo>
                  <a:pt x="280" y="644"/>
                </a:lnTo>
                <a:lnTo>
                  <a:pt x="286" y="639"/>
                </a:lnTo>
                <a:lnTo>
                  <a:pt x="291" y="634"/>
                </a:lnTo>
                <a:lnTo>
                  <a:pt x="302" y="634"/>
                </a:lnTo>
                <a:lnTo>
                  <a:pt x="307" y="634"/>
                </a:lnTo>
                <a:lnTo>
                  <a:pt x="318" y="624"/>
                </a:lnTo>
                <a:lnTo>
                  <a:pt x="323" y="614"/>
                </a:lnTo>
                <a:lnTo>
                  <a:pt x="329" y="599"/>
                </a:lnTo>
                <a:lnTo>
                  <a:pt x="329" y="594"/>
                </a:lnTo>
                <a:lnTo>
                  <a:pt x="334" y="589"/>
                </a:lnTo>
                <a:lnTo>
                  <a:pt x="340" y="584"/>
                </a:lnTo>
                <a:lnTo>
                  <a:pt x="345" y="579"/>
                </a:lnTo>
                <a:lnTo>
                  <a:pt x="356" y="570"/>
                </a:lnTo>
                <a:lnTo>
                  <a:pt x="366" y="565"/>
                </a:lnTo>
                <a:lnTo>
                  <a:pt x="372" y="565"/>
                </a:lnTo>
                <a:lnTo>
                  <a:pt x="377" y="565"/>
                </a:lnTo>
                <a:lnTo>
                  <a:pt x="383" y="565"/>
                </a:lnTo>
                <a:lnTo>
                  <a:pt x="393" y="560"/>
                </a:lnTo>
                <a:lnTo>
                  <a:pt x="399" y="555"/>
                </a:lnTo>
                <a:lnTo>
                  <a:pt x="404" y="555"/>
                </a:lnTo>
                <a:close/>
              </a:path>
            </a:pathLst>
          </a:custGeom>
          <a:noFill/>
          <a:ln w="7938" cap="rnd">
            <a:solidFill>
              <a:srgbClr val="000000"/>
            </a:solidFill>
            <a:prstDash val="solid"/>
            <a:round/>
            <a:headEnd/>
            <a:tailEnd/>
          </a:ln>
        </p:spPr>
        <p:txBody>
          <a:bodyPr/>
          <a:lstStyle/>
          <a:p>
            <a:endParaRPr lang="en-US"/>
          </a:p>
        </p:txBody>
      </p:sp>
      <p:sp>
        <p:nvSpPr>
          <p:cNvPr id="159197" name="Freeform 2525"/>
          <p:cNvSpPr>
            <a:spLocks/>
          </p:cNvSpPr>
          <p:nvPr/>
        </p:nvSpPr>
        <p:spPr bwMode="auto">
          <a:xfrm>
            <a:off x="2495550" y="1101725"/>
            <a:ext cx="33338" cy="53975"/>
          </a:xfrm>
          <a:custGeom>
            <a:avLst/>
            <a:gdLst/>
            <a:ahLst/>
            <a:cxnLst>
              <a:cxn ang="0">
                <a:pos x="0" y="0"/>
              </a:cxn>
              <a:cxn ang="0">
                <a:pos x="0" y="34"/>
              </a:cxn>
              <a:cxn ang="0">
                <a:pos x="5" y="34"/>
              </a:cxn>
              <a:cxn ang="0">
                <a:pos x="16" y="29"/>
              </a:cxn>
              <a:cxn ang="0">
                <a:pos x="21" y="19"/>
              </a:cxn>
              <a:cxn ang="0">
                <a:pos x="16" y="15"/>
              </a:cxn>
              <a:cxn ang="0">
                <a:pos x="16" y="10"/>
              </a:cxn>
              <a:cxn ang="0">
                <a:pos x="5" y="5"/>
              </a:cxn>
              <a:cxn ang="0">
                <a:pos x="0" y="0"/>
              </a:cxn>
            </a:cxnLst>
            <a:rect l="0" t="0" r="r" b="b"/>
            <a:pathLst>
              <a:path w="21" h="34">
                <a:moveTo>
                  <a:pt x="0" y="0"/>
                </a:moveTo>
                <a:lnTo>
                  <a:pt x="0" y="34"/>
                </a:lnTo>
                <a:lnTo>
                  <a:pt x="5" y="34"/>
                </a:lnTo>
                <a:lnTo>
                  <a:pt x="16" y="29"/>
                </a:lnTo>
                <a:lnTo>
                  <a:pt x="21" y="19"/>
                </a:lnTo>
                <a:lnTo>
                  <a:pt x="16" y="15"/>
                </a:lnTo>
                <a:lnTo>
                  <a:pt x="16" y="10"/>
                </a:lnTo>
                <a:lnTo>
                  <a:pt x="5" y="5"/>
                </a:lnTo>
                <a:lnTo>
                  <a:pt x="0" y="0"/>
                </a:lnTo>
                <a:close/>
              </a:path>
            </a:pathLst>
          </a:custGeom>
          <a:solidFill>
            <a:srgbClr val="FFFFFF"/>
          </a:solidFill>
          <a:ln w="9525">
            <a:noFill/>
            <a:round/>
            <a:headEnd/>
            <a:tailEnd/>
          </a:ln>
        </p:spPr>
        <p:txBody>
          <a:bodyPr/>
          <a:lstStyle/>
          <a:p>
            <a:endParaRPr lang="en-US"/>
          </a:p>
        </p:txBody>
      </p:sp>
      <p:sp>
        <p:nvSpPr>
          <p:cNvPr id="159198" name="Freeform 2526"/>
          <p:cNvSpPr>
            <a:spLocks/>
          </p:cNvSpPr>
          <p:nvPr/>
        </p:nvSpPr>
        <p:spPr bwMode="auto">
          <a:xfrm>
            <a:off x="2495550" y="1101725"/>
            <a:ext cx="33338" cy="53975"/>
          </a:xfrm>
          <a:custGeom>
            <a:avLst/>
            <a:gdLst/>
            <a:ahLst/>
            <a:cxnLst>
              <a:cxn ang="0">
                <a:pos x="0" y="0"/>
              </a:cxn>
              <a:cxn ang="0">
                <a:pos x="0" y="34"/>
              </a:cxn>
              <a:cxn ang="0">
                <a:pos x="5" y="34"/>
              </a:cxn>
              <a:cxn ang="0">
                <a:pos x="16" y="29"/>
              </a:cxn>
              <a:cxn ang="0">
                <a:pos x="21" y="19"/>
              </a:cxn>
              <a:cxn ang="0">
                <a:pos x="16" y="15"/>
              </a:cxn>
              <a:cxn ang="0">
                <a:pos x="16" y="10"/>
              </a:cxn>
              <a:cxn ang="0">
                <a:pos x="5" y="5"/>
              </a:cxn>
              <a:cxn ang="0">
                <a:pos x="0" y="0"/>
              </a:cxn>
            </a:cxnLst>
            <a:rect l="0" t="0" r="r" b="b"/>
            <a:pathLst>
              <a:path w="21" h="34">
                <a:moveTo>
                  <a:pt x="0" y="0"/>
                </a:moveTo>
                <a:lnTo>
                  <a:pt x="0" y="34"/>
                </a:lnTo>
                <a:lnTo>
                  <a:pt x="5" y="34"/>
                </a:lnTo>
                <a:lnTo>
                  <a:pt x="16" y="29"/>
                </a:lnTo>
                <a:lnTo>
                  <a:pt x="21" y="19"/>
                </a:lnTo>
                <a:lnTo>
                  <a:pt x="16" y="15"/>
                </a:lnTo>
                <a:lnTo>
                  <a:pt x="16" y="10"/>
                </a:lnTo>
                <a:lnTo>
                  <a:pt x="5" y="5"/>
                </a:lnTo>
                <a:lnTo>
                  <a:pt x="0" y="0"/>
                </a:lnTo>
                <a:close/>
              </a:path>
            </a:pathLst>
          </a:custGeom>
          <a:noFill/>
          <a:ln w="7938" cap="rnd">
            <a:solidFill>
              <a:srgbClr val="000000"/>
            </a:solidFill>
            <a:prstDash val="solid"/>
            <a:round/>
            <a:headEnd/>
            <a:tailEnd/>
          </a:ln>
        </p:spPr>
        <p:txBody>
          <a:bodyPr/>
          <a:lstStyle/>
          <a:p>
            <a:endParaRPr lang="en-US"/>
          </a:p>
        </p:txBody>
      </p:sp>
      <p:sp>
        <p:nvSpPr>
          <p:cNvPr id="159199" name="Freeform 2527"/>
          <p:cNvSpPr>
            <a:spLocks/>
          </p:cNvSpPr>
          <p:nvPr/>
        </p:nvSpPr>
        <p:spPr bwMode="auto">
          <a:xfrm>
            <a:off x="2462213" y="1101725"/>
            <a:ext cx="33338" cy="53975"/>
          </a:xfrm>
          <a:custGeom>
            <a:avLst/>
            <a:gdLst/>
            <a:ahLst/>
            <a:cxnLst>
              <a:cxn ang="0">
                <a:pos x="21" y="34"/>
              </a:cxn>
              <a:cxn ang="0">
                <a:pos x="21" y="0"/>
              </a:cxn>
              <a:cxn ang="0">
                <a:pos x="11" y="0"/>
              </a:cxn>
              <a:cxn ang="0">
                <a:pos x="5" y="0"/>
              </a:cxn>
              <a:cxn ang="0">
                <a:pos x="0" y="5"/>
              </a:cxn>
              <a:cxn ang="0">
                <a:pos x="0" y="10"/>
              </a:cxn>
              <a:cxn ang="0">
                <a:pos x="0" y="19"/>
              </a:cxn>
              <a:cxn ang="0">
                <a:pos x="5" y="24"/>
              </a:cxn>
              <a:cxn ang="0">
                <a:pos x="11" y="29"/>
              </a:cxn>
              <a:cxn ang="0">
                <a:pos x="21" y="34"/>
              </a:cxn>
            </a:cxnLst>
            <a:rect l="0" t="0" r="r" b="b"/>
            <a:pathLst>
              <a:path w="21" h="34">
                <a:moveTo>
                  <a:pt x="21" y="34"/>
                </a:moveTo>
                <a:lnTo>
                  <a:pt x="21" y="0"/>
                </a:lnTo>
                <a:lnTo>
                  <a:pt x="11" y="0"/>
                </a:lnTo>
                <a:lnTo>
                  <a:pt x="5" y="0"/>
                </a:lnTo>
                <a:lnTo>
                  <a:pt x="0" y="5"/>
                </a:lnTo>
                <a:lnTo>
                  <a:pt x="0" y="10"/>
                </a:lnTo>
                <a:lnTo>
                  <a:pt x="0" y="19"/>
                </a:lnTo>
                <a:lnTo>
                  <a:pt x="5" y="24"/>
                </a:lnTo>
                <a:lnTo>
                  <a:pt x="11" y="29"/>
                </a:lnTo>
                <a:lnTo>
                  <a:pt x="21" y="34"/>
                </a:lnTo>
                <a:close/>
              </a:path>
            </a:pathLst>
          </a:custGeom>
          <a:solidFill>
            <a:srgbClr val="FFFFFF"/>
          </a:solidFill>
          <a:ln w="9525">
            <a:noFill/>
            <a:round/>
            <a:headEnd/>
            <a:tailEnd/>
          </a:ln>
        </p:spPr>
        <p:txBody>
          <a:bodyPr/>
          <a:lstStyle/>
          <a:p>
            <a:endParaRPr lang="en-US"/>
          </a:p>
        </p:txBody>
      </p:sp>
      <p:sp>
        <p:nvSpPr>
          <p:cNvPr id="159200" name="Freeform 2528"/>
          <p:cNvSpPr>
            <a:spLocks/>
          </p:cNvSpPr>
          <p:nvPr/>
        </p:nvSpPr>
        <p:spPr bwMode="auto">
          <a:xfrm>
            <a:off x="2462213" y="1101725"/>
            <a:ext cx="33338" cy="53975"/>
          </a:xfrm>
          <a:custGeom>
            <a:avLst/>
            <a:gdLst/>
            <a:ahLst/>
            <a:cxnLst>
              <a:cxn ang="0">
                <a:pos x="21" y="34"/>
              </a:cxn>
              <a:cxn ang="0">
                <a:pos x="21" y="0"/>
              </a:cxn>
              <a:cxn ang="0">
                <a:pos x="11" y="0"/>
              </a:cxn>
              <a:cxn ang="0">
                <a:pos x="5" y="0"/>
              </a:cxn>
              <a:cxn ang="0">
                <a:pos x="0" y="5"/>
              </a:cxn>
              <a:cxn ang="0">
                <a:pos x="0" y="10"/>
              </a:cxn>
              <a:cxn ang="0">
                <a:pos x="0" y="19"/>
              </a:cxn>
              <a:cxn ang="0">
                <a:pos x="5" y="24"/>
              </a:cxn>
              <a:cxn ang="0">
                <a:pos x="11" y="29"/>
              </a:cxn>
              <a:cxn ang="0">
                <a:pos x="21" y="34"/>
              </a:cxn>
            </a:cxnLst>
            <a:rect l="0" t="0" r="r" b="b"/>
            <a:pathLst>
              <a:path w="21" h="34">
                <a:moveTo>
                  <a:pt x="21" y="34"/>
                </a:moveTo>
                <a:lnTo>
                  <a:pt x="21" y="0"/>
                </a:lnTo>
                <a:lnTo>
                  <a:pt x="11" y="0"/>
                </a:lnTo>
                <a:lnTo>
                  <a:pt x="5" y="0"/>
                </a:lnTo>
                <a:lnTo>
                  <a:pt x="0" y="5"/>
                </a:lnTo>
                <a:lnTo>
                  <a:pt x="0" y="10"/>
                </a:lnTo>
                <a:lnTo>
                  <a:pt x="0" y="19"/>
                </a:lnTo>
                <a:lnTo>
                  <a:pt x="5" y="24"/>
                </a:lnTo>
                <a:lnTo>
                  <a:pt x="11" y="29"/>
                </a:lnTo>
                <a:lnTo>
                  <a:pt x="21" y="34"/>
                </a:lnTo>
                <a:close/>
              </a:path>
            </a:pathLst>
          </a:custGeom>
          <a:noFill/>
          <a:ln w="7938" cap="rnd">
            <a:solidFill>
              <a:srgbClr val="000000"/>
            </a:solidFill>
            <a:prstDash val="solid"/>
            <a:round/>
            <a:headEnd/>
            <a:tailEnd/>
          </a:ln>
        </p:spPr>
        <p:txBody>
          <a:bodyPr/>
          <a:lstStyle/>
          <a:p>
            <a:endParaRPr lang="en-US"/>
          </a:p>
        </p:txBody>
      </p:sp>
      <p:sp>
        <p:nvSpPr>
          <p:cNvPr id="159201" name="Freeform 2529"/>
          <p:cNvSpPr>
            <a:spLocks/>
          </p:cNvSpPr>
          <p:nvPr/>
        </p:nvSpPr>
        <p:spPr bwMode="auto">
          <a:xfrm>
            <a:off x="2452688" y="1516063"/>
            <a:ext cx="42863" cy="63500"/>
          </a:xfrm>
          <a:custGeom>
            <a:avLst/>
            <a:gdLst/>
            <a:ahLst/>
            <a:cxnLst>
              <a:cxn ang="0">
                <a:pos x="27" y="30"/>
              </a:cxn>
              <a:cxn ang="0">
                <a:pos x="27" y="0"/>
              </a:cxn>
              <a:cxn ang="0">
                <a:pos x="11" y="5"/>
              </a:cxn>
              <a:cxn ang="0">
                <a:pos x="0" y="10"/>
              </a:cxn>
              <a:cxn ang="0">
                <a:pos x="0" y="40"/>
              </a:cxn>
              <a:cxn ang="0">
                <a:pos x="6" y="40"/>
              </a:cxn>
              <a:cxn ang="0">
                <a:pos x="11" y="40"/>
              </a:cxn>
              <a:cxn ang="0">
                <a:pos x="22" y="35"/>
              </a:cxn>
              <a:cxn ang="0">
                <a:pos x="27" y="30"/>
              </a:cxn>
            </a:cxnLst>
            <a:rect l="0" t="0" r="r" b="b"/>
            <a:pathLst>
              <a:path w="27" h="40">
                <a:moveTo>
                  <a:pt x="27" y="30"/>
                </a:moveTo>
                <a:lnTo>
                  <a:pt x="27" y="0"/>
                </a:lnTo>
                <a:lnTo>
                  <a:pt x="11" y="5"/>
                </a:lnTo>
                <a:lnTo>
                  <a:pt x="0" y="10"/>
                </a:lnTo>
                <a:lnTo>
                  <a:pt x="0" y="40"/>
                </a:lnTo>
                <a:lnTo>
                  <a:pt x="6" y="40"/>
                </a:lnTo>
                <a:lnTo>
                  <a:pt x="11" y="40"/>
                </a:lnTo>
                <a:lnTo>
                  <a:pt x="22" y="35"/>
                </a:lnTo>
                <a:lnTo>
                  <a:pt x="27" y="30"/>
                </a:lnTo>
                <a:close/>
              </a:path>
            </a:pathLst>
          </a:custGeom>
          <a:solidFill>
            <a:srgbClr val="FFFFFF"/>
          </a:solidFill>
          <a:ln w="9525">
            <a:noFill/>
            <a:round/>
            <a:headEnd/>
            <a:tailEnd/>
          </a:ln>
        </p:spPr>
        <p:txBody>
          <a:bodyPr/>
          <a:lstStyle/>
          <a:p>
            <a:endParaRPr lang="en-US"/>
          </a:p>
        </p:txBody>
      </p:sp>
      <p:sp>
        <p:nvSpPr>
          <p:cNvPr id="159202" name="Freeform 2530"/>
          <p:cNvSpPr>
            <a:spLocks/>
          </p:cNvSpPr>
          <p:nvPr/>
        </p:nvSpPr>
        <p:spPr bwMode="auto">
          <a:xfrm>
            <a:off x="2452688" y="1516063"/>
            <a:ext cx="42863" cy="63500"/>
          </a:xfrm>
          <a:custGeom>
            <a:avLst/>
            <a:gdLst/>
            <a:ahLst/>
            <a:cxnLst>
              <a:cxn ang="0">
                <a:pos x="27" y="30"/>
              </a:cxn>
              <a:cxn ang="0">
                <a:pos x="27" y="0"/>
              </a:cxn>
              <a:cxn ang="0">
                <a:pos x="11" y="5"/>
              </a:cxn>
              <a:cxn ang="0">
                <a:pos x="0" y="10"/>
              </a:cxn>
              <a:cxn ang="0">
                <a:pos x="0" y="40"/>
              </a:cxn>
              <a:cxn ang="0">
                <a:pos x="6" y="40"/>
              </a:cxn>
              <a:cxn ang="0">
                <a:pos x="11" y="40"/>
              </a:cxn>
              <a:cxn ang="0">
                <a:pos x="22" y="35"/>
              </a:cxn>
              <a:cxn ang="0">
                <a:pos x="27" y="30"/>
              </a:cxn>
            </a:cxnLst>
            <a:rect l="0" t="0" r="r" b="b"/>
            <a:pathLst>
              <a:path w="27" h="40">
                <a:moveTo>
                  <a:pt x="27" y="30"/>
                </a:moveTo>
                <a:lnTo>
                  <a:pt x="27" y="0"/>
                </a:lnTo>
                <a:lnTo>
                  <a:pt x="11" y="5"/>
                </a:lnTo>
                <a:lnTo>
                  <a:pt x="0" y="10"/>
                </a:lnTo>
                <a:lnTo>
                  <a:pt x="0" y="40"/>
                </a:lnTo>
                <a:lnTo>
                  <a:pt x="6" y="40"/>
                </a:lnTo>
                <a:lnTo>
                  <a:pt x="11" y="40"/>
                </a:lnTo>
                <a:lnTo>
                  <a:pt x="22" y="35"/>
                </a:lnTo>
                <a:lnTo>
                  <a:pt x="27" y="30"/>
                </a:lnTo>
                <a:close/>
              </a:path>
            </a:pathLst>
          </a:custGeom>
          <a:noFill/>
          <a:ln w="7938" cap="rnd">
            <a:solidFill>
              <a:srgbClr val="000000"/>
            </a:solidFill>
            <a:prstDash val="solid"/>
            <a:round/>
            <a:headEnd/>
            <a:tailEnd/>
          </a:ln>
        </p:spPr>
        <p:txBody>
          <a:bodyPr/>
          <a:lstStyle/>
          <a:p>
            <a:endParaRPr lang="en-US"/>
          </a:p>
        </p:txBody>
      </p:sp>
      <p:sp>
        <p:nvSpPr>
          <p:cNvPr id="159203" name="Freeform 2531"/>
          <p:cNvSpPr>
            <a:spLocks/>
          </p:cNvSpPr>
          <p:nvPr/>
        </p:nvSpPr>
        <p:spPr bwMode="auto">
          <a:xfrm>
            <a:off x="2452688" y="850900"/>
            <a:ext cx="26988" cy="30163"/>
          </a:xfrm>
          <a:custGeom>
            <a:avLst/>
            <a:gdLst/>
            <a:ahLst/>
            <a:cxnLst>
              <a:cxn ang="0">
                <a:pos x="0" y="0"/>
              </a:cxn>
              <a:cxn ang="0">
                <a:pos x="0" y="19"/>
              </a:cxn>
              <a:cxn ang="0">
                <a:pos x="11" y="14"/>
              </a:cxn>
              <a:cxn ang="0">
                <a:pos x="17" y="9"/>
              </a:cxn>
              <a:cxn ang="0">
                <a:pos x="0" y="0"/>
              </a:cxn>
            </a:cxnLst>
            <a:rect l="0" t="0" r="r" b="b"/>
            <a:pathLst>
              <a:path w="17" h="19">
                <a:moveTo>
                  <a:pt x="0" y="0"/>
                </a:moveTo>
                <a:lnTo>
                  <a:pt x="0" y="19"/>
                </a:lnTo>
                <a:lnTo>
                  <a:pt x="11" y="14"/>
                </a:lnTo>
                <a:lnTo>
                  <a:pt x="17" y="9"/>
                </a:lnTo>
                <a:lnTo>
                  <a:pt x="0" y="0"/>
                </a:lnTo>
                <a:close/>
              </a:path>
            </a:pathLst>
          </a:custGeom>
          <a:solidFill>
            <a:srgbClr val="FFFFFF"/>
          </a:solidFill>
          <a:ln w="9525">
            <a:noFill/>
            <a:round/>
            <a:headEnd/>
            <a:tailEnd/>
          </a:ln>
        </p:spPr>
        <p:txBody>
          <a:bodyPr/>
          <a:lstStyle/>
          <a:p>
            <a:endParaRPr lang="en-US"/>
          </a:p>
        </p:txBody>
      </p:sp>
      <p:sp>
        <p:nvSpPr>
          <p:cNvPr id="159204" name="Freeform 2532"/>
          <p:cNvSpPr>
            <a:spLocks/>
          </p:cNvSpPr>
          <p:nvPr/>
        </p:nvSpPr>
        <p:spPr bwMode="auto">
          <a:xfrm>
            <a:off x="2452688" y="850900"/>
            <a:ext cx="26988" cy="30163"/>
          </a:xfrm>
          <a:custGeom>
            <a:avLst/>
            <a:gdLst/>
            <a:ahLst/>
            <a:cxnLst>
              <a:cxn ang="0">
                <a:pos x="0" y="0"/>
              </a:cxn>
              <a:cxn ang="0">
                <a:pos x="0" y="19"/>
              </a:cxn>
              <a:cxn ang="0">
                <a:pos x="11" y="14"/>
              </a:cxn>
              <a:cxn ang="0">
                <a:pos x="17" y="9"/>
              </a:cxn>
              <a:cxn ang="0">
                <a:pos x="0" y="0"/>
              </a:cxn>
            </a:cxnLst>
            <a:rect l="0" t="0" r="r" b="b"/>
            <a:pathLst>
              <a:path w="17" h="19">
                <a:moveTo>
                  <a:pt x="0" y="0"/>
                </a:moveTo>
                <a:lnTo>
                  <a:pt x="0" y="19"/>
                </a:lnTo>
                <a:lnTo>
                  <a:pt x="11" y="14"/>
                </a:lnTo>
                <a:lnTo>
                  <a:pt x="17" y="9"/>
                </a:lnTo>
                <a:lnTo>
                  <a:pt x="0" y="0"/>
                </a:lnTo>
                <a:close/>
              </a:path>
            </a:pathLst>
          </a:custGeom>
          <a:noFill/>
          <a:ln w="7938" cap="rnd">
            <a:solidFill>
              <a:srgbClr val="000000"/>
            </a:solidFill>
            <a:prstDash val="solid"/>
            <a:round/>
            <a:headEnd/>
            <a:tailEnd/>
          </a:ln>
        </p:spPr>
        <p:txBody>
          <a:bodyPr/>
          <a:lstStyle/>
          <a:p>
            <a:endParaRPr lang="en-US"/>
          </a:p>
        </p:txBody>
      </p:sp>
      <p:sp>
        <p:nvSpPr>
          <p:cNvPr id="159205" name="Freeform 2533"/>
          <p:cNvSpPr>
            <a:spLocks/>
          </p:cNvSpPr>
          <p:nvPr/>
        </p:nvSpPr>
        <p:spPr bwMode="auto">
          <a:xfrm>
            <a:off x="2376488" y="785813"/>
            <a:ext cx="76200" cy="95250"/>
          </a:xfrm>
          <a:custGeom>
            <a:avLst/>
            <a:gdLst/>
            <a:ahLst/>
            <a:cxnLst>
              <a:cxn ang="0">
                <a:pos x="48" y="60"/>
              </a:cxn>
              <a:cxn ang="0">
                <a:pos x="48" y="40"/>
              </a:cxn>
              <a:cxn ang="0">
                <a:pos x="43" y="35"/>
              </a:cxn>
              <a:cxn ang="0">
                <a:pos x="43" y="25"/>
              </a:cxn>
              <a:cxn ang="0">
                <a:pos x="37" y="25"/>
              </a:cxn>
              <a:cxn ang="0">
                <a:pos x="32" y="20"/>
              </a:cxn>
              <a:cxn ang="0">
                <a:pos x="27" y="20"/>
              </a:cxn>
              <a:cxn ang="0">
                <a:pos x="21" y="5"/>
              </a:cxn>
              <a:cxn ang="0">
                <a:pos x="16" y="5"/>
              </a:cxn>
              <a:cxn ang="0">
                <a:pos x="11" y="0"/>
              </a:cxn>
              <a:cxn ang="0">
                <a:pos x="5" y="20"/>
              </a:cxn>
              <a:cxn ang="0">
                <a:pos x="0" y="25"/>
              </a:cxn>
              <a:cxn ang="0">
                <a:pos x="0" y="30"/>
              </a:cxn>
              <a:cxn ang="0">
                <a:pos x="11" y="35"/>
              </a:cxn>
              <a:cxn ang="0">
                <a:pos x="16" y="35"/>
              </a:cxn>
              <a:cxn ang="0">
                <a:pos x="21" y="35"/>
              </a:cxn>
              <a:cxn ang="0">
                <a:pos x="27" y="40"/>
              </a:cxn>
              <a:cxn ang="0">
                <a:pos x="27" y="50"/>
              </a:cxn>
              <a:cxn ang="0">
                <a:pos x="32" y="55"/>
              </a:cxn>
              <a:cxn ang="0">
                <a:pos x="43" y="60"/>
              </a:cxn>
              <a:cxn ang="0">
                <a:pos x="48" y="60"/>
              </a:cxn>
            </a:cxnLst>
            <a:rect l="0" t="0" r="r" b="b"/>
            <a:pathLst>
              <a:path w="48" h="60">
                <a:moveTo>
                  <a:pt x="48" y="60"/>
                </a:moveTo>
                <a:lnTo>
                  <a:pt x="48" y="40"/>
                </a:lnTo>
                <a:lnTo>
                  <a:pt x="43" y="35"/>
                </a:lnTo>
                <a:lnTo>
                  <a:pt x="43" y="25"/>
                </a:lnTo>
                <a:lnTo>
                  <a:pt x="37" y="25"/>
                </a:lnTo>
                <a:lnTo>
                  <a:pt x="32" y="20"/>
                </a:lnTo>
                <a:lnTo>
                  <a:pt x="27" y="20"/>
                </a:lnTo>
                <a:lnTo>
                  <a:pt x="21" y="5"/>
                </a:lnTo>
                <a:lnTo>
                  <a:pt x="16" y="5"/>
                </a:lnTo>
                <a:lnTo>
                  <a:pt x="11" y="0"/>
                </a:lnTo>
                <a:lnTo>
                  <a:pt x="5" y="20"/>
                </a:lnTo>
                <a:lnTo>
                  <a:pt x="0" y="25"/>
                </a:lnTo>
                <a:lnTo>
                  <a:pt x="0" y="30"/>
                </a:lnTo>
                <a:lnTo>
                  <a:pt x="11" y="35"/>
                </a:lnTo>
                <a:lnTo>
                  <a:pt x="16" y="35"/>
                </a:lnTo>
                <a:lnTo>
                  <a:pt x="21" y="35"/>
                </a:lnTo>
                <a:lnTo>
                  <a:pt x="27" y="40"/>
                </a:lnTo>
                <a:lnTo>
                  <a:pt x="27" y="50"/>
                </a:lnTo>
                <a:lnTo>
                  <a:pt x="32" y="55"/>
                </a:lnTo>
                <a:lnTo>
                  <a:pt x="43" y="60"/>
                </a:lnTo>
                <a:lnTo>
                  <a:pt x="48" y="60"/>
                </a:lnTo>
                <a:close/>
              </a:path>
            </a:pathLst>
          </a:custGeom>
          <a:solidFill>
            <a:srgbClr val="FFFFFF"/>
          </a:solidFill>
          <a:ln w="9525">
            <a:noFill/>
            <a:round/>
            <a:headEnd/>
            <a:tailEnd/>
          </a:ln>
        </p:spPr>
        <p:txBody>
          <a:bodyPr/>
          <a:lstStyle/>
          <a:p>
            <a:endParaRPr lang="en-US"/>
          </a:p>
        </p:txBody>
      </p:sp>
      <p:sp>
        <p:nvSpPr>
          <p:cNvPr id="159206" name="Freeform 2534"/>
          <p:cNvSpPr>
            <a:spLocks/>
          </p:cNvSpPr>
          <p:nvPr/>
        </p:nvSpPr>
        <p:spPr bwMode="auto">
          <a:xfrm>
            <a:off x="2376488" y="785813"/>
            <a:ext cx="76200" cy="95250"/>
          </a:xfrm>
          <a:custGeom>
            <a:avLst/>
            <a:gdLst/>
            <a:ahLst/>
            <a:cxnLst>
              <a:cxn ang="0">
                <a:pos x="48" y="60"/>
              </a:cxn>
              <a:cxn ang="0">
                <a:pos x="48" y="40"/>
              </a:cxn>
              <a:cxn ang="0">
                <a:pos x="43" y="35"/>
              </a:cxn>
              <a:cxn ang="0">
                <a:pos x="43" y="25"/>
              </a:cxn>
              <a:cxn ang="0">
                <a:pos x="37" y="25"/>
              </a:cxn>
              <a:cxn ang="0">
                <a:pos x="32" y="20"/>
              </a:cxn>
              <a:cxn ang="0">
                <a:pos x="27" y="20"/>
              </a:cxn>
              <a:cxn ang="0">
                <a:pos x="21" y="5"/>
              </a:cxn>
              <a:cxn ang="0">
                <a:pos x="16" y="5"/>
              </a:cxn>
              <a:cxn ang="0">
                <a:pos x="11" y="0"/>
              </a:cxn>
              <a:cxn ang="0">
                <a:pos x="5" y="20"/>
              </a:cxn>
              <a:cxn ang="0">
                <a:pos x="0" y="25"/>
              </a:cxn>
              <a:cxn ang="0">
                <a:pos x="0" y="30"/>
              </a:cxn>
              <a:cxn ang="0">
                <a:pos x="11" y="35"/>
              </a:cxn>
              <a:cxn ang="0">
                <a:pos x="16" y="35"/>
              </a:cxn>
              <a:cxn ang="0">
                <a:pos x="21" y="35"/>
              </a:cxn>
              <a:cxn ang="0">
                <a:pos x="27" y="40"/>
              </a:cxn>
              <a:cxn ang="0">
                <a:pos x="27" y="50"/>
              </a:cxn>
              <a:cxn ang="0">
                <a:pos x="32" y="55"/>
              </a:cxn>
              <a:cxn ang="0">
                <a:pos x="43" y="60"/>
              </a:cxn>
              <a:cxn ang="0">
                <a:pos x="48" y="60"/>
              </a:cxn>
            </a:cxnLst>
            <a:rect l="0" t="0" r="r" b="b"/>
            <a:pathLst>
              <a:path w="48" h="60">
                <a:moveTo>
                  <a:pt x="48" y="60"/>
                </a:moveTo>
                <a:lnTo>
                  <a:pt x="48" y="40"/>
                </a:lnTo>
                <a:lnTo>
                  <a:pt x="43" y="35"/>
                </a:lnTo>
                <a:lnTo>
                  <a:pt x="43" y="25"/>
                </a:lnTo>
                <a:lnTo>
                  <a:pt x="37" y="25"/>
                </a:lnTo>
                <a:lnTo>
                  <a:pt x="32" y="20"/>
                </a:lnTo>
                <a:lnTo>
                  <a:pt x="27" y="20"/>
                </a:lnTo>
                <a:lnTo>
                  <a:pt x="21" y="5"/>
                </a:lnTo>
                <a:lnTo>
                  <a:pt x="16" y="5"/>
                </a:lnTo>
                <a:lnTo>
                  <a:pt x="11" y="0"/>
                </a:lnTo>
                <a:lnTo>
                  <a:pt x="5" y="20"/>
                </a:lnTo>
                <a:lnTo>
                  <a:pt x="0" y="25"/>
                </a:lnTo>
                <a:lnTo>
                  <a:pt x="0" y="30"/>
                </a:lnTo>
                <a:lnTo>
                  <a:pt x="11" y="35"/>
                </a:lnTo>
                <a:lnTo>
                  <a:pt x="16" y="35"/>
                </a:lnTo>
                <a:lnTo>
                  <a:pt x="21" y="35"/>
                </a:lnTo>
                <a:lnTo>
                  <a:pt x="27" y="40"/>
                </a:lnTo>
                <a:lnTo>
                  <a:pt x="27" y="50"/>
                </a:lnTo>
                <a:lnTo>
                  <a:pt x="32" y="55"/>
                </a:lnTo>
                <a:lnTo>
                  <a:pt x="43" y="60"/>
                </a:lnTo>
                <a:lnTo>
                  <a:pt x="48" y="60"/>
                </a:lnTo>
                <a:close/>
              </a:path>
            </a:pathLst>
          </a:custGeom>
          <a:noFill/>
          <a:ln w="7938" cap="rnd">
            <a:solidFill>
              <a:srgbClr val="000000"/>
            </a:solidFill>
            <a:prstDash val="solid"/>
            <a:round/>
            <a:headEnd/>
            <a:tailEnd/>
          </a:ln>
        </p:spPr>
        <p:txBody>
          <a:bodyPr/>
          <a:lstStyle/>
          <a:p>
            <a:endParaRPr lang="en-US"/>
          </a:p>
        </p:txBody>
      </p:sp>
      <p:sp>
        <p:nvSpPr>
          <p:cNvPr id="159207" name="Freeform 2535"/>
          <p:cNvSpPr>
            <a:spLocks/>
          </p:cNvSpPr>
          <p:nvPr/>
        </p:nvSpPr>
        <p:spPr bwMode="auto">
          <a:xfrm>
            <a:off x="2428875" y="1533525"/>
            <a:ext cx="23813" cy="46038"/>
          </a:xfrm>
          <a:custGeom>
            <a:avLst/>
            <a:gdLst/>
            <a:ahLst/>
            <a:cxnLst>
              <a:cxn ang="0">
                <a:pos x="15" y="29"/>
              </a:cxn>
              <a:cxn ang="0">
                <a:pos x="15" y="0"/>
              </a:cxn>
              <a:cxn ang="0">
                <a:pos x="5" y="0"/>
              </a:cxn>
              <a:cxn ang="0">
                <a:pos x="0" y="5"/>
              </a:cxn>
              <a:cxn ang="0">
                <a:pos x="0" y="10"/>
              </a:cxn>
              <a:cxn ang="0">
                <a:pos x="0" y="15"/>
              </a:cxn>
              <a:cxn ang="0">
                <a:pos x="5" y="15"/>
              </a:cxn>
              <a:cxn ang="0">
                <a:pos x="10" y="29"/>
              </a:cxn>
              <a:cxn ang="0">
                <a:pos x="15" y="29"/>
              </a:cxn>
            </a:cxnLst>
            <a:rect l="0" t="0" r="r" b="b"/>
            <a:pathLst>
              <a:path w="15" h="29">
                <a:moveTo>
                  <a:pt x="15" y="29"/>
                </a:moveTo>
                <a:lnTo>
                  <a:pt x="15" y="0"/>
                </a:lnTo>
                <a:lnTo>
                  <a:pt x="5" y="0"/>
                </a:lnTo>
                <a:lnTo>
                  <a:pt x="0" y="5"/>
                </a:lnTo>
                <a:lnTo>
                  <a:pt x="0" y="10"/>
                </a:lnTo>
                <a:lnTo>
                  <a:pt x="0" y="15"/>
                </a:lnTo>
                <a:lnTo>
                  <a:pt x="5" y="15"/>
                </a:lnTo>
                <a:lnTo>
                  <a:pt x="10" y="29"/>
                </a:lnTo>
                <a:lnTo>
                  <a:pt x="15" y="29"/>
                </a:lnTo>
                <a:close/>
              </a:path>
            </a:pathLst>
          </a:custGeom>
          <a:solidFill>
            <a:srgbClr val="FFFFFF"/>
          </a:solidFill>
          <a:ln w="9525">
            <a:noFill/>
            <a:round/>
            <a:headEnd/>
            <a:tailEnd/>
          </a:ln>
        </p:spPr>
        <p:txBody>
          <a:bodyPr/>
          <a:lstStyle/>
          <a:p>
            <a:endParaRPr lang="en-US"/>
          </a:p>
        </p:txBody>
      </p:sp>
      <p:sp>
        <p:nvSpPr>
          <p:cNvPr id="159208" name="Freeform 2536"/>
          <p:cNvSpPr>
            <a:spLocks/>
          </p:cNvSpPr>
          <p:nvPr/>
        </p:nvSpPr>
        <p:spPr bwMode="auto">
          <a:xfrm>
            <a:off x="2428875" y="1533525"/>
            <a:ext cx="23813" cy="46038"/>
          </a:xfrm>
          <a:custGeom>
            <a:avLst/>
            <a:gdLst/>
            <a:ahLst/>
            <a:cxnLst>
              <a:cxn ang="0">
                <a:pos x="15" y="29"/>
              </a:cxn>
              <a:cxn ang="0">
                <a:pos x="15" y="0"/>
              </a:cxn>
              <a:cxn ang="0">
                <a:pos x="5" y="0"/>
              </a:cxn>
              <a:cxn ang="0">
                <a:pos x="0" y="5"/>
              </a:cxn>
              <a:cxn ang="0">
                <a:pos x="0" y="10"/>
              </a:cxn>
              <a:cxn ang="0">
                <a:pos x="0" y="15"/>
              </a:cxn>
              <a:cxn ang="0">
                <a:pos x="5" y="15"/>
              </a:cxn>
              <a:cxn ang="0">
                <a:pos x="10" y="29"/>
              </a:cxn>
              <a:cxn ang="0">
                <a:pos x="15" y="29"/>
              </a:cxn>
            </a:cxnLst>
            <a:rect l="0" t="0" r="r" b="b"/>
            <a:pathLst>
              <a:path w="15" h="29">
                <a:moveTo>
                  <a:pt x="15" y="29"/>
                </a:moveTo>
                <a:lnTo>
                  <a:pt x="15" y="0"/>
                </a:lnTo>
                <a:lnTo>
                  <a:pt x="5" y="0"/>
                </a:lnTo>
                <a:lnTo>
                  <a:pt x="0" y="5"/>
                </a:lnTo>
                <a:lnTo>
                  <a:pt x="0" y="10"/>
                </a:lnTo>
                <a:lnTo>
                  <a:pt x="0" y="15"/>
                </a:lnTo>
                <a:lnTo>
                  <a:pt x="5" y="15"/>
                </a:lnTo>
                <a:lnTo>
                  <a:pt x="10" y="29"/>
                </a:lnTo>
                <a:lnTo>
                  <a:pt x="15" y="29"/>
                </a:lnTo>
                <a:close/>
              </a:path>
            </a:pathLst>
          </a:custGeom>
          <a:noFill/>
          <a:ln w="7938" cap="rnd">
            <a:solidFill>
              <a:srgbClr val="000000"/>
            </a:solidFill>
            <a:prstDash val="solid"/>
            <a:round/>
            <a:headEnd/>
            <a:tailEnd/>
          </a:ln>
        </p:spPr>
        <p:txBody>
          <a:bodyPr/>
          <a:lstStyle/>
          <a:p>
            <a:endParaRPr lang="en-US"/>
          </a:p>
        </p:txBody>
      </p:sp>
      <p:sp>
        <p:nvSpPr>
          <p:cNvPr id="159209" name="Freeform 2537"/>
          <p:cNvSpPr>
            <a:spLocks/>
          </p:cNvSpPr>
          <p:nvPr/>
        </p:nvSpPr>
        <p:spPr bwMode="auto">
          <a:xfrm>
            <a:off x="2136775" y="1603375"/>
            <a:ext cx="42863" cy="31750"/>
          </a:xfrm>
          <a:custGeom>
            <a:avLst/>
            <a:gdLst/>
            <a:ahLst/>
            <a:cxnLst>
              <a:cxn ang="0">
                <a:pos x="11" y="0"/>
              </a:cxn>
              <a:cxn ang="0">
                <a:pos x="16" y="0"/>
              </a:cxn>
              <a:cxn ang="0">
                <a:pos x="22" y="0"/>
              </a:cxn>
              <a:cxn ang="0">
                <a:pos x="27" y="5"/>
              </a:cxn>
              <a:cxn ang="0">
                <a:pos x="27" y="10"/>
              </a:cxn>
              <a:cxn ang="0">
                <a:pos x="27" y="15"/>
              </a:cxn>
              <a:cxn ang="0">
                <a:pos x="16" y="20"/>
              </a:cxn>
              <a:cxn ang="0">
                <a:pos x="5" y="20"/>
              </a:cxn>
              <a:cxn ang="0">
                <a:pos x="0" y="15"/>
              </a:cxn>
              <a:cxn ang="0">
                <a:pos x="0" y="10"/>
              </a:cxn>
              <a:cxn ang="0">
                <a:pos x="5" y="5"/>
              </a:cxn>
              <a:cxn ang="0">
                <a:pos x="11" y="0"/>
              </a:cxn>
            </a:cxnLst>
            <a:rect l="0" t="0" r="r" b="b"/>
            <a:pathLst>
              <a:path w="27" h="20">
                <a:moveTo>
                  <a:pt x="11" y="0"/>
                </a:moveTo>
                <a:lnTo>
                  <a:pt x="16" y="0"/>
                </a:lnTo>
                <a:lnTo>
                  <a:pt x="22" y="0"/>
                </a:lnTo>
                <a:lnTo>
                  <a:pt x="27" y="5"/>
                </a:lnTo>
                <a:lnTo>
                  <a:pt x="27" y="10"/>
                </a:lnTo>
                <a:lnTo>
                  <a:pt x="27" y="15"/>
                </a:lnTo>
                <a:lnTo>
                  <a:pt x="16" y="20"/>
                </a:lnTo>
                <a:lnTo>
                  <a:pt x="5" y="20"/>
                </a:lnTo>
                <a:lnTo>
                  <a:pt x="0" y="15"/>
                </a:lnTo>
                <a:lnTo>
                  <a:pt x="0" y="10"/>
                </a:lnTo>
                <a:lnTo>
                  <a:pt x="5" y="5"/>
                </a:lnTo>
                <a:lnTo>
                  <a:pt x="11" y="0"/>
                </a:lnTo>
                <a:close/>
              </a:path>
            </a:pathLst>
          </a:custGeom>
          <a:solidFill>
            <a:srgbClr val="FFFFFF"/>
          </a:solidFill>
          <a:ln w="9525">
            <a:noFill/>
            <a:round/>
            <a:headEnd/>
            <a:tailEnd/>
          </a:ln>
        </p:spPr>
        <p:txBody>
          <a:bodyPr/>
          <a:lstStyle/>
          <a:p>
            <a:endParaRPr lang="en-US"/>
          </a:p>
        </p:txBody>
      </p:sp>
      <p:sp>
        <p:nvSpPr>
          <p:cNvPr id="159210" name="Freeform 2538"/>
          <p:cNvSpPr>
            <a:spLocks/>
          </p:cNvSpPr>
          <p:nvPr/>
        </p:nvSpPr>
        <p:spPr bwMode="auto">
          <a:xfrm>
            <a:off x="2136775" y="1603375"/>
            <a:ext cx="42863" cy="31750"/>
          </a:xfrm>
          <a:custGeom>
            <a:avLst/>
            <a:gdLst/>
            <a:ahLst/>
            <a:cxnLst>
              <a:cxn ang="0">
                <a:pos x="11" y="0"/>
              </a:cxn>
              <a:cxn ang="0">
                <a:pos x="16" y="0"/>
              </a:cxn>
              <a:cxn ang="0">
                <a:pos x="22" y="0"/>
              </a:cxn>
              <a:cxn ang="0">
                <a:pos x="27" y="5"/>
              </a:cxn>
              <a:cxn ang="0">
                <a:pos x="27" y="10"/>
              </a:cxn>
              <a:cxn ang="0">
                <a:pos x="27" y="15"/>
              </a:cxn>
              <a:cxn ang="0">
                <a:pos x="16" y="20"/>
              </a:cxn>
              <a:cxn ang="0">
                <a:pos x="5" y="20"/>
              </a:cxn>
              <a:cxn ang="0">
                <a:pos x="0" y="15"/>
              </a:cxn>
              <a:cxn ang="0">
                <a:pos x="0" y="10"/>
              </a:cxn>
              <a:cxn ang="0">
                <a:pos x="5" y="5"/>
              </a:cxn>
              <a:cxn ang="0">
                <a:pos x="11" y="0"/>
              </a:cxn>
            </a:cxnLst>
            <a:rect l="0" t="0" r="r" b="b"/>
            <a:pathLst>
              <a:path w="27" h="20">
                <a:moveTo>
                  <a:pt x="11" y="0"/>
                </a:moveTo>
                <a:lnTo>
                  <a:pt x="16" y="0"/>
                </a:lnTo>
                <a:lnTo>
                  <a:pt x="22" y="0"/>
                </a:lnTo>
                <a:lnTo>
                  <a:pt x="27" y="5"/>
                </a:lnTo>
                <a:lnTo>
                  <a:pt x="27" y="10"/>
                </a:lnTo>
                <a:lnTo>
                  <a:pt x="27" y="15"/>
                </a:lnTo>
                <a:lnTo>
                  <a:pt x="16" y="20"/>
                </a:lnTo>
                <a:lnTo>
                  <a:pt x="5" y="20"/>
                </a:lnTo>
                <a:lnTo>
                  <a:pt x="0" y="15"/>
                </a:lnTo>
                <a:lnTo>
                  <a:pt x="0" y="10"/>
                </a:lnTo>
                <a:lnTo>
                  <a:pt x="5" y="5"/>
                </a:lnTo>
                <a:lnTo>
                  <a:pt x="11" y="0"/>
                </a:lnTo>
                <a:close/>
              </a:path>
            </a:pathLst>
          </a:custGeom>
          <a:noFill/>
          <a:ln w="7938" cap="rnd">
            <a:solidFill>
              <a:srgbClr val="000000"/>
            </a:solidFill>
            <a:prstDash val="solid"/>
            <a:round/>
            <a:headEnd/>
            <a:tailEnd/>
          </a:ln>
        </p:spPr>
        <p:txBody>
          <a:bodyPr/>
          <a:lstStyle/>
          <a:p>
            <a:endParaRPr lang="en-US"/>
          </a:p>
        </p:txBody>
      </p:sp>
      <p:sp>
        <p:nvSpPr>
          <p:cNvPr id="159211" name="Freeform 2539"/>
          <p:cNvSpPr>
            <a:spLocks/>
          </p:cNvSpPr>
          <p:nvPr/>
        </p:nvSpPr>
        <p:spPr bwMode="auto">
          <a:xfrm>
            <a:off x="2222500" y="1595438"/>
            <a:ext cx="60325" cy="39688"/>
          </a:xfrm>
          <a:custGeom>
            <a:avLst/>
            <a:gdLst/>
            <a:ahLst/>
            <a:cxnLst>
              <a:cxn ang="0">
                <a:pos x="11" y="0"/>
              </a:cxn>
              <a:cxn ang="0">
                <a:pos x="16" y="0"/>
              </a:cxn>
              <a:cxn ang="0">
                <a:pos x="27" y="0"/>
              </a:cxn>
              <a:cxn ang="0">
                <a:pos x="32" y="0"/>
              </a:cxn>
              <a:cxn ang="0">
                <a:pos x="32" y="5"/>
              </a:cxn>
              <a:cxn ang="0">
                <a:pos x="38" y="5"/>
              </a:cxn>
              <a:cxn ang="0">
                <a:pos x="32" y="10"/>
              </a:cxn>
              <a:cxn ang="0">
                <a:pos x="27" y="20"/>
              </a:cxn>
              <a:cxn ang="0">
                <a:pos x="11" y="25"/>
              </a:cxn>
              <a:cxn ang="0">
                <a:pos x="6" y="25"/>
              </a:cxn>
              <a:cxn ang="0">
                <a:pos x="0" y="20"/>
              </a:cxn>
              <a:cxn ang="0">
                <a:pos x="0" y="15"/>
              </a:cxn>
              <a:cxn ang="0">
                <a:pos x="0" y="10"/>
              </a:cxn>
              <a:cxn ang="0">
                <a:pos x="6" y="5"/>
              </a:cxn>
              <a:cxn ang="0">
                <a:pos x="11" y="0"/>
              </a:cxn>
            </a:cxnLst>
            <a:rect l="0" t="0" r="r" b="b"/>
            <a:pathLst>
              <a:path w="38" h="25">
                <a:moveTo>
                  <a:pt x="11" y="0"/>
                </a:moveTo>
                <a:lnTo>
                  <a:pt x="16" y="0"/>
                </a:lnTo>
                <a:lnTo>
                  <a:pt x="27" y="0"/>
                </a:lnTo>
                <a:lnTo>
                  <a:pt x="32" y="0"/>
                </a:lnTo>
                <a:lnTo>
                  <a:pt x="32" y="5"/>
                </a:lnTo>
                <a:lnTo>
                  <a:pt x="38" y="5"/>
                </a:lnTo>
                <a:lnTo>
                  <a:pt x="32" y="10"/>
                </a:lnTo>
                <a:lnTo>
                  <a:pt x="27" y="20"/>
                </a:lnTo>
                <a:lnTo>
                  <a:pt x="11" y="25"/>
                </a:lnTo>
                <a:lnTo>
                  <a:pt x="6" y="25"/>
                </a:lnTo>
                <a:lnTo>
                  <a:pt x="0" y="20"/>
                </a:lnTo>
                <a:lnTo>
                  <a:pt x="0" y="15"/>
                </a:lnTo>
                <a:lnTo>
                  <a:pt x="0" y="10"/>
                </a:lnTo>
                <a:lnTo>
                  <a:pt x="6" y="5"/>
                </a:lnTo>
                <a:lnTo>
                  <a:pt x="11" y="0"/>
                </a:lnTo>
                <a:close/>
              </a:path>
            </a:pathLst>
          </a:custGeom>
          <a:solidFill>
            <a:srgbClr val="FFFFFF"/>
          </a:solidFill>
          <a:ln w="9525">
            <a:noFill/>
            <a:round/>
            <a:headEnd/>
            <a:tailEnd/>
          </a:ln>
        </p:spPr>
        <p:txBody>
          <a:bodyPr/>
          <a:lstStyle/>
          <a:p>
            <a:endParaRPr lang="en-US"/>
          </a:p>
        </p:txBody>
      </p:sp>
      <p:sp>
        <p:nvSpPr>
          <p:cNvPr id="159212" name="Freeform 2540"/>
          <p:cNvSpPr>
            <a:spLocks/>
          </p:cNvSpPr>
          <p:nvPr/>
        </p:nvSpPr>
        <p:spPr bwMode="auto">
          <a:xfrm>
            <a:off x="2222500" y="1595438"/>
            <a:ext cx="60325" cy="39688"/>
          </a:xfrm>
          <a:custGeom>
            <a:avLst/>
            <a:gdLst/>
            <a:ahLst/>
            <a:cxnLst>
              <a:cxn ang="0">
                <a:pos x="11" y="0"/>
              </a:cxn>
              <a:cxn ang="0">
                <a:pos x="16" y="0"/>
              </a:cxn>
              <a:cxn ang="0">
                <a:pos x="27" y="0"/>
              </a:cxn>
              <a:cxn ang="0">
                <a:pos x="32" y="0"/>
              </a:cxn>
              <a:cxn ang="0">
                <a:pos x="32" y="5"/>
              </a:cxn>
              <a:cxn ang="0">
                <a:pos x="38" y="5"/>
              </a:cxn>
              <a:cxn ang="0">
                <a:pos x="32" y="10"/>
              </a:cxn>
              <a:cxn ang="0">
                <a:pos x="27" y="20"/>
              </a:cxn>
              <a:cxn ang="0">
                <a:pos x="11" y="25"/>
              </a:cxn>
              <a:cxn ang="0">
                <a:pos x="6" y="25"/>
              </a:cxn>
              <a:cxn ang="0">
                <a:pos x="0" y="20"/>
              </a:cxn>
              <a:cxn ang="0">
                <a:pos x="0" y="15"/>
              </a:cxn>
              <a:cxn ang="0">
                <a:pos x="0" y="10"/>
              </a:cxn>
              <a:cxn ang="0">
                <a:pos x="6" y="5"/>
              </a:cxn>
              <a:cxn ang="0">
                <a:pos x="11" y="0"/>
              </a:cxn>
            </a:cxnLst>
            <a:rect l="0" t="0" r="r" b="b"/>
            <a:pathLst>
              <a:path w="38" h="25">
                <a:moveTo>
                  <a:pt x="11" y="0"/>
                </a:moveTo>
                <a:lnTo>
                  <a:pt x="16" y="0"/>
                </a:lnTo>
                <a:lnTo>
                  <a:pt x="27" y="0"/>
                </a:lnTo>
                <a:lnTo>
                  <a:pt x="32" y="0"/>
                </a:lnTo>
                <a:lnTo>
                  <a:pt x="32" y="5"/>
                </a:lnTo>
                <a:lnTo>
                  <a:pt x="38" y="5"/>
                </a:lnTo>
                <a:lnTo>
                  <a:pt x="32" y="10"/>
                </a:lnTo>
                <a:lnTo>
                  <a:pt x="27" y="20"/>
                </a:lnTo>
                <a:lnTo>
                  <a:pt x="11" y="25"/>
                </a:lnTo>
                <a:lnTo>
                  <a:pt x="6" y="25"/>
                </a:lnTo>
                <a:lnTo>
                  <a:pt x="0" y="20"/>
                </a:lnTo>
                <a:lnTo>
                  <a:pt x="0" y="15"/>
                </a:lnTo>
                <a:lnTo>
                  <a:pt x="0" y="10"/>
                </a:lnTo>
                <a:lnTo>
                  <a:pt x="6" y="5"/>
                </a:lnTo>
                <a:lnTo>
                  <a:pt x="11" y="0"/>
                </a:lnTo>
                <a:close/>
              </a:path>
            </a:pathLst>
          </a:custGeom>
          <a:noFill/>
          <a:ln w="7938" cap="rnd">
            <a:solidFill>
              <a:srgbClr val="000000"/>
            </a:solidFill>
            <a:prstDash val="solid"/>
            <a:round/>
            <a:headEnd/>
            <a:tailEnd/>
          </a:ln>
        </p:spPr>
        <p:txBody>
          <a:bodyPr/>
          <a:lstStyle/>
          <a:p>
            <a:endParaRPr lang="en-US"/>
          </a:p>
        </p:txBody>
      </p:sp>
      <p:sp>
        <p:nvSpPr>
          <p:cNvPr id="159213" name="Freeform 2541"/>
          <p:cNvSpPr>
            <a:spLocks/>
          </p:cNvSpPr>
          <p:nvPr/>
        </p:nvSpPr>
        <p:spPr bwMode="auto">
          <a:xfrm>
            <a:off x="2298700" y="1579563"/>
            <a:ext cx="60325" cy="39688"/>
          </a:xfrm>
          <a:custGeom>
            <a:avLst/>
            <a:gdLst/>
            <a:ahLst/>
            <a:cxnLst>
              <a:cxn ang="0">
                <a:pos x="17" y="0"/>
              </a:cxn>
              <a:cxn ang="0">
                <a:pos x="22" y="0"/>
              </a:cxn>
              <a:cxn ang="0">
                <a:pos x="33" y="0"/>
              </a:cxn>
              <a:cxn ang="0">
                <a:pos x="38" y="5"/>
              </a:cxn>
              <a:cxn ang="0">
                <a:pos x="38" y="10"/>
              </a:cxn>
              <a:cxn ang="0">
                <a:pos x="38" y="15"/>
              </a:cxn>
              <a:cxn ang="0">
                <a:pos x="38" y="20"/>
              </a:cxn>
              <a:cxn ang="0">
                <a:pos x="33" y="25"/>
              </a:cxn>
              <a:cxn ang="0">
                <a:pos x="22" y="25"/>
              </a:cxn>
              <a:cxn ang="0">
                <a:pos x="17" y="25"/>
              </a:cxn>
              <a:cxn ang="0">
                <a:pos x="11" y="25"/>
              </a:cxn>
              <a:cxn ang="0">
                <a:pos x="6" y="25"/>
              </a:cxn>
              <a:cxn ang="0">
                <a:pos x="0" y="20"/>
              </a:cxn>
              <a:cxn ang="0">
                <a:pos x="0" y="15"/>
              </a:cxn>
              <a:cxn ang="0">
                <a:pos x="6" y="10"/>
              </a:cxn>
              <a:cxn ang="0">
                <a:pos x="11" y="5"/>
              </a:cxn>
              <a:cxn ang="0">
                <a:pos x="17" y="0"/>
              </a:cxn>
            </a:cxnLst>
            <a:rect l="0" t="0" r="r" b="b"/>
            <a:pathLst>
              <a:path w="38" h="25">
                <a:moveTo>
                  <a:pt x="17" y="0"/>
                </a:moveTo>
                <a:lnTo>
                  <a:pt x="22" y="0"/>
                </a:lnTo>
                <a:lnTo>
                  <a:pt x="33" y="0"/>
                </a:lnTo>
                <a:lnTo>
                  <a:pt x="38" y="5"/>
                </a:lnTo>
                <a:lnTo>
                  <a:pt x="38" y="10"/>
                </a:lnTo>
                <a:lnTo>
                  <a:pt x="38" y="15"/>
                </a:lnTo>
                <a:lnTo>
                  <a:pt x="38" y="20"/>
                </a:lnTo>
                <a:lnTo>
                  <a:pt x="33" y="25"/>
                </a:lnTo>
                <a:lnTo>
                  <a:pt x="22" y="25"/>
                </a:lnTo>
                <a:lnTo>
                  <a:pt x="17" y="25"/>
                </a:lnTo>
                <a:lnTo>
                  <a:pt x="11" y="25"/>
                </a:lnTo>
                <a:lnTo>
                  <a:pt x="6" y="25"/>
                </a:lnTo>
                <a:lnTo>
                  <a:pt x="0" y="20"/>
                </a:lnTo>
                <a:lnTo>
                  <a:pt x="0" y="15"/>
                </a:lnTo>
                <a:lnTo>
                  <a:pt x="6" y="10"/>
                </a:lnTo>
                <a:lnTo>
                  <a:pt x="11" y="5"/>
                </a:lnTo>
                <a:lnTo>
                  <a:pt x="17" y="0"/>
                </a:lnTo>
                <a:close/>
              </a:path>
            </a:pathLst>
          </a:custGeom>
          <a:solidFill>
            <a:srgbClr val="FFFFFF"/>
          </a:solidFill>
          <a:ln w="9525">
            <a:noFill/>
            <a:round/>
            <a:headEnd/>
            <a:tailEnd/>
          </a:ln>
        </p:spPr>
        <p:txBody>
          <a:bodyPr/>
          <a:lstStyle/>
          <a:p>
            <a:endParaRPr lang="en-US"/>
          </a:p>
        </p:txBody>
      </p:sp>
      <p:sp>
        <p:nvSpPr>
          <p:cNvPr id="159214" name="Freeform 2542"/>
          <p:cNvSpPr>
            <a:spLocks/>
          </p:cNvSpPr>
          <p:nvPr/>
        </p:nvSpPr>
        <p:spPr bwMode="auto">
          <a:xfrm>
            <a:off x="2298700" y="1579563"/>
            <a:ext cx="60325" cy="39688"/>
          </a:xfrm>
          <a:custGeom>
            <a:avLst/>
            <a:gdLst/>
            <a:ahLst/>
            <a:cxnLst>
              <a:cxn ang="0">
                <a:pos x="17" y="0"/>
              </a:cxn>
              <a:cxn ang="0">
                <a:pos x="22" y="0"/>
              </a:cxn>
              <a:cxn ang="0">
                <a:pos x="33" y="0"/>
              </a:cxn>
              <a:cxn ang="0">
                <a:pos x="38" y="5"/>
              </a:cxn>
              <a:cxn ang="0">
                <a:pos x="38" y="10"/>
              </a:cxn>
              <a:cxn ang="0">
                <a:pos x="38" y="15"/>
              </a:cxn>
              <a:cxn ang="0">
                <a:pos x="38" y="20"/>
              </a:cxn>
              <a:cxn ang="0">
                <a:pos x="33" y="25"/>
              </a:cxn>
              <a:cxn ang="0">
                <a:pos x="22" y="25"/>
              </a:cxn>
              <a:cxn ang="0">
                <a:pos x="17" y="25"/>
              </a:cxn>
              <a:cxn ang="0">
                <a:pos x="11" y="25"/>
              </a:cxn>
              <a:cxn ang="0">
                <a:pos x="6" y="25"/>
              </a:cxn>
              <a:cxn ang="0">
                <a:pos x="0" y="20"/>
              </a:cxn>
              <a:cxn ang="0">
                <a:pos x="0" y="15"/>
              </a:cxn>
              <a:cxn ang="0">
                <a:pos x="6" y="10"/>
              </a:cxn>
              <a:cxn ang="0">
                <a:pos x="11" y="5"/>
              </a:cxn>
              <a:cxn ang="0">
                <a:pos x="17" y="0"/>
              </a:cxn>
            </a:cxnLst>
            <a:rect l="0" t="0" r="r" b="b"/>
            <a:pathLst>
              <a:path w="38" h="25">
                <a:moveTo>
                  <a:pt x="17" y="0"/>
                </a:moveTo>
                <a:lnTo>
                  <a:pt x="22" y="0"/>
                </a:lnTo>
                <a:lnTo>
                  <a:pt x="33" y="0"/>
                </a:lnTo>
                <a:lnTo>
                  <a:pt x="38" y="5"/>
                </a:lnTo>
                <a:lnTo>
                  <a:pt x="38" y="10"/>
                </a:lnTo>
                <a:lnTo>
                  <a:pt x="38" y="15"/>
                </a:lnTo>
                <a:lnTo>
                  <a:pt x="38" y="20"/>
                </a:lnTo>
                <a:lnTo>
                  <a:pt x="33" y="25"/>
                </a:lnTo>
                <a:lnTo>
                  <a:pt x="22" y="25"/>
                </a:lnTo>
                <a:lnTo>
                  <a:pt x="17" y="25"/>
                </a:lnTo>
                <a:lnTo>
                  <a:pt x="11" y="25"/>
                </a:lnTo>
                <a:lnTo>
                  <a:pt x="6" y="25"/>
                </a:lnTo>
                <a:lnTo>
                  <a:pt x="0" y="20"/>
                </a:lnTo>
                <a:lnTo>
                  <a:pt x="0" y="15"/>
                </a:lnTo>
                <a:lnTo>
                  <a:pt x="6" y="10"/>
                </a:lnTo>
                <a:lnTo>
                  <a:pt x="11" y="5"/>
                </a:lnTo>
                <a:lnTo>
                  <a:pt x="17" y="0"/>
                </a:lnTo>
                <a:close/>
              </a:path>
            </a:pathLst>
          </a:custGeom>
          <a:noFill/>
          <a:ln w="7938" cap="rnd">
            <a:solidFill>
              <a:srgbClr val="000000"/>
            </a:solidFill>
            <a:prstDash val="solid"/>
            <a:round/>
            <a:headEnd/>
            <a:tailEnd/>
          </a:ln>
        </p:spPr>
        <p:txBody>
          <a:bodyPr/>
          <a:lstStyle/>
          <a:p>
            <a:endParaRPr lang="en-US"/>
          </a:p>
        </p:txBody>
      </p:sp>
      <p:sp>
        <p:nvSpPr>
          <p:cNvPr id="159215" name="Freeform 2543"/>
          <p:cNvSpPr>
            <a:spLocks/>
          </p:cNvSpPr>
          <p:nvPr/>
        </p:nvSpPr>
        <p:spPr bwMode="auto">
          <a:xfrm>
            <a:off x="2376488" y="1557338"/>
            <a:ext cx="25400" cy="22225"/>
          </a:xfrm>
          <a:custGeom>
            <a:avLst/>
            <a:gdLst/>
            <a:ahLst/>
            <a:cxnLst>
              <a:cxn ang="0">
                <a:pos x="11" y="0"/>
              </a:cxn>
              <a:cxn ang="0">
                <a:pos x="16" y="0"/>
              </a:cxn>
              <a:cxn ang="0">
                <a:pos x="16" y="4"/>
              </a:cxn>
              <a:cxn ang="0">
                <a:pos x="16" y="9"/>
              </a:cxn>
              <a:cxn ang="0">
                <a:pos x="11" y="14"/>
              </a:cxn>
              <a:cxn ang="0">
                <a:pos x="5" y="9"/>
              </a:cxn>
              <a:cxn ang="0">
                <a:pos x="0" y="4"/>
              </a:cxn>
              <a:cxn ang="0">
                <a:pos x="5" y="0"/>
              </a:cxn>
              <a:cxn ang="0">
                <a:pos x="11" y="0"/>
              </a:cxn>
            </a:cxnLst>
            <a:rect l="0" t="0" r="r" b="b"/>
            <a:pathLst>
              <a:path w="16" h="14">
                <a:moveTo>
                  <a:pt x="11" y="0"/>
                </a:moveTo>
                <a:lnTo>
                  <a:pt x="16" y="0"/>
                </a:lnTo>
                <a:lnTo>
                  <a:pt x="16" y="4"/>
                </a:lnTo>
                <a:lnTo>
                  <a:pt x="16" y="9"/>
                </a:lnTo>
                <a:lnTo>
                  <a:pt x="11" y="14"/>
                </a:lnTo>
                <a:lnTo>
                  <a:pt x="5" y="9"/>
                </a:lnTo>
                <a:lnTo>
                  <a:pt x="0" y="4"/>
                </a:lnTo>
                <a:lnTo>
                  <a:pt x="5" y="0"/>
                </a:lnTo>
                <a:lnTo>
                  <a:pt x="11" y="0"/>
                </a:lnTo>
                <a:close/>
              </a:path>
            </a:pathLst>
          </a:custGeom>
          <a:solidFill>
            <a:srgbClr val="FFFFFF"/>
          </a:solidFill>
          <a:ln w="9525">
            <a:noFill/>
            <a:round/>
            <a:headEnd/>
            <a:tailEnd/>
          </a:ln>
        </p:spPr>
        <p:txBody>
          <a:bodyPr/>
          <a:lstStyle/>
          <a:p>
            <a:endParaRPr lang="en-US"/>
          </a:p>
        </p:txBody>
      </p:sp>
      <p:sp>
        <p:nvSpPr>
          <p:cNvPr id="159216" name="Freeform 2544"/>
          <p:cNvSpPr>
            <a:spLocks/>
          </p:cNvSpPr>
          <p:nvPr/>
        </p:nvSpPr>
        <p:spPr bwMode="auto">
          <a:xfrm>
            <a:off x="2376488" y="1557338"/>
            <a:ext cx="25400" cy="22225"/>
          </a:xfrm>
          <a:custGeom>
            <a:avLst/>
            <a:gdLst/>
            <a:ahLst/>
            <a:cxnLst>
              <a:cxn ang="0">
                <a:pos x="11" y="0"/>
              </a:cxn>
              <a:cxn ang="0">
                <a:pos x="16" y="0"/>
              </a:cxn>
              <a:cxn ang="0">
                <a:pos x="16" y="4"/>
              </a:cxn>
              <a:cxn ang="0">
                <a:pos x="16" y="9"/>
              </a:cxn>
              <a:cxn ang="0">
                <a:pos x="11" y="14"/>
              </a:cxn>
              <a:cxn ang="0">
                <a:pos x="5" y="9"/>
              </a:cxn>
              <a:cxn ang="0">
                <a:pos x="0" y="4"/>
              </a:cxn>
              <a:cxn ang="0">
                <a:pos x="5" y="0"/>
              </a:cxn>
              <a:cxn ang="0">
                <a:pos x="11" y="0"/>
              </a:cxn>
            </a:cxnLst>
            <a:rect l="0" t="0" r="r" b="b"/>
            <a:pathLst>
              <a:path w="16" h="14">
                <a:moveTo>
                  <a:pt x="11" y="0"/>
                </a:moveTo>
                <a:lnTo>
                  <a:pt x="16" y="0"/>
                </a:lnTo>
                <a:lnTo>
                  <a:pt x="16" y="4"/>
                </a:lnTo>
                <a:lnTo>
                  <a:pt x="16" y="9"/>
                </a:lnTo>
                <a:lnTo>
                  <a:pt x="11" y="14"/>
                </a:lnTo>
                <a:lnTo>
                  <a:pt x="5" y="9"/>
                </a:lnTo>
                <a:lnTo>
                  <a:pt x="0" y="4"/>
                </a:lnTo>
                <a:lnTo>
                  <a:pt x="5" y="0"/>
                </a:lnTo>
                <a:lnTo>
                  <a:pt x="11" y="0"/>
                </a:lnTo>
                <a:close/>
              </a:path>
            </a:pathLst>
          </a:custGeom>
          <a:noFill/>
          <a:ln w="7938" cap="rnd">
            <a:solidFill>
              <a:srgbClr val="000000"/>
            </a:solidFill>
            <a:prstDash val="solid"/>
            <a:round/>
            <a:headEnd/>
            <a:tailEnd/>
          </a:ln>
        </p:spPr>
        <p:txBody>
          <a:bodyPr/>
          <a:lstStyle/>
          <a:p>
            <a:endParaRPr lang="en-US"/>
          </a:p>
        </p:txBody>
      </p:sp>
      <p:sp>
        <p:nvSpPr>
          <p:cNvPr id="159217" name="Freeform 2545"/>
          <p:cNvSpPr>
            <a:spLocks/>
          </p:cNvSpPr>
          <p:nvPr/>
        </p:nvSpPr>
        <p:spPr bwMode="auto">
          <a:xfrm>
            <a:off x="1614488" y="1603375"/>
            <a:ext cx="34925" cy="23813"/>
          </a:xfrm>
          <a:custGeom>
            <a:avLst/>
            <a:gdLst/>
            <a:ahLst/>
            <a:cxnLst>
              <a:cxn ang="0">
                <a:pos x="11" y="0"/>
              </a:cxn>
              <a:cxn ang="0">
                <a:pos x="16" y="0"/>
              </a:cxn>
              <a:cxn ang="0">
                <a:pos x="22" y="0"/>
              </a:cxn>
              <a:cxn ang="0">
                <a:pos x="22" y="5"/>
              </a:cxn>
              <a:cxn ang="0">
                <a:pos x="22" y="10"/>
              </a:cxn>
              <a:cxn ang="0">
                <a:pos x="11" y="15"/>
              </a:cxn>
              <a:cxn ang="0">
                <a:pos x="6" y="10"/>
              </a:cxn>
              <a:cxn ang="0">
                <a:pos x="0" y="10"/>
              </a:cxn>
              <a:cxn ang="0">
                <a:pos x="0" y="5"/>
              </a:cxn>
              <a:cxn ang="0">
                <a:pos x="6" y="0"/>
              </a:cxn>
              <a:cxn ang="0">
                <a:pos x="11" y="0"/>
              </a:cxn>
            </a:cxnLst>
            <a:rect l="0" t="0" r="r" b="b"/>
            <a:pathLst>
              <a:path w="22" h="15">
                <a:moveTo>
                  <a:pt x="11" y="0"/>
                </a:moveTo>
                <a:lnTo>
                  <a:pt x="16" y="0"/>
                </a:lnTo>
                <a:lnTo>
                  <a:pt x="22" y="0"/>
                </a:lnTo>
                <a:lnTo>
                  <a:pt x="22" y="5"/>
                </a:lnTo>
                <a:lnTo>
                  <a:pt x="22" y="10"/>
                </a:lnTo>
                <a:lnTo>
                  <a:pt x="11" y="15"/>
                </a:lnTo>
                <a:lnTo>
                  <a:pt x="6" y="10"/>
                </a:lnTo>
                <a:lnTo>
                  <a:pt x="0" y="10"/>
                </a:lnTo>
                <a:lnTo>
                  <a:pt x="0" y="5"/>
                </a:lnTo>
                <a:lnTo>
                  <a:pt x="6" y="0"/>
                </a:lnTo>
                <a:lnTo>
                  <a:pt x="11" y="0"/>
                </a:lnTo>
                <a:close/>
              </a:path>
            </a:pathLst>
          </a:custGeom>
          <a:solidFill>
            <a:srgbClr val="FFFFFF"/>
          </a:solidFill>
          <a:ln w="9525">
            <a:noFill/>
            <a:round/>
            <a:headEnd/>
            <a:tailEnd/>
          </a:ln>
        </p:spPr>
        <p:txBody>
          <a:bodyPr/>
          <a:lstStyle/>
          <a:p>
            <a:endParaRPr lang="en-US"/>
          </a:p>
        </p:txBody>
      </p:sp>
      <p:sp>
        <p:nvSpPr>
          <p:cNvPr id="159218" name="Freeform 2546"/>
          <p:cNvSpPr>
            <a:spLocks/>
          </p:cNvSpPr>
          <p:nvPr/>
        </p:nvSpPr>
        <p:spPr bwMode="auto">
          <a:xfrm>
            <a:off x="1614488" y="1603375"/>
            <a:ext cx="34925" cy="23813"/>
          </a:xfrm>
          <a:custGeom>
            <a:avLst/>
            <a:gdLst/>
            <a:ahLst/>
            <a:cxnLst>
              <a:cxn ang="0">
                <a:pos x="11" y="0"/>
              </a:cxn>
              <a:cxn ang="0">
                <a:pos x="16" y="0"/>
              </a:cxn>
              <a:cxn ang="0">
                <a:pos x="22" y="0"/>
              </a:cxn>
              <a:cxn ang="0">
                <a:pos x="22" y="5"/>
              </a:cxn>
              <a:cxn ang="0">
                <a:pos x="22" y="10"/>
              </a:cxn>
              <a:cxn ang="0">
                <a:pos x="11" y="15"/>
              </a:cxn>
              <a:cxn ang="0">
                <a:pos x="6" y="10"/>
              </a:cxn>
              <a:cxn ang="0">
                <a:pos x="0" y="10"/>
              </a:cxn>
              <a:cxn ang="0">
                <a:pos x="0" y="5"/>
              </a:cxn>
              <a:cxn ang="0">
                <a:pos x="6" y="0"/>
              </a:cxn>
              <a:cxn ang="0">
                <a:pos x="11" y="0"/>
              </a:cxn>
            </a:cxnLst>
            <a:rect l="0" t="0" r="r" b="b"/>
            <a:pathLst>
              <a:path w="22" h="15">
                <a:moveTo>
                  <a:pt x="11" y="0"/>
                </a:moveTo>
                <a:lnTo>
                  <a:pt x="16" y="0"/>
                </a:lnTo>
                <a:lnTo>
                  <a:pt x="22" y="0"/>
                </a:lnTo>
                <a:lnTo>
                  <a:pt x="22" y="5"/>
                </a:lnTo>
                <a:lnTo>
                  <a:pt x="22" y="10"/>
                </a:lnTo>
                <a:lnTo>
                  <a:pt x="11" y="15"/>
                </a:lnTo>
                <a:lnTo>
                  <a:pt x="6" y="10"/>
                </a:lnTo>
                <a:lnTo>
                  <a:pt x="0" y="10"/>
                </a:lnTo>
                <a:lnTo>
                  <a:pt x="0" y="5"/>
                </a:lnTo>
                <a:lnTo>
                  <a:pt x="6" y="0"/>
                </a:lnTo>
                <a:lnTo>
                  <a:pt x="11" y="0"/>
                </a:lnTo>
                <a:close/>
              </a:path>
            </a:pathLst>
          </a:custGeom>
          <a:noFill/>
          <a:ln w="7938" cap="rnd">
            <a:solidFill>
              <a:srgbClr val="000000"/>
            </a:solidFill>
            <a:prstDash val="solid"/>
            <a:round/>
            <a:headEnd/>
            <a:tailEnd/>
          </a:ln>
        </p:spPr>
        <p:txBody>
          <a:bodyPr/>
          <a:lstStyle/>
          <a:p>
            <a:endParaRPr lang="en-US"/>
          </a:p>
        </p:txBody>
      </p:sp>
      <p:sp>
        <p:nvSpPr>
          <p:cNvPr id="159219" name="Freeform 2547"/>
          <p:cNvSpPr>
            <a:spLocks/>
          </p:cNvSpPr>
          <p:nvPr/>
        </p:nvSpPr>
        <p:spPr bwMode="auto">
          <a:xfrm>
            <a:off x="1778000" y="1657350"/>
            <a:ext cx="23813" cy="23813"/>
          </a:xfrm>
          <a:custGeom>
            <a:avLst/>
            <a:gdLst/>
            <a:ahLst/>
            <a:cxnLst>
              <a:cxn ang="0">
                <a:pos x="10" y="0"/>
              </a:cxn>
              <a:cxn ang="0">
                <a:pos x="15" y="0"/>
              </a:cxn>
              <a:cxn ang="0">
                <a:pos x="15" y="5"/>
              </a:cxn>
              <a:cxn ang="0">
                <a:pos x="15" y="10"/>
              </a:cxn>
              <a:cxn ang="0">
                <a:pos x="10" y="15"/>
              </a:cxn>
              <a:cxn ang="0">
                <a:pos x="5" y="10"/>
              </a:cxn>
              <a:cxn ang="0">
                <a:pos x="0" y="5"/>
              </a:cxn>
              <a:cxn ang="0">
                <a:pos x="0" y="0"/>
              </a:cxn>
              <a:cxn ang="0">
                <a:pos x="5" y="0"/>
              </a:cxn>
              <a:cxn ang="0">
                <a:pos x="10" y="0"/>
              </a:cxn>
            </a:cxnLst>
            <a:rect l="0" t="0" r="r" b="b"/>
            <a:pathLst>
              <a:path w="15" h="15">
                <a:moveTo>
                  <a:pt x="10" y="0"/>
                </a:moveTo>
                <a:lnTo>
                  <a:pt x="15" y="0"/>
                </a:lnTo>
                <a:lnTo>
                  <a:pt x="15" y="5"/>
                </a:lnTo>
                <a:lnTo>
                  <a:pt x="15" y="10"/>
                </a:lnTo>
                <a:lnTo>
                  <a:pt x="10" y="15"/>
                </a:lnTo>
                <a:lnTo>
                  <a:pt x="5" y="10"/>
                </a:lnTo>
                <a:lnTo>
                  <a:pt x="0" y="5"/>
                </a:lnTo>
                <a:lnTo>
                  <a:pt x="0" y="0"/>
                </a:lnTo>
                <a:lnTo>
                  <a:pt x="5" y="0"/>
                </a:lnTo>
                <a:lnTo>
                  <a:pt x="10" y="0"/>
                </a:lnTo>
                <a:close/>
              </a:path>
            </a:pathLst>
          </a:custGeom>
          <a:solidFill>
            <a:srgbClr val="FFFFFF"/>
          </a:solidFill>
          <a:ln w="9525">
            <a:noFill/>
            <a:round/>
            <a:headEnd/>
            <a:tailEnd/>
          </a:ln>
        </p:spPr>
        <p:txBody>
          <a:bodyPr/>
          <a:lstStyle/>
          <a:p>
            <a:endParaRPr lang="en-US"/>
          </a:p>
        </p:txBody>
      </p:sp>
      <p:sp>
        <p:nvSpPr>
          <p:cNvPr id="159220" name="Freeform 2548"/>
          <p:cNvSpPr>
            <a:spLocks/>
          </p:cNvSpPr>
          <p:nvPr/>
        </p:nvSpPr>
        <p:spPr bwMode="auto">
          <a:xfrm>
            <a:off x="1778000" y="1657350"/>
            <a:ext cx="23813" cy="23813"/>
          </a:xfrm>
          <a:custGeom>
            <a:avLst/>
            <a:gdLst/>
            <a:ahLst/>
            <a:cxnLst>
              <a:cxn ang="0">
                <a:pos x="10" y="0"/>
              </a:cxn>
              <a:cxn ang="0">
                <a:pos x="15" y="0"/>
              </a:cxn>
              <a:cxn ang="0">
                <a:pos x="15" y="5"/>
              </a:cxn>
              <a:cxn ang="0">
                <a:pos x="15" y="10"/>
              </a:cxn>
              <a:cxn ang="0">
                <a:pos x="10" y="15"/>
              </a:cxn>
              <a:cxn ang="0">
                <a:pos x="5" y="10"/>
              </a:cxn>
              <a:cxn ang="0">
                <a:pos x="0" y="5"/>
              </a:cxn>
              <a:cxn ang="0">
                <a:pos x="0" y="0"/>
              </a:cxn>
              <a:cxn ang="0">
                <a:pos x="5" y="0"/>
              </a:cxn>
              <a:cxn ang="0">
                <a:pos x="10" y="0"/>
              </a:cxn>
            </a:cxnLst>
            <a:rect l="0" t="0" r="r" b="b"/>
            <a:pathLst>
              <a:path w="15" h="15">
                <a:moveTo>
                  <a:pt x="10" y="0"/>
                </a:moveTo>
                <a:lnTo>
                  <a:pt x="15" y="0"/>
                </a:lnTo>
                <a:lnTo>
                  <a:pt x="15" y="5"/>
                </a:lnTo>
                <a:lnTo>
                  <a:pt x="15" y="10"/>
                </a:lnTo>
                <a:lnTo>
                  <a:pt x="10" y="15"/>
                </a:lnTo>
                <a:lnTo>
                  <a:pt x="5" y="10"/>
                </a:lnTo>
                <a:lnTo>
                  <a:pt x="0" y="5"/>
                </a:lnTo>
                <a:lnTo>
                  <a:pt x="0" y="0"/>
                </a:lnTo>
                <a:lnTo>
                  <a:pt x="5" y="0"/>
                </a:lnTo>
                <a:lnTo>
                  <a:pt x="10" y="0"/>
                </a:lnTo>
                <a:close/>
              </a:path>
            </a:pathLst>
          </a:custGeom>
          <a:noFill/>
          <a:ln w="7938" cap="rnd">
            <a:solidFill>
              <a:srgbClr val="000000"/>
            </a:solidFill>
            <a:prstDash val="solid"/>
            <a:round/>
            <a:headEnd/>
            <a:tailEnd/>
          </a:ln>
        </p:spPr>
        <p:txBody>
          <a:bodyPr/>
          <a:lstStyle/>
          <a:p>
            <a:endParaRPr lang="en-US"/>
          </a:p>
        </p:txBody>
      </p:sp>
      <p:sp>
        <p:nvSpPr>
          <p:cNvPr id="159221" name="Freeform 2549"/>
          <p:cNvSpPr>
            <a:spLocks/>
          </p:cNvSpPr>
          <p:nvPr/>
        </p:nvSpPr>
        <p:spPr bwMode="auto">
          <a:xfrm>
            <a:off x="1819275" y="1657350"/>
            <a:ext cx="9525" cy="15875"/>
          </a:xfrm>
          <a:custGeom>
            <a:avLst/>
            <a:gdLst/>
            <a:ahLst/>
            <a:cxnLst>
              <a:cxn ang="0">
                <a:pos x="6" y="0"/>
              </a:cxn>
              <a:cxn ang="0">
                <a:pos x="6" y="0"/>
              </a:cxn>
              <a:cxn ang="0">
                <a:pos x="6" y="5"/>
              </a:cxn>
              <a:cxn ang="0">
                <a:pos x="6" y="10"/>
              </a:cxn>
              <a:cxn ang="0">
                <a:pos x="0" y="5"/>
              </a:cxn>
              <a:cxn ang="0">
                <a:pos x="0" y="0"/>
              </a:cxn>
              <a:cxn ang="0">
                <a:pos x="6" y="0"/>
              </a:cxn>
            </a:cxnLst>
            <a:rect l="0" t="0" r="r" b="b"/>
            <a:pathLst>
              <a:path w="6" h="10">
                <a:moveTo>
                  <a:pt x="6" y="0"/>
                </a:moveTo>
                <a:lnTo>
                  <a:pt x="6" y="0"/>
                </a:lnTo>
                <a:lnTo>
                  <a:pt x="6" y="5"/>
                </a:lnTo>
                <a:lnTo>
                  <a:pt x="6" y="10"/>
                </a:lnTo>
                <a:lnTo>
                  <a:pt x="0" y="5"/>
                </a:lnTo>
                <a:lnTo>
                  <a:pt x="0" y="0"/>
                </a:lnTo>
                <a:lnTo>
                  <a:pt x="6" y="0"/>
                </a:lnTo>
                <a:close/>
              </a:path>
            </a:pathLst>
          </a:custGeom>
          <a:solidFill>
            <a:srgbClr val="FFFFFF"/>
          </a:solidFill>
          <a:ln w="9525">
            <a:noFill/>
            <a:round/>
            <a:headEnd/>
            <a:tailEnd/>
          </a:ln>
        </p:spPr>
        <p:txBody>
          <a:bodyPr/>
          <a:lstStyle/>
          <a:p>
            <a:endParaRPr lang="en-US"/>
          </a:p>
        </p:txBody>
      </p:sp>
      <p:sp>
        <p:nvSpPr>
          <p:cNvPr id="159222" name="Freeform 2550"/>
          <p:cNvSpPr>
            <a:spLocks/>
          </p:cNvSpPr>
          <p:nvPr/>
        </p:nvSpPr>
        <p:spPr bwMode="auto">
          <a:xfrm>
            <a:off x="1819275" y="1657350"/>
            <a:ext cx="9525" cy="15875"/>
          </a:xfrm>
          <a:custGeom>
            <a:avLst/>
            <a:gdLst/>
            <a:ahLst/>
            <a:cxnLst>
              <a:cxn ang="0">
                <a:pos x="6" y="0"/>
              </a:cxn>
              <a:cxn ang="0">
                <a:pos x="6" y="0"/>
              </a:cxn>
              <a:cxn ang="0">
                <a:pos x="6" y="5"/>
              </a:cxn>
              <a:cxn ang="0">
                <a:pos x="6" y="10"/>
              </a:cxn>
              <a:cxn ang="0">
                <a:pos x="0" y="5"/>
              </a:cxn>
              <a:cxn ang="0">
                <a:pos x="0" y="0"/>
              </a:cxn>
              <a:cxn ang="0">
                <a:pos x="6" y="0"/>
              </a:cxn>
            </a:cxnLst>
            <a:rect l="0" t="0" r="r" b="b"/>
            <a:pathLst>
              <a:path w="6" h="10">
                <a:moveTo>
                  <a:pt x="6" y="0"/>
                </a:moveTo>
                <a:lnTo>
                  <a:pt x="6" y="0"/>
                </a:lnTo>
                <a:lnTo>
                  <a:pt x="6" y="5"/>
                </a:lnTo>
                <a:lnTo>
                  <a:pt x="6" y="10"/>
                </a:lnTo>
                <a:lnTo>
                  <a:pt x="0" y="5"/>
                </a:lnTo>
                <a:lnTo>
                  <a:pt x="0" y="0"/>
                </a:lnTo>
                <a:lnTo>
                  <a:pt x="6" y="0"/>
                </a:lnTo>
                <a:close/>
              </a:path>
            </a:pathLst>
          </a:custGeom>
          <a:noFill/>
          <a:ln w="7938" cap="rnd">
            <a:solidFill>
              <a:srgbClr val="000000"/>
            </a:solidFill>
            <a:prstDash val="solid"/>
            <a:round/>
            <a:headEnd/>
            <a:tailEnd/>
          </a:ln>
        </p:spPr>
        <p:txBody>
          <a:bodyPr/>
          <a:lstStyle/>
          <a:p>
            <a:endParaRPr lang="en-US"/>
          </a:p>
        </p:txBody>
      </p:sp>
      <p:sp>
        <p:nvSpPr>
          <p:cNvPr id="159223" name="Freeform 2551"/>
          <p:cNvSpPr>
            <a:spLocks/>
          </p:cNvSpPr>
          <p:nvPr/>
        </p:nvSpPr>
        <p:spPr bwMode="auto">
          <a:xfrm>
            <a:off x="1838325" y="1657350"/>
            <a:ext cx="23813" cy="23813"/>
          </a:xfrm>
          <a:custGeom>
            <a:avLst/>
            <a:gdLst/>
            <a:ahLst/>
            <a:cxnLst>
              <a:cxn ang="0">
                <a:pos x="15" y="15"/>
              </a:cxn>
              <a:cxn ang="0">
                <a:pos x="0" y="8"/>
              </a:cxn>
              <a:cxn ang="0">
                <a:pos x="15" y="0"/>
              </a:cxn>
              <a:cxn ang="0">
                <a:pos x="15" y="8"/>
              </a:cxn>
              <a:cxn ang="0">
                <a:pos x="15" y="15"/>
              </a:cxn>
            </a:cxnLst>
            <a:rect l="0" t="0" r="r" b="b"/>
            <a:pathLst>
              <a:path w="15" h="15">
                <a:moveTo>
                  <a:pt x="15" y="15"/>
                </a:moveTo>
                <a:lnTo>
                  <a:pt x="0" y="8"/>
                </a:lnTo>
                <a:lnTo>
                  <a:pt x="15" y="0"/>
                </a:lnTo>
                <a:lnTo>
                  <a:pt x="15" y="8"/>
                </a:lnTo>
                <a:lnTo>
                  <a:pt x="15" y="15"/>
                </a:lnTo>
                <a:close/>
              </a:path>
            </a:pathLst>
          </a:custGeom>
          <a:solidFill>
            <a:srgbClr val="FFFFFF"/>
          </a:solidFill>
          <a:ln w="9525">
            <a:noFill/>
            <a:round/>
            <a:headEnd/>
            <a:tailEnd/>
          </a:ln>
        </p:spPr>
        <p:txBody>
          <a:bodyPr/>
          <a:lstStyle/>
          <a:p>
            <a:endParaRPr lang="en-US"/>
          </a:p>
        </p:txBody>
      </p:sp>
      <p:sp>
        <p:nvSpPr>
          <p:cNvPr id="159224" name="Freeform 2552"/>
          <p:cNvSpPr>
            <a:spLocks/>
          </p:cNvSpPr>
          <p:nvPr/>
        </p:nvSpPr>
        <p:spPr bwMode="auto">
          <a:xfrm>
            <a:off x="1838325" y="1657350"/>
            <a:ext cx="23813" cy="23813"/>
          </a:xfrm>
          <a:custGeom>
            <a:avLst/>
            <a:gdLst/>
            <a:ahLst/>
            <a:cxnLst>
              <a:cxn ang="0">
                <a:pos x="15" y="15"/>
              </a:cxn>
              <a:cxn ang="0">
                <a:pos x="0" y="8"/>
              </a:cxn>
              <a:cxn ang="0">
                <a:pos x="15" y="0"/>
              </a:cxn>
              <a:cxn ang="0">
                <a:pos x="15" y="8"/>
              </a:cxn>
              <a:cxn ang="0">
                <a:pos x="15" y="15"/>
              </a:cxn>
            </a:cxnLst>
            <a:rect l="0" t="0" r="r" b="b"/>
            <a:pathLst>
              <a:path w="15" h="15">
                <a:moveTo>
                  <a:pt x="15" y="15"/>
                </a:moveTo>
                <a:lnTo>
                  <a:pt x="0" y="8"/>
                </a:lnTo>
                <a:lnTo>
                  <a:pt x="15" y="0"/>
                </a:lnTo>
                <a:lnTo>
                  <a:pt x="15" y="8"/>
                </a:lnTo>
                <a:lnTo>
                  <a:pt x="15" y="15"/>
                </a:lnTo>
                <a:close/>
              </a:path>
            </a:pathLst>
          </a:custGeom>
          <a:noFill/>
          <a:ln w="7938" cap="rnd">
            <a:solidFill>
              <a:srgbClr val="000000"/>
            </a:solidFill>
            <a:prstDash val="solid"/>
            <a:round/>
            <a:headEnd/>
            <a:tailEnd/>
          </a:ln>
        </p:spPr>
        <p:txBody>
          <a:bodyPr/>
          <a:lstStyle/>
          <a:p>
            <a:endParaRPr lang="en-US"/>
          </a:p>
        </p:txBody>
      </p:sp>
      <p:sp>
        <p:nvSpPr>
          <p:cNvPr id="159225" name="Freeform 2553"/>
          <p:cNvSpPr>
            <a:spLocks/>
          </p:cNvSpPr>
          <p:nvPr/>
        </p:nvSpPr>
        <p:spPr bwMode="auto">
          <a:xfrm>
            <a:off x="1838325" y="1681163"/>
            <a:ext cx="33338" cy="7938"/>
          </a:xfrm>
          <a:custGeom>
            <a:avLst/>
            <a:gdLst/>
            <a:ahLst/>
            <a:cxnLst>
              <a:cxn ang="0">
                <a:pos x="10" y="0"/>
              </a:cxn>
              <a:cxn ang="0">
                <a:pos x="16" y="0"/>
              </a:cxn>
              <a:cxn ang="0">
                <a:pos x="21" y="0"/>
              </a:cxn>
              <a:cxn ang="0">
                <a:pos x="16" y="0"/>
              </a:cxn>
              <a:cxn ang="0">
                <a:pos x="10" y="5"/>
              </a:cxn>
              <a:cxn ang="0">
                <a:pos x="5" y="0"/>
              </a:cxn>
              <a:cxn ang="0">
                <a:pos x="0" y="0"/>
              </a:cxn>
              <a:cxn ang="0">
                <a:pos x="5" y="0"/>
              </a:cxn>
              <a:cxn ang="0">
                <a:pos x="10" y="0"/>
              </a:cxn>
            </a:cxnLst>
            <a:rect l="0" t="0" r="r" b="b"/>
            <a:pathLst>
              <a:path w="21" h="5">
                <a:moveTo>
                  <a:pt x="10" y="0"/>
                </a:moveTo>
                <a:lnTo>
                  <a:pt x="16" y="0"/>
                </a:lnTo>
                <a:lnTo>
                  <a:pt x="21" y="0"/>
                </a:lnTo>
                <a:lnTo>
                  <a:pt x="16" y="0"/>
                </a:lnTo>
                <a:lnTo>
                  <a:pt x="10" y="5"/>
                </a:lnTo>
                <a:lnTo>
                  <a:pt x="5" y="0"/>
                </a:lnTo>
                <a:lnTo>
                  <a:pt x="0" y="0"/>
                </a:lnTo>
                <a:lnTo>
                  <a:pt x="5" y="0"/>
                </a:lnTo>
                <a:lnTo>
                  <a:pt x="10" y="0"/>
                </a:lnTo>
                <a:close/>
              </a:path>
            </a:pathLst>
          </a:custGeom>
          <a:solidFill>
            <a:srgbClr val="FFFFFF"/>
          </a:solidFill>
          <a:ln w="9525">
            <a:noFill/>
            <a:round/>
            <a:headEnd/>
            <a:tailEnd/>
          </a:ln>
        </p:spPr>
        <p:txBody>
          <a:bodyPr/>
          <a:lstStyle/>
          <a:p>
            <a:endParaRPr lang="en-US"/>
          </a:p>
        </p:txBody>
      </p:sp>
      <p:sp>
        <p:nvSpPr>
          <p:cNvPr id="159226" name="Freeform 2554"/>
          <p:cNvSpPr>
            <a:spLocks/>
          </p:cNvSpPr>
          <p:nvPr/>
        </p:nvSpPr>
        <p:spPr bwMode="auto">
          <a:xfrm>
            <a:off x="1838325" y="1681163"/>
            <a:ext cx="33338" cy="7938"/>
          </a:xfrm>
          <a:custGeom>
            <a:avLst/>
            <a:gdLst/>
            <a:ahLst/>
            <a:cxnLst>
              <a:cxn ang="0">
                <a:pos x="10" y="0"/>
              </a:cxn>
              <a:cxn ang="0">
                <a:pos x="16" y="0"/>
              </a:cxn>
              <a:cxn ang="0">
                <a:pos x="21" y="0"/>
              </a:cxn>
              <a:cxn ang="0">
                <a:pos x="16" y="0"/>
              </a:cxn>
              <a:cxn ang="0">
                <a:pos x="10" y="5"/>
              </a:cxn>
              <a:cxn ang="0">
                <a:pos x="5" y="0"/>
              </a:cxn>
              <a:cxn ang="0">
                <a:pos x="0" y="0"/>
              </a:cxn>
              <a:cxn ang="0">
                <a:pos x="5" y="0"/>
              </a:cxn>
              <a:cxn ang="0">
                <a:pos x="10" y="0"/>
              </a:cxn>
            </a:cxnLst>
            <a:rect l="0" t="0" r="r" b="b"/>
            <a:pathLst>
              <a:path w="21" h="5">
                <a:moveTo>
                  <a:pt x="10" y="0"/>
                </a:moveTo>
                <a:lnTo>
                  <a:pt x="16" y="0"/>
                </a:lnTo>
                <a:lnTo>
                  <a:pt x="21" y="0"/>
                </a:lnTo>
                <a:lnTo>
                  <a:pt x="16" y="0"/>
                </a:lnTo>
                <a:lnTo>
                  <a:pt x="10" y="5"/>
                </a:lnTo>
                <a:lnTo>
                  <a:pt x="5" y="0"/>
                </a:lnTo>
                <a:lnTo>
                  <a:pt x="0" y="0"/>
                </a:lnTo>
                <a:lnTo>
                  <a:pt x="5" y="0"/>
                </a:lnTo>
                <a:lnTo>
                  <a:pt x="10" y="0"/>
                </a:lnTo>
                <a:close/>
              </a:path>
            </a:pathLst>
          </a:custGeom>
          <a:noFill/>
          <a:ln w="7938" cap="rnd">
            <a:solidFill>
              <a:srgbClr val="000000"/>
            </a:solidFill>
            <a:prstDash val="solid"/>
            <a:round/>
            <a:headEnd/>
            <a:tailEnd/>
          </a:ln>
        </p:spPr>
        <p:txBody>
          <a:bodyPr/>
          <a:lstStyle/>
          <a:p>
            <a:endParaRPr lang="en-US"/>
          </a:p>
        </p:txBody>
      </p:sp>
      <p:sp>
        <p:nvSpPr>
          <p:cNvPr id="159227" name="Freeform 2555"/>
          <p:cNvSpPr>
            <a:spLocks/>
          </p:cNvSpPr>
          <p:nvPr/>
        </p:nvSpPr>
        <p:spPr bwMode="auto">
          <a:xfrm>
            <a:off x="1922463" y="1673225"/>
            <a:ext cx="0" cy="15875"/>
          </a:xfrm>
          <a:custGeom>
            <a:avLst/>
            <a:gdLst/>
            <a:ahLst/>
            <a:cxnLst>
              <a:cxn ang="0">
                <a:pos x="0" y="0"/>
              </a:cxn>
              <a:cxn ang="0">
                <a:pos x="0" y="5"/>
              </a:cxn>
              <a:cxn ang="0">
                <a:pos x="0" y="10"/>
              </a:cxn>
              <a:cxn ang="0">
                <a:pos x="0" y="5"/>
              </a:cxn>
              <a:cxn ang="0">
                <a:pos x="0" y="0"/>
              </a:cxn>
            </a:cxnLst>
            <a:rect l="0" t="0" r="r" b="b"/>
            <a:pathLst>
              <a:path h="10">
                <a:moveTo>
                  <a:pt x="0" y="0"/>
                </a:moveTo>
                <a:lnTo>
                  <a:pt x="0" y="5"/>
                </a:lnTo>
                <a:lnTo>
                  <a:pt x="0" y="10"/>
                </a:lnTo>
                <a:lnTo>
                  <a:pt x="0" y="5"/>
                </a:lnTo>
                <a:lnTo>
                  <a:pt x="0" y="0"/>
                </a:lnTo>
                <a:close/>
              </a:path>
            </a:pathLst>
          </a:custGeom>
          <a:noFill/>
          <a:ln w="7938" cap="rnd">
            <a:solidFill>
              <a:srgbClr val="000000"/>
            </a:solidFill>
            <a:prstDash val="solid"/>
            <a:round/>
            <a:headEnd/>
            <a:tailEnd/>
          </a:ln>
        </p:spPr>
        <p:txBody>
          <a:bodyPr/>
          <a:lstStyle/>
          <a:p>
            <a:endParaRPr lang="en-US"/>
          </a:p>
        </p:txBody>
      </p:sp>
      <p:sp>
        <p:nvSpPr>
          <p:cNvPr id="159228" name="Freeform 2556"/>
          <p:cNvSpPr>
            <a:spLocks/>
          </p:cNvSpPr>
          <p:nvPr/>
        </p:nvSpPr>
        <p:spPr bwMode="auto">
          <a:xfrm>
            <a:off x="1939925" y="1643063"/>
            <a:ext cx="93663" cy="30163"/>
          </a:xfrm>
          <a:custGeom>
            <a:avLst/>
            <a:gdLst/>
            <a:ahLst/>
            <a:cxnLst>
              <a:cxn ang="0">
                <a:pos x="27" y="0"/>
              </a:cxn>
              <a:cxn ang="0">
                <a:pos x="38" y="0"/>
              </a:cxn>
              <a:cxn ang="0">
                <a:pos x="49" y="0"/>
              </a:cxn>
              <a:cxn ang="0">
                <a:pos x="54" y="0"/>
              </a:cxn>
              <a:cxn ang="0">
                <a:pos x="59" y="5"/>
              </a:cxn>
              <a:cxn ang="0">
                <a:pos x="59" y="9"/>
              </a:cxn>
              <a:cxn ang="0">
                <a:pos x="49" y="14"/>
              </a:cxn>
              <a:cxn ang="0">
                <a:pos x="32" y="19"/>
              </a:cxn>
              <a:cxn ang="0">
                <a:pos x="11" y="19"/>
              </a:cxn>
              <a:cxn ang="0">
                <a:pos x="6" y="19"/>
              </a:cxn>
              <a:cxn ang="0">
                <a:pos x="0" y="14"/>
              </a:cxn>
              <a:cxn ang="0">
                <a:pos x="0" y="9"/>
              </a:cxn>
              <a:cxn ang="0">
                <a:pos x="6" y="5"/>
              </a:cxn>
              <a:cxn ang="0">
                <a:pos x="16" y="5"/>
              </a:cxn>
              <a:cxn ang="0">
                <a:pos x="27" y="0"/>
              </a:cxn>
            </a:cxnLst>
            <a:rect l="0" t="0" r="r" b="b"/>
            <a:pathLst>
              <a:path w="59" h="19">
                <a:moveTo>
                  <a:pt x="27" y="0"/>
                </a:moveTo>
                <a:lnTo>
                  <a:pt x="38" y="0"/>
                </a:lnTo>
                <a:lnTo>
                  <a:pt x="49" y="0"/>
                </a:lnTo>
                <a:lnTo>
                  <a:pt x="54" y="0"/>
                </a:lnTo>
                <a:lnTo>
                  <a:pt x="59" y="5"/>
                </a:lnTo>
                <a:lnTo>
                  <a:pt x="59" y="9"/>
                </a:lnTo>
                <a:lnTo>
                  <a:pt x="49" y="14"/>
                </a:lnTo>
                <a:lnTo>
                  <a:pt x="32" y="19"/>
                </a:lnTo>
                <a:lnTo>
                  <a:pt x="11" y="19"/>
                </a:lnTo>
                <a:lnTo>
                  <a:pt x="6" y="19"/>
                </a:lnTo>
                <a:lnTo>
                  <a:pt x="0" y="14"/>
                </a:lnTo>
                <a:lnTo>
                  <a:pt x="0" y="9"/>
                </a:lnTo>
                <a:lnTo>
                  <a:pt x="6" y="5"/>
                </a:lnTo>
                <a:lnTo>
                  <a:pt x="16" y="5"/>
                </a:lnTo>
                <a:lnTo>
                  <a:pt x="27" y="0"/>
                </a:lnTo>
                <a:close/>
              </a:path>
            </a:pathLst>
          </a:custGeom>
          <a:solidFill>
            <a:srgbClr val="FFFFFF"/>
          </a:solidFill>
          <a:ln w="9525">
            <a:noFill/>
            <a:round/>
            <a:headEnd/>
            <a:tailEnd/>
          </a:ln>
        </p:spPr>
        <p:txBody>
          <a:bodyPr/>
          <a:lstStyle/>
          <a:p>
            <a:endParaRPr lang="en-US"/>
          </a:p>
        </p:txBody>
      </p:sp>
      <p:sp>
        <p:nvSpPr>
          <p:cNvPr id="159229" name="Freeform 2557"/>
          <p:cNvSpPr>
            <a:spLocks/>
          </p:cNvSpPr>
          <p:nvPr/>
        </p:nvSpPr>
        <p:spPr bwMode="auto">
          <a:xfrm>
            <a:off x="1939925" y="1643063"/>
            <a:ext cx="93663" cy="30163"/>
          </a:xfrm>
          <a:custGeom>
            <a:avLst/>
            <a:gdLst/>
            <a:ahLst/>
            <a:cxnLst>
              <a:cxn ang="0">
                <a:pos x="27" y="0"/>
              </a:cxn>
              <a:cxn ang="0">
                <a:pos x="38" y="0"/>
              </a:cxn>
              <a:cxn ang="0">
                <a:pos x="49" y="0"/>
              </a:cxn>
              <a:cxn ang="0">
                <a:pos x="54" y="0"/>
              </a:cxn>
              <a:cxn ang="0">
                <a:pos x="59" y="5"/>
              </a:cxn>
              <a:cxn ang="0">
                <a:pos x="59" y="9"/>
              </a:cxn>
              <a:cxn ang="0">
                <a:pos x="49" y="14"/>
              </a:cxn>
              <a:cxn ang="0">
                <a:pos x="32" y="19"/>
              </a:cxn>
              <a:cxn ang="0">
                <a:pos x="11" y="19"/>
              </a:cxn>
              <a:cxn ang="0">
                <a:pos x="6" y="19"/>
              </a:cxn>
              <a:cxn ang="0">
                <a:pos x="0" y="14"/>
              </a:cxn>
              <a:cxn ang="0">
                <a:pos x="0" y="9"/>
              </a:cxn>
              <a:cxn ang="0">
                <a:pos x="6" y="5"/>
              </a:cxn>
              <a:cxn ang="0">
                <a:pos x="16" y="5"/>
              </a:cxn>
              <a:cxn ang="0">
                <a:pos x="27" y="0"/>
              </a:cxn>
            </a:cxnLst>
            <a:rect l="0" t="0" r="r" b="b"/>
            <a:pathLst>
              <a:path w="59" h="19">
                <a:moveTo>
                  <a:pt x="27" y="0"/>
                </a:moveTo>
                <a:lnTo>
                  <a:pt x="38" y="0"/>
                </a:lnTo>
                <a:lnTo>
                  <a:pt x="49" y="0"/>
                </a:lnTo>
                <a:lnTo>
                  <a:pt x="54" y="0"/>
                </a:lnTo>
                <a:lnTo>
                  <a:pt x="59" y="5"/>
                </a:lnTo>
                <a:lnTo>
                  <a:pt x="59" y="9"/>
                </a:lnTo>
                <a:lnTo>
                  <a:pt x="49" y="14"/>
                </a:lnTo>
                <a:lnTo>
                  <a:pt x="32" y="19"/>
                </a:lnTo>
                <a:lnTo>
                  <a:pt x="11" y="19"/>
                </a:lnTo>
                <a:lnTo>
                  <a:pt x="6" y="19"/>
                </a:lnTo>
                <a:lnTo>
                  <a:pt x="0" y="14"/>
                </a:lnTo>
                <a:lnTo>
                  <a:pt x="0" y="9"/>
                </a:lnTo>
                <a:lnTo>
                  <a:pt x="6" y="5"/>
                </a:lnTo>
                <a:lnTo>
                  <a:pt x="16" y="5"/>
                </a:lnTo>
                <a:lnTo>
                  <a:pt x="27" y="0"/>
                </a:lnTo>
                <a:close/>
              </a:path>
            </a:pathLst>
          </a:custGeom>
          <a:noFill/>
          <a:ln w="7938" cap="rnd">
            <a:solidFill>
              <a:srgbClr val="000000"/>
            </a:solidFill>
            <a:prstDash val="solid"/>
            <a:round/>
            <a:headEnd/>
            <a:tailEnd/>
          </a:ln>
        </p:spPr>
        <p:txBody>
          <a:bodyPr/>
          <a:lstStyle/>
          <a:p>
            <a:endParaRPr lang="en-US"/>
          </a:p>
        </p:txBody>
      </p:sp>
      <p:sp>
        <p:nvSpPr>
          <p:cNvPr id="159230" name="Freeform 2558"/>
          <p:cNvSpPr>
            <a:spLocks/>
          </p:cNvSpPr>
          <p:nvPr/>
        </p:nvSpPr>
        <p:spPr bwMode="auto">
          <a:xfrm>
            <a:off x="2051050" y="1619250"/>
            <a:ext cx="60325" cy="31750"/>
          </a:xfrm>
          <a:custGeom>
            <a:avLst/>
            <a:gdLst/>
            <a:ahLst/>
            <a:cxnLst>
              <a:cxn ang="0">
                <a:pos x="21" y="15"/>
              </a:cxn>
              <a:cxn ang="0">
                <a:pos x="32" y="15"/>
              </a:cxn>
              <a:cxn ang="0">
                <a:pos x="38" y="10"/>
              </a:cxn>
              <a:cxn ang="0">
                <a:pos x="38" y="5"/>
              </a:cxn>
              <a:cxn ang="0">
                <a:pos x="32" y="0"/>
              </a:cxn>
              <a:cxn ang="0">
                <a:pos x="27" y="0"/>
              </a:cxn>
              <a:cxn ang="0">
                <a:pos x="21" y="0"/>
              </a:cxn>
              <a:cxn ang="0">
                <a:pos x="11" y="0"/>
              </a:cxn>
              <a:cxn ang="0">
                <a:pos x="5" y="5"/>
              </a:cxn>
              <a:cxn ang="0">
                <a:pos x="0" y="10"/>
              </a:cxn>
              <a:cxn ang="0">
                <a:pos x="0" y="15"/>
              </a:cxn>
              <a:cxn ang="0">
                <a:pos x="5" y="15"/>
              </a:cxn>
              <a:cxn ang="0">
                <a:pos x="5" y="20"/>
              </a:cxn>
              <a:cxn ang="0">
                <a:pos x="21" y="15"/>
              </a:cxn>
            </a:cxnLst>
            <a:rect l="0" t="0" r="r" b="b"/>
            <a:pathLst>
              <a:path w="38" h="20">
                <a:moveTo>
                  <a:pt x="21" y="15"/>
                </a:moveTo>
                <a:lnTo>
                  <a:pt x="32" y="15"/>
                </a:lnTo>
                <a:lnTo>
                  <a:pt x="38" y="10"/>
                </a:lnTo>
                <a:lnTo>
                  <a:pt x="38" y="5"/>
                </a:lnTo>
                <a:lnTo>
                  <a:pt x="32" y="0"/>
                </a:lnTo>
                <a:lnTo>
                  <a:pt x="27" y="0"/>
                </a:lnTo>
                <a:lnTo>
                  <a:pt x="21" y="0"/>
                </a:lnTo>
                <a:lnTo>
                  <a:pt x="11" y="0"/>
                </a:lnTo>
                <a:lnTo>
                  <a:pt x="5" y="5"/>
                </a:lnTo>
                <a:lnTo>
                  <a:pt x="0" y="10"/>
                </a:lnTo>
                <a:lnTo>
                  <a:pt x="0" y="15"/>
                </a:lnTo>
                <a:lnTo>
                  <a:pt x="5" y="15"/>
                </a:lnTo>
                <a:lnTo>
                  <a:pt x="5" y="20"/>
                </a:lnTo>
                <a:lnTo>
                  <a:pt x="21" y="15"/>
                </a:lnTo>
                <a:close/>
              </a:path>
            </a:pathLst>
          </a:custGeom>
          <a:solidFill>
            <a:srgbClr val="FFFFFF"/>
          </a:solidFill>
          <a:ln w="9525">
            <a:noFill/>
            <a:round/>
            <a:headEnd/>
            <a:tailEnd/>
          </a:ln>
        </p:spPr>
        <p:txBody>
          <a:bodyPr/>
          <a:lstStyle/>
          <a:p>
            <a:endParaRPr lang="en-US"/>
          </a:p>
        </p:txBody>
      </p:sp>
      <p:sp>
        <p:nvSpPr>
          <p:cNvPr id="159231" name="Freeform 2559"/>
          <p:cNvSpPr>
            <a:spLocks/>
          </p:cNvSpPr>
          <p:nvPr/>
        </p:nvSpPr>
        <p:spPr bwMode="auto">
          <a:xfrm>
            <a:off x="2051050" y="1619250"/>
            <a:ext cx="60325" cy="31750"/>
          </a:xfrm>
          <a:custGeom>
            <a:avLst/>
            <a:gdLst/>
            <a:ahLst/>
            <a:cxnLst>
              <a:cxn ang="0">
                <a:pos x="21" y="15"/>
              </a:cxn>
              <a:cxn ang="0">
                <a:pos x="32" y="15"/>
              </a:cxn>
              <a:cxn ang="0">
                <a:pos x="38" y="10"/>
              </a:cxn>
              <a:cxn ang="0">
                <a:pos x="38" y="5"/>
              </a:cxn>
              <a:cxn ang="0">
                <a:pos x="32" y="0"/>
              </a:cxn>
              <a:cxn ang="0">
                <a:pos x="27" y="0"/>
              </a:cxn>
              <a:cxn ang="0">
                <a:pos x="21" y="0"/>
              </a:cxn>
              <a:cxn ang="0">
                <a:pos x="11" y="0"/>
              </a:cxn>
              <a:cxn ang="0">
                <a:pos x="5" y="5"/>
              </a:cxn>
              <a:cxn ang="0">
                <a:pos x="0" y="10"/>
              </a:cxn>
              <a:cxn ang="0">
                <a:pos x="0" y="15"/>
              </a:cxn>
              <a:cxn ang="0">
                <a:pos x="5" y="15"/>
              </a:cxn>
              <a:cxn ang="0">
                <a:pos x="5" y="20"/>
              </a:cxn>
              <a:cxn ang="0">
                <a:pos x="21" y="15"/>
              </a:cxn>
            </a:cxnLst>
            <a:rect l="0" t="0" r="r" b="b"/>
            <a:pathLst>
              <a:path w="38" h="20">
                <a:moveTo>
                  <a:pt x="21" y="15"/>
                </a:moveTo>
                <a:lnTo>
                  <a:pt x="32" y="15"/>
                </a:lnTo>
                <a:lnTo>
                  <a:pt x="38" y="10"/>
                </a:lnTo>
                <a:lnTo>
                  <a:pt x="38" y="5"/>
                </a:lnTo>
                <a:lnTo>
                  <a:pt x="32" y="0"/>
                </a:lnTo>
                <a:lnTo>
                  <a:pt x="27" y="0"/>
                </a:lnTo>
                <a:lnTo>
                  <a:pt x="21" y="0"/>
                </a:lnTo>
                <a:lnTo>
                  <a:pt x="11" y="0"/>
                </a:lnTo>
                <a:lnTo>
                  <a:pt x="5" y="5"/>
                </a:lnTo>
                <a:lnTo>
                  <a:pt x="0" y="10"/>
                </a:lnTo>
                <a:lnTo>
                  <a:pt x="0" y="15"/>
                </a:lnTo>
                <a:lnTo>
                  <a:pt x="5" y="15"/>
                </a:lnTo>
                <a:lnTo>
                  <a:pt x="5" y="20"/>
                </a:lnTo>
                <a:lnTo>
                  <a:pt x="21" y="15"/>
                </a:lnTo>
                <a:close/>
              </a:path>
            </a:pathLst>
          </a:custGeom>
          <a:noFill/>
          <a:ln w="7938" cap="rnd">
            <a:solidFill>
              <a:srgbClr val="000000"/>
            </a:solidFill>
            <a:prstDash val="solid"/>
            <a:round/>
            <a:headEnd/>
            <a:tailEnd/>
          </a:ln>
        </p:spPr>
        <p:txBody>
          <a:bodyPr/>
          <a:lstStyle/>
          <a:p>
            <a:endParaRPr lang="en-US"/>
          </a:p>
        </p:txBody>
      </p:sp>
      <p:sp>
        <p:nvSpPr>
          <p:cNvPr id="159232" name="Freeform 2560"/>
          <p:cNvSpPr>
            <a:spLocks/>
          </p:cNvSpPr>
          <p:nvPr/>
        </p:nvSpPr>
        <p:spPr bwMode="auto">
          <a:xfrm>
            <a:off x="2428875" y="354013"/>
            <a:ext cx="1709738" cy="1225550"/>
          </a:xfrm>
          <a:custGeom>
            <a:avLst/>
            <a:gdLst/>
            <a:ahLst/>
            <a:cxnLst>
              <a:cxn ang="0">
                <a:pos x="603" y="60"/>
              </a:cxn>
              <a:cxn ang="0">
                <a:pos x="576" y="70"/>
              </a:cxn>
              <a:cxn ang="0">
                <a:pos x="495" y="45"/>
              </a:cxn>
              <a:cxn ang="0">
                <a:pos x="371" y="0"/>
              </a:cxn>
              <a:cxn ang="0">
                <a:pos x="307" y="25"/>
              </a:cxn>
              <a:cxn ang="0">
                <a:pos x="237" y="65"/>
              </a:cxn>
              <a:cxn ang="0">
                <a:pos x="177" y="90"/>
              </a:cxn>
              <a:cxn ang="0">
                <a:pos x="237" y="228"/>
              </a:cxn>
              <a:cxn ang="0">
                <a:pos x="183" y="208"/>
              </a:cxn>
              <a:cxn ang="0">
                <a:pos x="97" y="213"/>
              </a:cxn>
              <a:cxn ang="0">
                <a:pos x="113" y="258"/>
              </a:cxn>
              <a:cxn ang="0">
                <a:pos x="210" y="297"/>
              </a:cxn>
              <a:cxn ang="0">
                <a:pos x="220" y="317"/>
              </a:cxn>
              <a:cxn ang="0">
                <a:pos x="210" y="352"/>
              </a:cxn>
              <a:cxn ang="0">
                <a:pos x="167" y="372"/>
              </a:cxn>
              <a:cxn ang="0">
                <a:pos x="129" y="362"/>
              </a:cxn>
              <a:cxn ang="0">
                <a:pos x="86" y="480"/>
              </a:cxn>
              <a:cxn ang="0">
                <a:pos x="134" y="505"/>
              </a:cxn>
              <a:cxn ang="0">
                <a:pos x="167" y="550"/>
              </a:cxn>
              <a:cxn ang="0">
                <a:pos x="177" y="574"/>
              </a:cxn>
              <a:cxn ang="0">
                <a:pos x="226" y="604"/>
              </a:cxn>
              <a:cxn ang="0">
                <a:pos x="264" y="584"/>
              </a:cxn>
              <a:cxn ang="0">
                <a:pos x="280" y="614"/>
              </a:cxn>
              <a:cxn ang="0">
                <a:pos x="301" y="624"/>
              </a:cxn>
              <a:cxn ang="0">
                <a:pos x="215" y="664"/>
              </a:cxn>
              <a:cxn ang="0">
                <a:pos x="150" y="708"/>
              </a:cxn>
              <a:cxn ang="0">
                <a:pos x="107" y="718"/>
              </a:cxn>
              <a:cxn ang="0">
                <a:pos x="0" y="753"/>
              </a:cxn>
              <a:cxn ang="0">
                <a:pos x="37" y="767"/>
              </a:cxn>
              <a:cxn ang="0">
                <a:pos x="134" y="733"/>
              </a:cxn>
              <a:cxn ang="0">
                <a:pos x="215" y="723"/>
              </a:cxn>
              <a:cxn ang="0">
                <a:pos x="253" y="693"/>
              </a:cxn>
              <a:cxn ang="0">
                <a:pos x="328" y="639"/>
              </a:cxn>
              <a:cxn ang="0">
                <a:pos x="371" y="599"/>
              </a:cxn>
              <a:cxn ang="0">
                <a:pos x="409" y="565"/>
              </a:cxn>
              <a:cxn ang="0">
                <a:pos x="447" y="555"/>
              </a:cxn>
              <a:cxn ang="0">
                <a:pos x="484" y="565"/>
              </a:cxn>
              <a:cxn ang="0">
                <a:pos x="544" y="535"/>
              </a:cxn>
              <a:cxn ang="0">
                <a:pos x="581" y="530"/>
              </a:cxn>
              <a:cxn ang="0">
                <a:pos x="625" y="535"/>
              </a:cxn>
              <a:cxn ang="0">
                <a:pos x="673" y="545"/>
              </a:cxn>
              <a:cxn ang="0">
                <a:pos x="749" y="570"/>
              </a:cxn>
              <a:cxn ang="0">
                <a:pos x="781" y="555"/>
              </a:cxn>
              <a:cxn ang="0">
                <a:pos x="851" y="589"/>
              </a:cxn>
              <a:cxn ang="0">
                <a:pos x="878" y="604"/>
              </a:cxn>
              <a:cxn ang="0">
                <a:pos x="937" y="659"/>
              </a:cxn>
              <a:cxn ang="0">
                <a:pos x="953" y="683"/>
              </a:cxn>
              <a:cxn ang="0">
                <a:pos x="986" y="703"/>
              </a:cxn>
              <a:cxn ang="0">
                <a:pos x="1034" y="708"/>
              </a:cxn>
              <a:cxn ang="0">
                <a:pos x="1066" y="723"/>
              </a:cxn>
              <a:cxn ang="0">
                <a:pos x="1072" y="683"/>
              </a:cxn>
              <a:cxn ang="0">
                <a:pos x="1012" y="668"/>
              </a:cxn>
              <a:cxn ang="0">
                <a:pos x="975" y="624"/>
              </a:cxn>
              <a:cxn ang="0">
                <a:pos x="932" y="570"/>
              </a:cxn>
              <a:cxn ang="0">
                <a:pos x="894" y="545"/>
              </a:cxn>
              <a:cxn ang="0">
                <a:pos x="856" y="535"/>
              </a:cxn>
              <a:cxn ang="0">
                <a:pos x="824" y="565"/>
              </a:cxn>
            </a:cxnLst>
            <a:rect l="0" t="0" r="r" b="b"/>
            <a:pathLst>
              <a:path w="1077" h="772">
                <a:moveTo>
                  <a:pt x="652" y="80"/>
                </a:moveTo>
                <a:lnTo>
                  <a:pt x="635" y="75"/>
                </a:lnTo>
                <a:lnTo>
                  <a:pt x="625" y="70"/>
                </a:lnTo>
                <a:lnTo>
                  <a:pt x="619" y="65"/>
                </a:lnTo>
                <a:lnTo>
                  <a:pt x="608" y="60"/>
                </a:lnTo>
                <a:lnTo>
                  <a:pt x="603" y="60"/>
                </a:lnTo>
                <a:lnTo>
                  <a:pt x="598" y="60"/>
                </a:lnTo>
                <a:lnTo>
                  <a:pt x="587" y="65"/>
                </a:lnTo>
                <a:lnTo>
                  <a:pt x="581" y="75"/>
                </a:lnTo>
                <a:lnTo>
                  <a:pt x="571" y="75"/>
                </a:lnTo>
                <a:lnTo>
                  <a:pt x="576" y="75"/>
                </a:lnTo>
                <a:lnTo>
                  <a:pt x="576" y="70"/>
                </a:lnTo>
                <a:lnTo>
                  <a:pt x="555" y="65"/>
                </a:lnTo>
                <a:lnTo>
                  <a:pt x="528" y="60"/>
                </a:lnTo>
                <a:lnTo>
                  <a:pt x="522" y="60"/>
                </a:lnTo>
                <a:lnTo>
                  <a:pt x="501" y="50"/>
                </a:lnTo>
                <a:lnTo>
                  <a:pt x="501" y="45"/>
                </a:lnTo>
                <a:lnTo>
                  <a:pt x="495" y="45"/>
                </a:lnTo>
                <a:lnTo>
                  <a:pt x="490" y="50"/>
                </a:lnTo>
                <a:lnTo>
                  <a:pt x="468" y="55"/>
                </a:lnTo>
                <a:lnTo>
                  <a:pt x="420" y="25"/>
                </a:lnTo>
                <a:lnTo>
                  <a:pt x="388" y="5"/>
                </a:lnTo>
                <a:lnTo>
                  <a:pt x="377" y="0"/>
                </a:lnTo>
                <a:lnTo>
                  <a:pt x="371" y="0"/>
                </a:lnTo>
                <a:lnTo>
                  <a:pt x="377" y="0"/>
                </a:lnTo>
                <a:lnTo>
                  <a:pt x="366" y="5"/>
                </a:lnTo>
                <a:lnTo>
                  <a:pt x="355" y="10"/>
                </a:lnTo>
                <a:lnTo>
                  <a:pt x="344" y="15"/>
                </a:lnTo>
                <a:lnTo>
                  <a:pt x="328" y="20"/>
                </a:lnTo>
                <a:lnTo>
                  <a:pt x="307" y="25"/>
                </a:lnTo>
                <a:lnTo>
                  <a:pt x="285" y="30"/>
                </a:lnTo>
                <a:lnTo>
                  <a:pt x="274" y="35"/>
                </a:lnTo>
                <a:lnTo>
                  <a:pt x="258" y="40"/>
                </a:lnTo>
                <a:lnTo>
                  <a:pt x="253" y="50"/>
                </a:lnTo>
                <a:lnTo>
                  <a:pt x="242" y="55"/>
                </a:lnTo>
                <a:lnTo>
                  <a:pt x="237" y="65"/>
                </a:lnTo>
                <a:lnTo>
                  <a:pt x="226" y="90"/>
                </a:lnTo>
                <a:lnTo>
                  <a:pt x="210" y="90"/>
                </a:lnTo>
                <a:lnTo>
                  <a:pt x="199" y="90"/>
                </a:lnTo>
                <a:lnTo>
                  <a:pt x="188" y="85"/>
                </a:lnTo>
                <a:lnTo>
                  <a:pt x="183" y="85"/>
                </a:lnTo>
                <a:lnTo>
                  <a:pt x="177" y="90"/>
                </a:lnTo>
                <a:lnTo>
                  <a:pt x="156" y="104"/>
                </a:lnTo>
                <a:lnTo>
                  <a:pt x="177" y="124"/>
                </a:lnTo>
                <a:lnTo>
                  <a:pt x="194" y="144"/>
                </a:lnTo>
                <a:lnTo>
                  <a:pt x="215" y="184"/>
                </a:lnTo>
                <a:lnTo>
                  <a:pt x="242" y="223"/>
                </a:lnTo>
                <a:lnTo>
                  <a:pt x="237" y="228"/>
                </a:lnTo>
                <a:lnTo>
                  <a:pt x="231" y="233"/>
                </a:lnTo>
                <a:lnTo>
                  <a:pt x="220" y="233"/>
                </a:lnTo>
                <a:lnTo>
                  <a:pt x="215" y="233"/>
                </a:lnTo>
                <a:lnTo>
                  <a:pt x="204" y="228"/>
                </a:lnTo>
                <a:lnTo>
                  <a:pt x="183" y="223"/>
                </a:lnTo>
                <a:lnTo>
                  <a:pt x="183" y="208"/>
                </a:lnTo>
                <a:lnTo>
                  <a:pt x="183" y="198"/>
                </a:lnTo>
                <a:lnTo>
                  <a:pt x="177" y="198"/>
                </a:lnTo>
                <a:lnTo>
                  <a:pt x="172" y="198"/>
                </a:lnTo>
                <a:lnTo>
                  <a:pt x="150" y="203"/>
                </a:lnTo>
                <a:lnTo>
                  <a:pt x="134" y="208"/>
                </a:lnTo>
                <a:lnTo>
                  <a:pt x="97" y="213"/>
                </a:lnTo>
                <a:lnTo>
                  <a:pt x="91" y="213"/>
                </a:lnTo>
                <a:lnTo>
                  <a:pt x="91" y="218"/>
                </a:lnTo>
                <a:lnTo>
                  <a:pt x="91" y="223"/>
                </a:lnTo>
                <a:lnTo>
                  <a:pt x="97" y="228"/>
                </a:lnTo>
                <a:lnTo>
                  <a:pt x="113" y="238"/>
                </a:lnTo>
                <a:lnTo>
                  <a:pt x="113" y="258"/>
                </a:lnTo>
                <a:lnTo>
                  <a:pt x="107" y="273"/>
                </a:lnTo>
                <a:lnTo>
                  <a:pt x="134" y="292"/>
                </a:lnTo>
                <a:lnTo>
                  <a:pt x="150" y="302"/>
                </a:lnTo>
                <a:lnTo>
                  <a:pt x="167" y="302"/>
                </a:lnTo>
                <a:lnTo>
                  <a:pt x="199" y="302"/>
                </a:lnTo>
                <a:lnTo>
                  <a:pt x="210" y="297"/>
                </a:lnTo>
                <a:lnTo>
                  <a:pt x="220" y="292"/>
                </a:lnTo>
                <a:lnTo>
                  <a:pt x="226" y="292"/>
                </a:lnTo>
                <a:lnTo>
                  <a:pt x="231" y="292"/>
                </a:lnTo>
                <a:lnTo>
                  <a:pt x="237" y="302"/>
                </a:lnTo>
                <a:lnTo>
                  <a:pt x="226" y="312"/>
                </a:lnTo>
                <a:lnTo>
                  <a:pt x="220" y="317"/>
                </a:lnTo>
                <a:lnTo>
                  <a:pt x="220" y="322"/>
                </a:lnTo>
                <a:lnTo>
                  <a:pt x="226" y="337"/>
                </a:lnTo>
                <a:lnTo>
                  <a:pt x="226" y="342"/>
                </a:lnTo>
                <a:lnTo>
                  <a:pt x="226" y="347"/>
                </a:lnTo>
                <a:lnTo>
                  <a:pt x="220" y="357"/>
                </a:lnTo>
                <a:lnTo>
                  <a:pt x="210" y="352"/>
                </a:lnTo>
                <a:lnTo>
                  <a:pt x="199" y="352"/>
                </a:lnTo>
                <a:lnTo>
                  <a:pt x="199" y="357"/>
                </a:lnTo>
                <a:lnTo>
                  <a:pt x="194" y="362"/>
                </a:lnTo>
                <a:lnTo>
                  <a:pt x="183" y="367"/>
                </a:lnTo>
                <a:lnTo>
                  <a:pt x="177" y="372"/>
                </a:lnTo>
                <a:lnTo>
                  <a:pt x="167" y="372"/>
                </a:lnTo>
                <a:lnTo>
                  <a:pt x="156" y="367"/>
                </a:lnTo>
                <a:lnTo>
                  <a:pt x="150" y="357"/>
                </a:lnTo>
                <a:lnTo>
                  <a:pt x="145" y="357"/>
                </a:lnTo>
                <a:lnTo>
                  <a:pt x="140" y="357"/>
                </a:lnTo>
                <a:lnTo>
                  <a:pt x="134" y="357"/>
                </a:lnTo>
                <a:lnTo>
                  <a:pt x="129" y="362"/>
                </a:lnTo>
                <a:lnTo>
                  <a:pt x="97" y="386"/>
                </a:lnTo>
                <a:lnTo>
                  <a:pt x="86" y="401"/>
                </a:lnTo>
                <a:lnTo>
                  <a:pt x="70" y="416"/>
                </a:lnTo>
                <a:lnTo>
                  <a:pt x="70" y="436"/>
                </a:lnTo>
                <a:lnTo>
                  <a:pt x="80" y="461"/>
                </a:lnTo>
                <a:lnTo>
                  <a:pt x="86" y="480"/>
                </a:lnTo>
                <a:lnTo>
                  <a:pt x="97" y="500"/>
                </a:lnTo>
                <a:lnTo>
                  <a:pt x="97" y="505"/>
                </a:lnTo>
                <a:lnTo>
                  <a:pt x="102" y="505"/>
                </a:lnTo>
                <a:lnTo>
                  <a:pt x="113" y="510"/>
                </a:lnTo>
                <a:lnTo>
                  <a:pt x="123" y="510"/>
                </a:lnTo>
                <a:lnTo>
                  <a:pt x="134" y="505"/>
                </a:lnTo>
                <a:lnTo>
                  <a:pt x="150" y="495"/>
                </a:lnTo>
                <a:lnTo>
                  <a:pt x="156" y="490"/>
                </a:lnTo>
                <a:lnTo>
                  <a:pt x="161" y="510"/>
                </a:lnTo>
                <a:lnTo>
                  <a:pt x="167" y="530"/>
                </a:lnTo>
                <a:lnTo>
                  <a:pt x="167" y="540"/>
                </a:lnTo>
                <a:lnTo>
                  <a:pt x="167" y="550"/>
                </a:lnTo>
                <a:lnTo>
                  <a:pt x="161" y="565"/>
                </a:lnTo>
                <a:lnTo>
                  <a:pt x="150" y="579"/>
                </a:lnTo>
                <a:lnTo>
                  <a:pt x="150" y="584"/>
                </a:lnTo>
                <a:lnTo>
                  <a:pt x="156" y="584"/>
                </a:lnTo>
                <a:lnTo>
                  <a:pt x="167" y="579"/>
                </a:lnTo>
                <a:lnTo>
                  <a:pt x="177" y="574"/>
                </a:lnTo>
                <a:lnTo>
                  <a:pt x="183" y="574"/>
                </a:lnTo>
                <a:lnTo>
                  <a:pt x="188" y="574"/>
                </a:lnTo>
                <a:lnTo>
                  <a:pt x="194" y="574"/>
                </a:lnTo>
                <a:lnTo>
                  <a:pt x="199" y="579"/>
                </a:lnTo>
                <a:lnTo>
                  <a:pt x="210" y="584"/>
                </a:lnTo>
                <a:lnTo>
                  <a:pt x="226" y="604"/>
                </a:lnTo>
                <a:lnTo>
                  <a:pt x="231" y="599"/>
                </a:lnTo>
                <a:lnTo>
                  <a:pt x="231" y="594"/>
                </a:lnTo>
                <a:lnTo>
                  <a:pt x="237" y="584"/>
                </a:lnTo>
                <a:lnTo>
                  <a:pt x="242" y="579"/>
                </a:lnTo>
                <a:lnTo>
                  <a:pt x="247" y="579"/>
                </a:lnTo>
                <a:lnTo>
                  <a:pt x="264" y="584"/>
                </a:lnTo>
                <a:lnTo>
                  <a:pt x="285" y="589"/>
                </a:lnTo>
                <a:lnTo>
                  <a:pt x="291" y="589"/>
                </a:lnTo>
                <a:lnTo>
                  <a:pt x="285" y="589"/>
                </a:lnTo>
                <a:lnTo>
                  <a:pt x="285" y="599"/>
                </a:lnTo>
                <a:lnTo>
                  <a:pt x="285" y="604"/>
                </a:lnTo>
                <a:lnTo>
                  <a:pt x="280" y="614"/>
                </a:lnTo>
                <a:lnTo>
                  <a:pt x="285" y="614"/>
                </a:lnTo>
                <a:lnTo>
                  <a:pt x="285" y="619"/>
                </a:lnTo>
                <a:lnTo>
                  <a:pt x="301" y="614"/>
                </a:lnTo>
                <a:lnTo>
                  <a:pt x="307" y="614"/>
                </a:lnTo>
                <a:lnTo>
                  <a:pt x="317" y="614"/>
                </a:lnTo>
                <a:lnTo>
                  <a:pt x="301" y="624"/>
                </a:lnTo>
                <a:lnTo>
                  <a:pt x="285" y="629"/>
                </a:lnTo>
                <a:lnTo>
                  <a:pt x="269" y="634"/>
                </a:lnTo>
                <a:lnTo>
                  <a:pt x="253" y="644"/>
                </a:lnTo>
                <a:lnTo>
                  <a:pt x="237" y="654"/>
                </a:lnTo>
                <a:lnTo>
                  <a:pt x="226" y="659"/>
                </a:lnTo>
                <a:lnTo>
                  <a:pt x="215" y="664"/>
                </a:lnTo>
                <a:lnTo>
                  <a:pt x="199" y="673"/>
                </a:lnTo>
                <a:lnTo>
                  <a:pt x="188" y="678"/>
                </a:lnTo>
                <a:lnTo>
                  <a:pt x="177" y="688"/>
                </a:lnTo>
                <a:lnTo>
                  <a:pt x="167" y="703"/>
                </a:lnTo>
                <a:lnTo>
                  <a:pt x="161" y="708"/>
                </a:lnTo>
                <a:lnTo>
                  <a:pt x="150" y="708"/>
                </a:lnTo>
                <a:lnTo>
                  <a:pt x="140" y="703"/>
                </a:lnTo>
                <a:lnTo>
                  <a:pt x="134" y="703"/>
                </a:lnTo>
                <a:lnTo>
                  <a:pt x="129" y="708"/>
                </a:lnTo>
                <a:lnTo>
                  <a:pt x="118" y="708"/>
                </a:lnTo>
                <a:lnTo>
                  <a:pt x="113" y="718"/>
                </a:lnTo>
                <a:lnTo>
                  <a:pt x="107" y="718"/>
                </a:lnTo>
                <a:lnTo>
                  <a:pt x="97" y="718"/>
                </a:lnTo>
                <a:lnTo>
                  <a:pt x="64" y="728"/>
                </a:lnTo>
                <a:lnTo>
                  <a:pt x="27" y="738"/>
                </a:lnTo>
                <a:lnTo>
                  <a:pt x="5" y="743"/>
                </a:lnTo>
                <a:lnTo>
                  <a:pt x="0" y="748"/>
                </a:lnTo>
                <a:lnTo>
                  <a:pt x="0" y="753"/>
                </a:lnTo>
                <a:lnTo>
                  <a:pt x="0" y="758"/>
                </a:lnTo>
                <a:lnTo>
                  <a:pt x="5" y="758"/>
                </a:lnTo>
                <a:lnTo>
                  <a:pt x="10" y="772"/>
                </a:lnTo>
                <a:lnTo>
                  <a:pt x="21" y="772"/>
                </a:lnTo>
                <a:lnTo>
                  <a:pt x="27" y="772"/>
                </a:lnTo>
                <a:lnTo>
                  <a:pt x="37" y="767"/>
                </a:lnTo>
                <a:lnTo>
                  <a:pt x="53" y="762"/>
                </a:lnTo>
                <a:lnTo>
                  <a:pt x="80" y="753"/>
                </a:lnTo>
                <a:lnTo>
                  <a:pt x="107" y="743"/>
                </a:lnTo>
                <a:lnTo>
                  <a:pt x="113" y="738"/>
                </a:lnTo>
                <a:lnTo>
                  <a:pt x="118" y="733"/>
                </a:lnTo>
                <a:lnTo>
                  <a:pt x="134" y="733"/>
                </a:lnTo>
                <a:lnTo>
                  <a:pt x="145" y="738"/>
                </a:lnTo>
                <a:lnTo>
                  <a:pt x="161" y="733"/>
                </a:lnTo>
                <a:lnTo>
                  <a:pt x="177" y="728"/>
                </a:lnTo>
                <a:lnTo>
                  <a:pt x="194" y="723"/>
                </a:lnTo>
                <a:lnTo>
                  <a:pt x="204" y="723"/>
                </a:lnTo>
                <a:lnTo>
                  <a:pt x="215" y="723"/>
                </a:lnTo>
                <a:lnTo>
                  <a:pt x="226" y="718"/>
                </a:lnTo>
                <a:lnTo>
                  <a:pt x="231" y="708"/>
                </a:lnTo>
                <a:lnTo>
                  <a:pt x="237" y="698"/>
                </a:lnTo>
                <a:lnTo>
                  <a:pt x="242" y="693"/>
                </a:lnTo>
                <a:lnTo>
                  <a:pt x="242" y="688"/>
                </a:lnTo>
                <a:lnTo>
                  <a:pt x="253" y="693"/>
                </a:lnTo>
                <a:lnTo>
                  <a:pt x="258" y="693"/>
                </a:lnTo>
                <a:lnTo>
                  <a:pt x="269" y="688"/>
                </a:lnTo>
                <a:lnTo>
                  <a:pt x="296" y="668"/>
                </a:lnTo>
                <a:lnTo>
                  <a:pt x="312" y="654"/>
                </a:lnTo>
                <a:lnTo>
                  <a:pt x="323" y="644"/>
                </a:lnTo>
                <a:lnTo>
                  <a:pt x="328" y="639"/>
                </a:lnTo>
                <a:lnTo>
                  <a:pt x="334" y="634"/>
                </a:lnTo>
                <a:lnTo>
                  <a:pt x="344" y="634"/>
                </a:lnTo>
                <a:lnTo>
                  <a:pt x="350" y="634"/>
                </a:lnTo>
                <a:lnTo>
                  <a:pt x="361" y="624"/>
                </a:lnTo>
                <a:lnTo>
                  <a:pt x="366" y="614"/>
                </a:lnTo>
                <a:lnTo>
                  <a:pt x="371" y="599"/>
                </a:lnTo>
                <a:lnTo>
                  <a:pt x="371" y="594"/>
                </a:lnTo>
                <a:lnTo>
                  <a:pt x="377" y="589"/>
                </a:lnTo>
                <a:lnTo>
                  <a:pt x="382" y="584"/>
                </a:lnTo>
                <a:lnTo>
                  <a:pt x="388" y="579"/>
                </a:lnTo>
                <a:lnTo>
                  <a:pt x="398" y="570"/>
                </a:lnTo>
                <a:lnTo>
                  <a:pt x="409" y="565"/>
                </a:lnTo>
                <a:lnTo>
                  <a:pt x="414" y="565"/>
                </a:lnTo>
                <a:lnTo>
                  <a:pt x="420" y="565"/>
                </a:lnTo>
                <a:lnTo>
                  <a:pt x="425" y="565"/>
                </a:lnTo>
                <a:lnTo>
                  <a:pt x="436" y="560"/>
                </a:lnTo>
                <a:lnTo>
                  <a:pt x="441" y="555"/>
                </a:lnTo>
                <a:lnTo>
                  <a:pt x="447" y="555"/>
                </a:lnTo>
                <a:lnTo>
                  <a:pt x="452" y="555"/>
                </a:lnTo>
                <a:lnTo>
                  <a:pt x="458" y="570"/>
                </a:lnTo>
                <a:lnTo>
                  <a:pt x="463" y="574"/>
                </a:lnTo>
                <a:lnTo>
                  <a:pt x="468" y="574"/>
                </a:lnTo>
                <a:lnTo>
                  <a:pt x="479" y="570"/>
                </a:lnTo>
                <a:lnTo>
                  <a:pt x="484" y="565"/>
                </a:lnTo>
                <a:lnTo>
                  <a:pt x="495" y="555"/>
                </a:lnTo>
                <a:lnTo>
                  <a:pt x="501" y="555"/>
                </a:lnTo>
                <a:lnTo>
                  <a:pt x="517" y="555"/>
                </a:lnTo>
                <a:lnTo>
                  <a:pt x="533" y="550"/>
                </a:lnTo>
                <a:lnTo>
                  <a:pt x="538" y="545"/>
                </a:lnTo>
                <a:lnTo>
                  <a:pt x="544" y="535"/>
                </a:lnTo>
                <a:lnTo>
                  <a:pt x="549" y="520"/>
                </a:lnTo>
                <a:lnTo>
                  <a:pt x="549" y="515"/>
                </a:lnTo>
                <a:lnTo>
                  <a:pt x="555" y="515"/>
                </a:lnTo>
                <a:lnTo>
                  <a:pt x="560" y="515"/>
                </a:lnTo>
                <a:lnTo>
                  <a:pt x="565" y="520"/>
                </a:lnTo>
                <a:lnTo>
                  <a:pt x="581" y="530"/>
                </a:lnTo>
                <a:lnTo>
                  <a:pt x="587" y="525"/>
                </a:lnTo>
                <a:lnTo>
                  <a:pt x="598" y="525"/>
                </a:lnTo>
                <a:lnTo>
                  <a:pt x="603" y="525"/>
                </a:lnTo>
                <a:lnTo>
                  <a:pt x="614" y="525"/>
                </a:lnTo>
                <a:lnTo>
                  <a:pt x="619" y="530"/>
                </a:lnTo>
                <a:lnTo>
                  <a:pt x="625" y="535"/>
                </a:lnTo>
                <a:lnTo>
                  <a:pt x="630" y="545"/>
                </a:lnTo>
                <a:lnTo>
                  <a:pt x="630" y="555"/>
                </a:lnTo>
                <a:lnTo>
                  <a:pt x="641" y="550"/>
                </a:lnTo>
                <a:lnTo>
                  <a:pt x="657" y="550"/>
                </a:lnTo>
                <a:lnTo>
                  <a:pt x="673" y="540"/>
                </a:lnTo>
                <a:lnTo>
                  <a:pt x="673" y="545"/>
                </a:lnTo>
                <a:lnTo>
                  <a:pt x="684" y="545"/>
                </a:lnTo>
                <a:lnTo>
                  <a:pt x="705" y="550"/>
                </a:lnTo>
                <a:lnTo>
                  <a:pt x="732" y="555"/>
                </a:lnTo>
                <a:lnTo>
                  <a:pt x="738" y="550"/>
                </a:lnTo>
                <a:lnTo>
                  <a:pt x="743" y="550"/>
                </a:lnTo>
                <a:lnTo>
                  <a:pt x="749" y="570"/>
                </a:lnTo>
                <a:lnTo>
                  <a:pt x="754" y="565"/>
                </a:lnTo>
                <a:lnTo>
                  <a:pt x="759" y="565"/>
                </a:lnTo>
                <a:lnTo>
                  <a:pt x="770" y="565"/>
                </a:lnTo>
                <a:lnTo>
                  <a:pt x="775" y="565"/>
                </a:lnTo>
                <a:lnTo>
                  <a:pt x="781" y="560"/>
                </a:lnTo>
                <a:lnTo>
                  <a:pt x="781" y="555"/>
                </a:lnTo>
                <a:lnTo>
                  <a:pt x="781" y="550"/>
                </a:lnTo>
                <a:lnTo>
                  <a:pt x="802" y="574"/>
                </a:lnTo>
                <a:lnTo>
                  <a:pt x="819" y="584"/>
                </a:lnTo>
                <a:lnTo>
                  <a:pt x="829" y="589"/>
                </a:lnTo>
                <a:lnTo>
                  <a:pt x="840" y="589"/>
                </a:lnTo>
                <a:lnTo>
                  <a:pt x="851" y="589"/>
                </a:lnTo>
                <a:lnTo>
                  <a:pt x="862" y="594"/>
                </a:lnTo>
                <a:lnTo>
                  <a:pt x="867" y="594"/>
                </a:lnTo>
                <a:lnTo>
                  <a:pt x="872" y="599"/>
                </a:lnTo>
                <a:lnTo>
                  <a:pt x="878" y="604"/>
                </a:lnTo>
                <a:lnTo>
                  <a:pt x="883" y="604"/>
                </a:lnTo>
                <a:lnTo>
                  <a:pt x="878" y="604"/>
                </a:lnTo>
                <a:lnTo>
                  <a:pt x="878" y="624"/>
                </a:lnTo>
                <a:lnTo>
                  <a:pt x="883" y="624"/>
                </a:lnTo>
                <a:lnTo>
                  <a:pt x="889" y="634"/>
                </a:lnTo>
                <a:lnTo>
                  <a:pt x="910" y="654"/>
                </a:lnTo>
                <a:lnTo>
                  <a:pt x="932" y="673"/>
                </a:lnTo>
                <a:lnTo>
                  <a:pt x="937" y="659"/>
                </a:lnTo>
                <a:lnTo>
                  <a:pt x="942" y="659"/>
                </a:lnTo>
                <a:lnTo>
                  <a:pt x="942" y="664"/>
                </a:lnTo>
                <a:lnTo>
                  <a:pt x="953" y="664"/>
                </a:lnTo>
                <a:lnTo>
                  <a:pt x="953" y="673"/>
                </a:lnTo>
                <a:lnTo>
                  <a:pt x="953" y="678"/>
                </a:lnTo>
                <a:lnTo>
                  <a:pt x="953" y="683"/>
                </a:lnTo>
                <a:lnTo>
                  <a:pt x="959" y="683"/>
                </a:lnTo>
                <a:lnTo>
                  <a:pt x="969" y="678"/>
                </a:lnTo>
                <a:lnTo>
                  <a:pt x="980" y="678"/>
                </a:lnTo>
                <a:lnTo>
                  <a:pt x="986" y="678"/>
                </a:lnTo>
                <a:lnTo>
                  <a:pt x="980" y="703"/>
                </a:lnTo>
                <a:lnTo>
                  <a:pt x="986" y="703"/>
                </a:lnTo>
                <a:lnTo>
                  <a:pt x="991" y="703"/>
                </a:lnTo>
                <a:lnTo>
                  <a:pt x="1002" y="713"/>
                </a:lnTo>
                <a:lnTo>
                  <a:pt x="1018" y="733"/>
                </a:lnTo>
                <a:lnTo>
                  <a:pt x="1018" y="708"/>
                </a:lnTo>
                <a:lnTo>
                  <a:pt x="1029" y="703"/>
                </a:lnTo>
                <a:lnTo>
                  <a:pt x="1034" y="708"/>
                </a:lnTo>
                <a:lnTo>
                  <a:pt x="1034" y="713"/>
                </a:lnTo>
                <a:lnTo>
                  <a:pt x="1039" y="718"/>
                </a:lnTo>
                <a:lnTo>
                  <a:pt x="1039" y="723"/>
                </a:lnTo>
                <a:lnTo>
                  <a:pt x="1045" y="728"/>
                </a:lnTo>
                <a:lnTo>
                  <a:pt x="1056" y="728"/>
                </a:lnTo>
                <a:lnTo>
                  <a:pt x="1066" y="723"/>
                </a:lnTo>
                <a:lnTo>
                  <a:pt x="1072" y="718"/>
                </a:lnTo>
                <a:lnTo>
                  <a:pt x="1077" y="708"/>
                </a:lnTo>
                <a:lnTo>
                  <a:pt x="1077" y="703"/>
                </a:lnTo>
                <a:lnTo>
                  <a:pt x="1077" y="693"/>
                </a:lnTo>
                <a:lnTo>
                  <a:pt x="1077" y="688"/>
                </a:lnTo>
                <a:lnTo>
                  <a:pt x="1072" y="683"/>
                </a:lnTo>
                <a:lnTo>
                  <a:pt x="1066" y="678"/>
                </a:lnTo>
                <a:lnTo>
                  <a:pt x="1061" y="673"/>
                </a:lnTo>
                <a:lnTo>
                  <a:pt x="1039" y="668"/>
                </a:lnTo>
                <a:lnTo>
                  <a:pt x="1018" y="664"/>
                </a:lnTo>
                <a:lnTo>
                  <a:pt x="1012" y="664"/>
                </a:lnTo>
                <a:lnTo>
                  <a:pt x="1012" y="668"/>
                </a:lnTo>
                <a:lnTo>
                  <a:pt x="1007" y="659"/>
                </a:lnTo>
                <a:lnTo>
                  <a:pt x="1002" y="649"/>
                </a:lnTo>
                <a:lnTo>
                  <a:pt x="996" y="634"/>
                </a:lnTo>
                <a:lnTo>
                  <a:pt x="991" y="629"/>
                </a:lnTo>
                <a:lnTo>
                  <a:pt x="986" y="624"/>
                </a:lnTo>
                <a:lnTo>
                  <a:pt x="975" y="624"/>
                </a:lnTo>
                <a:lnTo>
                  <a:pt x="969" y="619"/>
                </a:lnTo>
                <a:lnTo>
                  <a:pt x="964" y="614"/>
                </a:lnTo>
                <a:lnTo>
                  <a:pt x="953" y="599"/>
                </a:lnTo>
                <a:lnTo>
                  <a:pt x="948" y="584"/>
                </a:lnTo>
                <a:lnTo>
                  <a:pt x="937" y="579"/>
                </a:lnTo>
                <a:lnTo>
                  <a:pt x="932" y="570"/>
                </a:lnTo>
                <a:lnTo>
                  <a:pt x="921" y="565"/>
                </a:lnTo>
                <a:lnTo>
                  <a:pt x="910" y="560"/>
                </a:lnTo>
                <a:lnTo>
                  <a:pt x="905" y="560"/>
                </a:lnTo>
                <a:lnTo>
                  <a:pt x="899" y="560"/>
                </a:lnTo>
                <a:lnTo>
                  <a:pt x="899" y="550"/>
                </a:lnTo>
                <a:lnTo>
                  <a:pt x="894" y="545"/>
                </a:lnTo>
                <a:lnTo>
                  <a:pt x="894" y="540"/>
                </a:lnTo>
                <a:lnTo>
                  <a:pt x="889" y="535"/>
                </a:lnTo>
                <a:lnTo>
                  <a:pt x="883" y="535"/>
                </a:lnTo>
                <a:lnTo>
                  <a:pt x="872" y="535"/>
                </a:lnTo>
                <a:lnTo>
                  <a:pt x="862" y="535"/>
                </a:lnTo>
                <a:lnTo>
                  <a:pt x="856" y="535"/>
                </a:lnTo>
                <a:lnTo>
                  <a:pt x="856" y="540"/>
                </a:lnTo>
                <a:lnTo>
                  <a:pt x="851" y="545"/>
                </a:lnTo>
                <a:lnTo>
                  <a:pt x="851" y="565"/>
                </a:lnTo>
                <a:lnTo>
                  <a:pt x="829" y="570"/>
                </a:lnTo>
                <a:lnTo>
                  <a:pt x="824" y="570"/>
                </a:lnTo>
                <a:lnTo>
                  <a:pt x="824" y="565"/>
                </a:lnTo>
                <a:lnTo>
                  <a:pt x="819" y="555"/>
                </a:lnTo>
                <a:lnTo>
                  <a:pt x="813" y="550"/>
                </a:lnTo>
                <a:lnTo>
                  <a:pt x="802" y="545"/>
                </a:lnTo>
                <a:lnTo>
                  <a:pt x="722" y="520"/>
                </a:lnTo>
                <a:lnTo>
                  <a:pt x="652" y="80"/>
                </a:lnTo>
                <a:close/>
              </a:path>
            </a:pathLst>
          </a:custGeom>
          <a:solidFill>
            <a:srgbClr val="969696"/>
          </a:solidFill>
          <a:ln w="9525">
            <a:noFill/>
            <a:round/>
            <a:headEnd/>
            <a:tailEnd/>
          </a:ln>
        </p:spPr>
        <p:txBody>
          <a:bodyPr/>
          <a:lstStyle/>
          <a:p>
            <a:endParaRPr lang="en-US"/>
          </a:p>
        </p:txBody>
      </p:sp>
      <p:grpSp>
        <p:nvGrpSpPr>
          <p:cNvPr id="159235" name="Group 2563"/>
          <p:cNvGrpSpPr>
            <a:grpSpLocks/>
          </p:cNvGrpSpPr>
          <p:nvPr/>
        </p:nvGrpSpPr>
        <p:grpSpPr bwMode="auto">
          <a:xfrm>
            <a:off x="2428875" y="354013"/>
            <a:ext cx="1709738" cy="1225550"/>
            <a:chOff x="1530" y="223"/>
            <a:chExt cx="1077" cy="772"/>
          </a:xfrm>
        </p:grpSpPr>
        <p:sp>
          <p:nvSpPr>
            <p:cNvPr id="159233" name="Freeform 2561"/>
            <p:cNvSpPr>
              <a:spLocks/>
            </p:cNvSpPr>
            <p:nvPr/>
          </p:nvSpPr>
          <p:spPr bwMode="auto">
            <a:xfrm>
              <a:off x="1530" y="223"/>
              <a:ext cx="1077" cy="772"/>
            </a:xfrm>
            <a:custGeom>
              <a:avLst/>
              <a:gdLst/>
              <a:ahLst/>
              <a:cxnLst>
                <a:cxn ang="0">
                  <a:pos x="603" y="60"/>
                </a:cxn>
                <a:cxn ang="0">
                  <a:pos x="576" y="70"/>
                </a:cxn>
                <a:cxn ang="0">
                  <a:pos x="495" y="45"/>
                </a:cxn>
                <a:cxn ang="0">
                  <a:pos x="371" y="0"/>
                </a:cxn>
                <a:cxn ang="0">
                  <a:pos x="307" y="25"/>
                </a:cxn>
                <a:cxn ang="0">
                  <a:pos x="237" y="65"/>
                </a:cxn>
                <a:cxn ang="0">
                  <a:pos x="177" y="90"/>
                </a:cxn>
                <a:cxn ang="0">
                  <a:pos x="237" y="228"/>
                </a:cxn>
                <a:cxn ang="0">
                  <a:pos x="183" y="208"/>
                </a:cxn>
                <a:cxn ang="0">
                  <a:pos x="97" y="213"/>
                </a:cxn>
                <a:cxn ang="0">
                  <a:pos x="113" y="258"/>
                </a:cxn>
                <a:cxn ang="0">
                  <a:pos x="210" y="297"/>
                </a:cxn>
                <a:cxn ang="0">
                  <a:pos x="220" y="317"/>
                </a:cxn>
                <a:cxn ang="0">
                  <a:pos x="210" y="352"/>
                </a:cxn>
                <a:cxn ang="0">
                  <a:pos x="167" y="372"/>
                </a:cxn>
                <a:cxn ang="0">
                  <a:pos x="129" y="362"/>
                </a:cxn>
                <a:cxn ang="0">
                  <a:pos x="86" y="480"/>
                </a:cxn>
                <a:cxn ang="0">
                  <a:pos x="134" y="505"/>
                </a:cxn>
                <a:cxn ang="0">
                  <a:pos x="167" y="550"/>
                </a:cxn>
                <a:cxn ang="0">
                  <a:pos x="177" y="574"/>
                </a:cxn>
                <a:cxn ang="0">
                  <a:pos x="226" y="604"/>
                </a:cxn>
                <a:cxn ang="0">
                  <a:pos x="264" y="584"/>
                </a:cxn>
                <a:cxn ang="0">
                  <a:pos x="280" y="614"/>
                </a:cxn>
                <a:cxn ang="0">
                  <a:pos x="301" y="624"/>
                </a:cxn>
                <a:cxn ang="0">
                  <a:pos x="215" y="664"/>
                </a:cxn>
                <a:cxn ang="0">
                  <a:pos x="150" y="708"/>
                </a:cxn>
                <a:cxn ang="0">
                  <a:pos x="107" y="718"/>
                </a:cxn>
                <a:cxn ang="0">
                  <a:pos x="0" y="753"/>
                </a:cxn>
                <a:cxn ang="0">
                  <a:pos x="37" y="767"/>
                </a:cxn>
                <a:cxn ang="0">
                  <a:pos x="134" y="733"/>
                </a:cxn>
                <a:cxn ang="0">
                  <a:pos x="215" y="723"/>
                </a:cxn>
                <a:cxn ang="0">
                  <a:pos x="253" y="693"/>
                </a:cxn>
                <a:cxn ang="0">
                  <a:pos x="328" y="639"/>
                </a:cxn>
                <a:cxn ang="0">
                  <a:pos x="371" y="599"/>
                </a:cxn>
                <a:cxn ang="0">
                  <a:pos x="409" y="565"/>
                </a:cxn>
                <a:cxn ang="0">
                  <a:pos x="447" y="555"/>
                </a:cxn>
                <a:cxn ang="0">
                  <a:pos x="484" y="565"/>
                </a:cxn>
                <a:cxn ang="0">
                  <a:pos x="544" y="535"/>
                </a:cxn>
                <a:cxn ang="0">
                  <a:pos x="581" y="530"/>
                </a:cxn>
                <a:cxn ang="0">
                  <a:pos x="625" y="535"/>
                </a:cxn>
                <a:cxn ang="0">
                  <a:pos x="673" y="545"/>
                </a:cxn>
                <a:cxn ang="0">
                  <a:pos x="749" y="570"/>
                </a:cxn>
                <a:cxn ang="0">
                  <a:pos x="781" y="555"/>
                </a:cxn>
                <a:cxn ang="0">
                  <a:pos x="851" y="589"/>
                </a:cxn>
                <a:cxn ang="0">
                  <a:pos x="878" y="604"/>
                </a:cxn>
                <a:cxn ang="0">
                  <a:pos x="937" y="659"/>
                </a:cxn>
                <a:cxn ang="0">
                  <a:pos x="953" y="683"/>
                </a:cxn>
                <a:cxn ang="0">
                  <a:pos x="986" y="703"/>
                </a:cxn>
                <a:cxn ang="0">
                  <a:pos x="1034" y="708"/>
                </a:cxn>
                <a:cxn ang="0">
                  <a:pos x="1066" y="723"/>
                </a:cxn>
                <a:cxn ang="0">
                  <a:pos x="1072" y="683"/>
                </a:cxn>
                <a:cxn ang="0">
                  <a:pos x="1012" y="668"/>
                </a:cxn>
                <a:cxn ang="0">
                  <a:pos x="975" y="624"/>
                </a:cxn>
                <a:cxn ang="0">
                  <a:pos x="932" y="570"/>
                </a:cxn>
                <a:cxn ang="0">
                  <a:pos x="894" y="545"/>
                </a:cxn>
                <a:cxn ang="0">
                  <a:pos x="856" y="535"/>
                </a:cxn>
                <a:cxn ang="0">
                  <a:pos x="824" y="565"/>
                </a:cxn>
              </a:cxnLst>
              <a:rect l="0" t="0" r="r" b="b"/>
              <a:pathLst>
                <a:path w="1077" h="772">
                  <a:moveTo>
                    <a:pt x="652" y="80"/>
                  </a:moveTo>
                  <a:lnTo>
                    <a:pt x="635" y="75"/>
                  </a:lnTo>
                  <a:lnTo>
                    <a:pt x="625" y="70"/>
                  </a:lnTo>
                  <a:lnTo>
                    <a:pt x="619" y="65"/>
                  </a:lnTo>
                  <a:lnTo>
                    <a:pt x="608" y="60"/>
                  </a:lnTo>
                  <a:lnTo>
                    <a:pt x="603" y="60"/>
                  </a:lnTo>
                  <a:lnTo>
                    <a:pt x="598" y="60"/>
                  </a:lnTo>
                  <a:lnTo>
                    <a:pt x="587" y="65"/>
                  </a:lnTo>
                  <a:lnTo>
                    <a:pt x="581" y="75"/>
                  </a:lnTo>
                  <a:lnTo>
                    <a:pt x="571" y="75"/>
                  </a:lnTo>
                  <a:lnTo>
                    <a:pt x="576" y="75"/>
                  </a:lnTo>
                  <a:lnTo>
                    <a:pt x="576" y="70"/>
                  </a:lnTo>
                  <a:lnTo>
                    <a:pt x="555" y="65"/>
                  </a:lnTo>
                  <a:lnTo>
                    <a:pt x="528" y="60"/>
                  </a:lnTo>
                  <a:lnTo>
                    <a:pt x="522" y="60"/>
                  </a:lnTo>
                  <a:lnTo>
                    <a:pt x="501" y="50"/>
                  </a:lnTo>
                  <a:lnTo>
                    <a:pt x="501" y="45"/>
                  </a:lnTo>
                  <a:lnTo>
                    <a:pt x="495" y="45"/>
                  </a:lnTo>
                  <a:lnTo>
                    <a:pt x="490" y="50"/>
                  </a:lnTo>
                  <a:lnTo>
                    <a:pt x="468" y="55"/>
                  </a:lnTo>
                  <a:lnTo>
                    <a:pt x="420" y="25"/>
                  </a:lnTo>
                  <a:lnTo>
                    <a:pt x="388" y="5"/>
                  </a:lnTo>
                  <a:lnTo>
                    <a:pt x="377" y="0"/>
                  </a:lnTo>
                  <a:lnTo>
                    <a:pt x="371" y="0"/>
                  </a:lnTo>
                  <a:lnTo>
                    <a:pt x="377" y="0"/>
                  </a:lnTo>
                  <a:lnTo>
                    <a:pt x="366" y="5"/>
                  </a:lnTo>
                  <a:lnTo>
                    <a:pt x="355" y="10"/>
                  </a:lnTo>
                  <a:lnTo>
                    <a:pt x="344" y="15"/>
                  </a:lnTo>
                  <a:lnTo>
                    <a:pt x="328" y="20"/>
                  </a:lnTo>
                  <a:lnTo>
                    <a:pt x="307" y="25"/>
                  </a:lnTo>
                  <a:lnTo>
                    <a:pt x="285" y="30"/>
                  </a:lnTo>
                  <a:lnTo>
                    <a:pt x="274" y="35"/>
                  </a:lnTo>
                  <a:lnTo>
                    <a:pt x="258" y="40"/>
                  </a:lnTo>
                  <a:lnTo>
                    <a:pt x="253" y="50"/>
                  </a:lnTo>
                  <a:lnTo>
                    <a:pt x="242" y="55"/>
                  </a:lnTo>
                  <a:lnTo>
                    <a:pt x="237" y="65"/>
                  </a:lnTo>
                  <a:lnTo>
                    <a:pt x="226" y="90"/>
                  </a:lnTo>
                  <a:lnTo>
                    <a:pt x="210" y="90"/>
                  </a:lnTo>
                  <a:lnTo>
                    <a:pt x="199" y="90"/>
                  </a:lnTo>
                  <a:lnTo>
                    <a:pt x="188" y="85"/>
                  </a:lnTo>
                  <a:lnTo>
                    <a:pt x="183" y="85"/>
                  </a:lnTo>
                  <a:lnTo>
                    <a:pt x="177" y="90"/>
                  </a:lnTo>
                  <a:lnTo>
                    <a:pt x="156" y="104"/>
                  </a:lnTo>
                  <a:lnTo>
                    <a:pt x="177" y="124"/>
                  </a:lnTo>
                  <a:lnTo>
                    <a:pt x="194" y="144"/>
                  </a:lnTo>
                  <a:lnTo>
                    <a:pt x="215" y="184"/>
                  </a:lnTo>
                  <a:lnTo>
                    <a:pt x="242" y="223"/>
                  </a:lnTo>
                  <a:lnTo>
                    <a:pt x="237" y="228"/>
                  </a:lnTo>
                  <a:lnTo>
                    <a:pt x="231" y="233"/>
                  </a:lnTo>
                  <a:lnTo>
                    <a:pt x="220" y="233"/>
                  </a:lnTo>
                  <a:lnTo>
                    <a:pt x="215" y="233"/>
                  </a:lnTo>
                  <a:lnTo>
                    <a:pt x="204" y="228"/>
                  </a:lnTo>
                  <a:lnTo>
                    <a:pt x="183" y="223"/>
                  </a:lnTo>
                  <a:lnTo>
                    <a:pt x="183" y="208"/>
                  </a:lnTo>
                  <a:lnTo>
                    <a:pt x="183" y="198"/>
                  </a:lnTo>
                  <a:lnTo>
                    <a:pt x="177" y="198"/>
                  </a:lnTo>
                  <a:lnTo>
                    <a:pt x="172" y="198"/>
                  </a:lnTo>
                  <a:lnTo>
                    <a:pt x="150" y="203"/>
                  </a:lnTo>
                  <a:lnTo>
                    <a:pt x="134" y="208"/>
                  </a:lnTo>
                  <a:lnTo>
                    <a:pt x="97" y="213"/>
                  </a:lnTo>
                  <a:lnTo>
                    <a:pt x="91" y="213"/>
                  </a:lnTo>
                  <a:lnTo>
                    <a:pt x="91" y="218"/>
                  </a:lnTo>
                  <a:lnTo>
                    <a:pt x="91" y="223"/>
                  </a:lnTo>
                  <a:lnTo>
                    <a:pt x="97" y="228"/>
                  </a:lnTo>
                  <a:lnTo>
                    <a:pt x="113" y="238"/>
                  </a:lnTo>
                  <a:lnTo>
                    <a:pt x="113" y="258"/>
                  </a:lnTo>
                  <a:lnTo>
                    <a:pt x="107" y="273"/>
                  </a:lnTo>
                  <a:lnTo>
                    <a:pt x="134" y="292"/>
                  </a:lnTo>
                  <a:lnTo>
                    <a:pt x="150" y="302"/>
                  </a:lnTo>
                  <a:lnTo>
                    <a:pt x="167" y="302"/>
                  </a:lnTo>
                  <a:lnTo>
                    <a:pt x="199" y="302"/>
                  </a:lnTo>
                  <a:lnTo>
                    <a:pt x="210" y="297"/>
                  </a:lnTo>
                  <a:lnTo>
                    <a:pt x="220" y="292"/>
                  </a:lnTo>
                  <a:lnTo>
                    <a:pt x="226" y="292"/>
                  </a:lnTo>
                  <a:lnTo>
                    <a:pt x="231" y="292"/>
                  </a:lnTo>
                  <a:lnTo>
                    <a:pt x="237" y="302"/>
                  </a:lnTo>
                  <a:lnTo>
                    <a:pt x="226" y="312"/>
                  </a:lnTo>
                  <a:lnTo>
                    <a:pt x="220" y="317"/>
                  </a:lnTo>
                  <a:lnTo>
                    <a:pt x="220" y="322"/>
                  </a:lnTo>
                  <a:lnTo>
                    <a:pt x="226" y="337"/>
                  </a:lnTo>
                  <a:lnTo>
                    <a:pt x="226" y="342"/>
                  </a:lnTo>
                  <a:lnTo>
                    <a:pt x="226" y="347"/>
                  </a:lnTo>
                  <a:lnTo>
                    <a:pt x="220" y="357"/>
                  </a:lnTo>
                  <a:lnTo>
                    <a:pt x="210" y="352"/>
                  </a:lnTo>
                  <a:lnTo>
                    <a:pt x="199" y="352"/>
                  </a:lnTo>
                  <a:lnTo>
                    <a:pt x="199" y="357"/>
                  </a:lnTo>
                  <a:lnTo>
                    <a:pt x="194" y="362"/>
                  </a:lnTo>
                  <a:lnTo>
                    <a:pt x="183" y="367"/>
                  </a:lnTo>
                  <a:lnTo>
                    <a:pt x="177" y="372"/>
                  </a:lnTo>
                  <a:lnTo>
                    <a:pt x="167" y="372"/>
                  </a:lnTo>
                  <a:lnTo>
                    <a:pt x="156" y="367"/>
                  </a:lnTo>
                  <a:lnTo>
                    <a:pt x="150" y="357"/>
                  </a:lnTo>
                  <a:lnTo>
                    <a:pt x="145" y="357"/>
                  </a:lnTo>
                  <a:lnTo>
                    <a:pt x="140" y="357"/>
                  </a:lnTo>
                  <a:lnTo>
                    <a:pt x="134" y="357"/>
                  </a:lnTo>
                  <a:lnTo>
                    <a:pt x="129" y="362"/>
                  </a:lnTo>
                  <a:lnTo>
                    <a:pt x="97" y="386"/>
                  </a:lnTo>
                  <a:lnTo>
                    <a:pt x="86" y="401"/>
                  </a:lnTo>
                  <a:lnTo>
                    <a:pt x="70" y="416"/>
                  </a:lnTo>
                  <a:lnTo>
                    <a:pt x="70" y="436"/>
                  </a:lnTo>
                  <a:lnTo>
                    <a:pt x="80" y="461"/>
                  </a:lnTo>
                  <a:lnTo>
                    <a:pt x="86" y="480"/>
                  </a:lnTo>
                  <a:lnTo>
                    <a:pt x="97" y="500"/>
                  </a:lnTo>
                  <a:lnTo>
                    <a:pt x="97" y="505"/>
                  </a:lnTo>
                  <a:lnTo>
                    <a:pt x="102" y="505"/>
                  </a:lnTo>
                  <a:lnTo>
                    <a:pt x="113" y="510"/>
                  </a:lnTo>
                  <a:lnTo>
                    <a:pt x="123" y="510"/>
                  </a:lnTo>
                  <a:lnTo>
                    <a:pt x="134" y="505"/>
                  </a:lnTo>
                  <a:lnTo>
                    <a:pt x="150" y="495"/>
                  </a:lnTo>
                  <a:lnTo>
                    <a:pt x="156" y="490"/>
                  </a:lnTo>
                  <a:lnTo>
                    <a:pt x="161" y="510"/>
                  </a:lnTo>
                  <a:lnTo>
                    <a:pt x="167" y="530"/>
                  </a:lnTo>
                  <a:lnTo>
                    <a:pt x="167" y="540"/>
                  </a:lnTo>
                  <a:lnTo>
                    <a:pt x="167" y="550"/>
                  </a:lnTo>
                  <a:lnTo>
                    <a:pt x="161" y="565"/>
                  </a:lnTo>
                  <a:lnTo>
                    <a:pt x="150" y="579"/>
                  </a:lnTo>
                  <a:lnTo>
                    <a:pt x="150" y="584"/>
                  </a:lnTo>
                  <a:lnTo>
                    <a:pt x="156" y="584"/>
                  </a:lnTo>
                  <a:lnTo>
                    <a:pt x="167" y="579"/>
                  </a:lnTo>
                  <a:lnTo>
                    <a:pt x="177" y="574"/>
                  </a:lnTo>
                  <a:lnTo>
                    <a:pt x="183" y="574"/>
                  </a:lnTo>
                  <a:lnTo>
                    <a:pt x="188" y="574"/>
                  </a:lnTo>
                  <a:lnTo>
                    <a:pt x="194" y="574"/>
                  </a:lnTo>
                  <a:lnTo>
                    <a:pt x="199" y="579"/>
                  </a:lnTo>
                  <a:lnTo>
                    <a:pt x="210" y="584"/>
                  </a:lnTo>
                  <a:lnTo>
                    <a:pt x="226" y="604"/>
                  </a:lnTo>
                  <a:lnTo>
                    <a:pt x="231" y="599"/>
                  </a:lnTo>
                  <a:lnTo>
                    <a:pt x="231" y="594"/>
                  </a:lnTo>
                  <a:lnTo>
                    <a:pt x="237" y="584"/>
                  </a:lnTo>
                  <a:lnTo>
                    <a:pt x="242" y="579"/>
                  </a:lnTo>
                  <a:lnTo>
                    <a:pt x="247" y="579"/>
                  </a:lnTo>
                  <a:lnTo>
                    <a:pt x="264" y="584"/>
                  </a:lnTo>
                  <a:lnTo>
                    <a:pt x="285" y="589"/>
                  </a:lnTo>
                  <a:lnTo>
                    <a:pt x="291" y="589"/>
                  </a:lnTo>
                  <a:lnTo>
                    <a:pt x="285" y="589"/>
                  </a:lnTo>
                  <a:lnTo>
                    <a:pt x="285" y="599"/>
                  </a:lnTo>
                  <a:lnTo>
                    <a:pt x="285" y="604"/>
                  </a:lnTo>
                  <a:lnTo>
                    <a:pt x="280" y="614"/>
                  </a:lnTo>
                  <a:lnTo>
                    <a:pt x="285" y="614"/>
                  </a:lnTo>
                  <a:lnTo>
                    <a:pt x="285" y="619"/>
                  </a:lnTo>
                  <a:lnTo>
                    <a:pt x="301" y="614"/>
                  </a:lnTo>
                  <a:lnTo>
                    <a:pt x="307" y="614"/>
                  </a:lnTo>
                  <a:lnTo>
                    <a:pt x="317" y="614"/>
                  </a:lnTo>
                  <a:lnTo>
                    <a:pt x="301" y="624"/>
                  </a:lnTo>
                  <a:lnTo>
                    <a:pt x="285" y="629"/>
                  </a:lnTo>
                  <a:lnTo>
                    <a:pt x="269" y="634"/>
                  </a:lnTo>
                  <a:lnTo>
                    <a:pt x="253" y="644"/>
                  </a:lnTo>
                  <a:lnTo>
                    <a:pt x="237" y="654"/>
                  </a:lnTo>
                  <a:lnTo>
                    <a:pt x="226" y="659"/>
                  </a:lnTo>
                  <a:lnTo>
                    <a:pt x="215" y="664"/>
                  </a:lnTo>
                  <a:lnTo>
                    <a:pt x="199" y="673"/>
                  </a:lnTo>
                  <a:lnTo>
                    <a:pt x="188" y="678"/>
                  </a:lnTo>
                  <a:lnTo>
                    <a:pt x="177" y="688"/>
                  </a:lnTo>
                  <a:lnTo>
                    <a:pt x="167" y="703"/>
                  </a:lnTo>
                  <a:lnTo>
                    <a:pt x="161" y="708"/>
                  </a:lnTo>
                  <a:lnTo>
                    <a:pt x="150" y="708"/>
                  </a:lnTo>
                  <a:lnTo>
                    <a:pt x="140" y="703"/>
                  </a:lnTo>
                  <a:lnTo>
                    <a:pt x="134" y="703"/>
                  </a:lnTo>
                  <a:lnTo>
                    <a:pt x="129" y="708"/>
                  </a:lnTo>
                  <a:lnTo>
                    <a:pt x="118" y="708"/>
                  </a:lnTo>
                  <a:lnTo>
                    <a:pt x="113" y="718"/>
                  </a:lnTo>
                  <a:lnTo>
                    <a:pt x="107" y="718"/>
                  </a:lnTo>
                  <a:lnTo>
                    <a:pt x="97" y="718"/>
                  </a:lnTo>
                  <a:lnTo>
                    <a:pt x="64" y="728"/>
                  </a:lnTo>
                  <a:lnTo>
                    <a:pt x="27" y="738"/>
                  </a:lnTo>
                  <a:lnTo>
                    <a:pt x="5" y="743"/>
                  </a:lnTo>
                  <a:lnTo>
                    <a:pt x="0" y="748"/>
                  </a:lnTo>
                  <a:lnTo>
                    <a:pt x="0" y="753"/>
                  </a:lnTo>
                  <a:lnTo>
                    <a:pt x="0" y="758"/>
                  </a:lnTo>
                  <a:lnTo>
                    <a:pt x="5" y="758"/>
                  </a:lnTo>
                  <a:lnTo>
                    <a:pt x="10" y="772"/>
                  </a:lnTo>
                  <a:lnTo>
                    <a:pt x="21" y="772"/>
                  </a:lnTo>
                  <a:lnTo>
                    <a:pt x="27" y="772"/>
                  </a:lnTo>
                  <a:lnTo>
                    <a:pt x="37" y="767"/>
                  </a:lnTo>
                  <a:lnTo>
                    <a:pt x="53" y="762"/>
                  </a:lnTo>
                  <a:lnTo>
                    <a:pt x="80" y="753"/>
                  </a:lnTo>
                  <a:lnTo>
                    <a:pt x="107" y="743"/>
                  </a:lnTo>
                  <a:lnTo>
                    <a:pt x="113" y="738"/>
                  </a:lnTo>
                  <a:lnTo>
                    <a:pt x="118" y="733"/>
                  </a:lnTo>
                  <a:lnTo>
                    <a:pt x="134" y="733"/>
                  </a:lnTo>
                  <a:lnTo>
                    <a:pt x="145" y="738"/>
                  </a:lnTo>
                  <a:lnTo>
                    <a:pt x="161" y="733"/>
                  </a:lnTo>
                  <a:lnTo>
                    <a:pt x="177" y="728"/>
                  </a:lnTo>
                  <a:lnTo>
                    <a:pt x="194" y="723"/>
                  </a:lnTo>
                  <a:lnTo>
                    <a:pt x="204" y="723"/>
                  </a:lnTo>
                  <a:lnTo>
                    <a:pt x="215" y="723"/>
                  </a:lnTo>
                  <a:lnTo>
                    <a:pt x="226" y="718"/>
                  </a:lnTo>
                  <a:lnTo>
                    <a:pt x="231" y="708"/>
                  </a:lnTo>
                  <a:lnTo>
                    <a:pt x="237" y="698"/>
                  </a:lnTo>
                  <a:lnTo>
                    <a:pt x="242" y="693"/>
                  </a:lnTo>
                  <a:lnTo>
                    <a:pt x="242" y="688"/>
                  </a:lnTo>
                  <a:lnTo>
                    <a:pt x="253" y="693"/>
                  </a:lnTo>
                  <a:lnTo>
                    <a:pt x="258" y="693"/>
                  </a:lnTo>
                  <a:lnTo>
                    <a:pt x="269" y="688"/>
                  </a:lnTo>
                  <a:lnTo>
                    <a:pt x="296" y="668"/>
                  </a:lnTo>
                  <a:lnTo>
                    <a:pt x="312" y="654"/>
                  </a:lnTo>
                  <a:lnTo>
                    <a:pt x="323" y="644"/>
                  </a:lnTo>
                  <a:lnTo>
                    <a:pt x="328" y="639"/>
                  </a:lnTo>
                  <a:lnTo>
                    <a:pt x="334" y="634"/>
                  </a:lnTo>
                  <a:lnTo>
                    <a:pt x="344" y="634"/>
                  </a:lnTo>
                  <a:lnTo>
                    <a:pt x="350" y="634"/>
                  </a:lnTo>
                  <a:lnTo>
                    <a:pt x="361" y="624"/>
                  </a:lnTo>
                  <a:lnTo>
                    <a:pt x="366" y="614"/>
                  </a:lnTo>
                  <a:lnTo>
                    <a:pt x="371" y="599"/>
                  </a:lnTo>
                  <a:lnTo>
                    <a:pt x="371" y="594"/>
                  </a:lnTo>
                  <a:lnTo>
                    <a:pt x="377" y="589"/>
                  </a:lnTo>
                  <a:lnTo>
                    <a:pt x="382" y="584"/>
                  </a:lnTo>
                  <a:lnTo>
                    <a:pt x="388" y="579"/>
                  </a:lnTo>
                  <a:lnTo>
                    <a:pt x="398" y="570"/>
                  </a:lnTo>
                  <a:lnTo>
                    <a:pt x="409" y="565"/>
                  </a:lnTo>
                  <a:lnTo>
                    <a:pt x="414" y="565"/>
                  </a:lnTo>
                  <a:lnTo>
                    <a:pt x="420" y="565"/>
                  </a:lnTo>
                  <a:lnTo>
                    <a:pt x="425" y="565"/>
                  </a:lnTo>
                  <a:lnTo>
                    <a:pt x="436" y="560"/>
                  </a:lnTo>
                  <a:lnTo>
                    <a:pt x="441" y="555"/>
                  </a:lnTo>
                  <a:lnTo>
                    <a:pt x="447" y="555"/>
                  </a:lnTo>
                  <a:lnTo>
                    <a:pt x="452" y="555"/>
                  </a:lnTo>
                  <a:lnTo>
                    <a:pt x="458" y="570"/>
                  </a:lnTo>
                  <a:lnTo>
                    <a:pt x="463" y="574"/>
                  </a:lnTo>
                  <a:lnTo>
                    <a:pt x="468" y="574"/>
                  </a:lnTo>
                  <a:lnTo>
                    <a:pt x="479" y="570"/>
                  </a:lnTo>
                  <a:lnTo>
                    <a:pt x="484" y="565"/>
                  </a:lnTo>
                  <a:lnTo>
                    <a:pt x="495" y="555"/>
                  </a:lnTo>
                  <a:lnTo>
                    <a:pt x="501" y="555"/>
                  </a:lnTo>
                  <a:lnTo>
                    <a:pt x="517" y="555"/>
                  </a:lnTo>
                  <a:lnTo>
                    <a:pt x="533" y="550"/>
                  </a:lnTo>
                  <a:lnTo>
                    <a:pt x="538" y="545"/>
                  </a:lnTo>
                  <a:lnTo>
                    <a:pt x="544" y="535"/>
                  </a:lnTo>
                  <a:lnTo>
                    <a:pt x="549" y="520"/>
                  </a:lnTo>
                  <a:lnTo>
                    <a:pt x="549" y="515"/>
                  </a:lnTo>
                  <a:lnTo>
                    <a:pt x="555" y="515"/>
                  </a:lnTo>
                  <a:lnTo>
                    <a:pt x="560" y="515"/>
                  </a:lnTo>
                  <a:lnTo>
                    <a:pt x="565" y="520"/>
                  </a:lnTo>
                  <a:lnTo>
                    <a:pt x="581" y="530"/>
                  </a:lnTo>
                  <a:lnTo>
                    <a:pt x="587" y="525"/>
                  </a:lnTo>
                  <a:lnTo>
                    <a:pt x="598" y="525"/>
                  </a:lnTo>
                  <a:lnTo>
                    <a:pt x="603" y="525"/>
                  </a:lnTo>
                  <a:lnTo>
                    <a:pt x="614" y="525"/>
                  </a:lnTo>
                  <a:lnTo>
                    <a:pt x="619" y="530"/>
                  </a:lnTo>
                  <a:lnTo>
                    <a:pt x="625" y="535"/>
                  </a:lnTo>
                  <a:lnTo>
                    <a:pt x="630" y="545"/>
                  </a:lnTo>
                  <a:lnTo>
                    <a:pt x="630" y="555"/>
                  </a:lnTo>
                  <a:lnTo>
                    <a:pt x="641" y="550"/>
                  </a:lnTo>
                  <a:lnTo>
                    <a:pt x="657" y="550"/>
                  </a:lnTo>
                  <a:lnTo>
                    <a:pt x="673" y="540"/>
                  </a:lnTo>
                  <a:lnTo>
                    <a:pt x="673" y="545"/>
                  </a:lnTo>
                  <a:lnTo>
                    <a:pt x="684" y="545"/>
                  </a:lnTo>
                  <a:lnTo>
                    <a:pt x="705" y="550"/>
                  </a:lnTo>
                  <a:lnTo>
                    <a:pt x="732" y="555"/>
                  </a:lnTo>
                  <a:lnTo>
                    <a:pt x="738" y="550"/>
                  </a:lnTo>
                  <a:lnTo>
                    <a:pt x="743" y="550"/>
                  </a:lnTo>
                  <a:lnTo>
                    <a:pt x="749" y="570"/>
                  </a:lnTo>
                  <a:lnTo>
                    <a:pt x="754" y="565"/>
                  </a:lnTo>
                  <a:lnTo>
                    <a:pt x="759" y="565"/>
                  </a:lnTo>
                  <a:lnTo>
                    <a:pt x="770" y="565"/>
                  </a:lnTo>
                  <a:lnTo>
                    <a:pt x="775" y="565"/>
                  </a:lnTo>
                  <a:lnTo>
                    <a:pt x="781" y="560"/>
                  </a:lnTo>
                  <a:lnTo>
                    <a:pt x="781" y="555"/>
                  </a:lnTo>
                  <a:lnTo>
                    <a:pt x="781" y="550"/>
                  </a:lnTo>
                  <a:lnTo>
                    <a:pt x="802" y="574"/>
                  </a:lnTo>
                  <a:lnTo>
                    <a:pt x="819" y="584"/>
                  </a:lnTo>
                  <a:lnTo>
                    <a:pt x="829" y="589"/>
                  </a:lnTo>
                  <a:lnTo>
                    <a:pt x="840" y="589"/>
                  </a:lnTo>
                  <a:lnTo>
                    <a:pt x="851" y="589"/>
                  </a:lnTo>
                  <a:lnTo>
                    <a:pt x="862" y="594"/>
                  </a:lnTo>
                  <a:lnTo>
                    <a:pt x="867" y="594"/>
                  </a:lnTo>
                  <a:lnTo>
                    <a:pt x="872" y="599"/>
                  </a:lnTo>
                  <a:lnTo>
                    <a:pt x="878" y="604"/>
                  </a:lnTo>
                  <a:lnTo>
                    <a:pt x="883" y="604"/>
                  </a:lnTo>
                  <a:lnTo>
                    <a:pt x="878" y="604"/>
                  </a:lnTo>
                  <a:lnTo>
                    <a:pt x="878" y="624"/>
                  </a:lnTo>
                  <a:lnTo>
                    <a:pt x="883" y="624"/>
                  </a:lnTo>
                  <a:lnTo>
                    <a:pt x="889" y="634"/>
                  </a:lnTo>
                  <a:lnTo>
                    <a:pt x="910" y="654"/>
                  </a:lnTo>
                  <a:lnTo>
                    <a:pt x="932" y="673"/>
                  </a:lnTo>
                  <a:lnTo>
                    <a:pt x="937" y="659"/>
                  </a:lnTo>
                  <a:lnTo>
                    <a:pt x="942" y="659"/>
                  </a:lnTo>
                  <a:lnTo>
                    <a:pt x="942" y="664"/>
                  </a:lnTo>
                  <a:lnTo>
                    <a:pt x="953" y="664"/>
                  </a:lnTo>
                  <a:lnTo>
                    <a:pt x="953" y="673"/>
                  </a:lnTo>
                  <a:lnTo>
                    <a:pt x="953" y="678"/>
                  </a:lnTo>
                  <a:lnTo>
                    <a:pt x="953" y="683"/>
                  </a:lnTo>
                  <a:lnTo>
                    <a:pt x="959" y="683"/>
                  </a:lnTo>
                  <a:lnTo>
                    <a:pt x="969" y="678"/>
                  </a:lnTo>
                  <a:lnTo>
                    <a:pt x="980" y="678"/>
                  </a:lnTo>
                  <a:lnTo>
                    <a:pt x="986" y="678"/>
                  </a:lnTo>
                  <a:lnTo>
                    <a:pt x="980" y="703"/>
                  </a:lnTo>
                  <a:lnTo>
                    <a:pt x="986" y="703"/>
                  </a:lnTo>
                  <a:lnTo>
                    <a:pt x="991" y="703"/>
                  </a:lnTo>
                  <a:lnTo>
                    <a:pt x="1002" y="713"/>
                  </a:lnTo>
                  <a:lnTo>
                    <a:pt x="1018" y="733"/>
                  </a:lnTo>
                  <a:lnTo>
                    <a:pt x="1018" y="708"/>
                  </a:lnTo>
                  <a:lnTo>
                    <a:pt x="1029" y="703"/>
                  </a:lnTo>
                  <a:lnTo>
                    <a:pt x="1034" y="708"/>
                  </a:lnTo>
                  <a:lnTo>
                    <a:pt x="1034" y="713"/>
                  </a:lnTo>
                  <a:lnTo>
                    <a:pt x="1039" y="718"/>
                  </a:lnTo>
                  <a:lnTo>
                    <a:pt x="1039" y="723"/>
                  </a:lnTo>
                  <a:lnTo>
                    <a:pt x="1045" y="728"/>
                  </a:lnTo>
                  <a:lnTo>
                    <a:pt x="1056" y="728"/>
                  </a:lnTo>
                  <a:lnTo>
                    <a:pt x="1066" y="723"/>
                  </a:lnTo>
                  <a:lnTo>
                    <a:pt x="1072" y="718"/>
                  </a:lnTo>
                  <a:lnTo>
                    <a:pt x="1077" y="708"/>
                  </a:lnTo>
                  <a:lnTo>
                    <a:pt x="1077" y="703"/>
                  </a:lnTo>
                  <a:lnTo>
                    <a:pt x="1077" y="693"/>
                  </a:lnTo>
                  <a:lnTo>
                    <a:pt x="1077" y="688"/>
                  </a:lnTo>
                  <a:lnTo>
                    <a:pt x="1072" y="683"/>
                  </a:lnTo>
                  <a:lnTo>
                    <a:pt x="1066" y="678"/>
                  </a:lnTo>
                  <a:lnTo>
                    <a:pt x="1061" y="673"/>
                  </a:lnTo>
                  <a:lnTo>
                    <a:pt x="1039" y="668"/>
                  </a:lnTo>
                  <a:lnTo>
                    <a:pt x="1018" y="664"/>
                  </a:lnTo>
                  <a:lnTo>
                    <a:pt x="1012" y="664"/>
                  </a:lnTo>
                  <a:lnTo>
                    <a:pt x="1012" y="668"/>
                  </a:lnTo>
                  <a:lnTo>
                    <a:pt x="1007" y="659"/>
                  </a:lnTo>
                  <a:lnTo>
                    <a:pt x="1002" y="649"/>
                  </a:lnTo>
                  <a:lnTo>
                    <a:pt x="996" y="634"/>
                  </a:lnTo>
                  <a:lnTo>
                    <a:pt x="991" y="629"/>
                  </a:lnTo>
                  <a:lnTo>
                    <a:pt x="986" y="624"/>
                  </a:lnTo>
                  <a:lnTo>
                    <a:pt x="975" y="624"/>
                  </a:lnTo>
                  <a:lnTo>
                    <a:pt x="969" y="619"/>
                  </a:lnTo>
                  <a:lnTo>
                    <a:pt x="964" y="614"/>
                  </a:lnTo>
                  <a:lnTo>
                    <a:pt x="953" y="599"/>
                  </a:lnTo>
                  <a:lnTo>
                    <a:pt x="948" y="584"/>
                  </a:lnTo>
                  <a:lnTo>
                    <a:pt x="937" y="579"/>
                  </a:lnTo>
                  <a:lnTo>
                    <a:pt x="932" y="570"/>
                  </a:lnTo>
                  <a:lnTo>
                    <a:pt x="921" y="565"/>
                  </a:lnTo>
                  <a:lnTo>
                    <a:pt x="910" y="560"/>
                  </a:lnTo>
                  <a:lnTo>
                    <a:pt x="905" y="560"/>
                  </a:lnTo>
                  <a:lnTo>
                    <a:pt x="899" y="560"/>
                  </a:lnTo>
                  <a:lnTo>
                    <a:pt x="899" y="550"/>
                  </a:lnTo>
                  <a:lnTo>
                    <a:pt x="894" y="545"/>
                  </a:lnTo>
                  <a:lnTo>
                    <a:pt x="894" y="540"/>
                  </a:lnTo>
                  <a:lnTo>
                    <a:pt x="889" y="535"/>
                  </a:lnTo>
                  <a:lnTo>
                    <a:pt x="883" y="535"/>
                  </a:lnTo>
                  <a:lnTo>
                    <a:pt x="872" y="535"/>
                  </a:lnTo>
                  <a:lnTo>
                    <a:pt x="862" y="535"/>
                  </a:lnTo>
                  <a:lnTo>
                    <a:pt x="856" y="535"/>
                  </a:lnTo>
                  <a:lnTo>
                    <a:pt x="856" y="540"/>
                  </a:lnTo>
                  <a:lnTo>
                    <a:pt x="851" y="545"/>
                  </a:lnTo>
                  <a:lnTo>
                    <a:pt x="851" y="565"/>
                  </a:lnTo>
                  <a:lnTo>
                    <a:pt x="829" y="570"/>
                  </a:lnTo>
                  <a:lnTo>
                    <a:pt x="824" y="570"/>
                  </a:lnTo>
                  <a:lnTo>
                    <a:pt x="824" y="565"/>
                  </a:lnTo>
                  <a:lnTo>
                    <a:pt x="819" y="555"/>
                  </a:lnTo>
                  <a:lnTo>
                    <a:pt x="813" y="550"/>
                  </a:lnTo>
                  <a:lnTo>
                    <a:pt x="802" y="545"/>
                  </a:lnTo>
                  <a:lnTo>
                    <a:pt x="722" y="520"/>
                  </a:lnTo>
                  <a:lnTo>
                    <a:pt x="652" y="80"/>
                  </a:lnTo>
                  <a:close/>
                </a:path>
              </a:pathLst>
            </a:custGeom>
            <a:solidFill>
              <a:srgbClr val="969696"/>
            </a:solidFill>
            <a:ln w="9525">
              <a:noFill/>
              <a:round/>
              <a:headEnd/>
              <a:tailEnd/>
            </a:ln>
          </p:spPr>
          <p:txBody>
            <a:bodyPr/>
            <a:lstStyle/>
            <a:p>
              <a:endParaRPr lang="en-US"/>
            </a:p>
          </p:txBody>
        </p:sp>
        <p:sp>
          <p:nvSpPr>
            <p:cNvPr id="159234" name="Freeform 2562"/>
            <p:cNvSpPr>
              <a:spLocks/>
            </p:cNvSpPr>
            <p:nvPr/>
          </p:nvSpPr>
          <p:spPr bwMode="auto">
            <a:xfrm>
              <a:off x="1530" y="223"/>
              <a:ext cx="1077" cy="772"/>
            </a:xfrm>
            <a:custGeom>
              <a:avLst/>
              <a:gdLst/>
              <a:ahLst/>
              <a:cxnLst>
                <a:cxn ang="0">
                  <a:pos x="603" y="60"/>
                </a:cxn>
                <a:cxn ang="0">
                  <a:pos x="576" y="70"/>
                </a:cxn>
                <a:cxn ang="0">
                  <a:pos x="495" y="45"/>
                </a:cxn>
                <a:cxn ang="0">
                  <a:pos x="371" y="0"/>
                </a:cxn>
                <a:cxn ang="0">
                  <a:pos x="307" y="25"/>
                </a:cxn>
                <a:cxn ang="0">
                  <a:pos x="237" y="65"/>
                </a:cxn>
                <a:cxn ang="0">
                  <a:pos x="177" y="90"/>
                </a:cxn>
                <a:cxn ang="0">
                  <a:pos x="237" y="228"/>
                </a:cxn>
                <a:cxn ang="0">
                  <a:pos x="183" y="208"/>
                </a:cxn>
                <a:cxn ang="0">
                  <a:pos x="97" y="213"/>
                </a:cxn>
                <a:cxn ang="0">
                  <a:pos x="113" y="258"/>
                </a:cxn>
                <a:cxn ang="0">
                  <a:pos x="210" y="297"/>
                </a:cxn>
                <a:cxn ang="0">
                  <a:pos x="220" y="317"/>
                </a:cxn>
                <a:cxn ang="0">
                  <a:pos x="210" y="352"/>
                </a:cxn>
                <a:cxn ang="0">
                  <a:pos x="167" y="372"/>
                </a:cxn>
                <a:cxn ang="0">
                  <a:pos x="129" y="362"/>
                </a:cxn>
                <a:cxn ang="0">
                  <a:pos x="86" y="480"/>
                </a:cxn>
                <a:cxn ang="0">
                  <a:pos x="134" y="505"/>
                </a:cxn>
                <a:cxn ang="0">
                  <a:pos x="167" y="550"/>
                </a:cxn>
                <a:cxn ang="0">
                  <a:pos x="177" y="574"/>
                </a:cxn>
                <a:cxn ang="0">
                  <a:pos x="226" y="604"/>
                </a:cxn>
                <a:cxn ang="0">
                  <a:pos x="264" y="584"/>
                </a:cxn>
                <a:cxn ang="0">
                  <a:pos x="280" y="614"/>
                </a:cxn>
                <a:cxn ang="0">
                  <a:pos x="301" y="624"/>
                </a:cxn>
                <a:cxn ang="0">
                  <a:pos x="215" y="664"/>
                </a:cxn>
                <a:cxn ang="0">
                  <a:pos x="150" y="708"/>
                </a:cxn>
                <a:cxn ang="0">
                  <a:pos x="107" y="718"/>
                </a:cxn>
                <a:cxn ang="0">
                  <a:pos x="0" y="753"/>
                </a:cxn>
                <a:cxn ang="0">
                  <a:pos x="37" y="767"/>
                </a:cxn>
                <a:cxn ang="0">
                  <a:pos x="134" y="733"/>
                </a:cxn>
                <a:cxn ang="0">
                  <a:pos x="215" y="723"/>
                </a:cxn>
                <a:cxn ang="0">
                  <a:pos x="253" y="693"/>
                </a:cxn>
                <a:cxn ang="0">
                  <a:pos x="328" y="639"/>
                </a:cxn>
                <a:cxn ang="0">
                  <a:pos x="371" y="599"/>
                </a:cxn>
                <a:cxn ang="0">
                  <a:pos x="409" y="565"/>
                </a:cxn>
                <a:cxn ang="0">
                  <a:pos x="447" y="555"/>
                </a:cxn>
                <a:cxn ang="0">
                  <a:pos x="484" y="565"/>
                </a:cxn>
                <a:cxn ang="0">
                  <a:pos x="544" y="535"/>
                </a:cxn>
                <a:cxn ang="0">
                  <a:pos x="581" y="530"/>
                </a:cxn>
                <a:cxn ang="0">
                  <a:pos x="625" y="535"/>
                </a:cxn>
                <a:cxn ang="0">
                  <a:pos x="673" y="545"/>
                </a:cxn>
                <a:cxn ang="0">
                  <a:pos x="749" y="570"/>
                </a:cxn>
                <a:cxn ang="0">
                  <a:pos x="781" y="555"/>
                </a:cxn>
                <a:cxn ang="0">
                  <a:pos x="851" y="589"/>
                </a:cxn>
                <a:cxn ang="0">
                  <a:pos x="878" y="604"/>
                </a:cxn>
                <a:cxn ang="0">
                  <a:pos x="937" y="659"/>
                </a:cxn>
                <a:cxn ang="0">
                  <a:pos x="953" y="683"/>
                </a:cxn>
                <a:cxn ang="0">
                  <a:pos x="986" y="703"/>
                </a:cxn>
                <a:cxn ang="0">
                  <a:pos x="1034" y="708"/>
                </a:cxn>
                <a:cxn ang="0">
                  <a:pos x="1066" y="723"/>
                </a:cxn>
                <a:cxn ang="0">
                  <a:pos x="1072" y="683"/>
                </a:cxn>
                <a:cxn ang="0">
                  <a:pos x="1012" y="668"/>
                </a:cxn>
                <a:cxn ang="0">
                  <a:pos x="975" y="624"/>
                </a:cxn>
                <a:cxn ang="0">
                  <a:pos x="932" y="570"/>
                </a:cxn>
                <a:cxn ang="0">
                  <a:pos x="894" y="545"/>
                </a:cxn>
                <a:cxn ang="0">
                  <a:pos x="856" y="535"/>
                </a:cxn>
                <a:cxn ang="0">
                  <a:pos x="824" y="565"/>
                </a:cxn>
              </a:cxnLst>
              <a:rect l="0" t="0" r="r" b="b"/>
              <a:pathLst>
                <a:path w="1077" h="772">
                  <a:moveTo>
                    <a:pt x="652" y="80"/>
                  </a:moveTo>
                  <a:lnTo>
                    <a:pt x="635" y="75"/>
                  </a:lnTo>
                  <a:lnTo>
                    <a:pt x="625" y="70"/>
                  </a:lnTo>
                  <a:lnTo>
                    <a:pt x="619" y="65"/>
                  </a:lnTo>
                  <a:lnTo>
                    <a:pt x="608" y="60"/>
                  </a:lnTo>
                  <a:lnTo>
                    <a:pt x="603" y="60"/>
                  </a:lnTo>
                  <a:lnTo>
                    <a:pt x="598" y="60"/>
                  </a:lnTo>
                  <a:lnTo>
                    <a:pt x="587" y="65"/>
                  </a:lnTo>
                  <a:lnTo>
                    <a:pt x="581" y="75"/>
                  </a:lnTo>
                  <a:lnTo>
                    <a:pt x="571" y="75"/>
                  </a:lnTo>
                  <a:lnTo>
                    <a:pt x="576" y="75"/>
                  </a:lnTo>
                  <a:lnTo>
                    <a:pt x="576" y="70"/>
                  </a:lnTo>
                  <a:lnTo>
                    <a:pt x="555" y="65"/>
                  </a:lnTo>
                  <a:lnTo>
                    <a:pt x="528" y="60"/>
                  </a:lnTo>
                  <a:lnTo>
                    <a:pt x="522" y="60"/>
                  </a:lnTo>
                  <a:lnTo>
                    <a:pt x="501" y="50"/>
                  </a:lnTo>
                  <a:lnTo>
                    <a:pt x="501" y="45"/>
                  </a:lnTo>
                  <a:lnTo>
                    <a:pt x="495" y="45"/>
                  </a:lnTo>
                  <a:lnTo>
                    <a:pt x="490" y="50"/>
                  </a:lnTo>
                  <a:lnTo>
                    <a:pt x="468" y="55"/>
                  </a:lnTo>
                  <a:lnTo>
                    <a:pt x="420" y="25"/>
                  </a:lnTo>
                  <a:lnTo>
                    <a:pt x="388" y="5"/>
                  </a:lnTo>
                  <a:lnTo>
                    <a:pt x="377" y="0"/>
                  </a:lnTo>
                  <a:lnTo>
                    <a:pt x="371" y="0"/>
                  </a:lnTo>
                  <a:lnTo>
                    <a:pt x="377" y="0"/>
                  </a:lnTo>
                  <a:lnTo>
                    <a:pt x="366" y="5"/>
                  </a:lnTo>
                  <a:lnTo>
                    <a:pt x="355" y="10"/>
                  </a:lnTo>
                  <a:lnTo>
                    <a:pt x="344" y="15"/>
                  </a:lnTo>
                  <a:lnTo>
                    <a:pt x="328" y="20"/>
                  </a:lnTo>
                  <a:lnTo>
                    <a:pt x="307" y="25"/>
                  </a:lnTo>
                  <a:lnTo>
                    <a:pt x="285" y="30"/>
                  </a:lnTo>
                  <a:lnTo>
                    <a:pt x="274" y="35"/>
                  </a:lnTo>
                  <a:lnTo>
                    <a:pt x="258" y="40"/>
                  </a:lnTo>
                  <a:lnTo>
                    <a:pt x="253" y="50"/>
                  </a:lnTo>
                  <a:lnTo>
                    <a:pt x="242" y="55"/>
                  </a:lnTo>
                  <a:lnTo>
                    <a:pt x="237" y="65"/>
                  </a:lnTo>
                  <a:lnTo>
                    <a:pt x="226" y="90"/>
                  </a:lnTo>
                  <a:lnTo>
                    <a:pt x="210" y="90"/>
                  </a:lnTo>
                  <a:lnTo>
                    <a:pt x="199" y="90"/>
                  </a:lnTo>
                  <a:lnTo>
                    <a:pt x="188" y="85"/>
                  </a:lnTo>
                  <a:lnTo>
                    <a:pt x="183" y="85"/>
                  </a:lnTo>
                  <a:lnTo>
                    <a:pt x="177" y="90"/>
                  </a:lnTo>
                  <a:lnTo>
                    <a:pt x="156" y="104"/>
                  </a:lnTo>
                  <a:lnTo>
                    <a:pt x="177" y="124"/>
                  </a:lnTo>
                  <a:lnTo>
                    <a:pt x="194" y="144"/>
                  </a:lnTo>
                  <a:lnTo>
                    <a:pt x="215" y="184"/>
                  </a:lnTo>
                  <a:lnTo>
                    <a:pt x="242" y="223"/>
                  </a:lnTo>
                  <a:lnTo>
                    <a:pt x="237" y="228"/>
                  </a:lnTo>
                  <a:lnTo>
                    <a:pt x="231" y="233"/>
                  </a:lnTo>
                  <a:lnTo>
                    <a:pt x="220" y="233"/>
                  </a:lnTo>
                  <a:lnTo>
                    <a:pt x="215" y="233"/>
                  </a:lnTo>
                  <a:lnTo>
                    <a:pt x="204" y="228"/>
                  </a:lnTo>
                  <a:lnTo>
                    <a:pt x="183" y="223"/>
                  </a:lnTo>
                  <a:lnTo>
                    <a:pt x="183" y="208"/>
                  </a:lnTo>
                  <a:lnTo>
                    <a:pt x="183" y="198"/>
                  </a:lnTo>
                  <a:lnTo>
                    <a:pt x="177" y="198"/>
                  </a:lnTo>
                  <a:lnTo>
                    <a:pt x="172" y="198"/>
                  </a:lnTo>
                  <a:lnTo>
                    <a:pt x="150" y="203"/>
                  </a:lnTo>
                  <a:lnTo>
                    <a:pt x="134" y="208"/>
                  </a:lnTo>
                  <a:lnTo>
                    <a:pt x="97" y="213"/>
                  </a:lnTo>
                  <a:lnTo>
                    <a:pt x="91" y="213"/>
                  </a:lnTo>
                  <a:lnTo>
                    <a:pt x="91" y="218"/>
                  </a:lnTo>
                  <a:lnTo>
                    <a:pt x="91" y="223"/>
                  </a:lnTo>
                  <a:lnTo>
                    <a:pt x="97" y="228"/>
                  </a:lnTo>
                  <a:lnTo>
                    <a:pt x="113" y="238"/>
                  </a:lnTo>
                  <a:lnTo>
                    <a:pt x="113" y="258"/>
                  </a:lnTo>
                  <a:lnTo>
                    <a:pt x="107" y="273"/>
                  </a:lnTo>
                  <a:lnTo>
                    <a:pt x="134" y="292"/>
                  </a:lnTo>
                  <a:lnTo>
                    <a:pt x="150" y="302"/>
                  </a:lnTo>
                  <a:lnTo>
                    <a:pt x="167" y="302"/>
                  </a:lnTo>
                  <a:lnTo>
                    <a:pt x="199" y="302"/>
                  </a:lnTo>
                  <a:lnTo>
                    <a:pt x="210" y="297"/>
                  </a:lnTo>
                  <a:lnTo>
                    <a:pt x="220" y="292"/>
                  </a:lnTo>
                  <a:lnTo>
                    <a:pt x="226" y="292"/>
                  </a:lnTo>
                  <a:lnTo>
                    <a:pt x="231" y="292"/>
                  </a:lnTo>
                  <a:lnTo>
                    <a:pt x="237" y="302"/>
                  </a:lnTo>
                  <a:lnTo>
                    <a:pt x="226" y="312"/>
                  </a:lnTo>
                  <a:lnTo>
                    <a:pt x="220" y="317"/>
                  </a:lnTo>
                  <a:lnTo>
                    <a:pt x="220" y="322"/>
                  </a:lnTo>
                  <a:lnTo>
                    <a:pt x="226" y="337"/>
                  </a:lnTo>
                  <a:lnTo>
                    <a:pt x="226" y="342"/>
                  </a:lnTo>
                  <a:lnTo>
                    <a:pt x="226" y="347"/>
                  </a:lnTo>
                  <a:lnTo>
                    <a:pt x="220" y="357"/>
                  </a:lnTo>
                  <a:lnTo>
                    <a:pt x="210" y="352"/>
                  </a:lnTo>
                  <a:lnTo>
                    <a:pt x="199" y="352"/>
                  </a:lnTo>
                  <a:lnTo>
                    <a:pt x="199" y="357"/>
                  </a:lnTo>
                  <a:lnTo>
                    <a:pt x="194" y="362"/>
                  </a:lnTo>
                  <a:lnTo>
                    <a:pt x="183" y="367"/>
                  </a:lnTo>
                  <a:lnTo>
                    <a:pt x="177" y="372"/>
                  </a:lnTo>
                  <a:lnTo>
                    <a:pt x="167" y="372"/>
                  </a:lnTo>
                  <a:lnTo>
                    <a:pt x="156" y="367"/>
                  </a:lnTo>
                  <a:lnTo>
                    <a:pt x="150" y="357"/>
                  </a:lnTo>
                  <a:lnTo>
                    <a:pt x="145" y="357"/>
                  </a:lnTo>
                  <a:lnTo>
                    <a:pt x="140" y="357"/>
                  </a:lnTo>
                  <a:lnTo>
                    <a:pt x="134" y="357"/>
                  </a:lnTo>
                  <a:lnTo>
                    <a:pt x="129" y="362"/>
                  </a:lnTo>
                  <a:lnTo>
                    <a:pt x="97" y="386"/>
                  </a:lnTo>
                  <a:lnTo>
                    <a:pt x="86" y="401"/>
                  </a:lnTo>
                  <a:lnTo>
                    <a:pt x="70" y="416"/>
                  </a:lnTo>
                  <a:lnTo>
                    <a:pt x="70" y="436"/>
                  </a:lnTo>
                  <a:lnTo>
                    <a:pt x="80" y="461"/>
                  </a:lnTo>
                  <a:lnTo>
                    <a:pt x="86" y="480"/>
                  </a:lnTo>
                  <a:lnTo>
                    <a:pt x="97" y="500"/>
                  </a:lnTo>
                  <a:lnTo>
                    <a:pt x="97" y="505"/>
                  </a:lnTo>
                  <a:lnTo>
                    <a:pt x="102" y="505"/>
                  </a:lnTo>
                  <a:lnTo>
                    <a:pt x="113" y="510"/>
                  </a:lnTo>
                  <a:lnTo>
                    <a:pt x="123" y="510"/>
                  </a:lnTo>
                  <a:lnTo>
                    <a:pt x="134" y="505"/>
                  </a:lnTo>
                  <a:lnTo>
                    <a:pt x="150" y="495"/>
                  </a:lnTo>
                  <a:lnTo>
                    <a:pt x="156" y="490"/>
                  </a:lnTo>
                  <a:lnTo>
                    <a:pt x="161" y="510"/>
                  </a:lnTo>
                  <a:lnTo>
                    <a:pt x="167" y="530"/>
                  </a:lnTo>
                  <a:lnTo>
                    <a:pt x="167" y="540"/>
                  </a:lnTo>
                  <a:lnTo>
                    <a:pt x="167" y="550"/>
                  </a:lnTo>
                  <a:lnTo>
                    <a:pt x="161" y="565"/>
                  </a:lnTo>
                  <a:lnTo>
                    <a:pt x="150" y="579"/>
                  </a:lnTo>
                  <a:lnTo>
                    <a:pt x="150" y="584"/>
                  </a:lnTo>
                  <a:lnTo>
                    <a:pt x="156" y="584"/>
                  </a:lnTo>
                  <a:lnTo>
                    <a:pt x="167" y="579"/>
                  </a:lnTo>
                  <a:lnTo>
                    <a:pt x="177" y="574"/>
                  </a:lnTo>
                  <a:lnTo>
                    <a:pt x="183" y="574"/>
                  </a:lnTo>
                  <a:lnTo>
                    <a:pt x="188" y="574"/>
                  </a:lnTo>
                  <a:lnTo>
                    <a:pt x="194" y="574"/>
                  </a:lnTo>
                  <a:lnTo>
                    <a:pt x="199" y="579"/>
                  </a:lnTo>
                  <a:lnTo>
                    <a:pt x="210" y="584"/>
                  </a:lnTo>
                  <a:lnTo>
                    <a:pt x="226" y="604"/>
                  </a:lnTo>
                  <a:lnTo>
                    <a:pt x="231" y="599"/>
                  </a:lnTo>
                  <a:lnTo>
                    <a:pt x="231" y="594"/>
                  </a:lnTo>
                  <a:lnTo>
                    <a:pt x="237" y="584"/>
                  </a:lnTo>
                  <a:lnTo>
                    <a:pt x="242" y="579"/>
                  </a:lnTo>
                  <a:lnTo>
                    <a:pt x="247" y="579"/>
                  </a:lnTo>
                  <a:lnTo>
                    <a:pt x="264" y="584"/>
                  </a:lnTo>
                  <a:lnTo>
                    <a:pt x="285" y="589"/>
                  </a:lnTo>
                  <a:lnTo>
                    <a:pt x="291" y="589"/>
                  </a:lnTo>
                  <a:lnTo>
                    <a:pt x="285" y="589"/>
                  </a:lnTo>
                  <a:lnTo>
                    <a:pt x="285" y="599"/>
                  </a:lnTo>
                  <a:lnTo>
                    <a:pt x="285" y="604"/>
                  </a:lnTo>
                  <a:lnTo>
                    <a:pt x="280" y="614"/>
                  </a:lnTo>
                  <a:lnTo>
                    <a:pt x="285" y="614"/>
                  </a:lnTo>
                  <a:lnTo>
                    <a:pt x="285" y="619"/>
                  </a:lnTo>
                  <a:lnTo>
                    <a:pt x="301" y="614"/>
                  </a:lnTo>
                  <a:lnTo>
                    <a:pt x="307" y="614"/>
                  </a:lnTo>
                  <a:lnTo>
                    <a:pt x="317" y="614"/>
                  </a:lnTo>
                  <a:lnTo>
                    <a:pt x="301" y="624"/>
                  </a:lnTo>
                  <a:lnTo>
                    <a:pt x="285" y="629"/>
                  </a:lnTo>
                  <a:lnTo>
                    <a:pt x="269" y="634"/>
                  </a:lnTo>
                  <a:lnTo>
                    <a:pt x="253" y="644"/>
                  </a:lnTo>
                  <a:lnTo>
                    <a:pt x="237" y="654"/>
                  </a:lnTo>
                  <a:lnTo>
                    <a:pt x="226" y="659"/>
                  </a:lnTo>
                  <a:lnTo>
                    <a:pt x="215" y="664"/>
                  </a:lnTo>
                  <a:lnTo>
                    <a:pt x="199" y="673"/>
                  </a:lnTo>
                  <a:lnTo>
                    <a:pt x="188" y="678"/>
                  </a:lnTo>
                  <a:lnTo>
                    <a:pt x="177" y="688"/>
                  </a:lnTo>
                  <a:lnTo>
                    <a:pt x="167" y="703"/>
                  </a:lnTo>
                  <a:lnTo>
                    <a:pt x="161" y="708"/>
                  </a:lnTo>
                  <a:lnTo>
                    <a:pt x="150" y="708"/>
                  </a:lnTo>
                  <a:lnTo>
                    <a:pt x="140" y="703"/>
                  </a:lnTo>
                  <a:lnTo>
                    <a:pt x="134" y="703"/>
                  </a:lnTo>
                  <a:lnTo>
                    <a:pt x="129" y="708"/>
                  </a:lnTo>
                  <a:lnTo>
                    <a:pt x="118" y="708"/>
                  </a:lnTo>
                  <a:lnTo>
                    <a:pt x="113" y="718"/>
                  </a:lnTo>
                  <a:lnTo>
                    <a:pt x="107" y="718"/>
                  </a:lnTo>
                  <a:lnTo>
                    <a:pt x="97" y="718"/>
                  </a:lnTo>
                  <a:lnTo>
                    <a:pt x="64" y="728"/>
                  </a:lnTo>
                  <a:lnTo>
                    <a:pt x="27" y="738"/>
                  </a:lnTo>
                  <a:lnTo>
                    <a:pt x="5" y="743"/>
                  </a:lnTo>
                  <a:lnTo>
                    <a:pt x="0" y="748"/>
                  </a:lnTo>
                  <a:lnTo>
                    <a:pt x="0" y="753"/>
                  </a:lnTo>
                  <a:lnTo>
                    <a:pt x="0" y="758"/>
                  </a:lnTo>
                  <a:lnTo>
                    <a:pt x="5" y="758"/>
                  </a:lnTo>
                  <a:lnTo>
                    <a:pt x="10" y="772"/>
                  </a:lnTo>
                  <a:lnTo>
                    <a:pt x="21" y="772"/>
                  </a:lnTo>
                  <a:lnTo>
                    <a:pt x="27" y="772"/>
                  </a:lnTo>
                  <a:lnTo>
                    <a:pt x="37" y="767"/>
                  </a:lnTo>
                  <a:lnTo>
                    <a:pt x="53" y="762"/>
                  </a:lnTo>
                  <a:lnTo>
                    <a:pt x="80" y="753"/>
                  </a:lnTo>
                  <a:lnTo>
                    <a:pt x="107" y="743"/>
                  </a:lnTo>
                  <a:lnTo>
                    <a:pt x="113" y="738"/>
                  </a:lnTo>
                  <a:lnTo>
                    <a:pt x="118" y="733"/>
                  </a:lnTo>
                  <a:lnTo>
                    <a:pt x="134" y="733"/>
                  </a:lnTo>
                  <a:lnTo>
                    <a:pt x="145" y="738"/>
                  </a:lnTo>
                  <a:lnTo>
                    <a:pt x="161" y="733"/>
                  </a:lnTo>
                  <a:lnTo>
                    <a:pt x="177" y="728"/>
                  </a:lnTo>
                  <a:lnTo>
                    <a:pt x="194" y="723"/>
                  </a:lnTo>
                  <a:lnTo>
                    <a:pt x="204" y="723"/>
                  </a:lnTo>
                  <a:lnTo>
                    <a:pt x="215" y="723"/>
                  </a:lnTo>
                  <a:lnTo>
                    <a:pt x="226" y="718"/>
                  </a:lnTo>
                  <a:lnTo>
                    <a:pt x="231" y="708"/>
                  </a:lnTo>
                  <a:lnTo>
                    <a:pt x="237" y="698"/>
                  </a:lnTo>
                  <a:lnTo>
                    <a:pt x="242" y="693"/>
                  </a:lnTo>
                  <a:lnTo>
                    <a:pt x="242" y="688"/>
                  </a:lnTo>
                  <a:lnTo>
                    <a:pt x="253" y="693"/>
                  </a:lnTo>
                  <a:lnTo>
                    <a:pt x="258" y="693"/>
                  </a:lnTo>
                  <a:lnTo>
                    <a:pt x="269" y="688"/>
                  </a:lnTo>
                  <a:lnTo>
                    <a:pt x="296" y="668"/>
                  </a:lnTo>
                  <a:lnTo>
                    <a:pt x="312" y="654"/>
                  </a:lnTo>
                  <a:lnTo>
                    <a:pt x="323" y="644"/>
                  </a:lnTo>
                  <a:lnTo>
                    <a:pt x="328" y="639"/>
                  </a:lnTo>
                  <a:lnTo>
                    <a:pt x="334" y="634"/>
                  </a:lnTo>
                  <a:lnTo>
                    <a:pt x="344" y="634"/>
                  </a:lnTo>
                  <a:lnTo>
                    <a:pt x="350" y="634"/>
                  </a:lnTo>
                  <a:lnTo>
                    <a:pt x="361" y="624"/>
                  </a:lnTo>
                  <a:lnTo>
                    <a:pt x="366" y="614"/>
                  </a:lnTo>
                  <a:lnTo>
                    <a:pt x="371" y="599"/>
                  </a:lnTo>
                  <a:lnTo>
                    <a:pt x="371" y="594"/>
                  </a:lnTo>
                  <a:lnTo>
                    <a:pt x="377" y="589"/>
                  </a:lnTo>
                  <a:lnTo>
                    <a:pt x="382" y="584"/>
                  </a:lnTo>
                  <a:lnTo>
                    <a:pt x="388" y="579"/>
                  </a:lnTo>
                  <a:lnTo>
                    <a:pt x="398" y="570"/>
                  </a:lnTo>
                  <a:lnTo>
                    <a:pt x="409" y="565"/>
                  </a:lnTo>
                  <a:lnTo>
                    <a:pt x="414" y="565"/>
                  </a:lnTo>
                  <a:lnTo>
                    <a:pt x="420" y="565"/>
                  </a:lnTo>
                  <a:lnTo>
                    <a:pt x="425" y="565"/>
                  </a:lnTo>
                  <a:lnTo>
                    <a:pt x="436" y="560"/>
                  </a:lnTo>
                  <a:lnTo>
                    <a:pt x="441" y="555"/>
                  </a:lnTo>
                  <a:lnTo>
                    <a:pt x="447" y="555"/>
                  </a:lnTo>
                  <a:lnTo>
                    <a:pt x="452" y="555"/>
                  </a:lnTo>
                  <a:lnTo>
                    <a:pt x="458" y="570"/>
                  </a:lnTo>
                  <a:lnTo>
                    <a:pt x="463" y="574"/>
                  </a:lnTo>
                  <a:lnTo>
                    <a:pt x="468" y="574"/>
                  </a:lnTo>
                  <a:lnTo>
                    <a:pt x="479" y="570"/>
                  </a:lnTo>
                  <a:lnTo>
                    <a:pt x="484" y="565"/>
                  </a:lnTo>
                  <a:lnTo>
                    <a:pt x="495" y="555"/>
                  </a:lnTo>
                  <a:lnTo>
                    <a:pt x="501" y="555"/>
                  </a:lnTo>
                  <a:lnTo>
                    <a:pt x="517" y="555"/>
                  </a:lnTo>
                  <a:lnTo>
                    <a:pt x="533" y="550"/>
                  </a:lnTo>
                  <a:lnTo>
                    <a:pt x="538" y="545"/>
                  </a:lnTo>
                  <a:lnTo>
                    <a:pt x="544" y="535"/>
                  </a:lnTo>
                  <a:lnTo>
                    <a:pt x="549" y="520"/>
                  </a:lnTo>
                  <a:lnTo>
                    <a:pt x="549" y="515"/>
                  </a:lnTo>
                  <a:lnTo>
                    <a:pt x="555" y="515"/>
                  </a:lnTo>
                  <a:lnTo>
                    <a:pt x="560" y="515"/>
                  </a:lnTo>
                  <a:lnTo>
                    <a:pt x="565" y="520"/>
                  </a:lnTo>
                  <a:lnTo>
                    <a:pt x="581" y="530"/>
                  </a:lnTo>
                  <a:lnTo>
                    <a:pt x="587" y="525"/>
                  </a:lnTo>
                  <a:lnTo>
                    <a:pt x="598" y="525"/>
                  </a:lnTo>
                  <a:lnTo>
                    <a:pt x="603" y="525"/>
                  </a:lnTo>
                  <a:lnTo>
                    <a:pt x="614" y="525"/>
                  </a:lnTo>
                  <a:lnTo>
                    <a:pt x="619" y="530"/>
                  </a:lnTo>
                  <a:lnTo>
                    <a:pt x="625" y="535"/>
                  </a:lnTo>
                  <a:lnTo>
                    <a:pt x="630" y="545"/>
                  </a:lnTo>
                  <a:lnTo>
                    <a:pt x="630" y="555"/>
                  </a:lnTo>
                  <a:lnTo>
                    <a:pt x="641" y="550"/>
                  </a:lnTo>
                  <a:lnTo>
                    <a:pt x="657" y="550"/>
                  </a:lnTo>
                  <a:lnTo>
                    <a:pt x="673" y="540"/>
                  </a:lnTo>
                  <a:lnTo>
                    <a:pt x="673" y="545"/>
                  </a:lnTo>
                  <a:lnTo>
                    <a:pt x="684" y="545"/>
                  </a:lnTo>
                  <a:lnTo>
                    <a:pt x="705" y="550"/>
                  </a:lnTo>
                  <a:lnTo>
                    <a:pt x="732" y="555"/>
                  </a:lnTo>
                  <a:lnTo>
                    <a:pt x="738" y="550"/>
                  </a:lnTo>
                  <a:lnTo>
                    <a:pt x="743" y="550"/>
                  </a:lnTo>
                  <a:lnTo>
                    <a:pt x="749" y="570"/>
                  </a:lnTo>
                  <a:lnTo>
                    <a:pt x="754" y="565"/>
                  </a:lnTo>
                  <a:lnTo>
                    <a:pt x="759" y="565"/>
                  </a:lnTo>
                  <a:lnTo>
                    <a:pt x="770" y="565"/>
                  </a:lnTo>
                  <a:lnTo>
                    <a:pt x="775" y="565"/>
                  </a:lnTo>
                  <a:lnTo>
                    <a:pt x="781" y="560"/>
                  </a:lnTo>
                  <a:lnTo>
                    <a:pt x="781" y="555"/>
                  </a:lnTo>
                  <a:lnTo>
                    <a:pt x="781" y="550"/>
                  </a:lnTo>
                  <a:lnTo>
                    <a:pt x="802" y="574"/>
                  </a:lnTo>
                  <a:lnTo>
                    <a:pt x="819" y="584"/>
                  </a:lnTo>
                  <a:lnTo>
                    <a:pt x="829" y="589"/>
                  </a:lnTo>
                  <a:lnTo>
                    <a:pt x="840" y="589"/>
                  </a:lnTo>
                  <a:lnTo>
                    <a:pt x="851" y="589"/>
                  </a:lnTo>
                  <a:lnTo>
                    <a:pt x="862" y="594"/>
                  </a:lnTo>
                  <a:lnTo>
                    <a:pt x="867" y="594"/>
                  </a:lnTo>
                  <a:lnTo>
                    <a:pt x="872" y="599"/>
                  </a:lnTo>
                  <a:lnTo>
                    <a:pt x="878" y="604"/>
                  </a:lnTo>
                  <a:lnTo>
                    <a:pt x="883" y="604"/>
                  </a:lnTo>
                  <a:lnTo>
                    <a:pt x="878" y="604"/>
                  </a:lnTo>
                  <a:lnTo>
                    <a:pt x="878" y="624"/>
                  </a:lnTo>
                  <a:lnTo>
                    <a:pt x="883" y="624"/>
                  </a:lnTo>
                  <a:lnTo>
                    <a:pt x="889" y="634"/>
                  </a:lnTo>
                  <a:lnTo>
                    <a:pt x="910" y="654"/>
                  </a:lnTo>
                  <a:lnTo>
                    <a:pt x="932" y="673"/>
                  </a:lnTo>
                  <a:lnTo>
                    <a:pt x="937" y="659"/>
                  </a:lnTo>
                  <a:lnTo>
                    <a:pt x="942" y="659"/>
                  </a:lnTo>
                  <a:lnTo>
                    <a:pt x="942" y="664"/>
                  </a:lnTo>
                  <a:lnTo>
                    <a:pt x="953" y="664"/>
                  </a:lnTo>
                  <a:lnTo>
                    <a:pt x="953" y="673"/>
                  </a:lnTo>
                  <a:lnTo>
                    <a:pt x="953" y="678"/>
                  </a:lnTo>
                  <a:lnTo>
                    <a:pt x="953" y="683"/>
                  </a:lnTo>
                  <a:lnTo>
                    <a:pt x="959" y="683"/>
                  </a:lnTo>
                  <a:lnTo>
                    <a:pt x="969" y="678"/>
                  </a:lnTo>
                  <a:lnTo>
                    <a:pt x="980" y="678"/>
                  </a:lnTo>
                  <a:lnTo>
                    <a:pt x="986" y="678"/>
                  </a:lnTo>
                  <a:lnTo>
                    <a:pt x="980" y="703"/>
                  </a:lnTo>
                  <a:lnTo>
                    <a:pt x="986" y="703"/>
                  </a:lnTo>
                  <a:lnTo>
                    <a:pt x="991" y="703"/>
                  </a:lnTo>
                  <a:lnTo>
                    <a:pt x="1002" y="713"/>
                  </a:lnTo>
                  <a:lnTo>
                    <a:pt x="1018" y="733"/>
                  </a:lnTo>
                  <a:lnTo>
                    <a:pt x="1018" y="708"/>
                  </a:lnTo>
                  <a:lnTo>
                    <a:pt x="1029" y="703"/>
                  </a:lnTo>
                  <a:lnTo>
                    <a:pt x="1034" y="708"/>
                  </a:lnTo>
                  <a:lnTo>
                    <a:pt x="1034" y="713"/>
                  </a:lnTo>
                  <a:lnTo>
                    <a:pt x="1039" y="718"/>
                  </a:lnTo>
                  <a:lnTo>
                    <a:pt x="1039" y="723"/>
                  </a:lnTo>
                  <a:lnTo>
                    <a:pt x="1045" y="728"/>
                  </a:lnTo>
                  <a:lnTo>
                    <a:pt x="1056" y="728"/>
                  </a:lnTo>
                  <a:lnTo>
                    <a:pt x="1066" y="723"/>
                  </a:lnTo>
                  <a:lnTo>
                    <a:pt x="1072" y="718"/>
                  </a:lnTo>
                  <a:lnTo>
                    <a:pt x="1077" y="708"/>
                  </a:lnTo>
                  <a:lnTo>
                    <a:pt x="1077" y="703"/>
                  </a:lnTo>
                  <a:lnTo>
                    <a:pt x="1077" y="693"/>
                  </a:lnTo>
                  <a:lnTo>
                    <a:pt x="1077" y="688"/>
                  </a:lnTo>
                  <a:lnTo>
                    <a:pt x="1072" y="683"/>
                  </a:lnTo>
                  <a:lnTo>
                    <a:pt x="1066" y="678"/>
                  </a:lnTo>
                  <a:lnTo>
                    <a:pt x="1061" y="673"/>
                  </a:lnTo>
                  <a:lnTo>
                    <a:pt x="1039" y="668"/>
                  </a:lnTo>
                  <a:lnTo>
                    <a:pt x="1018" y="664"/>
                  </a:lnTo>
                  <a:lnTo>
                    <a:pt x="1012" y="664"/>
                  </a:lnTo>
                  <a:lnTo>
                    <a:pt x="1012" y="668"/>
                  </a:lnTo>
                  <a:lnTo>
                    <a:pt x="1007" y="659"/>
                  </a:lnTo>
                  <a:lnTo>
                    <a:pt x="1002" y="649"/>
                  </a:lnTo>
                  <a:lnTo>
                    <a:pt x="996" y="634"/>
                  </a:lnTo>
                  <a:lnTo>
                    <a:pt x="991" y="629"/>
                  </a:lnTo>
                  <a:lnTo>
                    <a:pt x="986" y="624"/>
                  </a:lnTo>
                  <a:lnTo>
                    <a:pt x="975" y="624"/>
                  </a:lnTo>
                  <a:lnTo>
                    <a:pt x="969" y="619"/>
                  </a:lnTo>
                  <a:lnTo>
                    <a:pt x="964" y="614"/>
                  </a:lnTo>
                  <a:lnTo>
                    <a:pt x="953" y="599"/>
                  </a:lnTo>
                  <a:lnTo>
                    <a:pt x="948" y="584"/>
                  </a:lnTo>
                  <a:lnTo>
                    <a:pt x="937" y="579"/>
                  </a:lnTo>
                  <a:lnTo>
                    <a:pt x="932" y="570"/>
                  </a:lnTo>
                  <a:lnTo>
                    <a:pt x="921" y="565"/>
                  </a:lnTo>
                  <a:lnTo>
                    <a:pt x="910" y="560"/>
                  </a:lnTo>
                  <a:lnTo>
                    <a:pt x="905" y="560"/>
                  </a:lnTo>
                  <a:lnTo>
                    <a:pt x="899" y="560"/>
                  </a:lnTo>
                  <a:lnTo>
                    <a:pt x="899" y="550"/>
                  </a:lnTo>
                  <a:lnTo>
                    <a:pt x="894" y="545"/>
                  </a:lnTo>
                  <a:lnTo>
                    <a:pt x="894" y="540"/>
                  </a:lnTo>
                  <a:lnTo>
                    <a:pt x="889" y="535"/>
                  </a:lnTo>
                  <a:lnTo>
                    <a:pt x="883" y="535"/>
                  </a:lnTo>
                  <a:lnTo>
                    <a:pt x="872" y="535"/>
                  </a:lnTo>
                  <a:lnTo>
                    <a:pt x="862" y="535"/>
                  </a:lnTo>
                  <a:lnTo>
                    <a:pt x="856" y="535"/>
                  </a:lnTo>
                  <a:lnTo>
                    <a:pt x="856" y="540"/>
                  </a:lnTo>
                  <a:lnTo>
                    <a:pt x="851" y="545"/>
                  </a:lnTo>
                  <a:lnTo>
                    <a:pt x="851" y="565"/>
                  </a:lnTo>
                  <a:lnTo>
                    <a:pt x="829" y="570"/>
                  </a:lnTo>
                  <a:lnTo>
                    <a:pt x="824" y="570"/>
                  </a:lnTo>
                  <a:lnTo>
                    <a:pt x="824" y="565"/>
                  </a:lnTo>
                  <a:lnTo>
                    <a:pt x="819" y="555"/>
                  </a:lnTo>
                  <a:lnTo>
                    <a:pt x="813" y="550"/>
                  </a:lnTo>
                  <a:lnTo>
                    <a:pt x="802" y="545"/>
                  </a:lnTo>
                  <a:lnTo>
                    <a:pt x="722" y="520"/>
                  </a:lnTo>
                  <a:lnTo>
                    <a:pt x="652" y="80"/>
                  </a:lnTo>
                  <a:close/>
                </a:path>
              </a:pathLst>
            </a:custGeom>
            <a:noFill/>
            <a:ln w="7938" cap="rnd">
              <a:solidFill>
                <a:srgbClr val="000000"/>
              </a:solidFill>
              <a:prstDash val="solid"/>
              <a:round/>
              <a:headEnd/>
              <a:tailEnd/>
            </a:ln>
          </p:spPr>
          <p:txBody>
            <a:bodyPr/>
            <a:lstStyle/>
            <a:p>
              <a:endParaRPr lang="en-US"/>
            </a:p>
          </p:txBody>
        </p:sp>
      </p:grpSp>
      <p:sp>
        <p:nvSpPr>
          <p:cNvPr id="159236" name="Freeform 2564"/>
          <p:cNvSpPr>
            <a:spLocks/>
          </p:cNvSpPr>
          <p:nvPr/>
        </p:nvSpPr>
        <p:spPr bwMode="auto">
          <a:xfrm>
            <a:off x="2376488" y="785813"/>
            <a:ext cx="103188" cy="95250"/>
          </a:xfrm>
          <a:custGeom>
            <a:avLst/>
            <a:gdLst/>
            <a:ahLst/>
            <a:cxnLst>
              <a:cxn ang="0">
                <a:pos x="0" y="30"/>
              </a:cxn>
              <a:cxn ang="0">
                <a:pos x="0" y="25"/>
              </a:cxn>
              <a:cxn ang="0">
                <a:pos x="5" y="20"/>
              </a:cxn>
              <a:cxn ang="0">
                <a:pos x="11" y="0"/>
              </a:cxn>
              <a:cxn ang="0">
                <a:pos x="16" y="5"/>
              </a:cxn>
              <a:cxn ang="0">
                <a:pos x="21" y="5"/>
              </a:cxn>
              <a:cxn ang="0">
                <a:pos x="27" y="20"/>
              </a:cxn>
              <a:cxn ang="0">
                <a:pos x="32" y="20"/>
              </a:cxn>
              <a:cxn ang="0">
                <a:pos x="38" y="25"/>
              </a:cxn>
              <a:cxn ang="0">
                <a:pos x="43" y="25"/>
              </a:cxn>
              <a:cxn ang="0">
                <a:pos x="43" y="35"/>
              </a:cxn>
              <a:cxn ang="0">
                <a:pos x="48" y="40"/>
              </a:cxn>
              <a:cxn ang="0">
                <a:pos x="65" y="50"/>
              </a:cxn>
              <a:cxn ang="0">
                <a:pos x="59" y="55"/>
              </a:cxn>
              <a:cxn ang="0">
                <a:pos x="43" y="60"/>
              </a:cxn>
              <a:cxn ang="0">
                <a:pos x="32" y="55"/>
              </a:cxn>
              <a:cxn ang="0">
                <a:pos x="27" y="50"/>
              </a:cxn>
              <a:cxn ang="0">
                <a:pos x="27" y="40"/>
              </a:cxn>
              <a:cxn ang="0">
                <a:pos x="21" y="35"/>
              </a:cxn>
              <a:cxn ang="0">
                <a:pos x="16" y="35"/>
              </a:cxn>
              <a:cxn ang="0">
                <a:pos x="11" y="35"/>
              </a:cxn>
              <a:cxn ang="0">
                <a:pos x="0" y="30"/>
              </a:cxn>
            </a:cxnLst>
            <a:rect l="0" t="0" r="r" b="b"/>
            <a:pathLst>
              <a:path w="65" h="60">
                <a:moveTo>
                  <a:pt x="0" y="30"/>
                </a:moveTo>
                <a:lnTo>
                  <a:pt x="0" y="25"/>
                </a:lnTo>
                <a:lnTo>
                  <a:pt x="5" y="20"/>
                </a:lnTo>
                <a:lnTo>
                  <a:pt x="11" y="0"/>
                </a:lnTo>
                <a:lnTo>
                  <a:pt x="16" y="5"/>
                </a:lnTo>
                <a:lnTo>
                  <a:pt x="21" y="5"/>
                </a:lnTo>
                <a:lnTo>
                  <a:pt x="27" y="20"/>
                </a:lnTo>
                <a:lnTo>
                  <a:pt x="32" y="20"/>
                </a:lnTo>
                <a:lnTo>
                  <a:pt x="38" y="25"/>
                </a:lnTo>
                <a:lnTo>
                  <a:pt x="43" y="25"/>
                </a:lnTo>
                <a:lnTo>
                  <a:pt x="43" y="35"/>
                </a:lnTo>
                <a:lnTo>
                  <a:pt x="48" y="40"/>
                </a:lnTo>
                <a:lnTo>
                  <a:pt x="65" y="50"/>
                </a:lnTo>
                <a:lnTo>
                  <a:pt x="59" y="55"/>
                </a:lnTo>
                <a:lnTo>
                  <a:pt x="43" y="60"/>
                </a:lnTo>
                <a:lnTo>
                  <a:pt x="32" y="55"/>
                </a:lnTo>
                <a:lnTo>
                  <a:pt x="27" y="50"/>
                </a:lnTo>
                <a:lnTo>
                  <a:pt x="27" y="40"/>
                </a:lnTo>
                <a:lnTo>
                  <a:pt x="21" y="35"/>
                </a:lnTo>
                <a:lnTo>
                  <a:pt x="16" y="35"/>
                </a:lnTo>
                <a:lnTo>
                  <a:pt x="11" y="35"/>
                </a:lnTo>
                <a:lnTo>
                  <a:pt x="0" y="30"/>
                </a:lnTo>
                <a:close/>
              </a:path>
            </a:pathLst>
          </a:custGeom>
          <a:solidFill>
            <a:srgbClr val="969696"/>
          </a:solidFill>
          <a:ln w="9525">
            <a:noFill/>
            <a:round/>
            <a:headEnd/>
            <a:tailEnd/>
          </a:ln>
        </p:spPr>
        <p:txBody>
          <a:bodyPr/>
          <a:lstStyle/>
          <a:p>
            <a:endParaRPr lang="en-US"/>
          </a:p>
        </p:txBody>
      </p:sp>
      <p:grpSp>
        <p:nvGrpSpPr>
          <p:cNvPr id="159239" name="Group 2567"/>
          <p:cNvGrpSpPr>
            <a:grpSpLocks/>
          </p:cNvGrpSpPr>
          <p:nvPr/>
        </p:nvGrpSpPr>
        <p:grpSpPr bwMode="auto">
          <a:xfrm>
            <a:off x="2376488" y="785813"/>
            <a:ext cx="103188" cy="95250"/>
            <a:chOff x="1497" y="495"/>
            <a:chExt cx="65" cy="60"/>
          </a:xfrm>
        </p:grpSpPr>
        <p:sp>
          <p:nvSpPr>
            <p:cNvPr id="159237" name="Freeform 2565"/>
            <p:cNvSpPr>
              <a:spLocks/>
            </p:cNvSpPr>
            <p:nvPr/>
          </p:nvSpPr>
          <p:spPr bwMode="auto">
            <a:xfrm>
              <a:off x="1497" y="495"/>
              <a:ext cx="65" cy="60"/>
            </a:xfrm>
            <a:custGeom>
              <a:avLst/>
              <a:gdLst/>
              <a:ahLst/>
              <a:cxnLst>
                <a:cxn ang="0">
                  <a:pos x="0" y="30"/>
                </a:cxn>
                <a:cxn ang="0">
                  <a:pos x="0" y="25"/>
                </a:cxn>
                <a:cxn ang="0">
                  <a:pos x="5" y="20"/>
                </a:cxn>
                <a:cxn ang="0">
                  <a:pos x="11" y="0"/>
                </a:cxn>
                <a:cxn ang="0">
                  <a:pos x="16" y="5"/>
                </a:cxn>
                <a:cxn ang="0">
                  <a:pos x="21" y="5"/>
                </a:cxn>
                <a:cxn ang="0">
                  <a:pos x="27" y="20"/>
                </a:cxn>
                <a:cxn ang="0">
                  <a:pos x="32" y="20"/>
                </a:cxn>
                <a:cxn ang="0">
                  <a:pos x="38" y="25"/>
                </a:cxn>
                <a:cxn ang="0">
                  <a:pos x="43" y="25"/>
                </a:cxn>
                <a:cxn ang="0">
                  <a:pos x="43" y="35"/>
                </a:cxn>
                <a:cxn ang="0">
                  <a:pos x="48" y="40"/>
                </a:cxn>
                <a:cxn ang="0">
                  <a:pos x="65" y="50"/>
                </a:cxn>
                <a:cxn ang="0">
                  <a:pos x="59" y="55"/>
                </a:cxn>
                <a:cxn ang="0">
                  <a:pos x="43" y="60"/>
                </a:cxn>
                <a:cxn ang="0">
                  <a:pos x="32" y="55"/>
                </a:cxn>
                <a:cxn ang="0">
                  <a:pos x="27" y="50"/>
                </a:cxn>
                <a:cxn ang="0">
                  <a:pos x="27" y="40"/>
                </a:cxn>
                <a:cxn ang="0">
                  <a:pos x="21" y="35"/>
                </a:cxn>
                <a:cxn ang="0">
                  <a:pos x="16" y="35"/>
                </a:cxn>
                <a:cxn ang="0">
                  <a:pos x="11" y="35"/>
                </a:cxn>
                <a:cxn ang="0">
                  <a:pos x="0" y="30"/>
                </a:cxn>
              </a:cxnLst>
              <a:rect l="0" t="0" r="r" b="b"/>
              <a:pathLst>
                <a:path w="65" h="60">
                  <a:moveTo>
                    <a:pt x="0" y="30"/>
                  </a:moveTo>
                  <a:lnTo>
                    <a:pt x="0" y="25"/>
                  </a:lnTo>
                  <a:lnTo>
                    <a:pt x="5" y="20"/>
                  </a:lnTo>
                  <a:lnTo>
                    <a:pt x="11" y="0"/>
                  </a:lnTo>
                  <a:lnTo>
                    <a:pt x="16" y="5"/>
                  </a:lnTo>
                  <a:lnTo>
                    <a:pt x="21" y="5"/>
                  </a:lnTo>
                  <a:lnTo>
                    <a:pt x="27" y="20"/>
                  </a:lnTo>
                  <a:lnTo>
                    <a:pt x="32" y="20"/>
                  </a:lnTo>
                  <a:lnTo>
                    <a:pt x="38" y="25"/>
                  </a:lnTo>
                  <a:lnTo>
                    <a:pt x="43" y="25"/>
                  </a:lnTo>
                  <a:lnTo>
                    <a:pt x="43" y="35"/>
                  </a:lnTo>
                  <a:lnTo>
                    <a:pt x="48" y="40"/>
                  </a:lnTo>
                  <a:lnTo>
                    <a:pt x="65" y="50"/>
                  </a:lnTo>
                  <a:lnTo>
                    <a:pt x="59" y="55"/>
                  </a:lnTo>
                  <a:lnTo>
                    <a:pt x="43" y="60"/>
                  </a:lnTo>
                  <a:lnTo>
                    <a:pt x="32" y="55"/>
                  </a:lnTo>
                  <a:lnTo>
                    <a:pt x="27" y="50"/>
                  </a:lnTo>
                  <a:lnTo>
                    <a:pt x="27" y="40"/>
                  </a:lnTo>
                  <a:lnTo>
                    <a:pt x="21" y="35"/>
                  </a:lnTo>
                  <a:lnTo>
                    <a:pt x="16" y="35"/>
                  </a:lnTo>
                  <a:lnTo>
                    <a:pt x="11" y="35"/>
                  </a:lnTo>
                  <a:lnTo>
                    <a:pt x="0" y="30"/>
                  </a:lnTo>
                  <a:close/>
                </a:path>
              </a:pathLst>
            </a:custGeom>
            <a:solidFill>
              <a:srgbClr val="969696"/>
            </a:solidFill>
            <a:ln w="9525">
              <a:noFill/>
              <a:round/>
              <a:headEnd/>
              <a:tailEnd/>
            </a:ln>
          </p:spPr>
          <p:txBody>
            <a:bodyPr/>
            <a:lstStyle/>
            <a:p>
              <a:endParaRPr lang="en-US"/>
            </a:p>
          </p:txBody>
        </p:sp>
        <p:sp>
          <p:nvSpPr>
            <p:cNvPr id="159238" name="Freeform 2566"/>
            <p:cNvSpPr>
              <a:spLocks/>
            </p:cNvSpPr>
            <p:nvPr/>
          </p:nvSpPr>
          <p:spPr bwMode="auto">
            <a:xfrm>
              <a:off x="1497" y="495"/>
              <a:ext cx="65" cy="60"/>
            </a:xfrm>
            <a:custGeom>
              <a:avLst/>
              <a:gdLst/>
              <a:ahLst/>
              <a:cxnLst>
                <a:cxn ang="0">
                  <a:pos x="0" y="30"/>
                </a:cxn>
                <a:cxn ang="0">
                  <a:pos x="0" y="25"/>
                </a:cxn>
                <a:cxn ang="0">
                  <a:pos x="5" y="20"/>
                </a:cxn>
                <a:cxn ang="0">
                  <a:pos x="11" y="0"/>
                </a:cxn>
                <a:cxn ang="0">
                  <a:pos x="16" y="5"/>
                </a:cxn>
                <a:cxn ang="0">
                  <a:pos x="21" y="5"/>
                </a:cxn>
                <a:cxn ang="0">
                  <a:pos x="27" y="20"/>
                </a:cxn>
                <a:cxn ang="0">
                  <a:pos x="32" y="20"/>
                </a:cxn>
                <a:cxn ang="0">
                  <a:pos x="38" y="25"/>
                </a:cxn>
                <a:cxn ang="0">
                  <a:pos x="43" y="25"/>
                </a:cxn>
                <a:cxn ang="0">
                  <a:pos x="43" y="35"/>
                </a:cxn>
                <a:cxn ang="0">
                  <a:pos x="48" y="40"/>
                </a:cxn>
                <a:cxn ang="0">
                  <a:pos x="65" y="50"/>
                </a:cxn>
                <a:cxn ang="0">
                  <a:pos x="59" y="55"/>
                </a:cxn>
                <a:cxn ang="0">
                  <a:pos x="43" y="60"/>
                </a:cxn>
                <a:cxn ang="0">
                  <a:pos x="32" y="55"/>
                </a:cxn>
                <a:cxn ang="0">
                  <a:pos x="27" y="50"/>
                </a:cxn>
                <a:cxn ang="0">
                  <a:pos x="27" y="40"/>
                </a:cxn>
                <a:cxn ang="0">
                  <a:pos x="21" y="35"/>
                </a:cxn>
                <a:cxn ang="0">
                  <a:pos x="16" y="35"/>
                </a:cxn>
                <a:cxn ang="0">
                  <a:pos x="11" y="35"/>
                </a:cxn>
                <a:cxn ang="0">
                  <a:pos x="0" y="30"/>
                </a:cxn>
              </a:cxnLst>
              <a:rect l="0" t="0" r="r" b="b"/>
              <a:pathLst>
                <a:path w="65" h="60">
                  <a:moveTo>
                    <a:pt x="0" y="30"/>
                  </a:moveTo>
                  <a:lnTo>
                    <a:pt x="0" y="25"/>
                  </a:lnTo>
                  <a:lnTo>
                    <a:pt x="5" y="20"/>
                  </a:lnTo>
                  <a:lnTo>
                    <a:pt x="11" y="0"/>
                  </a:lnTo>
                  <a:lnTo>
                    <a:pt x="16" y="5"/>
                  </a:lnTo>
                  <a:lnTo>
                    <a:pt x="21" y="5"/>
                  </a:lnTo>
                  <a:lnTo>
                    <a:pt x="27" y="20"/>
                  </a:lnTo>
                  <a:lnTo>
                    <a:pt x="32" y="20"/>
                  </a:lnTo>
                  <a:lnTo>
                    <a:pt x="38" y="25"/>
                  </a:lnTo>
                  <a:lnTo>
                    <a:pt x="43" y="25"/>
                  </a:lnTo>
                  <a:lnTo>
                    <a:pt x="43" y="35"/>
                  </a:lnTo>
                  <a:lnTo>
                    <a:pt x="48" y="40"/>
                  </a:lnTo>
                  <a:lnTo>
                    <a:pt x="65" y="50"/>
                  </a:lnTo>
                  <a:lnTo>
                    <a:pt x="59" y="55"/>
                  </a:lnTo>
                  <a:lnTo>
                    <a:pt x="43" y="60"/>
                  </a:lnTo>
                  <a:lnTo>
                    <a:pt x="32" y="55"/>
                  </a:lnTo>
                  <a:lnTo>
                    <a:pt x="27" y="50"/>
                  </a:lnTo>
                  <a:lnTo>
                    <a:pt x="27" y="40"/>
                  </a:lnTo>
                  <a:lnTo>
                    <a:pt x="21" y="35"/>
                  </a:lnTo>
                  <a:lnTo>
                    <a:pt x="16" y="35"/>
                  </a:lnTo>
                  <a:lnTo>
                    <a:pt x="11" y="35"/>
                  </a:lnTo>
                  <a:lnTo>
                    <a:pt x="0" y="30"/>
                  </a:lnTo>
                  <a:close/>
                </a:path>
              </a:pathLst>
            </a:custGeom>
            <a:noFill/>
            <a:ln w="7938" cap="rnd">
              <a:solidFill>
                <a:srgbClr val="000000"/>
              </a:solidFill>
              <a:prstDash val="solid"/>
              <a:round/>
              <a:headEnd/>
              <a:tailEnd/>
            </a:ln>
          </p:spPr>
          <p:txBody>
            <a:bodyPr/>
            <a:lstStyle/>
            <a:p>
              <a:endParaRPr lang="en-US"/>
            </a:p>
          </p:txBody>
        </p:sp>
      </p:grpSp>
      <p:sp>
        <p:nvSpPr>
          <p:cNvPr id="159240" name="Freeform 2568"/>
          <p:cNvSpPr>
            <a:spLocks/>
          </p:cNvSpPr>
          <p:nvPr/>
        </p:nvSpPr>
        <p:spPr bwMode="auto">
          <a:xfrm>
            <a:off x="2462213" y="1101725"/>
            <a:ext cx="66675" cy="53975"/>
          </a:xfrm>
          <a:custGeom>
            <a:avLst/>
            <a:gdLst/>
            <a:ahLst/>
            <a:cxnLst>
              <a:cxn ang="0">
                <a:pos x="21" y="0"/>
              </a:cxn>
              <a:cxn ang="0">
                <a:pos x="26" y="5"/>
              </a:cxn>
              <a:cxn ang="0">
                <a:pos x="37" y="10"/>
              </a:cxn>
              <a:cxn ang="0">
                <a:pos x="37" y="15"/>
              </a:cxn>
              <a:cxn ang="0">
                <a:pos x="42" y="19"/>
              </a:cxn>
              <a:cxn ang="0">
                <a:pos x="37" y="29"/>
              </a:cxn>
              <a:cxn ang="0">
                <a:pos x="26" y="34"/>
              </a:cxn>
              <a:cxn ang="0">
                <a:pos x="21" y="34"/>
              </a:cxn>
              <a:cxn ang="0">
                <a:pos x="11" y="29"/>
              </a:cxn>
              <a:cxn ang="0">
                <a:pos x="5" y="24"/>
              </a:cxn>
              <a:cxn ang="0">
                <a:pos x="0" y="19"/>
              </a:cxn>
              <a:cxn ang="0">
                <a:pos x="0" y="10"/>
              </a:cxn>
              <a:cxn ang="0">
                <a:pos x="0" y="5"/>
              </a:cxn>
              <a:cxn ang="0">
                <a:pos x="5" y="0"/>
              </a:cxn>
              <a:cxn ang="0">
                <a:pos x="11" y="0"/>
              </a:cxn>
              <a:cxn ang="0">
                <a:pos x="21" y="0"/>
              </a:cxn>
            </a:cxnLst>
            <a:rect l="0" t="0" r="r" b="b"/>
            <a:pathLst>
              <a:path w="42" h="34">
                <a:moveTo>
                  <a:pt x="21" y="0"/>
                </a:moveTo>
                <a:lnTo>
                  <a:pt x="26" y="5"/>
                </a:lnTo>
                <a:lnTo>
                  <a:pt x="37" y="10"/>
                </a:lnTo>
                <a:lnTo>
                  <a:pt x="37" y="15"/>
                </a:lnTo>
                <a:lnTo>
                  <a:pt x="42" y="19"/>
                </a:lnTo>
                <a:lnTo>
                  <a:pt x="37" y="29"/>
                </a:lnTo>
                <a:lnTo>
                  <a:pt x="26" y="34"/>
                </a:lnTo>
                <a:lnTo>
                  <a:pt x="21" y="34"/>
                </a:lnTo>
                <a:lnTo>
                  <a:pt x="11" y="29"/>
                </a:lnTo>
                <a:lnTo>
                  <a:pt x="5" y="24"/>
                </a:lnTo>
                <a:lnTo>
                  <a:pt x="0" y="19"/>
                </a:lnTo>
                <a:lnTo>
                  <a:pt x="0" y="10"/>
                </a:lnTo>
                <a:lnTo>
                  <a:pt x="0" y="5"/>
                </a:lnTo>
                <a:lnTo>
                  <a:pt x="5" y="0"/>
                </a:lnTo>
                <a:lnTo>
                  <a:pt x="11" y="0"/>
                </a:lnTo>
                <a:lnTo>
                  <a:pt x="21" y="0"/>
                </a:lnTo>
                <a:close/>
              </a:path>
            </a:pathLst>
          </a:custGeom>
          <a:solidFill>
            <a:srgbClr val="969696"/>
          </a:solidFill>
          <a:ln w="9525">
            <a:noFill/>
            <a:round/>
            <a:headEnd/>
            <a:tailEnd/>
          </a:ln>
        </p:spPr>
        <p:txBody>
          <a:bodyPr/>
          <a:lstStyle/>
          <a:p>
            <a:endParaRPr lang="en-US"/>
          </a:p>
        </p:txBody>
      </p:sp>
      <p:grpSp>
        <p:nvGrpSpPr>
          <p:cNvPr id="159243" name="Group 2571"/>
          <p:cNvGrpSpPr>
            <a:grpSpLocks/>
          </p:cNvGrpSpPr>
          <p:nvPr/>
        </p:nvGrpSpPr>
        <p:grpSpPr bwMode="auto">
          <a:xfrm>
            <a:off x="2462213" y="1101725"/>
            <a:ext cx="66675" cy="53975"/>
            <a:chOff x="1551" y="694"/>
            <a:chExt cx="42" cy="34"/>
          </a:xfrm>
        </p:grpSpPr>
        <p:sp>
          <p:nvSpPr>
            <p:cNvPr id="159241" name="Freeform 2569"/>
            <p:cNvSpPr>
              <a:spLocks/>
            </p:cNvSpPr>
            <p:nvPr/>
          </p:nvSpPr>
          <p:spPr bwMode="auto">
            <a:xfrm>
              <a:off x="1551" y="694"/>
              <a:ext cx="42" cy="34"/>
            </a:xfrm>
            <a:custGeom>
              <a:avLst/>
              <a:gdLst/>
              <a:ahLst/>
              <a:cxnLst>
                <a:cxn ang="0">
                  <a:pos x="21" y="0"/>
                </a:cxn>
                <a:cxn ang="0">
                  <a:pos x="26" y="5"/>
                </a:cxn>
                <a:cxn ang="0">
                  <a:pos x="37" y="10"/>
                </a:cxn>
                <a:cxn ang="0">
                  <a:pos x="37" y="15"/>
                </a:cxn>
                <a:cxn ang="0">
                  <a:pos x="42" y="19"/>
                </a:cxn>
                <a:cxn ang="0">
                  <a:pos x="37" y="29"/>
                </a:cxn>
                <a:cxn ang="0">
                  <a:pos x="26" y="34"/>
                </a:cxn>
                <a:cxn ang="0">
                  <a:pos x="21" y="34"/>
                </a:cxn>
                <a:cxn ang="0">
                  <a:pos x="11" y="29"/>
                </a:cxn>
                <a:cxn ang="0">
                  <a:pos x="5" y="24"/>
                </a:cxn>
                <a:cxn ang="0">
                  <a:pos x="0" y="19"/>
                </a:cxn>
                <a:cxn ang="0">
                  <a:pos x="0" y="10"/>
                </a:cxn>
                <a:cxn ang="0">
                  <a:pos x="0" y="5"/>
                </a:cxn>
                <a:cxn ang="0">
                  <a:pos x="5" y="0"/>
                </a:cxn>
                <a:cxn ang="0">
                  <a:pos x="11" y="0"/>
                </a:cxn>
                <a:cxn ang="0">
                  <a:pos x="21" y="0"/>
                </a:cxn>
              </a:cxnLst>
              <a:rect l="0" t="0" r="r" b="b"/>
              <a:pathLst>
                <a:path w="42" h="34">
                  <a:moveTo>
                    <a:pt x="21" y="0"/>
                  </a:moveTo>
                  <a:lnTo>
                    <a:pt x="26" y="5"/>
                  </a:lnTo>
                  <a:lnTo>
                    <a:pt x="37" y="10"/>
                  </a:lnTo>
                  <a:lnTo>
                    <a:pt x="37" y="15"/>
                  </a:lnTo>
                  <a:lnTo>
                    <a:pt x="42" y="19"/>
                  </a:lnTo>
                  <a:lnTo>
                    <a:pt x="37" y="29"/>
                  </a:lnTo>
                  <a:lnTo>
                    <a:pt x="26" y="34"/>
                  </a:lnTo>
                  <a:lnTo>
                    <a:pt x="21" y="34"/>
                  </a:lnTo>
                  <a:lnTo>
                    <a:pt x="11" y="29"/>
                  </a:lnTo>
                  <a:lnTo>
                    <a:pt x="5" y="24"/>
                  </a:lnTo>
                  <a:lnTo>
                    <a:pt x="0" y="19"/>
                  </a:lnTo>
                  <a:lnTo>
                    <a:pt x="0" y="10"/>
                  </a:lnTo>
                  <a:lnTo>
                    <a:pt x="0" y="5"/>
                  </a:lnTo>
                  <a:lnTo>
                    <a:pt x="5" y="0"/>
                  </a:lnTo>
                  <a:lnTo>
                    <a:pt x="11" y="0"/>
                  </a:lnTo>
                  <a:lnTo>
                    <a:pt x="21" y="0"/>
                  </a:lnTo>
                  <a:close/>
                </a:path>
              </a:pathLst>
            </a:custGeom>
            <a:solidFill>
              <a:srgbClr val="969696"/>
            </a:solidFill>
            <a:ln w="9525">
              <a:noFill/>
              <a:round/>
              <a:headEnd/>
              <a:tailEnd/>
            </a:ln>
          </p:spPr>
          <p:txBody>
            <a:bodyPr/>
            <a:lstStyle/>
            <a:p>
              <a:endParaRPr lang="en-US"/>
            </a:p>
          </p:txBody>
        </p:sp>
        <p:sp>
          <p:nvSpPr>
            <p:cNvPr id="159242" name="Freeform 2570"/>
            <p:cNvSpPr>
              <a:spLocks/>
            </p:cNvSpPr>
            <p:nvPr/>
          </p:nvSpPr>
          <p:spPr bwMode="auto">
            <a:xfrm>
              <a:off x="1551" y="694"/>
              <a:ext cx="42" cy="34"/>
            </a:xfrm>
            <a:custGeom>
              <a:avLst/>
              <a:gdLst/>
              <a:ahLst/>
              <a:cxnLst>
                <a:cxn ang="0">
                  <a:pos x="21" y="0"/>
                </a:cxn>
                <a:cxn ang="0">
                  <a:pos x="26" y="5"/>
                </a:cxn>
                <a:cxn ang="0">
                  <a:pos x="37" y="10"/>
                </a:cxn>
                <a:cxn ang="0">
                  <a:pos x="37" y="15"/>
                </a:cxn>
                <a:cxn ang="0">
                  <a:pos x="42" y="19"/>
                </a:cxn>
                <a:cxn ang="0">
                  <a:pos x="37" y="29"/>
                </a:cxn>
                <a:cxn ang="0">
                  <a:pos x="26" y="34"/>
                </a:cxn>
                <a:cxn ang="0">
                  <a:pos x="21" y="34"/>
                </a:cxn>
                <a:cxn ang="0">
                  <a:pos x="11" y="29"/>
                </a:cxn>
                <a:cxn ang="0">
                  <a:pos x="5" y="24"/>
                </a:cxn>
                <a:cxn ang="0">
                  <a:pos x="0" y="19"/>
                </a:cxn>
                <a:cxn ang="0">
                  <a:pos x="0" y="10"/>
                </a:cxn>
                <a:cxn ang="0">
                  <a:pos x="0" y="5"/>
                </a:cxn>
                <a:cxn ang="0">
                  <a:pos x="5" y="0"/>
                </a:cxn>
                <a:cxn ang="0">
                  <a:pos x="11" y="0"/>
                </a:cxn>
                <a:cxn ang="0">
                  <a:pos x="21" y="0"/>
                </a:cxn>
              </a:cxnLst>
              <a:rect l="0" t="0" r="r" b="b"/>
              <a:pathLst>
                <a:path w="42" h="34">
                  <a:moveTo>
                    <a:pt x="21" y="0"/>
                  </a:moveTo>
                  <a:lnTo>
                    <a:pt x="26" y="5"/>
                  </a:lnTo>
                  <a:lnTo>
                    <a:pt x="37" y="10"/>
                  </a:lnTo>
                  <a:lnTo>
                    <a:pt x="37" y="15"/>
                  </a:lnTo>
                  <a:lnTo>
                    <a:pt x="42" y="19"/>
                  </a:lnTo>
                  <a:lnTo>
                    <a:pt x="37" y="29"/>
                  </a:lnTo>
                  <a:lnTo>
                    <a:pt x="26" y="34"/>
                  </a:lnTo>
                  <a:lnTo>
                    <a:pt x="21" y="34"/>
                  </a:lnTo>
                  <a:lnTo>
                    <a:pt x="11" y="29"/>
                  </a:lnTo>
                  <a:lnTo>
                    <a:pt x="5" y="24"/>
                  </a:lnTo>
                  <a:lnTo>
                    <a:pt x="0" y="19"/>
                  </a:lnTo>
                  <a:lnTo>
                    <a:pt x="0" y="10"/>
                  </a:lnTo>
                  <a:lnTo>
                    <a:pt x="0" y="5"/>
                  </a:lnTo>
                  <a:lnTo>
                    <a:pt x="5" y="0"/>
                  </a:lnTo>
                  <a:lnTo>
                    <a:pt x="11" y="0"/>
                  </a:lnTo>
                  <a:lnTo>
                    <a:pt x="21" y="0"/>
                  </a:lnTo>
                  <a:close/>
                </a:path>
              </a:pathLst>
            </a:custGeom>
            <a:noFill/>
            <a:ln w="7938" cap="rnd">
              <a:solidFill>
                <a:srgbClr val="000000"/>
              </a:solidFill>
              <a:prstDash val="solid"/>
              <a:round/>
              <a:headEnd/>
              <a:tailEnd/>
            </a:ln>
          </p:spPr>
          <p:txBody>
            <a:bodyPr/>
            <a:lstStyle/>
            <a:p>
              <a:endParaRPr lang="en-US"/>
            </a:p>
          </p:txBody>
        </p:sp>
      </p:grpSp>
      <p:sp>
        <p:nvSpPr>
          <p:cNvPr id="159244" name="Freeform 2572"/>
          <p:cNvSpPr>
            <a:spLocks/>
          </p:cNvSpPr>
          <p:nvPr/>
        </p:nvSpPr>
        <p:spPr bwMode="auto">
          <a:xfrm>
            <a:off x="2136775" y="1603375"/>
            <a:ext cx="42863" cy="31750"/>
          </a:xfrm>
          <a:custGeom>
            <a:avLst/>
            <a:gdLst/>
            <a:ahLst/>
            <a:cxnLst>
              <a:cxn ang="0">
                <a:pos x="11" y="0"/>
              </a:cxn>
              <a:cxn ang="0">
                <a:pos x="16" y="0"/>
              </a:cxn>
              <a:cxn ang="0">
                <a:pos x="22" y="0"/>
              </a:cxn>
              <a:cxn ang="0">
                <a:pos x="27" y="5"/>
              </a:cxn>
              <a:cxn ang="0">
                <a:pos x="27" y="10"/>
              </a:cxn>
              <a:cxn ang="0">
                <a:pos x="27" y="15"/>
              </a:cxn>
              <a:cxn ang="0">
                <a:pos x="16" y="20"/>
              </a:cxn>
              <a:cxn ang="0">
                <a:pos x="5" y="20"/>
              </a:cxn>
              <a:cxn ang="0">
                <a:pos x="0" y="15"/>
              </a:cxn>
              <a:cxn ang="0">
                <a:pos x="0" y="10"/>
              </a:cxn>
              <a:cxn ang="0">
                <a:pos x="5" y="5"/>
              </a:cxn>
              <a:cxn ang="0">
                <a:pos x="11" y="0"/>
              </a:cxn>
            </a:cxnLst>
            <a:rect l="0" t="0" r="r" b="b"/>
            <a:pathLst>
              <a:path w="27" h="20">
                <a:moveTo>
                  <a:pt x="11" y="0"/>
                </a:moveTo>
                <a:lnTo>
                  <a:pt x="16" y="0"/>
                </a:lnTo>
                <a:lnTo>
                  <a:pt x="22" y="0"/>
                </a:lnTo>
                <a:lnTo>
                  <a:pt x="27" y="5"/>
                </a:lnTo>
                <a:lnTo>
                  <a:pt x="27" y="10"/>
                </a:lnTo>
                <a:lnTo>
                  <a:pt x="27" y="15"/>
                </a:lnTo>
                <a:lnTo>
                  <a:pt x="16" y="20"/>
                </a:lnTo>
                <a:lnTo>
                  <a:pt x="5" y="20"/>
                </a:lnTo>
                <a:lnTo>
                  <a:pt x="0" y="15"/>
                </a:lnTo>
                <a:lnTo>
                  <a:pt x="0" y="10"/>
                </a:lnTo>
                <a:lnTo>
                  <a:pt x="5" y="5"/>
                </a:lnTo>
                <a:lnTo>
                  <a:pt x="11" y="0"/>
                </a:lnTo>
                <a:close/>
              </a:path>
            </a:pathLst>
          </a:custGeom>
          <a:solidFill>
            <a:srgbClr val="969696"/>
          </a:solidFill>
          <a:ln w="9525">
            <a:noFill/>
            <a:round/>
            <a:headEnd/>
            <a:tailEnd/>
          </a:ln>
        </p:spPr>
        <p:txBody>
          <a:bodyPr/>
          <a:lstStyle/>
          <a:p>
            <a:endParaRPr lang="en-US"/>
          </a:p>
        </p:txBody>
      </p:sp>
      <p:grpSp>
        <p:nvGrpSpPr>
          <p:cNvPr id="159247" name="Group 2575"/>
          <p:cNvGrpSpPr>
            <a:grpSpLocks/>
          </p:cNvGrpSpPr>
          <p:nvPr/>
        </p:nvGrpSpPr>
        <p:grpSpPr bwMode="auto">
          <a:xfrm>
            <a:off x="2136775" y="1603375"/>
            <a:ext cx="42863" cy="31750"/>
            <a:chOff x="1346" y="1010"/>
            <a:chExt cx="27" cy="20"/>
          </a:xfrm>
        </p:grpSpPr>
        <p:sp>
          <p:nvSpPr>
            <p:cNvPr id="159245" name="Freeform 2573"/>
            <p:cNvSpPr>
              <a:spLocks/>
            </p:cNvSpPr>
            <p:nvPr/>
          </p:nvSpPr>
          <p:spPr bwMode="auto">
            <a:xfrm>
              <a:off x="1346" y="1010"/>
              <a:ext cx="27" cy="20"/>
            </a:xfrm>
            <a:custGeom>
              <a:avLst/>
              <a:gdLst/>
              <a:ahLst/>
              <a:cxnLst>
                <a:cxn ang="0">
                  <a:pos x="11" y="0"/>
                </a:cxn>
                <a:cxn ang="0">
                  <a:pos x="16" y="0"/>
                </a:cxn>
                <a:cxn ang="0">
                  <a:pos x="22" y="0"/>
                </a:cxn>
                <a:cxn ang="0">
                  <a:pos x="27" y="5"/>
                </a:cxn>
                <a:cxn ang="0">
                  <a:pos x="27" y="10"/>
                </a:cxn>
                <a:cxn ang="0">
                  <a:pos x="27" y="15"/>
                </a:cxn>
                <a:cxn ang="0">
                  <a:pos x="16" y="20"/>
                </a:cxn>
                <a:cxn ang="0">
                  <a:pos x="5" y="20"/>
                </a:cxn>
                <a:cxn ang="0">
                  <a:pos x="0" y="15"/>
                </a:cxn>
                <a:cxn ang="0">
                  <a:pos x="0" y="10"/>
                </a:cxn>
                <a:cxn ang="0">
                  <a:pos x="5" y="5"/>
                </a:cxn>
                <a:cxn ang="0">
                  <a:pos x="11" y="0"/>
                </a:cxn>
              </a:cxnLst>
              <a:rect l="0" t="0" r="r" b="b"/>
              <a:pathLst>
                <a:path w="27" h="20">
                  <a:moveTo>
                    <a:pt x="11" y="0"/>
                  </a:moveTo>
                  <a:lnTo>
                    <a:pt x="16" y="0"/>
                  </a:lnTo>
                  <a:lnTo>
                    <a:pt x="22" y="0"/>
                  </a:lnTo>
                  <a:lnTo>
                    <a:pt x="27" y="5"/>
                  </a:lnTo>
                  <a:lnTo>
                    <a:pt x="27" y="10"/>
                  </a:lnTo>
                  <a:lnTo>
                    <a:pt x="27" y="15"/>
                  </a:lnTo>
                  <a:lnTo>
                    <a:pt x="16" y="20"/>
                  </a:lnTo>
                  <a:lnTo>
                    <a:pt x="5" y="20"/>
                  </a:lnTo>
                  <a:lnTo>
                    <a:pt x="0" y="15"/>
                  </a:lnTo>
                  <a:lnTo>
                    <a:pt x="0" y="10"/>
                  </a:lnTo>
                  <a:lnTo>
                    <a:pt x="5" y="5"/>
                  </a:lnTo>
                  <a:lnTo>
                    <a:pt x="11" y="0"/>
                  </a:lnTo>
                  <a:close/>
                </a:path>
              </a:pathLst>
            </a:custGeom>
            <a:solidFill>
              <a:srgbClr val="969696"/>
            </a:solidFill>
            <a:ln w="9525">
              <a:noFill/>
              <a:round/>
              <a:headEnd/>
              <a:tailEnd/>
            </a:ln>
          </p:spPr>
          <p:txBody>
            <a:bodyPr/>
            <a:lstStyle/>
            <a:p>
              <a:endParaRPr lang="en-US"/>
            </a:p>
          </p:txBody>
        </p:sp>
        <p:sp>
          <p:nvSpPr>
            <p:cNvPr id="159246" name="Freeform 2574"/>
            <p:cNvSpPr>
              <a:spLocks/>
            </p:cNvSpPr>
            <p:nvPr/>
          </p:nvSpPr>
          <p:spPr bwMode="auto">
            <a:xfrm>
              <a:off x="1346" y="1010"/>
              <a:ext cx="27" cy="20"/>
            </a:xfrm>
            <a:custGeom>
              <a:avLst/>
              <a:gdLst/>
              <a:ahLst/>
              <a:cxnLst>
                <a:cxn ang="0">
                  <a:pos x="11" y="0"/>
                </a:cxn>
                <a:cxn ang="0">
                  <a:pos x="16" y="0"/>
                </a:cxn>
                <a:cxn ang="0">
                  <a:pos x="22" y="0"/>
                </a:cxn>
                <a:cxn ang="0">
                  <a:pos x="27" y="5"/>
                </a:cxn>
                <a:cxn ang="0">
                  <a:pos x="27" y="10"/>
                </a:cxn>
                <a:cxn ang="0">
                  <a:pos x="27" y="15"/>
                </a:cxn>
                <a:cxn ang="0">
                  <a:pos x="16" y="20"/>
                </a:cxn>
                <a:cxn ang="0">
                  <a:pos x="5" y="20"/>
                </a:cxn>
                <a:cxn ang="0">
                  <a:pos x="0" y="15"/>
                </a:cxn>
                <a:cxn ang="0">
                  <a:pos x="0" y="10"/>
                </a:cxn>
                <a:cxn ang="0">
                  <a:pos x="5" y="5"/>
                </a:cxn>
                <a:cxn ang="0">
                  <a:pos x="11" y="0"/>
                </a:cxn>
              </a:cxnLst>
              <a:rect l="0" t="0" r="r" b="b"/>
              <a:pathLst>
                <a:path w="27" h="20">
                  <a:moveTo>
                    <a:pt x="11" y="0"/>
                  </a:moveTo>
                  <a:lnTo>
                    <a:pt x="16" y="0"/>
                  </a:lnTo>
                  <a:lnTo>
                    <a:pt x="22" y="0"/>
                  </a:lnTo>
                  <a:lnTo>
                    <a:pt x="27" y="5"/>
                  </a:lnTo>
                  <a:lnTo>
                    <a:pt x="27" y="10"/>
                  </a:lnTo>
                  <a:lnTo>
                    <a:pt x="27" y="15"/>
                  </a:lnTo>
                  <a:lnTo>
                    <a:pt x="16" y="20"/>
                  </a:lnTo>
                  <a:lnTo>
                    <a:pt x="5" y="20"/>
                  </a:lnTo>
                  <a:lnTo>
                    <a:pt x="0" y="15"/>
                  </a:lnTo>
                  <a:lnTo>
                    <a:pt x="0" y="10"/>
                  </a:lnTo>
                  <a:lnTo>
                    <a:pt x="5" y="5"/>
                  </a:lnTo>
                  <a:lnTo>
                    <a:pt x="11" y="0"/>
                  </a:lnTo>
                  <a:close/>
                </a:path>
              </a:pathLst>
            </a:custGeom>
            <a:noFill/>
            <a:ln w="7938" cap="rnd">
              <a:solidFill>
                <a:srgbClr val="000000"/>
              </a:solidFill>
              <a:prstDash val="solid"/>
              <a:round/>
              <a:headEnd/>
              <a:tailEnd/>
            </a:ln>
          </p:spPr>
          <p:txBody>
            <a:bodyPr/>
            <a:lstStyle/>
            <a:p>
              <a:endParaRPr lang="en-US"/>
            </a:p>
          </p:txBody>
        </p:sp>
      </p:grpSp>
      <p:sp>
        <p:nvSpPr>
          <p:cNvPr id="159248" name="Freeform 2576"/>
          <p:cNvSpPr>
            <a:spLocks/>
          </p:cNvSpPr>
          <p:nvPr/>
        </p:nvSpPr>
        <p:spPr bwMode="auto">
          <a:xfrm>
            <a:off x="2222500" y="1595438"/>
            <a:ext cx="60325" cy="39688"/>
          </a:xfrm>
          <a:custGeom>
            <a:avLst/>
            <a:gdLst/>
            <a:ahLst/>
            <a:cxnLst>
              <a:cxn ang="0">
                <a:pos x="11" y="0"/>
              </a:cxn>
              <a:cxn ang="0">
                <a:pos x="16" y="0"/>
              </a:cxn>
              <a:cxn ang="0">
                <a:pos x="27" y="0"/>
              </a:cxn>
              <a:cxn ang="0">
                <a:pos x="32" y="0"/>
              </a:cxn>
              <a:cxn ang="0">
                <a:pos x="32" y="5"/>
              </a:cxn>
              <a:cxn ang="0">
                <a:pos x="38" y="5"/>
              </a:cxn>
              <a:cxn ang="0">
                <a:pos x="32" y="10"/>
              </a:cxn>
              <a:cxn ang="0">
                <a:pos x="27" y="20"/>
              </a:cxn>
              <a:cxn ang="0">
                <a:pos x="11" y="25"/>
              </a:cxn>
              <a:cxn ang="0">
                <a:pos x="6" y="25"/>
              </a:cxn>
              <a:cxn ang="0">
                <a:pos x="0" y="20"/>
              </a:cxn>
              <a:cxn ang="0">
                <a:pos x="0" y="15"/>
              </a:cxn>
              <a:cxn ang="0">
                <a:pos x="0" y="10"/>
              </a:cxn>
              <a:cxn ang="0">
                <a:pos x="6" y="5"/>
              </a:cxn>
              <a:cxn ang="0">
                <a:pos x="11" y="0"/>
              </a:cxn>
            </a:cxnLst>
            <a:rect l="0" t="0" r="r" b="b"/>
            <a:pathLst>
              <a:path w="38" h="25">
                <a:moveTo>
                  <a:pt x="11" y="0"/>
                </a:moveTo>
                <a:lnTo>
                  <a:pt x="16" y="0"/>
                </a:lnTo>
                <a:lnTo>
                  <a:pt x="27" y="0"/>
                </a:lnTo>
                <a:lnTo>
                  <a:pt x="32" y="0"/>
                </a:lnTo>
                <a:lnTo>
                  <a:pt x="32" y="5"/>
                </a:lnTo>
                <a:lnTo>
                  <a:pt x="38" y="5"/>
                </a:lnTo>
                <a:lnTo>
                  <a:pt x="32" y="10"/>
                </a:lnTo>
                <a:lnTo>
                  <a:pt x="27" y="20"/>
                </a:lnTo>
                <a:lnTo>
                  <a:pt x="11" y="25"/>
                </a:lnTo>
                <a:lnTo>
                  <a:pt x="6" y="25"/>
                </a:lnTo>
                <a:lnTo>
                  <a:pt x="0" y="20"/>
                </a:lnTo>
                <a:lnTo>
                  <a:pt x="0" y="15"/>
                </a:lnTo>
                <a:lnTo>
                  <a:pt x="0" y="10"/>
                </a:lnTo>
                <a:lnTo>
                  <a:pt x="6" y="5"/>
                </a:lnTo>
                <a:lnTo>
                  <a:pt x="11" y="0"/>
                </a:lnTo>
                <a:close/>
              </a:path>
            </a:pathLst>
          </a:custGeom>
          <a:solidFill>
            <a:srgbClr val="969696"/>
          </a:solidFill>
          <a:ln w="9525">
            <a:noFill/>
            <a:round/>
            <a:headEnd/>
            <a:tailEnd/>
          </a:ln>
        </p:spPr>
        <p:txBody>
          <a:bodyPr/>
          <a:lstStyle/>
          <a:p>
            <a:endParaRPr lang="en-US"/>
          </a:p>
        </p:txBody>
      </p:sp>
      <p:grpSp>
        <p:nvGrpSpPr>
          <p:cNvPr id="159251" name="Group 2579"/>
          <p:cNvGrpSpPr>
            <a:grpSpLocks/>
          </p:cNvGrpSpPr>
          <p:nvPr/>
        </p:nvGrpSpPr>
        <p:grpSpPr bwMode="auto">
          <a:xfrm>
            <a:off x="2222500" y="1595438"/>
            <a:ext cx="60325" cy="39688"/>
            <a:chOff x="1400" y="1005"/>
            <a:chExt cx="38" cy="25"/>
          </a:xfrm>
        </p:grpSpPr>
        <p:sp>
          <p:nvSpPr>
            <p:cNvPr id="159249" name="Freeform 2577"/>
            <p:cNvSpPr>
              <a:spLocks/>
            </p:cNvSpPr>
            <p:nvPr/>
          </p:nvSpPr>
          <p:spPr bwMode="auto">
            <a:xfrm>
              <a:off x="1400" y="1005"/>
              <a:ext cx="38" cy="25"/>
            </a:xfrm>
            <a:custGeom>
              <a:avLst/>
              <a:gdLst/>
              <a:ahLst/>
              <a:cxnLst>
                <a:cxn ang="0">
                  <a:pos x="11" y="0"/>
                </a:cxn>
                <a:cxn ang="0">
                  <a:pos x="16" y="0"/>
                </a:cxn>
                <a:cxn ang="0">
                  <a:pos x="27" y="0"/>
                </a:cxn>
                <a:cxn ang="0">
                  <a:pos x="32" y="0"/>
                </a:cxn>
                <a:cxn ang="0">
                  <a:pos x="32" y="5"/>
                </a:cxn>
                <a:cxn ang="0">
                  <a:pos x="38" y="5"/>
                </a:cxn>
                <a:cxn ang="0">
                  <a:pos x="32" y="10"/>
                </a:cxn>
                <a:cxn ang="0">
                  <a:pos x="27" y="20"/>
                </a:cxn>
                <a:cxn ang="0">
                  <a:pos x="11" y="25"/>
                </a:cxn>
                <a:cxn ang="0">
                  <a:pos x="6" y="25"/>
                </a:cxn>
                <a:cxn ang="0">
                  <a:pos x="0" y="20"/>
                </a:cxn>
                <a:cxn ang="0">
                  <a:pos x="0" y="15"/>
                </a:cxn>
                <a:cxn ang="0">
                  <a:pos x="0" y="10"/>
                </a:cxn>
                <a:cxn ang="0">
                  <a:pos x="6" y="5"/>
                </a:cxn>
                <a:cxn ang="0">
                  <a:pos x="11" y="0"/>
                </a:cxn>
              </a:cxnLst>
              <a:rect l="0" t="0" r="r" b="b"/>
              <a:pathLst>
                <a:path w="38" h="25">
                  <a:moveTo>
                    <a:pt x="11" y="0"/>
                  </a:moveTo>
                  <a:lnTo>
                    <a:pt x="16" y="0"/>
                  </a:lnTo>
                  <a:lnTo>
                    <a:pt x="27" y="0"/>
                  </a:lnTo>
                  <a:lnTo>
                    <a:pt x="32" y="0"/>
                  </a:lnTo>
                  <a:lnTo>
                    <a:pt x="32" y="5"/>
                  </a:lnTo>
                  <a:lnTo>
                    <a:pt x="38" y="5"/>
                  </a:lnTo>
                  <a:lnTo>
                    <a:pt x="32" y="10"/>
                  </a:lnTo>
                  <a:lnTo>
                    <a:pt x="27" y="20"/>
                  </a:lnTo>
                  <a:lnTo>
                    <a:pt x="11" y="25"/>
                  </a:lnTo>
                  <a:lnTo>
                    <a:pt x="6" y="25"/>
                  </a:lnTo>
                  <a:lnTo>
                    <a:pt x="0" y="20"/>
                  </a:lnTo>
                  <a:lnTo>
                    <a:pt x="0" y="15"/>
                  </a:lnTo>
                  <a:lnTo>
                    <a:pt x="0" y="10"/>
                  </a:lnTo>
                  <a:lnTo>
                    <a:pt x="6" y="5"/>
                  </a:lnTo>
                  <a:lnTo>
                    <a:pt x="11" y="0"/>
                  </a:lnTo>
                  <a:close/>
                </a:path>
              </a:pathLst>
            </a:custGeom>
            <a:solidFill>
              <a:srgbClr val="969696"/>
            </a:solidFill>
            <a:ln w="9525">
              <a:noFill/>
              <a:round/>
              <a:headEnd/>
              <a:tailEnd/>
            </a:ln>
          </p:spPr>
          <p:txBody>
            <a:bodyPr/>
            <a:lstStyle/>
            <a:p>
              <a:endParaRPr lang="en-US"/>
            </a:p>
          </p:txBody>
        </p:sp>
        <p:sp>
          <p:nvSpPr>
            <p:cNvPr id="159250" name="Freeform 2578"/>
            <p:cNvSpPr>
              <a:spLocks/>
            </p:cNvSpPr>
            <p:nvPr/>
          </p:nvSpPr>
          <p:spPr bwMode="auto">
            <a:xfrm>
              <a:off x="1400" y="1005"/>
              <a:ext cx="38" cy="25"/>
            </a:xfrm>
            <a:custGeom>
              <a:avLst/>
              <a:gdLst/>
              <a:ahLst/>
              <a:cxnLst>
                <a:cxn ang="0">
                  <a:pos x="11" y="0"/>
                </a:cxn>
                <a:cxn ang="0">
                  <a:pos x="16" y="0"/>
                </a:cxn>
                <a:cxn ang="0">
                  <a:pos x="27" y="0"/>
                </a:cxn>
                <a:cxn ang="0">
                  <a:pos x="32" y="0"/>
                </a:cxn>
                <a:cxn ang="0">
                  <a:pos x="32" y="5"/>
                </a:cxn>
                <a:cxn ang="0">
                  <a:pos x="38" y="5"/>
                </a:cxn>
                <a:cxn ang="0">
                  <a:pos x="32" y="10"/>
                </a:cxn>
                <a:cxn ang="0">
                  <a:pos x="27" y="20"/>
                </a:cxn>
                <a:cxn ang="0">
                  <a:pos x="11" y="25"/>
                </a:cxn>
                <a:cxn ang="0">
                  <a:pos x="6" y="25"/>
                </a:cxn>
                <a:cxn ang="0">
                  <a:pos x="0" y="20"/>
                </a:cxn>
                <a:cxn ang="0">
                  <a:pos x="0" y="15"/>
                </a:cxn>
                <a:cxn ang="0">
                  <a:pos x="0" y="10"/>
                </a:cxn>
                <a:cxn ang="0">
                  <a:pos x="6" y="5"/>
                </a:cxn>
                <a:cxn ang="0">
                  <a:pos x="11" y="0"/>
                </a:cxn>
              </a:cxnLst>
              <a:rect l="0" t="0" r="r" b="b"/>
              <a:pathLst>
                <a:path w="38" h="25">
                  <a:moveTo>
                    <a:pt x="11" y="0"/>
                  </a:moveTo>
                  <a:lnTo>
                    <a:pt x="16" y="0"/>
                  </a:lnTo>
                  <a:lnTo>
                    <a:pt x="27" y="0"/>
                  </a:lnTo>
                  <a:lnTo>
                    <a:pt x="32" y="0"/>
                  </a:lnTo>
                  <a:lnTo>
                    <a:pt x="32" y="5"/>
                  </a:lnTo>
                  <a:lnTo>
                    <a:pt x="38" y="5"/>
                  </a:lnTo>
                  <a:lnTo>
                    <a:pt x="32" y="10"/>
                  </a:lnTo>
                  <a:lnTo>
                    <a:pt x="27" y="20"/>
                  </a:lnTo>
                  <a:lnTo>
                    <a:pt x="11" y="25"/>
                  </a:lnTo>
                  <a:lnTo>
                    <a:pt x="6" y="25"/>
                  </a:lnTo>
                  <a:lnTo>
                    <a:pt x="0" y="20"/>
                  </a:lnTo>
                  <a:lnTo>
                    <a:pt x="0" y="15"/>
                  </a:lnTo>
                  <a:lnTo>
                    <a:pt x="0" y="10"/>
                  </a:lnTo>
                  <a:lnTo>
                    <a:pt x="6" y="5"/>
                  </a:lnTo>
                  <a:lnTo>
                    <a:pt x="11" y="0"/>
                  </a:lnTo>
                  <a:close/>
                </a:path>
              </a:pathLst>
            </a:custGeom>
            <a:noFill/>
            <a:ln w="7938" cap="rnd">
              <a:solidFill>
                <a:srgbClr val="000000"/>
              </a:solidFill>
              <a:prstDash val="solid"/>
              <a:round/>
              <a:headEnd/>
              <a:tailEnd/>
            </a:ln>
          </p:spPr>
          <p:txBody>
            <a:bodyPr/>
            <a:lstStyle/>
            <a:p>
              <a:endParaRPr lang="en-US"/>
            </a:p>
          </p:txBody>
        </p:sp>
      </p:grpSp>
      <p:sp>
        <p:nvSpPr>
          <p:cNvPr id="159252" name="Freeform 2580"/>
          <p:cNvSpPr>
            <a:spLocks/>
          </p:cNvSpPr>
          <p:nvPr/>
        </p:nvSpPr>
        <p:spPr bwMode="auto">
          <a:xfrm>
            <a:off x="2298700" y="1579563"/>
            <a:ext cx="60325" cy="39688"/>
          </a:xfrm>
          <a:custGeom>
            <a:avLst/>
            <a:gdLst/>
            <a:ahLst/>
            <a:cxnLst>
              <a:cxn ang="0">
                <a:pos x="17" y="0"/>
              </a:cxn>
              <a:cxn ang="0">
                <a:pos x="22" y="0"/>
              </a:cxn>
              <a:cxn ang="0">
                <a:pos x="33" y="0"/>
              </a:cxn>
              <a:cxn ang="0">
                <a:pos x="38" y="5"/>
              </a:cxn>
              <a:cxn ang="0">
                <a:pos x="38" y="10"/>
              </a:cxn>
              <a:cxn ang="0">
                <a:pos x="38" y="15"/>
              </a:cxn>
              <a:cxn ang="0">
                <a:pos x="38" y="20"/>
              </a:cxn>
              <a:cxn ang="0">
                <a:pos x="33" y="25"/>
              </a:cxn>
              <a:cxn ang="0">
                <a:pos x="22" y="25"/>
              </a:cxn>
              <a:cxn ang="0">
                <a:pos x="17" y="25"/>
              </a:cxn>
              <a:cxn ang="0">
                <a:pos x="11" y="25"/>
              </a:cxn>
              <a:cxn ang="0">
                <a:pos x="6" y="25"/>
              </a:cxn>
              <a:cxn ang="0">
                <a:pos x="0" y="20"/>
              </a:cxn>
              <a:cxn ang="0">
                <a:pos x="0" y="15"/>
              </a:cxn>
              <a:cxn ang="0">
                <a:pos x="6" y="10"/>
              </a:cxn>
              <a:cxn ang="0">
                <a:pos x="11" y="5"/>
              </a:cxn>
              <a:cxn ang="0">
                <a:pos x="17" y="0"/>
              </a:cxn>
            </a:cxnLst>
            <a:rect l="0" t="0" r="r" b="b"/>
            <a:pathLst>
              <a:path w="38" h="25">
                <a:moveTo>
                  <a:pt x="17" y="0"/>
                </a:moveTo>
                <a:lnTo>
                  <a:pt x="22" y="0"/>
                </a:lnTo>
                <a:lnTo>
                  <a:pt x="33" y="0"/>
                </a:lnTo>
                <a:lnTo>
                  <a:pt x="38" y="5"/>
                </a:lnTo>
                <a:lnTo>
                  <a:pt x="38" y="10"/>
                </a:lnTo>
                <a:lnTo>
                  <a:pt x="38" y="15"/>
                </a:lnTo>
                <a:lnTo>
                  <a:pt x="38" y="20"/>
                </a:lnTo>
                <a:lnTo>
                  <a:pt x="33" y="25"/>
                </a:lnTo>
                <a:lnTo>
                  <a:pt x="22" y="25"/>
                </a:lnTo>
                <a:lnTo>
                  <a:pt x="17" y="25"/>
                </a:lnTo>
                <a:lnTo>
                  <a:pt x="11" y="25"/>
                </a:lnTo>
                <a:lnTo>
                  <a:pt x="6" y="25"/>
                </a:lnTo>
                <a:lnTo>
                  <a:pt x="0" y="20"/>
                </a:lnTo>
                <a:lnTo>
                  <a:pt x="0" y="15"/>
                </a:lnTo>
                <a:lnTo>
                  <a:pt x="6" y="10"/>
                </a:lnTo>
                <a:lnTo>
                  <a:pt x="11" y="5"/>
                </a:lnTo>
                <a:lnTo>
                  <a:pt x="17" y="0"/>
                </a:lnTo>
                <a:close/>
              </a:path>
            </a:pathLst>
          </a:custGeom>
          <a:solidFill>
            <a:srgbClr val="969696"/>
          </a:solidFill>
          <a:ln w="9525">
            <a:noFill/>
            <a:round/>
            <a:headEnd/>
            <a:tailEnd/>
          </a:ln>
        </p:spPr>
        <p:txBody>
          <a:bodyPr/>
          <a:lstStyle/>
          <a:p>
            <a:endParaRPr lang="en-US"/>
          </a:p>
        </p:txBody>
      </p:sp>
      <p:grpSp>
        <p:nvGrpSpPr>
          <p:cNvPr id="159255" name="Group 2583"/>
          <p:cNvGrpSpPr>
            <a:grpSpLocks/>
          </p:cNvGrpSpPr>
          <p:nvPr/>
        </p:nvGrpSpPr>
        <p:grpSpPr bwMode="auto">
          <a:xfrm>
            <a:off x="2298700" y="1579563"/>
            <a:ext cx="60325" cy="39688"/>
            <a:chOff x="1448" y="995"/>
            <a:chExt cx="38" cy="25"/>
          </a:xfrm>
        </p:grpSpPr>
        <p:sp>
          <p:nvSpPr>
            <p:cNvPr id="159253" name="Freeform 2581"/>
            <p:cNvSpPr>
              <a:spLocks/>
            </p:cNvSpPr>
            <p:nvPr/>
          </p:nvSpPr>
          <p:spPr bwMode="auto">
            <a:xfrm>
              <a:off x="1448" y="995"/>
              <a:ext cx="38" cy="25"/>
            </a:xfrm>
            <a:custGeom>
              <a:avLst/>
              <a:gdLst/>
              <a:ahLst/>
              <a:cxnLst>
                <a:cxn ang="0">
                  <a:pos x="17" y="0"/>
                </a:cxn>
                <a:cxn ang="0">
                  <a:pos x="22" y="0"/>
                </a:cxn>
                <a:cxn ang="0">
                  <a:pos x="33" y="0"/>
                </a:cxn>
                <a:cxn ang="0">
                  <a:pos x="38" y="5"/>
                </a:cxn>
                <a:cxn ang="0">
                  <a:pos x="38" y="10"/>
                </a:cxn>
                <a:cxn ang="0">
                  <a:pos x="38" y="15"/>
                </a:cxn>
                <a:cxn ang="0">
                  <a:pos x="38" y="20"/>
                </a:cxn>
                <a:cxn ang="0">
                  <a:pos x="33" y="25"/>
                </a:cxn>
                <a:cxn ang="0">
                  <a:pos x="22" y="25"/>
                </a:cxn>
                <a:cxn ang="0">
                  <a:pos x="17" y="25"/>
                </a:cxn>
                <a:cxn ang="0">
                  <a:pos x="11" y="25"/>
                </a:cxn>
                <a:cxn ang="0">
                  <a:pos x="6" y="25"/>
                </a:cxn>
                <a:cxn ang="0">
                  <a:pos x="0" y="20"/>
                </a:cxn>
                <a:cxn ang="0">
                  <a:pos x="0" y="15"/>
                </a:cxn>
                <a:cxn ang="0">
                  <a:pos x="6" y="10"/>
                </a:cxn>
                <a:cxn ang="0">
                  <a:pos x="11" y="5"/>
                </a:cxn>
                <a:cxn ang="0">
                  <a:pos x="17" y="0"/>
                </a:cxn>
              </a:cxnLst>
              <a:rect l="0" t="0" r="r" b="b"/>
              <a:pathLst>
                <a:path w="38" h="25">
                  <a:moveTo>
                    <a:pt x="17" y="0"/>
                  </a:moveTo>
                  <a:lnTo>
                    <a:pt x="22" y="0"/>
                  </a:lnTo>
                  <a:lnTo>
                    <a:pt x="33" y="0"/>
                  </a:lnTo>
                  <a:lnTo>
                    <a:pt x="38" y="5"/>
                  </a:lnTo>
                  <a:lnTo>
                    <a:pt x="38" y="10"/>
                  </a:lnTo>
                  <a:lnTo>
                    <a:pt x="38" y="15"/>
                  </a:lnTo>
                  <a:lnTo>
                    <a:pt x="38" y="20"/>
                  </a:lnTo>
                  <a:lnTo>
                    <a:pt x="33" y="25"/>
                  </a:lnTo>
                  <a:lnTo>
                    <a:pt x="22" y="25"/>
                  </a:lnTo>
                  <a:lnTo>
                    <a:pt x="17" y="25"/>
                  </a:lnTo>
                  <a:lnTo>
                    <a:pt x="11" y="25"/>
                  </a:lnTo>
                  <a:lnTo>
                    <a:pt x="6" y="25"/>
                  </a:lnTo>
                  <a:lnTo>
                    <a:pt x="0" y="20"/>
                  </a:lnTo>
                  <a:lnTo>
                    <a:pt x="0" y="15"/>
                  </a:lnTo>
                  <a:lnTo>
                    <a:pt x="6" y="10"/>
                  </a:lnTo>
                  <a:lnTo>
                    <a:pt x="11" y="5"/>
                  </a:lnTo>
                  <a:lnTo>
                    <a:pt x="17" y="0"/>
                  </a:lnTo>
                  <a:close/>
                </a:path>
              </a:pathLst>
            </a:custGeom>
            <a:solidFill>
              <a:srgbClr val="969696"/>
            </a:solidFill>
            <a:ln w="9525">
              <a:noFill/>
              <a:round/>
              <a:headEnd/>
              <a:tailEnd/>
            </a:ln>
          </p:spPr>
          <p:txBody>
            <a:bodyPr/>
            <a:lstStyle/>
            <a:p>
              <a:endParaRPr lang="en-US"/>
            </a:p>
          </p:txBody>
        </p:sp>
        <p:sp>
          <p:nvSpPr>
            <p:cNvPr id="159254" name="Freeform 2582"/>
            <p:cNvSpPr>
              <a:spLocks/>
            </p:cNvSpPr>
            <p:nvPr/>
          </p:nvSpPr>
          <p:spPr bwMode="auto">
            <a:xfrm>
              <a:off x="1448" y="995"/>
              <a:ext cx="38" cy="25"/>
            </a:xfrm>
            <a:custGeom>
              <a:avLst/>
              <a:gdLst/>
              <a:ahLst/>
              <a:cxnLst>
                <a:cxn ang="0">
                  <a:pos x="17" y="0"/>
                </a:cxn>
                <a:cxn ang="0">
                  <a:pos x="22" y="0"/>
                </a:cxn>
                <a:cxn ang="0">
                  <a:pos x="33" y="0"/>
                </a:cxn>
                <a:cxn ang="0">
                  <a:pos x="38" y="5"/>
                </a:cxn>
                <a:cxn ang="0">
                  <a:pos x="38" y="10"/>
                </a:cxn>
                <a:cxn ang="0">
                  <a:pos x="38" y="15"/>
                </a:cxn>
                <a:cxn ang="0">
                  <a:pos x="38" y="20"/>
                </a:cxn>
                <a:cxn ang="0">
                  <a:pos x="33" y="25"/>
                </a:cxn>
                <a:cxn ang="0">
                  <a:pos x="22" y="25"/>
                </a:cxn>
                <a:cxn ang="0">
                  <a:pos x="17" y="25"/>
                </a:cxn>
                <a:cxn ang="0">
                  <a:pos x="11" y="25"/>
                </a:cxn>
                <a:cxn ang="0">
                  <a:pos x="6" y="25"/>
                </a:cxn>
                <a:cxn ang="0">
                  <a:pos x="0" y="20"/>
                </a:cxn>
                <a:cxn ang="0">
                  <a:pos x="0" y="15"/>
                </a:cxn>
                <a:cxn ang="0">
                  <a:pos x="6" y="10"/>
                </a:cxn>
                <a:cxn ang="0">
                  <a:pos x="11" y="5"/>
                </a:cxn>
                <a:cxn ang="0">
                  <a:pos x="17" y="0"/>
                </a:cxn>
              </a:cxnLst>
              <a:rect l="0" t="0" r="r" b="b"/>
              <a:pathLst>
                <a:path w="38" h="25">
                  <a:moveTo>
                    <a:pt x="17" y="0"/>
                  </a:moveTo>
                  <a:lnTo>
                    <a:pt x="22" y="0"/>
                  </a:lnTo>
                  <a:lnTo>
                    <a:pt x="33" y="0"/>
                  </a:lnTo>
                  <a:lnTo>
                    <a:pt x="38" y="5"/>
                  </a:lnTo>
                  <a:lnTo>
                    <a:pt x="38" y="10"/>
                  </a:lnTo>
                  <a:lnTo>
                    <a:pt x="38" y="15"/>
                  </a:lnTo>
                  <a:lnTo>
                    <a:pt x="38" y="20"/>
                  </a:lnTo>
                  <a:lnTo>
                    <a:pt x="33" y="25"/>
                  </a:lnTo>
                  <a:lnTo>
                    <a:pt x="22" y="25"/>
                  </a:lnTo>
                  <a:lnTo>
                    <a:pt x="17" y="25"/>
                  </a:lnTo>
                  <a:lnTo>
                    <a:pt x="11" y="25"/>
                  </a:lnTo>
                  <a:lnTo>
                    <a:pt x="6" y="25"/>
                  </a:lnTo>
                  <a:lnTo>
                    <a:pt x="0" y="20"/>
                  </a:lnTo>
                  <a:lnTo>
                    <a:pt x="0" y="15"/>
                  </a:lnTo>
                  <a:lnTo>
                    <a:pt x="6" y="10"/>
                  </a:lnTo>
                  <a:lnTo>
                    <a:pt x="11" y="5"/>
                  </a:lnTo>
                  <a:lnTo>
                    <a:pt x="17" y="0"/>
                  </a:lnTo>
                  <a:close/>
                </a:path>
              </a:pathLst>
            </a:custGeom>
            <a:noFill/>
            <a:ln w="7938" cap="rnd">
              <a:solidFill>
                <a:srgbClr val="000000"/>
              </a:solidFill>
              <a:prstDash val="solid"/>
              <a:round/>
              <a:headEnd/>
              <a:tailEnd/>
            </a:ln>
          </p:spPr>
          <p:txBody>
            <a:bodyPr/>
            <a:lstStyle/>
            <a:p>
              <a:endParaRPr lang="en-US"/>
            </a:p>
          </p:txBody>
        </p:sp>
      </p:grpSp>
      <p:sp>
        <p:nvSpPr>
          <p:cNvPr id="159256" name="Freeform 2584"/>
          <p:cNvSpPr>
            <a:spLocks/>
          </p:cNvSpPr>
          <p:nvPr/>
        </p:nvSpPr>
        <p:spPr bwMode="auto">
          <a:xfrm>
            <a:off x="2376488" y="1557338"/>
            <a:ext cx="25400" cy="22225"/>
          </a:xfrm>
          <a:custGeom>
            <a:avLst/>
            <a:gdLst/>
            <a:ahLst/>
            <a:cxnLst>
              <a:cxn ang="0">
                <a:pos x="11" y="0"/>
              </a:cxn>
              <a:cxn ang="0">
                <a:pos x="16" y="0"/>
              </a:cxn>
              <a:cxn ang="0">
                <a:pos x="16" y="4"/>
              </a:cxn>
              <a:cxn ang="0">
                <a:pos x="16" y="9"/>
              </a:cxn>
              <a:cxn ang="0">
                <a:pos x="11" y="14"/>
              </a:cxn>
              <a:cxn ang="0">
                <a:pos x="5" y="9"/>
              </a:cxn>
              <a:cxn ang="0">
                <a:pos x="0" y="4"/>
              </a:cxn>
              <a:cxn ang="0">
                <a:pos x="5" y="0"/>
              </a:cxn>
              <a:cxn ang="0">
                <a:pos x="11" y="0"/>
              </a:cxn>
            </a:cxnLst>
            <a:rect l="0" t="0" r="r" b="b"/>
            <a:pathLst>
              <a:path w="16" h="14">
                <a:moveTo>
                  <a:pt x="11" y="0"/>
                </a:moveTo>
                <a:lnTo>
                  <a:pt x="16" y="0"/>
                </a:lnTo>
                <a:lnTo>
                  <a:pt x="16" y="4"/>
                </a:lnTo>
                <a:lnTo>
                  <a:pt x="16" y="9"/>
                </a:lnTo>
                <a:lnTo>
                  <a:pt x="11" y="14"/>
                </a:lnTo>
                <a:lnTo>
                  <a:pt x="5" y="9"/>
                </a:lnTo>
                <a:lnTo>
                  <a:pt x="0" y="4"/>
                </a:lnTo>
                <a:lnTo>
                  <a:pt x="5" y="0"/>
                </a:lnTo>
                <a:lnTo>
                  <a:pt x="11" y="0"/>
                </a:lnTo>
                <a:close/>
              </a:path>
            </a:pathLst>
          </a:custGeom>
          <a:solidFill>
            <a:srgbClr val="969696"/>
          </a:solidFill>
          <a:ln w="9525">
            <a:noFill/>
            <a:round/>
            <a:headEnd/>
            <a:tailEnd/>
          </a:ln>
        </p:spPr>
        <p:txBody>
          <a:bodyPr/>
          <a:lstStyle/>
          <a:p>
            <a:endParaRPr lang="en-US"/>
          </a:p>
        </p:txBody>
      </p:sp>
      <p:grpSp>
        <p:nvGrpSpPr>
          <p:cNvPr id="159259" name="Group 2587"/>
          <p:cNvGrpSpPr>
            <a:grpSpLocks/>
          </p:cNvGrpSpPr>
          <p:nvPr/>
        </p:nvGrpSpPr>
        <p:grpSpPr bwMode="auto">
          <a:xfrm>
            <a:off x="2376488" y="1557338"/>
            <a:ext cx="25400" cy="22225"/>
            <a:chOff x="1497" y="981"/>
            <a:chExt cx="16" cy="14"/>
          </a:xfrm>
        </p:grpSpPr>
        <p:sp>
          <p:nvSpPr>
            <p:cNvPr id="159257" name="Freeform 2585"/>
            <p:cNvSpPr>
              <a:spLocks/>
            </p:cNvSpPr>
            <p:nvPr/>
          </p:nvSpPr>
          <p:spPr bwMode="auto">
            <a:xfrm>
              <a:off x="1497" y="981"/>
              <a:ext cx="16" cy="14"/>
            </a:xfrm>
            <a:custGeom>
              <a:avLst/>
              <a:gdLst/>
              <a:ahLst/>
              <a:cxnLst>
                <a:cxn ang="0">
                  <a:pos x="11" y="0"/>
                </a:cxn>
                <a:cxn ang="0">
                  <a:pos x="16" y="0"/>
                </a:cxn>
                <a:cxn ang="0">
                  <a:pos x="16" y="4"/>
                </a:cxn>
                <a:cxn ang="0">
                  <a:pos x="16" y="9"/>
                </a:cxn>
                <a:cxn ang="0">
                  <a:pos x="11" y="14"/>
                </a:cxn>
                <a:cxn ang="0">
                  <a:pos x="5" y="9"/>
                </a:cxn>
                <a:cxn ang="0">
                  <a:pos x="0" y="4"/>
                </a:cxn>
                <a:cxn ang="0">
                  <a:pos x="5" y="0"/>
                </a:cxn>
                <a:cxn ang="0">
                  <a:pos x="11" y="0"/>
                </a:cxn>
              </a:cxnLst>
              <a:rect l="0" t="0" r="r" b="b"/>
              <a:pathLst>
                <a:path w="16" h="14">
                  <a:moveTo>
                    <a:pt x="11" y="0"/>
                  </a:moveTo>
                  <a:lnTo>
                    <a:pt x="16" y="0"/>
                  </a:lnTo>
                  <a:lnTo>
                    <a:pt x="16" y="4"/>
                  </a:lnTo>
                  <a:lnTo>
                    <a:pt x="16" y="9"/>
                  </a:lnTo>
                  <a:lnTo>
                    <a:pt x="11" y="14"/>
                  </a:lnTo>
                  <a:lnTo>
                    <a:pt x="5" y="9"/>
                  </a:lnTo>
                  <a:lnTo>
                    <a:pt x="0" y="4"/>
                  </a:lnTo>
                  <a:lnTo>
                    <a:pt x="5" y="0"/>
                  </a:lnTo>
                  <a:lnTo>
                    <a:pt x="11" y="0"/>
                  </a:lnTo>
                  <a:close/>
                </a:path>
              </a:pathLst>
            </a:custGeom>
            <a:solidFill>
              <a:srgbClr val="969696"/>
            </a:solidFill>
            <a:ln w="9525">
              <a:noFill/>
              <a:round/>
              <a:headEnd/>
              <a:tailEnd/>
            </a:ln>
          </p:spPr>
          <p:txBody>
            <a:bodyPr/>
            <a:lstStyle/>
            <a:p>
              <a:endParaRPr lang="en-US"/>
            </a:p>
          </p:txBody>
        </p:sp>
        <p:sp>
          <p:nvSpPr>
            <p:cNvPr id="159258" name="Freeform 2586"/>
            <p:cNvSpPr>
              <a:spLocks/>
            </p:cNvSpPr>
            <p:nvPr/>
          </p:nvSpPr>
          <p:spPr bwMode="auto">
            <a:xfrm>
              <a:off x="1497" y="981"/>
              <a:ext cx="16" cy="14"/>
            </a:xfrm>
            <a:custGeom>
              <a:avLst/>
              <a:gdLst/>
              <a:ahLst/>
              <a:cxnLst>
                <a:cxn ang="0">
                  <a:pos x="11" y="0"/>
                </a:cxn>
                <a:cxn ang="0">
                  <a:pos x="16" y="0"/>
                </a:cxn>
                <a:cxn ang="0">
                  <a:pos x="16" y="4"/>
                </a:cxn>
                <a:cxn ang="0">
                  <a:pos x="16" y="9"/>
                </a:cxn>
                <a:cxn ang="0">
                  <a:pos x="11" y="14"/>
                </a:cxn>
                <a:cxn ang="0">
                  <a:pos x="5" y="9"/>
                </a:cxn>
                <a:cxn ang="0">
                  <a:pos x="0" y="4"/>
                </a:cxn>
                <a:cxn ang="0">
                  <a:pos x="5" y="0"/>
                </a:cxn>
                <a:cxn ang="0">
                  <a:pos x="11" y="0"/>
                </a:cxn>
              </a:cxnLst>
              <a:rect l="0" t="0" r="r" b="b"/>
              <a:pathLst>
                <a:path w="16" h="14">
                  <a:moveTo>
                    <a:pt x="11" y="0"/>
                  </a:moveTo>
                  <a:lnTo>
                    <a:pt x="16" y="0"/>
                  </a:lnTo>
                  <a:lnTo>
                    <a:pt x="16" y="4"/>
                  </a:lnTo>
                  <a:lnTo>
                    <a:pt x="16" y="9"/>
                  </a:lnTo>
                  <a:lnTo>
                    <a:pt x="11" y="14"/>
                  </a:lnTo>
                  <a:lnTo>
                    <a:pt x="5" y="9"/>
                  </a:lnTo>
                  <a:lnTo>
                    <a:pt x="0" y="4"/>
                  </a:lnTo>
                  <a:lnTo>
                    <a:pt x="5" y="0"/>
                  </a:lnTo>
                  <a:lnTo>
                    <a:pt x="11" y="0"/>
                  </a:lnTo>
                  <a:close/>
                </a:path>
              </a:pathLst>
            </a:custGeom>
            <a:noFill/>
            <a:ln w="7938" cap="rnd">
              <a:solidFill>
                <a:srgbClr val="000000"/>
              </a:solidFill>
              <a:prstDash val="solid"/>
              <a:round/>
              <a:headEnd/>
              <a:tailEnd/>
            </a:ln>
          </p:spPr>
          <p:txBody>
            <a:bodyPr/>
            <a:lstStyle/>
            <a:p>
              <a:endParaRPr lang="en-US"/>
            </a:p>
          </p:txBody>
        </p:sp>
      </p:grpSp>
      <p:grpSp>
        <p:nvGrpSpPr>
          <p:cNvPr id="159262" name="Group 2590"/>
          <p:cNvGrpSpPr>
            <a:grpSpLocks/>
          </p:cNvGrpSpPr>
          <p:nvPr/>
        </p:nvGrpSpPr>
        <p:grpSpPr bwMode="auto">
          <a:xfrm>
            <a:off x="3070225" y="1312863"/>
            <a:ext cx="101600" cy="101600"/>
            <a:chOff x="1934" y="827"/>
            <a:chExt cx="64" cy="64"/>
          </a:xfrm>
        </p:grpSpPr>
        <p:sp>
          <p:nvSpPr>
            <p:cNvPr id="159260" name="Freeform 2588"/>
            <p:cNvSpPr>
              <a:spLocks/>
            </p:cNvSpPr>
            <p:nvPr/>
          </p:nvSpPr>
          <p:spPr bwMode="auto">
            <a:xfrm>
              <a:off x="1934" y="827"/>
              <a:ext cx="64" cy="64"/>
            </a:xfrm>
            <a:custGeom>
              <a:avLst/>
              <a:gdLst/>
              <a:ahLst/>
              <a:cxnLst>
                <a:cxn ang="0">
                  <a:pos x="0" y="45"/>
                </a:cxn>
                <a:cxn ang="0">
                  <a:pos x="5" y="40"/>
                </a:cxn>
                <a:cxn ang="0">
                  <a:pos x="16" y="35"/>
                </a:cxn>
                <a:cxn ang="0">
                  <a:pos x="16" y="30"/>
                </a:cxn>
                <a:cxn ang="0">
                  <a:pos x="16" y="25"/>
                </a:cxn>
                <a:cxn ang="0">
                  <a:pos x="21" y="25"/>
                </a:cxn>
                <a:cxn ang="0">
                  <a:pos x="32" y="20"/>
                </a:cxn>
                <a:cxn ang="0">
                  <a:pos x="43" y="10"/>
                </a:cxn>
                <a:cxn ang="0">
                  <a:pos x="59" y="0"/>
                </a:cxn>
                <a:cxn ang="0">
                  <a:pos x="64" y="5"/>
                </a:cxn>
                <a:cxn ang="0">
                  <a:pos x="64" y="15"/>
                </a:cxn>
                <a:cxn ang="0">
                  <a:pos x="54" y="30"/>
                </a:cxn>
                <a:cxn ang="0">
                  <a:pos x="59" y="35"/>
                </a:cxn>
                <a:cxn ang="0">
                  <a:pos x="59" y="40"/>
                </a:cxn>
                <a:cxn ang="0">
                  <a:pos x="54" y="45"/>
                </a:cxn>
                <a:cxn ang="0">
                  <a:pos x="48" y="49"/>
                </a:cxn>
                <a:cxn ang="0">
                  <a:pos x="43" y="49"/>
                </a:cxn>
                <a:cxn ang="0">
                  <a:pos x="37" y="49"/>
                </a:cxn>
                <a:cxn ang="0">
                  <a:pos x="32" y="59"/>
                </a:cxn>
                <a:cxn ang="0">
                  <a:pos x="27" y="59"/>
                </a:cxn>
                <a:cxn ang="0">
                  <a:pos x="21" y="64"/>
                </a:cxn>
                <a:cxn ang="0">
                  <a:pos x="16" y="64"/>
                </a:cxn>
                <a:cxn ang="0">
                  <a:pos x="10" y="59"/>
                </a:cxn>
                <a:cxn ang="0">
                  <a:pos x="5" y="59"/>
                </a:cxn>
                <a:cxn ang="0">
                  <a:pos x="5" y="54"/>
                </a:cxn>
                <a:cxn ang="0">
                  <a:pos x="5" y="49"/>
                </a:cxn>
                <a:cxn ang="0">
                  <a:pos x="0" y="45"/>
                </a:cxn>
              </a:cxnLst>
              <a:rect l="0" t="0" r="r" b="b"/>
              <a:pathLst>
                <a:path w="64" h="64">
                  <a:moveTo>
                    <a:pt x="0" y="45"/>
                  </a:moveTo>
                  <a:lnTo>
                    <a:pt x="5" y="40"/>
                  </a:lnTo>
                  <a:lnTo>
                    <a:pt x="16" y="35"/>
                  </a:lnTo>
                  <a:lnTo>
                    <a:pt x="16" y="30"/>
                  </a:lnTo>
                  <a:lnTo>
                    <a:pt x="16" y="25"/>
                  </a:lnTo>
                  <a:lnTo>
                    <a:pt x="21" y="25"/>
                  </a:lnTo>
                  <a:lnTo>
                    <a:pt x="32" y="20"/>
                  </a:lnTo>
                  <a:lnTo>
                    <a:pt x="43" y="10"/>
                  </a:lnTo>
                  <a:lnTo>
                    <a:pt x="59" y="0"/>
                  </a:lnTo>
                  <a:lnTo>
                    <a:pt x="64" y="5"/>
                  </a:lnTo>
                  <a:lnTo>
                    <a:pt x="64" y="15"/>
                  </a:lnTo>
                  <a:lnTo>
                    <a:pt x="54" y="30"/>
                  </a:lnTo>
                  <a:lnTo>
                    <a:pt x="59" y="35"/>
                  </a:lnTo>
                  <a:lnTo>
                    <a:pt x="59" y="40"/>
                  </a:lnTo>
                  <a:lnTo>
                    <a:pt x="54" y="45"/>
                  </a:lnTo>
                  <a:lnTo>
                    <a:pt x="48" y="49"/>
                  </a:lnTo>
                  <a:lnTo>
                    <a:pt x="43" y="49"/>
                  </a:lnTo>
                  <a:lnTo>
                    <a:pt x="37" y="49"/>
                  </a:lnTo>
                  <a:lnTo>
                    <a:pt x="32" y="59"/>
                  </a:lnTo>
                  <a:lnTo>
                    <a:pt x="27" y="59"/>
                  </a:lnTo>
                  <a:lnTo>
                    <a:pt x="21" y="64"/>
                  </a:lnTo>
                  <a:lnTo>
                    <a:pt x="16" y="64"/>
                  </a:lnTo>
                  <a:lnTo>
                    <a:pt x="10" y="59"/>
                  </a:lnTo>
                  <a:lnTo>
                    <a:pt x="5" y="59"/>
                  </a:lnTo>
                  <a:lnTo>
                    <a:pt x="5" y="54"/>
                  </a:lnTo>
                  <a:lnTo>
                    <a:pt x="5" y="49"/>
                  </a:lnTo>
                  <a:lnTo>
                    <a:pt x="0" y="45"/>
                  </a:lnTo>
                  <a:close/>
                </a:path>
              </a:pathLst>
            </a:custGeom>
            <a:solidFill>
              <a:srgbClr val="FFFFFF"/>
            </a:solidFill>
            <a:ln w="9525">
              <a:noFill/>
              <a:round/>
              <a:headEnd/>
              <a:tailEnd/>
            </a:ln>
          </p:spPr>
          <p:txBody>
            <a:bodyPr/>
            <a:lstStyle/>
            <a:p>
              <a:endParaRPr lang="en-US"/>
            </a:p>
          </p:txBody>
        </p:sp>
        <p:sp>
          <p:nvSpPr>
            <p:cNvPr id="159261" name="Freeform 2589"/>
            <p:cNvSpPr>
              <a:spLocks/>
            </p:cNvSpPr>
            <p:nvPr/>
          </p:nvSpPr>
          <p:spPr bwMode="auto">
            <a:xfrm>
              <a:off x="1934" y="827"/>
              <a:ext cx="64" cy="64"/>
            </a:xfrm>
            <a:custGeom>
              <a:avLst/>
              <a:gdLst/>
              <a:ahLst/>
              <a:cxnLst>
                <a:cxn ang="0">
                  <a:pos x="0" y="45"/>
                </a:cxn>
                <a:cxn ang="0">
                  <a:pos x="5" y="40"/>
                </a:cxn>
                <a:cxn ang="0">
                  <a:pos x="16" y="35"/>
                </a:cxn>
                <a:cxn ang="0">
                  <a:pos x="16" y="30"/>
                </a:cxn>
                <a:cxn ang="0">
                  <a:pos x="16" y="25"/>
                </a:cxn>
                <a:cxn ang="0">
                  <a:pos x="21" y="25"/>
                </a:cxn>
                <a:cxn ang="0">
                  <a:pos x="32" y="20"/>
                </a:cxn>
                <a:cxn ang="0">
                  <a:pos x="43" y="10"/>
                </a:cxn>
                <a:cxn ang="0">
                  <a:pos x="59" y="0"/>
                </a:cxn>
                <a:cxn ang="0">
                  <a:pos x="64" y="5"/>
                </a:cxn>
                <a:cxn ang="0">
                  <a:pos x="64" y="15"/>
                </a:cxn>
                <a:cxn ang="0">
                  <a:pos x="54" y="30"/>
                </a:cxn>
                <a:cxn ang="0">
                  <a:pos x="59" y="35"/>
                </a:cxn>
                <a:cxn ang="0">
                  <a:pos x="59" y="40"/>
                </a:cxn>
                <a:cxn ang="0">
                  <a:pos x="54" y="45"/>
                </a:cxn>
                <a:cxn ang="0">
                  <a:pos x="48" y="49"/>
                </a:cxn>
                <a:cxn ang="0">
                  <a:pos x="43" y="49"/>
                </a:cxn>
                <a:cxn ang="0">
                  <a:pos x="37" y="49"/>
                </a:cxn>
                <a:cxn ang="0">
                  <a:pos x="32" y="59"/>
                </a:cxn>
                <a:cxn ang="0">
                  <a:pos x="27" y="59"/>
                </a:cxn>
                <a:cxn ang="0">
                  <a:pos x="21" y="64"/>
                </a:cxn>
                <a:cxn ang="0">
                  <a:pos x="16" y="64"/>
                </a:cxn>
                <a:cxn ang="0">
                  <a:pos x="10" y="59"/>
                </a:cxn>
                <a:cxn ang="0">
                  <a:pos x="5" y="59"/>
                </a:cxn>
                <a:cxn ang="0">
                  <a:pos x="5" y="54"/>
                </a:cxn>
                <a:cxn ang="0">
                  <a:pos x="5" y="49"/>
                </a:cxn>
                <a:cxn ang="0">
                  <a:pos x="0" y="45"/>
                </a:cxn>
              </a:cxnLst>
              <a:rect l="0" t="0" r="r" b="b"/>
              <a:pathLst>
                <a:path w="64" h="64">
                  <a:moveTo>
                    <a:pt x="0" y="45"/>
                  </a:moveTo>
                  <a:lnTo>
                    <a:pt x="5" y="40"/>
                  </a:lnTo>
                  <a:lnTo>
                    <a:pt x="16" y="35"/>
                  </a:lnTo>
                  <a:lnTo>
                    <a:pt x="16" y="30"/>
                  </a:lnTo>
                  <a:lnTo>
                    <a:pt x="16" y="25"/>
                  </a:lnTo>
                  <a:lnTo>
                    <a:pt x="21" y="25"/>
                  </a:lnTo>
                  <a:lnTo>
                    <a:pt x="32" y="20"/>
                  </a:lnTo>
                  <a:lnTo>
                    <a:pt x="43" y="10"/>
                  </a:lnTo>
                  <a:lnTo>
                    <a:pt x="59" y="0"/>
                  </a:lnTo>
                  <a:lnTo>
                    <a:pt x="64" y="5"/>
                  </a:lnTo>
                  <a:lnTo>
                    <a:pt x="64" y="15"/>
                  </a:lnTo>
                  <a:lnTo>
                    <a:pt x="54" y="30"/>
                  </a:lnTo>
                  <a:lnTo>
                    <a:pt x="59" y="35"/>
                  </a:lnTo>
                  <a:lnTo>
                    <a:pt x="59" y="40"/>
                  </a:lnTo>
                  <a:lnTo>
                    <a:pt x="54" y="45"/>
                  </a:lnTo>
                  <a:lnTo>
                    <a:pt x="48" y="49"/>
                  </a:lnTo>
                  <a:lnTo>
                    <a:pt x="43" y="49"/>
                  </a:lnTo>
                  <a:lnTo>
                    <a:pt x="37" y="49"/>
                  </a:lnTo>
                  <a:lnTo>
                    <a:pt x="32" y="59"/>
                  </a:lnTo>
                  <a:lnTo>
                    <a:pt x="27" y="59"/>
                  </a:lnTo>
                  <a:lnTo>
                    <a:pt x="21" y="64"/>
                  </a:lnTo>
                  <a:lnTo>
                    <a:pt x="16" y="64"/>
                  </a:lnTo>
                  <a:lnTo>
                    <a:pt x="10" y="59"/>
                  </a:lnTo>
                  <a:lnTo>
                    <a:pt x="5" y="59"/>
                  </a:lnTo>
                  <a:lnTo>
                    <a:pt x="5" y="54"/>
                  </a:lnTo>
                  <a:lnTo>
                    <a:pt x="5" y="49"/>
                  </a:lnTo>
                  <a:lnTo>
                    <a:pt x="0" y="45"/>
                  </a:lnTo>
                  <a:close/>
                </a:path>
              </a:pathLst>
            </a:custGeom>
            <a:noFill/>
            <a:ln w="7938" cap="rnd">
              <a:solidFill>
                <a:srgbClr val="969696"/>
              </a:solidFill>
              <a:prstDash val="solid"/>
              <a:round/>
              <a:headEnd/>
              <a:tailEnd/>
            </a:ln>
          </p:spPr>
          <p:txBody>
            <a:bodyPr/>
            <a:lstStyle/>
            <a:p>
              <a:endParaRPr lang="en-US"/>
            </a:p>
          </p:txBody>
        </p:sp>
      </p:grpSp>
      <p:grpSp>
        <p:nvGrpSpPr>
          <p:cNvPr id="159265" name="Group 2593"/>
          <p:cNvGrpSpPr>
            <a:grpSpLocks/>
          </p:cNvGrpSpPr>
          <p:nvPr/>
        </p:nvGrpSpPr>
        <p:grpSpPr bwMode="auto">
          <a:xfrm>
            <a:off x="3070225" y="1312863"/>
            <a:ext cx="101600" cy="101600"/>
            <a:chOff x="1934" y="827"/>
            <a:chExt cx="64" cy="64"/>
          </a:xfrm>
        </p:grpSpPr>
        <p:sp>
          <p:nvSpPr>
            <p:cNvPr id="159263" name="Freeform 2591"/>
            <p:cNvSpPr>
              <a:spLocks/>
            </p:cNvSpPr>
            <p:nvPr/>
          </p:nvSpPr>
          <p:spPr bwMode="auto">
            <a:xfrm>
              <a:off x="1934" y="827"/>
              <a:ext cx="64" cy="64"/>
            </a:xfrm>
            <a:custGeom>
              <a:avLst/>
              <a:gdLst/>
              <a:ahLst/>
              <a:cxnLst>
                <a:cxn ang="0">
                  <a:pos x="0" y="45"/>
                </a:cxn>
                <a:cxn ang="0">
                  <a:pos x="5" y="40"/>
                </a:cxn>
                <a:cxn ang="0">
                  <a:pos x="16" y="35"/>
                </a:cxn>
                <a:cxn ang="0">
                  <a:pos x="16" y="30"/>
                </a:cxn>
                <a:cxn ang="0">
                  <a:pos x="16" y="25"/>
                </a:cxn>
                <a:cxn ang="0">
                  <a:pos x="21" y="25"/>
                </a:cxn>
                <a:cxn ang="0">
                  <a:pos x="32" y="20"/>
                </a:cxn>
                <a:cxn ang="0">
                  <a:pos x="43" y="10"/>
                </a:cxn>
                <a:cxn ang="0">
                  <a:pos x="59" y="0"/>
                </a:cxn>
                <a:cxn ang="0">
                  <a:pos x="64" y="5"/>
                </a:cxn>
                <a:cxn ang="0">
                  <a:pos x="64" y="15"/>
                </a:cxn>
                <a:cxn ang="0">
                  <a:pos x="54" y="30"/>
                </a:cxn>
                <a:cxn ang="0">
                  <a:pos x="59" y="35"/>
                </a:cxn>
                <a:cxn ang="0">
                  <a:pos x="59" y="40"/>
                </a:cxn>
                <a:cxn ang="0">
                  <a:pos x="54" y="45"/>
                </a:cxn>
                <a:cxn ang="0">
                  <a:pos x="48" y="49"/>
                </a:cxn>
                <a:cxn ang="0">
                  <a:pos x="43" y="49"/>
                </a:cxn>
                <a:cxn ang="0">
                  <a:pos x="37" y="49"/>
                </a:cxn>
                <a:cxn ang="0">
                  <a:pos x="32" y="59"/>
                </a:cxn>
                <a:cxn ang="0">
                  <a:pos x="27" y="59"/>
                </a:cxn>
                <a:cxn ang="0">
                  <a:pos x="21" y="64"/>
                </a:cxn>
                <a:cxn ang="0">
                  <a:pos x="16" y="64"/>
                </a:cxn>
                <a:cxn ang="0">
                  <a:pos x="10" y="59"/>
                </a:cxn>
                <a:cxn ang="0">
                  <a:pos x="5" y="59"/>
                </a:cxn>
                <a:cxn ang="0">
                  <a:pos x="5" y="54"/>
                </a:cxn>
                <a:cxn ang="0">
                  <a:pos x="5" y="49"/>
                </a:cxn>
                <a:cxn ang="0">
                  <a:pos x="0" y="45"/>
                </a:cxn>
              </a:cxnLst>
              <a:rect l="0" t="0" r="r" b="b"/>
              <a:pathLst>
                <a:path w="64" h="64">
                  <a:moveTo>
                    <a:pt x="0" y="45"/>
                  </a:moveTo>
                  <a:lnTo>
                    <a:pt x="5" y="40"/>
                  </a:lnTo>
                  <a:lnTo>
                    <a:pt x="16" y="35"/>
                  </a:lnTo>
                  <a:lnTo>
                    <a:pt x="16" y="30"/>
                  </a:lnTo>
                  <a:lnTo>
                    <a:pt x="16" y="25"/>
                  </a:lnTo>
                  <a:lnTo>
                    <a:pt x="21" y="25"/>
                  </a:lnTo>
                  <a:lnTo>
                    <a:pt x="32" y="20"/>
                  </a:lnTo>
                  <a:lnTo>
                    <a:pt x="43" y="10"/>
                  </a:lnTo>
                  <a:lnTo>
                    <a:pt x="59" y="0"/>
                  </a:lnTo>
                  <a:lnTo>
                    <a:pt x="64" y="5"/>
                  </a:lnTo>
                  <a:lnTo>
                    <a:pt x="64" y="15"/>
                  </a:lnTo>
                  <a:lnTo>
                    <a:pt x="54" y="30"/>
                  </a:lnTo>
                  <a:lnTo>
                    <a:pt x="59" y="35"/>
                  </a:lnTo>
                  <a:lnTo>
                    <a:pt x="59" y="40"/>
                  </a:lnTo>
                  <a:lnTo>
                    <a:pt x="54" y="45"/>
                  </a:lnTo>
                  <a:lnTo>
                    <a:pt x="48" y="49"/>
                  </a:lnTo>
                  <a:lnTo>
                    <a:pt x="43" y="49"/>
                  </a:lnTo>
                  <a:lnTo>
                    <a:pt x="37" y="49"/>
                  </a:lnTo>
                  <a:lnTo>
                    <a:pt x="32" y="59"/>
                  </a:lnTo>
                  <a:lnTo>
                    <a:pt x="27" y="59"/>
                  </a:lnTo>
                  <a:lnTo>
                    <a:pt x="21" y="64"/>
                  </a:lnTo>
                  <a:lnTo>
                    <a:pt x="16" y="64"/>
                  </a:lnTo>
                  <a:lnTo>
                    <a:pt x="10" y="59"/>
                  </a:lnTo>
                  <a:lnTo>
                    <a:pt x="5" y="59"/>
                  </a:lnTo>
                  <a:lnTo>
                    <a:pt x="5" y="54"/>
                  </a:lnTo>
                  <a:lnTo>
                    <a:pt x="5" y="49"/>
                  </a:lnTo>
                  <a:lnTo>
                    <a:pt x="0" y="45"/>
                  </a:lnTo>
                  <a:close/>
                </a:path>
              </a:pathLst>
            </a:custGeom>
            <a:solidFill>
              <a:srgbClr val="969696"/>
            </a:solidFill>
            <a:ln w="9525">
              <a:noFill/>
              <a:round/>
              <a:headEnd/>
              <a:tailEnd/>
            </a:ln>
          </p:spPr>
          <p:txBody>
            <a:bodyPr/>
            <a:lstStyle/>
            <a:p>
              <a:endParaRPr lang="en-US"/>
            </a:p>
          </p:txBody>
        </p:sp>
        <p:sp>
          <p:nvSpPr>
            <p:cNvPr id="159264" name="Freeform 2592"/>
            <p:cNvSpPr>
              <a:spLocks/>
            </p:cNvSpPr>
            <p:nvPr/>
          </p:nvSpPr>
          <p:spPr bwMode="auto">
            <a:xfrm>
              <a:off x="1934" y="827"/>
              <a:ext cx="64" cy="64"/>
            </a:xfrm>
            <a:custGeom>
              <a:avLst/>
              <a:gdLst/>
              <a:ahLst/>
              <a:cxnLst>
                <a:cxn ang="0">
                  <a:pos x="0" y="45"/>
                </a:cxn>
                <a:cxn ang="0">
                  <a:pos x="5" y="40"/>
                </a:cxn>
                <a:cxn ang="0">
                  <a:pos x="16" y="35"/>
                </a:cxn>
                <a:cxn ang="0">
                  <a:pos x="16" y="30"/>
                </a:cxn>
                <a:cxn ang="0">
                  <a:pos x="16" y="25"/>
                </a:cxn>
                <a:cxn ang="0">
                  <a:pos x="21" y="25"/>
                </a:cxn>
                <a:cxn ang="0">
                  <a:pos x="32" y="20"/>
                </a:cxn>
                <a:cxn ang="0">
                  <a:pos x="43" y="10"/>
                </a:cxn>
                <a:cxn ang="0">
                  <a:pos x="59" y="0"/>
                </a:cxn>
                <a:cxn ang="0">
                  <a:pos x="64" y="5"/>
                </a:cxn>
                <a:cxn ang="0">
                  <a:pos x="64" y="15"/>
                </a:cxn>
                <a:cxn ang="0">
                  <a:pos x="54" y="30"/>
                </a:cxn>
                <a:cxn ang="0">
                  <a:pos x="59" y="35"/>
                </a:cxn>
                <a:cxn ang="0">
                  <a:pos x="59" y="40"/>
                </a:cxn>
                <a:cxn ang="0">
                  <a:pos x="54" y="45"/>
                </a:cxn>
                <a:cxn ang="0">
                  <a:pos x="48" y="49"/>
                </a:cxn>
                <a:cxn ang="0">
                  <a:pos x="43" y="49"/>
                </a:cxn>
                <a:cxn ang="0">
                  <a:pos x="37" y="49"/>
                </a:cxn>
                <a:cxn ang="0">
                  <a:pos x="32" y="59"/>
                </a:cxn>
                <a:cxn ang="0">
                  <a:pos x="27" y="59"/>
                </a:cxn>
                <a:cxn ang="0">
                  <a:pos x="21" y="64"/>
                </a:cxn>
                <a:cxn ang="0">
                  <a:pos x="16" y="64"/>
                </a:cxn>
                <a:cxn ang="0">
                  <a:pos x="10" y="59"/>
                </a:cxn>
                <a:cxn ang="0">
                  <a:pos x="5" y="59"/>
                </a:cxn>
                <a:cxn ang="0">
                  <a:pos x="5" y="54"/>
                </a:cxn>
                <a:cxn ang="0">
                  <a:pos x="5" y="49"/>
                </a:cxn>
                <a:cxn ang="0">
                  <a:pos x="0" y="45"/>
                </a:cxn>
              </a:cxnLst>
              <a:rect l="0" t="0" r="r" b="b"/>
              <a:pathLst>
                <a:path w="64" h="64">
                  <a:moveTo>
                    <a:pt x="0" y="45"/>
                  </a:moveTo>
                  <a:lnTo>
                    <a:pt x="5" y="40"/>
                  </a:lnTo>
                  <a:lnTo>
                    <a:pt x="16" y="35"/>
                  </a:lnTo>
                  <a:lnTo>
                    <a:pt x="16" y="30"/>
                  </a:lnTo>
                  <a:lnTo>
                    <a:pt x="16" y="25"/>
                  </a:lnTo>
                  <a:lnTo>
                    <a:pt x="21" y="25"/>
                  </a:lnTo>
                  <a:lnTo>
                    <a:pt x="32" y="20"/>
                  </a:lnTo>
                  <a:lnTo>
                    <a:pt x="43" y="10"/>
                  </a:lnTo>
                  <a:lnTo>
                    <a:pt x="59" y="0"/>
                  </a:lnTo>
                  <a:lnTo>
                    <a:pt x="64" y="5"/>
                  </a:lnTo>
                  <a:lnTo>
                    <a:pt x="64" y="15"/>
                  </a:lnTo>
                  <a:lnTo>
                    <a:pt x="54" y="30"/>
                  </a:lnTo>
                  <a:lnTo>
                    <a:pt x="59" y="35"/>
                  </a:lnTo>
                  <a:lnTo>
                    <a:pt x="59" y="40"/>
                  </a:lnTo>
                  <a:lnTo>
                    <a:pt x="54" y="45"/>
                  </a:lnTo>
                  <a:lnTo>
                    <a:pt x="48" y="49"/>
                  </a:lnTo>
                  <a:lnTo>
                    <a:pt x="43" y="49"/>
                  </a:lnTo>
                  <a:lnTo>
                    <a:pt x="37" y="49"/>
                  </a:lnTo>
                  <a:lnTo>
                    <a:pt x="32" y="59"/>
                  </a:lnTo>
                  <a:lnTo>
                    <a:pt x="27" y="59"/>
                  </a:lnTo>
                  <a:lnTo>
                    <a:pt x="21" y="64"/>
                  </a:lnTo>
                  <a:lnTo>
                    <a:pt x="16" y="64"/>
                  </a:lnTo>
                  <a:lnTo>
                    <a:pt x="10" y="59"/>
                  </a:lnTo>
                  <a:lnTo>
                    <a:pt x="5" y="59"/>
                  </a:lnTo>
                  <a:lnTo>
                    <a:pt x="5" y="54"/>
                  </a:lnTo>
                  <a:lnTo>
                    <a:pt x="5" y="49"/>
                  </a:lnTo>
                  <a:lnTo>
                    <a:pt x="0" y="45"/>
                  </a:lnTo>
                  <a:close/>
                </a:path>
              </a:pathLst>
            </a:custGeom>
            <a:noFill/>
            <a:ln w="7938" cap="rnd">
              <a:solidFill>
                <a:srgbClr val="000000"/>
              </a:solidFill>
              <a:prstDash val="solid"/>
              <a:round/>
              <a:headEnd/>
              <a:tailEnd/>
            </a:ln>
          </p:spPr>
          <p:txBody>
            <a:bodyPr/>
            <a:lstStyle/>
            <a:p>
              <a:endParaRPr lang="en-US"/>
            </a:p>
          </p:txBody>
        </p:sp>
      </p:grpSp>
      <p:sp>
        <p:nvSpPr>
          <p:cNvPr id="159266" name="Freeform 2594"/>
          <p:cNvSpPr>
            <a:spLocks/>
          </p:cNvSpPr>
          <p:nvPr/>
        </p:nvSpPr>
        <p:spPr bwMode="auto">
          <a:xfrm>
            <a:off x="1614488" y="1603375"/>
            <a:ext cx="34925" cy="23813"/>
          </a:xfrm>
          <a:custGeom>
            <a:avLst/>
            <a:gdLst/>
            <a:ahLst/>
            <a:cxnLst>
              <a:cxn ang="0">
                <a:pos x="11" y="0"/>
              </a:cxn>
              <a:cxn ang="0">
                <a:pos x="16" y="0"/>
              </a:cxn>
              <a:cxn ang="0">
                <a:pos x="22" y="0"/>
              </a:cxn>
              <a:cxn ang="0">
                <a:pos x="22" y="5"/>
              </a:cxn>
              <a:cxn ang="0">
                <a:pos x="22" y="10"/>
              </a:cxn>
              <a:cxn ang="0">
                <a:pos x="11" y="15"/>
              </a:cxn>
              <a:cxn ang="0">
                <a:pos x="6" y="10"/>
              </a:cxn>
              <a:cxn ang="0">
                <a:pos x="0" y="10"/>
              </a:cxn>
              <a:cxn ang="0">
                <a:pos x="0" y="5"/>
              </a:cxn>
              <a:cxn ang="0">
                <a:pos x="6" y="0"/>
              </a:cxn>
              <a:cxn ang="0">
                <a:pos x="11" y="0"/>
              </a:cxn>
            </a:cxnLst>
            <a:rect l="0" t="0" r="r" b="b"/>
            <a:pathLst>
              <a:path w="22" h="15">
                <a:moveTo>
                  <a:pt x="11" y="0"/>
                </a:moveTo>
                <a:lnTo>
                  <a:pt x="16" y="0"/>
                </a:lnTo>
                <a:lnTo>
                  <a:pt x="22" y="0"/>
                </a:lnTo>
                <a:lnTo>
                  <a:pt x="22" y="5"/>
                </a:lnTo>
                <a:lnTo>
                  <a:pt x="22" y="10"/>
                </a:lnTo>
                <a:lnTo>
                  <a:pt x="11" y="15"/>
                </a:lnTo>
                <a:lnTo>
                  <a:pt x="6" y="10"/>
                </a:lnTo>
                <a:lnTo>
                  <a:pt x="0" y="10"/>
                </a:lnTo>
                <a:lnTo>
                  <a:pt x="0" y="5"/>
                </a:lnTo>
                <a:lnTo>
                  <a:pt x="6" y="0"/>
                </a:lnTo>
                <a:lnTo>
                  <a:pt x="11" y="0"/>
                </a:lnTo>
                <a:close/>
              </a:path>
            </a:pathLst>
          </a:custGeom>
          <a:solidFill>
            <a:srgbClr val="969696"/>
          </a:solidFill>
          <a:ln w="9525">
            <a:noFill/>
            <a:round/>
            <a:headEnd/>
            <a:tailEnd/>
          </a:ln>
        </p:spPr>
        <p:txBody>
          <a:bodyPr/>
          <a:lstStyle/>
          <a:p>
            <a:endParaRPr lang="en-US"/>
          </a:p>
        </p:txBody>
      </p:sp>
      <p:grpSp>
        <p:nvGrpSpPr>
          <p:cNvPr id="159269" name="Group 2597"/>
          <p:cNvGrpSpPr>
            <a:grpSpLocks/>
          </p:cNvGrpSpPr>
          <p:nvPr/>
        </p:nvGrpSpPr>
        <p:grpSpPr bwMode="auto">
          <a:xfrm>
            <a:off x="1614488" y="1603375"/>
            <a:ext cx="34925" cy="23813"/>
            <a:chOff x="1017" y="1010"/>
            <a:chExt cx="22" cy="15"/>
          </a:xfrm>
        </p:grpSpPr>
        <p:sp>
          <p:nvSpPr>
            <p:cNvPr id="159267" name="Freeform 2595"/>
            <p:cNvSpPr>
              <a:spLocks/>
            </p:cNvSpPr>
            <p:nvPr/>
          </p:nvSpPr>
          <p:spPr bwMode="auto">
            <a:xfrm>
              <a:off x="1017" y="1010"/>
              <a:ext cx="22" cy="15"/>
            </a:xfrm>
            <a:custGeom>
              <a:avLst/>
              <a:gdLst/>
              <a:ahLst/>
              <a:cxnLst>
                <a:cxn ang="0">
                  <a:pos x="11" y="0"/>
                </a:cxn>
                <a:cxn ang="0">
                  <a:pos x="16" y="0"/>
                </a:cxn>
                <a:cxn ang="0">
                  <a:pos x="22" y="0"/>
                </a:cxn>
                <a:cxn ang="0">
                  <a:pos x="22" y="5"/>
                </a:cxn>
                <a:cxn ang="0">
                  <a:pos x="22" y="10"/>
                </a:cxn>
                <a:cxn ang="0">
                  <a:pos x="11" y="15"/>
                </a:cxn>
                <a:cxn ang="0">
                  <a:pos x="6" y="10"/>
                </a:cxn>
                <a:cxn ang="0">
                  <a:pos x="0" y="10"/>
                </a:cxn>
                <a:cxn ang="0">
                  <a:pos x="0" y="5"/>
                </a:cxn>
                <a:cxn ang="0">
                  <a:pos x="6" y="0"/>
                </a:cxn>
                <a:cxn ang="0">
                  <a:pos x="11" y="0"/>
                </a:cxn>
              </a:cxnLst>
              <a:rect l="0" t="0" r="r" b="b"/>
              <a:pathLst>
                <a:path w="22" h="15">
                  <a:moveTo>
                    <a:pt x="11" y="0"/>
                  </a:moveTo>
                  <a:lnTo>
                    <a:pt x="16" y="0"/>
                  </a:lnTo>
                  <a:lnTo>
                    <a:pt x="22" y="0"/>
                  </a:lnTo>
                  <a:lnTo>
                    <a:pt x="22" y="5"/>
                  </a:lnTo>
                  <a:lnTo>
                    <a:pt x="22" y="10"/>
                  </a:lnTo>
                  <a:lnTo>
                    <a:pt x="11" y="15"/>
                  </a:lnTo>
                  <a:lnTo>
                    <a:pt x="6" y="10"/>
                  </a:lnTo>
                  <a:lnTo>
                    <a:pt x="0" y="10"/>
                  </a:lnTo>
                  <a:lnTo>
                    <a:pt x="0" y="5"/>
                  </a:lnTo>
                  <a:lnTo>
                    <a:pt x="6" y="0"/>
                  </a:lnTo>
                  <a:lnTo>
                    <a:pt x="11" y="0"/>
                  </a:lnTo>
                  <a:close/>
                </a:path>
              </a:pathLst>
            </a:custGeom>
            <a:solidFill>
              <a:srgbClr val="969696"/>
            </a:solidFill>
            <a:ln w="9525">
              <a:noFill/>
              <a:round/>
              <a:headEnd/>
              <a:tailEnd/>
            </a:ln>
          </p:spPr>
          <p:txBody>
            <a:bodyPr/>
            <a:lstStyle/>
            <a:p>
              <a:endParaRPr lang="en-US"/>
            </a:p>
          </p:txBody>
        </p:sp>
        <p:sp>
          <p:nvSpPr>
            <p:cNvPr id="159268" name="Freeform 2596"/>
            <p:cNvSpPr>
              <a:spLocks/>
            </p:cNvSpPr>
            <p:nvPr/>
          </p:nvSpPr>
          <p:spPr bwMode="auto">
            <a:xfrm>
              <a:off x="1017" y="1010"/>
              <a:ext cx="22" cy="15"/>
            </a:xfrm>
            <a:custGeom>
              <a:avLst/>
              <a:gdLst/>
              <a:ahLst/>
              <a:cxnLst>
                <a:cxn ang="0">
                  <a:pos x="11" y="0"/>
                </a:cxn>
                <a:cxn ang="0">
                  <a:pos x="16" y="0"/>
                </a:cxn>
                <a:cxn ang="0">
                  <a:pos x="22" y="0"/>
                </a:cxn>
                <a:cxn ang="0">
                  <a:pos x="22" y="5"/>
                </a:cxn>
                <a:cxn ang="0">
                  <a:pos x="22" y="10"/>
                </a:cxn>
                <a:cxn ang="0">
                  <a:pos x="11" y="15"/>
                </a:cxn>
                <a:cxn ang="0">
                  <a:pos x="6" y="10"/>
                </a:cxn>
                <a:cxn ang="0">
                  <a:pos x="0" y="10"/>
                </a:cxn>
                <a:cxn ang="0">
                  <a:pos x="0" y="5"/>
                </a:cxn>
                <a:cxn ang="0">
                  <a:pos x="6" y="0"/>
                </a:cxn>
                <a:cxn ang="0">
                  <a:pos x="11" y="0"/>
                </a:cxn>
              </a:cxnLst>
              <a:rect l="0" t="0" r="r" b="b"/>
              <a:pathLst>
                <a:path w="22" h="15">
                  <a:moveTo>
                    <a:pt x="11" y="0"/>
                  </a:moveTo>
                  <a:lnTo>
                    <a:pt x="16" y="0"/>
                  </a:lnTo>
                  <a:lnTo>
                    <a:pt x="22" y="0"/>
                  </a:lnTo>
                  <a:lnTo>
                    <a:pt x="22" y="5"/>
                  </a:lnTo>
                  <a:lnTo>
                    <a:pt x="22" y="10"/>
                  </a:lnTo>
                  <a:lnTo>
                    <a:pt x="11" y="15"/>
                  </a:lnTo>
                  <a:lnTo>
                    <a:pt x="6" y="10"/>
                  </a:lnTo>
                  <a:lnTo>
                    <a:pt x="0" y="10"/>
                  </a:lnTo>
                  <a:lnTo>
                    <a:pt x="0" y="5"/>
                  </a:lnTo>
                  <a:lnTo>
                    <a:pt x="6" y="0"/>
                  </a:lnTo>
                  <a:lnTo>
                    <a:pt x="11" y="0"/>
                  </a:lnTo>
                  <a:close/>
                </a:path>
              </a:pathLst>
            </a:custGeom>
            <a:noFill/>
            <a:ln w="7938" cap="rnd">
              <a:solidFill>
                <a:srgbClr val="000000"/>
              </a:solidFill>
              <a:prstDash val="solid"/>
              <a:round/>
              <a:headEnd/>
              <a:tailEnd/>
            </a:ln>
          </p:spPr>
          <p:txBody>
            <a:bodyPr/>
            <a:lstStyle/>
            <a:p>
              <a:endParaRPr lang="en-US"/>
            </a:p>
          </p:txBody>
        </p:sp>
      </p:grpSp>
      <p:sp>
        <p:nvSpPr>
          <p:cNvPr id="159270" name="Freeform 2598"/>
          <p:cNvSpPr>
            <a:spLocks/>
          </p:cNvSpPr>
          <p:nvPr/>
        </p:nvSpPr>
        <p:spPr bwMode="auto">
          <a:xfrm>
            <a:off x="1778000" y="1657350"/>
            <a:ext cx="23813" cy="23813"/>
          </a:xfrm>
          <a:custGeom>
            <a:avLst/>
            <a:gdLst/>
            <a:ahLst/>
            <a:cxnLst>
              <a:cxn ang="0">
                <a:pos x="10" y="0"/>
              </a:cxn>
              <a:cxn ang="0">
                <a:pos x="15" y="0"/>
              </a:cxn>
              <a:cxn ang="0">
                <a:pos x="15" y="5"/>
              </a:cxn>
              <a:cxn ang="0">
                <a:pos x="15" y="10"/>
              </a:cxn>
              <a:cxn ang="0">
                <a:pos x="10" y="15"/>
              </a:cxn>
              <a:cxn ang="0">
                <a:pos x="5" y="10"/>
              </a:cxn>
              <a:cxn ang="0">
                <a:pos x="0" y="5"/>
              </a:cxn>
              <a:cxn ang="0">
                <a:pos x="0" y="0"/>
              </a:cxn>
              <a:cxn ang="0">
                <a:pos x="5" y="0"/>
              </a:cxn>
              <a:cxn ang="0">
                <a:pos x="10" y="0"/>
              </a:cxn>
            </a:cxnLst>
            <a:rect l="0" t="0" r="r" b="b"/>
            <a:pathLst>
              <a:path w="15" h="15">
                <a:moveTo>
                  <a:pt x="10" y="0"/>
                </a:moveTo>
                <a:lnTo>
                  <a:pt x="15" y="0"/>
                </a:lnTo>
                <a:lnTo>
                  <a:pt x="15" y="5"/>
                </a:lnTo>
                <a:lnTo>
                  <a:pt x="15" y="10"/>
                </a:lnTo>
                <a:lnTo>
                  <a:pt x="10" y="15"/>
                </a:lnTo>
                <a:lnTo>
                  <a:pt x="5" y="10"/>
                </a:lnTo>
                <a:lnTo>
                  <a:pt x="0" y="5"/>
                </a:lnTo>
                <a:lnTo>
                  <a:pt x="0" y="0"/>
                </a:lnTo>
                <a:lnTo>
                  <a:pt x="5" y="0"/>
                </a:lnTo>
                <a:lnTo>
                  <a:pt x="10" y="0"/>
                </a:lnTo>
                <a:close/>
              </a:path>
            </a:pathLst>
          </a:custGeom>
          <a:solidFill>
            <a:srgbClr val="969696"/>
          </a:solidFill>
          <a:ln w="9525">
            <a:noFill/>
            <a:round/>
            <a:headEnd/>
            <a:tailEnd/>
          </a:ln>
        </p:spPr>
        <p:txBody>
          <a:bodyPr/>
          <a:lstStyle/>
          <a:p>
            <a:endParaRPr lang="en-US"/>
          </a:p>
        </p:txBody>
      </p:sp>
      <p:grpSp>
        <p:nvGrpSpPr>
          <p:cNvPr id="159273" name="Group 2601"/>
          <p:cNvGrpSpPr>
            <a:grpSpLocks/>
          </p:cNvGrpSpPr>
          <p:nvPr/>
        </p:nvGrpSpPr>
        <p:grpSpPr bwMode="auto">
          <a:xfrm>
            <a:off x="1778000" y="1657350"/>
            <a:ext cx="23813" cy="23813"/>
            <a:chOff x="1120" y="1044"/>
            <a:chExt cx="15" cy="15"/>
          </a:xfrm>
        </p:grpSpPr>
        <p:sp>
          <p:nvSpPr>
            <p:cNvPr id="159271" name="Freeform 2599"/>
            <p:cNvSpPr>
              <a:spLocks/>
            </p:cNvSpPr>
            <p:nvPr/>
          </p:nvSpPr>
          <p:spPr bwMode="auto">
            <a:xfrm>
              <a:off x="1120" y="1044"/>
              <a:ext cx="15" cy="15"/>
            </a:xfrm>
            <a:custGeom>
              <a:avLst/>
              <a:gdLst/>
              <a:ahLst/>
              <a:cxnLst>
                <a:cxn ang="0">
                  <a:pos x="10" y="0"/>
                </a:cxn>
                <a:cxn ang="0">
                  <a:pos x="15" y="0"/>
                </a:cxn>
                <a:cxn ang="0">
                  <a:pos x="15" y="5"/>
                </a:cxn>
                <a:cxn ang="0">
                  <a:pos x="15" y="10"/>
                </a:cxn>
                <a:cxn ang="0">
                  <a:pos x="10" y="15"/>
                </a:cxn>
                <a:cxn ang="0">
                  <a:pos x="5" y="10"/>
                </a:cxn>
                <a:cxn ang="0">
                  <a:pos x="0" y="5"/>
                </a:cxn>
                <a:cxn ang="0">
                  <a:pos x="0" y="0"/>
                </a:cxn>
                <a:cxn ang="0">
                  <a:pos x="5" y="0"/>
                </a:cxn>
                <a:cxn ang="0">
                  <a:pos x="10" y="0"/>
                </a:cxn>
              </a:cxnLst>
              <a:rect l="0" t="0" r="r" b="b"/>
              <a:pathLst>
                <a:path w="15" h="15">
                  <a:moveTo>
                    <a:pt x="10" y="0"/>
                  </a:moveTo>
                  <a:lnTo>
                    <a:pt x="15" y="0"/>
                  </a:lnTo>
                  <a:lnTo>
                    <a:pt x="15" y="5"/>
                  </a:lnTo>
                  <a:lnTo>
                    <a:pt x="15" y="10"/>
                  </a:lnTo>
                  <a:lnTo>
                    <a:pt x="10" y="15"/>
                  </a:lnTo>
                  <a:lnTo>
                    <a:pt x="5" y="10"/>
                  </a:lnTo>
                  <a:lnTo>
                    <a:pt x="0" y="5"/>
                  </a:lnTo>
                  <a:lnTo>
                    <a:pt x="0" y="0"/>
                  </a:lnTo>
                  <a:lnTo>
                    <a:pt x="5" y="0"/>
                  </a:lnTo>
                  <a:lnTo>
                    <a:pt x="10" y="0"/>
                  </a:lnTo>
                  <a:close/>
                </a:path>
              </a:pathLst>
            </a:custGeom>
            <a:solidFill>
              <a:srgbClr val="969696"/>
            </a:solidFill>
            <a:ln w="9525">
              <a:noFill/>
              <a:round/>
              <a:headEnd/>
              <a:tailEnd/>
            </a:ln>
          </p:spPr>
          <p:txBody>
            <a:bodyPr/>
            <a:lstStyle/>
            <a:p>
              <a:endParaRPr lang="en-US"/>
            </a:p>
          </p:txBody>
        </p:sp>
        <p:sp>
          <p:nvSpPr>
            <p:cNvPr id="159272" name="Freeform 2600"/>
            <p:cNvSpPr>
              <a:spLocks/>
            </p:cNvSpPr>
            <p:nvPr/>
          </p:nvSpPr>
          <p:spPr bwMode="auto">
            <a:xfrm>
              <a:off x="1120" y="1044"/>
              <a:ext cx="15" cy="15"/>
            </a:xfrm>
            <a:custGeom>
              <a:avLst/>
              <a:gdLst/>
              <a:ahLst/>
              <a:cxnLst>
                <a:cxn ang="0">
                  <a:pos x="10" y="0"/>
                </a:cxn>
                <a:cxn ang="0">
                  <a:pos x="15" y="0"/>
                </a:cxn>
                <a:cxn ang="0">
                  <a:pos x="15" y="5"/>
                </a:cxn>
                <a:cxn ang="0">
                  <a:pos x="15" y="10"/>
                </a:cxn>
                <a:cxn ang="0">
                  <a:pos x="10" y="15"/>
                </a:cxn>
                <a:cxn ang="0">
                  <a:pos x="5" y="10"/>
                </a:cxn>
                <a:cxn ang="0">
                  <a:pos x="0" y="5"/>
                </a:cxn>
                <a:cxn ang="0">
                  <a:pos x="0" y="0"/>
                </a:cxn>
                <a:cxn ang="0">
                  <a:pos x="5" y="0"/>
                </a:cxn>
                <a:cxn ang="0">
                  <a:pos x="10" y="0"/>
                </a:cxn>
              </a:cxnLst>
              <a:rect l="0" t="0" r="r" b="b"/>
              <a:pathLst>
                <a:path w="15" h="15">
                  <a:moveTo>
                    <a:pt x="10" y="0"/>
                  </a:moveTo>
                  <a:lnTo>
                    <a:pt x="15" y="0"/>
                  </a:lnTo>
                  <a:lnTo>
                    <a:pt x="15" y="5"/>
                  </a:lnTo>
                  <a:lnTo>
                    <a:pt x="15" y="10"/>
                  </a:lnTo>
                  <a:lnTo>
                    <a:pt x="10" y="15"/>
                  </a:lnTo>
                  <a:lnTo>
                    <a:pt x="5" y="10"/>
                  </a:lnTo>
                  <a:lnTo>
                    <a:pt x="0" y="5"/>
                  </a:lnTo>
                  <a:lnTo>
                    <a:pt x="0" y="0"/>
                  </a:lnTo>
                  <a:lnTo>
                    <a:pt x="5" y="0"/>
                  </a:lnTo>
                  <a:lnTo>
                    <a:pt x="10" y="0"/>
                  </a:lnTo>
                  <a:close/>
                </a:path>
              </a:pathLst>
            </a:custGeom>
            <a:noFill/>
            <a:ln w="7938" cap="rnd">
              <a:solidFill>
                <a:srgbClr val="000000"/>
              </a:solidFill>
              <a:prstDash val="solid"/>
              <a:round/>
              <a:headEnd/>
              <a:tailEnd/>
            </a:ln>
          </p:spPr>
          <p:txBody>
            <a:bodyPr/>
            <a:lstStyle/>
            <a:p>
              <a:endParaRPr lang="en-US"/>
            </a:p>
          </p:txBody>
        </p:sp>
      </p:grpSp>
      <p:sp>
        <p:nvSpPr>
          <p:cNvPr id="159274" name="Freeform 2602"/>
          <p:cNvSpPr>
            <a:spLocks/>
          </p:cNvSpPr>
          <p:nvPr/>
        </p:nvSpPr>
        <p:spPr bwMode="auto">
          <a:xfrm>
            <a:off x="1819275" y="1657350"/>
            <a:ext cx="9525" cy="15875"/>
          </a:xfrm>
          <a:custGeom>
            <a:avLst/>
            <a:gdLst/>
            <a:ahLst/>
            <a:cxnLst>
              <a:cxn ang="0">
                <a:pos x="6" y="0"/>
              </a:cxn>
              <a:cxn ang="0">
                <a:pos x="6" y="0"/>
              </a:cxn>
              <a:cxn ang="0">
                <a:pos x="6" y="5"/>
              </a:cxn>
              <a:cxn ang="0">
                <a:pos x="6" y="10"/>
              </a:cxn>
              <a:cxn ang="0">
                <a:pos x="0" y="5"/>
              </a:cxn>
              <a:cxn ang="0">
                <a:pos x="0" y="0"/>
              </a:cxn>
              <a:cxn ang="0">
                <a:pos x="6" y="0"/>
              </a:cxn>
            </a:cxnLst>
            <a:rect l="0" t="0" r="r" b="b"/>
            <a:pathLst>
              <a:path w="6" h="10">
                <a:moveTo>
                  <a:pt x="6" y="0"/>
                </a:moveTo>
                <a:lnTo>
                  <a:pt x="6" y="0"/>
                </a:lnTo>
                <a:lnTo>
                  <a:pt x="6" y="5"/>
                </a:lnTo>
                <a:lnTo>
                  <a:pt x="6" y="10"/>
                </a:lnTo>
                <a:lnTo>
                  <a:pt x="0" y="5"/>
                </a:lnTo>
                <a:lnTo>
                  <a:pt x="0" y="0"/>
                </a:lnTo>
                <a:lnTo>
                  <a:pt x="6" y="0"/>
                </a:lnTo>
                <a:close/>
              </a:path>
            </a:pathLst>
          </a:custGeom>
          <a:solidFill>
            <a:srgbClr val="969696"/>
          </a:solidFill>
          <a:ln w="9525">
            <a:noFill/>
            <a:round/>
            <a:headEnd/>
            <a:tailEnd/>
          </a:ln>
        </p:spPr>
        <p:txBody>
          <a:bodyPr/>
          <a:lstStyle/>
          <a:p>
            <a:endParaRPr lang="en-US"/>
          </a:p>
        </p:txBody>
      </p:sp>
      <p:grpSp>
        <p:nvGrpSpPr>
          <p:cNvPr id="159277" name="Group 2605"/>
          <p:cNvGrpSpPr>
            <a:grpSpLocks/>
          </p:cNvGrpSpPr>
          <p:nvPr/>
        </p:nvGrpSpPr>
        <p:grpSpPr bwMode="auto">
          <a:xfrm>
            <a:off x="1819275" y="1657350"/>
            <a:ext cx="9525" cy="15875"/>
            <a:chOff x="1146" y="1044"/>
            <a:chExt cx="6" cy="10"/>
          </a:xfrm>
        </p:grpSpPr>
        <p:sp>
          <p:nvSpPr>
            <p:cNvPr id="159275" name="Freeform 2603"/>
            <p:cNvSpPr>
              <a:spLocks/>
            </p:cNvSpPr>
            <p:nvPr/>
          </p:nvSpPr>
          <p:spPr bwMode="auto">
            <a:xfrm>
              <a:off x="1146" y="1044"/>
              <a:ext cx="6" cy="10"/>
            </a:xfrm>
            <a:custGeom>
              <a:avLst/>
              <a:gdLst/>
              <a:ahLst/>
              <a:cxnLst>
                <a:cxn ang="0">
                  <a:pos x="6" y="0"/>
                </a:cxn>
                <a:cxn ang="0">
                  <a:pos x="6" y="0"/>
                </a:cxn>
                <a:cxn ang="0">
                  <a:pos x="6" y="5"/>
                </a:cxn>
                <a:cxn ang="0">
                  <a:pos x="6" y="10"/>
                </a:cxn>
                <a:cxn ang="0">
                  <a:pos x="0" y="5"/>
                </a:cxn>
                <a:cxn ang="0">
                  <a:pos x="0" y="0"/>
                </a:cxn>
                <a:cxn ang="0">
                  <a:pos x="6" y="0"/>
                </a:cxn>
              </a:cxnLst>
              <a:rect l="0" t="0" r="r" b="b"/>
              <a:pathLst>
                <a:path w="6" h="10">
                  <a:moveTo>
                    <a:pt x="6" y="0"/>
                  </a:moveTo>
                  <a:lnTo>
                    <a:pt x="6" y="0"/>
                  </a:lnTo>
                  <a:lnTo>
                    <a:pt x="6" y="5"/>
                  </a:lnTo>
                  <a:lnTo>
                    <a:pt x="6" y="10"/>
                  </a:lnTo>
                  <a:lnTo>
                    <a:pt x="0" y="5"/>
                  </a:lnTo>
                  <a:lnTo>
                    <a:pt x="0" y="0"/>
                  </a:lnTo>
                  <a:lnTo>
                    <a:pt x="6" y="0"/>
                  </a:lnTo>
                  <a:close/>
                </a:path>
              </a:pathLst>
            </a:custGeom>
            <a:solidFill>
              <a:srgbClr val="969696"/>
            </a:solidFill>
            <a:ln w="9525">
              <a:noFill/>
              <a:round/>
              <a:headEnd/>
              <a:tailEnd/>
            </a:ln>
          </p:spPr>
          <p:txBody>
            <a:bodyPr/>
            <a:lstStyle/>
            <a:p>
              <a:endParaRPr lang="en-US"/>
            </a:p>
          </p:txBody>
        </p:sp>
        <p:sp>
          <p:nvSpPr>
            <p:cNvPr id="159276" name="Freeform 2604"/>
            <p:cNvSpPr>
              <a:spLocks/>
            </p:cNvSpPr>
            <p:nvPr/>
          </p:nvSpPr>
          <p:spPr bwMode="auto">
            <a:xfrm>
              <a:off x="1146" y="1044"/>
              <a:ext cx="6" cy="10"/>
            </a:xfrm>
            <a:custGeom>
              <a:avLst/>
              <a:gdLst/>
              <a:ahLst/>
              <a:cxnLst>
                <a:cxn ang="0">
                  <a:pos x="6" y="0"/>
                </a:cxn>
                <a:cxn ang="0">
                  <a:pos x="6" y="0"/>
                </a:cxn>
                <a:cxn ang="0">
                  <a:pos x="6" y="5"/>
                </a:cxn>
                <a:cxn ang="0">
                  <a:pos x="6" y="10"/>
                </a:cxn>
                <a:cxn ang="0">
                  <a:pos x="0" y="5"/>
                </a:cxn>
                <a:cxn ang="0">
                  <a:pos x="0" y="0"/>
                </a:cxn>
                <a:cxn ang="0">
                  <a:pos x="6" y="0"/>
                </a:cxn>
              </a:cxnLst>
              <a:rect l="0" t="0" r="r" b="b"/>
              <a:pathLst>
                <a:path w="6" h="10">
                  <a:moveTo>
                    <a:pt x="6" y="0"/>
                  </a:moveTo>
                  <a:lnTo>
                    <a:pt x="6" y="0"/>
                  </a:lnTo>
                  <a:lnTo>
                    <a:pt x="6" y="5"/>
                  </a:lnTo>
                  <a:lnTo>
                    <a:pt x="6" y="10"/>
                  </a:lnTo>
                  <a:lnTo>
                    <a:pt x="0" y="5"/>
                  </a:lnTo>
                  <a:lnTo>
                    <a:pt x="0" y="0"/>
                  </a:lnTo>
                  <a:lnTo>
                    <a:pt x="6" y="0"/>
                  </a:lnTo>
                  <a:close/>
                </a:path>
              </a:pathLst>
            </a:custGeom>
            <a:noFill/>
            <a:ln w="7938" cap="rnd">
              <a:solidFill>
                <a:srgbClr val="000000"/>
              </a:solidFill>
              <a:prstDash val="solid"/>
              <a:round/>
              <a:headEnd/>
              <a:tailEnd/>
            </a:ln>
          </p:spPr>
          <p:txBody>
            <a:bodyPr/>
            <a:lstStyle/>
            <a:p>
              <a:endParaRPr lang="en-US"/>
            </a:p>
          </p:txBody>
        </p:sp>
      </p:grpSp>
      <p:sp>
        <p:nvSpPr>
          <p:cNvPr id="159278" name="Freeform 2606"/>
          <p:cNvSpPr>
            <a:spLocks/>
          </p:cNvSpPr>
          <p:nvPr/>
        </p:nvSpPr>
        <p:spPr bwMode="auto">
          <a:xfrm>
            <a:off x="1922463" y="1673225"/>
            <a:ext cx="0" cy="15875"/>
          </a:xfrm>
          <a:custGeom>
            <a:avLst/>
            <a:gdLst/>
            <a:ahLst/>
            <a:cxnLst>
              <a:cxn ang="0">
                <a:pos x="0" y="0"/>
              </a:cxn>
              <a:cxn ang="0">
                <a:pos x="0" y="5"/>
              </a:cxn>
              <a:cxn ang="0">
                <a:pos x="0" y="10"/>
              </a:cxn>
              <a:cxn ang="0">
                <a:pos x="0" y="5"/>
              </a:cxn>
              <a:cxn ang="0">
                <a:pos x="0" y="0"/>
              </a:cxn>
            </a:cxnLst>
            <a:rect l="0" t="0" r="r" b="b"/>
            <a:pathLst>
              <a:path h="10">
                <a:moveTo>
                  <a:pt x="0" y="0"/>
                </a:moveTo>
                <a:lnTo>
                  <a:pt x="0" y="5"/>
                </a:lnTo>
                <a:lnTo>
                  <a:pt x="0" y="10"/>
                </a:lnTo>
                <a:lnTo>
                  <a:pt x="0" y="5"/>
                </a:lnTo>
                <a:lnTo>
                  <a:pt x="0" y="0"/>
                </a:lnTo>
                <a:close/>
              </a:path>
            </a:pathLst>
          </a:custGeom>
          <a:noFill/>
          <a:ln w="7938" cap="rnd">
            <a:solidFill>
              <a:srgbClr val="000000"/>
            </a:solidFill>
            <a:prstDash val="solid"/>
            <a:round/>
            <a:headEnd/>
            <a:tailEnd/>
          </a:ln>
        </p:spPr>
        <p:txBody>
          <a:bodyPr/>
          <a:lstStyle/>
          <a:p>
            <a:endParaRPr lang="en-US"/>
          </a:p>
        </p:txBody>
      </p:sp>
      <p:sp>
        <p:nvSpPr>
          <p:cNvPr id="159279" name="Freeform 2607"/>
          <p:cNvSpPr>
            <a:spLocks/>
          </p:cNvSpPr>
          <p:nvPr/>
        </p:nvSpPr>
        <p:spPr bwMode="auto">
          <a:xfrm>
            <a:off x="1939925" y="1643063"/>
            <a:ext cx="93663" cy="30163"/>
          </a:xfrm>
          <a:custGeom>
            <a:avLst/>
            <a:gdLst/>
            <a:ahLst/>
            <a:cxnLst>
              <a:cxn ang="0">
                <a:pos x="27" y="0"/>
              </a:cxn>
              <a:cxn ang="0">
                <a:pos x="38" y="0"/>
              </a:cxn>
              <a:cxn ang="0">
                <a:pos x="49" y="0"/>
              </a:cxn>
              <a:cxn ang="0">
                <a:pos x="54" y="0"/>
              </a:cxn>
              <a:cxn ang="0">
                <a:pos x="59" y="5"/>
              </a:cxn>
              <a:cxn ang="0">
                <a:pos x="59" y="9"/>
              </a:cxn>
              <a:cxn ang="0">
                <a:pos x="49" y="14"/>
              </a:cxn>
              <a:cxn ang="0">
                <a:pos x="32" y="19"/>
              </a:cxn>
              <a:cxn ang="0">
                <a:pos x="11" y="19"/>
              </a:cxn>
              <a:cxn ang="0">
                <a:pos x="6" y="19"/>
              </a:cxn>
              <a:cxn ang="0">
                <a:pos x="0" y="14"/>
              </a:cxn>
              <a:cxn ang="0">
                <a:pos x="0" y="9"/>
              </a:cxn>
              <a:cxn ang="0">
                <a:pos x="6" y="5"/>
              </a:cxn>
              <a:cxn ang="0">
                <a:pos x="16" y="5"/>
              </a:cxn>
              <a:cxn ang="0">
                <a:pos x="27" y="0"/>
              </a:cxn>
            </a:cxnLst>
            <a:rect l="0" t="0" r="r" b="b"/>
            <a:pathLst>
              <a:path w="59" h="19">
                <a:moveTo>
                  <a:pt x="27" y="0"/>
                </a:moveTo>
                <a:lnTo>
                  <a:pt x="38" y="0"/>
                </a:lnTo>
                <a:lnTo>
                  <a:pt x="49" y="0"/>
                </a:lnTo>
                <a:lnTo>
                  <a:pt x="54" y="0"/>
                </a:lnTo>
                <a:lnTo>
                  <a:pt x="59" y="5"/>
                </a:lnTo>
                <a:lnTo>
                  <a:pt x="59" y="9"/>
                </a:lnTo>
                <a:lnTo>
                  <a:pt x="49" y="14"/>
                </a:lnTo>
                <a:lnTo>
                  <a:pt x="32" y="19"/>
                </a:lnTo>
                <a:lnTo>
                  <a:pt x="11" y="19"/>
                </a:lnTo>
                <a:lnTo>
                  <a:pt x="6" y="19"/>
                </a:lnTo>
                <a:lnTo>
                  <a:pt x="0" y="14"/>
                </a:lnTo>
                <a:lnTo>
                  <a:pt x="0" y="9"/>
                </a:lnTo>
                <a:lnTo>
                  <a:pt x="6" y="5"/>
                </a:lnTo>
                <a:lnTo>
                  <a:pt x="16" y="5"/>
                </a:lnTo>
                <a:lnTo>
                  <a:pt x="27" y="0"/>
                </a:lnTo>
                <a:close/>
              </a:path>
            </a:pathLst>
          </a:custGeom>
          <a:solidFill>
            <a:srgbClr val="969696"/>
          </a:solidFill>
          <a:ln w="9525">
            <a:noFill/>
            <a:round/>
            <a:headEnd/>
            <a:tailEnd/>
          </a:ln>
        </p:spPr>
        <p:txBody>
          <a:bodyPr/>
          <a:lstStyle/>
          <a:p>
            <a:endParaRPr lang="en-US"/>
          </a:p>
        </p:txBody>
      </p:sp>
      <p:grpSp>
        <p:nvGrpSpPr>
          <p:cNvPr id="159282" name="Group 2610"/>
          <p:cNvGrpSpPr>
            <a:grpSpLocks/>
          </p:cNvGrpSpPr>
          <p:nvPr/>
        </p:nvGrpSpPr>
        <p:grpSpPr bwMode="auto">
          <a:xfrm>
            <a:off x="1939925" y="1643063"/>
            <a:ext cx="93663" cy="30163"/>
            <a:chOff x="1222" y="1035"/>
            <a:chExt cx="59" cy="19"/>
          </a:xfrm>
        </p:grpSpPr>
        <p:sp>
          <p:nvSpPr>
            <p:cNvPr id="159280" name="Freeform 2608"/>
            <p:cNvSpPr>
              <a:spLocks/>
            </p:cNvSpPr>
            <p:nvPr/>
          </p:nvSpPr>
          <p:spPr bwMode="auto">
            <a:xfrm>
              <a:off x="1222" y="1035"/>
              <a:ext cx="59" cy="19"/>
            </a:xfrm>
            <a:custGeom>
              <a:avLst/>
              <a:gdLst/>
              <a:ahLst/>
              <a:cxnLst>
                <a:cxn ang="0">
                  <a:pos x="27" y="0"/>
                </a:cxn>
                <a:cxn ang="0">
                  <a:pos x="38" y="0"/>
                </a:cxn>
                <a:cxn ang="0">
                  <a:pos x="49" y="0"/>
                </a:cxn>
                <a:cxn ang="0">
                  <a:pos x="54" y="0"/>
                </a:cxn>
                <a:cxn ang="0">
                  <a:pos x="59" y="5"/>
                </a:cxn>
                <a:cxn ang="0">
                  <a:pos x="59" y="9"/>
                </a:cxn>
                <a:cxn ang="0">
                  <a:pos x="49" y="14"/>
                </a:cxn>
                <a:cxn ang="0">
                  <a:pos x="32" y="19"/>
                </a:cxn>
                <a:cxn ang="0">
                  <a:pos x="11" y="19"/>
                </a:cxn>
                <a:cxn ang="0">
                  <a:pos x="6" y="19"/>
                </a:cxn>
                <a:cxn ang="0">
                  <a:pos x="0" y="14"/>
                </a:cxn>
                <a:cxn ang="0">
                  <a:pos x="0" y="9"/>
                </a:cxn>
                <a:cxn ang="0">
                  <a:pos x="6" y="5"/>
                </a:cxn>
                <a:cxn ang="0">
                  <a:pos x="16" y="5"/>
                </a:cxn>
                <a:cxn ang="0">
                  <a:pos x="27" y="0"/>
                </a:cxn>
              </a:cxnLst>
              <a:rect l="0" t="0" r="r" b="b"/>
              <a:pathLst>
                <a:path w="59" h="19">
                  <a:moveTo>
                    <a:pt x="27" y="0"/>
                  </a:moveTo>
                  <a:lnTo>
                    <a:pt x="38" y="0"/>
                  </a:lnTo>
                  <a:lnTo>
                    <a:pt x="49" y="0"/>
                  </a:lnTo>
                  <a:lnTo>
                    <a:pt x="54" y="0"/>
                  </a:lnTo>
                  <a:lnTo>
                    <a:pt x="59" y="5"/>
                  </a:lnTo>
                  <a:lnTo>
                    <a:pt x="59" y="9"/>
                  </a:lnTo>
                  <a:lnTo>
                    <a:pt x="49" y="14"/>
                  </a:lnTo>
                  <a:lnTo>
                    <a:pt x="32" y="19"/>
                  </a:lnTo>
                  <a:lnTo>
                    <a:pt x="11" y="19"/>
                  </a:lnTo>
                  <a:lnTo>
                    <a:pt x="6" y="19"/>
                  </a:lnTo>
                  <a:lnTo>
                    <a:pt x="0" y="14"/>
                  </a:lnTo>
                  <a:lnTo>
                    <a:pt x="0" y="9"/>
                  </a:lnTo>
                  <a:lnTo>
                    <a:pt x="6" y="5"/>
                  </a:lnTo>
                  <a:lnTo>
                    <a:pt x="16" y="5"/>
                  </a:lnTo>
                  <a:lnTo>
                    <a:pt x="27" y="0"/>
                  </a:lnTo>
                  <a:close/>
                </a:path>
              </a:pathLst>
            </a:custGeom>
            <a:solidFill>
              <a:srgbClr val="969696"/>
            </a:solidFill>
            <a:ln w="9525">
              <a:noFill/>
              <a:round/>
              <a:headEnd/>
              <a:tailEnd/>
            </a:ln>
          </p:spPr>
          <p:txBody>
            <a:bodyPr/>
            <a:lstStyle/>
            <a:p>
              <a:endParaRPr lang="en-US"/>
            </a:p>
          </p:txBody>
        </p:sp>
        <p:sp>
          <p:nvSpPr>
            <p:cNvPr id="159281" name="Freeform 2609"/>
            <p:cNvSpPr>
              <a:spLocks/>
            </p:cNvSpPr>
            <p:nvPr/>
          </p:nvSpPr>
          <p:spPr bwMode="auto">
            <a:xfrm>
              <a:off x="1222" y="1035"/>
              <a:ext cx="59" cy="19"/>
            </a:xfrm>
            <a:custGeom>
              <a:avLst/>
              <a:gdLst/>
              <a:ahLst/>
              <a:cxnLst>
                <a:cxn ang="0">
                  <a:pos x="27" y="0"/>
                </a:cxn>
                <a:cxn ang="0">
                  <a:pos x="38" y="0"/>
                </a:cxn>
                <a:cxn ang="0">
                  <a:pos x="49" y="0"/>
                </a:cxn>
                <a:cxn ang="0">
                  <a:pos x="54" y="0"/>
                </a:cxn>
                <a:cxn ang="0">
                  <a:pos x="59" y="5"/>
                </a:cxn>
                <a:cxn ang="0">
                  <a:pos x="59" y="9"/>
                </a:cxn>
                <a:cxn ang="0">
                  <a:pos x="49" y="14"/>
                </a:cxn>
                <a:cxn ang="0">
                  <a:pos x="32" y="19"/>
                </a:cxn>
                <a:cxn ang="0">
                  <a:pos x="11" y="19"/>
                </a:cxn>
                <a:cxn ang="0">
                  <a:pos x="6" y="19"/>
                </a:cxn>
                <a:cxn ang="0">
                  <a:pos x="0" y="14"/>
                </a:cxn>
                <a:cxn ang="0">
                  <a:pos x="0" y="9"/>
                </a:cxn>
                <a:cxn ang="0">
                  <a:pos x="6" y="5"/>
                </a:cxn>
                <a:cxn ang="0">
                  <a:pos x="16" y="5"/>
                </a:cxn>
                <a:cxn ang="0">
                  <a:pos x="27" y="0"/>
                </a:cxn>
              </a:cxnLst>
              <a:rect l="0" t="0" r="r" b="b"/>
              <a:pathLst>
                <a:path w="59" h="19">
                  <a:moveTo>
                    <a:pt x="27" y="0"/>
                  </a:moveTo>
                  <a:lnTo>
                    <a:pt x="38" y="0"/>
                  </a:lnTo>
                  <a:lnTo>
                    <a:pt x="49" y="0"/>
                  </a:lnTo>
                  <a:lnTo>
                    <a:pt x="54" y="0"/>
                  </a:lnTo>
                  <a:lnTo>
                    <a:pt x="59" y="5"/>
                  </a:lnTo>
                  <a:lnTo>
                    <a:pt x="59" y="9"/>
                  </a:lnTo>
                  <a:lnTo>
                    <a:pt x="49" y="14"/>
                  </a:lnTo>
                  <a:lnTo>
                    <a:pt x="32" y="19"/>
                  </a:lnTo>
                  <a:lnTo>
                    <a:pt x="11" y="19"/>
                  </a:lnTo>
                  <a:lnTo>
                    <a:pt x="6" y="19"/>
                  </a:lnTo>
                  <a:lnTo>
                    <a:pt x="0" y="14"/>
                  </a:lnTo>
                  <a:lnTo>
                    <a:pt x="0" y="9"/>
                  </a:lnTo>
                  <a:lnTo>
                    <a:pt x="6" y="5"/>
                  </a:lnTo>
                  <a:lnTo>
                    <a:pt x="16" y="5"/>
                  </a:lnTo>
                  <a:lnTo>
                    <a:pt x="27" y="0"/>
                  </a:lnTo>
                  <a:close/>
                </a:path>
              </a:pathLst>
            </a:custGeom>
            <a:noFill/>
            <a:ln w="7938" cap="rnd">
              <a:solidFill>
                <a:srgbClr val="000000"/>
              </a:solidFill>
              <a:prstDash val="solid"/>
              <a:round/>
              <a:headEnd/>
              <a:tailEnd/>
            </a:ln>
          </p:spPr>
          <p:txBody>
            <a:bodyPr/>
            <a:lstStyle/>
            <a:p>
              <a:endParaRPr lang="en-US"/>
            </a:p>
          </p:txBody>
        </p:sp>
      </p:grpSp>
      <p:sp>
        <p:nvSpPr>
          <p:cNvPr id="159283" name="Freeform 2611"/>
          <p:cNvSpPr>
            <a:spLocks/>
          </p:cNvSpPr>
          <p:nvPr/>
        </p:nvSpPr>
        <p:spPr bwMode="auto">
          <a:xfrm>
            <a:off x="2051050" y="1619250"/>
            <a:ext cx="60325" cy="31750"/>
          </a:xfrm>
          <a:custGeom>
            <a:avLst/>
            <a:gdLst/>
            <a:ahLst/>
            <a:cxnLst>
              <a:cxn ang="0">
                <a:pos x="21" y="15"/>
              </a:cxn>
              <a:cxn ang="0">
                <a:pos x="32" y="15"/>
              </a:cxn>
              <a:cxn ang="0">
                <a:pos x="38" y="10"/>
              </a:cxn>
              <a:cxn ang="0">
                <a:pos x="38" y="5"/>
              </a:cxn>
              <a:cxn ang="0">
                <a:pos x="32" y="0"/>
              </a:cxn>
              <a:cxn ang="0">
                <a:pos x="27" y="0"/>
              </a:cxn>
              <a:cxn ang="0">
                <a:pos x="21" y="0"/>
              </a:cxn>
              <a:cxn ang="0">
                <a:pos x="11" y="0"/>
              </a:cxn>
              <a:cxn ang="0">
                <a:pos x="5" y="5"/>
              </a:cxn>
              <a:cxn ang="0">
                <a:pos x="0" y="10"/>
              </a:cxn>
              <a:cxn ang="0">
                <a:pos x="0" y="15"/>
              </a:cxn>
              <a:cxn ang="0">
                <a:pos x="5" y="15"/>
              </a:cxn>
              <a:cxn ang="0">
                <a:pos x="5" y="20"/>
              </a:cxn>
              <a:cxn ang="0">
                <a:pos x="21" y="15"/>
              </a:cxn>
            </a:cxnLst>
            <a:rect l="0" t="0" r="r" b="b"/>
            <a:pathLst>
              <a:path w="38" h="20">
                <a:moveTo>
                  <a:pt x="21" y="15"/>
                </a:moveTo>
                <a:lnTo>
                  <a:pt x="32" y="15"/>
                </a:lnTo>
                <a:lnTo>
                  <a:pt x="38" y="10"/>
                </a:lnTo>
                <a:lnTo>
                  <a:pt x="38" y="5"/>
                </a:lnTo>
                <a:lnTo>
                  <a:pt x="32" y="0"/>
                </a:lnTo>
                <a:lnTo>
                  <a:pt x="27" y="0"/>
                </a:lnTo>
                <a:lnTo>
                  <a:pt x="21" y="0"/>
                </a:lnTo>
                <a:lnTo>
                  <a:pt x="11" y="0"/>
                </a:lnTo>
                <a:lnTo>
                  <a:pt x="5" y="5"/>
                </a:lnTo>
                <a:lnTo>
                  <a:pt x="0" y="10"/>
                </a:lnTo>
                <a:lnTo>
                  <a:pt x="0" y="15"/>
                </a:lnTo>
                <a:lnTo>
                  <a:pt x="5" y="15"/>
                </a:lnTo>
                <a:lnTo>
                  <a:pt x="5" y="20"/>
                </a:lnTo>
                <a:lnTo>
                  <a:pt x="21" y="15"/>
                </a:lnTo>
                <a:close/>
              </a:path>
            </a:pathLst>
          </a:custGeom>
          <a:solidFill>
            <a:srgbClr val="969696"/>
          </a:solidFill>
          <a:ln w="9525">
            <a:noFill/>
            <a:round/>
            <a:headEnd/>
            <a:tailEnd/>
          </a:ln>
        </p:spPr>
        <p:txBody>
          <a:bodyPr/>
          <a:lstStyle/>
          <a:p>
            <a:endParaRPr lang="en-US"/>
          </a:p>
        </p:txBody>
      </p:sp>
      <p:grpSp>
        <p:nvGrpSpPr>
          <p:cNvPr id="159286" name="Group 2614"/>
          <p:cNvGrpSpPr>
            <a:grpSpLocks/>
          </p:cNvGrpSpPr>
          <p:nvPr/>
        </p:nvGrpSpPr>
        <p:grpSpPr bwMode="auto">
          <a:xfrm>
            <a:off x="2051050" y="1619250"/>
            <a:ext cx="60325" cy="31750"/>
            <a:chOff x="1292" y="1020"/>
            <a:chExt cx="38" cy="20"/>
          </a:xfrm>
        </p:grpSpPr>
        <p:sp>
          <p:nvSpPr>
            <p:cNvPr id="159284" name="Freeform 2612"/>
            <p:cNvSpPr>
              <a:spLocks/>
            </p:cNvSpPr>
            <p:nvPr/>
          </p:nvSpPr>
          <p:spPr bwMode="auto">
            <a:xfrm>
              <a:off x="1292" y="1020"/>
              <a:ext cx="38" cy="20"/>
            </a:xfrm>
            <a:custGeom>
              <a:avLst/>
              <a:gdLst/>
              <a:ahLst/>
              <a:cxnLst>
                <a:cxn ang="0">
                  <a:pos x="21" y="15"/>
                </a:cxn>
                <a:cxn ang="0">
                  <a:pos x="32" y="15"/>
                </a:cxn>
                <a:cxn ang="0">
                  <a:pos x="38" y="10"/>
                </a:cxn>
                <a:cxn ang="0">
                  <a:pos x="38" y="5"/>
                </a:cxn>
                <a:cxn ang="0">
                  <a:pos x="32" y="0"/>
                </a:cxn>
                <a:cxn ang="0">
                  <a:pos x="27" y="0"/>
                </a:cxn>
                <a:cxn ang="0">
                  <a:pos x="21" y="0"/>
                </a:cxn>
                <a:cxn ang="0">
                  <a:pos x="11" y="0"/>
                </a:cxn>
                <a:cxn ang="0">
                  <a:pos x="5" y="5"/>
                </a:cxn>
                <a:cxn ang="0">
                  <a:pos x="0" y="10"/>
                </a:cxn>
                <a:cxn ang="0">
                  <a:pos x="0" y="15"/>
                </a:cxn>
                <a:cxn ang="0">
                  <a:pos x="5" y="15"/>
                </a:cxn>
                <a:cxn ang="0">
                  <a:pos x="5" y="20"/>
                </a:cxn>
                <a:cxn ang="0">
                  <a:pos x="21" y="15"/>
                </a:cxn>
              </a:cxnLst>
              <a:rect l="0" t="0" r="r" b="b"/>
              <a:pathLst>
                <a:path w="38" h="20">
                  <a:moveTo>
                    <a:pt x="21" y="15"/>
                  </a:moveTo>
                  <a:lnTo>
                    <a:pt x="32" y="15"/>
                  </a:lnTo>
                  <a:lnTo>
                    <a:pt x="38" y="10"/>
                  </a:lnTo>
                  <a:lnTo>
                    <a:pt x="38" y="5"/>
                  </a:lnTo>
                  <a:lnTo>
                    <a:pt x="32" y="0"/>
                  </a:lnTo>
                  <a:lnTo>
                    <a:pt x="27" y="0"/>
                  </a:lnTo>
                  <a:lnTo>
                    <a:pt x="21" y="0"/>
                  </a:lnTo>
                  <a:lnTo>
                    <a:pt x="11" y="0"/>
                  </a:lnTo>
                  <a:lnTo>
                    <a:pt x="5" y="5"/>
                  </a:lnTo>
                  <a:lnTo>
                    <a:pt x="0" y="10"/>
                  </a:lnTo>
                  <a:lnTo>
                    <a:pt x="0" y="15"/>
                  </a:lnTo>
                  <a:lnTo>
                    <a:pt x="5" y="15"/>
                  </a:lnTo>
                  <a:lnTo>
                    <a:pt x="5" y="20"/>
                  </a:lnTo>
                  <a:lnTo>
                    <a:pt x="21" y="15"/>
                  </a:lnTo>
                  <a:close/>
                </a:path>
              </a:pathLst>
            </a:custGeom>
            <a:solidFill>
              <a:srgbClr val="969696"/>
            </a:solidFill>
            <a:ln w="9525">
              <a:noFill/>
              <a:round/>
              <a:headEnd/>
              <a:tailEnd/>
            </a:ln>
          </p:spPr>
          <p:txBody>
            <a:bodyPr/>
            <a:lstStyle/>
            <a:p>
              <a:endParaRPr lang="en-US"/>
            </a:p>
          </p:txBody>
        </p:sp>
        <p:sp>
          <p:nvSpPr>
            <p:cNvPr id="159285" name="Freeform 2613"/>
            <p:cNvSpPr>
              <a:spLocks/>
            </p:cNvSpPr>
            <p:nvPr/>
          </p:nvSpPr>
          <p:spPr bwMode="auto">
            <a:xfrm>
              <a:off x="1292" y="1020"/>
              <a:ext cx="38" cy="20"/>
            </a:xfrm>
            <a:custGeom>
              <a:avLst/>
              <a:gdLst/>
              <a:ahLst/>
              <a:cxnLst>
                <a:cxn ang="0">
                  <a:pos x="21" y="15"/>
                </a:cxn>
                <a:cxn ang="0">
                  <a:pos x="32" y="15"/>
                </a:cxn>
                <a:cxn ang="0">
                  <a:pos x="38" y="10"/>
                </a:cxn>
                <a:cxn ang="0">
                  <a:pos x="38" y="5"/>
                </a:cxn>
                <a:cxn ang="0">
                  <a:pos x="32" y="0"/>
                </a:cxn>
                <a:cxn ang="0">
                  <a:pos x="27" y="0"/>
                </a:cxn>
                <a:cxn ang="0">
                  <a:pos x="21" y="0"/>
                </a:cxn>
                <a:cxn ang="0">
                  <a:pos x="11" y="0"/>
                </a:cxn>
                <a:cxn ang="0">
                  <a:pos x="5" y="5"/>
                </a:cxn>
                <a:cxn ang="0">
                  <a:pos x="0" y="10"/>
                </a:cxn>
                <a:cxn ang="0">
                  <a:pos x="0" y="15"/>
                </a:cxn>
                <a:cxn ang="0">
                  <a:pos x="5" y="15"/>
                </a:cxn>
                <a:cxn ang="0">
                  <a:pos x="5" y="20"/>
                </a:cxn>
                <a:cxn ang="0">
                  <a:pos x="21" y="15"/>
                </a:cxn>
              </a:cxnLst>
              <a:rect l="0" t="0" r="r" b="b"/>
              <a:pathLst>
                <a:path w="38" h="20">
                  <a:moveTo>
                    <a:pt x="21" y="15"/>
                  </a:moveTo>
                  <a:lnTo>
                    <a:pt x="32" y="15"/>
                  </a:lnTo>
                  <a:lnTo>
                    <a:pt x="38" y="10"/>
                  </a:lnTo>
                  <a:lnTo>
                    <a:pt x="38" y="5"/>
                  </a:lnTo>
                  <a:lnTo>
                    <a:pt x="32" y="0"/>
                  </a:lnTo>
                  <a:lnTo>
                    <a:pt x="27" y="0"/>
                  </a:lnTo>
                  <a:lnTo>
                    <a:pt x="21" y="0"/>
                  </a:lnTo>
                  <a:lnTo>
                    <a:pt x="11" y="0"/>
                  </a:lnTo>
                  <a:lnTo>
                    <a:pt x="5" y="5"/>
                  </a:lnTo>
                  <a:lnTo>
                    <a:pt x="0" y="10"/>
                  </a:lnTo>
                  <a:lnTo>
                    <a:pt x="0" y="15"/>
                  </a:lnTo>
                  <a:lnTo>
                    <a:pt x="5" y="15"/>
                  </a:lnTo>
                  <a:lnTo>
                    <a:pt x="5" y="20"/>
                  </a:lnTo>
                  <a:lnTo>
                    <a:pt x="21" y="15"/>
                  </a:lnTo>
                  <a:close/>
                </a:path>
              </a:pathLst>
            </a:custGeom>
            <a:noFill/>
            <a:ln w="7938" cap="rnd">
              <a:solidFill>
                <a:srgbClr val="000000"/>
              </a:solidFill>
              <a:prstDash val="solid"/>
              <a:round/>
              <a:headEnd/>
              <a:tailEnd/>
            </a:ln>
          </p:spPr>
          <p:txBody>
            <a:bodyPr/>
            <a:lstStyle/>
            <a:p>
              <a:endParaRPr lang="en-US"/>
            </a:p>
          </p:txBody>
        </p:sp>
      </p:grpSp>
      <p:sp>
        <p:nvSpPr>
          <p:cNvPr id="159287" name="Rectangle 2615"/>
          <p:cNvSpPr>
            <a:spLocks noChangeArrowheads="1"/>
          </p:cNvSpPr>
          <p:nvPr/>
        </p:nvSpPr>
        <p:spPr bwMode="auto">
          <a:xfrm>
            <a:off x="3779838" y="1304925"/>
            <a:ext cx="119063" cy="141288"/>
          </a:xfrm>
          <a:prstGeom prst="rect">
            <a:avLst/>
          </a:prstGeom>
          <a:solidFill>
            <a:srgbClr val="FFFFFF"/>
          </a:solidFill>
          <a:ln w="9525">
            <a:noFill/>
            <a:miter lim="800000"/>
            <a:headEnd/>
            <a:tailEnd/>
          </a:ln>
        </p:spPr>
        <p:txBody>
          <a:bodyPr/>
          <a:lstStyle/>
          <a:p>
            <a:endParaRPr lang="en-US"/>
          </a:p>
        </p:txBody>
      </p:sp>
      <p:sp>
        <p:nvSpPr>
          <p:cNvPr id="159288" name="Rectangle 2616"/>
          <p:cNvSpPr>
            <a:spLocks noChangeArrowheads="1"/>
          </p:cNvSpPr>
          <p:nvPr/>
        </p:nvSpPr>
        <p:spPr bwMode="auto">
          <a:xfrm>
            <a:off x="3779838" y="1304925"/>
            <a:ext cx="119063" cy="141288"/>
          </a:xfrm>
          <a:prstGeom prst="rect">
            <a:avLst/>
          </a:prstGeom>
          <a:noFill/>
          <a:ln w="7938" cap="rnd">
            <a:solidFill>
              <a:srgbClr val="000000"/>
            </a:solidFill>
            <a:miter lim="800000"/>
            <a:headEnd/>
            <a:tailEnd/>
          </a:ln>
        </p:spPr>
        <p:txBody>
          <a:bodyPr/>
          <a:lstStyle/>
          <a:p>
            <a:endParaRPr lang="en-US"/>
          </a:p>
        </p:txBody>
      </p:sp>
      <p:sp>
        <p:nvSpPr>
          <p:cNvPr id="159289" name="Freeform 2617"/>
          <p:cNvSpPr>
            <a:spLocks/>
          </p:cNvSpPr>
          <p:nvPr/>
        </p:nvSpPr>
        <p:spPr bwMode="auto">
          <a:xfrm>
            <a:off x="2701925" y="982663"/>
            <a:ext cx="85725" cy="95250"/>
          </a:xfrm>
          <a:custGeom>
            <a:avLst/>
            <a:gdLst/>
            <a:ahLst/>
            <a:cxnLst>
              <a:cxn ang="0">
                <a:pos x="0" y="50"/>
              </a:cxn>
              <a:cxn ang="0">
                <a:pos x="0" y="60"/>
              </a:cxn>
              <a:cxn ang="0">
                <a:pos x="16" y="50"/>
              </a:cxn>
              <a:cxn ang="0">
                <a:pos x="32" y="60"/>
              </a:cxn>
              <a:cxn ang="0">
                <a:pos x="54" y="50"/>
              </a:cxn>
              <a:cxn ang="0">
                <a:pos x="0" y="0"/>
              </a:cxn>
              <a:cxn ang="0">
                <a:pos x="0" y="30"/>
              </a:cxn>
              <a:cxn ang="0">
                <a:pos x="10" y="45"/>
              </a:cxn>
              <a:cxn ang="0">
                <a:pos x="0" y="50"/>
              </a:cxn>
            </a:cxnLst>
            <a:rect l="0" t="0" r="r" b="b"/>
            <a:pathLst>
              <a:path w="54" h="60">
                <a:moveTo>
                  <a:pt x="0" y="50"/>
                </a:moveTo>
                <a:lnTo>
                  <a:pt x="0" y="60"/>
                </a:lnTo>
                <a:lnTo>
                  <a:pt x="16" y="50"/>
                </a:lnTo>
                <a:lnTo>
                  <a:pt x="32" y="60"/>
                </a:lnTo>
                <a:lnTo>
                  <a:pt x="54" y="50"/>
                </a:lnTo>
                <a:lnTo>
                  <a:pt x="0" y="0"/>
                </a:lnTo>
                <a:lnTo>
                  <a:pt x="0" y="30"/>
                </a:lnTo>
                <a:lnTo>
                  <a:pt x="10" y="45"/>
                </a:lnTo>
                <a:lnTo>
                  <a:pt x="0" y="50"/>
                </a:lnTo>
                <a:close/>
              </a:path>
            </a:pathLst>
          </a:custGeom>
          <a:solidFill>
            <a:srgbClr val="FFFFFF"/>
          </a:solidFill>
          <a:ln w="9525">
            <a:noFill/>
            <a:round/>
            <a:headEnd/>
            <a:tailEnd/>
          </a:ln>
        </p:spPr>
        <p:txBody>
          <a:bodyPr/>
          <a:lstStyle/>
          <a:p>
            <a:endParaRPr lang="en-US"/>
          </a:p>
        </p:txBody>
      </p:sp>
      <p:sp>
        <p:nvSpPr>
          <p:cNvPr id="159290" name="Freeform 2618"/>
          <p:cNvSpPr>
            <a:spLocks/>
          </p:cNvSpPr>
          <p:nvPr/>
        </p:nvSpPr>
        <p:spPr bwMode="auto">
          <a:xfrm>
            <a:off x="2701925" y="982663"/>
            <a:ext cx="85725" cy="95250"/>
          </a:xfrm>
          <a:custGeom>
            <a:avLst/>
            <a:gdLst/>
            <a:ahLst/>
            <a:cxnLst>
              <a:cxn ang="0">
                <a:pos x="0" y="50"/>
              </a:cxn>
              <a:cxn ang="0">
                <a:pos x="0" y="60"/>
              </a:cxn>
              <a:cxn ang="0">
                <a:pos x="16" y="50"/>
              </a:cxn>
              <a:cxn ang="0">
                <a:pos x="32" y="60"/>
              </a:cxn>
              <a:cxn ang="0">
                <a:pos x="54" y="50"/>
              </a:cxn>
              <a:cxn ang="0">
                <a:pos x="0" y="0"/>
              </a:cxn>
              <a:cxn ang="0">
                <a:pos x="0" y="30"/>
              </a:cxn>
              <a:cxn ang="0">
                <a:pos x="10" y="45"/>
              </a:cxn>
              <a:cxn ang="0">
                <a:pos x="0" y="50"/>
              </a:cxn>
            </a:cxnLst>
            <a:rect l="0" t="0" r="r" b="b"/>
            <a:pathLst>
              <a:path w="54" h="60">
                <a:moveTo>
                  <a:pt x="0" y="50"/>
                </a:moveTo>
                <a:lnTo>
                  <a:pt x="0" y="60"/>
                </a:lnTo>
                <a:lnTo>
                  <a:pt x="16" y="50"/>
                </a:lnTo>
                <a:lnTo>
                  <a:pt x="32" y="60"/>
                </a:lnTo>
                <a:lnTo>
                  <a:pt x="54" y="50"/>
                </a:lnTo>
                <a:lnTo>
                  <a:pt x="0" y="0"/>
                </a:lnTo>
                <a:lnTo>
                  <a:pt x="0" y="30"/>
                </a:lnTo>
                <a:lnTo>
                  <a:pt x="10" y="45"/>
                </a:lnTo>
                <a:lnTo>
                  <a:pt x="0" y="50"/>
                </a:lnTo>
                <a:close/>
              </a:path>
            </a:pathLst>
          </a:custGeom>
          <a:noFill/>
          <a:ln w="7938" cap="rnd">
            <a:solidFill>
              <a:srgbClr val="000000"/>
            </a:solidFill>
            <a:prstDash val="solid"/>
            <a:round/>
            <a:headEnd/>
            <a:tailEnd/>
          </a:ln>
        </p:spPr>
        <p:txBody>
          <a:bodyPr/>
          <a:lstStyle/>
          <a:p>
            <a:endParaRPr lang="en-US"/>
          </a:p>
        </p:txBody>
      </p:sp>
      <p:sp>
        <p:nvSpPr>
          <p:cNvPr id="159291" name="Freeform 2619"/>
          <p:cNvSpPr>
            <a:spLocks/>
          </p:cNvSpPr>
          <p:nvPr/>
        </p:nvSpPr>
        <p:spPr bwMode="auto">
          <a:xfrm>
            <a:off x="2659063" y="974725"/>
            <a:ext cx="42863" cy="134938"/>
          </a:xfrm>
          <a:custGeom>
            <a:avLst/>
            <a:gdLst/>
            <a:ahLst/>
            <a:cxnLst>
              <a:cxn ang="0">
                <a:pos x="27" y="35"/>
              </a:cxn>
              <a:cxn ang="0">
                <a:pos x="27" y="5"/>
              </a:cxn>
              <a:cxn ang="0">
                <a:pos x="21" y="0"/>
              </a:cxn>
              <a:cxn ang="0">
                <a:pos x="0" y="10"/>
              </a:cxn>
              <a:cxn ang="0">
                <a:pos x="16" y="85"/>
              </a:cxn>
              <a:cxn ang="0">
                <a:pos x="27" y="80"/>
              </a:cxn>
              <a:cxn ang="0">
                <a:pos x="21" y="65"/>
              </a:cxn>
              <a:cxn ang="0">
                <a:pos x="27" y="65"/>
              </a:cxn>
              <a:cxn ang="0">
                <a:pos x="27" y="55"/>
              </a:cxn>
              <a:cxn ang="0">
                <a:pos x="21" y="60"/>
              </a:cxn>
              <a:cxn ang="0">
                <a:pos x="10" y="25"/>
              </a:cxn>
              <a:cxn ang="0">
                <a:pos x="27" y="35"/>
              </a:cxn>
            </a:cxnLst>
            <a:rect l="0" t="0" r="r" b="b"/>
            <a:pathLst>
              <a:path w="27" h="85">
                <a:moveTo>
                  <a:pt x="27" y="35"/>
                </a:moveTo>
                <a:lnTo>
                  <a:pt x="27" y="5"/>
                </a:lnTo>
                <a:lnTo>
                  <a:pt x="21" y="0"/>
                </a:lnTo>
                <a:lnTo>
                  <a:pt x="0" y="10"/>
                </a:lnTo>
                <a:lnTo>
                  <a:pt x="16" y="85"/>
                </a:lnTo>
                <a:lnTo>
                  <a:pt x="27" y="80"/>
                </a:lnTo>
                <a:lnTo>
                  <a:pt x="21" y="65"/>
                </a:lnTo>
                <a:lnTo>
                  <a:pt x="27" y="65"/>
                </a:lnTo>
                <a:lnTo>
                  <a:pt x="27" y="55"/>
                </a:lnTo>
                <a:lnTo>
                  <a:pt x="21" y="60"/>
                </a:lnTo>
                <a:lnTo>
                  <a:pt x="10" y="25"/>
                </a:lnTo>
                <a:lnTo>
                  <a:pt x="27" y="35"/>
                </a:lnTo>
                <a:close/>
              </a:path>
            </a:pathLst>
          </a:custGeom>
          <a:solidFill>
            <a:srgbClr val="FFFFFF"/>
          </a:solidFill>
          <a:ln w="9525">
            <a:noFill/>
            <a:round/>
            <a:headEnd/>
            <a:tailEnd/>
          </a:ln>
        </p:spPr>
        <p:txBody>
          <a:bodyPr/>
          <a:lstStyle/>
          <a:p>
            <a:endParaRPr lang="en-US"/>
          </a:p>
        </p:txBody>
      </p:sp>
      <p:sp>
        <p:nvSpPr>
          <p:cNvPr id="159292" name="Freeform 2620"/>
          <p:cNvSpPr>
            <a:spLocks/>
          </p:cNvSpPr>
          <p:nvPr/>
        </p:nvSpPr>
        <p:spPr bwMode="auto">
          <a:xfrm>
            <a:off x="2659063" y="974725"/>
            <a:ext cx="42863" cy="134938"/>
          </a:xfrm>
          <a:custGeom>
            <a:avLst/>
            <a:gdLst/>
            <a:ahLst/>
            <a:cxnLst>
              <a:cxn ang="0">
                <a:pos x="27" y="35"/>
              </a:cxn>
              <a:cxn ang="0">
                <a:pos x="27" y="5"/>
              </a:cxn>
              <a:cxn ang="0">
                <a:pos x="21" y="0"/>
              </a:cxn>
              <a:cxn ang="0">
                <a:pos x="0" y="10"/>
              </a:cxn>
              <a:cxn ang="0">
                <a:pos x="16" y="85"/>
              </a:cxn>
              <a:cxn ang="0">
                <a:pos x="27" y="80"/>
              </a:cxn>
              <a:cxn ang="0">
                <a:pos x="21" y="65"/>
              </a:cxn>
              <a:cxn ang="0">
                <a:pos x="27" y="65"/>
              </a:cxn>
              <a:cxn ang="0">
                <a:pos x="27" y="55"/>
              </a:cxn>
              <a:cxn ang="0">
                <a:pos x="21" y="60"/>
              </a:cxn>
              <a:cxn ang="0">
                <a:pos x="10" y="25"/>
              </a:cxn>
              <a:cxn ang="0">
                <a:pos x="27" y="35"/>
              </a:cxn>
            </a:cxnLst>
            <a:rect l="0" t="0" r="r" b="b"/>
            <a:pathLst>
              <a:path w="27" h="85">
                <a:moveTo>
                  <a:pt x="27" y="35"/>
                </a:moveTo>
                <a:lnTo>
                  <a:pt x="27" y="5"/>
                </a:lnTo>
                <a:lnTo>
                  <a:pt x="21" y="0"/>
                </a:lnTo>
                <a:lnTo>
                  <a:pt x="0" y="10"/>
                </a:lnTo>
                <a:lnTo>
                  <a:pt x="16" y="85"/>
                </a:lnTo>
                <a:lnTo>
                  <a:pt x="27" y="80"/>
                </a:lnTo>
                <a:lnTo>
                  <a:pt x="21" y="65"/>
                </a:lnTo>
                <a:lnTo>
                  <a:pt x="27" y="65"/>
                </a:lnTo>
                <a:lnTo>
                  <a:pt x="27" y="55"/>
                </a:lnTo>
                <a:lnTo>
                  <a:pt x="21" y="60"/>
                </a:lnTo>
                <a:lnTo>
                  <a:pt x="10" y="25"/>
                </a:lnTo>
                <a:lnTo>
                  <a:pt x="27" y="35"/>
                </a:lnTo>
                <a:close/>
              </a:path>
            </a:pathLst>
          </a:custGeom>
          <a:noFill/>
          <a:ln w="7938" cap="rnd">
            <a:solidFill>
              <a:srgbClr val="000000"/>
            </a:solidFill>
            <a:prstDash val="solid"/>
            <a:round/>
            <a:headEnd/>
            <a:tailEnd/>
          </a:ln>
        </p:spPr>
        <p:txBody>
          <a:bodyPr/>
          <a:lstStyle/>
          <a:p>
            <a:endParaRPr lang="en-US"/>
          </a:p>
        </p:txBody>
      </p:sp>
      <p:sp>
        <p:nvSpPr>
          <p:cNvPr id="159293" name="Freeform 2621"/>
          <p:cNvSpPr>
            <a:spLocks/>
          </p:cNvSpPr>
          <p:nvPr/>
        </p:nvSpPr>
        <p:spPr bwMode="auto">
          <a:xfrm>
            <a:off x="2770188" y="928688"/>
            <a:ext cx="144463" cy="123825"/>
          </a:xfrm>
          <a:custGeom>
            <a:avLst/>
            <a:gdLst/>
            <a:ahLst/>
            <a:cxnLst>
              <a:cxn ang="0">
                <a:pos x="21" y="0"/>
              </a:cxn>
              <a:cxn ang="0">
                <a:pos x="54" y="59"/>
              </a:cxn>
              <a:cxn ang="0">
                <a:pos x="86" y="49"/>
              </a:cxn>
              <a:cxn ang="0">
                <a:pos x="91" y="54"/>
              </a:cxn>
              <a:cxn ang="0">
                <a:pos x="38" y="78"/>
              </a:cxn>
              <a:cxn ang="0">
                <a:pos x="0" y="10"/>
              </a:cxn>
              <a:cxn ang="0">
                <a:pos x="21" y="0"/>
              </a:cxn>
            </a:cxnLst>
            <a:rect l="0" t="0" r="r" b="b"/>
            <a:pathLst>
              <a:path w="91" h="78">
                <a:moveTo>
                  <a:pt x="21" y="0"/>
                </a:moveTo>
                <a:lnTo>
                  <a:pt x="54" y="59"/>
                </a:lnTo>
                <a:lnTo>
                  <a:pt x="86" y="49"/>
                </a:lnTo>
                <a:lnTo>
                  <a:pt x="91" y="54"/>
                </a:lnTo>
                <a:lnTo>
                  <a:pt x="38" y="78"/>
                </a:lnTo>
                <a:lnTo>
                  <a:pt x="0" y="10"/>
                </a:lnTo>
                <a:lnTo>
                  <a:pt x="21" y="0"/>
                </a:lnTo>
                <a:close/>
              </a:path>
            </a:pathLst>
          </a:custGeom>
          <a:solidFill>
            <a:srgbClr val="FFFFFF"/>
          </a:solidFill>
          <a:ln w="9525">
            <a:noFill/>
            <a:round/>
            <a:headEnd/>
            <a:tailEnd/>
          </a:ln>
        </p:spPr>
        <p:txBody>
          <a:bodyPr/>
          <a:lstStyle/>
          <a:p>
            <a:endParaRPr lang="en-US"/>
          </a:p>
        </p:txBody>
      </p:sp>
      <p:sp>
        <p:nvSpPr>
          <p:cNvPr id="159294" name="Freeform 2622"/>
          <p:cNvSpPr>
            <a:spLocks/>
          </p:cNvSpPr>
          <p:nvPr/>
        </p:nvSpPr>
        <p:spPr bwMode="auto">
          <a:xfrm>
            <a:off x="2770188" y="928688"/>
            <a:ext cx="144463" cy="123825"/>
          </a:xfrm>
          <a:custGeom>
            <a:avLst/>
            <a:gdLst/>
            <a:ahLst/>
            <a:cxnLst>
              <a:cxn ang="0">
                <a:pos x="21" y="0"/>
              </a:cxn>
              <a:cxn ang="0">
                <a:pos x="54" y="59"/>
              </a:cxn>
              <a:cxn ang="0">
                <a:pos x="86" y="49"/>
              </a:cxn>
              <a:cxn ang="0">
                <a:pos x="91" y="54"/>
              </a:cxn>
              <a:cxn ang="0">
                <a:pos x="38" y="78"/>
              </a:cxn>
              <a:cxn ang="0">
                <a:pos x="0" y="10"/>
              </a:cxn>
              <a:cxn ang="0">
                <a:pos x="21" y="0"/>
              </a:cxn>
            </a:cxnLst>
            <a:rect l="0" t="0" r="r" b="b"/>
            <a:pathLst>
              <a:path w="91" h="78">
                <a:moveTo>
                  <a:pt x="21" y="0"/>
                </a:moveTo>
                <a:lnTo>
                  <a:pt x="54" y="59"/>
                </a:lnTo>
                <a:lnTo>
                  <a:pt x="86" y="49"/>
                </a:lnTo>
                <a:lnTo>
                  <a:pt x="91" y="54"/>
                </a:lnTo>
                <a:lnTo>
                  <a:pt x="38" y="78"/>
                </a:lnTo>
                <a:lnTo>
                  <a:pt x="0" y="10"/>
                </a:lnTo>
                <a:lnTo>
                  <a:pt x="21" y="0"/>
                </a:lnTo>
                <a:close/>
              </a:path>
            </a:pathLst>
          </a:custGeom>
          <a:noFill/>
          <a:ln w="7938" cap="rnd">
            <a:solidFill>
              <a:srgbClr val="000000"/>
            </a:solidFill>
            <a:prstDash val="solid"/>
            <a:round/>
            <a:headEnd/>
            <a:tailEnd/>
          </a:ln>
        </p:spPr>
        <p:txBody>
          <a:bodyPr/>
          <a:lstStyle/>
          <a:p>
            <a:endParaRPr lang="en-US"/>
          </a:p>
        </p:txBody>
      </p:sp>
      <p:sp>
        <p:nvSpPr>
          <p:cNvPr id="159295" name="Freeform 2623"/>
          <p:cNvSpPr>
            <a:spLocks/>
          </p:cNvSpPr>
          <p:nvPr/>
        </p:nvSpPr>
        <p:spPr bwMode="auto">
          <a:xfrm>
            <a:off x="2967038" y="881063"/>
            <a:ext cx="76200" cy="109538"/>
          </a:xfrm>
          <a:custGeom>
            <a:avLst/>
            <a:gdLst/>
            <a:ahLst/>
            <a:cxnLst>
              <a:cxn ang="0">
                <a:pos x="0" y="54"/>
              </a:cxn>
              <a:cxn ang="0">
                <a:pos x="0" y="59"/>
              </a:cxn>
              <a:cxn ang="0">
                <a:pos x="16" y="54"/>
              </a:cxn>
              <a:cxn ang="0">
                <a:pos x="27" y="69"/>
              </a:cxn>
              <a:cxn ang="0">
                <a:pos x="48" y="64"/>
              </a:cxn>
              <a:cxn ang="0">
                <a:pos x="0" y="0"/>
              </a:cxn>
              <a:cxn ang="0">
                <a:pos x="0" y="35"/>
              </a:cxn>
              <a:cxn ang="0">
                <a:pos x="11" y="49"/>
              </a:cxn>
              <a:cxn ang="0">
                <a:pos x="0" y="54"/>
              </a:cxn>
            </a:cxnLst>
            <a:rect l="0" t="0" r="r" b="b"/>
            <a:pathLst>
              <a:path w="48" h="69">
                <a:moveTo>
                  <a:pt x="0" y="54"/>
                </a:moveTo>
                <a:lnTo>
                  <a:pt x="0" y="59"/>
                </a:lnTo>
                <a:lnTo>
                  <a:pt x="16" y="54"/>
                </a:lnTo>
                <a:lnTo>
                  <a:pt x="27" y="69"/>
                </a:lnTo>
                <a:lnTo>
                  <a:pt x="48" y="64"/>
                </a:lnTo>
                <a:lnTo>
                  <a:pt x="0" y="0"/>
                </a:lnTo>
                <a:lnTo>
                  <a:pt x="0" y="35"/>
                </a:lnTo>
                <a:lnTo>
                  <a:pt x="11" y="49"/>
                </a:lnTo>
                <a:lnTo>
                  <a:pt x="0" y="54"/>
                </a:lnTo>
                <a:close/>
              </a:path>
            </a:pathLst>
          </a:custGeom>
          <a:solidFill>
            <a:srgbClr val="FFFFFF"/>
          </a:solidFill>
          <a:ln w="9525">
            <a:noFill/>
            <a:round/>
            <a:headEnd/>
            <a:tailEnd/>
          </a:ln>
        </p:spPr>
        <p:txBody>
          <a:bodyPr/>
          <a:lstStyle/>
          <a:p>
            <a:endParaRPr lang="en-US"/>
          </a:p>
        </p:txBody>
      </p:sp>
      <p:sp>
        <p:nvSpPr>
          <p:cNvPr id="159296" name="Freeform 2624"/>
          <p:cNvSpPr>
            <a:spLocks/>
          </p:cNvSpPr>
          <p:nvPr/>
        </p:nvSpPr>
        <p:spPr bwMode="auto">
          <a:xfrm>
            <a:off x="2967038" y="881063"/>
            <a:ext cx="76200" cy="109538"/>
          </a:xfrm>
          <a:custGeom>
            <a:avLst/>
            <a:gdLst/>
            <a:ahLst/>
            <a:cxnLst>
              <a:cxn ang="0">
                <a:pos x="0" y="54"/>
              </a:cxn>
              <a:cxn ang="0">
                <a:pos x="0" y="59"/>
              </a:cxn>
              <a:cxn ang="0">
                <a:pos x="16" y="54"/>
              </a:cxn>
              <a:cxn ang="0">
                <a:pos x="27" y="69"/>
              </a:cxn>
              <a:cxn ang="0">
                <a:pos x="48" y="64"/>
              </a:cxn>
              <a:cxn ang="0">
                <a:pos x="0" y="0"/>
              </a:cxn>
              <a:cxn ang="0">
                <a:pos x="0" y="35"/>
              </a:cxn>
              <a:cxn ang="0">
                <a:pos x="11" y="49"/>
              </a:cxn>
              <a:cxn ang="0">
                <a:pos x="0" y="54"/>
              </a:cxn>
            </a:cxnLst>
            <a:rect l="0" t="0" r="r" b="b"/>
            <a:pathLst>
              <a:path w="48" h="69">
                <a:moveTo>
                  <a:pt x="0" y="54"/>
                </a:moveTo>
                <a:lnTo>
                  <a:pt x="0" y="59"/>
                </a:lnTo>
                <a:lnTo>
                  <a:pt x="16" y="54"/>
                </a:lnTo>
                <a:lnTo>
                  <a:pt x="27" y="69"/>
                </a:lnTo>
                <a:lnTo>
                  <a:pt x="48" y="64"/>
                </a:lnTo>
                <a:lnTo>
                  <a:pt x="0" y="0"/>
                </a:lnTo>
                <a:lnTo>
                  <a:pt x="0" y="35"/>
                </a:lnTo>
                <a:lnTo>
                  <a:pt x="11" y="49"/>
                </a:lnTo>
                <a:lnTo>
                  <a:pt x="0" y="54"/>
                </a:lnTo>
                <a:close/>
              </a:path>
            </a:pathLst>
          </a:custGeom>
          <a:noFill/>
          <a:ln w="7938" cap="rnd">
            <a:solidFill>
              <a:srgbClr val="000000"/>
            </a:solidFill>
            <a:prstDash val="solid"/>
            <a:round/>
            <a:headEnd/>
            <a:tailEnd/>
          </a:ln>
        </p:spPr>
        <p:txBody>
          <a:bodyPr/>
          <a:lstStyle/>
          <a:p>
            <a:endParaRPr lang="en-US"/>
          </a:p>
        </p:txBody>
      </p:sp>
      <p:sp>
        <p:nvSpPr>
          <p:cNvPr id="159297" name="Freeform 2625"/>
          <p:cNvSpPr>
            <a:spLocks/>
          </p:cNvSpPr>
          <p:nvPr/>
        </p:nvSpPr>
        <p:spPr bwMode="auto">
          <a:xfrm>
            <a:off x="2932113" y="881063"/>
            <a:ext cx="34925" cy="125413"/>
          </a:xfrm>
          <a:custGeom>
            <a:avLst/>
            <a:gdLst/>
            <a:ahLst/>
            <a:cxnLst>
              <a:cxn ang="0">
                <a:pos x="22" y="35"/>
              </a:cxn>
              <a:cxn ang="0">
                <a:pos x="22" y="0"/>
              </a:cxn>
              <a:cxn ang="0">
                <a:pos x="0" y="5"/>
              </a:cxn>
              <a:cxn ang="0">
                <a:pos x="0" y="79"/>
              </a:cxn>
              <a:cxn ang="0">
                <a:pos x="11" y="79"/>
              </a:cxn>
              <a:cxn ang="0">
                <a:pos x="11" y="64"/>
              </a:cxn>
              <a:cxn ang="0">
                <a:pos x="22" y="59"/>
              </a:cxn>
              <a:cxn ang="0">
                <a:pos x="22" y="54"/>
              </a:cxn>
              <a:cxn ang="0">
                <a:pos x="11" y="54"/>
              </a:cxn>
              <a:cxn ang="0">
                <a:pos x="11" y="20"/>
              </a:cxn>
              <a:cxn ang="0">
                <a:pos x="22" y="35"/>
              </a:cxn>
            </a:cxnLst>
            <a:rect l="0" t="0" r="r" b="b"/>
            <a:pathLst>
              <a:path w="22" h="79">
                <a:moveTo>
                  <a:pt x="22" y="35"/>
                </a:moveTo>
                <a:lnTo>
                  <a:pt x="22" y="0"/>
                </a:lnTo>
                <a:lnTo>
                  <a:pt x="0" y="5"/>
                </a:lnTo>
                <a:lnTo>
                  <a:pt x="0" y="79"/>
                </a:lnTo>
                <a:lnTo>
                  <a:pt x="11" y="79"/>
                </a:lnTo>
                <a:lnTo>
                  <a:pt x="11" y="64"/>
                </a:lnTo>
                <a:lnTo>
                  <a:pt x="22" y="59"/>
                </a:lnTo>
                <a:lnTo>
                  <a:pt x="22" y="54"/>
                </a:lnTo>
                <a:lnTo>
                  <a:pt x="11" y="54"/>
                </a:lnTo>
                <a:lnTo>
                  <a:pt x="11" y="20"/>
                </a:lnTo>
                <a:lnTo>
                  <a:pt x="22" y="35"/>
                </a:lnTo>
                <a:close/>
              </a:path>
            </a:pathLst>
          </a:custGeom>
          <a:solidFill>
            <a:srgbClr val="FFFFFF"/>
          </a:solidFill>
          <a:ln w="9525">
            <a:noFill/>
            <a:round/>
            <a:headEnd/>
            <a:tailEnd/>
          </a:ln>
        </p:spPr>
        <p:txBody>
          <a:bodyPr/>
          <a:lstStyle/>
          <a:p>
            <a:endParaRPr lang="en-US"/>
          </a:p>
        </p:txBody>
      </p:sp>
      <p:sp>
        <p:nvSpPr>
          <p:cNvPr id="159298" name="Freeform 2626"/>
          <p:cNvSpPr>
            <a:spLocks/>
          </p:cNvSpPr>
          <p:nvPr/>
        </p:nvSpPr>
        <p:spPr bwMode="auto">
          <a:xfrm>
            <a:off x="2932113" y="881063"/>
            <a:ext cx="34925" cy="125413"/>
          </a:xfrm>
          <a:custGeom>
            <a:avLst/>
            <a:gdLst/>
            <a:ahLst/>
            <a:cxnLst>
              <a:cxn ang="0">
                <a:pos x="22" y="35"/>
              </a:cxn>
              <a:cxn ang="0">
                <a:pos x="22" y="0"/>
              </a:cxn>
              <a:cxn ang="0">
                <a:pos x="0" y="5"/>
              </a:cxn>
              <a:cxn ang="0">
                <a:pos x="0" y="79"/>
              </a:cxn>
              <a:cxn ang="0">
                <a:pos x="11" y="79"/>
              </a:cxn>
              <a:cxn ang="0">
                <a:pos x="11" y="64"/>
              </a:cxn>
              <a:cxn ang="0">
                <a:pos x="22" y="59"/>
              </a:cxn>
              <a:cxn ang="0">
                <a:pos x="22" y="54"/>
              </a:cxn>
              <a:cxn ang="0">
                <a:pos x="11" y="54"/>
              </a:cxn>
              <a:cxn ang="0">
                <a:pos x="11" y="20"/>
              </a:cxn>
              <a:cxn ang="0">
                <a:pos x="22" y="35"/>
              </a:cxn>
            </a:cxnLst>
            <a:rect l="0" t="0" r="r" b="b"/>
            <a:pathLst>
              <a:path w="22" h="79">
                <a:moveTo>
                  <a:pt x="22" y="35"/>
                </a:moveTo>
                <a:lnTo>
                  <a:pt x="22" y="0"/>
                </a:lnTo>
                <a:lnTo>
                  <a:pt x="0" y="5"/>
                </a:lnTo>
                <a:lnTo>
                  <a:pt x="0" y="79"/>
                </a:lnTo>
                <a:lnTo>
                  <a:pt x="11" y="79"/>
                </a:lnTo>
                <a:lnTo>
                  <a:pt x="11" y="64"/>
                </a:lnTo>
                <a:lnTo>
                  <a:pt x="22" y="59"/>
                </a:lnTo>
                <a:lnTo>
                  <a:pt x="22" y="54"/>
                </a:lnTo>
                <a:lnTo>
                  <a:pt x="11" y="54"/>
                </a:lnTo>
                <a:lnTo>
                  <a:pt x="11" y="20"/>
                </a:lnTo>
                <a:lnTo>
                  <a:pt x="22" y="35"/>
                </a:lnTo>
                <a:close/>
              </a:path>
            </a:pathLst>
          </a:custGeom>
          <a:noFill/>
          <a:ln w="7938" cap="rnd">
            <a:solidFill>
              <a:srgbClr val="000000"/>
            </a:solidFill>
            <a:prstDash val="solid"/>
            <a:round/>
            <a:headEnd/>
            <a:tailEnd/>
          </a:ln>
        </p:spPr>
        <p:txBody>
          <a:bodyPr/>
          <a:lstStyle/>
          <a:p>
            <a:endParaRPr lang="en-US"/>
          </a:p>
        </p:txBody>
      </p:sp>
      <p:sp>
        <p:nvSpPr>
          <p:cNvPr id="159299" name="Freeform 2627"/>
          <p:cNvSpPr>
            <a:spLocks/>
          </p:cNvSpPr>
          <p:nvPr/>
        </p:nvSpPr>
        <p:spPr bwMode="auto">
          <a:xfrm>
            <a:off x="3052763" y="842963"/>
            <a:ext cx="111125" cy="123825"/>
          </a:xfrm>
          <a:custGeom>
            <a:avLst/>
            <a:gdLst/>
            <a:ahLst/>
            <a:cxnLst>
              <a:cxn ang="0">
                <a:pos x="59" y="19"/>
              </a:cxn>
              <a:cxn ang="0">
                <a:pos x="48" y="19"/>
              </a:cxn>
              <a:cxn ang="0">
                <a:pos x="43" y="10"/>
              </a:cxn>
              <a:cxn ang="0">
                <a:pos x="37" y="10"/>
              </a:cxn>
              <a:cxn ang="0">
                <a:pos x="32" y="10"/>
              </a:cxn>
              <a:cxn ang="0">
                <a:pos x="27" y="10"/>
              </a:cxn>
              <a:cxn ang="0">
                <a:pos x="16" y="10"/>
              </a:cxn>
              <a:cxn ang="0">
                <a:pos x="16" y="14"/>
              </a:cxn>
              <a:cxn ang="0">
                <a:pos x="16" y="19"/>
              </a:cxn>
              <a:cxn ang="0">
                <a:pos x="16" y="24"/>
              </a:cxn>
              <a:cxn ang="0">
                <a:pos x="32" y="29"/>
              </a:cxn>
              <a:cxn ang="0">
                <a:pos x="48" y="29"/>
              </a:cxn>
              <a:cxn ang="0">
                <a:pos x="59" y="34"/>
              </a:cxn>
              <a:cxn ang="0">
                <a:pos x="64" y="39"/>
              </a:cxn>
              <a:cxn ang="0">
                <a:pos x="70" y="49"/>
              </a:cxn>
              <a:cxn ang="0">
                <a:pos x="70" y="54"/>
              </a:cxn>
              <a:cxn ang="0">
                <a:pos x="64" y="64"/>
              </a:cxn>
              <a:cxn ang="0">
                <a:pos x="59" y="69"/>
              </a:cxn>
              <a:cxn ang="0">
                <a:pos x="48" y="78"/>
              </a:cxn>
              <a:cxn ang="0">
                <a:pos x="32" y="78"/>
              </a:cxn>
              <a:cxn ang="0">
                <a:pos x="21" y="73"/>
              </a:cxn>
              <a:cxn ang="0">
                <a:pos x="16" y="69"/>
              </a:cxn>
              <a:cxn ang="0">
                <a:pos x="11" y="64"/>
              </a:cxn>
              <a:cxn ang="0">
                <a:pos x="5" y="59"/>
              </a:cxn>
              <a:cxn ang="0">
                <a:pos x="16" y="54"/>
              </a:cxn>
              <a:cxn ang="0">
                <a:pos x="21" y="64"/>
              </a:cxn>
              <a:cxn ang="0">
                <a:pos x="21" y="69"/>
              </a:cxn>
              <a:cxn ang="0">
                <a:pos x="27" y="69"/>
              </a:cxn>
              <a:cxn ang="0">
                <a:pos x="32" y="69"/>
              </a:cxn>
              <a:cxn ang="0">
                <a:pos x="43" y="69"/>
              </a:cxn>
              <a:cxn ang="0">
                <a:pos x="54" y="64"/>
              </a:cxn>
              <a:cxn ang="0">
                <a:pos x="54" y="59"/>
              </a:cxn>
              <a:cxn ang="0">
                <a:pos x="54" y="54"/>
              </a:cxn>
              <a:cxn ang="0">
                <a:pos x="48" y="54"/>
              </a:cxn>
              <a:cxn ang="0">
                <a:pos x="32" y="49"/>
              </a:cxn>
              <a:cxn ang="0">
                <a:pos x="21" y="49"/>
              </a:cxn>
              <a:cxn ang="0">
                <a:pos x="11" y="44"/>
              </a:cxn>
              <a:cxn ang="0">
                <a:pos x="5" y="39"/>
              </a:cxn>
              <a:cxn ang="0">
                <a:pos x="0" y="29"/>
              </a:cxn>
              <a:cxn ang="0">
                <a:pos x="0" y="19"/>
              </a:cxn>
              <a:cxn ang="0">
                <a:pos x="5" y="14"/>
              </a:cxn>
              <a:cxn ang="0">
                <a:pos x="11" y="10"/>
              </a:cxn>
              <a:cxn ang="0">
                <a:pos x="27" y="5"/>
              </a:cxn>
              <a:cxn ang="0">
                <a:pos x="37" y="0"/>
              </a:cxn>
              <a:cxn ang="0">
                <a:pos x="48" y="5"/>
              </a:cxn>
              <a:cxn ang="0">
                <a:pos x="54" y="10"/>
              </a:cxn>
              <a:cxn ang="0">
                <a:pos x="59" y="19"/>
              </a:cxn>
            </a:cxnLst>
            <a:rect l="0" t="0" r="r" b="b"/>
            <a:pathLst>
              <a:path w="70" h="78">
                <a:moveTo>
                  <a:pt x="59" y="19"/>
                </a:moveTo>
                <a:lnTo>
                  <a:pt x="48" y="19"/>
                </a:lnTo>
                <a:lnTo>
                  <a:pt x="43" y="10"/>
                </a:lnTo>
                <a:lnTo>
                  <a:pt x="37" y="10"/>
                </a:lnTo>
                <a:lnTo>
                  <a:pt x="32" y="10"/>
                </a:lnTo>
                <a:lnTo>
                  <a:pt x="27" y="10"/>
                </a:lnTo>
                <a:lnTo>
                  <a:pt x="16" y="10"/>
                </a:lnTo>
                <a:lnTo>
                  <a:pt x="16" y="14"/>
                </a:lnTo>
                <a:lnTo>
                  <a:pt x="16" y="19"/>
                </a:lnTo>
                <a:lnTo>
                  <a:pt x="16" y="24"/>
                </a:lnTo>
                <a:lnTo>
                  <a:pt x="32" y="29"/>
                </a:lnTo>
                <a:lnTo>
                  <a:pt x="48" y="29"/>
                </a:lnTo>
                <a:lnTo>
                  <a:pt x="59" y="34"/>
                </a:lnTo>
                <a:lnTo>
                  <a:pt x="64" y="39"/>
                </a:lnTo>
                <a:lnTo>
                  <a:pt x="70" y="49"/>
                </a:lnTo>
                <a:lnTo>
                  <a:pt x="70" y="54"/>
                </a:lnTo>
                <a:lnTo>
                  <a:pt x="64" y="64"/>
                </a:lnTo>
                <a:lnTo>
                  <a:pt x="59" y="69"/>
                </a:lnTo>
                <a:lnTo>
                  <a:pt x="48" y="78"/>
                </a:lnTo>
                <a:lnTo>
                  <a:pt x="32" y="78"/>
                </a:lnTo>
                <a:lnTo>
                  <a:pt x="21" y="73"/>
                </a:lnTo>
                <a:lnTo>
                  <a:pt x="16" y="69"/>
                </a:lnTo>
                <a:lnTo>
                  <a:pt x="11" y="64"/>
                </a:lnTo>
                <a:lnTo>
                  <a:pt x="5" y="59"/>
                </a:lnTo>
                <a:lnTo>
                  <a:pt x="16" y="54"/>
                </a:lnTo>
                <a:lnTo>
                  <a:pt x="21" y="64"/>
                </a:lnTo>
                <a:lnTo>
                  <a:pt x="21" y="69"/>
                </a:lnTo>
                <a:lnTo>
                  <a:pt x="27" y="69"/>
                </a:lnTo>
                <a:lnTo>
                  <a:pt x="32" y="69"/>
                </a:lnTo>
                <a:lnTo>
                  <a:pt x="43" y="69"/>
                </a:lnTo>
                <a:lnTo>
                  <a:pt x="54" y="64"/>
                </a:lnTo>
                <a:lnTo>
                  <a:pt x="54" y="59"/>
                </a:lnTo>
                <a:lnTo>
                  <a:pt x="54" y="54"/>
                </a:lnTo>
                <a:lnTo>
                  <a:pt x="48" y="54"/>
                </a:lnTo>
                <a:lnTo>
                  <a:pt x="32" y="49"/>
                </a:lnTo>
                <a:lnTo>
                  <a:pt x="21" y="49"/>
                </a:lnTo>
                <a:lnTo>
                  <a:pt x="11" y="44"/>
                </a:lnTo>
                <a:lnTo>
                  <a:pt x="5" y="39"/>
                </a:lnTo>
                <a:lnTo>
                  <a:pt x="0" y="29"/>
                </a:lnTo>
                <a:lnTo>
                  <a:pt x="0" y="19"/>
                </a:lnTo>
                <a:lnTo>
                  <a:pt x="5" y="14"/>
                </a:lnTo>
                <a:lnTo>
                  <a:pt x="11" y="10"/>
                </a:lnTo>
                <a:lnTo>
                  <a:pt x="27" y="5"/>
                </a:lnTo>
                <a:lnTo>
                  <a:pt x="37" y="0"/>
                </a:lnTo>
                <a:lnTo>
                  <a:pt x="48" y="5"/>
                </a:lnTo>
                <a:lnTo>
                  <a:pt x="54" y="10"/>
                </a:lnTo>
                <a:lnTo>
                  <a:pt x="59" y="19"/>
                </a:lnTo>
                <a:close/>
              </a:path>
            </a:pathLst>
          </a:custGeom>
          <a:solidFill>
            <a:srgbClr val="FFFFFF"/>
          </a:solidFill>
          <a:ln w="9525">
            <a:noFill/>
            <a:round/>
            <a:headEnd/>
            <a:tailEnd/>
          </a:ln>
        </p:spPr>
        <p:txBody>
          <a:bodyPr/>
          <a:lstStyle/>
          <a:p>
            <a:endParaRPr lang="en-US"/>
          </a:p>
        </p:txBody>
      </p:sp>
      <p:sp>
        <p:nvSpPr>
          <p:cNvPr id="159300" name="Freeform 2628"/>
          <p:cNvSpPr>
            <a:spLocks/>
          </p:cNvSpPr>
          <p:nvPr/>
        </p:nvSpPr>
        <p:spPr bwMode="auto">
          <a:xfrm>
            <a:off x="3052763" y="842963"/>
            <a:ext cx="111125" cy="123825"/>
          </a:xfrm>
          <a:custGeom>
            <a:avLst/>
            <a:gdLst/>
            <a:ahLst/>
            <a:cxnLst>
              <a:cxn ang="0">
                <a:pos x="59" y="19"/>
              </a:cxn>
              <a:cxn ang="0">
                <a:pos x="48" y="19"/>
              </a:cxn>
              <a:cxn ang="0">
                <a:pos x="43" y="10"/>
              </a:cxn>
              <a:cxn ang="0">
                <a:pos x="37" y="10"/>
              </a:cxn>
              <a:cxn ang="0">
                <a:pos x="32" y="10"/>
              </a:cxn>
              <a:cxn ang="0">
                <a:pos x="27" y="10"/>
              </a:cxn>
              <a:cxn ang="0">
                <a:pos x="16" y="10"/>
              </a:cxn>
              <a:cxn ang="0">
                <a:pos x="16" y="14"/>
              </a:cxn>
              <a:cxn ang="0">
                <a:pos x="16" y="19"/>
              </a:cxn>
              <a:cxn ang="0">
                <a:pos x="16" y="24"/>
              </a:cxn>
              <a:cxn ang="0">
                <a:pos x="32" y="29"/>
              </a:cxn>
              <a:cxn ang="0">
                <a:pos x="48" y="29"/>
              </a:cxn>
              <a:cxn ang="0">
                <a:pos x="59" y="34"/>
              </a:cxn>
              <a:cxn ang="0">
                <a:pos x="64" y="39"/>
              </a:cxn>
              <a:cxn ang="0">
                <a:pos x="70" y="49"/>
              </a:cxn>
              <a:cxn ang="0">
                <a:pos x="70" y="54"/>
              </a:cxn>
              <a:cxn ang="0">
                <a:pos x="64" y="64"/>
              </a:cxn>
              <a:cxn ang="0">
                <a:pos x="59" y="69"/>
              </a:cxn>
              <a:cxn ang="0">
                <a:pos x="48" y="78"/>
              </a:cxn>
              <a:cxn ang="0">
                <a:pos x="32" y="78"/>
              </a:cxn>
              <a:cxn ang="0">
                <a:pos x="21" y="73"/>
              </a:cxn>
              <a:cxn ang="0">
                <a:pos x="16" y="69"/>
              </a:cxn>
              <a:cxn ang="0">
                <a:pos x="11" y="64"/>
              </a:cxn>
              <a:cxn ang="0">
                <a:pos x="5" y="59"/>
              </a:cxn>
              <a:cxn ang="0">
                <a:pos x="16" y="54"/>
              </a:cxn>
              <a:cxn ang="0">
                <a:pos x="21" y="64"/>
              </a:cxn>
              <a:cxn ang="0">
                <a:pos x="21" y="69"/>
              </a:cxn>
              <a:cxn ang="0">
                <a:pos x="27" y="69"/>
              </a:cxn>
              <a:cxn ang="0">
                <a:pos x="32" y="69"/>
              </a:cxn>
              <a:cxn ang="0">
                <a:pos x="43" y="69"/>
              </a:cxn>
              <a:cxn ang="0">
                <a:pos x="54" y="64"/>
              </a:cxn>
              <a:cxn ang="0">
                <a:pos x="54" y="59"/>
              </a:cxn>
              <a:cxn ang="0">
                <a:pos x="54" y="54"/>
              </a:cxn>
              <a:cxn ang="0">
                <a:pos x="48" y="54"/>
              </a:cxn>
              <a:cxn ang="0">
                <a:pos x="32" y="49"/>
              </a:cxn>
              <a:cxn ang="0">
                <a:pos x="21" y="49"/>
              </a:cxn>
              <a:cxn ang="0">
                <a:pos x="11" y="44"/>
              </a:cxn>
              <a:cxn ang="0">
                <a:pos x="5" y="39"/>
              </a:cxn>
              <a:cxn ang="0">
                <a:pos x="0" y="29"/>
              </a:cxn>
              <a:cxn ang="0">
                <a:pos x="0" y="19"/>
              </a:cxn>
              <a:cxn ang="0">
                <a:pos x="5" y="14"/>
              </a:cxn>
              <a:cxn ang="0">
                <a:pos x="11" y="10"/>
              </a:cxn>
              <a:cxn ang="0">
                <a:pos x="27" y="5"/>
              </a:cxn>
              <a:cxn ang="0">
                <a:pos x="37" y="0"/>
              </a:cxn>
              <a:cxn ang="0">
                <a:pos x="48" y="5"/>
              </a:cxn>
              <a:cxn ang="0">
                <a:pos x="54" y="10"/>
              </a:cxn>
              <a:cxn ang="0">
                <a:pos x="59" y="19"/>
              </a:cxn>
            </a:cxnLst>
            <a:rect l="0" t="0" r="r" b="b"/>
            <a:pathLst>
              <a:path w="70" h="78">
                <a:moveTo>
                  <a:pt x="59" y="19"/>
                </a:moveTo>
                <a:lnTo>
                  <a:pt x="48" y="19"/>
                </a:lnTo>
                <a:lnTo>
                  <a:pt x="43" y="10"/>
                </a:lnTo>
                <a:lnTo>
                  <a:pt x="37" y="10"/>
                </a:lnTo>
                <a:lnTo>
                  <a:pt x="32" y="10"/>
                </a:lnTo>
                <a:lnTo>
                  <a:pt x="27" y="10"/>
                </a:lnTo>
                <a:lnTo>
                  <a:pt x="16" y="10"/>
                </a:lnTo>
                <a:lnTo>
                  <a:pt x="16" y="14"/>
                </a:lnTo>
                <a:lnTo>
                  <a:pt x="16" y="19"/>
                </a:lnTo>
                <a:lnTo>
                  <a:pt x="16" y="24"/>
                </a:lnTo>
                <a:lnTo>
                  <a:pt x="32" y="29"/>
                </a:lnTo>
                <a:lnTo>
                  <a:pt x="48" y="29"/>
                </a:lnTo>
                <a:lnTo>
                  <a:pt x="59" y="34"/>
                </a:lnTo>
                <a:lnTo>
                  <a:pt x="64" y="39"/>
                </a:lnTo>
                <a:lnTo>
                  <a:pt x="70" y="49"/>
                </a:lnTo>
                <a:lnTo>
                  <a:pt x="70" y="54"/>
                </a:lnTo>
                <a:lnTo>
                  <a:pt x="64" y="64"/>
                </a:lnTo>
                <a:lnTo>
                  <a:pt x="59" y="69"/>
                </a:lnTo>
                <a:lnTo>
                  <a:pt x="48" y="78"/>
                </a:lnTo>
                <a:lnTo>
                  <a:pt x="32" y="78"/>
                </a:lnTo>
                <a:lnTo>
                  <a:pt x="21" y="73"/>
                </a:lnTo>
                <a:lnTo>
                  <a:pt x="16" y="69"/>
                </a:lnTo>
                <a:lnTo>
                  <a:pt x="11" y="64"/>
                </a:lnTo>
                <a:lnTo>
                  <a:pt x="5" y="59"/>
                </a:lnTo>
                <a:lnTo>
                  <a:pt x="16" y="54"/>
                </a:lnTo>
                <a:lnTo>
                  <a:pt x="21" y="64"/>
                </a:lnTo>
                <a:lnTo>
                  <a:pt x="21" y="69"/>
                </a:lnTo>
                <a:lnTo>
                  <a:pt x="27" y="69"/>
                </a:lnTo>
                <a:lnTo>
                  <a:pt x="32" y="69"/>
                </a:lnTo>
                <a:lnTo>
                  <a:pt x="43" y="69"/>
                </a:lnTo>
                <a:lnTo>
                  <a:pt x="54" y="64"/>
                </a:lnTo>
                <a:lnTo>
                  <a:pt x="54" y="59"/>
                </a:lnTo>
                <a:lnTo>
                  <a:pt x="54" y="54"/>
                </a:lnTo>
                <a:lnTo>
                  <a:pt x="48" y="54"/>
                </a:lnTo>
                <a:lnTo>
                  <a:pt x="32" y="49"/>
                </a:lnTo>
                <a:lnTo>
                  <a:pt x="21" y="49"/>
                </a:lnTo>
                <a:lnTo>
                  <a:pt x="11" y="44"/>
                </a:lnTo>
                <a:lnTo>
                  <a:pt x="5" y="39"/>
                </a:lnTo>
                <a:lnTo>
                  <a:pt x="0" y="29"/>
                </a:lnTo>
                <a:lnTo>
                  <a:pt x="0" y="19"/>
                </a:lnTo>
                <a:lnTo>
                  <a:pt x="5" y="14"/>
                </a:lnTo>
                <a:lnTo>
                  <a:pt x="11" y="10"/>
                </a:lnTo>
                <a:lnTo>
                  <a:pt x="27" y="5"/>
                </a:lnTo>
                <a:lnTo>
                  <a:pt x="37" y="0"/>
                </a:lnTo>
                <a:lnTo>
                  <a:pt x="48" y="5"/>
                </a:lnTo>
                <a:lnTo>
                  <a:pt x="54" y="10"/>
                </a:lnTo>
                <a:lnTo>
                  <a:pt x="59" y="19"/>
                </a:lnTo>
                <a:close/>
              </a:path>
            </a:pathLst>
          </a:custGeom>
          <a:noFill/>
          <a:ln w="7938" cap="rnd">
            <a:solidFill>
              <a:srgbClr val="000000"/>
            </a:solidFill>
            <a:prstDash val="solid"/>
            <a:round/>
            <a:headEnd/>
            <a:tailEnd/>
          </a:ln>
        </p:spPr>
        <p:txBody>
          <a:bodyPr/>
          <a:lstStyle/>
          <a:p>
            <a:endParaRPr lang="en-US"/>
          </a:p>
        </p:txBody>
      </p:sp>
      <p:sp>
        <p:nvSpPr>
          <p:cNvPr id="159301" name="Freeform 2629"/>
          <p:cNvSpPr>
            <a:spLocks/>
          </p:cNvSpPr>
          <p:nvPr/>
        </p:nvSpPr>
        <p:spPr bwMode="auto">
          <a:xfrm>
            <a:off x="3198813" y="817563"/>
            <a:ext cx="144463" cy="127000"/>
          </a:xfrm>
          <a:custGeom>
            <a:avLst/>
            <a:gdLst/>
            <a:ahLst/>
            <a:cxnLst>
              <a:cxn ang="0">
                <a:pos x="64" y="0"/>
              </a:cxn>
              <a:cxn ang="0">
                <a:pos x="48" y="25"/>
              </a:cxn>
              <a:cxn ang="0">
                <a:pos x="91" y="70"/>
              </a:cxn>
              <a:cxn ang="0">
                <a:pos x="64" y="70"/>
              </a:cxn>
              <a:cxn ang="0">
                <a:pos x="37" y="45"/>
              </a:cxn>
              <a:cxn ang="0">
                <a:pos x="32" y="45"/>
              </a:cxn>
              <a:cxn ang="0">
                <a:pos x="37" y="75"/>
              </a:cxn>
              <a:cxn ang="0">
                <a:pos x="16" y="80"/>
              </a:cxn>
              <a:cxn ang="0">
                <a:pos x="0" y="5"/>
              </a:cxn>
              <a:cxn ang="0">
                <a:pos x="26" y="0"/>
              </a:cxn>
              <a:cxn ang="0">
                <a:pos x="32" y="35"/>
              </a:cxn>
              <a:cxn ang="0">
                <a:pos x="53" y="0"/>
              </a:cxn>
              <a:cxn ang="0">
                <a:pos x="64" y="0"/>
              </a:cxn>
            </a:cxnLst>
            <a:rect l="0" t="0" r="r" b="b"/>
            <a:pathLst>
              <a:path w="91" h="80">
                <a:moveTo>
                  <a:pt x="64" y="0"/>
                </a:moveTo>
                <a:lnTo>
                  <a:pt x="48" y="25"/>
                </a:lnTo>
                <a:lnTo>
                  <a:pt x="91" y="70"/>
                </a:lnTo>
                <a:lnTo>
                  <a:pt x="64" y="70"/>
                </a:lnTo>
                <a:lnTo>
                  <a:pt x="37" y="45"/>
                </a:lnTo>
                <a:lnTo>
                  <a:pt x="32" y="45"/>
                </a:lnTo>
                <a:lnTo>
                  <a:pt x="37" y="75"/>
                </a:lnTo>
                <a:lnTo>
                  <a:pt x="16" y="80"/>
                </a:lnTo>
                <a:lnTo>
                  <a:pt x="0" y="5"/>
                </a:lnTo>
                <a:lnTo>
                  <a:pt x="26" y="0"/>
                </a:lnTo>
                <a:lnTo>
                  <a:pt x="32" y="35"/>
                </a:lnTo>
                <a:lnTo>
                  <a:pt x="53" y="0"/>
                </a:lnTo>
                <a:lnTo>
                  <a:pt x="64" y="0"/>
                </a:lnTo>
                <a:close/>
              </a:path>
            </a:pathLst>
          </a:custGeom>
          <a:solidFill>
            <a:srgbClr val="FFFFFF"/>
          </a:solidFill>
          <a:ln w="9525">
            <a:noFill/>
            <a:round/>
            <a:headEnd/>
            <a:tailEnd/>
          </a:ln>
        </p:spPr>
        <p:txBody>
          <a:bodyPr/>
          <a:lstStyle/>
          <a:p>
            <a:endParaRPr lang="en-US"/>
          </a:p>
        </p:txBody>
      </p:sp>
      <p:sp>
        <p:nvSpPr>
          <p:cNvPr id="159302" name="Freeform 2630"/>
          <p:cNvSpPr>
            <a:spLocks/>
          </p:cNvSpPr>
          <p:nvPr/>
        </p:nvSpPr>
        <p:spPr bwMode="auto">
          <a:xfrm>
            <a:off x="3198813" y="817563"/>
            <a:ext cx="144463" cy="127000"/>
          </a:xfrm>
          <a:custGeom>
            <a:avLst/>
            <a:gdLst/>
            <a:ahLst/>
            <a:cxnLst>
              <a:cxn ang="0">
                <a:pos x="64" y="0"/>
              </a:cxn>
              <a:cxn ang="0">
                <a:pos x="48" y="25"/>
              </a:cxn>
              <a:cxn ang="0">
                <a:pos x="91" y="70"/>
              </a:cxn>
              <a:cxn ang="0">
                <a:pos x="64" y="70"/>
              </a:cxn>
              <a:cxn ang="0">
                <a:pos x="37" y="45"/>
              </a:cxn>
              <a:cxn ang="0">
                <a:pos x="32" y="45"/>
              </a:cxn>
              <a:cxn ang="0">
                <a:pos x="37" y="75"/>
              </a:cxn>
              <a:cxn ang="0">
                <a:pos x="16" y="80"/>
              </a:cxn>
              <a:cxn ang="0">
                <a:pos x="0" y="5"/>
              </a:cxn>
              <a:cxn ang="0">
                <a:pos x="26" y="0"/>
              </a:cxn>
              <a:cxn ang="0">
                <a:pos x="32" y="35"/>
              </a:cxn>
              <a:cxn ang="0">
                <a:pos x="53" y="0"/>
              </a:cxn>
              <a:cxn ang="0">
                <a:pos x="64" y="0"/>
              </a:cxn>
            </a:cxnLst>
            <a:rect l="0" t="0" r="r" b="b"/>
            <a:pathLst>
              <a:path w="91" h="80">
                <a:moveTo>
                  <a:pt x="64" y="0"/>
                </a:moveTo>
                <a:lnTo>
                  <a:pt x="48" y="25"/>
                </a:lnTo>
                <a:lnTo>
                  <a:pt x="91" y="70"/>
                </a:lnTo>
                <a:lnTo>
                  <a:pt x="64" y="70"/>
                </a:lnTo>
                <a:lnTo>
                  <a:pt x="37" y="45"/>
                </a:lnTo>
                <a:lnTo>
                  <a:pt x="32" y="45"/>
                </a:lnTo>
                <a:lnTo>
                  <a:pt x="37" y="75"/>
                </a:lnTo>
                <a:lnTo>
                  <a:pt x="16" y="80"/>
                </a:lnTo>
                <a:lnTo>
                  <a:pt x="0" y="5"/>
                </a:lnTo>
                <a:lnTo>
                  <a:pt x="26" y="0"/>
                </a:lnTo>
                <a:lnTo>
                  <a:pt x="32" y="35"/>
                </a:lnTo>
                <a:lnTo>
                  <a:pt x="53" y="0"/>
                </a:lnTo>
                <a:lnTo>
                  <a:pt x="64" y="0"/>
                </a:lnTo>
                <a:close/>
              </a:path>
            </a:pathLst>
          </a:custGeom>
          <a:noFill/>
          <a:ln w="7938" cap="rnd">
            <a:solidFill>
              <a:srgbClr val="000000"/>
            </a:solidFill>
            <a:prstDash val="solid"/>
            <a:round/>
            <a:headEnd/>
            <a:tailEnd/>
          </a:ln>
        </p:spPr>
        <p:txBody>
          <a:bodyPr/>
          <a:lstStyle/>
          <a:p>
            <a:endParaRPr lang="en-US"/>
          </a:p>
        </p:txBody>
      </p:sp>
      <p:sp>
        <p:nvSpPr>
          <p:cNvPr id="159303" name="Freeform 2631"/>
          <p:cNvSpPr>
            <a:spLocks/>
          </p:cNvSpPr>
          <p:nvPr/>
        </p:nvSpPr>
        <p:spPr bwMode="auto">
          <a:xfrm>
            <a:off x="3411538" y="801688"/>
            <a:ext cx="68263" cy="119063"/>
          </a:xfrm>
          <a:custGeom>
            <a:avLst/>
            <a:gdLst/>
            <a:ahLst/>
            <a:cxnLst>
              <a:cxn ang="0">
                <a:pos x="0" y="50"/>
              </a:cxn>
              <a:cxn ang="0">
                <a:pos x="0" y="60"/>
              </a:cxn>
              <a:cxn ang="0">
                <a:pos x="11" y="60"/>
              </a:cxn>
              <a:cxn ang="0">
                <a:pos x="22" y="75"/>
              </a:cxn>
              <a:cxn ang="0">
                <a:pos x="43" y="70"/>
              </a:cxn>
              <a:cxn ang="0">
                <a:pos x="16" y="0"/>
              </a:cxn>
              <a:cxn ang="0">
                <a:pos x="0" y="0"/>
              </a:cxn>
              <a:cxn ang="0">
                <a:pos x="0" y="25"/>
              </a:cxn>
              <a:cxn ang="0">
                <a:pos x="11" y="50"/>
              </a:cxn>
              <a:cxn ang="0">
                <a:pos x="0" y="50"/>
              </a:cxn>
            </a:cxnLst>
            <a:rect l="0" t="0" r="r" b="b"/>
            <a:pathLst>
              <a:path w="43" h="75">
                <a:moveTo>
                  <a:pt x="0" y="50"/>
                </a:moveTo>
                <a:lnTo>
                  <a:pt x="0" y="60"/>
                </a:lnTo>
                <a:lnTo>
                  <a:pt x="11" y="60"/>
                </a:lnTo>
                <a:lnTo>
                  <a:pt x="22" y="75"/>
                </a:lnTo>
                <a:lnTo>
                  <a:pt x="43" y="70"/>
                </a:lnTo>
                <a:lnTo>
                  <a:pt x="16" y="0"/>
                </a:lnTo>
                <a:lnTo>
                  <a:pt x="0" y="0"/>
                </a:lnTo>
                <a:lnTo>
                  <a:pt x="0" y="25"/>
                </a:lnTo>
                <a:lnTo>
                  <a:pt x="11" y="50"/>
                </a:lnTo>
                <a:lnTo>
                  <a:pt x="0" y="50"/>
                </a:lnTo>
                <a:close/>
              </a:path>
            </a:pathLst>
          </a:custGeom>
          <a:solidFill>
            <a:srgbClr val="FFFFFF"/>
          </a:solidFill>
          <a:ln w="9525">
            <a:noFill/>
            <a:round/>
            <a:headEnd/>
            <a:tailEnd/>
          </a:ln>
        </p:spPr>
        <p:txBody>
          <a:bodyPr/>
          <a:lstStyle/>
          <a:p>
            <a:endParaRPr lang="en-US"/>
          </a:p>
        </p:txBody>
      </p:sp>
      <p:sp>
        <p:nvSpPr>
          <p:cNvPr id="159304" name="Freeform 2632"/>
          <p:cNvSpPr>
            <a:spLocks/>
          </p:cNvSpPr>
          <p:nvPr/>
        </p:nvSpPr>
        <p:spPr bwMode="auto">
          <a:xfrm>
            <a:off x="3411538" y="801688"/>
            <a:ext cx="68263" cy="119063"/>
          </a:xfrm>
          <a:custGeom>
            <a:avLst/>
            <a:gdLst/>
            <a:ahLst/>
            <a:cxnLst>
              <a:cxn ang="0">
                <a:pos x="0" y="50"/>
              </a:cxn>
              <a:cxn ang="0">
                <a:pos x="0" y="60"/>
              </a:cxn>
              <a:cxn ang="0">
                <a:pos x="11" y="60"/>
              </a:cxn>
              <a:cxn ang="0">
                <a:pos x="22" y="75"/>
              </a:cxn>
              <a:cxn ang="0">
                <a:pos x="43" y="70"/>
              </a:cxn>
              <a:cxn ang="0">
                <a:pos x="16" y="0"/>
              </a:cxn>
              <a:cxn ang="0">
                <a:pos x="0" y="0"/>
              </a:cxn>
              <a:cxn ang="0">
                <a:pos x="0" y="25"/>
              </a:cxn>
              <a:cxn ang="0">
                <a:pos x="11" y="50"/>
              </a:cxn>
              <a:cxn ang="0">
                <a:pos x="0" y="50"/>
              </a:cxn>
            </a:cxnLst>
            <a:rect l="0" t="0" r="r" b="b"/>
            <a:pathLst>
              <a:path w="43" h="75">
                <a:moveTo>
                  <a:pt x="0" y="50"/>
                </a:moveTo>
                <a:lnTo>
                  <a:pt x="0" y="60"/>
                </a:lnTo>
                <a:lnTo>
                  <a:pt x="11" y="60"/>
                </a:lnTo>
                <a:lnTo>
                  <a:pt x="22" y="75"/>
                </a:lnTo>
                <a:lnTo>
                  <a:pt x="43" y="70"/>
                </a:lnTo>
                <a:lnTo>
                  <a:pt x="16" y="0"/>
                </a:lnTo>
                <a:lnTo>
                  <a:pt x="0" y="0"/>
                </a:lnTo>
                <a:lnTo>
                  <a:pt x="0" y="25"/>
                </a:lnTo>
                <a:lnTo>
                  <a:pt x="11" y="50"/>
                </a:lnTo>
                <a:lnTo>
                  <a:pt x="0" y="50"/>
                </a:lnTo>
                <a:close/>
              </a:path>
            </a:pathLst>
          </a:custGeom>
          <a:noFill/>
          <a:ln w="7938" cap="rnd">
            <a:solidFill>
              <a:srgbClr val="000000"/>
            </a:solidFill>
            <a:prstDash val="solid"/>
            <a:round/>
            <a:headEnd/>
            <a:tailEnd/>
          </a:ln>
        </p:spPr>
        <p:txBody>
          <a:bodyPr/>
          <a:lstStyle/>
          <a:p>
            <a:endParaRPr lang="en-US"/>
          </a:p>
        </p:txBody>
      </p:sp>
      <p:sp>
        <p:nvSpPr>
          <p:cNvPr id="159305" name="Freeform 2633"/>
          <p:cNvSpPr>
            <a:spLocks/>
          </p:cNvSpPr>
          <p:nvPr/>
        </p:nvSpPr>
        <p:spPr bwMode="auto">
          <a:xfrm>
            <a:off x="3368675" y="801688"/>
            <a:ext cx="42863" cy="119063"/>
          </a:xfrm>
          <a:custGeom>
            <a:avLst/>
            <a:gdLst/>
            <a:ahLst/>
            <a:cxnLst>
              <a:cxn ang="0">
                <a:pos x="27" y="25"/>
              </a:cxn>
              <a:cxn ang="0">
                <a:pos x="27" y="0"/>
              </a:cxn>
              <a:cxn ang="0">
                <a:pos x="22" y="0"/>
              </a:cxn>
              <a:cxn ang="0">
                <a:pos x="0" y="75"/>
              </a:cxn>
              <a:cxn ang="0">
                <a:pos x="11" y="75"/>
              </a:cxn>
              <a:cxn ang="0">
                <a:pos x="16" y="60"/>
              </a:cxn>
              <a:cxn ang="0">
                <a:pos x="27" y="60"/>
              </a:cxn>
              <a:cxn ang="0">
                <a:pos x="27" y="50"/>
              </a:cxn>
              <a:cxn ang="0">
                <a:pos x="16" y="50"/>
              </a:cxn>
              <a:cxn ang="0">
                <a:pos x="22" y="20"/>
              </a:cxn>
              <a:cxn ang="0">
                <a:pos x="27" y="25"/>
              </a:cxn>
            </a:cxnLst>
            <a:rect l="0" t="0" r="r" b="b"/>
            <a:pathLst>
              <a:path w="27" h="75">
                <a:moveTo>
                  <a:pt x="27" y="25"/>
                </a:moveTo>
                <a:lnTo>
                  <a:pt x="27" y="0"/>
                </a:lnTo>
                <a:lnTo>
                  <a:pt x="22" y="0"/>
                </a:lnTo>
                <a:lnTo>
                  <a:pt x="0" y="75"/>
                </a:lnTo>
                <a:lnTo>
                  <a:pt x="11" y="75"/>
                </a:lnTo>
                <a:lnTo>
                  <a:pt x="16" y="60"/>
                </a:lnTo>
                <a:lnTo>
                  <a:pt x="27" y="60"/>
                </a:lnTo>
                <a:lnTo>
                  <a:pt x="27" y="50"/>
                </a:lnTo>
                <a:lnTo>
                  <a:pt x="16" y="50"/>
                </a:lnTo>
                <a:lnTo>
                  <a:pt x="22" y="20"/>
                </a:lnTo>
                <a:lnTo>
                  <a:pt x="27" y="25"/>
                </a:lnTo>
                <a:close/>
              </a:path>
            </a:pathLst>
          </a:custGeom>
          <a:solidFill>
            <a:srgbClr val="FFFFFF"/>
          </a:solidFill>
          <a:ln w="9525">
            <a:noFill/>
            <a:round/>
            <a:headEnd/>
            <a:tailEnd/>
          </a:ln>
        </p:spPr>
        <p:txBody>
          <a:bodyPr/>
          <a:lstStyle/>
          <a:p>
            <a:endParaRPr lang="en-US"/>
          </a:p>
        </p:txBody>
      </p:sp>
      <p:sp>
        <p:nvSpPr>
          <p:cNvPr id="159306" name="Freeform 2634"/>
          <p:cNvSpPr>
            <a:spLocks/>
          </p:cNvSpPr>
          <p:nvPr/>
        </p:nvSpPr>
        <p:spPr bwMode="auto">
          <a:xfrm>
            <a:off x="3368675" y="801688"/>
            <a:ext cx="42863" cy="119063"/>
          </a:xfrm>
          <a:custGeom>
            <a:avLst/>
            <a:gdLst/>
            <a:ahLst/>
            <a:cxnLst>
              <a:cxn ang="0">
                <a:pos x="27" y="25"/>
              </a:cxn>
              <a:cxn ang="0">
                <a:pos x="27" y="0"/>
              </a:cxn>
              <a:cxn ang="0">
                <a:pos x="22" y="0"/>
              </a:cxn>
              <a:cxn ang="0">
                <a:pos x="0" y="75"/>
              </a:cxn>
              <a:cxn ang="0">
                <a:pos x="11" y="75"/>
              </a:cxn>
              <a:cxn ang="0">
                <a:pos x="16" y="60"/>
              </a:cxn>
              <a:cxn ang="0">
                <a:pos x="27" y="60"/>
              </a:cxn>
              <a:cxn ang="0">
                <a:pos x="27" y="50"/>
              </a:cxn>
              <a:cxn ang="0">
                <a:pos x="16" y="50"/>
              </a:cxn>
              <a:cxn ang="0">
                <a:pos x="22" y="20"/>
              </a:cxn>
              <a:cxn ang="0">
                <a:pos x="27" y="25"/>
              </a:cxn>
            </a:cxnLst>
            <a:rect l="0" t="0" r="r" b="b"/>
            <a:pathLst>
              <a:path w="27" h="75">
                <a:moveTo>
                  <a:pt x="27" y="25"/>
                </a:moveTo>
                <a:lnTo>
                  <a:pt x="27" y="0"/>
                </a:lnTo>
                <a:lnTo>
                  <a:pt x="22" y="0"/>
                </a:lnTo>
                <a:lnTo>
                  <a:pt x="0" y="75"/>
                </a:lnTo>
                <a:lnTo>
                  <a:pt x="11" y="75"/>
                </a:lnTo>
                <a:lnTo>
                  <a:pt x="16" y="60"/>
                </a:lnTo>
                <a:lnTo>
                  <a:pt x="27" y="60"/>
                </a:lnTo>
                <a:lnTo>
                  <a:pt x="27" y="50"/>
                </a:lnTo>
                <a:lnTo>
                  <a:pt x="16" y="50"/>
                </a:lnTo>
                <a:lnTo>
                  <a:pt x="22" y="20"/>
                </a:lnTo>
                <a:lnTo>
                  <a:pt x="27" y="25"/>
                </a:lnTo>
                <a:close/>
              </a:path>
            </a:pathLst>
          </a:custGeom>
          <a:noFill/>
          <a:ln w="7938" cap="rnd">
            <a:solidFill>
              <a:srgbClr val="000000"/>
            </a:solidFill>
            <a:prstDash val="solid"/>
            <a:round/>
            <a:headEnd/>
            <a:tailEnd/>
          </a:ln>
        </p:spPr>
        <p:txBody>
          <a:bodyPr/>
          <a:lstStyle/>
          <a:p>
            <a:endParaRPr lang="en-US"/>
          </a:p>
        </p:txBody>
      </p:sp>
      <p:sp>
        <p:nvSpPr>
          <p:cNvPr id="159307" name="Rectangle 2635"/>
          <p:cNvSpPr>
            <a:spLocks noChangeArrowheads="1"/>
          </p:cNvSpPr>
          <p:nvPr/>
        </p:nvSpPr>
        <p:spPr bwMode="auto">
          <a:xfrm>
            <a:off x="2890838" y="1576388"/>
            <a:ext cx="736600" cy="136525"/>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charset="0"/>
              </a:rPr>
              <a:t>Map Location</a:t>
            </a:r>
            <a:endParaRPr lang="en-US"/>
          </a:p>
        </p:txBody>
      </p:sp>
      <p:sp>
        <p:nvSpPr>
          <p:cNvPr id="159308" name="Line 2636"/>
          <p:cNvSpPr>
            <a:spLocks noChangeShapeType="1"/>
          </p:cNvSpPr>
          <p:nvPr/>
        </p:nvSpPr>
        <p:spPr bwMode="auto">
          <a:xfrm flipV="1">
            <a:off x="3402013" y="1376363"/>
            <a:ext cx="360363" cy="165100"/>
          </a:xfrm>
          <a:prstGeom prst="line">
            <a:avLst/>
          </a:prstGeom>
          <a:noFill/>
          <a:ln w="7938" cap="rnd">
            <a:solidFill>
              <a:srgbClr val="000000"/>
            </a:solidFill>
            <a:round/>
            <a:headEnd/>
            <a:tailEnd/>
          </a:ln>
        </p:spPr>
        <p:txBody>
          <a:bodyPr/>
          <a:lstStyle/>
          <a:p>
            <a:endParaRPr lang="en-US"/>
          </a:p>
        </p:txBody>
      </p:sp>
      <p:sp>
        <p:nvSpPr>
          <p:cNvPr id="159309" name="Freeform 2637"/>
          <p:cNvSpPr>
            <a:spLocks/>
          </p:cNvSpPr>
          <p:nvPr/>
        </p:nvSpPr>
        <p:spPr bwMode="auto">
          <a:xfrm>
            <a:off x="3643313" y="1368425"/>
            <a:ext cx="127000" cy="77788"/>
          </a:xfrm>
          <a:custGeom>
            <a:avLst/>
            <a:gdLst/>
            <a:ahLst/>
            <a:cxnLst>
              <a:cxn ang="0">
                <a:pos x="0" y="19"/>
              </a:cxn>
              <a:cxn ang="0">
                <a:pos x="80" y="0"/>
              </a:cxn>
              <a:cxn ang="0">
                <a:pos x="21" y="49"/>
              </a:cxn>
              <a:cxn ang="0">
                <a:pos x="0" y="19"/>
              </a:cxn>
            </a:cxnLst>
            <a:rect l="0" t="0" r="r" b="b"/>
            <a:pathLst>
              <a:path w="80" h="49">
                <a:moveTo>
                  <a:pt x="0" y="19"/>
                </a:moveTo>
                <a:lnTo>
                  <a:pt x="80" y="0"/>
                </a:lnTo>
                <a:lnTo>
                  <a:pt x="21" y="49"/>
                </a:lnTo>
                <a:lnTo>
                  <a:pt x="0" y="19"/>
                </a:lnTo>
                <a:close/>
              </a:path>
            </a:pathLst>
          </a:custGeom>
          <a:solidFill>
            <a:srgbClr val="000000"/>
          </a:solidFill>
          <a:ln w="9525">
            <a:noFill/>
            <a:round/>
            <a:headEnd/>
            <a:tailEnd/>
          </a:ln>
        </p:spPr>
        <p:txBody>
          <a:bodyPr/>
          <a:lstStyle/>
          <a:p>
            <a:endParaRPr lang="en-US"/>
          </a:p>
        </p:txBody>
      </p:sp>
      <p:sp>
        <p:nvSpPr>
          <p:cNvPr id="159310" name="Freeform 2638"/>
          <p:cNvSpPr>
            <a:spLocks/>
          </p:cNvSpPr>
          <p:nvPr/>
        </p:nvSpPr>
        <p:spPr bwMode="auto">
          <a:xfrm>
            <a:off x="3643313" y="1368425"/>
            <a:ext cx="127000" cy="77788"/>
          </a:xfrm>
          <a:custGeom>
            <a:avLst/>
            <a:gdLst/>
            <a:ahLst/>
            <a:cxnLst>
              <a:cxn ang="0">
                <a:pos x="0" y="19"/>
              </a:cxn>
              <a:cxn ang="0">
                <a:pos x="80" y="0"/>
              </a:cxn>
              <a:cxn ang="0">
                <a:pos x="21" y="49"/>
              </a:cxn>
              <a:cxn ang="0">
                <a:pos x="0" y="19"/>
              </a:cxn>
            </a:cxnLst>
            <a:rect l="0" t="0" r="r" b="b"/>
            <a:pathLst>
              <a:path w="80" h="49">
                <a:moveTo>
                  <a:pt x="0" y="19"/>
                </a:moveTo>
                <a:lnTo>
                  <a:pt x="80" y="0"/>
                </a:lnTo>
                <a:lnTo>
                  <a:pt x="21" y="49"/>
                </a:lnTo>
                <a:lnTo>
                  <a:pt x="0" y="19"/>
                </a:lnTo>
                <a:close/>
              </a:path>
            </a:pathLst>
          </a:custGeom>
          <a:noFill/>
          <a:ln w="7938" cap="rnd">
            <a:solidFill>
              <a:srgbClr val="000000"/>
            </a:solidFill>
            <a:prstDash val="solid"/>
            <a:round/>
            <a:headEnd/>
            <a:tailEnd/>
          </a:ln>
        </p:spPr>
        <p:txBody>
          <a:bodyPr/>
          <a:lstStyle/>
          <a:p>
            <a:endParaRPr lang="en-US"/>
          </a:p>
        </p:txBody>
      </p:sp>
      <p:sp>
        <p:nvSpPr>
          <p:cNvPr id="159311" name="Rectangle 2639"/>
          <p:cNvSpPr>
            <a:spLocks noChangeArrowheads="1"/>
          </p:cNvSpPr>
          <p:nvPr/>
        </p:nvSpPr>
        <p:spPr bwMode="auto">
          <a:xfrm>
            <a:off x="946150" y="4821238"/>
            <a:ext cx="506413" cy="171450"/>
          </a:xfrm>
          <a:prstGeom prst="rect">
            <a:avLst/>
          </a:prstGeom>
          <a:solidFill>
            <a:srgbClr val="FFFFFF"/>
          </a:solidFill>
          <a:ln w="9525">
            <a:noFill/>
            <a:miter lim="800000"/>
            <a:headEnd/>
            <a:tailEnd/>
          </a:ln>
        </p:spPr>
        <p:txBody>
          <a:bodyPr/>
          <a:lstStyle/>
          <a:p>
            <a:endParaRPr lang="en-US"/>
          </a:p>
        </p:txBody>
      </p:sp>
      <p:sp>
        <p:nvSpPr>
          <p:cNvPr id="159312" name="Rectangle 2640"/>
          <p:cNvSpPr>
            <a:spLocks noChangeArrowheads="1"/>
          </p:cNvSpPr>
          <p:nvPr/>
        </p:nvSpPr>
        <p:spPr bwMode="auto">
          <a:xfrm>
            <a:off x="844550" y="4805363"/>
            <a:ext cx="576263" cy="227013"/>
          </a:xfrm>
          <a:prstGeom prst="rect">
            <a:avLst/>
          </a:prstGeom>
          <a:solidFill>
            <a:srgbClr val="FFFFFF"/>
          </a:solidFill>
          <a:ln w="9525">
            <a:noFill/>
            <a:miter lim="800000"/>
            <a:headEnd/>
            <a:tailEnd/>
          </a:ln>
        </p:spPr>
        <p:txBody>
          <a:bodyPr/>
          <a:lstStyle/>
          <a:p>
            <a:endParaRPr lang="en-US"/>
          </a:p>
        </p:txBody>
      </p:sp>
      <p:sp>
        <p:nvSpPr>
          <p:cNvPr id="159313" name="Rectangle 2641"/>
          <p:cNvSpPr>
            <a:spLocks noChangeArrowheads="1"/>
          </p:cNvSpPr>
          <p:nvPr/>
        </p:nvSpPr>
        <p:spPr bwMode="auto">
          <a:xfrm>
            <a:off x="885825" y="4814888"/>
            <a:ext cx="593725" cy="228600"/>
          </a:xfrm>
          <a:prstGeom prst="rect">
            <a:avLst/>
          </a:prstGeom>
          <a:noFill/>
          <a:ln w="9525">
            <a:noFill/>
            <a:miter lim="800000"/>
            <a:headEnd/>
            <a:tailEnd/>
          </a:ln>
        </p:spPr>
        <p:txBody>
          <a:bodyPr wrap="none" lIns="0" tIns="0" rIns="0" bIns="0">
            <a:spAutoFit/>
          </a:bodyPr>
          <a:lstStyle/>
          <a:p>
            <a:r>
              <a:rPr lang="en-US" sz="1500" b="1">
                <a:solidFill>
                  <a:srgbClr val="000000"/>
                </a:solidFill>
                <a:latin typeface="Times New Roman" pitchFamily="18" charset="0"/>
              </a:rPr>
              <a:t>SITKA</a:t>
            </a:r>
            <a:endParaRPr lang="en-US"/>
          </a:p>
        </p:txBody>
      </p:sp>
      <p:sp>
        <p:nvSpPr>
          <p:cNvPr id="159314" name="Rectangle 2642"/>
          <p:cNvSpPr>
            <a:spLocks noChangeArrowheads="1"/>
          </p:cNvSpPr>
          <p:nvPr/>
        </p:nvSpPr>
        <p:spPr bwMode="auto">
          <a:xfrm>
            <a:off x="331788" y="254000"/>
            <a:ext cx="7938" cy="6350"/>
          </a:xfrm>
          <a:prstGeom prst="rect">
            <a:avLst/>
          </a:prstGeom>
          <a:solidFill>
            <a:srgbClr val="000000"/>
          </a:solidFill>
          <a:ln w="9525">
            <a:noFill/>
            <a:miter lim="800000"/>
            <a:headEnd/>
            <a:tailEnd/>
          </a:ln>
        </p:spPr>
        <p:txBody>
          <a:bodyPr/>
          <a:lstStyle/>
          <a:p>
            <a:endParaRPr lang="en-US"/>
          </a:p>
        </p:txBody>
      </p:sp>
      <p:sp>
        <p:nvSpPr>
          <p:cNvPr id="159315" name="Rectangle 2643"/>
          <p:cNvSpPr>
            <a:spLocks noChangeArrowheads="1"/>
          </p:cNvSpPr>
          <p:nvPr/>
        </p:nvSpPr>
        <p:spPr bwMode="auto">
          <a:xfrm>
            <a:off x="331788" y="254000"/>
            <a:ext cx="7938" cy="6350"/>
          </a:xfrm>
          <a:prstGeom prst="rect">
            <a:avLst/>
          </a:prstGeom>
          <a:solidFill>
            <a:srgbClr val="000000"/>
          </a:solidFill>
          <a:ln w="9525">
            <a:noFill/>
            <a:miter lim="800000"/>
            <a:headEnd/>
            <a:tailEnd/>
          </a:ln>
        </p:spPr>
        <p:txBody>
          <a:bodyPr/>
          <a:lstStyle/>
          <a:p>
            <a:endParaRPr lang="en-US"/>
          </a:p>
        </p:txBody>
      </p:sp>
      <p:sp>
        <p:nvSpPr>
          <p:cNvPr id="159316" name="Rectangle 2644"/>
          <p:cNvSpPr>
            <a:spLocks noChangeArrowheads="1"/>
          </p:cNvSpPr>
          <p:nvPr/>
        </p:nvSpPr>
        <p:spPr bwMode="auto">
          <a:xfrm>
            <a:off x="279400" y="254000"/>
            <a:ext cx="4038600" cy="22225"/>
          </a:xfrm>
          <a:prstGeom prst="rect">
            <a:avLst/>
          </a:prstGeom>
          <a:solidFill>
            <a:srgbClr val="000000"/>
          </a:solidFill>
          <a:ln w="9525">
            <a:noFill/>
            <a:miter lim="800000"/>
            <a:headEnd/>
            <a:tailEnd/>
          </a:ln>
        </p:spPr>
        <p:txBody>
          <a:bodyPr/>
          <a:lstStyle/>
          <a:p>
            <a:endParaRPr lang="en-US"/>
          </a:p>
        </p:txBody>
      </p:sp>
      <p:sp>
        <p:nvSpPr>
          <p:cNvPr id="159317" name="Rectangle 2645"/>
          <p:cNvSpPr>
            <a:spLocks noChangeArrowheads="1"/>
          </p:cNvSpPr>
          <p:nvPr/>
        </p:nvSpPr>
        <p:spPr bwMode="auto">
          <a:xfrm>
            <a:off x="4318000" y="254000"/>
            <a:ext cx="9525" cy="6350"/>
          </a:xfrm>
          <a:prstGeom prst="rect">
            <a:avLst/>
          </a:prstGeom>
          <a:solidFill>
            <a:srgbClr val="000000"/>
          </a:solidFill>
          <a:ln w="9525">
            <a:noFill/>
            <a:miter lim="800000"/>
            <a:headEnd/>
            <a:tailEnd/>
          </a:ln>
        </p:spPr>
        <p:txBody>
          <a:bodyPr/>
          <a:lstStyle/>
          <a:p>
            <a:endParaRPr lang="en-US"/>
          </a:p>
        </p:txBody>
      </p:sp>
      <p:sp>
        <p:nvSpPr>
          <p:cNvPr id="159318" name="Rectangle 2646"/>
          <p:cNvSpPr>
            <a:spLocks noChangeArrowheads="1"/>
          </p:cNvSpPr>
          <p:nvPr/>
        </p:nvSpPr>
        <p:spPr bwMode="auto">
          <a:xfrm>
            <a:off x="4318000" y="254000"/>
            <a:ext cx="9525" cy="6350"/>
          </a:xfrm>
          <a:prstGeom prst="rect">
            <a:avLst/>
          </a:prstGeom>
          <a:solidFill>
            <a:srgbClr val="000000"/>
          </a:solidFill>
          <a:ln w="9525">
            <a:noFill/>
            <a:miter lim="800000"/>
            <a:headEnd/>
            <a:tailEnd/>
          </a:ln>
        </p:spPr>
        <p:txBody>
          <a:bodyPr/>
          <a:lstStyle/>
          <a:p>
            <a:endParaRPr lang="en-US"/>
          </a:p>
        </p:txBody>
      </p:sp>
      <p:sp>
        <p:nvSpPr>
          <p:cNvPr id="159319" name="Rectangle 2647"/>
          <p:cNvSpPr>
            <a:spLocks noChangeArrowheads="1"/>
          </p:cNvSpPr>
          <p:nvPr/>
        </p:nvSpPr>
        <p:spPr bwMode="auto">
          <a:xfrm>
            <a:off x="279400" y="276225"/>
            <a:ext cx="25400" cy="5541963"/>
          </a:xfrm>
          <a:prstGeom prst="rect">
            <a:avLst/>
          </a:prstGeom>
          <a:solidFill>
            <a:srgbClr val="000000"/>
          </a:solidFill>
          <a:ln w="9525">
            <a:noFill/>
            <a:miter lim="800000"/>
            <a:headEnd/>
            <a:tailEnd/>
          </a:ln>
        </p:spPr>
        <p:txBody>
          <a:bodyPr/>
          <a:lstStyle/>
          <a:p>
            <a:endParaRPr lang="en-US"/>
          </a:p>
        </p:txBody>
      </p:sp>
      <p:sp>
        <p:nvSpPr>
          <p:cNvPr id="159320" name="Rectangle 2648"/>
          <p:cNvSpPr>
            <a:spLocks noChangeArrowheads="1"/>
          </p:cNvSpPr>
          <p:nvPr/>
        </p:nvSpPr>
        <p:spPr bwMode="auto">
          <a:xfrm>
            <a:off x="4318000" y="254000"/>
            <a:ext cx="26988" cy="5548313"/>
          </a:xfrm>
          <a:prstGeom prst="rect">
            <a:avLst/>
          </a:prstGeom>
          <a:solidFill>
            <a:srgbClr val="000000"/>
          </a:solidFill>
          <a:ln w="9525">
            <a:noFill/>
            <a:miter lim="800000"/>
            <a:headEnd/>
            <a:tailEnd/>
          </a:ln>
        </p:spPr>
        <p:txBody>
          <a:bodyPr/>
          <a:lstStyle/>
          <a:p>
            <a:endParaRPr lang="en-US"/>
          </a:p>
        </p:txBody>
      </p:sp>
      <p:sp>
        <p:nvSpPr>
          <p:cNvPr id="159321" name="Rectangle 2649"/>
          <p:cNvSpPr>
            <a:spLocks noChangeArrowheads="1"/>
          </p:cNvSpPr>
          <p:nvPr/>
        </p:nvSpPr>
        <p:spPr bwMode="auto">
          <a:xfrm>
            <a:off x="4318000" y="5676900"/>
            <a:ext cx="9525" cy="7938"/>
          </a:xfrm>
          <a:prstGeom prst="rect">
            <a:avLst/>
          </a:prstGeom>
          <a:solidFill>
            <a:srgbClr val="000000"/>
          </a:solidFill>
          <a:ln w="9525">
            <a:noFill/>
            <a:miter lim="800000"/>
            <a:headEnd/>
            <a:tailEnd/>
          </a:ln>
        </p:spPr>
        <p:txBody>
          <a:bodyPr/>
          <a:lstStyle/>
          <a:p>
            <a:endParaRPr lang="en-US"/>
          </a:p>
        </p:txBody>
      </p:sp>
      <p:sp>
        <p:nvSpPr>
          <p:cNvPr id="159322" name="Rectangle 2650"/>
          <p:cNvSpPr>
            <a:spLocks noChangeArrowheads="1"/>
          </p:cNvSpPr>
          <p:nvPr/>
        </p:nvSpPr>
        <p:spPr bwMode="auto">
          <a:xfrm>
            <a:off x="4318000" y="5676900"/>
            <a:ext cx="9525" cy="7938"/>
          </a:xfrm>
          <a:prstGeom prst="rect">
            <a:avLst/>
          </a:prstGeom>
          <a:solidFill>
            <a:srgbClr val="000000"/>
          </a:solidFill>
          <a:ln w="9525">
            <a:noFill/>
            <a:miter lim="800000"/>
            <a:headEnd/>
            <a:tailEnd/>
          </a:ln>
        </p:spPr>
        <p:txBody>
          <a:bodyPr/>
          <a:lstStyle/>
          <a:p>
            <a:endParaRPr lang="en-US"/>
          </a:p>
        </p:txBody>
      </p:sp>
      <p:sp>
        <p:nvSpPr>
          <p:cNvPr id="159323" name="Rectangle 2651"/>
          <p:cNvSpPr>
            <a:spLocks noChangeArrowheads="1"/>
          </p:cNvSpPr>
          <p:nvPr/>
        </p:nvSpPr>
        <p:spPr bwMode="auto">
          <a:xfrm>
            <a:off x="304800" y="5794375"/>
            <a:ext cx="4040188" cy="23813"/>
          </a:xfrm>
          <a:prstGeom prst="rect">
            <a:avLst/>
          </a:prstGeom>
          <a:solidFill>
            <a:srgbClr val="000000"/>
          </a:solidFill>
          <a:ln w="9525">
            <a:noFill/>
            <a:miter lim="800000"/>
            <a:headEnd/>
            <a:tailEnd/>
          </a:ln>
        </p:spPr>
        <p:txBody>
          <a:bodyPr/>
          <a:lstStyle/>
          <a:p>
            <a:endParaRPr lang="en-US"/>
          </a:p>
        </p:txBody>
      </p:sp>
      <p:sp>
        <p:nvSpPr>
          <p:cNvPr id="159325" name="Rectangle 2653"/>
          <p:cNvSpPr>
            <a:spLocks noChangeArrowheads="1"/>
          </p:cNvSpPr>
          <p:nvPr/>
        </p:nvSpPr>
        <p:spPr bwMode="auto">
          <a:xfrm>
            <a:off x="2590800" y="3581400"/>
            <a:ext cx="374650" cy="136525"/>
          </a:xfrm>
          <a:prstGeom prst="rect">
            <a:avLst/>
          </a:prstGeom>
          <a:solidFill>
            <a:schemeClr val="tx1"/>
          </a:solidFill>
          <a:ln w="9525">
            <a:noFill/>
            <a:miter lim="800000"/>
            <a:headEnd/>
            <a:tailEnd/>
          </a:ln>
        </p:spPr>
        <p:txBody>
          <a:bodyPr wrap="none" lIns="0" tIns="0" rIns="0" bIns="0">
            <a:spAutoFit/>
          </a:bodyPr>
          <a:lstStyle/>
          <a:p>
            <a:r>
              <a:rPr lang="en-US" sz="900" b="1" dirty="0">
                <a:solidFill>
                  <a:srgbClr val="000000"/>
                </a:solidFill>
                <a:latin typeface="Times New Roman" pitchFamily="18" charset="0"/>
              </a:rPr>
              <a:t> </a:t>
            </a:r>
            <a:r>
              <a:rPr lang="en-US" sz="900" b="1" dirty="0" err="1">
                <a:solidFill>
                  <a:srgbClr val="000000"/>
                </a:solidFill>
                <a:latin typeface="Times New Roman" pitchFamily="18" charset="0"/>
              </a:rPr>
              <a:t>Sitkoh</a:t>
            </a:r>
            <a:r>
              <a:rPr lang="en-US" sz="900" b="1" dirty="0">
                <a:solidFill>
                  <a:srgbClr val="000000"/>
                </a:solidFill>
                <a:latin typeface="Times New Roman" pitchFamily="18" charset="0"/>
              </a:rPr>
              <a:t> </a:t>
            </a:r>
            <a:endParaRPr lang="en-US" b="1" dirty="0"/>
          </a:p>
        </p:txBody>
      </p:sp>
      <p:sp>
        <p:nvSpPr>
          <p:cNvPr id="159326" name="Rectangle 2654"/>
          <p:cNvSpPr>
            <a:spLocks noChangeArrowheads="1"/>
          </p:cNvSpPr>
          <p:nvPr/>
        </p:nvSpPr>
        <p:spPr bwMode="auto">
          <a:xfrm>
            <a:off x="2590800" y="3733800"/>
            <a:ext cx="355600" cy="136525"/>
          </a:xfrm>
          <a:prstGeom prst="rect">
            <a:avLst/>
          </a:prstGeom>
          <a:solidFill>
            <a:schemeClr val="tx1"/>
          </a:solidFill>
          <a:ln w="9525">
            <a:noFill/>
            <a:miter lim="800000"/>
            <a:headEnd/>
            <a:tailEnd/>
          </a:ln>
        </p:spPr>
        <p:txBody>
          <a:bodyPr wrap="none" lIns="0" tIns="0" rIns="0" bIns="0">
            <a:spAutoFit/>
          </a:bodyPr>
          <a:lstStyle/>
          <a:p>
            <a:r>
              <a:rPr lang="en-US" sz="900" b="1">
                <a:solidFill>
                  <a:srgbClr val="000000"/>
                </a:solidFill>
                <a:latin typeface="Times New Roman" pitchFamily="18" charset="0"/>
              </a:rPr>
              <a:t> Creek </a:t>
            </a:r>
            <a:endParaRPr lang="en-US" b="1"/>
          </a:p>
        </p:txBody>
      </p:sp>
      <p:sp>
        <p:nvSpPr>
          <p:cNvPr id="97320" name="AutoShape 40"/>
          <p:cNvSpPr>
            <a:spLocks noChangeArrowheads="1"/>
          </p:cNvSpPr>
          <p:nvPr/>
        </p:nvSpPr>
        <p:spPr bwMode="auto">
          <a:xfrm rot="760322">
            <a:off x="2971800" y="4038600"/>
            <a:ext cx="3352800" cy="304800"/>
          </a:xfrm>
          <a:prstGeom prst="rightArrow">
            <a:avLst>
              <a:gd name="adj1" fmla="val 50000"/>
              <a:gd name="adj2" fmla="val 275000"/>
            </a:avLst>
          </a:prstGeom>
          <a:solidFill>
            <a:srgbClr val="FFFFFF"/>
          </a:solidFill>
          <a:ln w="79375" algn="ctr">
            <a:solidFill>
              <a:schemeClr val="bg1"/>
            </a:solidFill>
            <a:miter lim="800000"/>
            <a:headEnd/>
            <a:tailEnd/>
          </a:ln>
          <a:effectLst/>
        </p:spPr>
        <p:txBody>
          <a:bodyPr wrap="none" anchor="ctr"/>
          <a:lstStyle/>
          <a:p>
            <a:endParaRPr lang="en-US"/>
          </a:p>
        </p:txBody>
      </p:sp>
      <p:sp>
        <p:nvSpPr>
          <p:cNvPr id="161113" name="Rectangle 4441"/>
          <p:cNvSpPr>
            <a:spLocks noRot="1" noChangeArrowheads="1"/>
          </p:cNvSpPr>
          <p:nvPr/>
        </p:nvSpPr>
        <p:spPr bwMode="auto">
          <a:xfrm>
            <a:off x="4572000" y="1219200"/>
            <a:ext cx="3962400" cy="533400"/>
          </a:xfrm>
          <a:prstGeom prst="rect">
            <a:avLst/>
          </a:prstGeom>
          <a:noFill/>
          <a:ln w="9525">
            <a:noFill/>
            <a:miter lim="800000"/>
            <a:headEnd/>
            <a:tailEnd/>
          </a:ln>
          <a:effectLst/>
        </p:spPr>
        <p:txBody>
          <a:bodyPr anchor="ctr"/>
          <a:lstStyle/>
          <a:p>
            <a:pPr eaLnBrk="1" hangingPunct="1"/>
            <a:r>
              <a:rPr lang="en-US" sz="2800" b="1" dirty="0">
                <a:effectLst>
                  <a:outerShdw blurRad="38100" dist="38100" dir="2700000" algn="tl">
                    <a:srgbClr val="000000"/>
                  </a:outerShdw>
                </a:effectLst>
                <a:latin typeface="Arial" charset="0"/>
              </a:rPr>
              <a:t>Location of </a:t>
            </a:r>
            <a:r>
              <a:rPr lang="en-US" sz="2800" b="1" dirty="0" err="1" smtClean="0">
                <a:effectLst>
                  <a:outerShdw blurRad="38100" dist="38100" dir="2700000" algn="tl">
                    <a:srgbClr val="000000"/>
                  </a:outerShdw>
                </a:effectLst>
                <a:latin typeface="Arial" charset="0"/>
              </a:rPr>
              <a:t>Sitkoh</a:t>
            </a:r>
            <a:r>
              <a:rPr lang="en-US" sz="2800" b="1" dirty="0" smtClean="0">
                <a:effectLst>
                  <a:outerShdw blurRad="38100" dist="38100" dir="2700000" algn="tl">
                    <a:srgbClr val="000000"/>
                  </a:outerShdw>
                </a:effectLst>
                <a:latin typeface="Arial" charset="0"/>
              </a:rPr>
              <a:t> Creek, </a:t>
            </a:r>
            <a:r>
              <a:rPr lang="en-US" sz="2800" b="1" dirty="0" err="1" smtClean="0">
                <a:effectLst>
                  <a:outerShdw blurRad="38100" dist="38100" dir="2700000" algn="tl">
                    <a:srgbClr val="000000"/>
                  </a:outerShdw>
                </a:effectLst>
                <a:latin typeface="Arial" charset="0"/>
              </a:rPr>
              <a:t>Chichigof</a:t>
            </a:r>
            <a:r>
              <a:rPr lang="en-US" sz="2800" b="1" dirty="0" smtClean="0">
                <a:effectLst>
                  <a:outerShdw blurRad="38100" dist="38100" dir="2700000" algn="tl">
                    <a:srgbClr val="000000"/>
                  </a:outerShdw>
                </a:effectLst>
                <a:latin typeface="Arial" charset="0"/>
              </a:rPr>
              <a:t> Island, SE Alaska and weir </a:t>
            </a:r>
            <a:r>
              <a:rPr lang="en-US" sz="2800" b="1" dirty="0">
                <a:effectLst>
                  <a:outerShdw blurRad="38100" dist="38100" dir="2700000" algn="tl">
                    <a:srgbClr val="000000"/>
                  </a:outerShdw>
                </a:effectLst>
                <a:latin typeface="Arial" charset="0"/>
              </a:rPr>
              <a:t>site </a:t>
            </a:r>
            <a:r>
              <a:rPr lang="en-US" sz="2800" b="1" dirty="0" smtClean="0">
                <a:effectLst>
                  <a:outerShdw blurRad="38100" dist="38100" dir="2700000" algn="tl">
                    <a:srgbClr val="000000"/>
                  </a:outerShdw>
                </a:effectLst>
                <a:latin typeface="Arial" charset="0"/>
              </a:rPr>
              <a:t>on </a:t>
            </a:r>
            <a:r>
              <a:rPr lang="en-US" sz="2800" b="1" dirty="0" err="1">
                <a:effectLst>
                  <a:outerShdw blurRad="38100" dist="38100" dir="2700000" algn="tl">
                    <a:srgbClr val="000000"/>
                  </a:outerShdw>
                </a:effectLst>
                <a:latin typeface="Arial" charset="0"/>
              </a:rPr>
              <a:t>Sitkoh</a:t>
            </a:r>
            <a:r>
              <a:rPr lang="en-US" sz="2800" b="1" dirty="0">
                <a:effectLst>
                  <a:outerShdw blurRad="38100" dist="38100" dir="2700000" algn="tl">
                    <a:srgbClr val="000000"/>
                  </a:outerShdw>
                </a:effectLst>
                <a:latin typeface="Arial" charset="0"/>
              </a:rPr>
              <a:t> Creek</a:t>
            </a:r>
            <a:endParaRPr lang="en-US" sz="2400" b="1" dirty="0">
              <a:effectLst>
                <a:outerShdw blurRad="38100" dist="38100" dir="2700000" algn="tl">
                  <a:srgbClr val="000000"/>
                </a:outerShdw>
              </a:effectLst>
              <a:latin typeface="Arial" charset="0"/>
            </a:endParaRPr>
          </a:p>
        </p:txBody>
      </p:sp>
      <p:sp>
        <p:nvSpPr>
          <p:cNvPr id="159327" name="AutoShape 2655"/>
          <p:cNvSpPr>
            <a:spLocks noChangeAspect="1" noChangeArrowheads="1" noTextEdit="1"/>
          </p:cNvSpPr>
          <p:nvPr/>
        </p:nvSpPr>
        <p:spPr bwMode="auto">
          <a:xfrm>
            <a:off x="4648200" y="3276600"/>
            <a:ext cx="4343400" cy="3276600"/>
          </a:xfrm>
          <a:prstGeom prst="rect">
            <a:avLst/>
          </a:prstGeom>
          <a:noFill/>
          <a:ln w="9525">
            <a:noFill/>
            <a:miter lim="800000"/>
            <a:headEnd/>
            <a:tailEnd/>
          </a:ln>
        </p:spPr>
        <p:txBody>
          <a:bodyPr/>
          <a:lstStyle/>
          <a:p>
            <a:endParaRPr lang="en-US"/>
          </a:p>
        </p:txBody>
      </p:sp>
      <p:sp>
        <p:nvSpPr>
          <p:cNvPr id="161107" name="Freeform 4435"/>
          <p:cNvSpPr>
            <a:spLocks noEditPoints="1"/>
          </p:cNvSpPr>
          <p:nvPr/>
        </p:nvSpPr>
        <p:spPr bwMode="auto">
          <a:xfrm>
            <a:off x="6851650" y="4449763"/>
            <a:ext cx="277813" cy="192088"/>
          </a:xfrm>
          <a:custGeom>
            <a:avLst/>
            <a:gdLst/>
            <a:ahLst/>
            <a:cxnLst>
              <a:cxn ang="0">
                <a:pos x="18" y="3"/>
              </a:cxn>
              <a:cxn ang="0">
                <a:pos x="485" y="286"/>
              </a:cxn>
              <a:cxn ang="0">
                <a:pos x="489" y="301"/>
              </a:cxn>
              <a:cxn ang="0">
                <a:pos x="474" y="305"/>
              </a:cxn>
              <a:cxn ang="0">
                <a:pos x="7" y="22"/>
              </a:cxn>
              <a:cxn ang="0">
                <a:pos x="3" y="7"/>
              </a:cxn>
              <a:cxn ang="0">
                <a:pos x="18" y="3"/>
              </a:cxn>
              <a:cxn ang="0">
                <a:pos x="464" y="211"/>
              </a:cxn>
              <a:cxn ang="0">
                <a:pos x="540" y="332"/>
              </a:cxn>
              <a:cxn ang="0">
                <a:pos x="398" y="321"/>
              </a:cxn>
              <a:cxn ang="0">
                <a:pos x="464" y="211"/>
              </a:cxn>
            </a:cxnLst>
            <a:rect l="0" t="0" r="r" b="b"/>
            <a:pathLst>
              <a:path w="540" h="332">
                <a:moveTo>
                  <a:pt x="18" y="3"/>
                </a:moveTo>
                <a:lnTo>
                  <a:pt x="485" y="286"/>
                </a:lnTo>
                <a:cubicBezTo>
                  <a:pt x="490" y="290"/>
                  <a:pt x="492" y="296"/>
                  <a:pt x="489" y="301"/>
                </a:cubicBezTo>
                <a:cubicBezTo>
                  <a:pt x="486" y="306"/>
                  <a:pt x="479" y="308"/>
                  <a:pt x="474" y="305"/>
                </a:cubicBezTo>
                <a:lnTo>
                  <a:pt x="7" y="22"/>
                </a:lnTo>
                <a:cubicBezTo>
                  <a:pt x="2" y="19"/>
                  <a:pt x="0" y="12"/>
                  <a:pt x="3" y="7"/>
                </a:cubicBezTo>
                <a:cubicBezTo>
                  <a:pt x="6" y="2"/>
                  <a:pt x="13" y="0"/>
                  <a:pt x="18" y="3"/>
                </a:cubicBezTo>
                <a:close/>
                <a:moveTo>
                  <a:pt x="464" y="211"/>
                </a:moveTo>
                <a:lnTo>
                  <a:pt x="540" y="332"/>
                </a:lnTo>
                <a:lnTo>
                  <a:pt x="398" y="321"/>
                </a:lnTo>
                <a:lnTo>
                  <a:pt x="464" y="211"/>
                </a:lnTo>
                <a:close/>
              </a:path>
            </a:pathLst>
          </a:custGeom>
          <a:solidFill>
            <a:srgbClr val="000000"/>
          </a:solidFill>
          <a:ln w="7938" cap="flat">
            <a:solidFill>
              <a:srgbClr val="000000"/>
            </a:solidFill>
            <a:prstDash val="solid"/>
            <a:bevel/>
            <a:headEnd/>
            <a:tailEnd/>
          </a:ln>
        </p:spPr>
        <p:txBody>
          <a:bodyPr/>
          <a:lstStyle/>
          <a:p>
            <a:endParaRPr lang="en-US"/>
          </a:p>
        </p:txBody>
      </p:sp>
      <p:sp>
        <p:nvSpPr>
          <p:cNvPr id="2576" name="5-Point Star 2575"/>
          <p:cNvSpPr/>
          <p:nvPr/>
        </p:nvSpPr>
        <p:spPr bwMode="auto">
          <a:xfrm>
            <a:off x="1447800" y="2819400"/>
            <a:ext cx="152400" cy="152400"/>
          </a:xfrm>
          <a:prstGeom prst="star5">
            <a:avLst/>
          </a:prstGeom>
          <a:solidFill>
            <a:schemeClr val="bg1"/>
          </a:solidFill>
          <a:ln w="793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159325"/>
                                        </p:tgtEl>
                                      </p:cBhvr>
                                      <p:by x="150000" y="150000"/>
                                    </p:animScale>
                                  </p:childTnLst>
                                </p:cTn>
                              </p:par>
                              <p:par>
                                <p:cTn id="7" presetID="6" presetClass="emph" presetSubtype="0" fill="hold" grpId="0" nodeType="withEffect">
                                  <p:stCondLst>
                                    <p:cond delay="0"/>
                                  </p:stCondLst>
                                  <p:childTnLst>
                                    <p:animScale>
                                      <p:cBhvr>
                                        <p:cTn id="8" dur="500" fill="hold"/>
                                        <p:tgtEl>
                                          <p:spTgt spid="159326"/>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325" grpId="0" animBg="1"/>
      <p:bldP spid="159326" grpId="0" animBg="1"/>
      <p:bldP spid="25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457200" y="990600"/>
            <a:ext cx="8229600" cy="1600200"/>
          </a:xfrm>
        </p:spPr>
        <p:txBody>
          <a:bodyPr/>
          <a:lstStyle/>
          <a:p>
            <a:pPr>
              <a:buFont typeface="Wingdings" pitchFamily="2" charset="2"/>
              <a:buNone/>
            </a:pPr>
            <a:r>
              <a:rPr lang="en-US" sz="2400" b="1" u="sng" dirty="0">
                <a:latin typeface="Arial" charset="0"/>
              </a:rPr>
              <a:t>Objectives</a:t>
            </a:r>
          </a:p>
          <a:p>
            <a:r>
              <a:rPr lang="en-US" sz="2400" b="1" dirty="0" smtClean="0">
                <a:latin typeface="Arial" charset="0"/>
              </a:rPr>
              <a:t>adult </a:t>
            </a:r>
            <a:r>
              <a:rPr lang="en-US" sz="2400" b="1" dirty="0">
                <a:latin typeface="Arial" charset="0"/>
              </a:rPr>
              <a:t>steelhead &amp; steelhead smolt production</a:t>
            </a:r>
            <a:r>
              <a:rPr lang="en-US" sz="2400" b="1" dirty="0" smtClean="0">
                <a:latin typeface="Arial" charset="0"/>
              </a:rPr>
              <a:t>:</a:t>
            </a:r>
          </a:p>
          <a:p>
            <a:pPr>
              <a:buNone/>
            </a:pPr>
            <a:r>
              <a:rPr lang="en-US" sz="2400" b="1" dirty="0">
                <a:latin typeface="Arial" charset="0"/>
              </a:rPr>
              <a:t>	</a:t>
            </a:r>
            <a:r>
              <a:rPr lang="en-US" sz="2400" b="1" dirty="0" smtClean="0">
                <a:latin typeface="Arial" charset="0"/>
              </a:rPr>
              <a:t>enumeration, PIT tagging, age/sex/lengths</a:t>
            </a:r>
            <a:endParaRPr lang="en-US" sz="2400" b="1" dirty="0">
              <a:latin typeface="Arial" charset="0"/>
            </a:endParaRPr>
          </a:p>
          <a:p>
            <a:pPr>
              <a:buFont typeface="Wingdings" pitchFamily="2" charset="2"/>
              <a:buNone/>
            </a:pPr>
            <a:endParaRPr lang="en-US" sz="2400" dirty="0">
              <a:latin typeface="Arial" charset="0"/>
            </a:endParaRPr>
          </a:p>
        </p:txBody>
      </p:sp>
      <p:sp>
        <p:nvSpPr>
          <p:cNvPr id="77828" name="Rectangle 4"/>
          <p:cNvSpPr>
            <a:spLocks noRot="1" noChangeArrowheads="1"/>
          </p:cNvSpPr>
          <p:nvPr/>
        </p:nvSpPr>
        <p:spPr bwMode="auto">
          <a:xfrm>
            <a:off x="533400" y="228600"/>
            <a:ext cx="8229600" cy="533400"/>
          </a:xfrm>
          <a:prstGeom prst="rect">
            <a:avLst/>
          </a:prstGeom>
          <a:noFill/>
          <a:ln w="9525">
            <a:noFill/>
            <a:miter lim="800000"/>
            <a:headEnd/>
            <a:tailEnd/>
          </a:ln>
          <a:effectLst/>
        </p:spPr>
        <p:txBody>
          <a:bodyPr anchor="ctr"/>
          <a:lstStyle/>
          <a:p>
            <a:pPr eaLnBrk="1" hangingPunct="1"/>
            <a:r>
              <a:rPr lang="en-US" sz="2400" b="1" dirty="0" err="1">
                <a:effectLst>
                  <a:outerShdw blurRad="38100" dist="38100" dir="2700000" algn="tl">
                    <a:srgbClr val="000000"/>
                  </a:outerShdw>
                </a:effectLst>
                <a:latin typeface="Arial" charset="0"/>
              </a:rPr>
              <a:t>Sitkoh</a:t>
            </a:r>
            <a:r>
              <a:rPr lang="en-US" sz="2400" b="1" dirty="0">
                <a:effectLst>
                  <a:outerShdw blurRad="38100" dist="38100" dir="2700000" algn="tl">
                    <a:srgbClr val="000000"/>
                  </a:outerShdw>
                </a:effectLst>
                <a:latin typeface="Arial" charset="0"/>
              </a:rPr>
              <a:t> Creek </a:t>
            </a:r>
            <a:r>
              <a:rPr lang="en-US" sz="2400" b="1" dirty="0" smtClean="0">
                <a:effectLst>
                  <a:outerShdw blurRad="38100" dist="38100" dir="2700000" algn="tl">
                    <a:srgbClr val="000000"/>
                  </a:outerShdw>
                </a:effectLst>
                <a:latin typeface="Arial" charset="0"/>
              </a:rPr>
              <a:t>Steelhead Production Project</a:t>
            </a:r>
            <a:endParaRPr lang="en-US" sz="2400" b="1" dirty="0">
              <a:effectLst>
                <a:outerShdw blurRad="38100" dist="38100" dir="2700000" algn="tl">
                  <a:srgbClr val="000000"/>
                </a:outerShdw>
              </a:effectLst>
              <a:latin typeface="Arial" charset="0"/>
            </a:endParaRPr>
          </a:p>
        </p:txBody>
      </p:sp>
      <p:sp>
        <p:nvSpPr>
          <p:cNvPr id="77831" name="Rectangle 7"/>
          <p:cNvSpPr>
            <a:spLocks noChangeArrowheads="1"/>
          </p:cNvSpPr>
          <p:nvPr/>
        </p:nvSpPr>
        <p:spPr bwMode="auto">
          <a:xfrm>
            <a:off x="381000" y="2971800"/>
            <a:ext cx="8610600" cy="32004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70000"/>
              <a:buFont typeface="Wingdings" pitchFamily="2" charset="2"/>
              <a:buNone/>
            </a:pPr>
            <a:r>
              <a:rPr lang="en-US" sz="2200" b="1" u="sng" dirty="0">
                <a:effectLst>
                  <a:outerShdw blurRad="38100" dist="38100" dir="2700000" algn="tl">
                    <a:srgbClr val="000000"/>
                  </a:outerShdw>
                </a:effectLst>
                <a:latin typeface="Arial" charset="0"/>
              </a:rPr>
              <a:t>Ultimate Goals</a:t>
            </a:r>
            <a:r>
              <a:rPr lang="en-US" sz="2200" b="1" dirty="0">
                <a:effectLst>
                  <a:outerShdw blurRad="38100" dist="38100" dir="2700000" algn="tl">
                    <a:srgbClr val="000000"/>
                  </a:outerShdw>
                </a:effectLst>
                <a:latin typeface="Arial" charset="0"/>
              </a:rPr>
              <a:t>: </a:t>
            </a:r>
            <a:r>
              <a:rPr lang="en-US" sz="2200" b="1" dirty="0" smtClean="0">
                <a:effectLst>
                  <a:outerShdw blurRad="38100" dist="38100" dir="2700000" algn="tl">
                    <a:srgbClr val="000000"/>
                  </a:outerShdw>
                </a:effectLst>
                <a:latin typeface="Arial" charset="0"/>
              </a:rPr>
              <a:t>estimate </a:t>
            </a:r>
            <a:r>
              <a:rPr lang="en-US" sz="2200" b="1" dirty="0">
                <a:effectLst>
                  <a:outerShdw blurRad="38100" dist="38100" dir="2700000" algn="tl">
                    <a:srgbClr val="000000"/>
                  </a:outerShdw>
                </a:effectLst>
                <a:latin typeface="Arial" charset="0"/>
              </a:rPr>
              <a:t>production, develop brood-tables &amp; </a:t>
            </a:r>
            <a:r>
              <a:rPr lang="en-US" sz="2200" b="1" dirty="0" smtClean="0">
                <a:effectLst>
                  <a:outerShdw blurRad="38100" dist="38100" dir="2700000" algn="tl">
                    <a:srgbClr val="000000"/>
                  </a:outerShdw>
                </a:effectLst>
                <a:latin typeface="Arial" charset="0"/>
              </a:rPr>
              <a:t>smolt-per-spawner </a:t>
            </a:r>
            <a:r>
              <a:rPr lang="en-US" sz="2200" b="1" dirty="0">
                <a:effectLst>
                  <a:outerShdw blurRad="38100" dist="38100" dir="2700000" algn="tl">
                    <a:srgbClr val="000000"/>
                  </a:outerShdw>
                </a:effectLst>
                <a:latin typeface="Arial" charset="0"/>
              </a:rPr>
              <a:t>estimates, support habitat use project</a:t>
            </a:r>
          </a:p>
          <a:p>
            <a:pPr marL="342900" indent="-342900" algn="l" eaLnBrk="1" hangingPunct="1">
              <a:spcBef>
                <a:spcPct val="20000"/>
              </a:spcBef>
              <a:buClr>
                <a:schemeClr val="hlink"/>
              </a:buClr>
              <a:buSzPct val="70000"/>
              <a:buFont typeface="Wingdings" pitchFamily="2" charset="2"/>
              <a:buNone/>
            </a:pPr>
            <a:endParaRPr lang="en-US" sz="800" b="1" dirty="0">
              <a:effectLst>
                <a:outerShdw blurRad="38100" dist="38100" dir="2700000" algn="tl">
                  <a:srgbClr val="000000"/>
                </a:outerShdw>
              </a:effectLst>
              <a:latin typeface="Arial" charset="0"/>
            </a:endParaRPr>
          </a:p>
          <a:p>
            <a:pPr marL="742950" lvl="1" indent="-285750" algn="l" eaLnBrk="1" hangingPunct="1">
              <a:spcBef>
                <a:spcPct val="20000"/>
              </a:spcBef>
              <a:buClr>
                <a:schemeClr val="accent2"/>
              </a:buClr>
              <a:buSzPct val="70000"/>
            </a:pPr>
            <a:r>
              <a:rPr lang="en-US" dirty="0">
                <a:effectLst>
                  <a:outerShdw blurRad="38100" dist="38100" dir="2700000" algn="tl">
                    <a:srgbClr val="000000"/>
                  </a:outerShdw>
                </a:effectLst>
                <a:latin typeface="Arial" charset="0"/>
              </a:rPr>
              <a:t>Also </a:t>
            </a:r>
            <a:r>
              <a:rPr lang="en-US" dirty="0" smtClean="0">
                <a:effectLst>
                  <a:outerShdw blurRad="38100" dist="38100" dir="2700000" algn="tl">
                    <a:srgbClr val="000000"/>
                  </a:outerShdw>
                </a:effectLst>
                <a:latin typeface="Arial" charset="0"/>
              </a:rPr>
              <a:t>got:</a:t>
            </a:r>
          </a:p>
          <a:p>
            <a:pPr marL="742950" lvl="1" indent="-285750" algn="l" eaLnBrk="1" hangingPunct="1">
              <a:spcBef>
                <a:spcPct val="20000"/>
              </a:spcBef>
              <a:buClr>
                <a:schemeClr val="accent2"/>
              </a:buClr>
              <a:buSzPct val="70000"/>
              <a:buFont typeface="Wingdings" pitchFamily="2" charset="2"/>
              <a:buChar char="n"/>
            </a:pPr>
            <a:r>
              <a:rPr lang="en-US" dirty="0" smtClean="0">
                <a:effectLst>
                  <a:outerShdw blurRad="38100" dist="38100" dir="2700000" algn="tl">
                    <a:srgbClr val="000000"/>
                  </a:outerShdw>
                </a:effectLst>
                <a:latin typeface="Arial" charset="0"/>
              </a:rPr>
              <a:t> </a:t>
            </a:r>
            <a:r>
              <a:rPr lang="en-US" dirty="0">
                <a:effectLst>
                  <a:outerShdw blurRad="38100" dist="38100" dir="2700000" algn="tl">
                    <a:srgbClr val="000000"/>
                  </a:outerShdw>
                </a:effectLst>
                <a:latin typeface="Arial" charset="0"/>
              </a:rPr>
              <a:t>marine </a:t>
            </a:r>
            <a:r>
              <a:rPr lang="en-US" dirty="0" smtClean="0">
                <a:effectLst>
                  <a:outerShdw blurRad="38100" dist="38100" dir="2700000" algn="tl">
                    <a:srgbClr val="000000"/>
                  </a:outerShdw>
                </a:effectLst>
                <a:latin typeface="Arial" charset="0"/>
              </a:rPr>
              <a:t>survivals, </a:t>
            </a:r>
            <a:r>
              <a:rPr lang="en-US" dirty="0">
                <a:effectLst>
                  <a:outerShdw blurRad="38100" dist="38100" dir="2700000" algn="tl">
                    <a:srgbClr val="000000"/>
                  </a:outerShdw>
                </a:effectLst>
                <a:latin typeface="Arial" charset="0"/>
              </a:rPr>
              <a:t>adult repeat spawning and straying, life-history </a:t>
            </a:r>
            <a:r>
              <a:rPr lang="en-US" dirty="0" smtClean="0">
                <a:effectLst>
                  <a:outerShdw blurRad="38100" dist="38100" dir="2700000" algn="tl">
                    <a:srgbClr val="000000"/>
                  </a:outerShdw>
                </a:effectLst>
                <a:latin typeface="Arial" charset="0"/>
              </a:rPr>
              <a:t>variations</a:t>
            </a:r>
          </a:p>
          <a:p>
            <a:pPr marL="742950" lvl="1" indent="-285750" algn="l" eaLnBrk="1" hangingPunct="1">
              <a:spcBef>
                <a:spcPct val="20000"/>
              </a:spcBef>
              <a:buClr>
                <a:schemeClr val="accent2"/>
              </a:buClr>
              <a:buSzPct val="70000"/>
              <a:buFont typeface="Wingdings" pitchFamily="2" charset="2"/>
              <a:buChar char="n"/>
            </a:pPr>
            <a:endParaRPr lang="en-US" dirty="0" smtClean="0">
              <a:effectLst>
                <a:outerShdw blurRad="38100" dist="38100" dir="2700000" algn="tl">
                  <a:srgbClr val="000000"/>
                </a:outerShdw>
              </a:effectLst>
              <a:latin typeface="Arial" charset="0"/>
            </a:endParaRPr>
          </a:p>
          <a:p>
            <a:pPr marL="742950" lvl="1" indent="-285750" algn="l" eaLnBrk="1" hangingPunct="1">
              <a:spcBef>
                <a:spcPct val="20000"/>
              </a:spcBef>
              <a:buClr>
                <a:schemeClr val="accent2"/>
              </a:buClr>
              <a:buSzPct val="70000"/>
            </a:pPr>
            <a:r>
              <a:rPr lang="en-US" dirty="0" smtClean="0">
                <a:effectLst>
                  <a:outerShdw blurRad="38100" dist="38100" dir="2700000" algn="tl">
                    <a:srgbClr val="000000"/>
                  </a:outerShdw>
                </a:effectLst>
                <a:latin typeface="Arial" charset="0"/>
              </a:rPr>
              <a:t>Support 2 concurrent projects:</a:t>
            </a:r>
            <a:endParaRPr lang="en-US" dirty="0">
              <a:effectLst>
                <a:outerShdw blurRad="38100" dist="38100" dir="2700000" algn="tl">
                  <a:srgbClr val="000000"/>
                </a:outerShdw>
              </a:effectLst>
              <a:latin typeface="Arial" charset="0"/>
            </a:endParaRPr>
          </a:p>
          <a:p>
            <a:pPr marL="742950" lvl="1" indent="-285750" algn="l" eaLnBrk="1" hangingPunct="1">
              <a:spcBef>
                <a:spcPct val="20000"/>
              </a:spcBef>
              <a:buClr>
                <a:schemeClr val="accent2"/>
              </a:buClr>
              <a:buSzPct val="70000"/>
              <a:buFont typeface="Wingdings" pitchFamily="2" charset="2"/>
              <a:buChar char="n"/>
            </a:pPr>
            <a:endParaRPr lang="en-US" sz="800" dirty="0">
              <a:effectLst>
                <a:outerShdw blurRad="38100" dist="38100" dir="2700000" algn="tl">
                  <a:srgbClr val="000000"/>
                </a:outerShdw>
              </a:effectLst>
              <a:latin typeface="Arial" charset="0"/>
            </a:endParaRPr>
          </a:p>
          <a:p>
            <a:pPr marL="742950" lvl="1" indent="-285750" algn="l" eaLnBrk="1" hangingPunct="1">
              <a:spcBef>
                <a:spcPct val="20000"/>
              </a:spcBef>
              <a:buClr>
                <a:schemeClr val="accent2"/>
              </a:buClr>
              <a:buSzPct val="70000"/>
              <a:buFont typeface="Wingdings" pitchFamily="2" charset="2"/>
              <a:buChar char="n"/>
            </a:pPr>
            <a:r>
              <a:rPr lang="en-US" dirty="0">
                <a:effectLst>
                  <a:outerShdw blurRad="38100" dist="38100" dir="2700000" algn="tl">
                    <a:srgbClr val="000000"/>
                  </a:outerShdw>
                </a:effectLst>
                <a:latin typeface="Arial" charset="0"/>
              </a:rPr>
              <a:t>Smolt per usable habitat – habitat </a:t>
            </a:r>
            <a:r>
              <a:rPr lang="en-US" dirty="0" smtClean="0">
                <a:effectLst>
                  <a:outerShdw blurRad="38100" dist="38100" dir="2700000" algn="tl">
                    <a:srgbClr val="000000"/>
                  </a:outerShdw>
                </a:effectLst>
                <a:latin typeface="Arial" charset="0"/>
              </a:rPr>
              <a:t>capability project</a:t>
            </a:r>
            <a:endParaRPr lang="en-US" dirty="0">
              <a:effectLst>
                <a:outerShdw blurRad="38100" dist="38100" dir="2700000" algn="tl">
                  <a:srgbClr val="000000"/>
                </a:outerShdw>
              </a:effectLst>
              <a:latin typeface="Arial" charset="0"/>
            </a:endParaRPr>
          </a:p>
          <a:p>
            <a:pPr marL="342900" indent="-342900" algn="l" eaLnBrk="1" hangingPunct="1">
              <a:spcBef>
                <a:spcPct val="20000"/>
              </a:spcBef>
              <a:buClr>
                <a:schemeClr val="hlink"/>
              </a:buClr>
              <a:buSzPct val="70000"/>
              <a:buFont typeface="Wingdings" pitchFamily="2" charset="2"/>
              <a:buNone/>
            </a:pPr>
            <a:endParaRPr lang="en-US" sz="800" dirty="0">
              <a:effectLst>
                <a:outerShdw blurRad="38100" dist="38100" dir="2700000" algn="tl">
                  <a:srgbClr val="000000"/>
                </a:outerShdw>
              </a:effectLst>
              <a:latin typeface="Arial" charset="0"/>
            </a:endParaRPr>
          </a:p>
          <a:p>
            <a:pPr marL="742950" lvl="1" indent="-285750" algn="l" eaLnBrk="1" hangingPunct="1">
              <a:spcBef>
                <a:spcPct val="20000"/>
              </a:spcBef>
              <a:buClr>
                <a:schemeClr val="accent2"/>
              </a:buClr>
              <a:buSzPct val="70000"/>
              <a:buFont typeface="Wingdings" pitchFamily="2" charset="2"/>
              <a:buChar char="n"/>
            </a:pPr>
            <a:r>
              <a:rPr lang="en-US" dirty="0">
                <a:effectLst>
                  <a:outerShdw blurRad="38100" dist="38100" dir="2700000" algn="tl">
                    <a:srgbClr val="000000"/>
                  </a:outerShdw>
                </a:effectLst>
                <a:latin typeface="Arial" charset="0"/>
              </a:rPr>
              <a:t>Expansion estimates </a:t>
            </a:r>
            <a:r>
              <a:rPr lang="en-US" dirty="0" smtClean="0">
                <a:effectLst>
                  <a:outerShdw blurRad="38100" dist="38100" dir="2700000" algn="tl">
                    <a:srgbClr val="000000"/>
                  </a:outerShdw>
                </a:effectLst>
                <a:latin typeface="Arial" charset="0"/>
              </a:rPr>
              <a:t>– annual index stream snorkel surveys</a:t>
            </a:r>
          </a:p>
          <a:p>
            <a:pPr marL="742950" lvl="1" indent="-285750" algn="l" eaLnBrk="1" hangingPunct="1">
              <a:spcBef>
                <a:spcPct val="20000"/>
              </a:spcBef>
              <a:buClr>
                <a:schemeClr val="accent2"/>
              </a:buClr>
              <a:buSzPct val="70000"/>
            </a:pPr>
            <a:endParaRPr lang="en-US" dirty="0">
              <a:effectLst>
                <a:outerShdw blurRad="38100" dist="38100" dir="2700000" algn="tl">
                  <a:srgbClr val="000000"/>
                </a:outerShdw>
              </a:effectLst>
              <a:latin typeface="Arial" charset="0"/>
            </a:endParaRP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a:xfrm>
            <a:off x="304800" y="0"/>
            <a:ext cx="8458200" cy="533400"/>
          </a:xfrm>
        </p:spPr>
        <p:txBody>
          <a:bodyPr/>
          <a:lstStyle/>
          <a:p>
            <a:r>
              <a:rPr lang="en-US" sz="2000" dirty="0" err="1">
                <a:latin typeface="Arial" charset="0"/>
              </a:rPr>
              <a:t>Sitkoh</a:t>
            </a:r>
            <a:r>
              <a:rPr lang="en-US" sz="2000" dirty="0">
                <a:latin typeface="Arial" charset="0"/>
              </a:rPr>
              <a:t> Creek Weir- </a:t>
            </a:r>
            <a:r>
              <a:rPr lang="en-US" sz="2000" dirty="0" smtClean="0">
                <a:latin typeface="Arial" charset="0"/>
              </a:rPr>
              <a:t>configuration and operations</a:t>
            </a:r>
            <a:endParaRPr lang="en-US" sz="2000" dirty="0">
              <a:latin typeface="Arial" charset="0"/>
            </a:endParaRPr>
          </a:p>
        </p:txBody>
      </p:sp>
      <p:pic>
        <p:nvPicPr>
          <p:cNvPr id="33809" name="Picture 17" descr="P5090007"/>
          <p:cNvPicPr>
            <a:picLocks noChangeAspect="1" noChangeArrowheads="1"/>
          </p:cNvPicPr>
          <p:nvPr/>
        </p:nvPicPr>
        <p:blipFill>
          <a:blip r:embed="rId4" cstate="print"/>
          <a:srcRect/>
          <a:stretch>
            <a:fillRect/>
          </a:stretch>
        </p:blipFill>
        <p:spPr bwMode="auto">
          <a:xfrm>
            <a:off x="457200" y="609600"/>
            <a:ext cx="8305800" cy="5410200"/>
          </a:xfrm>
          <a:prstGeom prst="rect">
            <a:avLst/>
          </a:prstGeom>
          <a:noFill/>
        </p:spPr>
      </p:pic>
      <p:grpSp>
        <p:nvGrpSpPr>
          <p:cNvPr id="2" name="Group 38"/>
          <p:cNvGrpSpPr>
            <a:grpSpLocks/>
          </p:cNvGrpSpPr>
          <p:nvPr/>
        </p:nvGrpSpPr>
        <p:grpSpPr bwMode="auto">
          <a:xfrm>
            <a:off x="2209800" y="2286000"/>
            <a:ext cx="917575" cy="654050"/>
            <a:chOff x="1440" y="1413"/>
            <a:chExt cx="578" cy="412"/>
          </a:xfrm>
        </p:grpSpPr>
        <p:pic>
          <p:nvPicPr>
            <p:cNvPr id="33819" name="Picture 27" descr="Steelhead"/>
            <p:cNvPicPr>
              <a:picLocks noChangeAspect="1" noChangeArrowheads="1"/>
            </p:cNvPicPr>
            <p:nvPr/>
          </p:nvPicPr>
          <p:blipFill>
            <a:blip r:embed="rId5" cstate="print"/>
            <a:srcRect/>
            <a:stretch>
              <a:fillRect/>
            </a:stretch>
          </p:blipFill>
          <p:spPr bwMode="auto">
            <a:xfrm rot="609256">
              <a:off x="1730" y="1710"/>
              <a:ext cx="288" cy="115"/>
            </a:xfrm>
            <a:prstGeom prst="rect">
              <a:avLst/>
            </a:prstGeom>
            <a:noFill/>
          </p:spPr>
        </p:pic>
        <p:pic>
          <p:nvPicPr>
            <p:cNvPr id="33820" name="Picture 28" descr="Steelhead"/>
            <p:cNvPicPr>
              <a:picLocks noChangeAspect="1" noChangeArrowheads="1"/>
            </p:cNvPicPr>
            <p:nvPr/>
          </p:nvPicPr>
          <p:blipFill>
            <a:blip r:embed="rId6" cstate="print"/>
            <a:srcRect/>
            <a:stretch>
              <a:fillRect/>
            </a:stretch>
          </p:blipFill>
          <p:spPr bwMode="auto">
            <a:xfrm rot="-1209756">
              <a:off x="1584" y="1662"/>
              <a:ext cx="240" cy="97"/>
            </a:xfrm>
            <a:prstGeom prst="rect">
              <a:avLst/>
            </a:prstGeom>
            <a:noFill/>
          </p:spPr>
        </p:pic>
        <p:pic>
          <p:nvPicPr>
            <p:cNvPr id="33821" name="Picture 29" descr="Steelhead"/>
            <p:cNvPicPr>
              <a:picLocks noChangeAspect="1" noChangeArrowheads="1"/>
            </p:cNvPicPr>
            <p:nvPr/>
          </p:nvPicPr>
          <p:blipFill>
            <a:blip r:embed="rId7" cstate="print"/>
            <a:srcRect/>
            <a:stretch>
              <a:fillRect/>
            </a:stretch>
          </p:blipFill>
          <p:spPr bwMode="auto">
            <a:xfrm rot="-299988">
              <a:off x="1826" y="1653"/>
              <a:ext cx="192" cy="77"/>
            </a:xfrm>
            <a:prstGeom prst="rect">
              <a:avLst/>
            </a:prstGeom>
            <a:noFill/>
          </p:spPr>
        </p:pic>
        <p:pic>
          <p:nvPicPr>
            <p:cNvPr id="33823" name="Picture 31" descr="Steelhead"/>
            <p:cNvPicPr>
              <a:picLocks noChangeAspect="1" noChangeArrowheads="1"/>
            </p:cNvPicPr>
            <p:nvPr/>
          </p:nvPicPr>
          <p:blipFill>
            <a:blip r:embed="rId5" cstate="print"/>
            <a:srcRect/>
            <a:stretch>
              <a:fillRect/>
            </a:stretch>
          </p:blipFill>
          <p:spPr bwMode="auto">
            <a:xfrm rot="609256">
              <a:off x="1586" y="1470"/>
              <a:ext cx="288" cy="114"/>
            </a:xfrm>
            <a:prstGeom prst="rect">
              <a:avLst/>
            </a:prstGeom>
            <a:noFill/>
          </p:spPr>
        </p:pic>
        <p:pic>
          <p:nvPicPr>
            <p:cNvPr id="33824" name="Picture 32" descr="Steelhead"/>
            <p:cNvPicPr>
              <a:picLocks noChangeAspect="1" noChangeArrowheads="1"/>
            </p:cNvPicPr>
            <p:nvPr/>
          </p:nvPicPr>
          <p:blipFill>
            <a:blip r:embed="rId6" cstate="print"/>
            <a:srcRect/>
            <a:stretch>
              <a:fillRect/>
            </a:stretch>
          </p:blipFill>
          <p:spPr bwMode="auto">
            <a:xfrm rot="-1209756">
              <a:off x="1440" y="1422"/>
              <a:ext cx="240" cy="96"/>
            </a:xfrm>
            <a:prstGeom prst="rect">
              <a:avLst/>
            </a:prstGeom>
            <a:noFill/>
          </p:spPr>
        </p:pic>
        <p:pic>
          <p:nvPicPr>
            <p:cNvPr id="33825" name="Picture 33" descr="Steelhead"/>
            <p:cNvPicPr>
              <a:picLocks noChangeAspect="1" noChangeArrowheads="1"/>
            </p:cNvPicPr>
            <p:nvPr/>
          </p:nvPicPr>
          <p:blipFill>
            <a:blip r:embed="rId7" cstate="print"/>
            <a:srcRect/>
            <a:stretch>
              <a:fillRect/>
            </a:stretch>
          </p:blipFill>
          <p:spPr bwMode="auto">
            <a:xfrm rot="-299988">
              <a:off x="1682" y="1413"/>
              <a:ext cx="192" cy="77"/>
            </a:xfrm>
            <a:prstGeom prst="rect">
              <a:avLst/>
            </a:prstGeom>
            <a:noFill/>
          </p:spPr>
        </p:pic>
      </p:grpSp>
      <p:pic>
        <p:nvPicPr>
          <p:cNvPr id="33834" name="Picture 42" descr="Steelhead"/>
          <p:cNvPicPr>
            <a:picLocks noChangeAspect="1" noChangeArrowheads="1"/>
          </p:cNvPicPr>
          <p:nvPr/>
        </p:nvPicPr>
        <p:blipFill>
          <a:blip r:embed="rId8" cstate="print"/>
          <a:srcRect/>
          <a:stretch>
            <a:fillRect/>
          </a:stretch>
        </p:blipFill>
        <p:spPr bwMode="auto">
          <a:xfrm rot="-462714">
            <a:off x="5715000" y="1752600"/>
            <a:ext cx="1520825" cy="611188"/>
          </a:xfrm>
          <a:prstGeom prst="rect">
            <a:avLst/>
          </a:prstGeom>
          <a:noFill/>
        </p:spPr>
      </p:pic>
      <p:pic>
        <p:nvPicPr>
          <p:cNvPr id="33835" name="Picture 43" descr="Steelhead"/>
          <p:cNvPicPr>
            <a:picLocks noChangeAspect="1" noChangeArrowheads="1"/>
          </p:cNvPicPr>
          <p:nvPr/>
        </p:nvPicPr>
        <p:blipFill>
          <a:blip r:embed="rId8" cstate="print"/>
          <a:srcRect/>
          <a:stretch>
            <a:fillRect/>
          </a:stretch>
        </p:blipFill>
        <p:spPr bwMode="auto">
          <a:xfrm rot="-462714">
            <a:off x="1981200" y="2209800"/>
            <a:ext cx="1520825" cy="611188"/>
          </a:xfrm>
          <a:prstGeom prst="rect">
            <a:avLst/>
          </a:prstGeom>
          <a:noFill/>
        </p:spPr>
      </p:pic>
      <p:grpSp>
        <p:nvGrpSpPr>
          <p:cNvPr id="4" name="Group 4"/>
          <p:cNvGrpSpPr/>
          <p:nvPr/>
        </p:nvGrpSpPr>
        <p:grpSpPr>
          <a:xfrm>
            <a:off x="5842020" y="1910557"/>
            <a:ext cx="1597796" cy="817562"/>
            <a:chOff x="6083320" y="1836388"/>
            <a:chExt cx="1597796" cy="817562"/>
          </a:xfrm>
        </p:grpSpPr>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83320" y="1836388"/>
              <a:ext cx="1597025"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98516" y="1958575"/>
              <a:ext cx="482600" cy="3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31866" y="2039846"/>
              <a:ext cx="215900" cy="14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bwMode="auto">
            <a:xfrm>
              <a:off x="7271938" y="2009400"/>
              <a:ext cx="335756" cy="214312"/>
            </a:xfrm>
            <a:prstGeom prst="ellipse">
              <a:avLst/>
            </a:prstGeom>
            <a:noFill/>
            <a:ln w="1905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Times New Roman" pitchFamily="18" charset="0"/>
                <a:cs typeface="Times New Roman" pitchFamily="18" charset="0"/>
              </a:endParaRPr>
            </a:p>
          </p:txBody>
        </p:sp>
      </p:grpSp>
      <p:pic>
        <p:nvPicPr>
          <p:cNvPr id="2054"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30689" y="2316956"/>
            <a:ext cx="15970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52316" y="1433041"/>
            <a:ext cx="15970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33834"/>
                                        </p:tgtEl>
                                        <p:attrNameLst>
                                          <p:attrName>style.visibility</p:attrName>
                                        </p:attrNameLst>
                                      </p:cBhvr>
                                      <p:to>
                                        <p:strVal val="visible"/>
                                      </p:to>
                                    </p:set>
                                    <p:anim calcmode="lin" valueType="num">
                                      <p:cBhvr additive="base">
                                        <p:cTn id="7" dur="1000" fill="hold"/>
                                        <p:tgtEl>
                                          <p:spTgt spid="33834"/>
                                        </p:tgtEl>
                                        <p:attrNameLst>
                                          <p:attrName>ppt_x</p:attrName>
                                        </p:attrNameLst>
                                      </p:cBhvr>
                                      <p:tavLst>
                                        <p:tav tm="0">
                                          <p:val>
                                            <p:strVal val="0-#ppt_w/2"/>
                                          </p:val>
                                        </p:tav>
                                        <p:tav tm="100000">
                                          <p:val>
                                            <p:strVal val="#ppt_x"/>
                                          </p:val>
                                        </p:tav>
                                      </p:tavLst>
                                    </p:anim>
                                    <p:anim calcmode="lin" valueType="num">
                                      <p:cBhvr additive="base">
                                        <p:cTn id="8" dur="1000" fill="hold"/>
                                        <p:tgtEl>
                                          <p:spTgt spid="3383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2" accel="50000" fill="hold" nodeType="afterEffect">
                                  <p:stCondLst>
                                    <p:cond delay="0"/>
                                  </p:stCondLst>
                                  <p:childTnLst>
                                    <p:anim calcmode="lin" valueType="num">
                                      <p:cBhvr additive="base">
                                        <p:cTn id="11" dur="1000"/>
                                        <p:tgtEl>
                                          <p:spTgt spid="33834"/>
                                        </p:tgtEl>
                                        <p:attrNameLst>
                                          <p:attrName>ppt_x</p:attrName>
                                        </p:attrNameLst>
                                      </p:cBhvr>
                                      <p:tavLst>
                                        <p:tav tm="0">
                                          <p:val>
                                            <p:strVal val="ppt_x"/>
                                          </p:val>
                                        </p:tav>
                                        <p:tav tm="100000">
                                          <p:val>
                                            <p:strVal val="1+ppt_w/2"/>
                                          </p:val>
                                        </p:tav>
                                      </p:tavLst>
                                    </p:anim>
                                    <p:anim calcmode="lin" valueType="num">
                                      <p:cBhvr additive="base">
                                        <p:cTn id="12" dur="1000"/>
                                        <p:tgtEl>
                                          <p:spTgt spid="33834"/>
                                        </p:tgtEl>
                                        <p:attrNameLst>
                                          <p:attrName>ppt_y</p:attrName>
                                        </p:attrNameLst>
                                      </p:cBhvr>
                                      <p:tavLst>
                                        <p:tav tm="0">
                                          <p:val>
                                            <p:strVal val="ppt_y"/>
                                          </p:val>
                                        </p:tav>
                                        <p:tav tm="100000">
                                          <p:val>
                                            <p:strVal val="ppt_y"/>
                                          </p:val>
                                        </p:tav>
                                      </p:tavLst>
                                    </p:anim>
                                    <p:set>
                                      <p:cBhvr>
                                        <p:cTn id="13" dur="1" fill="hold">
                                          <p:stCondLst>
                                            <p:cond delay="999"/>
                                          </p:stCondLst>
                                        </p:cTn>
                                        <p:tgtEl>
                                          <p:spTgt spid="33834"/>
                                        </p:tgtEl>
                                        <p:attrNameLst>
                                          <p:attrName>style.visibility</p:attrName>
                                        </p:attrNameLst>
                                      </p:cBhvr>
                                      <p:to>
                                        <p:strVal val="hidden"/>
                                      </p:to>
                                    </p:set>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xit" presetSubtype="2" fill="hold" nodeType="afterEffect">
                                  <p:stCondLst>
                                    <p:cond delay="0"/>
                                  </p:stCondLst>
                                  <p:childTnLst>
                                    <p:anim calcmode="lin" valueType="num">
                                      <p:cBhvr additive="base">
                                        <p:cTn id="21" dur="1000"/>
                                        <p:tgtEl>
                                          <p:spTgt spid="4"/>
                                        </p:tgtEl>
                                        <p:attrNameLst>
                                          <p:attrName>ppt_x</p:attrName>
                                        </p:attrNameLst>
                                      </p:cBhvr>
                                      <p:tavLst>
                                        <p:tav tm="0">
                                          <p:val>
                                            <p:strVal val="ppt_x"/>
                                          </p:val>
                                        </p:tav>
                                        <p:tav tm="100000">
                                          <p:val>
                                            <p:strVal val="1+ppt_w/2"/>
                                          </p:val>
                                        </p:tav>
                                      </p:tavLst>
                                    </p:anim>
                                    <p:anim calcmode="lin" valueType="num">
                                      <p:cBhvr additive="base">
                                        <p:cTn id="22" dur="1000"/>
                                        <p:tgtEl>
                                          <p:spTgt spid="4"/>
                                        </p:tgtEl>
                                        <p:attrNameLst>
                                          <p:attrName>ppt_y</p:attrName>
                                        </p:attrNameLst>
                                      </p:cBhvr>
                                      <p:tavLst>
                                        <p:tav tm="0">
                                          <p:val>
                                            <p:strVal val="ppt_y"/>
                                          </p:val>
                                        </p:tav>
                                        <p:tav tm="100000">
                                          <p:val>
                                            <p:strVal val="ppt_y"/>
                                          </p:val>
                                        </p:tav>
                                      </p:tavLst>
                                    </p:anim>
                                    <p:set>
                                      <p:cBhvr>
                                        <p:cTn id="23" dur="1" fill="hold">
                                          <p:stCondLst>
                                            <p:cond delay="9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2" decel="5000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000" fill="hold"/>
                                        <p:tgtEl>
                                          <p:spTgt spid="2"/>
                                        </p:tgtEl>
                                        <p:attrNameLst>
                                          <p:attrName>ppt_x</p:attrName>
                                        </p:attrNameLst>
                                      </p:cBhvr>
                                      <p:tavLst>
                                        <p:tav tm="0">
                                          <p:val>
                                            <p:strVal val="1+#ppt_w/2"/>
                                          </p:val>
                                        </p:tav>
                                        <p:tav tm="100000">
                                          <p:val>
                                            <p:strVal val="#ppt_x"/>
                                          </p:val>
                                        </p:tav>
                                      </p:tavLst>
                                    </p:anim>
                                    <p:anim calcmode="lin" valueType="num">
                                      <p:cBhvr additive="base">
                                        <p:cTn id="29" dur="1000" fill="hold"/>
                                        <p:tgtEl>
                                          <p:spTgt spid="2"/>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xit" presetSubtype="8" accel="50000" fill="hold" nodeType="afterEffect">
                                  <p:stCondLst>
                                    <p:cond delay="0"/>
                                  </p:stCondLst>
                                  <p:childTnLst>
                                    <p:anim calcmode="lin" valueType="num">
                                      <p:cBhvr additive="base">
                                        <p:cTn id="32" dur="1000"/>
                                        <p:tgtEl>
                                          <p:spTgt spid="2"/>
                                        </p:tgtEl>
                                        <p:attrNameLst>
                                          <p:attrName>ppt_x</p:attrName>
                                        </p:attrNameLst>
                                      </p:cBhvr>
                                      <p:tavLst>
                                        <p:tav tm="0">
                                          <p:val>
                                            <p:strVal val="ppt_x"/>
                                          </p:val>
                                        </p:tav>
                                        <p:tav tm="100000">
                                          <p:val>
                                            <p:strVal val="0-ppt_w/2"/>
                                          </p:val>
                                        </p:tav>
                                      </p:tavLst>
                                    </p:anim>
                                    <p:anim calcmode="lin" valueType="num">
                                      <p:cBhvr additive="base">
                                        <p:cTn id="33" dur="1000"/>
                                        <p:tgtEl>
                                          <p:spTgt spid="2"/>
                                        </p:tgtEl>
                                        <p:attrNameLst>
                                          <p:attrName>ppt_y</p:attrName>
                                        </p:attrNameLst>
                                      </p:cBhvr>
                                      <p:tavLst>
                                        <p:tav tm="0">
                                          <p:val>
                                            <p:strVal val="ppt_y"/>
                                          </p:val>
                                        </p:tav>
                                        <p:tav tm="100000">
                                          <p:val>
                                            <p:strVal val="ppt_y"/>
                                          </p:val>
                                        </p:tav>
                                      </p:tavLst>
                                    </p:anim>
                                    <p:set>
                                      <p:cBhvr>
                                        <p:cTn id="34" dur="1" fill="hold">
                                          <p:stCondLst>
                                            <p:cond delay="999"/>
                                          </p:stCondLst>
                                        </p:cTn>
                                        <p:tgtEl>
                                          <p:spTgt spid="2"/>
                                        </p:tgtEl>
                                        <p:attrNameLst>
                                          <p:attrName>style.visibility</p:attrName>
                                        </p:attrNameLst>
                                      </p:cBhvr>
                                      <p:to>
                                        <p:strVal val="hidden"/>
                                      </p:to>
                                    </p:set>
                                  </p:childTnLst>
                                </p:cTn>
                              </p:par>
                            </p:childTnLst>
                          </p:cTn>
                        </p:par>
                        <p:par>
                          <p:cTn id="35" fill="hold">
                            <p:stCondLst>
                              <p:cond delay="2000"/>
                            </p:stCondLst>
                            <p:childTnLst>
                              <p:par>
                                <p:cTn id="36" presetID="2" presetClass="entr" presetSubtype="2" fill="hold" nodeType="afterEffect">
                                  <p:stCondLst>
                                    <p:cond delay="0"/>
                                  </p:stCondLst>
                                  <p:childTnLst>
                                    <p:set>
                                      <p:cBhvr>
                                        <p:cTn id="37" dur="1" fill="hold">
                                          <p:stCondLst>
                                            <p:cond delay="0"/>
                                          </p:stCondLst>
                                        </p:cTn>
                                        <p:tgtEl>
                                          <p:spTgt spid="33835"/>
                                        </p:tgtEl>
                                        <p:attrNameLst>
                                          <p:attrName>style.visibility</p:attrName>
                                        </p:attrNameLst>
                                      </p:cBhvr>
                                      <p:to>
                                        <p:strVal val="visible"/>
                                      </p:to>
                                    </p:set>
                                    <p:anim calcmode="lin" valueType="num">
                                      <p:cBhvr additive="base">
                                        <p:cTn id="38" dur="1000" fill="hold"/>
                                        <p:tgtEl>
                                          <p:spTgt spid="33835"/>
                                        </p:tgtEl>
                                        <p:attrNameLst>
                                          <p:attrName>ppt_x</p:attrName>
                                        </p:attrNameLst>
                                      </p:cBhvr>
                                      <p:tavLst>
                                        <p:tav tm="0">
                                          <p:val>
                                            <p:strVal val="1+#ppt_w/2"/>
                                          </p:val>
                                        </p:tav>
                                        <p:tav tm="100000">
                                          <p:val>
                                            <p:strVal val="#ppt_x"/>
                                          </p:val>
                                        </p:tav>
                                      </p:tavLst>
                                    </p:anim>
                                    <p:anim calcmode="lin" valueType="num">
                                      <p:cBhvr additive="base">
                                        <p:cTn id="39" dur="1000" fill="hold"/>
                                        <p:tgtEl>
                                          <p:spTgt spid="33835"/>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2" presetClass="exit" presetSubtype="8" fill="hold" nodeType="afterEffect">
                                  <p:stCondLst>
                                    <p:cond delay="0"/>
                                  </p:stCondLst>
                                  <p:childTnLst>
                                    <p:anim calcmode="lin" valueType="num">
                                      <p:cBhvr additive="base">
                                        <p:cTn id="42" dur="1000"/>
                                        <p:tgtEl>
                                          <p:spTgt spid="33835"/>
                                        </p:tgtEl>
                                        <p:attrNameLst>
                                          <p:attrName>ppt_x</p:attrName>
                                        </p:attrNameLst>
                                      </p:cBhvr>
                                      <p:tavLst>
                                        <p:tav tm="0">
                                          <p:val>
                                            <p:strVal val="ppt_x"/>
                                          </p:val>
                                        </p:tav>
                                        <p:tav tm="100000">
                                          <p:val>
                                            <p:strVal val="0-ppt_w/2"/>
                                          </p:val>
                                        </p:tav>
                                      </p:tavLst>
                                    </p:anim>
                                    <p:anim calcmode="lin" valueType="num">
                                      <p:cBhvr additive="base">
                                        <p:cTn id="43" dur="1000"/>
                                        <p:tgtEl>
                                          <p:spTgt spid="33835"/>
                                        </p:tgtEl>
                                        <p:attrNameLst>
                                          <p:attrName>ppt_y</p:attrName>
                                        </p:attrNameLst>
                                      </p:cBhvr>
                                      <p:tavLst>
                                        <p:tav tm="0">
                                          <p:val>
                                            <p:strVal val="ppt_y"/>
                                          </p:val>
                                        </p:tav>
                                        <p:tav tm="100000">
                                          <p:val>
                                            <p:strVal val="ppt_y"/>
                                          </p:val>
                                        </p:tav>
                                      </p:tavLst>
                                    </p:anim>
                                    <p:set>
                                      <p:cBhvr>
                                        <p:cTn id="44" dur="1" fill="hold">
                                          <p:stCondLst>
                                            <p:cond delay="999"/>
                                          </p:stCondLst>
                                        </p:cTn>
                                        <p:tgtEl>
                                          <p:spTgt spid="33835"/>
                                        </p:tgtEl>
                                        <p:attrNameLst>
                                          <p:attrName>style.visibility</p:attrName>
                                        </p:attrNameLst>
                                      </p:cBhvr>
                                      <p:to>
                                        <p:strVal val="hidden"/>
                                      </p:to>
                                    </p:set>
                                  </p:childTnLst>
                                </p:cTn>
                              </p:par>
                            </p:childTnLst>
                          </p:cTn>
                        </p:par>
                        <p:par>
                          <p:cTn id="45" fill="hold">
                            <p:stCondLst>
                              <p:cond delay="4000"/>
                            </p:stCondLst>
                            <p:childTnLst>
                              <p:par>
                                <p:cTn id="46" presetID="2" presetClass="entr" presetSubtype="2" fill="hold" nodeType="afterEffect">
                                  <p:stCondLst>
                                    <p:cond delay="0"/>
                                  </p:stCondLst>
                                  <p:childTnLst>
                                    <p:set>
                                      <p:cBhvr>
                                        <p:cTn id="47" dur="1" fill="hold">
                                          <p:stCondLst>
                                            <p:cond delay="0"/>
                                          </p:stCondLst>
                                        </p:cTn>
                                        <p:tgtEl>
                                          <p:spTgt spid="2054"/>
                                        </p:tgtEl>
                                        <p:attrNameLst>
                                          <p:attrName>style.visibility</p:attrName>
                                        </p:attrNameLst>
                                      </p:cBhvr>
                                      <p:to>
                                        <p:strVal val="visible"/>
                                      </p:to>
                                    </p:set>
                                    <p:anim calcmode="lin" valueType="num">
                                      <p:cBhvr additive="base">
                                        <p:cTn id="48" dur="1000" fill="hold"/>
                                        <p:tgtEl>
                                          <p:spTgt spid="2054"/>
                                        </p:tgtEl>
                                        <p:attrNameLst>
                                          <p:attrName>ppt_x</p:attrName>
                                        </p:attrNameLst>
                                      </p:cBhvr>
                                      <p:tavLst>
                                        <p:tav tm="0">
                                          <p:val>
                                            <p:strVal val="1+#ppt_w/2"/>
                                          </p:val>
                                        </p:tav>
                                        <p:tav tm="100000">
                                          <p:val>
                                            <p:strVal val="#ppt_x"/>
                                          </p:val>
                                        </p:tav>
                                      </p:tavLst>
                                    </p:anim>
                                    <p:anim calcmode="lin" valueType="num">
                                      <p:cBhvr additive="base">
                                        <p:cTn id="49" dur="1000" fill="hold"/>
                                        <p:tgtEl>
                                          <p:spTgt spid="2054"/>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xit" presetSubtype="8" fill="hold" nodeType="afterEffect">
                                  <p:stCondLst>
                                    <p:cond delay="0"/>
                                  </p:stCondLst>
                                  <p:childTnLst>
                                    <p:anim calcmode="lin" valueType="num">
                                      <p:cBhvr additive="base">
                                        <p:cTn id="52" dur="1000"/>
                                        <p:tgtEl>
                                          <p:spTgt spid="2054"/>
                                        </p:tgtEl>
                                        <p:attrNameLst>
                                          <p:attrName>ppt_x</p:attrName>
                                        </p:attrNameLst>
                                      </p:cBhvr>
                                      <p:tavLst>
                                        <p:tav tm="0">
                                          <p:val>
                                            <p:strVal val="ppt_x"/>
                                          </p:val>
                                        </p:tav>
                                        <p:tav tm="100000">
                                          <p:val>
                                            <p:strVal val="0-ppt_w/2"/>
                                          </p:val>
                                        </p:tav>
                                      </p:tavLst>
                                    </p:anim>
                                    <p:anim calcmode="lin" valueType="num">
                                      <p:cBhvr additive="base">
                                        <p:cTn id="53" dur="1000"/>
                                        <p:tgtEl>
                                          <p:spTgt spid="2054"/>
                                        </p:tgtEl>
                                        <p:attrNameLst>
                                          <p:attrName>ppt_y</p:attrName>
                                        </p:attrNameLst>
                                      </p:cBhvr>
                                      <p:tavLst>
                                        <p:tav tm="0">
                                          <p:val>
                                            <p:strVal val="ppt_y"/>
                                          </p:val>
                                        </p:tav>
                                        <p:tav tm="100000">
                                          <p:val>
                                            <p:strVal val="ppt_y"/>
                                          </p:val>
                                        </p:tav>
                                      </p:tavLst>
                                    </p:anim>
                                    <p:set>
                                      <p:cBhvr>
                                        <p:cTn id="54" dur="1" fill="hold">
                                          <p:stCondLst>
                                            <p:cond delay="999"/>
                                          </p:stCondLst>
                                        </p:cTn>
                                        <p:tgtEl>
                                          <p:spTgt spid="205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2055"/>
                                        </p:tgtEl>
                                        <p:attrNameLst>
                                          <p:attrName>style.visibility</p:attrName>
                                        </p:attrNameLst>
                                      </p:cBhvr>
                                      <p:to>
                                        <p:strVal val="visible"/>
                                      </p:to>
                                    </p:set>
                                    <p:anim calcmode="lin" valueType="num">
                                      <p:cBhvr additive="base">
                                        <p:cTn id="59" dur="1000" fill="hold"/>
                                        <p:tgtEl>
                                          <p:spTgt spid="2055"/>
                                        </p:tgtEl>
                                        <p:attrNameLst>
                                          <p:attrName>ppt_x</p:attrName>
                                        </p:attrNameLst>
                                      </p:cBhvr>
                                      <p:tavLst>
                                        <p:tav tm="0">
                                          <p:val>
                                            <p:strVal val="0-#ppt_w/2"/>
                                          </p:val>
                                        </p:tav>
                                        <p:tav tm="100000">
                                          <p:val>
                                            <p:strVal val="#ppt_x"/>
                                          </p:val>
                                        </p:tav>
                                      </p:tavLst>
                                    </p:anim>
                                    <p:anim calcmode="lin" valueType="num">
                                      <p:cBhvr additive="base">
                                        <p:cTn id="60" dur="1000" fill="hold"/>
                                        <p:tgtEl>
                                          <p:spTgt spid="2055"/>
                                        </p:tgtEl>
                                        <p:attrNameLst>
                                          <p:attrName>ppt_y</p:attrName>
                                        </p:attrNameLst>
                                      </p:cBhvr>
                                      <p:tavLst>
                                        <p:tav tm="0">
                                          <p:val>
                                            <p:strVal val="#ppt_y"/>
                                          </p:val>
                                        </p:tav>
                                        <p:tav tm="100000">
                                          <p:val>
                                            <p:strVal val="#ppt_y"/>
                                          </p:val>
                                        </p:tav>
                                      </p:tavLst>
                                    </p:anim>
                                  </p:childTnLst>
                                </p:cTn>
                              </p:par>
                            </p:childTnLst>
                          </p:cTn>
                        </p:par>
                        <p:par>
                          <p:cTn id="61" fill="hold">
                            <p:stCondLst>
                              <p:cond delay="1000"/>
                            </p:stCondLst>
                            <p:childTnLst>
                              <p:par>
                                <p:cTn id="62" presetID="2" presetClass="exit" presetSubtype="2" fill="hold" nodeType="afterEffect">
                                  <p:stCondLst>
                                    <p:cond delay="0"/>
                                  </p:stCondLst>
                                  <p:childTnLst>
                                    <p:anim calcmode="lin" valueType="num">
                                      <p:cBhvr additive="base">
                                        <p:cTn id="63" dur="1000"/>
                                        <p:tgtEl>
                                          <p:spTgt spid="2055"/>
                                        </p:tgtEl>
                                        <p:attrNameLst>
                                          <p:attrName>ppt_x</p:attrName>
                                        </p:attrNameLst>
                                      </p:cBhvr>
                                      <p:tavLst>
                                        <p:tav tm="0">
                                          <p:val>
                                            <p:strVal val="ppt_x"/>
                                          </p:val>
                                        </p:tav>
                                        <p:tav tm="100000">
                                          <p:val>
                                            <p:strVal val="1+ppt_w/2"/>
                                          </p:val>
                                        </p:tav>
                                      </p:tavLst>
                                    </p:anim>
                                    <p:anim calcmode="lin" valueType="num">
                                      <p:cBhvr additive="base">
                                        <p:cTn id="64" dur="1000"/>
                                        <p:tgtEl>
                                          <p:spTgt spid="2055"/>
                                        </p:tgtEl>
                                        <p:attrNameLst>
                                          <p:attrName>ppt_y</p:attrName>
                                        </p:attrNameLst>
                                      </p:cBhvr>
                                      <p:tavLst>
                                        <p:tav tm="0">
                                          <p:val>
                                            <p:strVal val="ppt_y"/>
                                          </p:val>
                                        </p:tav>
                                        <p:tav tm="100000">
                                          <p:val>
                                            <p:strVal val="ppt_y"/>
                                          </p:val>
                                        </p:tav>
                                      </p:tavLst>
                                    </p:anim>
                                    <p:set>
                                      <p:cBhvr>
                                        <p:cTn id="65" dur="1" fill="hold">
                                          <p:stCondLst>
                                            <p:cond delay="999"/>
                                          </p:stCondLst>
                                        </p:cTn>
                                        <p:tgtEl>
                                          <p:spTgt spid="20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4400" y="517566"/>
            <a:ext cx="4191000" cy="6019800"/>
            <a:chOff x="4724400" y="228600"/>
            <a:chExt cx="4191000" cy="6019800"/>
          </a:xfrm>
        </p:grpSpPr>
        <p:pic>
          <p:nvPicPr>
            <p:cNvPr id="207879" name="Picture 7" descr="3 yr old"/>
            <p:cNvPicPr>
              <a:picLocks noChangeAspect="1" noChangeArrowheads="1"/>
            </p:cNvPicPr>
            <p:nvPr/>
          </p:nvPicPr>
          <p:blipFill>
            <a:blip r:embed="rId3" cstate="print"/>
            <a:srcRect/>
            <a:stretch>
              <a:fillRect/>
            </a:stretch>
          </p:blipFill>
          <p:spPr bwMode="auto">
            <a:xfrm>
              <a:off x="4724400" y="3810000"/>
              <a:ext cx="1905000" cy="2438400"/>
            </a:xfrm>
            <a:prstGeom prst="rect">
              <a:avLst/>
            </a:prstGeom>
            <a:noFill/>
          </p:spPr>
        </p:pic>
        <p:pic>
          <p:nvPicPr>
            <p:cNvPr id="207880" name="Picture 8" descr="4 yr old"/>
            <p:cNvPicPr>
              <a:picLocks noChangeAspect="1" noChangeArrowheads="1"/>
            </p:cNvPicPr>
            <p:nvPr/>
          </p:nvPicPr>
          <p:blipFill>
            <a:blip r:embed="rId4" cstate="print"/>
            <a:srcRect/>
            <a:stretch>
              <a:fillRect/>
            </a:stretch>
          </p:blipFill>
          <p:spPr bwMode="auto">
            <a:xfrm>
              <a:off x="6934200" y="3810000"/>
              <a:ext cx="1905000" cy="2438400"/>
            </a:xfrm>
            <a:prstGeom prst="rect">
              <a:avLst/>
            </a:prstGeom>
            <a:noFill/>
          </p:spPr>
        </p:pic>
        <p:pic>
          <p:nvPicPr>
            <p:cNvPr id="207891" name="Picture 19"/>
            <p:cNvPicPr>
              <a:picLocks noChangeAspect="1" noChangeArrowheads="1"/>
            </p:cNvPicPr>
            <p:nvPr/>
          </p:nvPicPr>
          <p:blipFill>
            <a:blip r:embed="rId5" cstate="print"/>
            <a:srcRect/>
            <a:stretch>
              <a:fillRect/>
            </a:stretch>
          </p:blipFill>
          <p:spPr bwMode="auto">
            <a:xfrm>
              <a:off x="4724400" y="228600"/>
              <a:ext cx="4191000" cy="3295650"/>
            </a:xfrm>
            <a:prstGeom prst="rect">
              <a:avLst/>
            </a:prstGeom>
            <a:noFill/>
            <a:ln w="79375" algn="ctr">
              <a:noFill/>
              <a:miter lim="800000"/>
              <a:headEnd/>
              <a:tailEnd/>
            </a:ln>
            <a:effectLst/>
          </p:spPr>
        </p:pic>
      </p:grpSp>
      <p:grpSp>
        <p:nvGrpSpPr>
          <p:cNvPr id="207897" name="Group 25"/>
          <p:cNvGrpSpPr>
            <a:grpSpLocks/>
          </p:cNvGrpSpPr>
          <p:nvPr/>
        </p:nvGrpSpPr>
        <p:grpSpPr bwMode="auto">
          <a:xfrm>
            <a:off x="304800" y="228600"/>
            <a:ext cx="4171950" cy="6248400"/>
            <a:chOff x="3024" y="240"/>
            <a:chExt cx="2628" cy="3936"/>
          </a:xfrm>
        </p:grpSpPr>
        <p:pic>
          <p:nvPicPr>
            <p:cNvPr id="207890" name="Picture 18" descr="PIT tags2_edit"/>
            <p:cNvPicPr>
              <a:picLocks noChangeAspect="1" noChangeArrowheads="1"/>
            </p:cNvPicPr>
            <p:nvPr/>
          </p:nvPicPr>
          <p:blipFill>
            <a:blip r:embed="rId6" cstate="print"/>
            <a:srcRect/>
            <a:stretch>
              <a:fillRect/>
            </a:stretch>
          </p:blipFill>
          <p:spPr bwMode="auto">
            <a:xfrm>
              <a:off x="3024" y="240"/>
              <a:ext cx="2628" cy="3696"/>
            </a:xfrm>
            <a:prstGeom prst="rect">
              <a:avLst/>
            </a:prstGeom>
            <a:noFill/>
            <a:ln w="9525">
              <a:solidFill>
                <a:schemeClr val="tx1"/>
              </a:solidFill>
              <a:miter lim="800000"/>
              <a:headEnd/>
              <a:tailEnd/>
            </a:ln>
          </p:spPr>
        </p:pic>
        <p:grpSp>
          <p:nvGrpSpPr>
            <p:cNvPr id="207893" name="Group 21"/>
            <p:cNvGrpSpPr>
              <a:grpSpLocks/>
            </p:cNvGrpSpPr>
            <p:nvPr/>
          </p:nvGrpSpPr>
          <p:grpSpPr bwMode="auto">
            <a:xfrm>
              <a:off x="3312" y="2784"/>
              <a:ext cx="2064" cy="1392"/>
              <a:chOff x="2784" y="2208"/>
              <a:chExt cx="2832" cy="1970"/>
            </a:xfrm>
          </p:grpSpPr>
          <p:pic>
            <p:nvPicPr>
              <p:cNvPr id="207894" name="Picture 22" descr="P6120060"/>
              <p:cNvPicPr>
                <a:picLocks noChangeAspect="1" noChangeArrowheads="1"/>
              </p:cNvPicPr>
              <p:nvPr/>
            </p:nvPicPr>
            <p:blipFill>
              <a:blip r:embed="rId7" cstate="print"/>
              <a:srcRect/>
              <a:stretch>
                <a:fillRect/>
              </a:stretch>
            </p:blipFill>
            <p:spPr bwMode="auto">
              <a:xfrm>
                <a:off x="2784" y="2208"/>
                <a:ext cx="2832" cy="1970"/>
              </a:xfrm>
              <a:prstGeom prst="rect">
                <a:avLst/>
              </a:prstGeom>
              <a:noFill/>
              <a:ln w="9525">
                <a:solidFill>
                  <a:schemeClr val="tx1"/>
                </a:solidFill>
                <a:miter lim="800000"/>
                <a:headEnd/>
                <a:tailEnd/>
              </a:ln>
            </p:spPr>
          </p:pic>
          <p:sp>
            <p:nvSpPr>
              <p:cNvPr id="207895" name="Oval 23"/>
              <p:cNvSpPr>
                <a:spLocks noChangeArrowheads="1"/>
              </p:cNvSpPr>
              <p:nvPr/>
            </p:nvSpPr>
            <p:spPr bwMode="auto">
              <a:xfrm>
                <a:off x="3552" y="2928"/>
                <a:ext cx="288" cy="192"/>
              </a:xfrm>
              <a:prstGeom prst="ellipse">
                <a:avLst/>
              </a:prstGeom>
              <a:noFill/>
              <a:ln w="47625" algn="ctr">
                <a:solidFill>
                  <a:schemeClr val="tx1"/>
                </a:solidFill>
                <a:round/>
                <a:headEnd/>
                <a:tailEnd/>
              </a:ln>
              <a:effectLst/>
            </p:spPr>
            <p:txBody>
              <a:bodyPr wrap="none" anchor="ctr"/>
              <a:lstStyle/>
              <a:p>
                <a:endParaRPr lang="en-US"/>
              </a:p>
            </p:txBody>
          </p:sp>
          <p:sp>
            <p:nvSpPr>
              <p:cNvPr id="207896" name="Oval 24"/>
              <p:cNvSpPr>
                <a:spLocks noChangeArrowheads="1"/>
              </p:cNvSpPr>
              <p:nvPr/>
            </p:nvSpPr>
            <p:spPr bwMode="auto">
              <a:xfrm>
                <a:off x="3552" y="3264"/>
                <a:ext cx="288" cy="192"/>
              </a:xfrm>
              <a:prstGeom prst="ellipse">
                <a:avLst/>
              </a:prstGeom>
              <a:noFill/>
              <a:ln w="47625" algn="ctr">
                <a:solidFill>
                  <a:schemeClr val="tx1"/>
                </a:solidFill>
                <a:round/>
                <a:headEnd/>
                <a:tailEnd/>
              </a:ln>
              <a:effectLst/>
            </p:spPr>
            <p:txBody>
              <a:bodyPr wrap="none" anchor="ctr"/>
              <a:lstStyle/>
              <a:p>
                <a:endParaRPr lang="en-US"/>
              </a:p>
            </p:txBody>
          </p:sp>
        </p:grpSp>
      </p:grpSp>
      <p:sp>
        <p:nvSpPr>
          <p:cNvPr id="2" name="TextBox 1"/>
          <p:cNvSpPr txBox="1"/>
          <p:nvPr/>
        </p:nvSpPr>
        <p:spPr>
          <a:xfrm>
            <a:off x="141514" y="1078785"/>
            <a:ext cx="4191000" cy="2739211"/>
          </a:xfrm>
          <a:prstGeom prst="rect">
            <a:avLst/>
          </a:prstGeom>
          <a:solidFill>
            <a:schemeClr val="bg2">
              <a:lumMod val="50000"/>
              <a:lumOff val="50000"/>
            </a:schemeClr>
          </a:solidFill>
        </p:spPr>
        <p:txBody>
          <a:bodyPr wrap="square" rtlCol="0">
            <a:spAutoFit/>
          </a:bodyPr>
          <a:lstStyle/>
          <a:p>
            <a:pPr algn="l"/>
            <a:r>
              <a:rPr lang="en-US" sz="2400" b="1" u="sng" dirty="0" smtClean="0">
                <a:latin typeface="Arial" pitchFamily="34" charset="0"/>
                <a:cs typeface="Arial" pitchFamily="34" charset="0"/>
              </a:rPr>
              <a:t>during 2003-2009:</a:t>
            </a:r>
          </a:p>
          <a:p>
            <a:pPr algn="l"/>
            <a:endParaRPr lang="en-US" sz="1200" b="1" dirty="0" smtClean="0">
              <a:latin typeface="Arial" pitchFamily="34" charset="0"/>
              <a:cs typeface="Arial" pitchFamily="34" charset="0"/>
            </a:endParaRPr>
          </a:p>
          <a:p>
            <a:pPr algn="l"/>
            <a:r>
              <a:rPr lang="en-US" sz="2400" b="1" dirty="0" smtClean="0">
                <a:latin typeface="Arial" pitchFamily="34" charset="0"/>
                <a:cs typeface="Arial" pitchFamily="34" charset="0"/>
              </a:rPr>
              <a:t>3,626 (99%) adults tagged</a:t>
            </a:r>
          </a:p>
          <a:p>
            <a:pPr algn="l"/>
            <a:endParaRPr lang="en-US" sz="2400" b="1" dirty="0">
              <a:latin typeface="Arial" pitchFamily="34" charset="0"/>
              <a:cs typeface="Arial" pitchFamily="34" charset="0"/>
            </a:endParaRPr>
          </a:p>
          <a:p>
            <a:pPr algn="l"/>
            <a:r>
              <a:rPr lang="en-US" sz="2400" b="1" dirty="0" smtClean="0">
                <a:latin typeface="Arial" pitchFamily="34" charset="0"/>
                <a:cs typeface="Arial" pitchFamily="34" charset="0"/>
              </a:rPr>
              <a:t>16,666 (98%) </a:t>
            </a:r>
            <a:r>
              <a:rPr lang="en-US" sz="2400" b="1" dirty="0" err="1" smtClean="0">
                <a:latin typeface="Arial" pitchFamily="34" charset="0"/>
                <a:cs typeface="Arial" pitchFamily="34" charset="0"/>
              </a:rPr>
              <a:t>smolt</a:t>
            </a:r>
            <a:r>
              <a:rPr lang="en-US" sz="2400" b="1" dirty="0" smtClean="0">
                <a:latin typeface="Arial" pitchFamily="34" charset="0"/>
                <a:cs typeface="Arial" pitchFamily="34" charset="0"/>
              </a:rPr>
              <a:t> tagged</a:t>
            </a:r>
          </a:p>
          <a:p>
            <a:pPr algn="l"/>
            <a:endParaRPr lang="en-US" sz="2400" b="1" dirty="0" smtClean="0">
              <a:latin typeface="Arial" pitchFamily="34" charset="0"/>
              <a:cs typeface="Arial" pitchFamily="34" charset="0"/>
            </a:endParaRPr>
          </a:p>
          <a:p>
            <a:pPr algn="l"/>
            <a:r>
              <a:rPr lang="en-US" sz="2000" b="1" dirty="0" smtClean="0">
                <a:latin typeface="Arial" pitchFamily="34" charset="0"/>
                <a:cs typeface="Arial" pitchFamily="34" charset="0"/>
              </a:rPr>
              <a:t>Tag survivals: 85-98% overnight Tag retention: 94%, up to 7 yrs</a:t>
            </a:r>
            <a:endParaRPr lang="en-US" sz="2400" b="1" dirty="0">
              <a:latin typeface="Arial" pitchFamily="34" charset="0"/>
              <a:cs typeface="Arial" pitchFamily="34" charset="0"/>
            </a:endParaRPr>
          </a:p>
        </p:txBody>
      </p:sp>
      <p:sp>
        <p:nvSpPr>
          <p:cNvPr id="16" name="TextBox 15"/>
          <p:cNvSpPr txBox="1"/>
          <p:nvPr/>
        </p:nvSpPr>
        <p:spPr>
          <a:xfrm>
            <a:off x="4838700" y="1079775"/>
            <a:ext cx="4191000" cy="3600986"/>
          </a:xfrm>
          <a:prstGeom prst="rect">
            <a:avLst/>
          </a:prstGeom>
          <a:solidFill>
            <a:schemeClr val="bg2">
              <a:lumMod val="50000"/>
              <a:lumOff val="50000"/>
            </a:schemeClr>
          </a:solidFill>
        </p:spPr>
        <p:txBody>
          <a:bodyPr wrap="square" rtlCol="0">
            <a:spAutoFit/>
          </a:bodyPr>
          <a:lstStyle/>
          <a:p>
            <a:pPr algn="l"/>
            <a:r>
              <a:rPr lang="en-US" sz="2400" b="1" u="sng" dirty="0" smtClean="0">
                <a:latin typeface="Arial" pitchFamily="34" charset="0"/>
                <a:cs typeface="Arial" pitchFamily="34" charset="0"/>
              </a:rPr>
              <a:t>during 2003-2009:</a:t>
            </a:r>
          </a:p>
          <a:p>
            <a:pPr algn="l"/>
            <a:endParaRPr lang="en-US" sz="1200" b="1" dirty="0" smtClean="0">
              <a:latin typeface="Arial" pitchFamily="34" charset="0"/>
              <a:cs typeface="Arial" pitchFamily="34" charset="0"/>
            </a:endParaRPr>
          </a:p>
          <a:p>
            <a:pPr algn="l"/>
            <a:r>
              <a:rPr lang="en-US" sz="2400" b="1" dirty="0" smtClean="0">
                <a:latin typeface="Arial" pitchFamily="34" charset="0"/>
                <a:cs typeface="Arial" pitchFamily="34" charset="0"/>
              </a:rPr>
              <a:t>1,551 (44%) adults scaled</a:t>
            </a:r>
            <a:endParaRPr lang="en-US" sz="2400" b="1" dirty="0">
              <a:latin typeface="Arial" pitchFamily="34" charset="0"/>
              <a:cs typeface="Arial" pitchFamily="34" charset="0"/>
            </a:endParaRPr>
          </a:p>
          <a:p>
            <a:pPr algn="l"/>
            <a:r>
              <a:rPr lang="en-US" sz="2400" b="1" dirty="0" smtClean="0">
                <a:latin typeface="Arial" pitchFamily="34" charset="0"/>
                <a:cs typeface="Arial" pitchFamily="34" charset="0"/>
              </a:rPr>
              <a:t>1,628 (9%) smolt scaled</a:t>
            </a:r>
          </a:p>
          <a:p>
            <a:pPr algn="l"/>
            <a:endParaRPr lang="en-US" sz="2400" b="1" dirty="0" smtClean="0">
              <a:latin typeface="Arial" pitchFamily="34" charset="0"/>
              <a:cs typeface="Arial" pitchFamily="34" charset="0"/>
            </a:endParaRPr>
          </a:p>
          <a:p>
            <a:pPr algn="l"/>
            <a:r>
              <a:rPr lang="en-US" sz="2000" b="1" u="sng" dirty="0" smtClean="0">
                <a:latin typeface="Arial" pitchFamily="34" charset="0"/>
                <a:cs typeface="Arial" pitchFamily="34" charset="0"/>
              </a:rPr>
              <a:t>Scale aging</a:t>
            </a:r>
            <a:r>
              <a:rPr lang="en-US" sz="2000" b="1" dirty="0" smtClean="0">
                <a:latin typeface="Arial" pitchFamily="34" charset="0"/>
                <a:cs typeface="Arial" pitchFamily="34" charset="0"/>
              </a:rPr>
              <a:t>:</a:t>
            </a:r>
          </a:p>
          <a:p>
            <a:pPr marL="342900" indent="-342900" algn="l">
              <a:buFontTx/>
              <a:buChar char="-"/>
            </a:pPr>
            <a:r>
              <a:rPr lang="en-US" sz="2000" b="1" dirty="0">
                <a:latin typeface="Arial" pitchFamily="34" charset="0"/>
                <a:cs typeface="Arial" pitchFamily="34" charset="0"/>
              </a:rPr>
              <a:t>Triplicate reads </a:t>
            </a:r>
            <a:endParaRPr lang="en-US" sz="2000" b="1" dirty="0" smtClean="0">
              <a:latin typeface="Arial" pitchFamily="34" charset="0"/>
              <a:cs typeface="Arial" pitchFamily="34" charset="0"/>
            </a:endParaRPr>
          </a:p>
          <a:p>
            <a:pPr marL="342900" indent="-342900" algn="l">
              <a:buFontTx/>
              <a:buChar char="-"/>
            </a:pPr>
            <a:r>
              <a:rPr lang="en-US" sz="2000" b="1" dirty="0" smtClean="0">
                <a:latin typeface="Arial" pitchFamily="34" charset="0"/>
                <a:cs typeface="Arial" pitchFamily="34" charset="0"/>
              </a:rPr>
              <a:t>Same </a:t>
            </a:r>
            <a:r>
              <a:rPr lang="en-US" sz="2000" b="1" dirty="0">
                <a:latin typeface="Arial" pitchFamily="34" charset="0"/>
                <a:cs typeface="Arial" pitchFamily="34" charset="0"/>
              </a:rPr>
              <a:t>scale ager throughout         entire study</a:t>
            </a:r>
          </a:p>
          <a:p>
            <a:pPr marL="342900" indent="-342900" algn="l">
              <a:buFontTx/>
              <a:buChar char="-"/>
            </a:pPr>
            <a:r>
              <a:rPr lang="en-US" sz="2000" b="1" dirty="0" smtClean="0">
                <a:latin typeface="Arial" pitchFamily="34" charset="0"/>
                <a:cs typeface="Arial" pitchFamily="34" charset="0"/>
              </a:rPr>
              <a:t>Verified adults with PIT-tag recaptures </a:t>
            </a:r>
            <a:r>
              <a:rPr lang="en-US" b="1" dirty="0" smtClean="0">
                <a:latin typeface="Arial" pitchFamily="34" charset="0"/>
                <a:cs typeface="Arial" pitchFamily="34" charset="0"/>
              </a:rPr>
              <a:t>(88-100% agreement)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53.3"/>
</p:tagLst>
</file>

<file path=ppt/tags/tag2.xml><?xml version="1.0" encoding="utf-8"?>
<p:tagLst xmlns:a="http://schemas.openxmlformats.org/drawingml/2006/main" xmlns:r="http://schemas.openxmlformats.org/officeDocument/2006/relationships" xmlns:p="http://schemas.openxmlformats.org/presentationml/2006/main">
  <p:tag name="TIMING" val="|39.3|27.4|1.5|43.2|2.2|25.5"/>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9375" cap="flat" cmpd="sng" algn="ctr">
          <a:solidFill>
            <a:schemeClr val="bg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79375" cap="flat" cmpd="sng" algn="ctr">
          <a:solidFill>
            <a:schemeClr val="bg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50862</TotalTime>
  <Words>3552</Words>
  <Application>Microsoft Office PowerPoint</Application>
  <PresentationFormat>On-screen Show (4:3)</PresentationFormat>
  <Paragraphs>743</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Sitkoh Creek Weir- configuration and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ADFG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Jordan Creek Coho</dc:title>
  <dc:creator>Carol Coyle</dc:creator>
  <cp:lastModifiedBy>Nikki</cp:lastModifiedBy>
  <cp:revision>1325</cp:revision>
  <dcterms:created xsi:type="dcterms:W3CDTF">2007-02-02T22:02:32Z</dcterms:created>
  <dcterms:modified xsi:type="dcterms:W3CDTF">2012-03-12T19:40:07Z</dcterms:modified>
</cp:coreProperties>
</file>