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0" r:id="rId2"/>
    <p:sldId id="299" r:id="rId3"/>
    <p:sldId id="335" r:id="rId4"/>
    <p:sldId id="322" r:id="rId5"/>
    <p:sldId id="319" r:id="rId6"/>
    <p:sldId id="305" r:id="rId7"/>
    <p:sldId id="320" r:id="rId8"/>
    <p:sldId id="327" r:id="rId9"/>
    <p:sldId id="280" r:id="rId10"/>
    <p:sldId id="308" r:id="rId11"/>
    <p:sldId id="310" r:id="rId12"/>
    <p:sldId id="337" r:id="rId13"/>
    <p:sldId id="338" r:id="rId14"/>
    <p:sldId id="328" r:id="rId15"/>
    <p:sldId id="336" r:id="rId16"/>
    <p:sldId id="332" r:id="rId17"/>
    <p:sldId id="330" r:id="rId18"/>
    <p:sldId id="331" r:id="rId19"/>
    <p:sldId id="333" r:id="rId20"/>
    <p:sldId id="304"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00"/>
    <a:srgbClr val="0000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1" autoAdjust="0"/>
    <p:restoredTop sz="90541" autoAdjust="0"/>
  </p:normalViewPr>
  <p:slideViewPr>
    <p:cSldViewPr>
      <p:cViewPr>
        <p:scale>
          <a:sx n="66" d="100"/>
          <a:sy n="66" d="100"/>
        </p:scale>
        <p:origin x="-2478" y="-6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81A6A1C-45C9-45CD-9EB7-E2144DD718F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99F98B-A91B-4711-8C49-95BC7946842C}" type="datetimeFigureOut">
              <a:rPr lang="en-US" smtClean="0"/>
              <a:pPr/>
              <a:t>3/14/2012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C20C4D-D47C-4646-AA81-833CA696D20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C20C4D-D47C-4646-AA81-833CA696D205}"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46420B-0AD7-4406-BB21-1D261F9C1B9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DDF3B7-0552-4A82-961C-6A637C03CF5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E48438-3D77-47FD-B46A-5E61C53E21F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533DD9-1385-4D82-90F7-9465B54FA15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69A8EB-E0DE-426D-AA40-5BFFF90407B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774B2C-68C8-4BF0-BADF-029F376753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316AB37-39FB-4F8F-AD7D-901E44D9A95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980F47D-314E-4935-BC9D-1DC6F04AC1A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BF58A52-8AB2-45F7-BA87-AC7AA264542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D03157-AC6D-4AC7-8BF2-759EA59A285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34B9EC-3BB7-45E1-88E5-1A1817DA52E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30404D6-C2B6-4DFF-8AAA-FC5A6B682D4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292962" y="762000"/>
            <a:ext cx="7023076" cy="830997"/>
          </a:xfrm>
          <a:prstGeom prst="rect">
            <a:avLst/>
          </a:prstGeom>
          <a:noFill/>
          <a:ln w="9525">
            <a:noFill/>
            <a:miter lim="800000"/>
            <a:headEnd/>
            <a:tailEnd/>
          </a:ln>
          <a:effectLst/>
        </p:spPr>
        <p:txBody>
          <a:bodyPr wrap="none">
            <a:spAutoFit/>
          </a:bodyPr>
          <a:lstStyle/>
          <a:p>
            <a:pPr algn="ctr"/>
            <a:r>
              <a:rPr lang="en-US" b="1" dirty="0" smtClean="0">
                <a:solidFill>
                  <a:srgbClr val="FFFF00"/>
                </a:solidFill>
                <a:latin typeface="Arial" pitchFamily="34" charset="0"/>
                <a:cs typeface="Arial" pitchFamily="34" charset="0"/>
              </a:rPr>
              <a:t>Genetic Stock Structure of </a:t>
            </a:r>
            <a:r>
              <a:rPr lang="en-US" b="1" dirty="0" smtClean="0">
                <a:solidFill>
                  <a:srgbClr val="FFFF00"/>
                </a:solidFill>
                <a:latin typeface="Arial" pitchFamily="34" charset="0"/>
                <a:cs typeface="Arial" pitchFamily="34" charset="0"/>
              </a:rPr>
              <a:t>Skagit River Basin</a:t>
            </a:r>
            <a:r>
              <a:rPr lang="en-US" b="1" dirty="0" smtClean="0">
                <a:solidFill>
                  <a:srgbClr val="FFFF00"/>
                </a:solidFill>
                <a:latin typeface="Arial" pitchFamily="34" charset="0"/>
                <a:cs typeface="Arial" pitchFamily="34" charset="0"/>
              </a:rPr>
              <a:t> </a:t>
            </a:r>
            <a:endParaRPr lang="en-US" b="1" dirty="0" smtClean="0">
              <a:solidFill>
                <a:srgbClr val="FFFF00"/>
              </a:solidFill>
              <a:latin typeface="Arial" pitchFamily="34" charset="0"/>
              <a:cs typeface="Arial" pitchFamily="34" charset="0"/>
            </a:endParaRPr>
          </a:p>
          <a:p>
            <a:pPr algn="ctr"/>
            <a:r>
              <a:rPr lang="en-US" b="1" dirty="0" smtClean="0">
                <a:solidFill>
                  <a:srgbClr val="FFFF00"/>
                </a:solidFill>
                <a:latin typeface="Arial" pitchFamily="34" charset="0"/>
                <a:cs typeface="Arial" pitchFamily="34" charset="0"/>
              </a:rPr>
              <a:t>winter steelhead</a:t>
            </a:r>
            <a:r>
              <a:rPr lang="en-US" dirty="0" smtClean="0">
                <a:solidFill>
                  <a:srgbClr val="FFFF00"/>
                </a:solidFill>
              </a:rPr>
              <a:t>	</a:t>
            </a:r>
          </a:p>
        </p:txBody>
      </p:sp>
      <p:sp>
        <p:nvSpPr>
          <p:cNvPr id="17411" name="Text Box 3"/>
          <p:cNvSpPr txBox="1">
            <a:spLocks noChangeArrowheads="1"/>
          </p:cNvSpPr>
          <p:nvPr/>
        </p:nvSpPr>
        <p:spPr bwMode="auto">
          <a:xfrm>
            <a:off x="1447800" y="2133600"/>
            <a:ext cx="6110839" cy="1415772"/>
          </a:xfrm>
          <a:prstGeom prst="rect">
            <a:avLst/>
          </a:prstGeom>
          <a:noFill/>
          <a:ln w="9525">
            <a:noFill/>
            <a:miter lim="800000"/>
            <a:headEnd/>
            <a:tailEnd/>
          </a:ln>
          <a:effectLst/>
        </p:spPr>
        <p:txBody>
          <a:bodyPr wrap="none">
            <a:spAutoFit/>
          </a:bodyPr>
          <a:lstStyle/>
          <a:p>
            <a:pPr algn="ctr"/>
            <a:r>
              <a:rPr lang="en-US" sz="2200" b="1" dirty="0">
                <a:solidFill>
                  <a:srgbClr val="FFC000"/>
                </a:solidFill>
                <a:latin typeface="Arial" charset="0"/>
              </a:rPr>
              <a:t>Todd W. </a:t>
            </a:r>
            <a:r>
              <a:rPr lang="en-US" sz="2200" b="1" dirty="0" smtClean="0">
                <a:solidFill>
                  <a:srgbClr val="FFC000"/>
                </a:solidFill>
                <a:latin typeface="Arial" charset="0"/>
              </a:rPr>
              <a:t>Kassler and Kenneth I. Warheit</a:t>
            </a:r>
          </a:p>
          <a:p>
            <a:pPr algn="ctr"/>
            <a:r>
              <a:rPr lang="en-US" sz="2200" b="1" dirty="0" smtClean="0">
                <a:solidFill>
                  <a:srgbClr val="FFC000"/>
                </a:solidFill>
                <a:latin typeface="Arial" charset="0"/>
              </a:rPr>
              <a:t> </a:t>
            </a:r>
          </a:p>
          <a:p>
            <a:pPr algn="ctr"/>
            <a:r>
              <a:rPr lang="en-US" sz="2200" b="1" dirty="0" smtClean="0">
                <a:solidFill>
                  <a:srgbClr val="FFFF00"/>
                </a:solidFill>
                <a:latin typeface="Arial" charset="0"/>
              </a:rPr>
              <a:t>Washington Department of Fish and Wildlife</a:t>
            </a:r>
            <a:endParaRPr lang="en-US" sz="2200" b="1" dirty="0">
              <a:solidFill>
                <a:srgbClr val="FFFF00"/>
              </a:solidFill>
              <a:latin typeface="Arial" charset="0"/>
            </a:endParaRPr>
          </a:p>
          <a:p>
            <a:pPr algn="ctr"/>
            <a:endParaRPr lang="en-US" sz="2000" b="1" dirty="0">
              <a:solidFill>
                <a:srgbClr val="FFFF00"/>
              </a:solidFill>
            </a:endParaRPr>
          </a:p>
        </p:txBody>
      </p:sp>
      <p:sp>
        <p:nvSpPr>
          <p:cNvPr id="17412" name="Text Box 4"/>
          <p:cNvSpPr txBox="1">
            <a:spLocks noChangeArrowheads="1"/>
          </p:cNvSpPr>
          <p:nvPr/>
        </p:nvSpPr>
        <p:spPr bwMode="auto">
          <a:xfrm>
            <a:off x="3233608" y="5638800"/>
            <a:ext cx="2845652" cy="461665"/>
          </a:xfrm>
          <a:prstGeom prst="rect">
            <a:avLst/>
          </a:prstGeom>
          <a:noFill/>
          <a:ln w="9525">
            <a:noFill/>
            <a:miter lim="800000"/>
            <a:headEnd/>
            <a:tailEnd/>
          </a:ln>
          <a:effectLst/>
        </p:spPr>
        <p:txBody>
          <a:bodyPr wrap="none">
            <a:spAutoFit/>
          </a:bodyPr>
          <a:lstStyle/>
          <a:p>
            <a:pPr algn="ctr"/>
            <a:r>
              <a:rPr lang="en-US" sz="2200" b="1" dirty="0" smtClean="0">
                <a:solidFill>
                  <a:srgbClr val="FFFF00"/>
                </a:solidFill>
                <a:latin typeface="Arial" charset="0"/>
              </a:rPr>
              <a:t>March 13 - 15, 2012</a:t>
            </a:r>
            <a:r>
              <a:rPr lang="en-US" b="1" dirty="0" smtClean="0">
                <a:solidFill>
                  <a:srgbClr val="FFFF00"/>
                </a:solidFill>
                <a:latin typeface="Arial" charset="0"/>
              </a:rPr>
              <a:t> </a:t>
            </a:r>
            <a:endParaRPr lang="en-US" dirty="0">
              <a:solidFill>
                <a:srgbClr val="FFFF00"/>
              </a:solidFill>
            </a:endParaRPr>
          </a:p>
        </p:txBody>
      </p:sp>
      <p:pic>
        <p:nvPicPr>
          <p:cNvPr id="7" name="Picture 6" descr="WDFW MGL LOGO.jpg"/>
          <p:cNvPicPr>
            <a:picLocks noChangeAspect="1"/>
          </p:cNvPicPr>
          <p:nvPr/>
        </p:nvPicPr>
        <p:blipFill>
          <a:blip r:embed="rId2" cstate="print"/>
          <a:srcRect l="5354" t="7778" r="5353" b="11111"/>
          <a:stretch>
            <a:fillRect/>
          </a:stretch>
        </p:blipFill>
        <p:spPr>
          <a:xfrm>
            <a:off x="1371600" y="3657600"/>
            <a:ext cx="2362200" cy="1658085"/>
          </a:xfrm>
          <a:prstGeom prst="rect">
            <a:avLst/>
          </a:prstGeom>
        </p:spPr>
      </p:pic>
      <p:pic>
        <p:nvPicPr>
          <p:cNvPr id="8" name="Picture 7" descr="wdfwlogo_clrnotxt2.gif"/>
          <p:cNvPicPr>
            <a:picLocks noChangeAspect="1"/>
          </p:cNvPicPr>
          <p:nvPr/>
        </p:nvPicPr>
        <p:blipFill>
          <a:blip r:embed="rId3" cstate="print"/>
          <a:stretch>
            <a:fillRect/>
          </a:stretch>
        </p:blipFill>
        <p:spPr>
          <a:xfrm>
            <a:off x="5410200" y="3657600"/>
            <a:ext cx="1473200" cy="176784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362200" y="381000"/>
            <a:ext cx="5014321"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Comparisons for Data Analyses -</a:t>
            </a:r>
            <a:endParaRPr lang="en-US" b="1" dirty="0">
              <a:solidFill>
                <a:srgbClr val="FF9900"/>
              </a:solidFill>
              <a:latin typeface="Arial" charset="0"/>
            </a:endParaRPr>
          </a:p>
        </p:txBody>
      </p:sp>
      <p:sp>
        <p:nvSpPr>
          <p:cNvPr id="3" name="Text Box 2"/>
          <p:cNvSpPr txBox="1">
            <a:spLocks noChangeArrowheads="1"/>
          </p:cNvSpPr>
          <p:nvPr/>
        </p:nvSpPr>
        <p:spPr bwMode="auto">
          <a:xfrm>
            <a:off x="762000" y="1066800"/>
            <a:ext cx="7768280" cy="4154984"/>
          </a:xfrm>
          <a:prstGeom prst="rect">
            <a:avLst/>
          </a:prstGeom>
          <a:noFill/>
          <a:ln w="9525">
            <a:noFill/>
            <a:miter lim="800000"/>
            <a:headEnd/>
            <a:tailEnd/>
          </a:ln>
          <a:effectLst/>
        </p:spPr>
        <p:txBody>
          <a:bodyPr wrap="none">
            <a:spAutoFit/>
          </a:bodyPr>
          <a:lstStyle/>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HW and Genotypic Differentiation </a:t>
            </a:r>
          </a:p>
          <a:p>
            <a:pPr lvl="1">
              <a:buClr>
                <a:srgbClr val="FF9900"/>
              </a:buClr>
              <a:buFont typeface="Arial" pitchFamily="34" charset="0"/>
              <a:buChar char="•"/>
            </a:pPr>
            <a:r>
              <a:rPr lang="en-US" b="1" dirty="0" smtClean="0">
                <a:solidFill>
                  <a:srgbClr val="0070C0"/>
                </a:solidFill>
                <a:latin typeface="Arial" charset="0"/>
              </a:rPr>
              <a:t>  Temporal collections were grouped</a:t>
            </a:r>
          </a:p>
          <a:p>
            <a:endParaRPr lang="en-US" b="1" dirty="0" smtClean="0">
              <a:solidFill>
                <a:srgbClr val="0070C0"/>
              </a:solidFill>
              <a:latin typeface="Arial" charset="0"/>
            </a:endParaRPr>
          </a:p>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Adult collections - </a:t>
            </a:r>
            <a:r>
              <a:rPr lang="en-US" b="1" dirty="0" smtClean="0">
                <a:solidFill>
                  <a:srgbClr val="FF3300"/>
                </a:solidFill>
                <a:latin typeface="Arial" charset="0"/>
              </a:rPr>
              <a:t>9 groups</a:t>
            </a:r>
          </a:p>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Juvenile  collections - </a:t>
            </a:r>
            <a:r>
              <a:rPr lang="en-US" b="1" dirty="0" smtClean="0">
                <a:solidFill>
                  <a:srgbClr val="FF3300"/>
                </a:solidFill>
                <a:latin typeface="Arial" charset="0"/>
              </a:rPr>
              <a:t>14 groups</a:t>
            </a:r>
          </a:p>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Resident collections - </a:t>
            </a:r>
            <a:r>
              <a:rPr lang="en-US" b="1" dirty="0" smtClean="0">
                <a:solidFill>
                  <a:srgbClr val="FF3300"/>
                </a:solidFill>
                <a:latin typeface="Arial" charset="0"/>
              </a:rPr>
              <a:t>16 groups</a:t>
            </a:r>
          </a:p>
          <a:p>
            <a:pPr>
              <a:buClr>
                <a:srgbClr val="FF9900"/>
              </a:buClr>
              <a:buFont typeface="Wingdings" pitchFamily="2" charset="2"/>
              <a:buChar char="§"/>
            </a:pPr>
            <a:endParaRPr lang="en-US" b="1" dirty="0" smtClean="0">
              <a:solidFill>
                <a:srgbClr val="0070C0"/>
              </a:solidFill>
              <a:latin typeface="Arial" charset="0"/>
            </a:endParaRPr>
          </a:p>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Adults and Juveniles</a:t>
            </a:r>
          </a:p>
          <a:p>
            <a:pPr>
              <a:buClr>
                <a:srgbClr val="FF9900"/>
              </a:buClr>
              <a:buFont typeface="Wingdings" pitchFamily="2" charset="2"/>
              <a:buChar char="§"/>
            </a:pPr>
            <a:r>
              <a:rPr lang="en-US" b="1" dirty="0" smtClean="0">
                <a:solidFill>
                  <a:srgbClr val="0070C0"/>
                </a:solidFill>
                <a:latin typeface="Arial" charset="0"/>
              </a:rPr>
              <a:t>  </a:t>
            </a:r>
            <a:r>
              <a:rPr lang="en-US" b="1" dirty="0" smtClean="0">
                <a:solidFill>
                  <a:srgbClr val="FFFF00"/>
                </a:solidFill>
                <a:latin typeface="Arial" charset="0"/>
              </a:rPr>
              <a:t>Adults, Juveniles, and Residents same watershed</a:t>
            </a:r>
          </a:p>
          <a:p>
            <a:pPr>
              <a:buClr>
                <a:srgbClr val="FF9900"/>
              </a:buClr>
            </a:pPr>
            <a:endParaRPr lang="en-US" b="1" dirty="0" smtClean="0">
              <a:solidFill>
                <a:srgbClr val="0070C0"/>
              </a:solidFill>
              <a:latin typeface="Arial" charset="0"/>
            </a:endParaRPr>
          </a:p>
          <a:p>
            <a:pPr algn="ctr"/>
            <a:endParaRPr lang="en-US" b="1" dirty="0" smtClean="0">
              <a:solidFill>
                <a:srgbClr val="0070C0"/>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479388" y="3079588"/>
            <a:ext cx="4334841"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smtClean="0">
                <a:solidFill>
                  <a:srgbClr val="FF0000"/>
                </a:solidFill>
                <a:latin typeface="Arial" charset="0"/>
              </a:rPr>
              <a:t>GENETIX</a:t>
            </a:r>
          </a:p>
        </p:txBody>
      </p:sp>
      <p:pic>
        <p:nvPicPr>
          <p:cNvPr id="59395" name="Picture 3"/>
          <p:cNvPicPr>
            <a:picLocks noChangeAspect="1" noChangeArrowheads="1"/>
          </p:cNvPicPr>
          <p:nvPr/>
        </p:nvPicPr>
        <p:blipFill>
          <a:blip r:embed="rId2" cstate="print"/>
          <a:srcRect/>
          <a:stretch>
            <a:fillRect/>
          </a:stretch>
        </p:blipFill>
        <p:spPr bwMode="auto">
          <a:xfrm>
            <a:off x="1143000" y="838200"/>
            <a:ext cx="7618368" cy="5105400"/>
          </a:xfrm>
          <a:prstGeom prst="rect">
            <a:avLst/>
          </a:prstGeom>
          <a:noFill/>
          <a:ln w="9525">
            <a:noFill/>
            <a:miter lim="800000"/>
            <a:headEnd/>
            <a:tailEnd/>
          </a:ln>
        </p:spPr>
      </p:pic>
      <p:sp>
        <p:nvSpPr>
          <p:cNvPr id="11" name="TextBox 10"/>
          <p:cNvSpPr txBox="1"/>
          <p:nvPr/>
        </p:nvSpPr>
        <p:spPr>
          <a:xfrm>
            <a:off x="6553200" y="1219200"/>
            <a:ext cx="1609736" cy="461665"/>
          </a:xfrm>
          <a:prstGeom prst="rect">
            <a:avLst/>
          </a:prstGeom>
          <a:solidFill>
            <a:schemeClr val="bg1"/>
          </a:solidFill>
        </p:spPr>
        <p:txBody>
          <a:bodyPr wrap="none" rtlCol="0">
            <a:spAutoFit/>
          </a:bodyPr>
          <a:lstStyle/>
          <a:p>
            <a:r>
              <a:rPr lang="en-US" dirty="0" smtClean="0">
                <a:solidFill>
                  <a:srgbClr val="FF0000"/>
                </a:solidFill>
              </a:rPr>
              <a:t>Chilliwack </a:t>
            </a:r>
            <a:endParaRPr lang="en-US" dirty="0">
              <a:solidFill>
                <a:srgbClr val="FF0000"/>
              </a:solidFill>
            </a:endParaRPr>
          </a:p>
        </p:txBody>
      </p:sp>
      <p:sp>
        <p:nvSpPr>
          <p:cNvPr id="12" name="TextBox 11"/>
          <p:cNvSpPr txBox="1"/>
          <p:nvPr/>
        </p:nvSpPr>
        <p:spPr>
          <a:xfrm>
            <a:off x="6096000" y="4876800"/>
            <a:ext cx="2813591" cy="461665"/>
          </a:xfrm>
          <a:prstGeom prst="rect">
            <a:avLst/>
          </a:prstGeom>
          <a:solidFill>
            <a:schemeClr val="bg1"/>
          </a:solidFill>
        </p:spPr>
        <p:txBody>
          <a:bodyPr wrap="none" rtlCol="0">
            <a:spAutoFit/>
          </a:bodyPr>
          <a:lstStyle/>
          <a:p>
            <a:r>
              <a:rPr lang="en-US" dirty="0" smtClean="0">
                <a:solidFill>
                  <a:srgbClr val="FF0000"/>
                </a:solidFill>
              </a:rPr>
              <a:t>Skagit natural-origin </a:t>
            </a:r>
            <a:endParaRPr lang="en-US" dirty="0">
              <a:solidFill>
                <a:srgbClr val="FF0000"/>
              </a:solidFill>
            </a:endParaRPr>
          </a:p>
        </p:txBody>
      </p:sp>
      <p:sp>
        <p:nvSpPr>
          <p:cNvPr id="13" name="TextBox 12"/>
          <p:cNvSpPr txBox="1"/>
          <p:nvPr/>
        </p:nvSpPr>
        <p:spPr>
          <a:xfrm>
            <a:off x="2133600" y="4191000"/>
            <a:ext cx="1935145" cy="461665"/>
          </a:xfrm>
          <a:prstGeom prst="rect">
            <a:avLst/>
          </a:prstGeom>
          <a:solidFill>
            <a:schemeClr val="bg1"/>
          </a:solidFill>
        </p:spPr>
        <p:txBody>
          <a:bodyPr wrap="none" rtlCol="0">
            <a:spAutoFit/>
          </a:bodyPr>
          <a:lstStyle/>
          <a:p>
            <a:r>
              <a:rPr lang="en-US" dirty="0" err="1" smtClean="0">
                <a:solidFill>
                  <a:srgbClr val="FF0000"/>
                </a:solidFill>
              </a:rPr>
              <a:t>Marblemount</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872177" y="3049704"/>
            <a:ext cx="4968027"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err="1" smtClean="0">
                <a:solidFill>
                  <a:srgbClr val="FF0000"/>
                </a:solidFill>
                <a:latin typeface="Arial" charset="0"/>
              </a:rPr>
              <a:t>Pairwise</a:t>
            </a:r>
            <a:r>
              <a:rPr lang="en-US" b="1" dirty="0" smtClean="0">
                <a:solidFill>
                  <a:srgbClr val="FF0000"/>
                </a:solidFill>
                <a:latin typeface="Arial" charset="0"/>
              </a:rPr>
              <a:t> F</a:t>
            </a:r>
            <a:r>
              <a:rPr lang="en-US" b="1" baseline="-25000" dirty="0" smtClean="0">
                <a:solidFill>
                  <a:srgbClr val="FF0000"/>
                </a:solidFill>
                <a:latin typeface="Arial" charset="0"/>
              </a:rPr>
              <a:t>ST</a:t>
            </a:r>
            <a:endParaRPr lang="en-US" b="1" baseline="-25000" dirty="0">
              <a:solidFill>
                <a:srgbClr val="FF0000"/>
              </a:solidFill>
              <a:latin typeface="Arial" charset="0"/>
            </a:endParaRPr>
          </a:p>
        </p:txBody>
      </p:sp>
      <p:pic>
        <p:nvPicPr>
          <p:cNvPr id="1168" name="Picture 144"/>
          <p:cNvPicPr>
            <a:picLocks noChangeAspect="1" noChangeArrowheads="1"/>
          </p:cNvPicPr>
          <p:nvPr/>
        </p:nvPicPr>
        <p:blipFill>
          <a:blip r:embed="rId2" cstate="print"/>
          <a:srcRect/>
          <a:stretch>
            <a:fillRect/>
          </a:stretch>
        </p:blipFill>
        <p:spPr bwMode="auto">
          <a:xfrm>
            <a:off x="1371600" y="898525"/>
            <a:ext cx="7162799" cy="5892932"/>
          </a:xfrm>
          <a:prstGeom prst="rect">
            <a:avLst/>
          </a:prstGeom>
          <a:noFill/>
          <a:ln w="9525">
            <a:noFill/>
            <a:miter lim="800000"/>
            <a:headEnd/>
            <a:tailEnd/>
          </a:ln>
          <a:effectLst/>
        </p:spPr>
      </p:pic>
      <p:sp>
        <p:nvSpPr>
          <p:cNvPr id="151" name="Text Box 2"/>
          <p:cNvSpPr txBox="1">
            <a:spLocks noChangeArrowheads="1"/>
          </p:cNvSpPr>
          <p:nvPr/>
        </p:nvSpPr>
        <p:spPr bwMode="auto">
          <a:xfrm>
            <a:off x="1620528" y="228600"/>
            <a:ext cx="5689379"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smtClean="0">
                <a:solidFill>
                  <a:srgbClr val="FF0000"/>
                </a:solidFill>
                <a:latin typeface="Arial" charset="0"/>
              </a:rPr>
              <a:t>Natural </a:t>
            </a:r>
            <a:r>
              <a:rPr lang="en-US" b="1" dirty="0" err="1" smtClean="0">
                <a:solidFill>
                  <a:srgbClr val="FF0000"/>
                </a:solidFill>
                <a:latin typeface="Arial" charset="0"/>
              </a:rPr>
              <a:t>vs</a:t>
            </a:r>
            <a:r>
              <a:rPr lang="en-US" b="1" dirty="0" smtClean="0">
                <a:solidFill>
                  <a:srgbClr val="FF0000"/>
                </a:solidFill>
                <a:latin typeface="Arial" charset="0"/>
              </a:rPr>
              <a:t> Natural</a:t>
            </a:r>
            <a:endParaRPr lang="en-US" b="1" baseline="-250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872177" y="3049704"/>
            <a:ext cx="4968027"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err="1" smtClean="0">
                <a:solidFill>
                  <a:srgbClr val="FF0000"/>
                </a:solidFill>
                <a:latin typeface="Arial" charset="0"/>
              </a:rPr>
              <a:t>Pairwise</a:t>
            </a:r>
            <a:r>
              <a:rPr lang="en-US" b="1" dirty="0" smtClean="0">
                <a:solidFill>
                  <a:srgbClr val="FF0000"/>
                </a:solidFill>
                <a:latin typeface="Arial" charset="0"/>
              </a:rPr>
              <a:t> F</a:t>
            </a:r>
            <a:r>
              <a:rPr lang="en-US" b="1" baseline="-25000" dirty="0" smtClean="0">
                <a:solidFill>
                  <a:srgbClr val="FF0000"/>
                </a:solidFill>
                <a:latin typeface="Arial" charset="0"/>
              </a:rPr>
              <a:t>ST</a:t>
            </a:r>
            <a:endParaRPr lang="en-US" b="1" baseline="-25000" dirty="0">
              <a:solidFill>
                <a:srgbClr val="FF0000"/>
              </a:solidFill>
              <a:latin typeface="Arial" charset="0"/>
            </a:endParaRPr>
          </a:p>
        </p:txBody>
      </p:sp>
      <p:sp>
        <p:nvSpPr>
          <p:cNvPr id="151" name="Text Box 2"/>
          <p:cNvSpPr txBox="1">
            <a:spLocks noChangeArrowheads="1"/>
          </p:cNvSpPr>
          <p:nvPr/>
        </p:nvSpPr>
        <p:spPr bwMode="auto">
          <a:xfrm>
            <a:off x="1491488" y="228600"/>
            <a:ext cx="5947462"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smtClean="0">
                <a:solidFill>
                  <a:srgbClr val="FF0000"/>
                </a:solidFill>
                <a:latin typeface="Arial" charset="0"/>
              </a:rPr>
              <a:t>Natural </a:t>
            </a:r>
            <a:r>
              <a:rPr lang="en-US" b="1" dirty="0" err="1" smtClean="0">
                <a:solidFill>
                  <a:srgbClr val="FF0000"/>
                </a:solidFill>
                <a:latin typeface="Arial" charset="0"/>
              </a:rPr>
              <a:t>vs</a:t>
            </a:r>
            <a:r>
              <a:rPr lang="en-US" b="1" dirty="0" smtClean="0">
                <a:solidFill>
                  <a:srgbClr val="FF0000"/>
                </a:solidFill>
                <a:latin typeface="Arial" charset="0"/>
              </a:rPr>
              <a:t> Hatchery</a:t>
            </a:r>
            <a:endParaRPr lang="en-US" b="1" baseline="-25000" dirty="0">
              <a:solidFill>
                <a:srgbClr val="FF0000"/>
              </a:solidFill>
              <a:latin typeface="Arial" charset="0"/>
            </a:endParaRPr>
          </a:p>
        </p:txBody>
      </p:sp>
      <p:pic>
        <p:nvPicPr>
          <p:cNvPr id="40963" name="Picture 3"/>
          <p:cNvPicPr>
            <a:picLocks noChangeAspect="1" noChangeArrowheads="1"/>
          </p:cNvPicPr>
          <p:nvPr/>
        </p:nvPicPr>
        <p:blipFill>
          <a:blip r:embed="rId2" cstate="print"/>
          <a:srcRect/>
          <a:stretch>
            <a:fillRect/>
          </a:stretch>
        </p:blipFill>
        <p:spPr bwMode="auto">
          <a:xfrm>
            <a:off x="1371600" y="1219200"/>
            <a:ext cx="7170450" cy="48275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830504" y="3049704"/>
            <a:ext cx="4884672"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smtClean="0">
                <a:solidFill>
                  <a:srgbClr val="FF0000"/>
                </a:solidFill>
                <a:latin typeface="Arial" charset="0"/>
              </a:rPr>
              <a:t>STRUCTURE</a:t>
            </a:r>
            <a:endParaRPr lang="en-US" b="1" dirty="0">
              <a:solidFill>
                <a:srgbClr val="FF0000"/>
              </a:solidFill>
              <a:latin typeface="Arial" charset="0"/>
            </a:endParaRPr>
          </a:p>
        </p:txBody>
      </p:sp>
      <p:pic>
        <p:nvPicPr>
          <p:cNvPr id="3" name="Picture 2" descr="Skagit adults mid Skagit reduced 9 pops individuals.gif"/>
          <p:cNvPicPr>
            <a:picLocks noChangeAspect="1"/>
          </p:cNvPicPr>
          <p:nvPr/>
        </p:nvPicPr>
        <p:blipFill>
          <a:blip r:embed="rId2" cstate="print"/>
          <a:srcRect l="5425" t="56667" r="60065" b="27778"/>
          <a:stretch>
            <a:fillRect/>
          </a:stretch>
        </p:blipFill>
        <p:spPr>
          <a:xfrm>
            <a:off x="1219200" y="1143000"/>
            <a:ext cx="7402286" cy="4318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830504" y="3049704"/>
            <a:ext cx="4884672"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Collections - </a:t>
            </a:r>
            <a:r>
              <a:rPr lang="en-US" b="1" dirty="0" smtClean="0">
                <a:solidFill>
                  <a:srgbClr val="FF0000"/>
                </a:solidFill>
                <a:latin typeface="Arial" charset="0"/>
              </a:rPr>
              <a:t>STRUCTURE</a:t>
            </a:r>
            <a:endParaRPr lang="en-US" b="1" dirty="0">
              <a:solidFill>
                <a:srgbClr val="FF0000"/>
              </a:solidFill>
              <a:latin typeface="Arial" charset="0"/>
            </a:endParaRPr>
          </a:p>
        </p:txBody>
      </p:sp>
      <p:pic>
        <p:nvPicPr>
          <p:cNvPr id="5" name="Picture 4" descr="HohSTHD.gif"/>
          <p:cNvPicPr>
            <a:picLocks noChangeAspect="1"/>
          </p:cNvPicPr>
          <p:nvPr/>
        </p:nvPicPr>
        <p:blipFill>
          <a:blip r:embed="rId2" cstate="print"/>
          <a:srcRect l="8628" t="53333" r="43921" b="24445"/>
          <a:stretch>
            <a:fillRect/>
          </a:stretch>
        </p:blipFill>
        <p:spPr>
          <a:xfrm>
            <a:off x="1371600" y="1371600"/>
            <a:ext cx="7166609" cy="4343400"/>
          </a:xfrm>
          <a:prstGeom prst="rect">
            <a:avLst/>
          </a:prstGeom>
        </p:spPr>
      </p:pic>
      <p:sp>
        <p:nvSpPr>
          <p:cNvPr id="6" name="Rectangle 5"/>
          <p:cNvSpPr/>
          <p:nvPr/>
        </p:nvSpPr>
        <p:spPr>
          <a:xfrm>
            <a:off x="457200" y="228600"/>
            <a:ext cx="8077200" cy="1077218"/>
          </a:xfrm>
          <a:prstGeom prst="rect">
            <a:avLst/>
          </a:prstGeom>
        </p:spPr>
        <p:txBody>
          <a:bodyPr wrap="square">
            <a:spAutoFit/>
          </a:bodyPr>
          <a:lstStyle/>
          <a:p>
            <a:r>
              <a:rPr lang="en-US" sz="1600" dirty="0" smtClean="0">
                <a:latin typeface="Arial" pitchFamily="34" charset="0"/>
                <a:cs typeface="Arial" pitchFamily="34" charset="0"/>
              </a:rPr>
              <a:t>Figure 2.  Structure plot showing percent membership of each individual steelhead and the population average into the groups that STRUCTURE found in the dataset.  Individuals with more than one color in the bar likely have mixed ancestry.  The group number identifies the collections with similar ancestry.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524000" y="533400"/>
            <a:ext cx="6370655"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 / Juvenile Collections - </a:t>
            </a:r>
            <a:r>
              <a:rPr lang="en-US" b="1" dirty="0" smtClean="0">
                <a:solidFill>
                  <a:srgbClr val="FF0000"/>
                </a:solidFill>
                <a:latin typeface="Arial" charset="0"/>
              </a:rPr>
              <a:t>STRUCTURE</a:t>
            </a:r>
            <a:endParaRPr lang="en-US" b="1" dirty="0">
              <a:solidFill>
                <a:srgbClr val="FF0000"/>
              </a:solidFill>
              <a:latin typeface="Arial" charset="0"/>
            </a:endParaRPr>
          </a:p>
        </p:txBody>
      </p:sp>
      <p:pic>
        <p:nvPicPr>
          <p:cNvPr id="1026" name="Picture 2"/>
          <p:cNvPicPr>
            <a:picLocks noChangeAspect="1" noChangeArrowheads="1"/>
          </p:cNvPicPr>
          <p:nvPr/>
        </p:nvPicPr>
        <p:blipFill>
          <a:blip r:embed="rId2" cstate="print"/>
          <a:srcRect/>
          <a:stretch>
            <a:fillRect/>
          </a:stretch>
        </p:blipFill>
        <p:spPr bwMode="auto">
          <a:xfrm>
            <a:off x="228600" y="1981200"/>
            <a:ext cx="8765413"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rot="16200000">
            <a:off x="-1812870" y="3184470"/>
            <a:ext cx="4849404"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Resident Collections - </a:t>
            </a:r>
            <a:r>
              <a:rPr lang="en-US" b="1" dirty="0" smtClean="0">
                <a:solidFill>
                  <a:srgbClr val="FF0000"/>
                </a:solidFill>
                <a:latin typeface="Arial" charset="0"/>
              </a:rPr>
              <a:t>GENETIX</a:t>
            </a:r>
            <a:endParaRPr lang="en-US" b="1" dirty="0">
              <a:solidFill>
                <a:srgbClr val="FF0000"/>
              </a:solidFill>
              <a:latin typeface="Arial" charset="0"/>
            </a:endParaRPr>
          </a:p>
        </p:txBody>
      </p:sp>
      <p:pic>
        <p:nvPicPr>
          <p:cNvPr id="61442" name="Picture 2"/>
          <p:cNvPicPr>
            <a:picLocks noChangeAspect="1" noChangeArrowheads="1"/>
          </p:cNvPicPr>
          <p:nvPr/>
        </p:nvPicPr>
        <p:blipFill>
          <a:blip r:embed="rId2" cstate="print"/>
          <a:srcRect/>
          <a:stretch>
            <a:fillRect/>
          </a:stretch>
        </p:blipFill>
        <p:spPr bwMode="auto">
          <a:xfrm>
            <a:off x="1197258" y="1219200"/>
            <a:ext cx="7618369" cy="4419600"/>
          </a:xfrm>
          <a:prstGeom prst="rect">
            <a:avLst/>
          </a:prstGeom>
          <a:noFill/>
          <a:ln w="9525">
            <a:noFill/>
            <a:miter lim="800000"/>
            <a:headEnd/>
            <a:tailEnd/>
          </a:ln>
        </p:spPr>
      </p:pic>
      <p:sp>
        <p:nvSpPr>
          <p:cNvPr id="5" name="TextBox 4"/>
          <p:cNvSpPr txBox="1"/>
          <p:nvPr/>
        </p:nvSpPr>
        <p:spPr>
          <a:xfrm>
            <a:off x="2209800" y="4572000"/>
            <a:ext cx="1285929" cy="461665"/>
          </a:xfrm>
          <a:prstGeom prst="rect">
            <a:avLst/>
          </a:prstGeom>
          <a:solidFill>
            <a:schemeClr val="bg1"/>
          </a:solidFill>
        </p:spPr>
        <p:txBody>
          <a:bodyPr wrap="none" rtlCol="0">
            <a:spAutoFit/>
          </a:bodyPr>
          <a:lstStyle/>
          <a:p>
            <a:r>
              <a:rPr lang="en-US" dirty="0" smtClean="0">
                <a:solidFill>
                  <a:srgbClr val="FF0000"/>
                </a:solidFill>
              </a:rPr>
              <a:t>Cascade </a:t>
            </a:r>
            <a:endParaRPr lang="en-US" dirty="0">
              <a:solidFill>
                <a:srgbClr val="FF0000"/>
              </a:solidFill>
            </a:endParaRPr>
          </a:p>
        </p:txBody>
      </p:sp>
      <p:sp>
        <p:nvSpPr>
          <p:cNvPr id="7" name="TextBox 6"/>
          <p:cNvSpPr txBox="1"/>
          <p:nvPr/>
        </p:nvSpPr>
        <p:spPr>
          <a:xfrm>
            <a:off x="3200400" y="2057400"/>
            <a:ext cx="1073371" cy="461665"/>
          </a:xfrm>
          <a:prstGeom prst="rect">
            <a:avLst/>
          </a:prstGeom>
          <a:solidFill>
            <a:schemeClr val="bg1"/>
          </a:solidFill>
        </p:spPr>
        <p:txBody>
          <a:bodyPr wrap="none" rtlCol="0">
            <a:spAutoFit/>
          </a:bodyPr>
          <a:lstStyle/>
          <a:p>
            <a:r>
              <a:rPr lang="en-US" dirty="0" smtClean="0">
                <a:solidFill>
                  <a:srgbClr val="FF0000"/>
                </a:solidFill>
              </a:rPr>
              <a:t>Big Cr.</a:t>
            </a:r>
            <a:endParaRPr lang="en-US" dirty="0">
              <a:solidFill>
                <a:srgbClr val="FF0000"/>
              </a:solidFill>
            </a:endParaRPr>
          </a:p>
        </p:txBody>
      </p:sp>
      <p:sp>
        <p:nvSpPr>
          <p:cNvPr id="9" name="TextBox 8"/>
          <p:cNvSpPr txBox="1"/>
          <p:nvPr/>
        </p:nvSpPr>
        <p:spPr>
          <a:xfrm>
            <a:off x="6019800" y="2057400"/>
            <a:ext cx="1371529" cy="461665"/>
          </a:xfrm>
          <a:prstGeom prst="rect">
            <a:avLst/>
          </a:prstGeom>
          <a:solidFill>
            <a:schemeClr val="bg1"/>
          </a:solidFill>
        </p:spPr>
        <p:txBody>
          <a:bodyPr wrap="none" rtlCol="0">
            <a:spAutoFit/>
          </a:bodyPr>
          <a:lstStyle/>
          <a:p>
            <a:r>
              <a:rPr lang="en-US" dirty="0" smtClean="0">
                <a:solidFill>
                  <a:srgbClr val="FF0000"/>
                </a:solidFill>
              </a:rPr>
              <a:t>Clear Cr. </a:t>
            </a:r>
            <a:endParaRPr lang="en-US" dirty="0">
              <a:solidFill>
                <a:srgbClr val="FF0000"/>
              </a:solidFill>
            </a:endParaRPr>
          </a:p>
        </p:txBody>
      </p:sp>
      <p:sp>
        <p:nvSpPr>
          <p:cNvPr id="11" name="TextBox 10"/>
          <p:cNvSpPr txBox="1"/>
          <p:nvPr/>
        </p:nvSpPr>
        <p:spPr>
          <a:xfrm>
            <a:off x="6781800" y="3124200"/>
            <a:ext cx="1858201" cy="461665"/>
          </a:xfrm>
          <a:prstGeom prst="rect">
            <a:avLst/>
          </a:prstGeom>
          <a:solidFill>
            <a:schemeClr val="bg1"/>
          </a:solidFill>
        </p:spPr>
        <p:txBody>
          <a:bodyPr wrap="none" rtlCol="0">
            <a:spAutoFit/>
          </a:bodyPr>
          <a:lstStyle/>
          <a:p>
            <a:r>
              <a:rPr lang="en-US" dirty="0" smtClean="0">
                <a:solidFill>
                  <a:srgbClr val="FF0000"/>
                </a:solidFill>
              </a:rPr>
              <a:t>Baker/Finney</a:t>
            </a:r>
            <a:endParaRPr lang="en-US" dirty="0">
              <a:solidFill>
                <a:srgbClr val="FF0000"/>
              </a:solidFill>
            </a:endParaRPr>
          </a:p>
        </p:txBody>
      </p:sp>
      <p:sp>
        <p:nvSpPr>
          <p:cNvPr id="13" name="TextBox 12"/>
          <p:cNvSpPr txBox="1"/>
          <p:nvPr/>
        </p:nvSpPr>
        <p:spPr>
          <a:xfrm>
            <a:off x="7086600" y="3657600"/>
            <a:ext cx="1747594" cy="461665"/>
          </a:xfrm>
          <a:prstGeom prst="rect">
            <a:avLst/>
          </a:prstGeom>
          <a:solidFill>
            <a:schemeClr val="bg1"/>
          </a:solidFill>
        </p:spPr>
        <p:txBody>
          <a:bodyPr wrap="none" rtlCol="0">
            <a:spAutoFit/>
          </a:bodyPr>
          <a:lstStyle/>
          <a:p>
            <a:r>
              <a:rPr lang="en-US" dirty="0" smtClean="0">
                <a:solidFill>
                  <a:srgbClr val="FF0000"/>
                </a:solidFill>
              </a:rPr>
              <a:t>upper Skagit</a:t>
            </a:r>
            <a:endParaRPr lang="en-US" dirty="0">
              <a:solidFill>
                <a:srgbClr val="FF0000"/>
              </a:solidFill>
            </a:endParaRPr>
          </a:p>
        </p:txBody>
      </p:sp>
      <p:sp>
        <p:nvSpPr>
          <p:cNvPr id="15" name="TextBox 14"/>
          <p:cNvSpPr txBox="1"/>
          <p:nvPr/>
        </p:nvSpPr>
        <p:spPr>
          <a:xfrm>
            <a:off x="7315200" y="4191000"/>
            <a:ext cx="1584088" cy="461665"/>
          </a:xfrm>
          <a:prstGeom prst="rect">
            <a:avLst/>
          </a:prstGeom>
          <a:solidFill>
            <a:schemeClr val="bg1"/>
          </a:solidFill>
        </p:spPr>
        <p:txBody>
          <a:bodyPr wrap="none" rtlCol="0">
            <a:spAutoFit/>
          </a:bodyPr>
          <a:lstStyle/>
          <a:p>
            <a:r>
              <a:rPr lang="en-US" dirty="0" err="1" smtClean="0">
                <a:solidFill>
                  <a:srgbClr val="FF0000"/>
                </a:solidFill>
              </a:rPr>
              <a:t>Blackwater</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447800" y="533400"/>
            <a:ext cx="6502101"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Resident Collections – </a:t>
            </a:r>
            <a:r>
              <a:rPr lang="en-US" b="1" dirty="0" smtClean="0">
                <a:solidFill>
                  <a:srgbClr val="FF0000"/>
                </a:solidFill>
                <a:latin typeface="Arial" charset="0"/>
              </a:rPr>
              <a:t>STRUCTURE (K = 7)</a:t>
            </a:r>
            <a:endParaRPr lang="en-US" b="1" dirty="0">
              <a:solidFill>
                <a:srgbClr val="FF0000"/>
              </a:solidFill>
              <a:latin typeface="Arial" charset="0"/>
            </a:endParaRPr>
          </a:p>
        </p:txBody>
      </p:sp>
      <p:pic>
        <p:nvPicPr>
          <p:cNvPr id="60418" name="Picture 2"/>
          <p:cNvPicPr>
            <a:picLocks noChangeAspect="1" noChangeArrowheads="1"/>
          </p:cNvPicPr>
          <p:nvPr/>
        </p:nvPicPr>
        <p:blipFill>
          <a:blip r:embed="rId2" cstate="print"/>
          <a:srcRect/>
          <a:stretch>
            <a:fillRect/>
          </a:stretch>
        </p:blipFill>
        <p:spPr bwMode="auto">
          <a:xfrm>
            <a:off x="457200" y="1752600"/>
            <a:ext cx="8161168" cy="34521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371600" y="152400"/>
            <a:ext cx="6609503" cy="461665"/>
          </a:xfrm>
          <a:prstGeom prst="rect">
            <a:avLst/>
          </a:prstGeom>
          <a:noFill/>
          <a:ln w="9525">
            <a:noFill/>
            <a:miter lim="800000"/>
            <a:headEnd/>
            <a:tailEnd/>
          </a:ln>
          <a:effectLst/>
        </p:spPr>
        <p:txBody>
          <a:bodyPr wrap="none">
            <a:spAutoFit/>
          </a:bodyPr>
          <a:lstStyle/>
          <a:p>
            <a:pPr algn="ctr"/>
            <a:r>
              <a:rPr lang="en-US" b="1" dirty="0" smtClean="0">
                <a:solidFill>
                  <a:srgbClr val="FF9900"/>
                </a:solidFill>
                <a:latin typeface="Arial" charset="0"/>
              </a:rPr>
              <a:t>Adults, Juveniles, and Residents - GENETIX</a:t>
            </a:r>
            <a:endParaRPr lang="en-US" b="1" dirty="0">
              <a:solidFill>
                <a:srgbClr val="FF9900"/>
              </a:solidFill>
              <a:latin typeface="Arial" charset="0"/>
            </a:endParaRPr>
          </a:p>
        </p:txBody>
      </p:sp>
      <p:pic>
        <p:nvPicPr>
          <p:cNvPr id="3" name="Picture 2"/>
          <p:cNvPicPr>
            <a:picLocks noChangeAspect="1" noChangeArrowheads="1"/>
          </p:cNvPicPr>
          <p:nvPr/>
        </p:nvPicPr>
        <p:blipFill>
          <a:blip r:embed="rId2" cstate="print"/>
          <a:srcRect/>
          <a:stretch>
            <a:fillRect/>
          </a:stretch>
        </p:blipFill>
        <p:spPr bwMode="auto">
          <a:xfrm>
            <a:off x="4800600" y="4114800"/>
            <a:ext cx="4121143" cy="2390775"/>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4800600" y="1219200"/>
            <a:ext cx="4109570" cy="2384062"/>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304800" y="4114800"/>
            <a:ext cx="4096518" cy="2376489"/>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304800" y="1219200"/>
            <a:ext cx="4071886" cy="2362200"/>
          </a:xfrm>
          <a:prstGeom prst="rect">
            <a:avLst/>
          </a:prstGeom>
          <a:noFill/>
          <a:ln w="9525">
            <a:noFill/>
            <a:miter lim="800000"/>
            <a:headEnd/>
            <a:tailEnd/>
          </a:ln>
        </p:spPr>
      </p:pic>
      <p:sp>
        <p:nvSpPr>
          <p:cNvPr id="7" name="TextBox 6"/>
          <p:cNvSpPr txBox="1"/>
          <p:nvPr/>
        </p:nvSpPr>
        <p:spPr>
          <a:xfrm>
            <a:off x="1676400" y="762000"/>
            <a:ext cx="1279517" cy="461665"/>
          </a:xfrm>
          <a:prstGeom prst="rect">
            <a:avLst/>
          </a:prstGeom>
          <a:noFill/>
        </p:spPr>
        <p:txBody>
          <a:bodyPr wrap="none" rtlCol="0">
            <a:spAutoFit/>
          </a:bodyPr>
          <a:lstStyle/>
          <a:p>
            <a:r>
              <a:rPr lang="en-US" b="1" dirty="0" smtClean="0">
                <a:solidFill>
                  <a:srgbClr val="FF0000"/>
                </a:solidFill>
              </a:rPr>
              <a:t>Cascade</a:t>
            </a:r>
            <a:endParaRPr lang="en-US" b="1" dirty="0">
              <a:solidFill>
                <a:srgbClr val="FF0000"/>
              </a:solidFill>
            </a:endParaRPr>
          </a:p>
        </p:txBody>
      </p:sp>
      <p:sp>
        <p:nvSpPr>
          <p:cNvPr id="8" name="TextBox 7"/>
          <p:cNvSpPr txBox="1"/>
          <p:nvPr/>
        </p:nvSpPr>
        <p:spPr>
          <a:xfrm>
            <a:off x="6477000" y="762000"/>
            <a:ext cx="853119" cy="461665"/>
          </a:xfrm>
          <a:prstGeom prst="rect">
            <a:avLst/>
          </a:prstGeom>
          <a:noFill/>
        </p:spPr>
        <p:txBody>
          <a:bodyPr wrap="none" rtlCol="0">
            <a:spAutoFit/>
          </a:bodyPr>
          <a:lstStyle/>
          <a:p>
            <a:r>
              <a:rPr lang="en-US" b="1" dirty="0" smtClean="0">
                <a:solidFill>
                  <a:srgbClr val="FF0000"/>
                </a:solidFill>
              </a:rPr>
              <a:t>Sauk</a:t>
            </a:r>
            <a:endParaRPr lang="en-US" b="1" dirty="0">
              <a:solidFill>
                <a:srgbClr val="FF0000"/>
              </a:solidFill>
            </a:endParaRPr>
          </a:p>
        </p:txBody>
      </p:sp>
      <p:sp>
        <p:nvSpPr>
          <p:cNvPr id="9" name="TextBox 8"/>
          <p:cNvSpPr txBox="1"/>
          <p:nvPr/>
        </p:nvSpPr>
        <p:spPr>
          <a:xfrm>
            <a:off x="1752600" y="3657600"/>
            <a:ext cx="1192955" cy="461665"/>
          </a:xfrm>
          <a:prstGeom prst="rect">
            <a:avLst/>
          </a:prstGeom>
          <a:noFill/>
        </p:spPr>
        <p:txBody>
          <a:bodyPr wrap="none" rtlCol="0">
            <a:spAutoFit/>
          </a:bodyPr>
          <a:lstStyle/>
          <a:p>
            <a:r>
              <a:rPr lang="en-US" b="1" dirty="0" err="1" smtClean="0">
                <a:solidFill>
                  <a:srgbClr val="FF0000"/>
                </a:solidFill>
              </a:rPr>
              <a:t>Suiattle</a:t>
            </a:r>
            <a:endParaRPr lang="en-US" b="1" dirty="0">
              <a:solidFill>
                <a:srgbClr val="FF0000"/>
              </a:solidFill>
            </a:endParaRPr>
          </a:p>
        </p:txBody>
      </p:sp>
      <p:sp>
        <p:nvSpPr>
          <p:cNvPr id="10" name="TextBox 9"/>
          <p:cNvSpPr txBox="1"/>
          <p:nvPr/>
        </p:nvSpPr>
        <p:spPr>
          <a:xfrm>
            <a:off x="6324600" y="3657600"/>
            <a:ext cx="1090363" cy="461665"/>
          </a:xfrm>
          <a:prstGeom prst="rect">
            <a:avLst/>
          </a:prstGeom>
          <a:noFill/>
        </p:spPr>
        <p:txBody>
          <a:bodyPr wrap="none" rtlCol="0">
            <a:spAutoFit/>
          </a:bodyPr>
          <a:lstStyle/>
          <a:p>
            <a:r>
              <a:rPr lang="en-US" b="1" dirty="0" smtClean="0">
                <a:solidFill>
                  <a:srgbClr val="FF0000"/>
                </a:solidFill>
              </a:rPr>
              <a:t>Finney</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3276600" y="381000"/>
            <a:ext cx="3074881"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Acknowledgements</a:t>
            </a:r>
            <a:endParaRPr lang="en-US" b="1" dirty="0">
              <a:solidFill>
                <a:srgbClr val="FF9900"/>
              </a:solidFill>
              <a:latin typeface="Arial" charset="0"/>
            </a:endParaRPr>
          </a:p>
        </p:txBody>
      </p:sp>
      <p:sp>
        <p:nvSpPr>
          <p:cNvPr id="50182" name="Text Box 6"/>
          <p:cNvSpPr txBox="1">
            <a:spLocks noChangeArrowheads="1"/>
          </p:cNvSpPr>
          <p:nvPr/>
        </p:nvSpPr>
        <p:spPr bwMode="auto">
          <a:xfrm>
            <a:off x="609600" y="838200"/>
            <a:ext cx="8204618" cy="6217087"/>
          </a:xfrm>
          <a:prstGeom prst="rect">
            <a:avLst/>
          </a:prstGeom>
          <a:noFill/>
          <a:ln w="9525">
            <a:noFill/>
            <a:miter lim="800000"/>
            <a:headEnd/>
            <a:tailEnd/>
          </a:ln>
          <a:effectLst/>
        </p:spPr>
        <p:txBody>
          <a:bodyPr wrap="none">
            <a:spAutoFit/>
          </a:bodyPr>
          <a:lstStyle/>
          <a:p>
            <a:pPr>
              <a:buClr>
                <a:srgbClr val="FF9900"/>
              </a:buClr>
              <a:buFont typeface="Wingdings" pitchFamily="2" charset="2"/>
              <a:buChar char="§"/>
            </a:pPr>
            <a:r>
              <a:rPr lang="en-US" dirty="0" smtClean="0">
                <a:solidFill>
                  <a:srgbClr val="FFFF00"/>
                </a:solidFill>
                <a:latin typeface="Arial" charset="0"/>
              </a:rPr>
              <a:t>  Seattle City Light </a:t>
            </a:r>
          </a:p>
          <a:p>
            <a:pPr lvl="1">
              <a:buClr>
                <a:srgbClr val="FF9900"/>
              </a:buClr>
              <a:buFont typeface="Wingdings" pitchFamily="2" charset="2"/>
              <a:buChar char="Ø"/>
            </a:pPr>
            <a:r>
              <a:rPr lang="en-US" dirty="0" smtClean="0">
                <a:solidFill>
                  <a:srgbClr val="FFFF00"/>
                </a:solidFill>
                <a:latin typeface="Arial" charset="0"/>
              </a:rPr>
              <a:t>  </a:t>
            </a:r>
            <a:r>
              <a:rPr lang="en-US" sz="1800" dirty="0" smtClean="0">
                <a:solidFill>
                  <a:srgbClr val="00B050"/>
                </a:solidFill>
                <a:latin typeface="Arial" charset="0"/>
              </a:rPr>
              <a:t>Ed Connor, Dave Pflug</a:t>
            </a:r>
          </a:p>
          <a:p>
            <a:pPr lvl="1">
              <a:buClr>
                <a:srgbClr val="FF9900"/>
              </a:buClr>
            </a:pPr>
            <a:endParaRPr lang="en-US" dirty="0" smtClean="0">
              <a:solidFill>
                <a:srgbClr val="FFFF00"/>
              </a:solidFill>
              <a:latin typeface="Arial" charset="0"/>
            </a:endParaRPr>
          </a:p>
          <a:p>
            <a:pPr>
              <a:buClr>
                <a:srgbClr val="FF9900"/>
              </a:buClr>
              <a:buFont typeface="Wingdings" pitchFamily="2" charset="2"/>
              <a:buChar char="§"/>
            </a:pPr>
            <a:r>
              <a:rPr lang="en-US" dirty="0" smtClean="0">
                <a:solidFill>
                  <a:srgbClr val="FFFF00"/>
                </a:solidFill>
                <a:latin typeface="Arial" charset="0"/>
              </a:rPr>
              <a:t>  Skagit River System Cooperative</a:t>
            </a:r>
          </a:p>
          <a:p>
            <a:pPr lvl="1">
              <a:buClr>
                <a:srgbClr val="FF9900"/>
              </a:buClr>
              <a:buFont typeface="Wingdings" pitchFamily="2" charset="2"/>
              <a:buChar char="Ø"/>
            </a:pPr>
            <a:r>
              <a:rPr lang="en-US" sz="2000" dirty="0" smtClean="0">
                <a:solidFill>
                  <a:srgbClr val="FFFF00"/>
                </a:solidFill>
                <a:latin typeface="Arial" charset="0"/>
              </a:rPr>
              <a:t>  	</a:t>
            </a:r>
            <a:r>
              <a:rPr lang="en-US" sz="1800" dirty="0" smtClean="0">
                <a:solidFill>
                  <a:srgbClr val="00B050"/>
                </a:solidFill>
                <a:latin typeface="Arial" charset="0"/>
              </a:rPr>
              <a:t>Eric Beamer, Bob Hayman, Pete Kairis, Jade Luckhurst, Jeff Meyer, </a:t>
            </a:r>
          </a:p>
          <a:p>
            <a:pPr lvl="1">
              <a:buClr>
                <a:srgbClr val="FF9900"/>
              </a:buClr>
            </a:pPr>
            <a:r>
              <a:rPr lang="en-US" sz="1800" dirty="0" smtClean="0">
                <a:solidFill>
                  <a:srgbClr val="00B050"/>
                </a:solidFill>
                <a:latin typeface="Arial" charset="0"/>
              </a:rPr>
              <a:t>Larry Wasserman</a:t>
            </a:r>
          </a:p>
          <a:p>
            <a:pPr>
              <a:buClr>
                <a:srgbClr val="FF9900"/>
              </a:buClr>
            </a:pPr>
            <a:endParaRPr lang="en-US" dirty="0" smtClean="0">
              <a:solidFill>
                <a:srgbClr val="FFFF00"/>
              </a:solidFill>
              <a:latin typeface="Arial" charset="0"/>
            </a:endParaRPr>
          </a:p>
          <a:p>
            <a:pPr>
              <a:buClr>
                <a:srgbClr val="FF9900"/>
              </a:buClr>
              <a:buFont typeface="Wingdings" pitchFamily="2" charset="2"/>
              <a:buChar char="§"/>
            </a:pPr>
            <a:r>
              <a:rPr lang="en-US" dirty="0" smtClean="0">
                <a:solidFill>
                  <a:srgbClr val="FFFF00"/>
                </a:solidFill>
                <a:latin typeface="Arial" charset="0"/>
              </a:rPr>
              <a:t>  Upper Skagit Tribe</a:t>
            </a:r>
          </a:p>
          <a:p>
            <a:pPr lvl="1">
              <a:buClr>
                <a:srgbClr val="FF9900"/>
              </a:buClr>
              <a:buFont typeface="Wingdings" pitchFamily="2" charset="2"/>
              <a:buChar char="Ø"/>
            </a:pPr>
            <a:r>
              <a:rPr lang="en-US" dirty="0" smtClean="0">
                <a:solidFill>
                  <a:srgbClr val="FFFF00"/>
                </a:solidFill>
                <a:latin typeface="Arial" charset="0"/>
              </a:rPr>
              <a:t>  </a:t>
            </a:r>
            <a:r>
              <a:rPr lang="en-US" sz="1800" dirty="0" smtClean="0">
                <a:solidFill>
                  <a:srgbClr val="00B050"/>
                </a:solidFill>
                <a:latin typeface="Arial" charset="0"/>
              </a:rPr>
              <a:t>Rebecca Bernard, Jon-Paul Shannahan</a:t>
            </a:r>
          </a:p>
          <a:p>
            <a:pPr lvl="1">
              <a:buClr>
                <a:srgbClr val="FF9900"/>
              </a:buClr>
              <a:buFont typeface="Wingdings" pitchFamily="2" charset="2"/>
              <a:buChar char="Ø"/>
            </a:pPr>
            <a:endParaRPr lang="en-US" dirty="0" smtClean="0">
              <a:solidFill>
                <a:srgbClr val="FFFF00"/>
              </a:solidFill>
              <a:latin typeface="Arial" charset="0"/>
            </a:endParaRPr>
          </a:p>
          <a:p>
            <a:pPr>
              <a:buClr>
                <a:srgbClr val="FF9900"/>
              </a:buClr>
              <a:buFont typeface="Wingdings" pitchFamily="2" charset="2"/>
              <a:buChar char="§"/>
            </a:pPr>
            <a:r>
              <a:rPr lang="en-US" dirty="0" smtClean="0">
                <a:solidFill>
                  <a:srgbClr val="FFFF00"/>
                </a:solidFill>
                <a:latin typeface="Arial" charset="0"/>
              </a:rPr>
              <a:t>  WA Department of Fish and Wildlife (WDFW) </a:t>
            </a:r>
          </a:p>
          <a:p>
            <a:pPr lvl="1">
              <a:buClr>
                <a:srgbClr val="FF9900"/>
              </a:buClr>
              <a:buFont typeface="Wingdings" pitchFamily="2" charset="2"/>
              <a:buChar char="Ø"/>
            </a:pPr>
            <a:r>
              <a:rPr lang="en-US" dirty="0" smtClean="0">
                <a:solidFill>
                  <a:srgbClr val="FFFF00"/>
                </a:solidFill>
                <a:latin typeface="Arial" charset="0"/>
              </a:rPr>
              <a:t>  </a:t>
            </a:r>
            <a:r>
              <a:rPr lang="en-US" sz="1800" dirty="0" smtClean="0">
                <a:solidFill>
                  <a:srgbClr val="00B050"/>
                </a:solidFill>
                <a:latin typeface="Arial" charset="0"/>
              </a:rPr>
              <a:t>Brett Barkdull, Cheryl Dean, Curt Kraemer, Anne Marshall, Steve Stout</a:t>
            </a:r>
          </a:p>
          <a:p>
            <a:pPr lvl="1">
              <a:buClr>
                <a:srgbClr val="FF9900"/>
              </a:buClr>
            </a:pPr>
            <a:endParaRPr lang="en-US" dirty="0" smtClean="0">
              <a:solidFill>
                <a:srgbClr val="FFFF00"/>
              </a:solidFill>
              <a:latin typeface="Arial" charset="0"/>
            </a:endParaRPr>
          </a:p>
          <a:p>
            <a:pPr>
              <a:buClr>
                <a:srgbClr val="FF9900"/>
              </a:buClr>
              <a:buFont typeface="Wingdings" pitchFamily="2" charset="2"/>
              <a:buChar char="§"/>
            </a:pPr>
            <a:r>
              <a:rPr lang="en-US" dirty="0" smtClean="0">
                <a:solidFill>
                  <a:srgbClr val="FFFF00"/>
                </a:solidFill>
                <a:latin typeface="Arial" charset="0"/>
              </a:rPr>
              <a:t>  Wild Fish Conservancy</a:t>
            </a:r>
          </a:p>
          <a:p>
            <a:pPr>
              <a:buClr>
                <a:srgbClr val="FF9900"/>
              </a:buClr>
              <a:buFont typeface="Wingdings" pitchFamily="2" charset="2"/>
              <a:buChar char="§"/>
            </a:pPr>
            <a:endParaRPr lang="en-US" dirty="0" smtClean="0">
              <a:solidFill>
                <a:srgbClr val="FFFF00"/>
              </a:solidFill>
              <a:latin typeface="Arial" charset="0"/>
            </a:endParaRPr>
          </a:p>
          <a:p>
            <a:pPr>
              <a:buClr>
                <a:srgbClr val="FF9900"/>
              </a:buClr>
              <a:buFont typeface="Wingdings" pitchFamily="2" charset="2"/>
              <a:buChar char="§"/>
            </a:pPr>
            <a:r>
              <a:rPr lang="en-US" dirty="0" smtClean="0">
                <a:solidFill>
                  <a:srgbClr val="FFFF00"/>
                </a:solidFill>
                <a:latin typeface="Arial" charset="0"/>
              </a:rPr>
              <a:t>  Bill McMillan</a:t>
            </a:r>
          </a:p>
          <a:p>
            <a:pPr>
              <a:buClr>
                <a:srgbClr val="FF9900"/>
              </a:buClr>
            </a:pPr>
            <a:endParaRPr lang="en-US"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33332" y="304800"/>
            <a:ext cx="9143978" cy="4832092"/>
          </a:xfrm>
          <a:prstGeom prst="rect">
            <a:avLst/>
          </a:prstGeom>
          <a:noFill/>
        </p:spPr>
        <p:txBody>
          <a:bodyPr wrap="none" rtlCol="0">
            <a:spAutoFit/>
          </a:bodyPr>
          <a:lstStyle/>
          <a:p>
            <a:pPr algn="ctr">
              <a:buClr>
                <a:srgbClr val="FFFF00"/>
              </a:buClr>
            </a:pPr>
            <a:r>
              <a:rPr lang="en-US" b="1" dirty="0" smtClean="0">
                <a:solidFill>
                  <a:srgbClr val="FF9900"/>
                </a:solidFill>
                <a:latin typeface="Arial" pitchFamily="34" charset="0"/>
                <a:cs typeface="Arial" pitchFamily="34" charset="0"/>
              </a:rPr>
              <a:t>Conclusions</a:t>
            </a:r>
            <a:r>
              <a:rPr lang="en-US" dirty="0" smtClean="0">
                <a:solidFill>
                  <a:srgbClr val="FFFF00"/>
                </a:solidFill>
              </a:rPr>
              <a:t>  </a:t>
            </a:r>
          </a:p>
          <a:p>
            <a:pPr algn="ctr">
              <a:buClr>
                <a:srgbClr val="FFFF00"/>
              </a:buClr>
            </a:pPr>
            <a:endParaRPr lang="en-US" dirty="0" smtClean="0">
              <a:solidFill>
                <a:srgbClr val="FFFF00"/>
              </a:solidFill>
            </a:endParaRPr>
          </a:p>
          <a:p>
            <a:pPr>
              <a:buClr>
                <a:srgbClr val="FF9900"/>
              </a:buClr>
              <a:buFont typeface="Wingdings" pitchFamily="2" charset="2"/>
              <a:buChar char="§"/>
            </a:pPr>
            <a:r>
              <a:rPr lang="en-US" sz="2000" b="1" dirty="0" smtClean="0">
                <a:solidFill>
                  <a:srgbClr val="FFFF00"/>
                </a:solidFill>
                <a:latin typeface="Arial" pitchFamily="34" charset="0"/>
                <a:cs typeface="Arial" pitchFamily="34" charset="0"/>
              </a:rPr>
              <a:t>  Natural-origin </a:t>
            </a:r>
            <a:r>
              <a:rPr lang="en-US" sz="2000" b="1" dirty="0" smtClean="0">
                <a:solidFill>
                  <a:srgbClr val="FF0000"/>
                </a:solidFill>
                <a:latin typeface="Arial" pitchFamily="34" charset="0"/>
                <a:cs typeface="Arial" pitchFamily="34" charset="0"/>
              </a:rPr>
              <a:t>Adult</a:t>
            </a:r>
            <a:r>
              <a:rPr lang="en-US" sz="2000" b="1" dirty="0" smtClean="0">
                <a:solidFill>
                  <a:srgbClr val="FFFF00"/>
                </a:solidFill>
                <a:latin typeface="Arial" pitchFamily="34" charset="0"/>
                <a:cs typeface="Arial" pitchFamily="34" charset="0"/>
              </a:rPr>
              <a:t> steelhead in the Skagit Basin are not differentiated </a:t>
            </a:r>
          </a:p>
          <a:p>
            <a:pPr>
              <a:buClr>
                <a:srgbClr val="FF9900"/>
              </a:buClr>
            </a:pPr>
            <a:endParaRPr lang="en-US" sz="2000" b="1" dirty="0" smtClean="0">
              <a:solidFill>
                <a:srgbClr val="FFFF00"/>
              </a:solidFill>
              <a:latin typeface="Arial" pitchFamily="34" charset="0"/>
              <a:cs typeface="Arial" pitchFamily="34" charset="0"/>
            </a:endParaRPr>
          </a:p>
          <a:p>
            <a:pPr>
              <a:buClr>
                <a:srgbClr val="FF9900"/>
              </a:buClr>
              <a:buFont typeface="Wingdings" pitchFamily="2" charset="2"/>
              <a:buChar char="§"/>
            </a:pPr>
            <a:r>
              <a:rPr lang="en-US" sz="2000" b="1" dirty="0" smtClean="0">
                <a:solidFill>
                  <a:srgbClr val="FFFF00"/>
                </a:solidFill>
                <a:latin typeface="Arial" pitchFamily="34" charset="0"/>
                <a:cs typeface="Arial" pitchFamily="34" charset="0"/>
              </a:rPr>
              <a:t>  Natural and Hatchery-origin steelhead are differentiated  </a:t>
            </a:r>
          </a:p>
          <a:p>
            <a:pPr>
              <a:buClr>
                <a:srgbClr val="FF9900"/>
              </a:buClr>
              <a:buFont typeface="Wingdings" pitchFamily="2" charset="2"/>
              <a:buChar char="§"/>
            </a:pPr>
            <a:endParaRPr lang="en-US" sz="2000" b="1" dirty="0" smtClean="0">
              <a:solidFill>
                <a:srgbClr val="FFFF00"/>
              </a:solidFill>
              <a:latin typeface="Arial" pitchFamily="34" charset="0"/>
              <a:cs typeface="Arial" pitchFamily="34" charset="0"/>
            </a:endParaRPr>
          </a:p>
          <a:p>
            <a:pPr>
              <a:buClr>
                <a:srgbClr val="FF9900"/>
              </a:buClr>
              <a:buFont typeface="Wingdings" pitchFamily="2" charset="2"/>
              <a:buChar char="§"/>
            </a:pPr>
            <a:r>
              <a:rPr lang="en-US" sz="2000" b="1" dirty="0" smtClean="0">
                <a:solidFill>
                  <a:srgbClr val="FF0000"/>
                </a:solidFill>
                <a:latin typeface="Arial" pitchFamily="34" charset="0"/>
                <a:cs typeface="Arial" pitchFamily="34" charset="0"/>
              </a:rPr>
              <a:t>  Juvenile</a:t>
            </a:r>
            <a:r>
              <a:rPr lang="en-US" sz="2000" b="1" dirty="0" smtClean="0">
                <a:solidFill>
                  <a:srgbClr val="FFFF00"/>
                </a:solidFill>
                <a:latin typeface="Arial" pitchFamily="34" charset="0"/>
                <a:cs typeface="Arial" pitchFamily="34" charset="0"/>
              </a:rPr>
              <a:t> steelhead in Skagit Basin are not differentiated from the </a:t>
            </a:r>
            <a:r>
              <a:rPr lang="en-US" sz="2000" b="1" dirty="0" smtClean="0">
                <a:solidFill>
                  <a:srgbClr val="FF0000"/>
                </a:solidFill>
                <a:latin typeface="Arial" pitchFamily="34" charset="0"/>
                <a:cs typeface="Arial" pitchFamily="34" charset="0"/>
              </a:rPr>
              <a:t>Adult</a:t>
            </a:r>
          </a:p>
          <a:p>
            <a:pPr>
              <a:buClr>
                <a:srgbClr val="FF9900"/>
              </a:buClr>
            </a:pPr>
            <a:r>
              <a:rPr lang="en-US" sz="2000" b="1" dirty="0" smtClean="0">
                <a:solidFill>
                  <a:srgbClr val="FFFF00"/>
                </a:solidFill>
                <a:latin typeface="Arial" pitchFamily="34" charset="0"/>
                <a:cs typeface="Arial" pitchFamily="34" charset="0"/>
              </a:rPr>
              <a:t>  collections</a:t>
            </a:r>
          </a:p>
          <a:p>
            <a:pPr>
              <a:buClr>
                <a:srgbClr val="FF9900"/>
              </a:buClr>
            </a:pPr>
            <a:endParaRPr lang="en-US" sz="2000" b="1" dirty="0" smtClean="0">
              <a:solidFill>
                <a:srgbClr val="FFFF00"/>
              </a:solidFill>
              <a:latin typeface="Arial" pitchFamily="34" charset="0"/>
              <a:cs typeface="Arial" pitchFamily="34" charset="0"/>
            </a:endParaRPr>
          </a:p>
          <a:p>
            <a:pPr>
              <a:buClr>
                <a:srgbClr val="FF9900"/>
              </a:buClr>
              <a:buFont typeface="Wingdings" pitchFamily="2" charset="2"/>
              <a:buChar char="§"/>
            </a:pPr>
            <a:r>
              <a:rPr lang="en-US" sz="2000" b="1" dirty="0" smtClean="0">
                <a:solidFill>
                  <a:srgbClr val="FF0000"/>
                </a:solidFill>
                <a:latin typeface="Arial" pitchFamily="34" charset="0"/>
                <a:cs typeface="Arial" pitchFamily="34" charset="0"/>
              </a:rPr>
              <a:t>  </a:t>
            </a:r>
            <a:r>
              <a:rPr lang="en-US" sz="2000" b="1" dirty="0" smtClean="0">
                <a:solidFill>
                  <a:srgbClr val="FFFF00"/>
                </a:solidFill>
                <a:latin typeface="Arial" pitchFamily="34" charset="0"/>
                <a:cs typeface="Arial" pitchFamily="34" charset="0"/>
              </a:rPr>
              <a:t>Percentage of hatchery ancestry in natural-origin collections</a:t>
            </a:r>
          </a:p>
          <a:p>
            <a:pPr>
              <a:buClr>
                <a:srgbClr val="FF9900"/>
              </a:buClr>
            </a:pPr>
            <a:r>
              <a:rPr lang="en-US" sz="2000" b="1" dirty="0" smtClean="0">
                <a:solidFill>
                  <a:srgbClr val="FFFF00"/>
                </a:solidFill>
                <a:latin typeface="Arial" pitchFamily="34" charset="0"/>
                <a:cs typeface="Arial" pitchFamily="34" charset="0"/>
              </a:rPr>
              <a:t>  of </a:t>
            </a:r>
            <a:r>
              <a:rPr lang="en-US" sz="2000" b="1" dirty="0" smtClean="0">
                <a:solidFill>
                  <a:srgbClr val="FF0000"/>
                </a:solidFill>
                <a:latin typeface="Arial" pitchFamily="34" charset="0"/>
                <a:cs typeface="Arial" pitchFamily="34" charset="0"/>
              </a:rPr>
              <a:t>Adult</a:t>
            </a:r>
            <a:r>
              <a:rPr lang="en-US" sz="2000" b="1" dirty="0" smtClean="0">
                <a:solidFill>
                  <a:srgbClr val="FFFF00"/>
                </a:solidFill>
                <a:latin typeface="Arial" pitchFamily="34" charset="0"/>
                <a:cs typeface="Arial" pitchFamily="34" charset="0"/>
              </a:rPr>
              <a:t> and </a:t>
            </a:r>
            <a:r>
              <a:rPr lang="en-US" sz="2000" b="1" dirty="0" smtClean="0">
                <a:solidFill>
                  <a:srgbClr val="FF0000"/>
                </a:solidFill>
                <a:latin typeface="Arial" pitchFamily="34" charset="0"/>
                <a:cs typeface="Arial" pitchFamily="34" charset="0"/>
              </a:rPr>
              <a:t>Juvenile</a:t>
            </a:r>
            <a:r>
              <a:rPr lang="en-US" sz="2000" b="1" dirty="0" smtClean="0">
                <a:solidFill>
                  <a:srgbClr val="FFFF00"/>
                </a:solidFill>
                <a:latin typeface="Arial" pitchFamily="34" charset="0"/>
                <a:cs typeface="Arial" pitchFamily="34" charset="0"/>
              </a:rPr>
              <a:t> steelhead is about the same</a:t>
            </a:r>
          </a:p>
          <a:p>
            <a:pPr>
              <a:buClr>
                <a:srgbClr val="FF9900"/>
              </a:buClr>
              <a:buFont typeface="Wingdings" pitchFamily="2" charset="2"/>
              <a:buChar char="§"/>
            </a:pPr>
            <a:endParaRPr lang="en-US" sz="2000" b="1" dirty="0" smtClean="0">
              <a:solidFill>
                <a:srgbClr val="FF0000"/>
              </a:solidFill>
              <a:latin typeface="Arial" pitchFamily="34" charset="0"/>
              <a:cs typeface="Arial" pitchFamily="34" charset="0"/>
            </a:endParaRPr>
          </a:p>
          <a:p>
            <a:pPr>
              <a:buClr>
                <a:srgbClr val="FF9900"/>
              </a:buClr>
              <a:buFont typeface="Wingdings" pitchFamily="2" charset="2"/>
              <a:buChar char="§"/>
            </a:pPr>
            <a:r>
              <a:rPr lang="en-US" sz="2000" b="1" dirty="0" smtClean="0">
                <a:solidFill>
                  <a:srgbClr val="FF0000"/>
                </a:solidFill>
                <a:latin typeface="Arial" pitchFamily="34" charset="0"/>
                <a:cs typeface="Arial" pitchFamily="34" charset="0"/>
              </a:rPr>
              <a:t>  Resident</a:t>
            </a:r>
            <a:r>
              <a:rPr lang="en-US" sz="2000" b="1" dirty="0" smtClean="0">
                <a:solidFill>
                  <a:srgbClr val="FFFF00"/>
                </a:solidFill>
                <a:latin typeface="Arial" pitchFamily="34" charset="0"/>
                <a:cs typeface="Arial" pitchFamily="34" charset="0"/>
              </a:rPr>
              <a:t> collections are differentiated to steelhead collections (</a:t>
            </a:r>
            <a:r>
              <a:rPr lang="en-US" sz="2000" b="1" dirty="0" smtClean="0">
                <a:solidFill>
                  <a:srgbClr val="FF0000"/>
                </a:solidFill>
                <a:latin typeface="Arial" pitchFamily="34" charset="0"/>
                <a:cs typeface="Arial" pitchFamily="34" charset="0"/>
              </a:rPr>
              <a:t>Adults</a:t>
            </a:r>
            <a:r>
              <a:rPr lang="en-US" sz="2000" b="1" dirty="0" smtClean="0">
                <a:solidFill>
                  <a:srgbClr val="FFFF00"/>
                </a:solidFill>
                <a:latin typeface="Arial" pitchFamily="34" charset="0"/>
                <a:cs typeface="Arial" pitchFamily="34" charset="0"/>
              </a:rPr>
              <a:t> </a:t>
            </a:r>
          </a:p>
          <a:p>
            <a:pPr>
              <a:buClr>
                <a:srgbClr val="FF9900"/>
              </a:buClr>
            </a:pPr>
            <a:r>
              <a:rPr lang="en-US" sz="2000" b="1" dirty="0" smtClean="0">
                <a:solidFill>
                  <a:srgbClr val="FFFF00"/>
                </a:solidFill>
                <a:latin typeface="Arial" pitchFamily="34" charset="0"/>
                <a:cs typeface="Arial" pitchFamily="34" charset="0"/>
              </a:rPr>
              <a:t>  and </a:t>
            </a:r>
            <a:r>
              <a:rPr lang="en-US" sz="2000" b="1" dirty="0" smtClean="0">
                <a:solidFill>
                  <a:srgbClr val="FF0000"/>
                </a:solidFill>
                <a:latin typeface="Arial" pitchFamily="34" charset="0"/>
                <a:cs typeface="Arial" pitchFamily="34" charset="0"/>
              </a:rPr>
              <a:t>Juveniles</a:t>
            </a:r>
            <a:r>
              <a:rPr lang="en-US" sz="2000" b="1" dirty="0" smtClean="0">
                <a:solidFill>
                  <a:srgbClr val="FFFF00"/>
                </a:solidFill>
                <a:latin typeface="Arial" pitchFamily="34" charset="0"/>
                <a:cs typeface="Arial" pitchFamily="34" charset="0"/>
              </a:rPr>
              <a:t>)</a:t>
            </a:r>
          </a:p>
          <a:p>
            <a:pPr>
              <a:buClr>
                <a:srgbClr val="FF9900"/>
              </a:buClr>
            </a:pPr>
            <a:endParaRPr lang="en-US" sz="2000" b="1" dirty="0" smtClean="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3463925" y="455613"/>
            <a:ext cx="1962150" cy="457200"/>
          </a:xfrm>
          <a:prstGeom prst="rect">
            <a:avLst/>
          </a:prstGeom>
          <a:noFill/>
          <a:ln w="9525">
            <a:noFill/>
            <a:miter lim="800000"/>
            <a:headEnd/>
            <a:tailEnd/>
          </a:ln>
          <a:effectLst/>
        </p:spPr>
        <p:txBody>
          <a:bodyPr wrap="none">
            <a:spAutoFit/>
          </a:bodyPr>
          <a:lstStyle/>
          <a:p>
            <a:r>
              <a:rPr lang="en-US" b="1" dirty="0">
                <a:solidFill>
                  <a:srgbClr val="FF9900"/>
                </a:solidFill>
                <a:latin typeface="Arial" charset="0"/>
              </a:rPr>
              <a:t>Background</a:t>
            </a:r>
          </a:p>
        </p:txBody>
      </p:sp>
      <p:sp>
        <p:nvSpPr>
          <p:cNvPr id="50182" name="Text Box 6"/>
          <p:cNvSpPr txBox="1">
            <a:spLocks noChangeArrowheads="1"/>
          </p:cNvSpPr>
          <p:nvPr/>
        </p:nvSpPr>
        <p:spPr bwMode="auto">
          <a:xfrm>
            <a:off x="574675" y="1295400"/>
            <a:ext cx="8525219" cy="4862870"/>
          </a:xfrm>
          <a:prstGeom prst="rect">
            <a:avLst/>
          </a:prstGeom>
          <a:noFill/>
          <a:ln w="9525">
            <a:noFill/>
            <a:miter lim="800000"/>
            <a:headEnd/>
            <a:tailEnd/>
          </a:ln>
          <a:effectLst/>
        </p:spPr>
        <p:txBody>
          <a:bodyPr wrap="none">
            <a:spAutoFit/>
          </a:bodyPr>
          <a:lstStyle/>
          <a:p>
            <a:pPr>
              <a:buClr>
                <a:srgbClr val="FF9900"/>
              </a:buClr>
              <a:buFont typeface="Wingdings" pitchFamily="2" charset="2"/>
              <a:buChar char="§"/>
            </a:pPr>
            <a:r>
              <a:rPr lang="en-US" dirty="0">
                <a:solidFill>
                  <a:srgbClr val="FFFF00"/>
                </a:solidFill>
              </a:rPr>
              <a:t>  </a:t>
            </a:r>
            <a:r>
              <a:rPr lang="en-US" sz="2200" dirty="0">
                <a:solidFill>
                  <a:srgbClr val="FFFF00"/>
                </a:solidFill>
                <a:latin typeface="Arial" charset="0"/>
              </a:rPr>
              <a:t>Joint project </a:t>
            </a:r>
            <a:r>
              <a:rPr lang="en-US" sz="2200" dirty="0" smtClean="0">
                <a:solidFill>
                  <a:srgbClr val="FFFF00"/>
                </a:solidFill>
                <a:latin typeface="Arial" charset="0"/>
              </a:rPr>
              <a:t>between Seattle City Light, Skagit River </a:t>
            </a:r>
          </a:p>
          <a:p>
            <a:pPr>
              <a:buClr>
                <a:srgbClr val="FF9900"/>
              </a:buClr>
            </a:pPr>
            <a:r>
              <a:rPr lang="en-US" sz="2200" dirty="0" smtClean="0">
                <a:solidFill>
                  <a:srgbClr val="FFFF00"/>
                </a:solidFill>
                <a:latin typeface="Arial" charset="0"/>
              </a:rPr>
              <a:t>  System Cooperative, Upper Skagit Tribe, WA Department of Fish </a:t>
            </a:r>
          </a:p>
          <a:p>
            <a:pPr>
              <a:buClr>
                <a:srgbClr val="FF9900"/>
              </a:buClr>
            </a:pPr>
            <a:r>
              <a:rPr lang="en-US" sz="2200" dirty="0" smtClean="0">
                <a:solidFill>
                  <a:srgbClr val="FFFF00"/>
                </a:solidFill>
                <a:latin typeface="Arial" charset="0"/>
              </a:rPr>
              <a:t>  and Wildlife (WDFW), Wild Fish Conservancy</a:t>
            </a:r>
            <a:r>
              <a:rPr lang="en-US" sz="2200" dirty="0" smtClean="0">
                <a:solidFill>
                  <a:srgbClr val="FF0000"/>
                </a:solidFill>
                <a:latin typeface="Arial" charset="0"/>
              </a:rPr>
              <a:t> </a:t>
            </a:r>
            <a:endParaRPr lang="en-US" sz="2200" dirty="0">
              <a:solidFill>
                <a:srgbClr val="FFFF00"/>
              </a:solidFill>
              <a:latin typeface="Arial" charset="0"/>
            </a:endParaRPr>
          </a:p>
          <a:p>
            <a:pPr>
              <a:buClr>
                <a:srgbClr val="FF9900"/>
              </a:buClr>
              <a:buFont typeface="Wingdings" pitchFamily="2" charset="2"/>
              <a:buChar char="§"/>
            </a:pPr>
            <a:endParaRPr lang="en-US" sz="2200" dirty="0" smtClean="0">
              <a:solidFill>
                <a:srgbClr val="FFFF00"/>
              </a:solidFill>
              <a:latin typeface="Arial" charset="0"/>
            </a:endParaRPr>
          </a:p>
          <a:p>
            <a:pPr>
              <a:buClr>
                <a:srgbClr val="FF9900"/>
              </a:buClr>
              <a:buFont typeface="Wingdings" pitchFamily="2" charset="2"/>
              <a:buChar char="§"/>
            </a:pPr>
            <a:r>
              <a:rPr lang="en-US" sz="2200" dirty="0" smtClean="0">
                <a:solidFill>
                  <a:srgbClr val="FFFF00"/>
                </a:solidFill>
                <a:latin typeface="Arial" charset="0"/>
              </a:rPr>
              <a:t>  </a:t>
            </a:r>
            <a:r>
              <a:rPr lang="en-US" sz="2200" dirty="0">
                <a:solidFill>
                  <a:srgbClr val="FFFF00"/>
                </a:solidFill>
                <a:latin typeface="Arial" charset="0"/>
              </a:rPr>
              <a:t>Project objective is to assess </a:t>
            </a:r>
            <a:r>
              <a:rPr lang="en-US" sz="2200" dirty="0" smtClean="0">
                <a:solidFill>
                  <a:srgbClr val="FFFF00"/>
                </a:solidFill>
                <a:latin typeface="Arial" charset="0"/>
              </a:rPr>
              <a:t>the genetic diversity of steelhead</a:t>
            </a:r>
          </a:p>
          <a:p>
            <a:pPr>
              <a:buClr>
                <a:srgbClr val="FF9900"/>
              </a:buClr>
            </a:pPr>
            <a:r>
              <a:rPr lang="en-US" sz="2200" dirty="0" smtClean="0">
                <a:solidFill>
                  <a:srgbClr val="FFFF00"/>
                </a:solidFill>
                <a:latin typeface="Arial" charset="0"/>
              </a:rPr>
              <a:t>  and resident </a:t>
            </a:r>
            <a:r>
              <a:rPr lang="en-US" sz="2200" i="1" dirty="0" err="1" smtClean="0">
                <a:solidFill>
                  <a:srgbClr val="FFFF00"/>
                </a:solidFill>
                <a:latin typeface="Arial" charset="0"/>
              </a:rPr>
              <a:t>O.mykiss</a:t>
            </a:r>
            <a:r>
              <a:rPr lang="en-US" sz="2200" dirty="0" smtClean="0">
                <a:solidFill>
                  <a:srgbClr val="FFFF00"/>
                </a:solidFill>
                <a:latin typeface="Arial" charset="0"/>
              </a:rPr>
              <a:t> in the Skagit River basin</a:t>
            </a:r>
          </a:p>
          <a:p>
            <a:pPr>
              <a:buClr>
                <a:srgbClr val="FF9900"/>
              </a:buClr>
              <a:buFont typeface="Wingdings" pitchFamily="2" charset="2"/>
              <a:buChar char="§"/>
            </a:pPr>
            <a:endParaRPr lang="en-US" sz="2200" dirty="0" smtClean="0">
              <a:solidFill>
                <a:srgbClr val="FFFF00"/>
              </a:solidFill>
              <a:latin typeface="Arial" charset="0"/>
            </a:endParaRPr>
          </a:p>
          <a:p>
            <a:pPr>
              <a:buClr>
                <a:srgbClr val="FF9900"/>
              </a:buClr>
              <a:buFont typeface="Wingdings" pitchFamily="2" charset="2"/>
              <a:buChar char="§"/>
            </a:pPr>
            <a:r>
              <a:rPr lang="en-US" sz="2200" dirty="0" smtClean="0">
                <a:solidFill>
                  <a:srgbClr val="FFFF00"/>
                </a:solidFill>
                <a:latin typeface="Arial" charset="0"/>
              </a:rPr>
              <a:t>  78 Collections were made – 2,634 individuals were analyzed</a:t>
            </a:r>
          </a:p>
          <a:p>
            <a:pPr>
              <a:buClr>
                <a:srgbClr val="FF9900"/>
              </a:buClr>
            </a:pPr>
            <a:r>
              <a:rPr lang="en-US" sz="2200" dirty="0" smtClean="0">
                <a:solidFill>
                  <a:srgbClr val="FFFF00"/>
                </a:solidFill>
                <a:latin typeface="Arial" charset="0"/>
              </a:rPr>
              <a:t>      	</a:t>
            </a:r>
            <a:r>
              <a:rPr lang="en-US" sz="1800" dirty="0" smtClean="0">
                <a:solidFill>
                  <a:srgbClr val="00B0F0"/>
                </a:solidFill>
                <a:latin typeface="Arial" charset="0"/>
              </a:rPr>
              <a:t>adults – 30 collections – 625 individuals</a:t>
            </a:r>
          </a:p>
          <a:p>
            <a:pPr>
              <a:buClr>
                <a:srgbClr val="FF9900"/>
              </a:buClr>
            </a:pPr>
            <a:r>
              <a:rPr lang="en-US" sz="1800" dirty="0" smtClean="0">
                <a:solidFill>
                  <a:srgbClr val="00B0F0"/>
                </a:solidFill>
                <a:latin typeface="Arial" charset="0"/>
              </a:rPr>
              <a:t>	juveniles – 22 collections – 714 individuals</a:t>
            </a:r>
          </a:p>
          <a:p>
            <a:pPr>
              <a:buClr>
                <a:srgbClr val="FF9900"/>
              </a:buClr>
            </a:pPr>
            <a:r>
              <a:rPr lang="en-US" sz="1800" dirty="0" smtClean="0">
                <a:solidFill>
                  <a:srgbClr val="00B0F0"/>
                </a:solidFill>
                <a:latin typeface="Arial" charset="0"/>
              </a:rPr>
              <a:t>	resident</a:t>
            </a:r>
            <a:r>
              <a:rPr lang="en-US" sz="1800" i="1" dirty="0" smtClean="0">
                <a:solidFill>
                  <a:srgbClr val="00B0F0"/>
                </a:solidFill>
                <a:latin typeface="Arial" charset="0"/>
              </a:rPr>
              <a:t> </a:t>
            </a:r>
            <a:r>
              <a:rPr lang="en-US" sz="1800" i="1" dirty="0" err="1" smtClean="0">
                <a:solidFill>
                  <a:srgbClr val="00B0F0"/>
                </a:solidFill>
                <a:latin typeface="Arial" charset="0"/>
              </a:rPr>
              <a:t>O.mykiss</a:t>
            </a:r>
            <a:r>
              <a:rPr lang="en-US" sz="1800" dirty="0" smtClean="0">
                <a:solidFill>
                  <a:srgbClr val="00B0F0"/>
                </a:solidFill>
                <a:latin typeface="Arial" charset="0"/>
              </a:rPr>
              <a:t> – 21 collections – 950 individuals</a:t>
            </a:r>
          </a:p>
          <a:p>
            <a:pPr>
              <a:buClr>
                <a:srgbClr val="FF9900"/>
              </a:buClr>
            </a:pPr>
            <a:r>
              <a:rPr lang="en-US" sz="1800" dirty="0" smtClean="0">
                <a:solidFill>
                  <a:srgbClr val="00B0F0"/>
                </a:solidFill>
                <a:latin typeface="Arial" charset="0"/>
              </a:rPr>
              <a:t>	</a:t>
            </a:r>
            <a:r>
              <a:rPr lang="en-US" sz="1800" dirty="0" smtClean="0">
                <a:solidFill>
                  <a:srgbClr val="00B0F0"/>
                </a:solidFill>
                <a:latin typeface="Arial" charset="0"/>
              </a:rPr>
              <a:t>fishery samples – 5 collections – 345 individuals</a:t>
            </a:r>
            <a:endParaRPr lang="en-US" sz="1800" dirty="0" smtClean="0">
              <a:solidFill>
                <a:srgbClr val="00B0F0"/>
              </a:solidFill>
              <a:latin typeface="Arial" charset="0"/>
            </a:endParaRPr>
          </a:p>
          <a:p>
            <a:pPr>
              <a:buClr>
                <a:srgbClr val="FF9900"/>
              </a:buClr>
            </a:pPr>
            <a:endParaRPr lang="en-US" sz="2200" dirty="0">
              <a:solidFill>
                <a:srgbClr val="FFFF00"/>
              </a:solidFill>
              <a:latin typeface="Arial" charset="0"/>
            </a:endParaRPr>
          </a:p>
          <a:p>
            <a:pPr>
              <a:buClr>
                <a:srgbClr val="FF9900"/>
              </a:buClr>
              <a:buFont typeface="Wingdings" pitchFamily="2" charset="2"/>
              <a:buChar char="§"/>
            </a:pPr>
            <a:r>
              <a:rPr lang="en-US" sz="2200" dirty="0">
                <a:solidFill>
                  <a:srgbClr val="FFFF00"/>
                </a:solidFill>
                <a:latin typeface="Arial" charset="0"/>
                <a:cs typeface="Times New Roman" pitchFamily="18" charset="0"/>
              </a:rPr>
              <a:t>  </a:t>
            </a:r>
            <a:r>
              <a:rPr lang="en-US" sz="2200" dirty="0">
                <a:solidFill>
                  <a:srgbClr val="FFFF00"/>
                </a:solidFill>
                <a:latin typeface="Arial" pitchFamily="34" charset="0"/>
                <a:cs typeface="Arial" pitchFamily="34" charset="0"/>
              </a:rPr>
              <a:t>Genetic analysis using </a:t>
            </a:r>
            <a:r>
              <a:rPr lang="en-US" sz="2200" dirty="0" smtClean="0">
                <a:solidFill>
                  <a:srgbClr val="FFFF00"/>
                </a:solidFill>
                <a:latin typeface="Arial" pitchFamily="34" charset="0"/>
                <a:cs typeface="Arial" pitchFamily="34" charset="0"/>
              </a:rPr>
              <a:t>15 microsatellite </a:t>
            </a:r>
            <a:r>
              <a:rPr lang="en-US" sz="2200" dirty="0">
                <a:solidFill>
                  <a:srgbClr val="FFFF00"/>
                </a:solidFill>
                <a:latin typeface="Arial" pitchFamily="34" charset="0"/>
                <a:cs typeface="Arial" pitchFamily="34" charset="0"/>
              </a:rPr>
              <a:t>DNA </a:t>
            </a:r>
            <a:r>
              <a:rPr lang="en-US" sz="2200" dirty="0" smtClean="0">
                <a:solidFill>
                  <a:srgbClr val="FFFF00"/>
                </a:solidFill>
                <a:latin typeface="Arial" pitchFamily="34" charset="0"/>
                <a:cs typeface="Arial" pitchFamily="34" charset="0"/>
              </a:rPr>
              <a:t>loci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3733800" y="381000"/>
            <a:ext cx="1962150" cy="457200"/>
          </a:xfrm>
          <a:prstGeom prst="rect">
            <a:avLst/>
          </a:prstGeom>
          <a:noFill/>
          <a:ln w="9525">
            <a:noFill/>
            <a:miter lim="800000"/>
            <a:headEnd/>
            <a:tailEnd/>
          </a:ln>
          <a:effectLst/>
        </p:spPr>
        <p:txBody>
          <a:bodyPr wrap="none">
            <a:spAutoFit/>
          </a:bodyPr>
          <a:lstStyle/>
          <a:p>
            <a:r>
              <a:rPr lang="en-US" b="1" dirty="0">
                <a:solidFill>
                  <a:srgbClr val="FF9900"/>
                </a:solidFill>
                <a:latin typeface="Arial" charset="0"/>
              </a:rPr>
              <a:t>Background</a:t>
            </a:r>
          </a:p>
        </p:txBody>
      </p:sp>
      <p:sp>
        <p:nvSpPr>
          <p:cNvPr id="50182" name="Text Box 6"/>
          <p:cNvSpPr txBox="1">
            <a:spLocks noChangeArrowheads="1"/>
          </p:cNvSpPr>
          <p:nvPr/>
        </p:nvSpPr>
        <p:spPr bwMode="auto">
          <a:xfrm>
            <a:off x="574675" y="1295400"/>
            <a:ext cx="8493031" cy="2831544"/>
          </a:xfrm>
          <a:prstGeom prst="rect">
            <a:avLst/>
          </a:prstGeom>
          <a:noFill/>
          <a:ln w="9525">
            <a:noFill/>
            <a:miter lim="800000"/>
            <a:headEnd/>
            <a:tailEnd/>
          </a:ln>
          <a:effectLst/>
        </p:spPr>
        <p:txBody>
          <a:bodyPr wrap="none">
            <a:spAutoFit/>
          </a:bodyPr>
          <a:lstStyle/>
          <a:p>
            <a:pPr>
              <a:buClr>
                <a:srgbClr val="FF9900"/>
              </a:buClr>
              <a:buFont typeface="Wingdings" pitchFamily="2" charset="2"/>
              <a:buChar char="§"/>
            </a:pPr>
            <a:r>
              <a:rPr lang="en-US" dirty="0">
                <a:solidFill>
                  <a:srgbClr val="FFFF00"/>
                </a:solidFill>
              </a:rPr>
              <a:t>  </a:t>
            </a:r>
            <a:r>
              <a:rPr lang="en-US" sz="2200" dirty="0" smtClean="0">
                <a:solidFill>
                  <a:srgbClr val="FFFF00"/>
                </a:solidFill>
                <a:latin typeface="Arial" pitchFamily="34" charset="0"/>
                <a:cs typeface="Arial" pitchFamily="34" charset="0"/>
              </a:rPr>
              <a:t>Individuals with cutthroat alleles were identified</a:t>
            </a:r>
          </a:p>
          <a:p>
            <a:pPr>
              <a:buClr>
                <a:srgbClr val="FF9900"/>
              </a:buClr>
            </a:pPr>
            <a:endParaRPr lang="en-US" sz="2200" dirty="0" smtClean="0">
              <a:solidFill>
                <a:srgbClr val="FFFF00"/>
              </a:solidFill>
              <a:latin typeface="Arial" pitchFamily="34" charset="0"/>
              <a:cs typeface="Arial" pitchFamily="34" charset="0"/>
            </a:endParaRPr>
          </a:p>
          <a:p>
            <a:pPr>
              <a:buClr>
                <a:srgbClr val="FF9900"/>
              </a:buClr>
              <a:buFont typeface="Wingdings" pitchFamily="2" charset="2"/>
              <a:buChar char="§"/>
            </a:pPr>
            <a:r>
              <a:rPr lang="en-US" sz="2200" dirty="0" smtClean="0">
                <a:solidFill>
                  <a:srgbClr val="FFFF00"/>
                </a:solidFill>
                <a:latin typeface="Arial" pitchFamily="34" charset="0"/>
                <a:cs typeface="Arial" pitchFamily="34" charset="0"/>
              </a:rPr>
              <a:t>  Cutthroat alleles have been identified in previous analysis using </a:t>
            </a:r>
          </a:p>
          <a:p>
            <a:pPr>
              <a:buClr>
                <a:srgbClr val="FF9900"/>
              </a:buClr>
            </a:pPr>
            <a:r>
              <a:rPr lang="en-US" sz="2200" dirty="0" smtClean="0">
                <a:solidFill>
                  <a:srgbClr val="FFFF00"/>
                </a:solidFill>
                <a:latin typeface="Arial" pitchFamily="34" charset="0"/>
                <a:cs typeface="Arial" pitchFamily="34" charset="0"/>
              </a:rPr>
              <a:t>  known cutthroat samples</a:t>
            </a:r>
          </a:p>
          <a:p>
            <a:pPr>
              <a:buClr>
                <a:srgbClr val="FF9900"/>
              </a:buClr>
            </a:pPr>
            <a:endParaRPr lang="en-US" sz="2200" dirty="0" smtClean="0">
              <a:solidFill>
                <a:srgbClr val="FFFF00"/>
              </a:solidFill>
              <a:latin typeface="Arial" pitchFamily="34" charset="0"/>
              <a:cs typeface="Arial" pitchFamily="34" charset="0"/>
            </a:endParaRPr>
          </a:p>
          <a:p>
            <a:pPr>
              <a:buClr>
                <a:srgbClr val="FF9900"/>
              </a:buClr>
              <a:buFont typeface="Wingdings" pitchFamily="2" charset="2"/>
              <a:buChar char="§"/>
            </a:pPr>
            <a:r>
              <a:rPr lang="en-US" sz="2200" dirty="0" smtClean="0">
                <a:solidFill>
                  <a:srgbClr val="FFFF00"/>
                </a:solidFill>
                <a:latin typeface="Arial" pitchFamily="34" charset="0"/>
                <a:cs typeface="Arial" pitchFamily="34" charset="0"/>
              </a:rPr>
              <a:t>  If individual had only one cutthroat allele the genotype at the </a:t>
            </a:r>
          </a:p>
          <a:p>
            <a:pPr>
              <a:buClr>
                <a:srgbClr val="FF9900"/>
              </a:buClr>
            </a:pPr>
            <a:r>
              <a:rPr lang="en-US" sz="2200" dirty="0" smtClean="0">
                <a:solidFill>
                  <a:srgbClr val="FFFF00"/>
                </a:solidFill>
                <a:latin typeface="Arial" pitchFamily="34" charset="0"/>
                <a:cs typeface="Arial" pitchFamily="34" charset="0"/>
              </a:rPr>
              <a:t>  locus was zeroed.  If an individual had more than one cutthroat </a:t>
            </a:r>
          </a:p>
          <a:p>
            <a:pPr>
              <a:buClr>
                <a:srgbClr val="FF9900"/>
              </a:buClr>
            </a:pPr>
            <a:r>
              <a:rPr lang="en-US" sz="2200" dirty="0" smtClean="0">
                <a:solidFill>
                  <a:srgbClr val="FFFF00"/>
                </a:solidFill>
                <a:latin typeface="Arial" pitchFamily="34" charset="0"/>
                <a:cs typeface="Arial" pitchFamily="34" charset="0"/>
              </a:rPr>
              <a:t>  allele the entire individual was dropped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3048000" y="152400"/>
            <a:ext cx="3129190"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Collections – Adults</a:t>
            </a:r>
            <a:endParaRPr lang="en-US" b="1" dirty="0">
              <a:solidFill>
                <a:srgbClr val="FF9900"/>
              </a:solidFill>
              <a:latin typeface="Arial" charset="0"/>
            </a:endParaRPr>
          </a:p>
        </p:txBody>
      </p:sp>
      <p:sp>
        <p:nvSpPr>
          <p:cNvPr id="50182" name="Text Box 6"/>
          <p:cNvSpPr txBox="1">
            <a:spLocks noChangeArrowheads="1"/>
          </p:cNvSpPr>
          <p:nvPr/>
        </p:nvSpPr>
        <p:spPr bwMode="auto">
          <a:xfrm>
            <a:off x="197861" y="351805"/>
            <a:ext cx="8440580" cy="5755422"/>
          </a:xfrm>
          <a:prstGeom prst="rect">
            <a:avLst/>
          </a:prstGeom>
          <a:noFill/>
          <a:ln w="9525">
            <a:noFill/>
            <a:miter lim="800000"/>
            <a:headEnd/>
            <a:tailEnd/>
          </a:ln>
          <a:effectLst/>
        </p:spPr>
        <p:txBody>
          <a:bodyPr wrap="none">
            <a:spAutoFit/>
          </a:bodyPr>
          <a:lstStyle/>
          <a:p>
            <a:pPr>
              <a:buClr>
                <a:srgbClr val="FF9900"/>
              </a:buClr>
            </a:pPr>
            <a:endParaRPr lang="en-US" sz="2000" dirty="0" smtClean="0">
              <a:solidFill>
                <a:srgbClr val="FFFF00"/>
              </a:solidFill>
              <a:latin typeface="Arial" pitchFamily="34" charset="0"/>
              <a:cs typeface="Arial" pitchFamily="34" charset="0"/>
            </a:endParaRPr>
          </a:p>
          <a:p>
            <a:pPr>
              <a:buClr>
                <a:srgbClr val="FF9900"/>
              </a:buClr>
            </a:pPr>
            <a:r>
              <a:rPr lang="en-US" sz="2000" dirty="0" smtClean="0">
                <a:solidFill>
                  <a:srgbClr val="FFFF00"/>
                </a:solidFill>
                <a:latin typeface="Arial" pitchFamily="34" charset="0"/>
                <a:cs typeface="Arial" pitchFamily="34" charset="0"/>
              </a:rPr>
              <a:t>Code			Location		Life Stage	Total N </a:t>
            </a:r>
          </a:p>
          <a:p>
            <a:pPr>
              <a:buClr>
                <a:srgbClr val="FF9900"/>
              </a:buClr>
            </a:pPr>
            <a:r>
              <a:rPr lang="en-US" sz="2000" dirty="0" smtClean="0">
                <a:solidFill>
                  <a:srgbClr val="FFFF00"/>
                </a:solidFill>
                <a:latin typeface="Arial" pitchFamily="34" charset="0"/>
                <a:cs typeface="Arial" pitchFamily="34" charset="0"/>
              </a:rPr>
              <a:t>			</a:t>
            </a:r>
          </a:p>
          <a:p>
            <a:pPr>
              <a:buClr>
                <a:srgbClr val="FF9900"/>
              </a:buClr>
            </a:pPr>
            <a:r>
              <a:rPr lang="en-US" sz="1400" b="1" dirty="0" smtClean="0">
                <a:solidFill>
                  <a:srgbClr val="FFFF00"/>
                </a:solidFill>
                <a:latin typeface="Arial" pitchFamily="34" charset="0"/>
                <a:cs typeface="Arial" pitchFamily="34" charset="0"/>
              </a:rPr>
              <a:t>08DQ, 09BN, 10AO, 11BI	upper Skagit River 		adults		      </a:t>
            </a:r>
            <a:r>
              <a:rPr lang="en-US" sz="1400" b="1" dirty="0" smtClean="0">
                <a:solidFill>
                  <a:srgbClr val="92D050"/>
                </a:solidFill>
                <a:latin typeface="Arial" pitchFamily="34" charset="0"/>
                <a:cs typeface="Arial" pitchFamily="34" charset="0"/>
              </a:rPr>
              <a:t>81</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09BM</a:t>
            </a:r>
            <a:r>
              <a:rPr lang="en-US" sz="1400" b="1" dirty="0" smtClean="0">
                <a:solidFill>
                  <a:srgbClr val="92D050"/>
                </a:solidFill>
                <a:latin typeface="Arial" pitchFamily="34" charset="0"/>
                <a:cs typeface="Arial" pitchFamily="34" charset="0"/>
              </a:rPr>
              <a:t>*</a:t>
            </a:r>
            <a:r>
              <a:rPr lang="en-US" sz="1400" b="1" dirty="0" smtClean="0">
                <a:solidFill>
                  <a:srgbClr val="FFFF00"/>
                </a:solidFill>
                <a:latin typeface="Arial" pitchFamily="34" charset="0"/>
                <a:cs typeface="Arial" pitchFamily="34" charset="0"/>
              </a:rPr>
              <a:t>, 10AS		mid Skagit River 		adults	 	      </a:t>
            </a:r>
            <a:r>
              <a:rPr lang="en-US" sz="1400" b="1" dirty="0" smtClean="0">
                <a:solidFill>
                  <a:srgbClr val="92D050"/>
                </a:solidFill>
                <a:latin typeface="Arial" pitchFamily="34" charset="0"/>
                <a:cs typeface="Arial" pitchFamily="34" charset="0"/>
              </a:rPr>
              <a:t>42</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10LG 			mid Skagit R. ¼ pounders	adults	  	      </a:t>
            </a:r>
            <a:r>
              <a:rPr lang="en-US" sz="1400" b="1" dirty="0" smtClean="0">
                <a:solidFill>
                  <a:srgbClr val="92D050"/>
                </a:solidFill>
                <a:latin typeface="Arial" pitchFamily="34" charset="0"/>
                <a:cs typeface="Arial" pitchFamily="34" charset="0"/>
              </a:rPr>
              <a:t>10</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10AQ 			</a:t>
            </a:r>
            <a:r>
              <a:rPr lang="en-US" sz="1400" b="1" dirty="0" err="1" smtClean="0">
                <a:solidFill>
                  <a:srgbClr val="FFFF00"/>
                </a:solidFill>
                <a:latin typeface="Arial" pitchFamily="34" charset="0"/>
                <a:cs typeface="Arial" pitchFamily="34" charset="0"/>
              </a:rPr>
              <a:t>Suiattle</a:t>
            </a:r>
            <a:r>
              <a:rPr lang="en-US" sz="1400" b="1" dirty="0" smtClean="0">
                <a:solidFill>
                  <a:srgbClr val="FFFF00"/>
                </a:solidFill>
                <a:latin typeface="Arial" pitchFamily="34" charset="0"/>
                <a:cs typeface="Arial" pitchFamily="34" charset="0"/>
              </a:rPr>
              <a:t> River		adults	  	      </a:t>
            </a:r>
            <a:r>
              <a:rPr lang="en-US" sz="1400" b="1" dirty="0" smtClean="0">
                <a:solidFill>
                  <a:srgbClr val="92D050"/>
                </a:solidFill>
                <a:latin typeface="Arial" pitchFamily="34" charset="0"/>
                <a:cs typeface="Arial" pitchFamily="34" charset="0"/>
              </a:rPr>
              <a:t>51</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81AAA, 83AAA, 08DR, 08MS,</a:t>
            </a:r>
          </a:p>
          <a:p>
            <a:pPr>
              <a:buClr>
                <a:srgbClr val="FF9900"/>
              </a:buClr>
            </a:pPr>
            <a:r>
              <a:rPr lang="en-US" sz="1400" b="1" dirty="0" smtClean="0">
                <a:solidFill>
                  <a:srgbClr val="FFFF00"/>
                </a:solidFill>
                <a:latin typeface="Arial" pitchFamily="34" charset="0"/>
                <a:cs typeface="Arial" pitchFamily="34" charset="0"/>
              </a:rPr>
              <a:t>09DU, 10AR, 11BN		Sauk River		adults		    </a:t>
            </a:r>
            <a:r>
              <a:rPr lang="en-US" sz="1400" b="1" dirty="0" smtClean="0">
                <a:solidFill>
                  <a:srgbClr val="92D050"/>
                </a:solidFill>
                <a:latin typeface="Arial" pitchFamily="34" charset="0"/>
                <a:cs typeface="Arial" pitchFamily="34" charset="0"/>
              </a:rPr>
              <a:t>148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10CQ, 11BK		Finney Creek		adults		      </a:t>
            </a:r>
            <a:r>
              <a:rPr lang="en-US" sz="1400" b="1" dirty="0" smtClean="0">
                <a:solidFill>
                  <a:srgbClr val="92D050"/>
                </a:solidFill>
                <a:latin typeface="Arial" pitchFamily="34" charset="0"/>
                <a:cs typeface="Arial" pitchFamily="34" charset="0"/>
              </a:rPr>
              <a:t>53</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08LF, 09CF, 10AN		</a:t>
            </a:r>
            <a:r>
              <a:rPr lang="en-US" sz="1400" b="1" dirty="0" err="1" smtClean="0">
                <a:solidFill>
                  <a:srgbClr val="FFFF00"/>
                </a:solidFill>
                <a:latin typeface="Arial" pitchFamily="34" charset="0"/>
                <a:cs typeface="Arial" pitchFamily="34" charset="0"/>
              </a:rPr>
              <a:t>Marblemount</a:t>
            </a:r>
            <a:r>
              <a:rPr lang="en-US" sz="1400" b="1" dirty="0" smtClean="0">
                <a:solidFill>
                  <a:srgbClr val="FFFF00"/>
                </a:solidFill>
                <a:latin typeface="Arial" pitchFamily="34" charset="0"/>
                <a:cs typeface="Arial" pitchFamily="34" charset="0"/>
              </a:rPr>
              <a:t> Hatchery	adults		    </a:t>
            </a:r>
            <a:r>
              <a:rPr lang="en-US" sz="1400" b="1" dirty="0" smtClean="0">
                <a:solidFill>
                  <a:srgbClr val="92D050"/>
                </a:solidFill>
                <a:latin typeface="Arial" pitchFamily="34" charset="0"/>
                <a:cs typeface="Arial" pitchFamily="34" charset="0"/>
              </a:rPr>
              <a:t>151</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10KA			</a:t>
            </a:r>
            <a:r>
              <a:rPr lang="en-US" sz="1400" b="1" dirty="0" err="1" smtClean="0">
                <a:solidFill>
                  <a:srgbClr val="FFFF00"/>
                </a:solidFill>
                <a:latin typeface="Arial" pitchFamily="34" charset="0"/>
                <a:cs typeface="Arial" pitchFamily="34" charset="0"/>
              </a:rPr>
              <a:t>Marblemount</a:t>
            </a:r>
            <a:r>
              <a:rPr lang="en-US" sz="1400" b="1" dirty="0" smtClean="0">
                <a:solidFill>
                  <a:srgbClr val="FFFF00"/>
                </a:solidFill>
                <a:latin typeface="Arial" pitchFamily="34" charset="0"/>
                <a:cs typeface="Arial" pitchFamily="34" charset="0"/>
              </a:rPr>
              <a:t> early timed	adults		      </a:t>
            </a:r>
            <a:r>
              <a:rPr lang="en-US" sz="1400" b="1" dirty="0" smtClean="0">
                <a:solidFill>
                  <a:srgbClr val="92D050"/>
                </a:solidFill>
                <a:latin typeface="Arial" pitchFamily="34" charset="0"/>
                <a:cs typeface="Arial" pitchFamily="34" charset="0"/>
              </a:rPr>
              <a:t>18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10MZ			Chilliwack Hatchery		adults		      </a:t>
            </a:r>
            <a:r>
              <a:rPr lang="en-US" sz="1400" b="1" dirty="0" smtClean="0">
                <a:solidFill>
                  <a:srgbClr val="92D050"/>
                </a:solidFill>
                <a:latin typeface="Arial" pitchFamily="34" charset="0"/>
                <a:cs typeface="Arial" pitchFamily="34" charset="0"/>
              </a:rPr>
              <a:t>71</a:t>
            </a: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r>
              <a:rPr lang="en-US" sz="1400" b="1" dirty="0" smtClean="0">
                <a:solidFill>
                  <a:srgbClr val="92D050"/>
                </a:solidFill>
                <a:latin typeface="Arial" pitchFamily="34" charset="0"/>
                <a:cs typeface="Arial" pitchFamily="34" charset="0"/>
              </a:rPr>
              <a:t>* - collection included telemetry samples</a:t>
            </a:r>
          </a:p>
          <a:p>
            <a:pPr>
              <a:buClr>
                <a:srgbClr val="FF9900"/>
              </a:buClr>
            </a:pPr>
            <a:endParaRPr lang="en-US" sz="1400" b="1" dirty="0" smtClean="0">
              <a:solidFill>
                <a:srgbClr val="FFFF00"/>
              </a:solidFill>
              <a:latin typeface="Arial" pitchFamily="34" charset="0"/>
              <a:cs typeface="Arial" pitchFamily="34" charset="0"/>
            </a:endParaRPr>
          </a:p>
        </p:txBody>
      </p:sp>
      <p:cxnSp>
        <p:nvCxnSpPr>
          <p:cNvPr id="8" name="Straight Connector 7"/>
          <p:cNvCxnSpPr/>
          <p:nvPr/>
        </p:nvCxnSpPr>
        <p:spPr>
          <a:xfrm>
            <a:off x="228600" y="1219200"/>
            <a:ext cx="87630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8600" y="5334000"/>
            <a:ext cx="8763000" cy="158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2743200" y="381000"/>
            <a:ext cx="3586238"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Collections – Juveniles</a:t>
            </a:r>
            <a:endParaRPr lang="en-US" b="1" dirty="0">
              <a:solidFill>
                <a:srgbClr val="FF9900"/>
              </a:solidFill>
              <a:latin typeface="Arial" charset="0"/>
            </a:endParaRPr>
          </a:p>
        </p:txBody>
      </p:sp>
      <p:sp>
        <p:nvSpPr>
          <p:cNvPr id="50182" name="Text Box 6"/>
          <p:cNvSpPr txBox="1">
            <a:spLocks noChangeArrowheads="1"/>
          </p:cNvSpPr>
          <p:nvPr/>
        </p:nvSpPr>
        <p:spPr bwMode="auto">
          <a:xfrm>
            <a:off x="304800" y="914400"/>
            <a:ext cx="8018542" cy="6124754"/>
          </a:xfrm>
          <a:prstGeom prst="rect">
            <a:avLst/>
          </a:prstGeom>
          <a:noFill/>
          <a:ln w="9525">
            <a:noFill/>
            <a:miter lim="800000"/>
            <a:headEnd/>
            <a:tailEnd/>
          </a:ln>
          <a:effectLst/>
        </p:spPr>
        <p:txBody>
          <a:bodyPr wrap="none">
            <a:spAutoFit/>
          </a:bodyPr>
          <a:lstStyle/>
          <a:p>
            <a:pPr>
              <a:buClr>
                <a:srgbClr val="FF9900"/>
              </a:buClr>
            </a:pPr>
            <a:r>
              <a:rPr lang="en-US" sz="2000" dirty="0" smtClean="0">
                <a:solidFill>
                  <a:srgbClr val="FFFF00"/>
                </a:solidFill>
                <a:latin typeface="Arial" pitchFamily="34" charset="0"/>
                <a:cs typeface="Arial" pitchFamily="34" charset="0"/>
              </a:rPr>
              <a:t>Code		Location		Life Stage	    Total N </a:t>
            </a:r>
          </a:p>
          <a:p>
            <a:pPr>
              <a:buClr>
                <a:srgbClr val="FF9900"/>
              </a:buClr>
            </a:pPr>
            <a:r>
              <a:rPr lang="en-US" sz="2000" dirty="0" smtClean="0">
                <a:solidFill>
                  <a:srgbClr val="FFFF00"/>
                </a:solidFill>
                <a:latin typeface="Arial" pitchFamily="34" charset="0"/>
                <a:cs typeface="Arial" pitchFamily="34" charset="0"/>
              </a:rPr>
              <a:t>							</a:t>
            </a:r>
          </a:p>
          <a:p>
            <a:pPr>
              <a:buClr>
                <a:srgbClr val="FF9900"/>
              </a:buClr>
            </a:pPr>
            <a:r>
              <a:rPr lang="en-US" sz="1400" b="1" dirty="0" smtClean="0">
                <a:solidFill>
                  <a:srgbClr val="FFFF00"/>
                </a:solidFill>
                <a:latin typeface="Arial" pitchFamily="34" charset="0"/>
                <a:cs typeface="Arial" pitchFamily="34" charset="0"/>
              </a:rPr>
              <a:t>07MT, 10AZ	upper Skagit River		juveniles		            </a:t>
            </a:r>
            <a:r>
              <a:rPr lang="en-US" sz="1400" b="1" dirty="0" smtClean="0">
                <a:solidFill>
                  <a:srgbClr val="92D050"/>
                </a:solidFill>
                <a:latin typeface="Arial" pitchFamily="34" charset="0"/>
                <a:cs typeface="Arial" pitchFamily="34" charset="0"/>
              </a:rPr>
              <a:t>68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09EI, 10AY		lower Skagit River		juveniles		            </a:t>
            </a:r>
            <a:r>
              <a:rPr lang="en-US" sz="1400" b="1" dirty="0" smtClean="0">
                <a:solidFill>
                  <a:srgbClr val="92D050"/>
                </a:solidFill>
                <a:latin typeface="Arial" pitchFamily="34" charset="0"/>
                <a:cs typeface="Arial" pitchFamily="34" charset="0"/>
              </a:rPr>
              <a:t>48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07MU, 08MK, </a:t>
            </a:r>
          </a:p>
          <a:p>
            <a:pPr>
              <a:buClr>
                <a:srgbClr val="FF9900"/>
              </a:buClr>
            </a:pPr>
            <a:r>
              <a:rPr lang="en-US" sz="1400" b="1" dirty="0" smtClean="0">
                <a:solidFill>
                  <a:srgbClr val="FFFF00"/>
                </a:solidFill>
                <a:latin typeface="Arial" pitchFamily="34" charset="0"/>
                <a:cs typeface="Arial" pitchFamily="34" charset="0"/>
              </a:rPr>
              <a:t>09IY, 10BB		County Line Ponds		juveniles	  	            </a:t>
            </a:r>
            <a:r>
              <a:rPr lang="en-US" sz="1400" b="1" dirty="0" smtClean="0">
                <a:solidFill>
                  <a:srgbClr val="92D050"/>
                </a:solidFill>
                <a:latin typeface="Arial" pitchFamily="34" charset="0"/>
                <a:cs typeface="Arial" pitchFamily="34" charset="0"/>
              </a:rPr>
              <a:t>74</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07MS, 10BA	Bacon Creek		juveniles	    	            </a:t>
            </a:r>
            <a:r>
              <a:rPr lang="en-US" sz="1400" b="1" dirty="0" smtClean="0">
                <a:solidFill>
                  <a:srgbClr val="92D050"/>
                </a:solidFill>
                <a:latin typeface="Arial" pitchFamily="34" charset="0"/>
                <a:cs typeface="Arial" pitchFamily="34" charset="0"/>
              </a:rPr>
              <a:t>57</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09IZ, 10BC		</a:t>
            </a:r>
            <a:r>
              <a:rPr lang="en-US" sz="1400" b="1" dirty="0" err="1" smtClean="0">
                <a:solidFill>
                  <a:srgbClr val="FFFF00"/>
                </a:solidFill>
                <a:latin typeface="Arial" pitchFamily="34" charset="0"/>
                <a:cs typeface="Arial" pitchFamily="34" charset="0"/>
              </a:rPr>
              <a:t>Goodell</a:t>
            </a:r>
            <a:r>
              <a:rPr lang="en-US" sz="1400" b="1" dirty="0" smtClean="0">
                <a:solidFill>
                  <a:srgbClr val="FFFF00"/>
                </a:solidFill>
                <a:latin typeface="Arial" pitchFamily="34" charset="0"/>
                <a:cs typeface="Arial" pitchFamily="34" charset="0"/>
              </a:rPr>
              <a:t> Creek		juveniles		            </a:t>
            </a:r>
            <a:r>
              <a:rPr lang="en-US" sz="1400" b="1" dirty="0" smtClean="0">
                <a:solidFill>
                  <a:srgbClr val="92D050"/>
                </a:solidFill>
                <a:latin typeface="Arial" pitchFamily="34" charset="0"/>
                <a:cs typeface="Arial" pitchFamily="34" charset="0"/>
              </a:rPr>
              <a:t>88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09EE, 10AV	lower Cascade River		juveniles		            </a:t>
            </a:r>
            <a:r>
              <a:rPr lang="en-US" sz="1400" b="1" dirty="0" smtClean="0">
                <a:solidFill>
                  <a:srgbClr val="92D050"/>
                </a:solidFill>
                <a:latin typeface="Arial" pitchFamily="34" charset="0"/>
                <a:cs typeface="Arial" pitchFamily="34" charset="0"/>
              </a:rPr>
              <a:t>98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10AW		</a:t>
            </a:r>
            <a:r>
              <a:rPr lang="en-US" sz="1400" b="1" dirty="0" err="1" smtClean="0">
                <a:solidFill>
                  <a:srgbClr val="FFFF00"/>
                </a:solidFill>
                <a:latin typeface="Arial" pitchFamily="34" charset="0"/>
                <a:cs typeface="Arial" pitchFamily="34" charset="0"/>
              </a:rPr>
              <a:t>Suiattle</a:t>
            </a:r>
            <a:r>
              <a:rPr lang="en-US" sz="1400" b="1" dirty="0" smtClean="0">
                <a:solidFill>
                  <a:srgbClr val="FFFF00"/>
                </a:solidFill>
                <a:latin typeface="Arial" pitchFamily="34" charset="0"/>
                <a:cs typeface="Arial" pitchFamily="34" charset="0"/>
              </a:rPr>
              <a:t> River		juveniles		           </a:t>
            </a:r>
            <a:r>
              <a:rPr lang="en-US" sz="1400" b="1" dirty="0" smtClean="0">
                <a:solidFill>
                  <a:srgbClr val="92D050"/>
                </a:solidFill>
                <a:latin typeface="Arial" pitchFamily="34" charset="0"/>
                <a:cs typeface="Arial" pitchFamily="34" charset="0"/>
              </a:rPr>
              <a:t> 60</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10AX		Sauk River		juveniles		            </a:t>
            </a:r>
            <a:r>
              <a:rPr lang="en-US" sz="1400" b="1" dirty="0" smtClean="0">
                <a:solidFill>
                  <a:srgbClr val="92D050"/>
                </a:solidFill>
                <a:latin typeface="Arial" pitchFamily="34" charset="0"/>
                <a:cs typeface="Arial" pitchFamily="34" charset="0"/>
              </a:rPr>
              <a:t>50</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10BK		</a:t>
            </a:r>
            <a:r>
              <a:rPr lang="en-US" sz="1400" b="1" dirty="0" err="1" smtClean="0">
                <a:solidFill>
                  <a:srgbClr val="FFFF00"/>
                </a:solidFill>
                <a:latin typeface="Arial" pitchFamily="34" charset="0"/>
                <a:cs typeface="Arial" pitchFamily="34" charset="0"/>
              </a:rPr>
              <a:t>Diobsud</a:t>
            </a:r>
            <a:r>
              <a:rPr lang="en-US" sz="1400" b="1" dirty="0" smtClean="0">
                <a:solidFill>
                  <a:srgbClr val="FFFF00"/>
                </a:solidFill>
                <a:latin typeface="Arial" pitchFamily="34" charset="0"/>
                <a:cs typeface="Arial" pitchFamily="34" charset="0"/>
              </a:rPr>
              <a:t> Creek		juveniles		            </a:t>
            </a:r>
            <a:r>
              <a:rPr lang="en-US" sz="1400" b="1" dirty="0" smtClean="0">
                <a:solidFill>
                  <a:srgbClr val="92D050"/>
                </a:solidFill>
                <a:latin typeface="Arial" pitchFamily="34" charset="0"/>
                <a:cs typeface="Arial" pitchFamily="34" charset="0"/>
              </a:rPr>
              <a:t>47</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09EH, 10AT	Finney Creek		juveniles		          </a:t>
            </a:r>
            <a:r>
              <a:rPr lang="en-US" sz="1400" b="1" dirty="0" smtClean="0">
                <a:solidFill>
                  <a:srgbClr val="92D050"/>
                </a:solidFill>
                <a:latin typeface="Arial" pitchFamily="34" charset="0"/>
                <a:cs typeface="Arial" pitchFamily="34" charset="0"/>
              </a:rPr>
              <a:t>105</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2200" dirty="0" smtClean="0">
              <a:solidFill>
                <a:srgbClr val="FFFF00"/>
              </a:solidFill>
              <a:latin typeface="Arial" pitchFamily="34" charset="0"/>
              <a:cs typeface="Arial" pitchFamily="34" charset="0"/>
            </a:endParaRPr>
          </a:p>
          <a:p>
            <a:pPr>
              <a:buClr>
                <a:srgbClr val="FF9900"/>
              </a:buClr>
            </a:pPr>
            <a:endParaRPr lang="en-US" sz="2200" dirty="0" smtClean="0">
              <a:solidFill>
                <a:srgbClr val="FFFF00"/>
              </a:solidFill>
              <a:latin typeface="Arial" pitchFamily="34" charset="0"/>
              <a:cs typeface="Arial" pitchFamily="34" charset="0"/>
            </a:endParaRPr>
          </a:p>
        </p:txBody>
      </p:sp>
      <p:cxnSp>
        <p:nvCxnSpPr>
          <p:cNvPr id="8" name="Straight Connector 7"/>
          <p:cNvCxnSpPr/>
          <p:nvPr/>
        </p:nvCxnSpPr>
        <p:spPr>
          <a:xfrm>
            <a:off x="228600" y="1447800"/>
            <a:ext cx="86868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2400" y="6096000"/>
            <a:ext cx="8686800" cy="158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2286000" y="381000"/>
            <a:ext cx="4919937"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Collections – resident </a:t>
            </a:r>
            <a:r>
              <a:rPr lang="en-US" b="1" i="1" dirty="0" smtClean="0">
                <a:solidFill>
                  <a:srgbClr val="FF9900"/>
                </a:solidFill>
                <a:latin typeface="Arial" charset="0"/>
              </a:rPr>
              <a:t>O. </a:t>
            </a:r>
            <a:r>
              <a:rPr lang="en-US" b="1" i="1" dirty="0" err="1" smtClean="0">
                <a:solidFill>
                  <a:srgbClr val="FF9900"/>
                </a:solidFill>
                <a:latin typeface="Arial" charset="0"/>
              </a:rPr>
              <a:t>mykiss</a:t>
            </a:r>
            <a:endParaRPr lang="en-US" b="1" i="1" dirty="0">
              <a:solidFill>
                <a:srgbClr val="FF9900"/>
              </a:solidFill>
              <a:latin typeface="Arial" charset="0"/>
            </a:endParaRPr>
          </a:p>
        </p:txBody>
      </p:sp>
      <p:sp>
        <p:nvSpPr>
          <p:cNvPr id="50182" name="Text Box 6"/>
          <p:cNvSpPr txBox="1">
            <a:spLocks noChangeArrowheads="1"/>
          </p:cNvSpPr>
          <p:nvPr/>
        </p:nvSpPr>
        <p:spPr bwMode="auto">
          <a:xfrm>
            <a:off x="288242" y="1066800"/>
            <a:ext cx="8307723" cy="5878532"/>
          </a:xfrm>
          <a:prstGeom prst="rect">
            <a:avLst/>
          </a:prstGeom>
          <a:noFill/>
          <a:ln w="9525">
            <a:noFill/>
            <a:miter lim="800000"/>
            <a:headEnd/>
            <a:tailEnd/>
          </a:ln>
          <a:effectLst/>
        </p:spPr>
        <p:txBody>
          <a:bodyPr wrap="none">
            <a:spAutoFit/>
          </a:bodyPr>
          <a:lstStyle/>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2000" dirty="0" smtClean="0">
                <a:solidFill>
                  <a:srgbClr val="FFFF00"/>
                </a:solidFill>
                <a:latin typeface="Arial" pitchFamily="34" charset="0"/>
                <a:cs typeface="Arial" pitchFamily="34" charset="0"/>
              </a:rPr>
              <a:t>Code		Location			Life Stage      Total N</a:t>
            </a:r>
          </a:p>
          <a:p>
            <a:pPr>
              <a:buClr>
                <a:srgbClr val="FF9900"/>
              </a:buClr>
            </a:pPr>
            <a:r>
              <a:rPr lang="en-US" sz="2000" dirty="0" smtClean="0">
                <a:solidFill>
                  <a:srgbClr val="FFFF00"/>
                </a:solidFill>
                <a:latin typeface="Arial" pitchFamily="34" charset="0"/>
                <a:cs typeface="Arial" pitchFamily="34" charset="0"/>
              </a:rPr>
              <a:t>						</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09ES, 10BF	N.F. Cascade River			residents	 	  </a:t>
            </a:r>
            <a:r>
              <a:rPr lang="en-US" sz="1400" b="1" dirty="0" smtClean="0">
                <a:solidFill>
                  <a:srgbClr val="92D050"/>
                </a:solidFill>
                <a:latin typeface="Arial" pitchFamily="34" charset="0"/>
                <a:cs typeface="Arial" pitchFamily="34" charset="0"/>
              </a:rPr>
              <a:t>98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09EU, 10BG 	Big Creek (</a:t>
            </a:r>
            <a:r>
              <a:rPr lang="en-US" sz="1400" b="1" dirty="0" err="1" smtClean="0">
                <a:solidFill>
                  <a:srgbClr val="FFFF00"/>
                </a:solidFill>
                <a:latin typeface="Arial" pitchFamily="34" charset="0"/>
                <a:cs typeface="Arial" pitchFamily="34" charset="0"/>
              </a:rPr>
              <a:t>trib</a:t>
            </a:r>
            <a:r>
              <a:rPr lang="en-US" sz="1400" b="1" dirty="0" smtClean="0">
                <a:solidFill>
                  <a:srgbClr val="FFFF00"/>
                </a:solidFill>
                <a:latin typeface="Arial" pitchFamily="34" charset="0"/>
                <a:cs typeface="Arial" pitchFamily="34" charset="0"/>
              </a:rPr>
              <a:t> to </a:t>
            </a:r>
            <a:r>
              <a:rPr lang="en-US" sz="1400" b="1" dirty="0" err="1" smtClean="0">
                <a:solidFill>
                  <a:srgbClr val="FFFF00"/>
                </a:solidFill>
                <a:latin typeface="Arial" pitchFamily="34" charset="0"/>
                <a:cs typeface="Arial" pitchFamily="34" charset="0"/>
              </a:rPr>
              <a:t>Suiattle</a:t>
            </a:r>
            <a:r>
              <a:rPr lang="en-US" sz="1400" b="1" dirty="0" smtClean="0">
                <a:solidFill>
                  <a:srgbClr val="FFFF00"/>
                </a:solidFill>
                <a:latin typeface="Arial" pitchFamily="34" charset="0"/>
                <a:cs typeface="Arial" pitchFamily="34" charset="0"/>
              </a:rPr>
              <a:t> River)		residents	  	  </a:t>
            </a:r>
            <a:r>
              <a:rPr lang="en-US" sz="1400" b="1" dirty="0" smtClean="0">
                <a:solidFill>
                  <a:srgbClr val="92D050"/>
                </a:solidFill>
                <a:latin typeface="Arial" pitchFamily="34" charset="0"/>
                <a:cs typeface="Arial" pitchFamily="34" charset="0"/>
              </a:rPr>
              <a:t>96</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09ET, 10BE	Clear Creek (</a:t>
            </a:r>
            <a:r>
              <a:rPr lang="en-US" sz="1400" b="1" dirty="0" err="1" smtClean="0">
                <a:solidFill>
                  <a:srgbClr val="FFFF00"/>
                </a:solidFill>
                <a:latin typeface="Arial" pitchFamily="34" charset="0"/>
                <a:cs typeface="Arial" pitchFamily="34" charset="0"/>
              </a:rPr>
              <a:t>trib</a:t>
            </a:r>
            <a:r>
              <a:rPr lang="en-US" sz="1400" b="1" dirty="0" smtClean="0">
                <a:solidFill>
                  <a:srgbClr val="FFFF00"/>
                </a:solidFill>
                <a:latin typeface="Arial" pitchFamily="34" charset="0"/>
                <a:cs typeface="Arial" pitchFamily="34" charset="0"/>
              </a:rPr>
              <a:t> to Sauk River)		residents	  	  </a:t>
            </a:r>
            <a:r>
              <a:rPr lang="en-US" sz="1400" b="1" dirty="0" smtClean="0">
                <a:solidFill>
                  <a:srgbClr val="92D050"/>
                </a:solidFill>
                <a:latin typeface="Arial" pitchFamily="34" charset="0"/>
                <a:cs typeface="Arial" pitchFamily="34" charset="0"/>
              </a:rPr>
              <a:t>98</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09EV, 10BD	upper Finney Creek			residents		  </a:t>
            </a:r>
            <a:r>
              <a:rPr lang="en-US" sz="1400" b="1" dirty="0" smtClean="0">
                <a:solidFill>
                  <a:srgbClr val="92D050"/>
                </a:solidFill>
                <a:latin typeface="Arial" pitchFamily="34" charset="0"/>
                <a:cs typeface="Arial" pitchFamily="34" charset="0"/>
              </a:rPr>
              <a:t>85</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09EL, 10AU	Baker River above Baker Lake		residents		  </a:t>
            </a:r>
            <a:r>
              <a:rPr lang="en-US" sz="1400" b="1" dirty="0" smtClean="0">
                <a:solidFill>
                  <a:srgbClr val="92D050"/>
                </a:solidFill>
                <a:latin typeface="Arial" pitchFamily="34" charset="0"/>
                <a:cs typeface="Arial" pitchFamily="34" charset="0"/>
              </a:rPr>
              <a:t>74</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06AF, 09MA, 10BH	Ross Lake				residents		</a:t>
            </a:r>
            <a:r>
              <a:rPr lang="en-US" sz="1400" b="1" dirty="0" smtClean="0">
                <a:solidFill>
                  <a:srgbClr val="92D050"/>
                </a:solidFill>
                <a:latin typeface="Arial" pitchFamily="34" charset="0"/>
                <a:cs typeface="Arial" pitchFamily="34" charset="0"/>
              </a:rPr>
              <a:t>135</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02FB		Roland Creek			residents		  </a:t>
            </a:r>
            <a:r>
              <a:rPr lang="en-US" sz="1400" b="1" dirty="0" smtClean="0">
                <a:solidFill>
                  <a:srgbClr val="92D050"/>
                </a:solidFill>
                <a:latin typeface="Arial" pitchFamily="34" charset="0"/>
                <a:cs typeface="Arial" pitchFamily="34" charset="0"/>
              </a:rPr>
              <a:t>97</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05NG		Dry Creek				residents		  </a:t>
            </a:r>
            <a:r>
              <a:rPr lang="en-US" sz="1400" b="1" dirty="0" smtClean="0">
                <a:solidFill>
                  <a:srgbClr val="92D050"/>
                </a:solidFill>
                <a:latin typeface="Arial" pitchFamily="34" charset="0"/>
                <a:cs typeface="Arial" pitchFamily="34" charset="0"/>
              </a:rPr>
              <a:t>62</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09JA, 10BI		</a:t>
            </a:r>
            <a:r>
              <a:rPr lang="en-US" sz="1400" b="1" dirty="0" err="1" smtClean="0">
                <a:solidFill>
                  <a:srgbClr val="FFFF00"/>
                </a:solidFill>
                <a:latin typeface="Arial" pitchFamily="34" charset="0"/>
                <a:cs typeface="Arial" pitchFamily="34" charset="0"/>
              </a:rPr>
              <a:t>Stetattle</a:t>
            </a:r>
            <a:r>
              <a:rPr lang="en-US" sz="1400" b="1" dirty="0" smtClean="0">
                <a:solidFill>
                  <a:srgbClr val="FFFF00"/>
                </a:solidFill>
                <a:latin typeface="Arial" pitchFamily="34" charset="0"/>
                <a:cs typeface="Arial" pitchFamily="34" charset="0"/>
              </a:rPr>
              <a:t> Creek			residents		  </a:t>
            </a:r>
            <a:r>
              <a:rPr lang="en-US" sz="1400" b="1" dirty="0" smtClean="0">
                <a:solidFill>
                  <a:srgbClr val="92D050"/>
                </a:solidFill>
                <a:latin typeface="Arial" pitchFamily="34" charset="0"/>
                <a:cs typeface="Arial" pitchFamily="34" charset="0"/>
              </a:rPr>
              <a:t>76</a:t>
            </a: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09JB, 10BJ	</a:t>
            </a:r>
            <a:r>
              <a:rPr lang="en-US" sz="1400" b="1" dirty="0" err="1" smtClean="0">
                <a:solidFill>
                  <a:srgbClr val="FFFF00"/>
                </a:solidFill>
                <a:latin typeface="Arial" pitchFamily="34" charset="0"/>
                <a:cs typeface="Arial" pitchFamily="34" charset="0"/>
              </a:rPr>
              <a:t>Blackwater</a:t>
            </a:r>
            <a:r>
              <a:rPr lang="en-US" sz="1400" b="1" dirty="0" smtClean="0">
                <a:solidFill>
                  <a:srgbClr val="FFFF00"/>
                </a:solidFill>
                <a:latin typeface="Arial" pitchFamily="34" charset="0"/>
                <a:cs typeface="Arial" pitchFamily="34" charset="0"/>
              </a:rPr>
              <a:t> Creek			residents		  </a:t>
            </a:r>
            <a:r>
              <a:rPr lang="en-US" sz="1400" b="1" dirty="0" smtClean="0">
                <a:solidFill>
                  <a:srgbClr val="92D050"/>
                </a:solidFill>
                <a:latin typeface="Arial" pitchFamily="34" charset="0"/>
                <a:cs typeface="Arial" pitchFamily="34" charset="0"/>
              </a:rPr>
              <a:t>67</a:t>
            </a: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p:txBody>
      </p:sp>
      <p:cxnSp>
        <p:nvCxnSpPr>
          <p:cNvPr id="8" name="Straight Connector 7"/>
          <p:cNvCxnSpPr/>
          <p:nvPr/>
        </p:nvCxnSpPr>
        <p:spPr>
          <a:xfrm>
            <a:off x="304800" y="1752600"/>
            <a:ext cx="86106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4343400"/>
            <a:ext cx="86106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6553200"/>
            <a:ext cx="8610600" cy="158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1295400" y="381000"/>
            <a:ext cx="6745757" cy="461665"/>
          </a:xfrm>
          <a:prstGeom prst="rect">
            <a:avLst/>
          </a:prstGeom>
          <a:noFill/>
          <a:ln w="9525">
            <a:noFill/>
            <a:miter lim="800000"/>
            <a:headEnd/>
            <a:tailEnd/>
          </a:ln>
          <a:effectLst/>
        </p:spPr>
        <p:txBody>
          <a:bodyPr wrap="none">
            <a:spAutoFit/>
          </a:bodyPr>
          <a:lstStyle/>
          <a:p>
            <a:r>
              <a:rPr lang="en-US" b="1" dirty="0" smtClean="0">
                <a:solidFill>
                  <a:srgbClr val="FF9900"/>
                </a:solidFill>
                <a:latin typeface="Arial" charset="0"/>
              </a:rPr>
              <a:t>Collections – adults, juveniles, and residents</a:t>
            </a:r>
            <a:endParaRPr lang="en-US" b="1" i="1" dirty="0">
              <a:solidFill>
                <a:srgbClr val="FF9900"/>
              </a:solidFill>
              <a:latin typeface="Arial" charset="0"/>
            </a:endParaRPr>
          </a:p>
        </p:txBody>
      </p:sp>
      <p:sp>
        <p:nvSpPr>
          <p:cNvPr id="50182" name="Text Box 6"/>
          <p:cNvSpPr txBox="1">
            <a:spLocks noChangeArrowheads="1"/>
          </p:cNvSpPr>
          <p:nvPr/>
        </p:nvSpPr>
        <p:spPr bwMode="auto">
          <a:xfrm>
            <a:off x="288242" y="1066800"/>
            <a:ext cx="7991290" cy="5878532"/>
          </a:xfrm>
          <a:prstGeom prst="rect">
            <a:avLst/>
          </a:prstGeom>
          <a:noFill/>
          <a:ln w="9525">
            <a:noFill/>
            <a:miter lim="800000"/>
            <a:headEnd/>
            <a:tailEnd/>
          </a:ln>
          <a:effectLst/>
        </p:spPr>
        <p:txBody>
          <a:bodyPr wrap="none">
            <a:spAutoFit/>
          </a:bodyPr>
          <a:lstStyle/>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2000" dirty="0" smtClean="0">
                <a:solidFill>
                  <a:srgbClr val="FFFF00"/>
                </a:solidFill>
                <a:latin typeface="Arial" pitchFamily="34" charset="0"/>
                <a:cs typeface="Arial" pitchFamily="34" charset="0"/>
              </a:rPr>
              <a:t>Location		Adults		Juveniles	Residents</a:t>
            </a:r>
          </a:p>
          <a:p>
            <a:pPr>
              <a:buClr>
                <a:srgbClr val="FF9900"/>
              </a:buClr>
            </a:pPr>
            <a:r>
              <a:rPr lang="en-US" sz="2000" dirty="0" smtClean="0">
                <a:solidFill>
                  <a:srgbClr val="FFFF00"/>
                </a:solidFill>
                <a:latin typeface="Arial" pitchFamily="34" charset="0"/>
                <a:cs typeface="Arial" pitchFamily="34" charset="0"/>
              </a:rPr>
              <a:t>						</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N.F. Cascade River		09DS, 10AP (4)	09EE (49)		09ES, 10BF (98)</a:t>
            </a:r>
            <a:endParaRPr lang="en-US" sz="1400" b="1" dirty="0" smtClean="0">
              <a:solidFill>
                <a:srgbClr val="92D05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					10AV (49)</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err="1" smtClean="0">
                <a:solidFill>
                  <a:srgbClr val="FFFF00"/>
                </a:solidFill>
                <a:latin typeface="Arial" pitchFamily="34" charset="0"/>
                <a:cs typeface="Arial" pitchFamily="34" charset="0"/>
              </a:rPr>
              <a:t>Suiattle</a:t>
            </a:r>
            <a:r>
              <a:rPr lang="en-US" sz="1400" b="1" dirty="0" smtClean="0">
                <a:solidFill>
                  <a:srgbClr val="FFFF00"/>
                </a:solidFill>
                <a:latin typeface="Arial" pitchFamily="34" charset="0"/>
                <a:cs typeface="Arial" pitchFamily="34" charset="0"/>
              </a:rPr>
              <a:t> River (Big Creek)	10AQ, 11BM (51)	10AW (60)		09EU (46)	</a:t>
            </a:r>
            <a:endParaRPr lang="en-US" sz="1400" b="1" dirty="0" smtClean="0">
              <a:solidFill>
                <a:srgbClr val="92D05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							10BG (50)</a:t>
            </a: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Sauk River (Clear Creek)	81AAA, 83AAA, 	10AX (50)		09ET, 10BE (98)</a:t>
            </a:r>
          </a:p>
          <a:p>
            <a:pPr>
              <a:buClr>
                <a:srgbClr val="FF9900"/>
              </a:buClr>
            </a:pPr>
            <a:r>
              <a:rPr lang="en-US" sz="1400" b="1" dirty="0" smtClean="0">
                <a:solidFill>
                  <a:srgbClr val="FFFF00"/>
                </a:solidFill>
                <a:latin typeface="Arial" pitchFamily="34" charset="0"/>
                <a:cs typeface="Arial" pitchFamily="34" charset="0"/>
              </a:rPr>
              <a:t>			09DU, 10AR, </a:t>
            </a:r>
          </a:p>
          <a:p>
            <a:pPr>
              <a:buClr>
                <a:srgbClr val="FF9900"/>
              </a:buClr>
            </a:pPr>
            <a:r>
              <a:rPr lang="en-US" sz="1400" b="1" dirty="0" smtClean="0">
                <a:solidFill>
                  <a:srgbClr val="FFFF00"/>
                </a:solidFill>
                <a:latin typeface="Arial" pitchFamily="34" charset="0"/>
                <a:cs typeface="Arial" pitchFamily="34" charset="0"/>
              </a:rPr>
              <a:t>			11BN (130)	</a:t>
            </a: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r>
              <a:rPr lang="en-US" sz="1400" b="1" dirty="0" smtClean="0">
                <a:solidFill>
                  <a:srgbClr val="FFFF00"/>
                </a:solidFill>
                <a:latin typeface="Arial" pitchFamily="34" charset="0"/>
                <a:cs typeface="Arial" pitchFamily="34" charset="0"/>
              </a:rPr>
              <a:t>upper Finney Creek		10CQ, 11BK (53)	09EH (54)		09EU (46)</a:t>
            </a:r>
          </a:p>
          <a:p>
            <a:pPr>
              <a:buClr>
                <a:srgbClr val="FF9900"/>
              </a:buClr>
            </a:pPr>
            <a:r>
              <a:rPr lang="en-US" sz="1400" b="1" dirty="0" smtClean="0">
                <a:solidFill>
                  <a:srgbClr val="FFFF00"/>
                </a:solidFill>
                <a:latin typeface="Arial" pitchFamily="34" charset="0"/>
                <a:cs typeface="Arial" pitchFamily="34" charset="0"/>
              </a:rPr>
              <a:t>					10AT (51)		10BD (48)</a:t>
            </a: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FFFF0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a:p>
            <a:pPr>
              <a:buClr>
                <a:srgbClr val="FF9900"/>
              </a:buClr>
            </a:pPr>
            <a:endParaRPr lang="en-US" sz="1400" b="1" dirty="0" smtClean="0">
              <a:solidFill>
                <a:srgbClr val="92D050"/>
              </a:solidFill>
              <a:latin typeface="Arial" pitchFamily="34" charset="0"/>
              <a:cs typeface="Arial" pitchFamily="34" charset="0"/>
            </a:endParaRPr>
          </a:p>
        </p:txBody>
      </p:sp>
      <p:cxnSp>
        <p:nvCxnSpPr>
          <p:cNvPr id="8" name="Straight Connector 7"/>
          <p:cNvCxnSpPr/>
          <p:nvPr/>
        </p:nvCxnSpPr>
        <p:spPr>
          <a:xfrm>
            <a:off x="304800" y="1828800"/>
            <a:ext cx="86106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8600" y="5638800"/>
            <a:ext cx="8610600" cy="158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819400" y="379413"/>
            <a:ext cx="3113088" cy="457200"/>
          </a:xfrm>
          <a:prstGeom prst="rect">
            <a:avLst/>
          </a:prstGeom>
          <a:noFill/>
          <a:ln w="9525">
            <a:noFill/>
            <a:miter lim="800000"/>
            <a:headEnd/>
            <a:tailEnd/>
          </a:ln>
          <a:effectLst/>
        </p:spPr>
        <p:txBody>
          <a:bodyPr wrap="none">
            <a:spAutoFit/>
          </a:bodyPr>
          <a:lstStyle/>
          <a:p>
            <a:r>
              <a:rPr lang="en-US" b="1" dirty="0">
                <a:solidFill>
                  <a:srgbClr val="FF9900"/>
                </a:solidFill>
                <a:latin typeface="Arial" charset="0"/>
              </a:rPr>
              <a:t>Laboratory Methods</a:t>
            </a:r>
          </a:p>
        </p:txBody>
      </p:sp>
      <p:sp>
        <p:nvSpPr>
          <p:cNvPr id="27651" name="Rectangle 3"/>
          <p:cNvSpPr>
            <a:spLocks noChangeArrowheads="1"/>
          </p:cNvSpPr>
          <p:nvPr/>
        </p:nvSpPr>
        <p:spPr bwMode="auto">
          <a:xfrm>
            <a:off x="165100" y="1143000"/>
            <a:ext cx="8826500" cy="3785652"/>
          </a:xfrm>
          <a:prstGeom prst="rect">
            <a:avLst/>
          </a:prstGeom>
          <a:noFill/>
          <a:ln w="9525">
            <a:noFill/>
            <a:miter lim="800000"/>
            <a:headEnd/>
            <a:tailEnd/>
          </a:ln>
          <a:effectLst/>
        </p:spPr>
        <p:txBody>
          <a:bodyPr>
            <a:spAutoFit/>
          </a:bodyPr>
          <a:lstStyle/>
          <a:p>
            <a:pPr>
              <a:spcBef>
                <a:spcPct val="50000"/>
              </a:spcBef>
              <a:buClr>
                <a:srgbClr val="FFFF00"/>
              </a:buClr>
              <a:buFont typeface="Wingdings" pitchFamily="2" charset="2"/>
              <a:buChar char="§"/>
            </a:pPr>
            <a:r>
              <a:rPr lang="en-US" dirty="0">
                <a:solidFill>
                  <a:srgbClr val="FFFF00"/>
                </a:solidFill>
              </a:rPr>
              <a:t> </a:t>
            </a:r>
            <a:r>
              <a:rPr lang="en-US" dirty="0">
                <a:solidFill>
                  <a:srgbClr val="FFFF00"/>
                </a:solidFill>
                <a:latin typeface="Arial" charset="0"/>
              </a:rPr>
              <a:t>DNA was extracted from </a:t>
            </a:r>
            <a:r>
              <a:rPr lang="en-US" dirty="0" smtClean="0">
                <a:solidFill>
                  <a:srgbClr val="FFFF00"/>
                </a:solidFill>
                <a:latin typeface="Arial" charset="0"/>
              </a:rPr>
              <a:t>an assortment of different tissue        types  </a:t>
            </a:r>
            <a:endParaRPr lang="en-US" dirty="0">
              <a:solidFill>
                <a:srgbClr val="FFFF00"/>
              </a:solidFill>
              <a:latin typeface="Arial" charset="0"/>
            </a:endParaRPr>
          </a:p>
          <a:p>
            <a:pPr>
              <a:spcBef>
                <a:spcPct val="50000"/>
              </a:spcBef>
              <a:buFont typeface="Wingdings" pitchFamily="2" charset="2"/>
              <a:buChar char="§"/>
            </a:pPr>
            <a:r>
              <a:rPr lang="en-US" dirty="0">
                <a:solidFill>
                  <a:srgbClr val="FFFF00"/>
                </a:solidFill>
                <a:latin typeface="Arial" charset="0"/>
              </a:rPr>
              <a:t> PCR amplification was performed using microsatellite </a:t>
            </a:r>
            <a:r>
              <a:rPr lang="en-US" dirty="0" smtClean="0">
                <a:solidFill>
                  <a:srgbClr val="FFFF00"/>
                </a:solidFill>
                <a:latin typeface="Arial" charset="0"/>
              </a:rPr>
              <a:t>loci</a:t>
            </a:r>
            <a:endParaRPr lang="en-US" dirty="0">
              <a:solidFill>
                <a:srgbClr val="FFFF00"/>
              </a:solidFill>
              <a:latin typeface="Arial" charset="0"/>
            </a:endParaRPr>
          </a:p>
          <a:p>
            <a:pPr>
              <a:spcBef>
                <a:spcPct val="50000"/>
              </a:spcBef>
              <a:buFont typeface="Wingdings" pitchFamily="2" charset="2"/>
              <a:buChar char="§"/>
            </a:pPr>
            <a:r>
              <a:rPr lang="en-US" dirty="0" smtClean="0">
                <a:solidFill>
                  <a:srgbClr val="FFFF00"/>
                </a:solidFill>
                <a:latin typeface="Arial" charset="0"/>
              </a:rPr>
              <a:t> Amplified </a:t>
            </a:r>
            <a:r>
              <a:rPr lang="en-US" dirty="0">
                <a:solidFill>
                  <a:srgbClr val="FFFF00"/>
                </a:solidFill>
                <a:latin typeface="Arial" charset="0"/>
              </a:rPr>
              <a:t>products were run through an ABI-3730 Genetic </a:t>
            </a:r>
            <a:r>
              <a:rPr lang="en-US" dirty="0" smtClean="0">
                <a:solidFill>
                  <a:srgbClr val="FFFF00"/>
                </a:solidFill>
                <a:latin typeface="Arial" charset="0"/>
              </a:rPr>
              <a:t>  Analyzer</a:t>
            </a:r>
            <a:endParaRPr lang="en-US" dirty="0">
              <a:solidFill>
                <a:srgbClr val="FFFF00"/>
              </a:solidFill>
              <a:latin typeface="Arial" charset="0"/>
            </a:endParaRPr>
          </a:p>
          <a:p>
            <a:pPr>
              <a:spcBef>
                <a:spcPct val="50000"/>
              </a:spcBef>
              <a:buFont typeface="Wingdings" pitchFamily="2" charset="2"/>
              <a:buChar char="§"/>
            </a:pPr>
            <a:r>
              <a:rPr lang="en-US" dirty="0">
                <a:solidFill>
                  <a:srgbClr val="FFFF00"/>
                </a:solidFill>
                <a:latin typeface="Arial" charset="0"/>
              </a:rPr>
              <a:t> </a:t>
            </a:r>
            <a:r>
              <a:rPr lang="en-US" dirty="0" smtClean="0">
                <a:solidFill>
                  <a:srgbClr val="FFFF00"/>
                </a:solidFill>
                <a:latin typeface="Arial" charset="0"/>
              </a:rPr>
              <a:t>Microsatellite </a:t>
            </a:r>
            <a:r>
              <a:rPr lang="en-US" dirty="0" err="1" smtClean="0">
                <a:solidFill>
                  <a:srgbClr val="FFFF00"/>
                </a:solidFill>
                <a:latin typeface="Arial" charset="0"/>
              </a:rPr>
              <a:t>electropherograms</a:t>
            </a:r>
            <a:r>
              <a:rPr lang="en-US" dirty="0" smtClean="0">
                <a:solidFill>
                  <a:srgbClr val="FFFF00"/>
                </a:solidFill>
                <a:latin typeface="Arial" charset="0"/>
              </a:rPr>
              <a:t> </a:t>
            </a:r>
            <a:r>
              <a:rPr lang="en-US" dirty="0">
                <a:solidFill>
                  <a:srgbClr val="FFFF00"/>
                </a:solidFill>
                <a:latin typeface="Arial" charset="0"/>
              </a:rPr>
              <a:t>were scored using </a:t>
            </a:r>
            <a:r>
              <a:rPr lang="en-US" dirty="0" smtClean="0">
                <a:solidFill>
                  <a:srgbClr val="FFFF00"/>
                </a:solidFill>
                <a:latin typeface="Arial" charset="0"/>
              </a:rPr>
              <a:t>GENEMAPPER </a:t>
            </a:r>
            <a:r>
              <a:rPr lang="en-US" dirty="0">
                <a:solidFill>
                  <a:srgbClr val="FFFF00"/>
                </a:solidFill>
                <a:latin typeface="Arial" charset="0"/>
              </a:rPr>
              <a:t>software </a:t>
            </a:r>
            <a:r>
              <a:rPr lang="en-US" dirty="0" smtClean="0">
                <a:solidFill>
                  <a:srgbClr val="FFFF00"/>
                </a:solidFill>
                <a:latin typeface="Arial" charset="0"/>
              </a:rPr>
              <a:t>v.3.7</a:t>
            </a:r>
            <a:endParaRPr lang="en-US" dirty="0">
              <a:solidFill>
                <a:srgbClr val="FFFF00"/>
              </a:solidFill>
              <a:latin typeface="Arial" charset="0"/>
            </a:endParaRPr>
          </a:p>
          <a:p>
            <a:pPr>
              <a:spcBef>
                <a:spcPct val="50000"/>
              </a:spcBef>
              <a:buFont typeface="Wingdings" pitchFamily="2" charset="2"/>
              <a:buChar char="§"/>
            </a:pPr>
            <a:r>
              <a:rPr lang="en-US" dirty="0">
                <a:solidFill>
                  <a:srgbClr val="FFFF00"/>
                </a:solidFill>
                <a:latin typeface="Arial" charset="0"/>
              </a:rPr>
              <a:t> </a:t>
            </a:r>
            <a:r>
              <a:rPr lang="en-US" dirty="0" smtClean="0">
                <a:solidFill>
                  <a:srgbClr val="FFFF00"/>
                </a:solidFill>
                <a:latin typeface="Arial" charset="0"/>
              </a:rPr>
              <a:t>Microsatellite data </a:t>
            </a:r>
            <a:r>
              <a:rPr lang="en-US" dirty="0">
                <a:solidFill>
                  <a:srgbClr val="FFFF00"/>
                </a:solidFill>
                <a:latin typeface="Arial" charset="0"/>
              </a:rPr>
              <a:t>was </a:t>
            </a:r>
            <a:r>
              <a:rPr lang="en-US" dirty="0" smtClean="0">
                <a:solidFill>
                  <a:srgbClr val="FFFF00"/>
                </a:solidFill>
                <a:latin typeface="Arial" charset="0"/>
              </a:rPr>
              <a:t>binned using SPAN allele naming</a:t>
            </a:r>
            <a:endParaRPr lang="en-US" dirty="0">
              <a:solidFill>
                <a:srgbClr val="FFFF00"/>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6868</TotalTime>
  <Words>480</Words>
  <Application>Microsoft Office PowerPoint</Application>
  <PresentationFormat>On-screen Show (4:3)</PresentationFormat>
  <Paragraphs>202</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FISH PROGRAM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kassltwk</dc:creator>
  <cp:lastModifiedBy>test</cp:lastModifiedBy>
  <cp:revision>435</cp:revision>
  <dcterms:created xsi:type="dcterms:W3CDTF">2003-07-09T19:08:40Z</dcterms:created>
  <dcterms:modified xsi:type="dcterms:W3CDTF">2012-03-14T17:46:14Z</dcterms:modified>
</cp:coreProperties>
</file>