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57" r:id="rId4"/>
    <p:sldId id="283" r:id="rId5"/>
    <p:sldId id="261" r:id="rId6"/>
    <p:sldId id="264" r:id="rId7"/>
    <p:sldId id="265" r:id="rId8"/>
    <p:sldId id="266" r:id="rId9"/>
    <p:sldId id="269" r:id="rId10"/>
    <p:sldId id="268" r:id="rId11"/>
    <p:sldId id="270" r:id="rId12"/>
    <p:sldId id="286" r:id="rId13"/>
    <p:sldId id="259" r:id="rId14"/>
    <p:sldId id="260" r:id="rId15"/>
    <p:sldId id="263" r:id="rId16"/>
    <p:sldId id="262" r:id="rId17"/>
    <p:sldId id="274" r:id="rId18"/>
    <p:sldId id="285" r:id="rId19"/>
    <p:sldId id="276" r:id="rId20"/>
    <p:sldId id="278" r:id="rId21"/>
    <p:sldId id="273" r:id="rId22"/>
    <p:sldId id="279" r:id="rId23"/>
    <p:sldId id="284" r:id="rId24"/>
    <p:sldId id="288" r:id="rId25"/>
    <p:sldId id="258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cpasley\Desktop\Hatchery%20Files\Steelhead\PilotStudy09+08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cpasley\Desktop\Hatchery%20Files\Steelhead\PilotStudy09+08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pasley\Desktop\Hatchery%20Files\Steelhead\PilotStudy09+08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S2</c:v>
          </c:tx>
          <c:spPr>
            <a:ln w="317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'BY''09'!$A$7:$A$30</c:f>
              <c:strCache>
                <c:ptCount val="24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</c:v>
                </c:pt>
                <c:pt idx="21">
                  <c:v>Feb</c:v>
                </c:pt>
                <c:pt idx="22">
                  <c:v>Mar</c:v>
                </c:pt>
                <c:pt idx="23">
                  <c:v>Apr</c:v>
                </c:pt>
              </c:strCache>
            </c:strRef>
          </c:cat>
          <c:val>
            <c:numRef>
              <c:f>'BY''09'!$J$7:$J$30</c:f>
              <c:numCache>
                <c:formatCode>0</c:formatCode>
                <c:ptCount val="24"/>
                <c:pt idx="1">
                  <c:v>28.52</c:v>
                </c:pt>
                <c:pt idx="2">
                  <c:v>39.56</c:v>
                </c:pt>
                <c:pt idx="3">
                  <c:v>49.68</c:v>
                </c:pt>
                <c:pt idx="4">
                  <c:v>54.28</c:v>
                </c:pt>
                <c:pt idx="5">
                  <c:v>63.480000000000004</c:v>
                </c:pt>
                <c:pt idx="6">
                  <c:v>67.16</c:v>
                </c:pt>
                <c:pt idx="7">
                  <c:v>72.680000000000007</c:v>
                </c:pt>
                <c:pt idx="8">
                  <c:v>72.680000000000007</c:v>
                </c:pt>
                <c:pt idx="9">
                  <c:v>73.600000000000009</c:v>
                </c:pt>
                <c:pt idx="10">
                  <c:v>80.960000000000008</c:v>
                </c:pt>
                <c:pt idx="11">
                  <c:v>91.08</c:v>
                </c:pt>
                <c:pt idx="12">
                  <c:v>100.28</c:v>
                </c:pt>
                <c:pt idx="13">
                  <c:v>109.48</c:v>
                </c:pt>
                <c:pt idx="14">
                  <c:v>121.44000000000001</c:v>
                </c:pt>
                <c:pt idx="15">
                  <c:v>141.68</c:v>
                </c:pt>
                <c:pt idx="16">
                  <c:v>154.56</c:v>
                </c:pt>
                <c:pt idx="17">
                  <c:v>154.56</c:v>
                </c:pt>
                <c:pt idx="18">
                  <c:v>165.6</c:v>
                </c:pt>
                <c:pt idx="19">
                  <c:v>168.36</c:v>
                </c:pt>
                <c:pt idx="20">
                  <c:v>172.96</c:v>
                </c:pt>
                <c:pt idx="21">
                  <c:v>179.4</c:v>
                </c:pt>
                <c:pt idx="22">
                  <c:v>198.72</c:v>
                </c:pt>
                <c:pt idx="23">
                  <c:v>206.08</c:v>
                </c:pt>
              </c:numCache>
            </c:numRef>
          </c:val>
          <c:smooth val="0"/>
        </c:ser>
        <c:ser>
          <c:idx val="1"/>
          <c:order val="1"/>
          <c:tx>
            <c:v>S1</c:v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'BY''09'!$A$7:$A$30</c:f>
              <c:strCache>
                <c:ptCount val="24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</c:v>
                </c:pt>
                <c:pt idx="21">
                  <c:v>Feb</c:v>
                </c:pt>
                <c:pt idx="22">
                  <c:v>Mar</c:v>
                </c:pt>
                <c:pt idx="23">
                  <c:v>Apr</c:v>
                </c:pt>
              </c:strCache>
            </c:strRef>
          </c:cat>
          <c:val>
            <c:numRef>
              <c:f>'BY''09'!$L$7:$L$30</c:f>
              <c:numCache>
                <c:formatCode>General</c:formatCode>
                <c:ptCount val="24"/>
                <c:pt idx="10" formatCode="0">
                  <c:v>28.98</c:v>
                </c:pt>
                <c:pt idx="11" formatCode="0">
                  <c:v>36.707999999999998</c:v>
                </c:pt>
                <c:pt idx="12" formatCode="0">
                  <c:v>48.484000000000002</c:v>
                </c:pt>
                <c:pt idx="13" formatCode="0">
                  <c:v>56.120000000000005</c:v>
                </c:pt>
                <c:pt idx="14" formatCode="0">
                  <c:v>71.760000000000005</c:v>
                </c:pt>
                <c:pt idx="15" formatCode="0">
                  <c:v>97.52000000000001</c:v>
                </c:pt>
                <c:pt idx="16" formatCode="0">
                  <c:v>117.76</c:v>
                </c:pt>
                <c:pt idx="17" formatCode="0">
                  <c:v>130.64000000000001</c:v>
                </c:pt>
                <c:pt idx="18" formatCode="0">
                  <c:v>142.6</c:v>
                </c:pt>
                <c:pt idx="19" formatCode="0">
                  <c:v>161.92000000000002</c:v>
                </c:pt>
                <c:pt idx="20" formatCode="0">
                  <c:v>161.92000000000002</c:v>
                </c:pt>
                <c:pt idx="21" formatCode="0">
                  <c:v>164.68</c:v>
                </c:pt>
                <c:pt idx="22" formatCode="0">
                  <c:v>173.88</c:v>
                </c:pt>
                <c:pt idx="23" formatCode="0">
                  <c:v>186.76000000000002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70784"/>
        <c:axId val="169800832"/>
      </c:lineChart>
      <c:catAx>
        <c:axId val="166470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9800832"/>
        <c:crosses val="autoZero"/>
        <c:auto val="1"/>
        <c:lblAlgn val="ctr"/>
        <c:lblOffset val="100"/>
        <c:noMultiLvlLbl val="0"/>
      </c:catAx>
      <c:valAx>
        <c:axId val="169800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Mean </a:t>
                </a:r>
                <a:r>
                  <a:rPr lang="en-US" sz="1800" dirty="0" smtClean="0"/>
                  <a:t>FL</a:t>
                </a:r>
                <a:r>
                  <a:rPr lang="en-US" sz="1800" baseline="0" dirty="0" smtClean="0"/>
                  <a:t> </a:t>
                </a:r>
                <a:r>
                  <a:rPr lang="en-US" sz="1800" baseline="0" dirty="0"/>
                  <a:t>(mm)</a:t>
                </a:r>
              </a:p>
              <a:p>
                <a:pPr>
                  <a:defRPr sz="1800"/>
                </a:pPr>
                <a:endParaRPr lang="en-US" sz="1800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6470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Sheet1!$B$10:$B$13</c:f>
                <c:numCache>
                  <c:formatCode>General</c:formatCode>
                  <c:ptCount val="4"/>
                  <c:pt idx="0">
                    <c:v>1.5588457268119895</c:v>
                  </c:pt>
                  <c:pt idx="1">
                    <c:v>1.3505739520663058</c:v>
                  </c:pt>
                  <c:pt idx="2">
                    <c:v>2.9626243192721646</c:v>
                  </c:pt>
                  <c:pt idx="3">
                    <c:v>1.635769923688305</c:v>
                  </c:pt>
                </c:numCache>
              </c:numRef>
            </c:plus>
            <c:minus>
              <c:numRef>
                <c:f>Sheet1!$B$10:$B$13</c:f>
                <c:numCache>
                  <c:formatCode>General</c:formatCode>
                  <c:ptCount val="4"/>
                  <c:pt idx="0">
                    <c:v>1.5588457268119895</c:v>
                  </c:pt>
                  <c:pt idx="1">
                    <c:v>1.3505739520663058</c:v>
                  </c:pt>
                  <c:pt idx="2">
                    <c:v>2.9626243192721646</c:v>
                  </c:pt>
                  <c:pt idx="3">
                    <c:v>1.635769923688305</c:v>
                  </c:pt>
                </c:numCache>
              </c:numRef>
            </c:minus>
          </c:errBar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Wild Age-1</c:v>
                </c:pt>
                <c:pt idx="3">
                  <c:v>Wild Age-2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193.5</c:v>
                </c:pt>
                <c:pt idx="1">
                  <c:v>214.1</c:v>
                </c:pt>
                <c:pt idx="2">
                  <c:v>129.69999999999999</c:v>
                </c:pt>
                <c:pt idx="3">
                  <c:v>164.9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Sheet1!$C$10:$C$11</c:f>
                <c:numCache>
                  <c:formatCode>General</c:formatCode>
                  <c:ptCount val="2"/>
                  <c:pt idx="0">
                    <c:v>1.0973103480784276</c:v>
                  </c:pt>
                  <c:pt idx="1">
                    <c:v>0.81270535866327354</c:v>
                  </c:pt>
                </c:numCache>
              </c:numRef>
            </c:plus>
            <c:minus>
              <c:numRef>
                <c:f>Sheet1!$C$10:$C$11</c:f>
                <c:numCache>
                  <c:formatCode>General</c:formatCode>
                  <c:ptCount val="2"/>
                  <c:pt idx="0">
                    <c:v>1.0973103480784276</c:v>
                  </c:pt>
                  <c:pt idx="1">
                    <c:v>0.81270535866327354</c:v>
                  </c:pt>
                </c:numCache>
              </c:numRef>
            </c:minus>
          </c:errBar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Wild Age-1</c:v>
                </c:pt>
                <c:pt idx="3">
                  <c:v>Wild Age-2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158.80000000000001</c:v>
                </c:pt>
                <c:pt idx="1">
                  <c:v>186.6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46048"/>
        <c:axId val="175347584"/>
      </c:barChart>
      <c:catAx>
        <c:axId val="1753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347584"/>
        <c:crosses val="autoZero"/>
        <c:auto val="1"/>
        <c:lblAlgn val="ctr"/>
        <c:lblOffset val="100"/>
        <c:noMultiLvlLbl val="0"/>
      </c:catAx>
      <c:valAx>
        <c:axId val="175347584"/>
        <c:scaling>
          <c:orientation val="minMax"/>
          <c:max val="225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Fork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346048"/>
        <c:crosses val="autoZero"/>
        <c:crossBetween val="between"/>
        <c:majorUnit val="20"/>
        <c:minorUnit val="10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4837856608130171"/>
          <c:y val="7.0913530304124825E-2"/>
          <c:w val="0.1353612757168241"/>
          <c:h val="0.21113592910977869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S2</c:v>
          </c:tx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'BY''09'!$A$7:$A$30</c:f>
              <c:strCache>
                <c:ptCount val="24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</c:v>
                </c:pt>
                <c:pt idx="21">
                  <c:v>Feb</c:v>
                </c:pt>
                <c:pt idx="22">
                  <c:v>Mar</c:v>
                </c:pt>
                <c:pt idx="23">
                  <c:v>Apr</c:v>
                </c:pt>
              </c:strCache>
            </c:strRef>
          </c:cat>
          <c:val>
            <c:numRef>
              <c:f>'BY''09'!$F$7:$F$30</c:f>
              <c:numCache>
                <c:formatCode>0</c:formatCode>
                <c:ptCount val="24"/>
                <c:pt idx="1">
                  <c:v>26.68</c:v>
                </c:pt>
                <c:pt idx="2">
                  <c:v>36.800000000000004</c:v>
                </c:pt>
                <c:pt idx="3">
                  <c:v>51.52</c:v>
                </c:pt>
                <c:pt idx="4">
                  <c:v>58.88</c:v>
                </c:pt>
                <c:pt idx="5">
                  <c:v>69.92</c:v>
                </c:pt>
                <c:pt idx="6">
                  <c:v>70.84</c:v>
                </c:pt>
                <c:pt idx="7">
                  <c:v>71.760000000000005</c:v>
                </c:pt>
                <c:pt idx="8">
                  <c:v>76.36</c:v>
                </c:pt>
                <c:pt idx="9">
                  <c:v>81.88000000000001</c:v>
                </c:pt>
                <c:pt idx="10">
                  <c:v>87.4</c:v>
                </c:pt>
                <c:pt idx="11">
                  <c:v>103.96000000000001</c:v>
                </c:pt>
                <c:pt idx="12">
                  <c:v>108.56</c:v>
                </c:pt>
                <c:pt idx="13">
                  <c:v>116.84</c:v>
                </c:pt>
                <c:pt idx="14">
                  <c:v>129.72</c:v>
                </c:pt>
                <c:pt idx="15">
                  <c:v>144.44</c:v>
                </c:pt>
                <c:pt idx="16">
                  <c:v>154.56</c:v>
                </c:pt>
                <c:pt idx="17">
                  <c:v>161.92000000000002</c:v>
                </c:pt>
                <c:pt idx="18">
                  <c:v>168.36</c:v>
                </c:pt>
                <c:pt idx="19">
                  <c:v>171.12</c:v>
                </c:pt>
                <c:pt idx="20">
                  <c:v>171.12</c:v>
                </c:pt>
                <c:pt idx="21">
                  <c:v>173.88</c:v>
                </c:pt>
                <c:pt idx="22">
                  <c:v>195.04000000000002</c:v>
                </c:pt>
                <c:pt idx="23">
                  <c:v>198.72</c:v>
                </c:pt>
              </c:numCache>
            </c:numRef>
          </c:val>
          <c:smooth val="0"/>
        </c:ser>
        <c:ser>
          <c:idx val="1"/>
          <c:order val="1"/>
          <c:tx>
            <c:v>S1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'BY''09'!$A$7:$A$30</c:f>
              <c:strCache>
                <c:ptCount val="24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  <c:pt idx="8">
                  <c:v>Jan</c:v>
                </c:pt>
                <c:pt idx="9">
                  <c:v>Feb</c:v>
                </c:pt>
                <c:pt idx="10">
                  <c:v>Mar</c:v>
                </c:pt>
                <c:pt idx="11">
                  <c:v>Apr</c:v>
                </c:pt>
                <c:pt idx="12">
                  <c:v>May</c:v>
                </c:pt>
                <c:pt idx="13">
                  <c:v>Jun</c:v>
                </c:pt>
                <c:pt idx="14">
                  <c:v>Jul</c:v>
                </c:pt>
                <c:pt idx="15">
                  <c:v>Aug</c:v>
                </c:pt>
                <c:pt idx="16">
                  <c:v>Sep</c:v>
                </c:pt>
                <c:pt idx="17">
                  <c:v>Oct</c:v>
                </c:pt>
                <c:pt idx="18">
                  <c:v>Nov</c:v>
                </c:pt>
                <c:pt idx="19">
                  <c:v>Dec</c:v>
                </c:pt>
                <c:pt idx="20">
                  <c:v>Jan</c:v>
                </c:pt>
                <c:pt idx="21">
                  <c:v>Feb</c:v>
                </c:pt>
                <c:pt idx="22">
                  <c:v>Mar</c:v>
                </c:pt>
                <c:pt idx="23">
                  <c:v>Apr</c:v>
                </c:pt>
              </c:strCache>
            </c:strRef>
          </c:cat>
          <c:val>
            <c:numRef>
              <c:f>'BY''09'!$H$7:$H$30</c:f>
              <c:numCache>
                <c:formatCode>General</c:formatCode>
                <c:ptCount val="24"/>
                <c:pt idx="12" formatCode="0">
                  <c:v>48.484000000000002</c:v>
                </c:pt>
                <c:pt idx="13" formatCode="0">
                  <c:v>56.120000000000005</c:v>
                </c:pt>
                <c:pt idx="14" formatCode="0">
                  <c:v>71.760000000000005</c:v>
                </c:pt>
                <c:pt idx="15" formatCode="0">
                  <c:v>97.52000000000001</c:v>
                </c:pt>
                <c:pt idx="16" formatCode="0">
                  <c:v>117.76</c:v>
                </c:pt>
                <c:pt idx="17" formatCode="0">
                  <c:v>130.64000000000001</c:v>
                </c:pt>
                <c:pt idx="18" formatCode="0">
                  <c:v>142.6</c:v>
                </c:pt>
                <c:pt idx="19" formatCode="0">
                  <c:v>161.92000000000002</c:v>
                </c:pt>
                <c:pt idx="20" formatCode="0">
                  <c:v>161.92000000000002</c:v>
                </c:pt>
                <c:pt idx="21" formatCode="0">
                  <c:v>164.68</c:v>
                </c:pt>
                <c:pt idx="22" formatCode="0">
                  <c:v>173.88</c:v>
                </c:pt>
                <c:pt idx="23" formatCode="0">
                  <c:v>186.76000000000002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32352"/>
        <c:axId val="169738240"/>
      </c:lineChart>
      <c:catAx>
        <c:axId val="1697323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9738240"/>
        <c:crosses val="autoZero"/>
        <c:auto val="1"/>
        <c:lblAlgn val="ctr"/>
        <c:lblOffset val="100"/>
        <c:noMultiLvlLbl val="0"/>
      </c:catAx>
      <c:valAx>
        <c:axId val="169738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Mean </a:t>
                </a:r>
                <a:r>
                  <a:rPr lang="en-US" sz="1800" dirty="0" smtClean="0"/>
                  <a:t>FL </a:t>
                </a:r>
                <a:r>
                  <a:rPr lang="en-US" sz="1800" baseline="0" dirty="0" smtClean="0"/>
                  <a:t> </a:t>
                </a:r>
                <a:r>
                  <a:rPr lang="en-US" sz="1800" baseline="0" dirty="0"/>
                  <a:t>(mm)</a:t>
                </a:r>
              </a:p>
              <a:p>
                <a:pPr>
                  <a:defRPr sz="1800"/>
                </a:pPr>
                <a:endParaRPr lang="en-US" sz="1800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9732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9087036403058313"/>
          <c:y val="0.2257179142791392"/>
          <c:w val="0.61878504034579318"/>
          <c:h val="0.59212056557446446"/>
        </c:manualLayout>
      </c:layout>
      <c:lineChart>
        <c:grouping val="standard"/>
        <c:varyColors val="0"/>
        <c:ser>
          <c:idx val="0"/>
          <c:order val="0"/>
          <c:tx>
            <c:v>S2</c:v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'BY''08'!$A$8:$A$31</c:f>
              <c:numCache>
                <c:formatCode>[$-409]mmm\-yy;@</c:formatCode>
                <c:ptCount val="24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39691</c:v>
                </c:pt>
                <c:pt idx="4">
                  <c:v>39721</c:v>
                </c:pt>
                <c:pt idx="5">
                  <c:v>39752</c:v>
                </c:pt>
                <c:pt idx="6">
                  <c:v>39782</c:v>
                </c:pt>
                <c:pt idx="7">
                  <c:v>39813</c:v>
                </c:pt>
                <c:pt idx="8">
                  <c:v>39844</c:v>
                </c:pt>
                <c:pt idx="9">
                  <c:v>39872</c:v>
                </c:pt>
                <c:pt idx="10">
                  <c:v>39903</c:v>
                </c:pt>
                <c:pt idx="11">
                  <c:v>39933</c:v>
                </c:pt>
                <c:pt idx="12">
                  <c:v>39964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40117</c:v>
                </c:pt>
                <c:pt idx="18">
                  <c:v>40147</c:v>
                </c:pt>
                <c:pt idx="19">
                  <c:v>40178</c:v>
                </c:pt>
                <c:pt idx="20">
                  <c:v>40209</c:v>
                </c:pt>
                <c:pt idx="21">
                  <c:v>40237</c:v>
                </c:pt>
                <c:pt idx="22">
                  <c:v>40268</c:v>
                </c:pt>
                <c:pt idx="23">
                  <c:v>40298</c:v>
                </c:pt>
              </c:numCache>
            </c:numRef>
          </c:cat>
          <c:val>
            <c:numRef>
              <c:f>'BY''08'!$T$8:$T$31</c:f>
              <c:numCache>
                <c:formatCode>0.00</c:formatCode>
                <c:ptCount val="24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1.5</c:v>
                </c:pt>
                <c:pt idx="6">
                  <c:v>1.1299999999999999</c:v>
                </c:pt>
                <c:pt idx="7">
                  <c:v>0.75</c:v>
                </c:pt>
                <c:pt idx="8">
                  <c:v>0.65</c:v>
                </c:pt>
                <c:pt idx="9">
                  <c:v>0.6</c:v>
                </c:pt>
                <c:pt idx="10">
                  <c:v>0.75</c:v>
                </c:pt>
                <c:pt idx="11">
                  <c:v>0.95</c:v>
                </c:pt>
                <c:pt idx="12">
                  <c:v>0.95</c:v>
                </c:pt>
                <c:pt idx="13">
                  <c:v>1</c:v>
                </c:pt>
                <c:pt idx="14">
                  <c:v>1.1000000000000001</c:v>
                </c:pt>
                <c:pt idx="15">
                  <c:v>1.1399999999999999</c:v>
                </c:pt>
                <c:pt idx="16">
                  <c:v>0.86</c:v>
                </c:pt>
                <c:pt idx="17">
                  <c:v>0.26</c:v>
                </c:pt>
                <c:pt idx="18">
                  <c:v>0.38</c:v>
                </c:pt>
                <c:pt idx="19">
                  <c:v>0.18</c:v>
                </c:pt>
                <c:pt idx="20">
                  <c:v>0.2</c:v>
                </c:pt>
                <c:pt idx="21">
                  <c:v>0.41</c:v>
                </c:pt>
                <c:pt idx="22">
                  <c:v>0.59</c:v>
                </c:pt>
              </c:numCache>
            </c:numRef>
          </c:val>
          <c:smooth val="0"/>
        </c:ser>
        <c:ser>
          <c:idx val="1"/>
          <c:order val="1"/>
          <c:tx>
            <c:v>S1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'BY''08'!$A$8:$A$31</c:f>
              <c:numCache>
                <c:formatCode>[$-409]mmm\-yy;@</c:formatCode>
                <c:ptCount val="24"/>
                <c:pt idx="0">
                  <c:v>39598</c:v>
                </c:pt>
                <c:pt idx="1">
                  <c:v>39629</c:v>
                </c:pt>
                <c:pt idx="2">
                  <c:v>39660</c:v>
                </c:pt>
                <c:pt idx="3">
                  <c:v>39691</c:v>
                </c:pt>
                <c:pt idx="4">
                  <c:v>39721</c:v>
                </c:pt>
                <c:pt idx="5">
                  <c:v>39752</c:v>
                </c:pt>
                <c:pt idx="6">
                  <c:v>39782</c:v>
                </c:pt>
                <c:pt idx="7">
                  <c:v>39813</c:v>
                </c:pt>
                <c:pt idx="8">
                  <c:v>39844</c:v>
                </c:pt>
                <c:pt idx="9">
                  <c:v>39872</c:v>
                </c:pt>
                <c:pt idx="10">
                  <c:v>39903</c:v>
                </c:pt>
                <c:pt idx="11">
                  <c:v>39933</c:v>
                </c:pt>
                <c:pt idx="12">
                  <c:v>39964</c:v>
                </c:pt>
                <c:pt idx="13">
                  <c:v>39994</c:v>
                </c:pt>
                <c:pt idx="14">
                  <c:v>40025</c:v>
                </c:pt>
                <c:pt idx="15">
                  <c:v>40056</c:v>
                </c:pt>
                <c:pt idx="16">
                  <c:v>40086</c:v>
                </c:pt>
                <c:pt idx="17">
                  <c:v>40117</c:v>
                </c:pt>
                <c:pt idx="18">
                  <c:v>40147</c:v>
                </c:pt>
                <c:pt idx="19">
                  <c:v>40178</c:v>
                </c:pt>
                <c:pt idx="20">
                  <c:v>40209</c:v>
                </c:pt>
                <c:pt idx="21">
                  <c:v>40237</c:v>
                </c:pt>
                <c:pt idx="22">
                  <c:v>40268</c:v>
                </c:pt>
                <c:pt idx="23">
                  <c:v>40298</c:v>
                </c:pt>
              </c:numCache>
            </c:numRef>
          </c:cat>
          <c:val>
            <c:numRef>
              <c:f>'BY''08'!$V$8:$V$31</c:f>
              <c:numCache>
                <c:formatCode>General</c:formatCode>
                <c:ptCount val="24"/>
                <c:pt idx="11" formatCode="0.00">
                  <c:v>2</c:v>
                </c:pt>
                <c:pt idx="12" formatCode="0.00">
                  <c:v>3</c:v>
                </c:pt>
                <c:pt idx="13" formatCode="0.00">
                  <c:v>3</c:v>
                </c:pt>
                <c:pt idx="14" formatCode="0.00">
                  <c:v>3</c:v>
                </c:pt>
                <c:pt idx="15" formatCode="0.00">
                  <c:v>2</c:v>
                </c:pt>
                <c:pt idx="16" formatCode="0.00">
                  <c:v>2</c:v>
                </c:pt>
                <c:pt idx="17" formatCode="0.00">
                  <c:v>1.4</c:v>
                </c:pt>
                <c:pt idx="18" formatCode="0.00">
                  <c:v>0.97</c:v>
                </c:pt>
                <c:pt idx="19" formatCode="0.00">
                  <c:v>0.87</c:v>
                </c:pt>
                <c:pt idx="20" formatCode="0.00">
                  <c:v>0.44</c:v>
                </c:pt>
                <c:pt idx="21" formatCode="0.00">
                  <c:v>0.5</c:v>
                </c:pt>
                <c:pt idx="22" formatCode="0.00">
                  <c:v>0.56000000000000005</c:v>
                </c:pt>
                <c:pt idx="23" formatCode="0.00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933056"/>
        <c:axId val="148320640"/>
      </c:lineChart>
      <c:dateAx>
        <c:axId val="16993305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48320640"/>
        <c:crosses val="autoZero"/>
        <c:auto val="1"/>
        <c:lblOffset val="100"/>
        <c:baseTimeUnit val="months"/>
      </c:dateAx>
      <c:valAx>
        <c:axId val="148320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MEAN </a:t>
                </a:r>
                <a:r>
                  <a:rPr lang="en-US" sz="1800" dirty="0">
                    <a:solidFill>
                      <a:schemeClr val="tx1"/>
                    </a:solidFill>
                  </a:rPr>
                  <a:t>PERCENT BODY WEIGHT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/ DAY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3623188405797099E-2"/>
              <c:y val="0.2120338414001126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699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91886340294416"/>
          <c:y val="0.29800092144746304"/>
          <c:w val="0.10839826543421202"/>
          <c:h val="0.10491971392946411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Sheet1!$B$2:$B$46</c:f>
              <c:numCache>
                <c:formatCode>0.0%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3.3333333333333335E-3</c:v>
                </c:pt>
                <c:pt idx="4">
                  <c:v>0</c:v>
                </c:pt>
                <c:pt idx="5">
                  <c:v>3.3333333333333335E-3</c:v>
                </c:pt>
                <c:pt idx="6">
                  <c:v>0.01</c:v>
                </c:pt>
                <c:pt idx="7">
                  <c:v>3.3333333333333335E-3</c:v>
                </c:pt>
                <c:pt idx="8">
                  <c:v>1.6666666666666666E-2</c:v>
                </c:pt>
                <c:pt idx="9">
                  <c:v>0.02</c:v>
                </c:pt>
                <c:pt idx="10">
                  <c:v>2.3333333333333334E-2</c:v>
                </c:pt>
                <c:pt idx="11">
                  <c:v>1.3333333333333334E-2</c:v>
                </c:pt>
                <c:pt idx="12">
                  <c:v>1.3333333333333334E-2</c:v>
                </c:pt>
                <c:pt idx="13">
                  <c:v>6.6666666666666671E-3</c:v>
                </c:pt>
                <c:pt idx="14">
                  <c:v>0.01</c:v>
                </c:pt>
                <c:pt idx="15">
                  <c:v>1.3333333333333334E-2</c:v>
                </c:pt>
                <c:pt idx="16">
                  <c:v>2.3333333333333334E-2</c:v>
                </c:pt>
                <c:pt idx="17">
                  <c:v>1.6666666666666666E-2</c:v>
                </c:pt>
                <c:pt idx="18">
                  <c:v>1.6666666666666666E-2</c:v>
                </c:pt>
                <c:pt idx="19">
                  <c:v>5.6666666666666664E-2</c:v>
                </c:pt>
                <c:pt idx="20">
                  <c:v>6.6666666666666666E-2</c:v>
                </c:pt>
                <c:pt idx="21">
                  <c:v>0.09</c:v>
                </c:pt>
                <c:pt idx="22">
                  <c:v>9.6666666666666665E-2</c:v>
                </c:pt>
                <c:pt idx="23">
                  <c:v>0.10333333333333333</c:v>
                </c:pt>
                <c:pt idx="24">
                  <c:v>0.11</c:v>
                </c:pt>
                <c:pt idx="25">
                  <c:v>0.09</c:v>
                </c:pt>
                <c:pt idx="26">
                  <c:v>6.6666666666666666E-2</c:v>
                </c:pt>
                <c:pt idx="27">
                  <c:v>0.06</c:v>
                </c:pt>
                <c:pt idx="28">
                  <c:v>0.03</c:v>
                </c:pt>
                <c:pt idx="29">
                  <c:v>0.02</c:v>
                </c:pt>
                <c:pt idx="30">
                  <c:v>0.01</c:v>
                </c:pt>
                <c:pt idx="31">
                  <c:v>6.6666666666666671E-3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Sheet1!$C$2:$C$46</c:f>
              <c:numCache>
                <c:formatCode>0.0%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5.0000000000000001E-3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0.01</c:v>
                </c:pt>
                <c:pt idx="16">
                  <c:v>0</c:v>
                </c:pt>
                <c:pt idx="17">
                  <c:v>5.0000000000000001E-3</c:v>
                </c:pt>
                <c:pt idx="18">
                  <c:v>0.01</c:v>
                </c:pt>
                <c:pt idx="19">
                  <c:v>1.4999999999999999E-2</c:v>
                </c:pt>
                <c:pt idx="20">
                  <c:v>3.5000000000000003E-2</c:v>
                </c:pt>
                <c:pt idx="21">
                  <c:v>5.5E-2</c:v>
                </c:pt>
                <c:pt idx="22">
                  <c:v>5.5E-2</c:v>
                </c:pt>
                <c:pt idx="23">
                  <c:v>7.4999999999999997E-2</c:v>
                </c:pt>
                <c:pt idx="24">
                  <c:v>0.12</c:v>
                </c:pt>
                <c:pt idx="25">
                  <c:v>9.5000000000000001E-2</c:v>
                </c:pt>
                <c:pt idx="26">
                  <c:v>0.105</c:v>
                </c:pt>
                <c:pt idx="27">
                  <c:v>0.15</c:v>
                </c:pt>
                <c:pt idx="28">
                  <c:v>0.105</c:v>
                </c:pt>
                <c:pt idx="29">
                  <c:v>6.5000000000000002E-2</c:v>
                </c:pt>
                <c:pt idx="30">
                  <c:v>2.5000000000000001E-2</c:v>
                </c:pt>
                <c:pt idx="31">
                  <c:v>1.4999999999999999E-2</c:v>
                </c:pt>
                <c:pt idx="32">
                  <c:v>2.5000000000000001E-2</c:v>
                </c:pt>
                <c:pt idx="33">
                  <c:v>0</c:v>
                </c:pt>
                <c:pt idx="34">
                  <c:v>0.01</c:v>
                </c:pt>
                <c:pt idx="35">
                  <c:v>0.01</c:v>
                </c:pt>
                <c:pt idx="36">
                  <c:v>5.0000000000000001E-3</c:v>
                </c:pt>
                <c:pt idx="37">
                  <c:v>0</c:v>
                </c:pt>
                <c:pt idx="38">
                  <c:v>0</c:v>
                </c:pt>
                <c:pt idx="39">
                  <c:v>5.0000000000000001E-3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041472"/>
        <c:axId val="152720512"/>
      </c:barChart>
      <c:catAx>
        <c:axId val="1260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2720512"/>
        <c:crosses val="autoZero"/>
        <c:auto val="1"/>
        <c:lblAlgn val="ctr"/>
        <c:lblOffset val="100"/>
        <c:noMultiLvlLbl val="0"/>
      </c:catAx>
      <c:valAx>
        <c:axId val="1527205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6041472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Sheet1!$B$2:$B$46</c:f>
              <c:numCache>
                <c:formatCode>0.0%</c:formatCode>
                <c:ptCount val="45"/>
                <c:pt idx="0">
                  <c:v>3.0000000000000001E-3</c:v>
                </c:pt>
                <c:pt idx="1">
                  <c:v>1.2E-2</c:v>
                </c:pt>
                <c:pt idx="2">
                  <c:v>2.1000000000000001E-2</c:v>
                </c:pt>
                <c:pt idx="3">
                  <c:v>2.3E-2</c:v>
                </c:pt>
                <c:pt idx="4">
                  <c:v>3.2000000000000001E-2</c:v>
                </c:pt>
                <c:pt idx="5">
                  <c:v>3.5999999999999997E-2</c:v>
                </c:pt>
                <c:pt idx="6">
                  <c:v>4.5999999999999999E-2</c:v>
                </c:pt>
                <c:pt idx="7">
                  <c:v>4.2000000000000003E-2</c:v>
                </c:pt>
                <c:pt idx="8">
                  <c:v>3.9E-2</c:v>
                </c:pt>
                <c:pt idx="9">
                  <c:v>3.7999999999999999E-2</c:v>
                </c:pt>
                <c:pt idx="10">
                  <c:v>3.9E-2</c:v>
                </c:pt>
                <c:pt idx="11">
                  <c:v>4.5999999999999999E-2</c:v>
                </c:pt>
                <c:pt idx="12">
                  <c:v>2.9000000000000001E-2</c:v>
                </c:pt>
                <c:pt idx="13">
                  <c:v>3.6999999999999998E-2</c:v>
                </c:pt>
                <c:pt idx="14">
                  <c:v>4.2000000000000003E-2</c:v>
                </c:pt>
                <c:pt idx="15">
                  <c:v>2.7E-2</c:v>
                </c:pt>
                <c:pt idx="16">
                  <c:v>4.7E-2</c:v>
                </c:pt>
                <c:pt idx="17">
                  <c:v>5.6000000000000001E-2</c:v>
                </c:pt>
                <c:pt idx="18">
                  <c:v>4.3999999999999997E-2</c:v>
                </c:pt>
                <c:pt idx="19">
                  <c:v>4.2999999999999997E-2</c:v>
                </c:pt>
                <c:pt idx="20">
                  <c:v>6.2E-2</c:v>
                </c:pt>
                <c:pt idx="21">
                  <c:v>5.2999999999999999E-2</c:v>
                </c:pt>
                <c:pt idx="22">
                  <c:v>5.5E-2</c:v>
                </c:pt>
                <c:pt idx="23">
                  <c:v>4.4999999999999998E-2</c:v>
                </c:pt>
                <c:pt idx="24">
                  <c:v>2.3E-2</c:v>
                </c:pt>
                <c:pt idx="25">
                  <c:v>2.8000000000000001E-2</c:v>
                </c:pt>
                <c:pt idx="26">
                  <c:v>1.6E-2</c:v>
                </c:pt>
                <c:pt idx="27">
                  <c:v>7.0000000000000001E-3</c:v>
                </c:pt>
                <c:pt idx="28">
                  <c:v>3.0000000000000001E-3</c:v>
                </c:pt>
                <c:pt idx="29">
                  <c:v>4.0000000000000001E-3</c:v>
                </c:pt>
                <c:pt idx="30">
                  <c:v>2E-3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Sheet1!$C$2:$C$46</c:f>
              <c:numCache>
                <c:formatCode>0.0%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1E-3</c:v>
                </c:pt>
                <c:pt idx="6">
                  <c:v>8.0000000000000002E-3</c:v>
                </c:pt>
                <c:pt idx="7">
                  <c:v>1.2E-2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1.2999999999999999E-2</c:v>
                </c:pt>
                <c:pt idx="11">
                  <c:v>2.3E-2</c:v>
                </c:pt>
                <c:pt idx="12">
                  <c:v>1.4E-2</c:v>
                </c:pt>
                <c:pt idx="13">
                  <c:v>1.4999999999999999E-2</c:v>
                </c:pt>
                <c:pt idx="14">
                  <c:v>1.7000000000000001E-2</c:v>
                </c:pt>
                <c:pt idx="15">
                  <c:v>0.03</c:v>
                </c:pt>
                <c:pt idx="16">
                  <c:v>3.5000000000000003E-2</c:v>
                </c:pt>
                <c:pt idx="17">
                  <c:v>4.5999999999999999E-2</c:v>
                </c:pt>
                <c:pt idx="18">
                  <c:v>6.2E-2</c:v>
                </c:pt>
                <c:pt idx="19">
                  <c:v>0.10299999999999999</c:v>
                </c:pt>
                <c:pt idx="20">
                  <c:v>0.113</c:v>
                </c:pt>
                <c:pt idx="21">
                  <c:v>0.124</c:v>
                </c:pt>
                <c:pt idx="22">
                  <c:v>8.4000000000000005E-2</c:v>
                </c:pt>
                <c:pt idx="23">
                  <c:v>6.2E-2</c:v>
                </c:pt>
                <c:pt idx="24">
                  <c:v>5.3999999999999999E-2</c:v>
                </c:pt>
                <c:pt idx="25">
                  <c:v>3.7999999999999999E-2</c:v>
                </c:pt>
                <c:pt idx="26">
                  <c:v>3.5000000000000003E-2</c:v>
                </c:pt>
                <c:pt idx="27">
                  <c:v>2.3E-2</c:v>
                </c:pt>
                <c:pt idx="28">
                  <c:v>2.5000000000000001E-2</c:v>
                </c:pt>
                <c:pt idx="29">
                  <c:v>0.01</c:v>
                </c:pt>
                <c:pt idx="30">
                  <c:v>0.01</c:v>
                </c:pt>
                <c:pt idx="31">
                  <c:v>6.0000000000000001E-3</c:v>
                </c:pt>
                <c:pt idx="32">
                  <c:v>7.0000000000000001E-3</c:v>
                </c:pt>
                <c:pt idx="33">
                  <c:v>1E-3</c:v>
                </c:pt>
                <c:pt idx="34">
                  <c:v>2E-3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512512"/>
        <c:axId val="166514048"/>
      </c:barChart>
      <c:catAx>
        <c:axId val="16651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6514048"/>
        <c:crosses val="autoZero"/>
        <c:auto val="1"/>
        <c:lblAlgn val="ctr"/>
        <c:lblOffset val="100"/>
        <c:noMultiLvlLbl val="0"/>
      </c:catAx>
      <c:valAx>
        <c:axId val="166514048"/>
        <c:scaling>
          <c:orientation val="minMax"/>
          <c:max val="0.16000000000000003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651251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1871937219968718"/>
          <c:y val="8.6162553703133485E-2"/>
          <c:w val="0.18073077228982737"/>
          <c:h val="0.17841825637717074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YR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Sheet1!$B$2:$B$46</c:f>
              <c:numCache>
                <c:formatCode>0.0%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3.3333333333333335E-3</c:v>
                </c:pt>
                <c:pt idx="4">
                  <c:v>0</c:v>
                </c:pt>
                <c:pt idx="5">
                  <c:v>3.3333333333333335E-3</c:v>
                </c:pt>
                <c:pt idx="6">
                  <c:v>0.01</c:v>
                </c:pt>
                <c:pt idx="7">
                  <c:v>3.3333333333333335E-3</c:v>
                </c:pt>
                <c:pt idx="8">
                  <c:v>1.6666666666666666E-2</c:v>
                </c:pt>
                <c:pt idx="9">
                  <c:v>0.02</c:v>
                </c:pt>
                <c:pt idx="10">
                  <c:v>2.3333333333333334E-2</c:v>
                </c:pt>
                <c:pt idx="11">
                  <c:v>1.3333333333333334E-2</c:v>
                </c:pt>
                <c:pt idx="12">
                  <c:v>1.3333333333333334E-2</c:v>
                </c:pt>
                <c:pt idx="13">
                  <c:v>6.6666666666666671E-3</c:v>
                </c:pt>
                <c:pt idx="14">
                  <c:v>0.01</c:v>
                </c:pt>
                <c:pt idx="15">
                  <c:v>1.3333333333333334E-2</c:v>
                </c:pt>
                <c:pt idx="16">
                  <c:v>2.3333333333333334E-2</c:v>
                </c:pt>
                <c:pt idx="17">
                  <c:v>1.6666666666666666E-2</c:v>
                </c:pt>
                <c:pt idx="18">
                  <c:v>1.6666666666666666E-2</c:v>
                </c:pt>
                <c:pt idx="19">
                  <c:v>5.6666666666666664E-2</c:v>
                </c:pt>
                <c:pt idx="20">
                  <c:v>6.6666666666666666E-2</c:v>
                </c:pt>
                <c:pt idx="21">
                  <c:v>0.09</c:v>
                </c:pt>
                <c:pt idx="22">
                  <c:v>9.6666666666666665E-2</c:v>
                </c:pt>
                <c:pt idx="23">
                  <c:v>0.10333333333333333</c:v>
                </c:pt>
                <c:pt idx="24">
                  <c:v>0.11</c:v>
                </c:pt>
                <c:pt idx="25">
                  <c:v>0.09</c:v>
                </c:pt>
                <c:pt idx="26">
                  <c:v>6.6666666666666666E-2</c:v>
                </c:pt>
                <c:pt idx="27">
                  <c:v>0.06</c:v>
                </c:pt>
                <c:pt idx="28">
                  <c:v>0.03</c:v>
                </c:pt>
                <c:pt idx="29">
                  <c:v>0.02</c:v>
                </c:pt>
                <c:pt idx="30">
                  <c:v>0.01</c:v>
                </c:pt>
                <c:pt idx="31">
                  <c:v>6.6666666666666671E-3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Sheet1!$A$2:$A$46</c:f>
              <c:strCache>
                <c:ptCount val="45"/>
                <c:pt idx="0">
                  <c:v>85-89</c:v>
                </c:pt>
                <c:pt idx="1">
                  <c:v>90-94</c:v>
                </c:pt>
                <c:pt idx="2">
                  <c:v>95-99</c:v>
                </c:pt>
                <c:pt idx="3">
                  <c:v>100-104</c:v>
                </c:pt>
                <c:pt idx="4">
                  <c:v>105-109</c:v>
                </c:pt>
                <c:pt idx="5">
                  <c:v>110-114</c:v>
                </c:pt>
                <c:pt idx="6">
                  <c:v>115-119</c:v>
                </c:pt>
                <c:pt idx="7">
                  <c:v>120-124</c:v>
                </c:pt>
                <c:pt idx="8">
                  <c:v>125-129</c:v>
                </c:pt>
                <c:pt idx="9">
                  <c:v>130-134</c:v>
                </c:pt>
                <c:pt idx="10">
                  <c:v>135-139</c:v>
                </c:pt>
                <c:pt idx="11">
                  <c:v>140-144</c:v>
                </c:pt>
                <c:pt idx="12">
                  <c:v>145-149</c:v>
                </c:pt>
                <c:pt idx="13">
                  <c:v>150-154</c:v>
                </c:pt>
                <c:pt idx="14">
                  <c:v>155-159</c:v>
                </c:pt>
                <c:pt idx="15">
                  <c:v>160-164</c:v>
                </c:pt>
                <c:pt idx="16">
                  <c:v>165-169</c:v>
                </c:pt>
                <c:pt idx="17">
                  <c:v>170-174</c:v>
                </c:pt>
                <c:pt idx="18">
                  <c:v>175-179</c:v>
                </c:pt>
                <c:pt idx="19">
                  <c:v>180-184</c:v>
                </c:pt>
                <c:pt idx="20">
                  <c:v>185-189</c:v>
                </c:pt>
                <c:pt idx="21">
                  <c:v>190-194</c:v>
                </c:pt>
                <c:pt idx="22">
                  <c:v>195-199</c:v>
                </c:pt>
                <c:pt idx="23">
                  <c:v>200-204</c:v>
                </c:pt>
                <c:pt idx="24">
                  <c:v>205-209</c:v>
                </c:pt>
                <c:pt idx="25">
                  <c:v>210-214</c:v>
                </c:pt>
                <c:pt idx="26">
                  <c:v>215-219</c:v>
                </c:pt>
                <c:pt idx="27">
                  <c:v>220-224</c:v>
                </c:pt>
                <c:pt idx="28">
                  <c:v>225-229</c:v>
                </c:pt>
                <c:pt idx="29">
                  <c:v>230-234</c:v>
                </c:pt>
                <c:pt idx="30">
                  <c:v>235-239</c:v>
                </c:pt>
                <c:pt idx="31">
                  <c:v>240-244</c:v>
                </c:pt>
                <c:pt idx="32">
                  <c:v>245-249</c:v>
                </c:pt>
                <c:pt idx="33">
                  <c:v>250-254</c:v>
                </c:pt>
                <c:pt idx="34">
                  <c:v>255-259</c:v>
                </c:pt>
                <c:pt idx="35">
                  <c:v>260-264</c:v>
                </c:pt>
                <c:pt idx="36">
                  <c:v>265-269</c:v>
                </c:pt>
                <c:pt idx="37">
                  <c:v>270-274</c:v>
                </c:pt>
                <c:pt idx="38">
                  <c:v>275-279</c:v>
                </c:pt>
                <c:pt idx="39">
                  <c:v>280-284</c:v>
                </c:pt>
                <c:pt idx="40">
                  <c:v>285-289</c:v>
                </c:pt>
                <c:pt idx="41">
                  <c:v>290-294</c:v>
                </c:pt>
                <c:pt idx="42">
                  <c:v>295-299</c:v>
                </c:pt>
                <c:pt idx="43">
                  <c:v>300-304</c:v>
                </c:pt>
                <c:pt idx="44">
                  <c:v>305-309</c:v>
                </c:pt>
              </c:strCache>
            </c:strRef>
          </c:cat>
          <c:val>
            <c:numRef>
              <c:f>Sheet1!$C$2:$C$46</c:f>
              <c:numCache>
                <c:formatCode>0.0%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5.0000000000000001E-3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0.01</c:v>
                </c:pt>
                <c:pt idx="16">
                  <c:v>0</c:v>
                </c:pt>
                <c:pt idx="17">
                  <c:v>5.0000000000000001E-3</c:v>
                </c:pt>
                <c:pt idx="18">
                  <c:v>0.01</c:v>
                </c:pt>
                <c:pt idx="19">
                  <c:v>1.4999999999999999E-2</c:v>
                </c:pt>
                <c:pt idx="20">
                  <c:v>3.5000000000000003E-2</c:v>
                </c:pt>
                <c:pt idx="21">
                  <c:v>5.5E-2</c:v>
                </c:pt>
                <c:pt idx="22">
                  <c:v>5.5E-2</c:v>
                </c:pt>
                <c:pt idx="23">
                  <c:v>7.4999999999999997E-2</c:v>
                </c:pt>
                <c:pt idx="24">
                  <c:v>0.12</c:v>
                </c:pt>
                <c:pt idx="25">
                  <c:v>9.5000000000000001E-2</c:v>
                </c:pt>
                <c:pt idx="26">
                  <c:v>0.105</c:v>
                </c:pt>
                <c:pt idx="27">
                  <c:v>0.15</c:v>
                </c:pt>
                <c:pt idx="28">
                  <c:v>0.105</c:v>
                </c:pt>
                <c:pt idx="29">
                  <c:v>6.5000000000000002E-2</c:v>
                </c:pt>
                <c:pt idx="30">
                  <c:v>2.5000000000000001E-2</c:v>
                </c:pt>
                <c:pt idx="31">
                  <c:v>1.4999999999999999E-2</c:v>
                </c:pt>
                <c:pt idx="32">
                  <c:v>2.5000000000000001E-2</c:v>
                </c:pt>
                <c:pt idx="33">
                  <c:v>0</c:v>
                </c:pt>
                <c:pt idx="34">
                  <c:v>0.01</c:v>
                </c:pt>
                <c:pt idx="35">
                  <c:v>0.01</c:v>
                </c:pt>
                <c:pt idx="36">
                  <c:v>5.0000000000000001E-3</c:v>
                </c:pt>
                <c:pt idx="37">
                  <c:v>0</c:v>
                </c:pt>
                <c:pt idx="38">
                  <c:v>0</c:v>
                </c:pt>
                <c:pt idx="39">
                  <c:v>5.0000000000000001E-3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91456"/>
        <c:axId val="169198720"/>
      </c:barChart>
      <c:catAx>
        <c:axId val="15309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9198720"/>
        <c:crosses val="autoZero"/>
        <c:auto val="1"/>
        <c:lblAlgn val="ctr"/>
        <c:lblOffset val="100"/>
        <c:noMultiLvlLbl val="0"/>
      </c:catAx>
      <c:valAx>
        <c:axId val="1691987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3091456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35420786976526725"/>
          <c:y val="7.2364668526516768E-2"/>
          <c:w val="0.18080182401442246"/>
          <c:h val="0.1784182555692935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.00%" sourceLinked="0"/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1.5869003482754747E-3</c:v>
                </c:pt>
                <c:pt idx="1">
                  <c:v>4.1554124246831496E-3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7241379310344775E-2"/>
                  <c:y val="-1.577390569564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35632183908046E-2"/>
                  <c:y val="-2.628984282607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Sheet1!$C$2:$C$3</c:f>
              <c:numCache>
                <c:formatCode>0.00%</c:formatCode>
                <c:ptCount val="2"/>
                <c:pt idx="0">
                  <c:v>2.399725745629071E-4</c:v>
                </c:pt>
                <c:pt idx="1">
                  <c:v>1.3168921345624327E-3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50272"/>
        <c:axId val="169351808"/>
      </c:barChart>
      <c:catAx>
        <c:axId val="1693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351808"/>
        <c:crosses val="autoZero"/>
        <c:auto val="1"/>
        <c:lblAlgn val="ctr"/>
        <c:lblOffset val="100"/>
        <c:noMultiLvlLbl val="0"/>
      </c:catAx>
      <c:valAx>
        <c:axId val="169351808"/>
        <c:scaling>
          <c:orientation val="minMax"/>
        </c:scaling>
        <c:delete val="0"/>
        <c:axPos val="l"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9350272"/>
        <c:crosses val="autoZero"/>
        <c:crossBetween val="between"/>
        <c:majorUnit val="1.0000000000000002E-3"/>
        <c:minorUnit val="1.0000000000000003E-4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26114486236266421"/>
          <c:y val="8.3218426436852871E-2"/>
          <c:w val="0.13570920702745853"/>
          <c:h val="0.17841837683675368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2141306295647"/>
          <c:y val="6.7456738157279345E-2"/>
          <c:w val="0.76600098807283223"/>
          <c:h val="0.80429368853902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0.63700000000000001</c:v>
                </c:pt>
                <c:pt idx="1">
                  <c:v>0.36299999999999999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algn="ctr">
                  <a:defRPr lang="en-US"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04480"/>
        <c:axId val="175606016"/>
      </c:barChart>
      <c:catAx>
        <c:axId val="1756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606016"/>
        <c:crosses val="autoZero"/>
        <c:auto val="1"/>
        <c:lblAlgn val="ctr"/>
        <c:lblOffset val="100"/>
        <c:noMultiLvlLbl val="0"/>
      </c:catAx>
      <c:valAx>
        <c:axId val="17560601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604480"/>
        <c:crosses val="autoZero"/>
        <c:crossBetween val="between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81085259136534182"/>
          <c:y val="6.6877621605710494E-2"/>
          <c:w val="0.13570931616194393"/>
          <c:h val="0.17841823043147648"/>
        </c:manualLayout>
      </c:layout>
      <c:overlay val="1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3431103908555"/>
          <c:y val="6.7456738157279345E-2"/>
          <c:w val="0.76609286761385775"/>
          <c:h val="0.80429368853902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0.63300000000000001</c:v>
                </c:pt>
                <c:pt idx="1">
                  <c:v>0.36699999999999999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8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0.73499999999999999</c:v>
                </c:pt>
                <c:pt idx="1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35840"/>
        <c:axId val="175707264"/>
      </c:barChart>
      <c:catAx>
        <c:axId val="1756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707264"/>
        <c:crosses val="autoZero"/>
        <c:auto val="1"/>
        <c:lblAlgn val="ctr"/>
        <c:lblOffset val="100"/>
        <c:noMultiLvlLbl val="0"/>
      </c:catAx>
      <c:valAx>
        <c:axId val="17570726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63584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0.19802</cdr:x>
      <cdr:y>0.15385</cdr:y>
    </cdr:from>
    <cdr:to>
      <cdr:x>0.43564</cdr:x>
      <cdr:y>0.30769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457200"/>
          <a:ext cx="1828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0.17822</cdr:x>
      <cdr:y>0.07692</cdr:y>
    </cdr:from>
    <cdr:to>
      <cdr:x>0.39604</cdr:x>
      <cdr:y>0.20513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2286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2010 Release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0.17647</cdr:x>
      <cdr:y>0.07895</cdr:y>
    </cdr:from>
    <cdr:to>
      <cdr:x>0.39216</cdr:x>
      <cdr:y>0.21053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228600"/>
          <a:ext cx="1676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2011 Release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0.18861</cdr:x>
      <cdr:y>0.58738</cdr:y>
    </cdr:from>
    <cdr:to>
      <cdr:x>0.39607</cdr:x>
      <cdr:y>0.68381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990600" y="2092325"/>
          <a:ext cx="381000" cy="838200"/>
        </a:xfrm>
        <a:prstGeom xmlns:a="http://schemas.openxmlformats.org/drawingml/2006/main" prst="leftBrac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0.72099</cdr:x>
      <cdr:y>0.56951</cdr:y>
    </cdr:from>
    <cdr:to>
      <cdr:x>0.85139</cdr:x>
      <cdr:y>0.66593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3477407" y="2536043"/>
          <a:ext cx="443741" cy="613581"/>
        </a:xfrm>
        <a:prstGeom xmlns:a="http://schemas.openxmlformats.org/drawingml/2006/main" prst="leftBrac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0.67355</cdr:x>
      <cdr:y>0.52068</cdr:y>
    </cdr:from>
    <cdr:to>
      <cdr:x>0.99457</cdr:x>
      <cdr:y>0.59782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69273" y="2396249"/>
          <a:ext cx="1510511" cy="355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Precocial?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0.18387</cdr:x>
      <cdr:y>0.46813</cdr:y>
    </cdr:from>
    <cdr:to>
      <cdr:x>0.44534</cdr:x>
      <cdr:y>0.54527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65165" y="2154403"/>
          <a:ext cx="1230335" cy="355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Parr?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0.52789</cdr:x>
      <cdr:y>0.35015</cdr:y>
    </cdr:from>
    <cdr:to>
      <cdr:x>0.99922</cdr:x>
      <cdr:y>0.45323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314626" y="1783765"/>
          <a:ext cx="2066629" cy="5251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700"/>
            </a:lnSpc>
          </a:pPr>
          <a:r>
            <a:rPr lang="en-US" sz="1800" b="1" dirty="0" smtClean="0"/>
            <a:t>S1 = </a:t>
          </a:r>
          <a:r>
            <a:rPr lang="en-US" sz="1800" b="1" i="1" dirty="0" smtClean="0"/>
            <a:t>196</a:t>
          </a:r>
          <a:r>
            <a:rPr lang="en-US" sz="1800" b="1" dirty="0" smtClean="0"/>
            <a:t> samples</a:t>
          </a:r>
        </a:p>
        <a:p xmlns:a="http://schemas.openxmlformats.org/drawingml/2006/main">
          <a:pPr>
            <a:lnSpc>
              <a:spcPts val="1600"/>
            </a:lnSpc>
          </a:pPr>
          <a:r>
            <a:rPr lang="en-US" sz="1800" b="1" dirty="0" smtClean="0"/>
            <a:t>S2 = 34 samples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2B6D9A-495E-46F9-AAD4-24BDC69E08BC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363CE5-A329-42EB-8C50-B45AB3909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80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63CE5-A329-42EB-8C50-B45AB39091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CD0D46F-826D-4F84-98BF-0E7C4F79F17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63CE5-A329-42EB-8C50-B45AB39091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4B01-5C67-446C-A19B-81A6E9C6CDFB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1F9-CD45-4F5E-A912-9AC2F77E2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955C-B43D-4F56-AA7B-4EE81BA17F02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0FB4-B670-4555-A3A6-16201B596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D658-75D6-4D79-8868-E254D034755D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BEE0-7F64-4103-A8C8-59E588227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8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F3DA-60C4-4B73-B2C6-EEC240F3A3B4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30BD-50E6-4CA9-BFC1-29A45D279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10290-4F13-4B60-9123-24CCAF5A0D32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AE4F-B22B-49CD-877D-F598565F1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8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7CD1-0E41-42A4-88B6-BCBAF82D0603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8940-A8E6-432B-A705-64C1AE100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9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F491-6889-48CA-B2E6-0AD3C1375BD8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FFCC-665F-42E0-AD2B-294A91830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C359-290E-4D85-BB46-E01F3F13C3AD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8964-08EE-4FAC-80DA-9360C145E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0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1E99-8177-4009-A344-23074603D484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2ABE-A60F-4FAC-9AB9-C7F73AFB7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2637-D223-4514-BEAA-B206251B4439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87F9-DADF-4481-9E5A-F6B515570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0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5194-4FB1-4B1F-B176-352552BFFD63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8F49-5DC3-4798-B7F5-BA808F205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2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BE9FC-2E9C-4F1E-80FC-2D5763CD0249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B3877-E80B-4954-A8AA-5908814C8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alternative broodstock, rearing and release practices at Winthrop NFH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924800" cy="3733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Gale and Matt Cooper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-USFWS, Mid-Columbia River Fishery Resource Office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Pasley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-USFWS, Winthrop National Fish Hatchery</a:t>
            </a:r>
          </a:p>
        </p:txBody>
      </p:sp>
      <p:pic>
        <p:nvPicPr>
          <p:cNvPr id="2052" name="Picture 3" descr="fwsbi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15000"/>
            <a:ext cx="890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900763"/>
              </p:ext>
            </p:extLst>
          </p:nvPr>
        </p:nvGraphicFramePr>
        <p:xfrm>
          <a:off x="152400" y="228600"/>
          <a:ext cx="87630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4343400" y="1967552"/>
            <a:ext cx="10668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Frequency at Release</a:t>
            </a:r>
          </a:p>
        </p:txBody>
      </p:sp>
      <p:graphicFrame>
        <p:nvGraphicFramePr>
          <p:cNvPr id="3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94880861"/>
              </p:ext>
            </p:extLst>
          </p:nvPr>
        </p:nvGraphicFramePr>
        <p:xfrm>
          <a:off x="0" y="1264688"/>
          <a:ext cx="47053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04337267"/>
              </p:ext>
            </p:extLst>
          </p:nvPr>
        </p:nvGraphicFramePr>
        <p:xfrm>
          <a:off x="4437063" y="1264688"/>
          <a:ext cx="470693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5105400" y="1409151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2011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85800" y="1423438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2010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00200" y="2941088"/>
            <a:ext cx="8382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685800" y="2571201"/>
            <a:ext cx="134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 194 ± 2 mm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92425" y="3018876"/>
            <a:ext cx="536575" cy="52070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561801"/>
            <a:ext cx="13477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 214 ± 1 mm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92788" y="3768176"/>
            <a:ext cx="500062" cy="56673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5205413" y="3398288"/>
            <a:ext cx="134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 159 ± 1 mm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43613" y="2255288"/>
            <a:ext cx="814387" cy="328613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68925" y="1869526"/>
            <a:ext cx="1347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 187 ± 1 mm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4397" y="6400800"/>
            <a:ext cx="187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 Length (mm)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>
            <a:grpSpLocks/>
          </p:cNvGrpSpPr>
          <p:nvPr/>
        </p:nvGrpSpPr>
        <p:grpSpPr bwMode="auto">
          <a:xfrm>
            <a:off x="150813" y="206375"/>
            <a:ext cx="4191000" cy="2209800"/>
            <a:chOff x="2976" y="192"/>
            <a:chExt cx="2592" cy="1333"/>
          </a:xfrm>
        </p:grpSpPr>
        <p:pic>
          <p:nvPicPr>
            <p:cNvPr id="14345" name="Picture 13" descr="Winthrop S1- cropped 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"/>
              <a:ext cx="2592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Line 14"/>
            <p:cNvSpPr>
              <a:spLocks noChangeShapeType="1"/>
            </p:cNvSpPr>
            <p:nvPr/>
          </p:nvSpPr>
          <p:spPr bwMode="auto">
            <a:xfrm>
              <a:off x="2976" y="864"/>
              <a:ext cx="24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Text Box 15"/>
            <p:cNvSpPr txBox="1">
              <a:spLocks noChangeArrowheads="1"/>
            </p:cNvSpPr>
            <p:nvPr/>
          </p:nvSpPr>
          <p:spPr bwMode="auto">
            <a:xfrm>
              <a:off x="3168" y="840"/>
              <a:ext cx="22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21.7 cm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FL S1 Program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652835"/>
              </p:ext>
            </p:extLst>
          </p:nvPr>
        </p:nvGraphicFramePr>
        <p:xfrm>
          <a:off x="2246313" y="2255837"/>
          <a:ext cx="470535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048000" y="2057400"/>
            <a:ext cx="533400" cy="22860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17" descr="Winthrop Steelhead S2 c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425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18"/>
          <p:cNvSpPr>
            <a:spLocks noChangeShapeType="1"/>
          </p:cNvSpPr>
          <p:nvPr/>
        </p:nvSpPr>
        <p:spPr bwMode="auto">
          <a:xfrm>
            <a:off x="4921250" y="1143000"/>
            <a:ext cx="39687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5221288" y="1127372"/>
            <a:ext cx="3465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ea typeface="ＭＳ Ｐゴシック"/>
                <a:cs typeface="ＭＳ Ｐゴシック"/>
              </a:rPr>
              <a:t>22 cm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ea typeface="ＭＳ Ｐゴシック"/>
                <a:cs typeface="ＭＳ Ｐゴシック"/>
              </a:rPr>
              <a:t>FL S2 Program</a:t>
            </a:r>
            <a:endParaRPr lang="en-US" b="1" dirty="0">
              <a:solidFill>
                <a:schemeClr val="accent2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Mark-Recapture: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5029200" cy="3962400"/>
          </a:xfrm>
        </p:spPr>
        <p:txBody>
          <a:bodyPr rtlCol="0">
            <a:normAutofit lnSpcReduction="10000"/>
          </a:bodyPr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 and S2 PIT tagged smolts released annually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(≈15 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group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l"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M-R models using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River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arrays.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models tested for GOF.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estimated using model averaging  (AIC methods).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883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the standard assumptions this approach assumes that 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pparent survival estimates for the first reach is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combination of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residualism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true mortality.  </a:t>
            </a: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6063" y="2115338"/>
            <a:ext cx="4038599" cy="27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067800" cy="14700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dirty="0" smtClean="0"/>
              <a:t>Mark Recapture: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</a:t>
            </a:r>
            <a:r>
              <a:rPr lang="en-US" sz="4000" dirty="0" smtClean="0"/>
              <a:t> Detections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98789"/>
              </p:ext>
            </p:extLst>
          </p:nvPr>
        </p:nvGraphicFramePr>
        <p:xfrm>
          <a:off x="0" y="2057400"/>
          <a:ext cx="8915400" cy="33131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17395"/>
                <a:gridCol w="1459601"/>
                <a:gridCol w="1459601"/>
                <a:gridCol w="1459601"/>
                <a:gridCol w="1459601"/>
                <a:gridCol w="1459601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Unique PIT Detections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2010 </a:t>
                      </a:r>
                      <a:r>
                        <a:rPr lang="en-US" sz="1800" dirty="0" smtClean="0">
                          <a:effectLst/>
                        </a:rPr>
                        <a:t>Release </a:t>
                      </a:r>
                      <a:r>
                        <a:rPr lang="en-US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Winthrop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Rocky Reach Dam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McNary Dam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John Day Dam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Bonneville Dam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</a:tr>
              <a:tr h="3560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14,841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5,474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382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1,643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3560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14,756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5,156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466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370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2,174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734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2011 </a:t>
                      </a:r>
                      <a:r>
                        <a:rPr lang="en-US" sz="1800" dirty="0" smtClean="0">
                          <a:effectLst/>
                        </a:rPr>
                        <a:t>Release Year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3560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14,698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2,559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364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891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241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3560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14,881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4,135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708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1,187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18484" name="Rectangle 5"/>
          <p:cNvSpPr>
            <a:spLocks noChangeArrowheads="1"/>
          </p:cNvSpPr>
          <p:nvPr/>
        </p:nvSpPr>
        <p:spPr bwMode="auto">
          <a:xfrm>
            <a:off x="45720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00400" y="3092450"/>
            <a:ext cx="1143000" cy="24701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Apparent Survival</a:t>
            </a: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95487"/>
              </p:ext>
            </p:extLst>
          </p:nvPr>
        </p:nvGraphicFramePr>
        <p:xfrm>
          <a:off x="304800" y="1447800"/>
          <a:ext cx="86296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SPW 11.0 Graph" r:id="rId3" imgW="10243080" imgH="4608360" progId="SigmaPlotGraphicObject.10">
                  <p:embed/>
                </p:oleObj>
              </mc:Choice>
              <mc:Fallback>
                <p:oleObj name="SPW 11.0 Graph" r:id="rId3" imgW="10243080" imgH="460836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965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4715514" y="3886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/>
              <a:t>*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156648" y="3124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9906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Time</a:t>
            </a:r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12447"/>
              </p:ext>
            </p:extLst>
          </p:nvPr>
        </p:nvGraphicFramePr>
        <p:xfrm>
          <a:off x="182563" y="1447800"/>
          <a:ext cx="88090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SPW 11.0 Graph" r:id="rId4" imgW="10211760" imgH="4493160" progId="SigmaPlotGraphicObject.10">
                  <p:embed/>
                </p:oleObj>
              </mc:Choice>
              <mc:Fallback>
                <p:oleObj name="SPW 11.0 Graph" r:id="rId4" imgW="10211760" imgH="4493160" progId="SigmaPlotGraphicObject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447800"/>
                        <a:ext cx="88090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1430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946150" y="1443038"/>
            <a:ext cx="80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/>
              <a:t>2010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5029200" y="1443038"/>
            <a:ext cx="80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/>
              <a:t>2011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1757363" y="28305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*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889250" y="2057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*</a:t>
            </a: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4022725" y="2362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*</a:t>
            </a: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5872163" y="28956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*</a:t>
            </a: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7010400" y="259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Residuals: Methods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Collections occurred in the summer/fall following release.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by e-fishing, angling, and seine.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focused on the area around WNFH.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side channel and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mainstem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habitat surveyed.</a:t>
            </a:r>
          </a:p>
        </p:txBody>
      </p:sp>
      <p:grpSp>
        <p:nvGrpSpPr>
          <p:cNvPr id="21508" name="Group 12"/>
          <p:cNvGrpSpPr>
            <a:grpSpLocks/>
          </p:cNvGrpSpPr>
          <p:nvPr/>
        </p:nvGrpSpPr>
        <p:grpSpPr bwMode="auto">
          <a:xfrm>
            <a:off x="5181600" y="2859088"/>
            <a:ext cx="3810000" cy="1712912"/>
            <a:chOff x="2807" y="567"/>
            <a:chExt cx="2592" cy="1333"/>
          </a:xfrm>
        </p:grpSpPr>
        <p:pic>
          <p:nvPicPr>
            <p:cNvPr id="21512" name="Picture 13" descr="Winthrop S1- cropped p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567"/>
              <a:ext cx="2592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 Box 15"/>
            <p:cNvSpPr txBox="1">
              <a:spLocks noChangeArrowheads="1"/>
            </p:cNvSpPr>
            <p:nvPr/>
          </p:nvSpPr>
          <p:spPr bwMode="auto">
            <a:xfrm>
              <a:off x="3168" y="1186"/>
              <a:ext cx="183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1- year Wells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stock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1509" name="Group 1"/>
          <p:cNvGrpSpPr>
            <a:grpSpLocks/>
          </p:cNvGrpSpPr>
          <p:nvPr/>
        </p:nvGrpSpPr>
        <p:grpSpPr bwMode="auto">
          <a:xfrm>
            <a:off x="5181600" y="4648200"/>
            <a:ext cx="3810000" cy="2133600"/>
            <a:chOff x="5181600" y="4191000"/>
            <a:chExt cx="3810000" cy="2133600"/>
          </a:xfrm>
        </p:grpSpPr>
        <p:pic>
          <p:nvPicPr>
            <p:cNvPr id="21510" name="Picture 17" descr="Winthrop Steelhead S2 cropp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191000"/>
              <a:ext cx="38100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15"/>
            <p:cNvSpPr txBox="1">
              <a:spLocks noChangeArrowheads="1"/>
            </p:cNvSpPr>
            <p:nvPr/>
          </p:nvSpPr>
          <p:spPr bwMode="auto">
            <a:xfrm>
              <a:off x="5334000" y="50292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2- year </a:t>
              </a:r>
              <a:r>
                <a:rPr lang="en-US" b="1" dirty="0" err="1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Methow</a:t>
              </a:r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stock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 of residuals by rearing group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12095"/>
              </p:ext>
            </p:extLst>
          </p:nvPr>
        </p:nvGraphicFramePr>
        <p:xfrm>
          <a:off x="4267200" y="1295400"/>
          <a:ext cx="441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 Placeholder 1"/>
          <p:cNvSpPr txBox="1">
            <a:spLocks/>
          </p:cNvSpPr>
          <p:nvPr/>
        </p:nvSpPr>
        <p:spPr bwMode="auto">
          <a:xfrm>
            <a:off x="457200" y="1435100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 – n = 120, Spring Creek.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n = 230, Spring Creek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Methow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 (6 km)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1158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 Sex Ratio</a:t>
            </a:r>
          </a:p>
        </p:txBody>
      </p:sp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587497"/>
              </p:ext>
            </p:extLst>
          </p:nvPr>
        </p:nvGraphicFramePr>
        <p:xfrm>
          <a:off x="457200" y="1680587"/>
          <a:ext cx="4383087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569064"/>
              </p:ext>
            </p:extLst>
          </p:nvPr>
        </p:nvGraphicFramePr>
        <p:xfrm>
          <a:off x="4733167" y="1680587"/>
          <a:ext cx="4384675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743200" y="3581400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i="1" dirty="0"/>
              <a:t>S1 = 113 samples</a:t>
            </a:r>
          </a:p>
          <a:p>
            <a:pPr eaLnBrk="1" hangingPunct="1"/>
            <a:r>
              <a:rPr lang="en-US" b="1" i="1" dirty="0"/>
              <a:t>S2 = 7 samples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35" y="3694940"/>
            <a:ext cx="461665" cy="8008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% Male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1447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began - Grand Coulee Mitigation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Content Placeholder 15"/>
          <p:cNvSpPr txBox="1">
            <a:spLocks/>
          </p:cNvSpPr>
          <p:nvPr/>
        </p:nvSpPr>
        <p:spPr bwMode="auto">
          <a:xfrm>
            <a:off x="4114800" y="1219200"/>
            <a:ext cx="495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as mitigation for Grand Coulee Dam -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times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on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Methow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 in Winthrop, WA.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rears spring Chinook,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steelhead.</a:t>
            </a:r>
          </a:p>
          <a:p>
            <a:pPr marL="457200" lvl="1" indent="0"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ct val="20000"/>
              </a:spcBef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Mitigation still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hatchery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and funding.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079" y="1295400"/>
            <a:ext cx="4299079" cy="539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indicate that S2 performance is comparable or better than S1.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S2’s have a higher survival after release and faster travel time than S1’s.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life history type differs and the frequency of residuals is likely higher in the S1 group.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reach a comparable size different growth trajectories are needed, this impacts life history decisions.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Unanswered Questions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use physiology to further categorize life history types (i.e.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maturing)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the age structure of adult returns differ?  How will it compare to wild?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use PIT arrays to describe/model residual movement/behavior and assess ecological impacts.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know when we are locally adapted?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28725"/>
            <a:ext cx="7772400" cy="5386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19800" cy="60960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Players: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NOAA-Fisheries – Barry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Berejikian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Chris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Don Larsen, Penny Swanson. 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 – Mollie Middleton and Jon Dickey.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FWS – M. Hall, 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Schmit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457200" lvl="1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Hamstreet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Cooperators: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USGS and BOR </a:t>
            </a:r>
          </a:p>
          <a:p>
            <a:pPr lvl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WDFW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Funding: BPA, BOR, USFWS.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14" y="4038600"/>
            <a:ext cx="4159809" cy="278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4288"/>
            <a:ext cx="2119577" cy="316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Mark-Recapture: Model Structure</a:t>
            </a:r>
          </a:p>
        </p:txBody>
      </p:sp>
      <p:grpSp>
        <p:nvGrpSpPr>
          <p:cNvPr id="17411" name="Group 19"/>
          <p:cNvGrpSpPr>
            <a:grpSpLocks/>
          </p:cNvGrpSpPr>
          <p:nvPr/>
        </p:nvGrpSpPr>
        <p:grpSpPr bwMode="auto">
          <a:xfrm>
            <a:off x="902494" y="1905000"/>
            <a:ext cx="7363208" cy="841375"/>
            <a:chOff x="76200" y="3425347"/>
            <a:chExt cx="7364154" cy="841853"/>
          </a:xfrm>
        </p:grpSpPr>
        <p:sp>
          <p:nvSpPr>
            <p:cNvPr id="17430" name="TextBox 1"/>
            <p:cNvSpPr txBox="1">
              <a:spLocks noChangeArrowheads="1"/>
            </p:cNvSpPr>
            <p:nvPr/>
          </p:nvSpPr>
          <p:spPr bwMode="auto">
            <a:xfrm>
              <a:off x="76200" y="3657600"/>
              <a:ext cx="798720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WNFH</a:t>
              </a:r>
            </a:p>
          </p:txBody>
        </p:sp>
        <p:cxnSp>
          <p:nvCxnSpPr>
            <p:cNvPr id="5" name="Straight Arrow Connector 4"/>
            <p:cNvCxnSpPr>
              <a:stCxn id="17430" idx="3"/>
            </p:cNvCxnSpPr>
            <p:nvPr/>
          </p:nvCxnSpPr>
          <p:spPr>
            <a:xfrm flipV="1">
              <a:off x="874920" y="3841508"/>
              <a:ext cx="539715" cy="8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2" name="TextBox 6"/>
            <p:cNvSpPr txBox="1">
              <a:spLocks noChangeArrowheads="1"/>
            </p:cNvSpPr>
            <p:nvPr/>
          </p:nvSpPr>
          <p:spPr bwMode="auto">
            <a:xfrm>
              <a:off x="1390714" y="3669201"/>
              <a:ext cx="1378055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Rocky Reach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667333" y="3857392"/>
              <a:ext cx="5477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4" name="TextBox 8"/>
            <p:cNvSpPr txBox="1">
              <a:spLocks noChangeArrowheads="1"/>
            </p:cNvSpPr>
            <p:nvPr/>
          </p:nvSpPr>
          <p:spPr bwMode="auto">
            <a:xfrm>
              <a:off x="3200400" y="3673053"/>
              <a:ext cx="940828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McNary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115319" y="3863746"/>
              <a:ext cx="5477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10"/>
            <p:cNvSpPr txBox="1">
              <a:spLocks noChangeArrowheads="1"/>
            </p:cNvSpPr>
            <p:nvPr/>
          </p:nvSpPr>
          <p:spPr bwMode="auto">
            <a:xfrm>
              <a:off x="4648200" y="3678287"/>
              <a:ext cx="1049461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John Day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99847" y="3863746"/>
              <a:ext cx="5493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8" name="TextBox 12"/>
            <p:cNvSpPr txBox="1">
              <a:spLocks noChangeArrowheads="1"/>
            </p:cNvSpPr>
            <p:nvPr/>
          </p:nvSpPr>
          <p:spPr bwMode="auto">
            <a:xfrm>
              <a:off x="6248400" y="3669201"/>
              <a:ext cx="1191954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Bonneville</a:t>
              </a:r>
            </a:p>
          </p:txBody>
        </p:sp>
        <p:sp>
          <p:nvSpPr>
            <p:cNvPr id="17439" name="TextBox 5"/>
            <p:cNvSpPr txBox="1">
              <a:spLocks noChangeArrowheads="1"/>
            </p:cNvSpPr>
            <p:nvPr/>
          </p:nvSpPr>
          <p:spPr bwMode="auto">
            <a:xfrm>
              <a:off x="924556" y="3425347"/>
              <a:ext cx="452426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0" name="TextBox 14"/>
            <p:cNvSpPr txBox="1">
              <a:spLocks noChangeArrowheads="1"/>
            </p:cNvSpPr>
            <p:nvPr/>
          </p:nvSpPr>
          <p:spPr bwMode="auto">
            <a:xfrm>
              <a:off x="2726357" y="3425347"/>
              <a:ext cx="452426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1" name="TextBox 15"/>
            <p:cNvSpPr txBox="1">
              <a:spLocks noChangeArrowheads="1"/>
            </p:cNvSpPr>
            <p:nvPr/>
          </p:nvSpPr>
          <p:spPr bwMode="auto">
            <a:xfrm>
              <a:off x="4174157" y="3425347"/>
              <a:ext cx="452426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2" name="TextBox 16"/>
            <p:cNvSpPr txBox="1">
              <a:spLocks noChangeArrowheads="1"/>
            </p:cNvSpPr>
            <p:nvPr/>
          </p:nvSpPr>
          <p:spPr bwMode="auto">
            <a:xfrm>
              <a:off x="5759117" y="3425347"/>
              <a:ext cx="452426" cy="369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l-GR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3" name="TextBox 23"/>
            <p:cNvSpPr txBox="1">
              <a:spLocks noChangeArrowheads="1"/>
            </p:cNvSpPr>
            <p:nvPr/>
          </p:nvSpPr>
          <p:spPr bwMode="auto">
            <a:xfrm>
              <a:off x="1878444" y="389786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4" name="TextBox 24"/>
            <p:cNvSpPr txBox="1">
              <a:spLocks noChangeArrowheads="1"/>
            </p:cNvSpPr>
            <p:nvPr/>
          </p:nvSpPr>
          <p:spPr bwMode="auto">
            <a:xfrm>
              <a:off x="3474289" y="3886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5" name="TextBox 25"/>
            <p:cNvSpPr txBox="1">
              <a:spLocks noChangeArrowheads="1"/>
            </p:cNvSpPr>
            <p:nvPr/>
          </p:nvSpPr>
          <p:spPr bwMode="auto">
            <a:xfrm>
              <a:off x="4974668" y="389786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6" name="TextBox 26"/>
            <p:cNvSpPr txBox="1">
              <a:spLocks noChangeArrowheads="1"/>
            </p:cNvSpPr>
            <p:nvPr/>
          </p:nvSpPr>
          <p:spPr bwMode="auto">
            <a:xfrm>
              <a:off x="6643765" y="3886200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1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412" name="Group 28"/>
          <p:cNvGrpSpPr>
            <a:grpSpLocks/>
          </p:cNvGrpSpPr>
          <p:nvPr/>
        </p:nvGrpSpPr>
        <p:grpSpPr bwMode="auto">
          <a:xfrm>
            <a:off x="902494" y="3883025"/>
            <a:ext cx="7364001" cy="841375"/>
            <a:chOff x="76200" y="3425347"/>
            <a:chExt cx="7364378" cy="841853"/>
          </a:xfrm>
        </p:grpSpPr>
        <p:sp>
          <p:nvSpPr>
            <p:cNvPr id="30" name="TextBox 29"/>
            <p:cNvSpPr txBox="1"/>
            <p:nvPr/>
          </p:nvSpPr>
          <p:spPr>
            <a:xfrm>
              <a:off x="76200" y="3657254"/>
              <a:ext cx="798658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WNFH</a:t>
              </a:r>
            </a:p>
          </p:txBody>
        </p:sp>
        <p:cxnSp>
          <p:nvCxnSpPr>
            <p:cNvPr id="31" name="Straight Arrow Connector 30"/>
            <p:cNvCxnSpPr>
              <a:stCxn id="30" idx="3"/>
            </p:cNvCxnSpPr>
            <p:nvPr/>
          </p:nvCxnSpPr>
          <p:spPr>
            <a:xfrm flipV="1">
              <a:off x="874858" y="3841508"/>
              <a:ext cx="539674" cy="516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90717" y="3669961"/>
              <a:ext cx="1377949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Rocky Reach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667133" y="3857392"/>
              <a:ext cx="547716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200560" y="3673138"/>
              <a:ext cx="940755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McNary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115007" y="3863746"/>
              <a:ext cx="547716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434" y="3677903"/>
              <a:ext cx="1049380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John Day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699413" y="3863746"/>
              <a:ext cx="549303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48716" y="3669961"/>
              <a:ext cx="1191862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Bonneville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3968" y="3425347"/>
              <a:ext cx="452391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Φ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5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25874" y="3425347"/>
              <a:ext cx="452391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Φ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6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73748" y="3425347"/>
              <a:ext cx="452391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Φ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7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59741" y="3425347"/>
              <a:ext cx="452391" cy="369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Φ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8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78105" y="3897103"/>
              <a:ext cx="377844" cy="3700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5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73624" y="3885984"/>
              <a:ext cx="377844" cy="370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6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3889" y="3897103"/>
              <a:ext cx="377844" cy="3700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7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44024" y="3885984"/>
              <a:ext cx="376256" cy="3700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p</a:t>
              </a:r>
              <a:r>
                <a:rPr lang="en-US" b="1" baseline="-250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8</a:t>
              </a:r>
              <a:endParaRPr lang="en-US" b="1" baseline="-25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800" y="15240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33483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</a:t>
            </a:r>
            <a:endParaRPr lang="en-US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at Release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83081"/>
              </p:ext>
            </p:extLst>
          </p:nvPr>
        </p:nvGraphicFramePr>
        <p:xfrm>
          <a:off x="381000" y="914400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04800" y="6248400"/>
            <a:ext cx="6195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from WDFW: Snow et al,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0668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everything changed……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153400" cy="4152423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 listings of spring Chinook salmon (endangered), and steelhead (threatened), Service listing of bull trout (threatened)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Hatchery Review: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USFWS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HRT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HSRG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  <a:p>
            <a:pPr marL="800100" lvl="1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eaLnBrk="1" fontAlgn="auto" hangingPunct="1">
              <a:spcAft>
                <a:spcPts val="0"/>
              </a:spcAft>
              <a:defRPr/>
            </a:pPr>
            <a:endParaRPr lang="en-U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2590800"/>
            <a:ext cx="2054225" cy="308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" y="56254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meet the conflicting demands of mitigation, recovery and reform?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Steelhead in the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Methow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Past Paradigm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4572000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adults at Wells Dam, brood for two programs.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occurs in fall prior to spawning.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at Wells Dam results in use of out of basin adults</a:t>
            </a:r>
          </a:p>
          <a:p>
            <a:pPr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85800" y="60198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paradigm sacrifices population structure!!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17563"/>
            <a:ext cx="4208463" cy="527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8" y="4191000"/>
            <a:ext cx="1300162" cy="173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9652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Hatchery Reform at WNFH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4495800" cy="5715000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to local broodstock.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Collection in sync with natural spawning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Precludes a yearling program due to cold water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later emergence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Evaluation/Adoption of a two year smolt rearing program.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43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69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to Local Brood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4335463" cy="5410200"/>
          </a:xfrm>
        </p:spPr>
        <p:txBody>
          <a:bodyPr rtlCol="0">
            <a:normAutofit fontScale="77500" lnSpcReduction="2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Began in BY 2008.  Collection via angling to collect wild fish and volunteers to the hatchery ladder.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is pNOB ≥ 0.5., 50k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Angling is a viable means of collecting adults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to current program size.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techniques need to be evaluated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Increased angler involvement?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72" y="1295399"/>
            <a:ext cx="4075028" cy="271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69" y="4108978"/>
            <a:ext cx="4072731" cy="271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2yr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962400" cy="5181600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 and release 2 groups of 50K annually (100K total).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 releases progeny of Wells Dam collection.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 releases progeny of local brood.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CWT, 15K PIT / group.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90" y="1412993"/>
            <a:ext cx="3287936" cy="491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2yr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rearing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562600" cy="5257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factors examined: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Hatchery growth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release survival and migratory behavior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Residualism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structure of adult returns</a:t>
            </a: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708805" cy="40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Hatchery Growth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607136"/>
              </p:ext>
            </p:extLst>
          </p:nvPr>
        </p:nvGraphicFramePr>
        <p:xfrm>
          <a:off x="609600" y="990600"/>
          <a:ext cx="7696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49894"/>
              </p:ext>
            </p:extLst>
          </p:nvPr>
        </p:nvGraphicFramePr>
        <p:xfrm>
          <a:off x="533400" y="3962400"/>
          <a:ext cx="777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879</Words>
  <Application>Microsoft Office PowerPoint</Application>
  <PresentationFormat>On-screen Show (4:3)</PresentationFormat>
  <Paragraphs>224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SPW 11.0 Graph</vt:lpstr>
      <vt:lpstr>Effectiveness of alternative broodstock, rearing and release practices at Winthrop NFH</vt:lpstr>
      <vt:lpstr>PowerPoint Presentation</vt:lpstr>
      <vt:lpstr>Then everything changed……</vt:lpstr>
      <vt:lpstr>Steelhead in the Methow:  Past Paradigm</vt:lpstr>
      <vt:lpstr>Hatchery Reform at WNFH</vt:lpstr>
      <vt:lpstr>Transition to Local Brood</vt:lpstr>
      <vt:lpstr>Evaluation of 2yr smolt rearing</vt:lpstr>
      <vt:lpstr>Evaluation of 2yr smolt rearing program</vt:lpstr>
      <vt:lpstr>Hatchery Growth</vt:lpstr>
      <vt:lpstr>PowerPoint Presentation</vt:lpstr>
      <vt:lpstr>Length Frequency at Release</vt:lpstr>
      <vt:lpstr>PowerPoint Presentation</vt:lpstr>
      <vt:lpstr>Mark-Recapture: Methods</vt:lpstr>
      <vt:lpstr>Mark Recapture: Downstream Detections</vt:lpstr>
      <vt:lpstr>Apparent Survival</vt:lpstr>
      <vt:lpstr>Travel Time</vt:lpstr>
      <vt:lpstr>Residuals: Methods</vt:lpstr>
      <vt:lpstr>Occurrence of residuals by rearing group</vt:lpstr>
      <vt:lpstr>Residuals Sex Ratio</vt:lpstr>
      <vt:lpstr>Conclusions</vt:lpstr>
      <vt:lpstr>Unanswered Questions</vt:lpstr>
      <vt:lpstr>Questions?</vt:lpstr>
      <vt:lpstr>Acknowledgements</vt:lpstr>
      <vt:lpstr>PowerPoint Presentation</vt:lpstr>
      <vt:lpstr>Mark-Recapture: Model Structure</vt:lpstr>
      <vt:lpstr>Size at Release</vt:lpstr>
    </vt:vector>
  </TitlesOfParts>
  <Company>U.S. Fish &amp; Wildlife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broodstock, rearing and release practices at Winthrop NFH</dc:title>
  <dc:creator>U.S. Fish &amp; Wildlife Service</dc:creator>
  <cp:lastModifiedBy>U.S. Fish &amp; Wildlife Service</cp:lastModifiedBy>
  <cp:revision>103</cp:revision>
  <dcterms:created xsi:type="dcterms:W3CDTF">2012-03-02T00:30:29Z</dcterms:created>
  <dcterms:modified xsi:type="dcterms:W3CDTF">2012-03-13T13:25:45Z</dcterms:modified>
</cp:coreProperties>
</file>