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78" r:id="rId2"/>
    <p:sldId id="290" r:id="rId3"/>
    <p:sldId id="260" r:id="rId4"/>
    <p:sldId id="273" r:id="rId5"/>
    <p:sldId id="293" r:id="rId6"/>
    <p:sldId id="297" r:id="rId7"/>
    <p:sldId id="285" r:id="rId8"/>
    <p:sldId id="287" r:id="rId9"/>
    <p:sldId id="298" r:id="rId10"/>
    <p:sldId id="303" r:id="rId11"/>
    <p:sldId id="286" r:id="rId12"/>
    <p:sldId id="284" r:id="rId13"/>
    <p:sldId id="288" r:id="rId14"/>
    <p:sldId id="300" r:id="rId15"/>
    <p:sldId id="301" r:id="rId16"/>
    <p:sldId id="302" r:id="rId17"/>
    <p:sldId id="296"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430A"/>
    <a:srgbClr val="F1C167"/>
    <a:srgbClr val="F17A00"/>
    <a:srgbClr val="0F10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3" autoAdjust="0"/>
    <p:restoredTop sz="78333" autoAdjust="0"/>
  </p:normalViewPr>
  <p:slideViewPr>
    <p:cSldViewPr>
      <p:cViewPr>
        <p:scale>
          <a:sx n="70" d="100"/>
          <a:sy n="70" d="100"/>
        </p:scale>
        <p:origin x="-918" y="276"/>
      </p:cViewPr>
      <p:guideLst>
        <p:guide orient="horz" pos="2160"/>
        <p:guide pos="149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arredw\Desktop\DAG%20talk\DAGs%20powerpoint\MAG%20Steelhead%20Redd%20Data\IMW_Steel_Mile%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arredw\Desktop\DAG%20talk\DAGs%20powerpoint\MAG%20Steelhead%20Redd%20Data\IMW_Steel_Mile%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arredw\Desktop\DAG%20talk\DAGs%20powerpoint\DAG%20results%20graphs\DAG%20result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warredw\Desktop\DAG%20talk\DAGs%20powerpoint\DAG%20results%20graphs\DAG%20results.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warredw\Desktop\DAG%20talk\DAGs%20powerpoint\DAG%20results%20graphs\DAG%20resul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chemeClr val="bg1"/>
                </a:solidFill>
              </a:defRPr>
            </a:pPr>
            <a:r>
              <a:rPr lang="en-US" sz="2000">
                <a:solidFill>
                  <a:schemeClr val="bg1"/>
                </a:solidFill>
              </a:rPr>
              <a:t>2005 Mill-Abernathy-Germany</a:t>
            </a:r>
            <a:r>
              <a:rPr lang="en-US" sz="2000" baseline="0">
                <a:solidFill>
                  <a:schemeClr val="bg1"/>
                </a:solidFill>
              </a:rPr>
              <a:t> Redd Density</a:t>
            </a:r>
            <a:endParaRPr lang="en-US" sz="2000">
              <a:solidFill>
                <a:schemeClr val="bg1"/>
              </a:solidFill>
            </a:endParaRPr>
          </a:p>
        </c:rich>
      </c:tx>
      <c:layout>
        <c:manualLayout>
          <c:xMode val="edge"/>
          <c:yMode val="edge"/>
          <c:x val="0.183457967754031"/>
          <c:y val="1.2210012210012229E-2"/>
        </c:manualLayout>
      </c:layout>
      <c:overlay val="1"/>
    </c:title>
    <c:plotArea>
      <c:layout>
        <c:manualLayout>
          <c:layoutTarget val="inner"/>
          <c:xMode val="edge"/>
          <c:yMode val="edge"/>
          <c:x val="5.1097457514780377E-2"/>
          <c:y val="7.5820522434695711E-2"/>
          <c:w val="0.9423640605530369"/>
          <c:h val="0.78567006047321042"/>
        </c:manualLayout>
      </c:layout>
      <c:barChart>
        <c:barDir val="col"/>
        <c:grouping val="clustered"/>
        <c:ser>
          <c:idx val="0"/>
          <c:order val="0"/>
          <c:tx>
            <c:strRef>
              <c:f>IMW_Steel_Mile!$P$21</c:f>
              <c:strCache>
                <c:ptCount val="1"/>
                <c:pt idx="0">
                  <c:v>Obs</c:v>
                </c:pt>
              </c:strCache>
            </c:strRef>
          </c:tx>
          <c:spPr>
            <a:solidFill>
              <a:schemeClr val="bg1"/>
            </a:solidFill>
          </c:spPr>
          <c:cat>
            <c:numRef>
              <c:f>IMW_Steel_Mile!$N$22:$N$57</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IMW_Steel_Mile!$P$22:$P$57</c:f>
              <c:numCache>
                <c:formatCode>General</c:formatCode>
                <c:ptCount val="36"/>
                <c:pt idx="0">
                  <c:v>15</c:v>
                </c:pt>
                <c:pt idx="1">
                  <c:v>6</c:v>
                </c:pt>
                <c:pt idx="2">
                  <c:v>6</c:v>
                </c:pt>
                <c:pt idx="3">
                  <c:v>1</c:v>
                </c:pt>
                <c:pt idx="4">
                  <c:v>2</c:v>
                </c:pt>
                <c:pt idx="5">
                  <c:v>4</c:v>
                </c:pt>
                <c:pt idx="6">
                  <c:v>3</c:v>
                </c:pt>
                <c:pt idx="7">
                  <c:v>2</c:v>
                </c:pt>
                <c:pt idx="8">
                  <c:v>0</c:v>
                </c:pt>
                <c:pt idx="9">
                  <c:v>2</c:v>
                </c:pt>
                <c:pt idx="10">
                  <c:v>0</c:v>
                </c:pt>
                <c:pt idx="11">
                  <c:v>1</c:v>
                </c:pt>
                <c:pt idx="12">
                  <c:v>2</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numCache>
            </c:numRef>
          </c:val>
        </c:ser>
        <c:gapWidth val="58"/>
        <c:axId val="60689408"/>
        <c:axId val="63308928"/>
      </c:barChart>
      <c:catAx>
        <c:axId val="60689408"/>
        <c:scaling>
          <c:orientation val="minMax"/>
        </c:scaling>
        <c:axPos val="b"/>
        <c:title>
          <c:tx>
            <c:rich>
              <a:bodyPr/>
              <a:lstStyle/>
              <a:p>
                <a:pPr>
                  <a:defRPr sz="1800">
                    <a:solidFill>
                      <a:schemeClr val="bg1"/>
                    </a:solidFill>
                  </a:defRPr>
                </a:pPr>
                <a:r>
                  <a:rPr lang="en-US" sz="1800">
                    <a:solidFill>
                      <a:schemeClr val="bg1"/>
                    </a:solidFill>
                  </a:rPr>
                  <a:t>Redds per mile</a:t>
                </a:r>
              </a:p>
            </c:rich>
          </c:tx>
          <c:layout>
            <c:manualLayout>
              <c:xMode val="edge"/>
              <c:yMode val="edge"/>
              <c:x val="0.40129628796400507"/>
              <c:y val="0.91883091536634842"/>
            </c:manualLayout>
          </c:layout>
        </c:title>
        <c:numFmt formatCode="General" sourceLinked="0"/>
        <c:tickLblPos val="nextTo"/>
        <c:spPr>
          <a:ln>
            <a:solidFill>
              <a:prstClr val="white"/>
            </a:solidFill>
          </a:ln>
        </c:spPr>
        <c:txPr>
          <a:bodyPr/>
          <a:lstStyle/>
          <a:p>
            <a:pPr>
              <a:defRPr sz="1100" b="1">
                <a:solidFill>
                  <a:schemeClr val="bg1"/>
                </a:solidFill>
              </a:defRPr>
            </a:pPr>
            <a:endParaRPr lang="en-US"/>
          </a:p>
        </c:txPr>
        <c:crossAx val="63308928"/>
        <c:crosses val="autoZero"/>
        <c:auto val="1"/>
        <c:lblAlgn val="ctr"/>
        <c:lblOffset val="100"/>
        <c:tickLblSkip val="5"/>
        <c:tickMarkSkip val="5"/>
      </c:catAx>
      <c:valAx>
        <c:axId val="63308928"/>
        <c:scaling>
          <c:orientation val="minMax"/>
          <c:max val="15"/>
          <c:min val="0"/>
        </c:scaling>
        <c:axPos val="l"/>
        <c:majorGridlines>
          <c:spPr>
            <a:ln>
              <a:solidFill>
                <a:prstClr val="white"/>
              </a:solidFill>
            </a:ln>
          </c:spPr>
        </c:majorGridlines>
        <c:title>
          <c:tx>
            <c:rich>
              <a:bodyPr rot="-5400000" vert="horz"/>
              <a:lstStyle/>
              <a:p>
                <a:pPr>
                  <a:defRPr sz="1800">
                    <a:solidFill>
                      <a:schemeClr val="bg1"/>
                    </a:solidFill>
                  </a:defRPr>
                </a:pPr>
                <a:r>
                  <a:rPr lang="en-US" sz="1800" dirty="0">
                    <a:solidFill>
                      <a:schemeClr val="bg1"/>
                    </a:solidFill>
                  </a:rPr>
                  <a:t>Count</a:t>
                </a:r>
              </a:p>
            </c:rich>
          </c:tx>
          <c:layout>
            <c:manualLayout>
              <c:xMode val="edge"/>
              <c:yMode val="edge"/>
              <c:x val="2.659004745618922E-3"/>
              <c:y val="0.397166324590358"/>
            </c:manualLayout>
          </c:layout>
        </c:title>
        <c:numFmt formatCode="General" sourceLinked="1"/>
        <c:tickLblPos val="nextTo"/>
        <c:spPr>
          <a:ln>
            <a:solidFill>
              <a:schemeClr val="bg1"/>
            </a:solidFill>
          </a:ln>
        </c:spPr>
        <c:txPr>
          <a:bodyPr/>
          <a:lstStyle/>
          <a:p>
            <a:pPr>
              <a:defRPr sz="1100" b="1">
                <a:solidFill>
                  <a:schemeClr val="bg1"/>
                </a:solidFill>
              </a:defRPr>
            </a:pPr>
            <a:endParaRPr lang="en-US"/>
          </a:p>
        </c:txPr>
        <c:crossAx val="60689408"/>
        <c:crosses val="autoZero"/>
        <c:crossBetween val="between"/>
        <c:majorUnit val="5"/>
      </c:valAx>
      <c:spPr>
        <a:noFill/>
      </c:spPr>
    </c:plotArea>
    <c:legend>
      <c:legendPos val="r"/>
      <c:legendEntry>
        <c:idx val="0"/>
        <c:delete val="1"/>
      </c:legendEntry>
      <c:layout>
        <c:manualLayout>
          <c:xMode val="edge"/>
          <c:yMode val="edge"/>
          <c:x val="0.72563059617547976"/>
          <c:y val="0.34383029044446439"/>
          <c:w val="0.2240122148193017"/>
          <c:h val="0.17739071077653756"/>
        </c:manualLayout>
      </c:layout>
      <c:spPr>
        <a:solidFill>
          <a:schemeClr val="bg1"/>
        </a:solidFill>
      </c:spPr>
      <c:txPr>
        <a:bodyPr/>
        <a:lstStyle/>
        <a:p>
          <a:pPr>
            <a:defRPr sz="1200"/>
          </a:pPr>
          <a:endParaRPr lang="en-US"/>
        </a:p>
      </c:txPr>
    </c:legend>
    <c:plotVisOnly val="1"/>
    <c:dispBlanksAs val="gap"/>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7452318460192494E-3"/>
          <c:y val="0.11351055634741615"/>
          <c:w val="0.9922547681539805"/>
          <c:h val="0.7995324486020966"/>
        </c:manualLayout>
      </c:layout>
      <c:lineChart>
        <c:grouping val="standard"/>
        <c:ser>
          <c:idx val="1"/>
          <c:order val="0"/>
          <c:tx>
            <c:strRef>
              <c:f>IMW_Steel_Mile!$Q$20</c:f>
              <c:strCache>
                <c:ptCount val="1"/>
                <c:pt idx="0">
                  <c:v> Negative Binomial</c:v>
                </c:pt>
              </c:strCache>
            </c:strRef>
          </c:tx>
          <c:spPr>
            <a:ln w="50800">
              <a:solidFill>
                <a:schemeClr val="accent2"/>
              </a:solidFill>
              <a:prstDash val="solid"/>
            </a:ln>
          </c:spPr>
          <c:marker>
            <c:symbol val="none"/>
          </c:marker>
          <c:cat>
            <c:numRef>
              <c:f>IMW_Steel_Mile!$N$22:$N$57</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IMW_Steel_Mile!$Q$22:$Q$57</c:f>
              <c:numCache>
                <c:formatCode>0.00</c:formatCode>
                <c:ptCount val="36"/>
                <c:pt idx="0">
                  <c:v>16.127840713408737</c:v>
                </c:pt>
                <c:pt idx="1">
                  <c:v>6.6973154357740095</c:v>
                </c:pt>
                <c:pt idx="2">
                  <c:v>4.3667593107960485</c:v>
                </c:pt>
                <c:pt idx="3">
                  <c:v>3.1918117612349652</c:v>
                </c:pt>
                <c:pt idx="4">
                  <c:v>2.4589476511119952</c:v>
                </c:pt>
                <c:pt idx="5">
                  <c:v>1.952570792101008</c:v>
                </c:pt>
                <c:pt idx="6">
                  <c:v>1.5812916615472956</c:v>
                </c:pt>
                <c:pt idx="7">
                  <c:v>1.2984381801732729</c:v>
                </c:pt>
                <c:pt idx="8">
                  <c:v>1.0771589613557957</c:v>
                </c:pt>
                <c:pt idx="9">
                  <c:v>0.90067392221568965</c:v>
                </c:pt>
                <c:pt idx="10">
                  <c:v>0.7578433233603129</c:v>
                </c:pt>
                <c:pt idx="11">
                  <c:v>0.64092527541893085</c:v>
                </c:pt>
                <c:pt idx="12">
                  <c:v>0.54434412967660517</c:v>
                </c:pt>
                <c:pt idx="13">
                  <c:v>0.46396905318555198</c:v>
                </c:pt>
                <c:pt idx="14">
                  <c:v>0.39666884556540105</c:v>
                </c:pt>
                <c:pt idx="15">
                  <c:v>0.34002515200026762</c:v>
                </c:pt>
                <c:pt idx="16">
                  <c:v>0.29214093703058991</c:v>
                </c:pt>
                <c:pt idx="17">
                  <c:v>0.25150860709911732</c:v>
                </c:pt>
                <c:pt idx="18">
                  <c:v>0.21691679625393873</c:v>
                </c:pt>
                <c:pt idx="19">
                  <c:v>0.18738297378703136</c:v>
                </c:pt>
                <c:pt idx="20">
                  <c:v>0.16210375418501938</c:v>
                </c:pt>
                <c:pt idx="21">
                  <c:v>0.14041762514343398</c:v>
                </c:pt>
                <c:pt idx="22">
                  <c:v>0.12177656573759378</c:v>
                </c:pt>
                <c:pt idx="23">
                  <c:v>0.10572414520840374</c:v>
                </c:pt>
                <c:pt idx="24">
                  <c:v>9.1878422740884882E-2</c:v>
                </c:pt>
                <c:pt idx="25">
                  <c:v>7.9918455709111894E-2</c:v>
                </c:pt>
                <c:pt idx="26">
                  <c:v>6.957355551538312E-2</c:v>
                </c:pt>
                <c:pt idx="27">
                  <c:v>6.0614660133701564E-2</c:v>
                </c:pt>
                <c:pt idx="28">
                  <c:v>5.2847354629096864E-2</c:v>
                </c:pt>
                <c:pt idx="29">
                  <c:v>4.6106187024960062E-2</c:v>
                </c:pt>
                <c:pt idx="30">
                  <c:v>4.0250011187811172E-2</c:v>
                </c:pt>
                <c:pt idx="31">
                  <c:v>3.5158150400096962E-2</c:v>
                </c:pt>
                <c:pt idx="32">
                  <c:v>3.0727221440282164E-2</c:v>
                </c:pt>
                <c:pt idx="33">
                  <c:v>2.6868493718972684E-2</c:v>
                </c:pt>
                <c:pt idx="34">
                  <c:v>2.3505684423235376E-2</c:v>
                </c:pt>
                <c:pt idx="35">
                  <c:v>2.0573110885056634E-2</c:v>
                </c:pt>
              </c:numCache>
            </c:numRef>
          </c:val>
        </c:ser>
        <c:ser>
          <c:idx val="2"/>
          <c:order val="1"/>
          <c:tx>
            <c:strRef>
              <c:f>IMW_Steel_Mile!$R$20</c:f>
              <c:strCache>
                <c:ptCount val="1"/>
                <c:pt idx="0">
                  <c:v> Poisson</c:v>
                </c:pt>
              </c:strCache>
            </c:strRef>
          </c:tx>
          <c:spPr>
            <a:ln w="50800"/>
          </c:spPr>
          <c:marker>
            <c:symbol val="none"/>
          </c:marker>
          <c:cat>
            <c:numRef>
              <c:f>IMW_Steel_Mile!$N$22:$N$57</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IMW_Steel_Mile!$R$22:$R$57</c:f>
              <c:numCache>
                <c:formatCode>0.00</c:formatCode>
                <c:ptCount val="36"/>
                <c:pt idx="0">
                  <c:v>1.0760846788262399</c:v>
                </c:pt>
                <c:pt idx="1">
                  <c:v>4.0173828009512889</c:v>
                </c:pt>
                <c:pt idx="2">
                  <c:v>7.499114561775742</c:v>
                </c:pt>
                <c:pt idx="3">
                  <c:v>9.3322314546542628</c:v>
                </c:pt>
                <c:pt idx="4">
                  <c:v>8.7100826910106477</c:v>
                </c:pt>
                <c:pt idx="5">
                  <c:v>6.5035284092879495</c:v>
                </c:pt>
                <c:pt idx="6">
                  <c:v>4.0466398991125034</c:v>
                </c:pt>
                <c:pt idx="7">
                  <c:v>2.1582079461933352</c:v>
                </c:pt>
                <c:pt idx="8">
                  <c:v>1.0071637082235558</c:v>
                </c:pt>
                <c:pt idx="9">
                  <c:v>0.41778642711495712</c:v>
                </c:pt>
                <c:pt idx="10">
                  <c:v>0.15597359945625044</c:v>
                </c:pt>
                <c:pt idx="11">
                  <c:v>5.293649436090931E-2</c:v>
                </c:pt>
                <c:pt idx="12">
                  <c:v>1.6469131578949543E-2</c:v>
                </c:pt>
                <c:pt idx="13">
                  <c:v>4.729596761134232E-3</c:v>
                </c:pt>
                <c:pt idx="14">
                  <c:v>1.2612258029691275E-3</c:v>
                </c:pt>
                <c:pt idx="15">
                  <c:v>3.1390508873898286E-4</c:v>
                </c:pt>
                <c:pt idx="16">
                  <c:v>7.3244520705762679E-5</c:v>
                </c:pt>
                <c:pt idx="17">
                  <c:v>1.6085071213814576E-5</c:v>
                </c:pt>
                <c:pt idx="18">
                  <c:v>3.3361629184207986E-6</c:v>
                </c:pt>
                <c:pt idx="19">
                  <c:v>6.5552674888268398E-7</c:v>
                </c:pt>
                <c:pt idx="20">
                  <c:v>1.2236499312476753E-7</c:v>
                </c:pt>
                <c:pt idx="21">
                  <c:v>2.1753776555514259E-8</c:v>
                </c:pt>
                <c:pt idx="22">
                  <c:v>3.6915499609357501E-9</c:v>
                </c:pt>
                <c:pt idx="23">
                  <c:v>5.9920810960116556E-10</c:v>
                </c:pt>
                <c:pt idx="24">
                  <c:v>9.3210150382403597E-11</c:v>
                </c:pt>
                <c:pt idx="25">
                  <c:v>1.3919382457105592E-11</c:v>
                </c:pt>
                <c:pt idx="26">
                  <c:v>1.9986805579433694E-12</c:v>
                </c:pt>
                <c:pt idx="27">
                  <c:v>2.7636076850574997E-13</c:v>
                </c:pt>
                <c:pt idx="28">
                  <c:v>3.6848102467433341E-14</c:v>
                </c:pt>
                <c:pt idx="29">
                  <c:v>4.7436637659224572E-15</c:v>
                </c:pt>
                <c:pt idx="30">
                  <c:v>5.9032260198146134E-16</c:v>
                </c:pt>
                <c:pt idx="31">
                  <c:v>7.1092614432175983E-17</c:v>
                </c:pt>
                <c:pt idx="32">
                  <c:v>8.2941383504205186E-18</c:v>
                </c:pt>
                <c:pt idx="33">
                  <c:v>9.3832676287585769E-19</c:v>
                </c:pt>
                <c:pt idx="34">
                  <c:v>1.0303195827656479E-19</c:v>
                </c:pt>
                <c:pt idx="35">
                  <c:v>1.0990075549500257E-20</c:v>
                </c:pt>
              </c:numCache>
            </c:numRef>
          </c:val>
        </c:ser>
        <c:ser>
          <c:idx val="3"/>
          <c:order val="2"/>
          <c:tx>
            <c:strRef>
              <c:f>IMW_Steel_Mile!$T$20</c:f>
              <c:strCache>
                <c:ptCount val="1"/>
                <c:pt idx="0">
                  <c:v> Log Normal</c:v>
                </c:pt>
              </c:strCache>
            </c:strRef>
          </c:tx>
          <c:spPr>
            <a:ln w="50800">
              <a:solidFill>
                <a:schemeClr val="tx2">
                  <a:lumMod val="60000"/>
                  <a:lumOff val="40000"/>
                </a:schemeClr>
              </a:solidFill>
            </a:ln>
          </c:spPr>
          <c:marker>
            <c:symbol val="none"/>
          </c:marker>
          <c:cat>
            <c:numRef>
              <c:f>IMW_Steel_Mile!$N$22:$N$57</c:f>
              <c:numCache>
                <c:formatCode>General</c:formatCode>
                <c:ptCount val="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numCache>
            </c:numRef>
          </c:cat>
          <c:val>
            <c:numRef>
              <c:f>IMW_Steel_Mile!$T$22:$T$57</c:f>
              <c:numCache>
                <c:formatCode>General</c:formatCode>
                <c:ptCount val="36"/>
                <c:pt idx="1">
                  <c:v>3.7967050865873015</c:v>
                </c:pt>
                <c:pt idx="2">
                  <c:v>1.878851267562679</c:v>
                </c:pt>
                <c:pt idx="3">
                  <c:v>1.2450245020212272</c:v>
                </c:pt>
                <c:pt idx="4">
                  <c:v>0.9297751616507377</c:v>
                </c:pt>
                <c:pt idx="5">
                  <c:v>0.74135163787290481</c:v>
                </c:pt>
                <c:pt idx="6">
                  <c:v>0.61611734659954864</c:v>
                </c:pt>
                <c:pt idx="7">
                  <c:v>0.52688924706816764</c:v>
                </c:pt>
                <c:pt idx="8">
                  <c:v>0.46011191313940247</c:v>
                </c:pt>
                <c:pt idx="9">
                  <c:v>0.40827137617541731</c:v>
                </c:pt>
                <c:pt idx="10">
                  <c:v>0.36686796386895243</c:v>
                </c:pt>
                <c:pt idx="11">
                  <c:v>0.3330431260221684</c:v>
                </c:pt>
                <c:pt idx="12">
                  <c:v>0.30489406767867472</c:v>
                </c:pt>
                <c:pt idx="13">
                  <c:v>0.28110528737373242</c:v>
                </c:pt>
                <c:pt idx="14">
                  <c:v>0.26073832629676075</c:v>
                </c:pt>
                <c:pt idx="15">
                  <c:v>0.24310578059540092</c:v>
                </c:pt>
                <c:pt idx="16">
                  <c:v>0.22769265231493169</c:v>
                </c:pt>
                <c:pt idx="17">
                  <c:v>0.2141055145302577</c:v>
                </c:pt>
                <c:pt idx="18">
                  <c:v>0.20203865592474535</c:v>
                </c:pt>
                <c:pt idx="19">
                  <c:v>0.19125093858904871</c:v>
                </c:pt>
                <c:pt idx="20">
                  <c:v>0.18154961294686539</c:v>
                </c:pt>
                <c:pt idx="21">
                  <c:v>0.1727787667177032</c:v>
                </c:pt>
                <c:pt idx="22">
                  <c:v>0.16481093084905321</c:v>
                </c:pt>
                <c:pt idx="23">
                  <c:v>0.15754087988970561</c:v>
                </c:pt>
                <c:pt idx="24">
                  <c:v>0.15088098560884788</c:v>
                </c:pt>
                <c:pt idx="25">
                  <c:v>0.14475768816451653</c:v>
                </c:pt>
                <c:pt idx="26">
                  <c:v>0.13910878339393079</c:v>
                </c:pt>
                <c:pt idx="27">
                  <c:v>0.1338813142500927</c:v>
                </c:pt>
                <c:pt idx="28">
                  <c:v>0.12902991506911612</c:v>
                </c:pt>
                <c:pt idx="29">
                  <c:v>0.12451549916131059</c:v>
                </c:pt>
                <c:pt idx="30">
                  <c:v>0.12030420946759526</c:v>
                </c:pt>
                <c:pt idx="31">
                  <c:v>0.11636657276797668</c:v>
                </c:pt>
                <c:pt idx="32">
                  <c:v>0.11267681283118827</c:v>
                </c:pt>
                <c:pt idx="33">
                  <c:v>0.10921228872692142</c:v>
                </c:pt>
                <c:pt idx="34">
                  <c:v>0.10595303248294169</c:v>
                </c:pt>
                <c:pt idx="35">
                  <c:v>0.10288136618025039</c:v>
                </c:pt>
              </c:numCache>
            </c:numRef>
          </c:val>
        </c:ser>
        <c:marker val="1"/>
        <c:axId val="63331328"/>
        <c:axId val="63341312"/>
      </c:lineChart>
      <c:catAx>
        <c:axId val="63331328"/>
        <c:scaling>
          <c:orientation val="minMax"/>
        </c:scaling>
        <c:delete val="1"/>
        <c:axPos val="b"/>
        <c:numFmt formatCode="General" sourceLinked="0"/>
        <c:tickLblPos val="none"/>
        <c:crossAx val="63341312"/>
        <c:crosses val="autoZero"/>
        <c:auto val="1"/>
        <c:lblAlgn val="ctr"/>
        <c:lblOffset val="100"/>
        <c:tickLblSkip val="5"/>
        <c:tickMarkSkip val="5"/>
      </c:catAx>
      <c:valAx>
        <c:axId val="63341312"/>
        <c:scaling>
          <c:orientation val="minMax"/>
          <c:max val="15"/>
          <c:min val="0"/>
        </c:scaling>
        <c:delete val="1"/>
        <c:axPos val="l"/>
        <c:numFmt formatCode="0.00" sourceLinked="1"/>
        <c:tickLblPos val="none"/>
        <c:crossAx val="63331328"/>
        <c:crosses val="autoZero"/>
        <c:crossBetween val="between"/>
        <c:majorUnit val="5"/>
      </c:valAx>
      <c:spPr>
        <a:noFill/>
      </c:spPr>
    </c:plotArea>
    <c:legend>
      <c:legendPos val="r"/>
      <c:layout>
        <c:manualLayout>
          <c:xMode val="edge"/>
          <c:yMode val="edge"/>
          <c:x val="0.29515436570428732"/>
          <c:y val="0.10451405112822439"/>
          <c:w val="0.67544076990376201"/>
          <c:h val="0.23395153813154726"/>
        </c:manualLayout>
      </c:layout>
      <c:spPr>
        <a:noFill/>
      </c:spPr>
      <c:txPr>
        <a:bodyPr/>
        <a:lstStyle/>
        <a:p>
          <a:pPr>
            <a:defRPr sz="1600" b="1">
              <a:solidFill>
                <a:schemeClr val="bg1"/>
              </a:solidFill>
            </a:defRPr>
          </a:pPr>
          <a:endParaRPr lang="en-US"/>
        </a:p>
      </c:txPr>
    </c:legend>
    <c:plotVisOnly val="1"/>
    <c:dispBlanksAs val="gap"/>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Total </a:t>
            </a:r>
            <a:r>
              <a:rPr lang="en-US" sz="2400" dirty="0" err="1" smtClean="0"/>
              <a:t>Redds</a:t>
            </a:r>
            <a:r>
              <a:rPr lang="en-US" sz="2400" dirty="0" smtClean="0"/>
              <a:t> with 95% CI</a:t>
            </a:r>
            <a:endParaRPr lang="en-US" sz="2400" dirty="0"/>
          </a:p>
        </c:rich>
      </c:tx>
      <c:layout>
        <c:manualLayout>
          <c:xMode val="edge"/>
          <c:yMode val="edge"/>
          <c:x val="0.31583832020997393"/>
          <c:y val="1.711504811898513E-3"/>
        </c:manualLayout>
      </c:layout>
    </c:title>
    <c:plotArea>
      <c:layout>
        <c:manualLayout>
          <c:layoutTarget val="inner"/>
          <c:xMode val="edge"/>
          <c:yMode val="edge"/>
          <c:x val="0.10741557305336832"/>
          <c:y val="0.13211289092295958"/>
          <c:w val="0.85665397279885613"/>
          <c:h val="0.63564980890260825"/>
        </c:manualLayout>
      </c:layout>
      <c:scatterChart>
        <c:scatterStyle val="lineMarker"/>
        <c:ser>
          <c:idx val="0"/>
          <c:order val="0"/>
          <c:tx>
            <c:v>Total Redds</c:v>
          </c:tx>
          <c:spPr>
            <a:ln w="28575">
              <a:noFill/>
            </a:ln>
          </c:spPr>
          <c:marker>
            <c:symbol val="square"/>
            <c:size val="9"/>
            <c:spPr>
              <a:solidFill>
                <a:schemeClr val="tx1"/>
              </a:solidFill>
              <a:ln>
                <a:noFill/>
              </a:ln>
            </c:spPr>
          </c:marker>
          <c:errBars>
            <c:errDir val="y"/>
            <c:errBarType val="both"/>
            <c:errValType val="cust"/>
            <c:plus>
              <c:numRef>
                <c:f>'Redd graph'!$L$2:$L$19</c:f>
                <c:numCache>
                  <c:formatCode>General</c:formatCode>
                  <c:ptCount val="18"/>
                  <c:pt idx="0">
                    <c:v>96</c:v>
                  </c:pt>
                  <c:pt idx="1">
                    <c:v>36</c:v>
                  </c:pt>
                  <c:pt idx="2">
                    <c:v>60</c:v>
                  </c:pt>
                  <c:pt idx="3">
                    <c:v>43</c:v>
                  </c:pt>
                  <c:pt idx="4">
                    <c:v>276</c:v>
                  </c:pt>
                  <c:pt idx="5">
                    <c:v>77</c:v>
                  </c:pt>
                  <c:pt idx="6">
                    <c:v>93</c:v>
                  </c:pt>
                  <c:pt idx="7">
                    <c:v>92</c:v>
                  </c:pt>
                  <c:pt idx="8">
                    <c:v>96</c:v>
                  </c:pt>
                  <c:pt idx="9">
                    <c:v>75</c:v>
                  </c:pt>
                  <c:pt idx="10">
                    <c:v>53</c:v>
                  </c:pt>
                  <c:pt idx="11">
                    <c:v>0</c:v>
                  </c:pt>
                  <c:pt idx="12">
                    <c:v>0</c:v>
                  </c:pt>
                  <c:pt idx="13">
                    <c:v>0</c:v>
                  </c:pt>
                  <c:pt idx="14">
                    <c:v>0</c:v>
                  </c:pt>
                  <c:pt idx="15">
                    <c:v>0</c:v>
                  </c:pt>
                  <c:pt idx="16">
                    <c:v>56</c:v>
                  </c:pt>
                  <c:pt idx="17">
                    <c:v>23</c:v>
                  </c:pt>
                </c:numCache>
              </c:numRef>
            </c:plus>
            <c:minus>
              <c:numRef>
                <c:f>'Redd graph'!$K$2:$K$19</c:f>
                <c:numCache>
                  <c:formatCode>General</c:formatCode>
                  <c:ptCount val="18"/>
                  <c:pt idx="0">
                    <c:v>17</c:v>
                  </c:pt>
                  <c:pt idx="1">
                    <c:v>15</c:v>
                  </c:pt>
                  <c:pt idx="2">
                    <c:v>2</c:v>
                  </c:pt>
                  <c:pt idx="3">
                    <c:v>18</c:v>
                  </c:pt>
                  <c:pt idx="4">
                    <c:v>73</c:v>
                  </c:pt>
                  <c:pt idx="5">
                    <c:v>31</c:v>
                  </c:pt>
                  <c:pt idx="6">
                    <c:v>40</c:v>
                  </c:pt>
                  <c:pt idx="7">
                    <c:v>44</c:v>
                  </c:pt>
                  <c:pt idx="8">
                    <c:v>40</c:v>
                  </c:pt>
                  <c:pt idx="9">
                    <c:v>23</c:v>
                  </c:pt>
                  <c:pt idx="10">
                    <c:v>29</c:v>
                  </c:pt>
                  <c:pt idx="11">
                    <c:v>0</c:v>
                  </c:pt>
                  <c:pt idx="12">
                    <c:v>0</c:v>
                  </c:pt>
                  <c:pt idx="13">
                    <c:v>0</c:v>
                  </c:pt>
                  <c:pt idx="14">
                    <c:v>0</c:v>
                  </c:pt>
                  <c:pt idx="15">
                    <c:v>0</c:v>
                  </c:pt>
                  <c:pt idx="16">
                    <c:v>4</c:v>
                  </c:pt>
                  <c:pt idx="17">
                    <c:v>1</c:v>
                  </c:pt>
                </c:numCache>
              </c:numRef>
            </c:minus>
          </c:errBars>
          <c:xVal>
            <c:numRef>
              <c:f>'Redd graph'!$A$2:$A$19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xVal>
          <c:yVal>
            <c:numRef>
              <c:f>'Redd graph'!$G$2:$G$19</c:f>
              <c:numCache>
                <c:formatCode>General</c:formatCode>
                <c:ptCount val="18"/>
                <c:pt idx="0">
                  <c:v>82</c:v>
                </c:pt>
                <c:pt idx="1">
                  <c:v>67</c:v>
                </c:pt>
                <c:pt idx="2">
                  <c:v>5</c:v>
                </c:pt>
                <c:pt idx="3">
                  <c:v>54</c:v>
                </c:pt>
                <c:pt idx="4">
                  <c:v>186</c:v>
                </c:pt>
                <c:pt idx="5">
                  <c:v>111</c:v>
                </c:pt>
                <c:pt idx="6">
                  <c:v>232</c:v>
                </c:pt>
                <c:pt idx="7">
                  <c:v>227</c:v>
                </c:pt>
                <c:pt idx="8">
                  <c:v>168</c:v>
                </c:pt>
                <c:pt idx="9">
                  <c:v>175</c:v>
                </c:pt>
                <c:pt idx="10">
                  <c:v>245</c:v>
                </c:pt>
                <c:pt idx="11">
                  <c:v>168</c:v>
                </c:pt>
                <c:pt idx="12">
                  <c:v>245</c:v>
                </c:pt>
                <c:pt idx="13">
                  <c:v>231</c:v>
                </c:pt>
                <c:pt idx="14">
                  <c:v>324</c:v>
                </c:pt>
                <c:pt idx="15">
                  <c:v>245</c:v>
                </c:pt>
                <c:pt idx="16">
                  <c:v>278</c:v>
                </c:pt>
                <c:pt idx="17">
                  <c:v>204</c:v>
                </c:pt>
              </c:numCache>
            </c:numRef>
          </c:yVal>
        </c:ser>
        <c:axId val="63400192"/>
        <c:axId val="63414656"/>
      </c:scatterChart>
      <c:valAx>
        <c:axId val="63400192"/>
        <c:scaling>
          <c:orientation val="minMax"/>
        </c:scaling>
        <c:axPos val="b"/>
        <c:title>
          <c:tx>
            <c:rich>
              <a:bodyPr/>
              <a:lstStyle/>
              <a:p>
                <a:pPr>
                  <a:defRPr sz="2000"/>
                </a:pPr>
                <a:r>
                  <a:rPr lang="en-US" sz="2000"/>
                  <a:t>Year</a:t>
                </a:r>
              </a:p>
            </c:rich>
          </c:tx>
          <c:layout>
            <c:manualLayout>
              <c:xMode val="edge"/>
              <c:yMode val="edge"/>
              <c:x val="0.51061926350115361"/>
              <c:y val="0.88287313480319762"/>
            </c:manualLayout>
          </c:layout>
        </c:title>
        <c:numFmt formatCode="General" sourceLinked="1"/>
        <c:tickLblPos val="nextTo"/>
        <c:txPr>
          <a:bodyPr/>
          <a:lstStyle/>
          <a:p>
            <a:pPr>
              <a:defRPr sz="1200"/>
            </a:pPr>
            <a:endParaRPr lang="en-US"/>
          </a:p>
        </c:txPr>
        <c:crossAx val="63414656"/>
        <c:crosses val="autoZero"/>
        <c:crossBetween val="midCat"/>
      </c:valAx>
      <c:valAx>
        <c:axId val="63414656"/>
        <c:scaling>
          <c:orientation val="minMax"/>
          <c:max val="450"/>
        </c:scaling>
        <c:axPos val="l"/>
        <c:majorGridlines/>
        <c:title>
          <c:tx>
            <c:rich>
              <a:bodyPr rot="-5400000" vert="horz"/>
              <a:lstStyle/>
              <a:p>
                <a:pPr>
                  <a:defRPr sz="2000"/>
                </a:pPr>
                <a:r>
                  <a:rPr lang="en-US" sz="2000"/>
                  <a:t>Count</a:t>
                </a:r>
              </a:p>
            </c:rich>
          </c:tx>
          <c:layout>
            <c:manualLayout>
              <c:xMode val="edge"/>
              <c:yMode val="edge"/>
              <c:x val="9.6969696969697074E-3"/>
              <c:y val="0.35837751531058654"/>
            </c:manualLayout>
          </c:layout>
        </c:title>
        <c:numFmt formatCode="General" sourceLinked="1"/>
        <c:tickLblPos val="nextTo"/>
        <c:txPr>
          <a:bodyPr/>
          <a:lstStyle/>
          <a:p>
            <a:pPr>
              <a:defRPr sz="1200"/>
            </a:pPr>
            <a:endParaRPr lang="en-US"/>
          </a:p>
        </c:txPr>
        <c:crossAx val="63400192"/>
        <c:crosses val="autoZero"/>
        <c:crossBetween val="midCat"/>
        <c:majorUnit val="150"/>
      </c:valAx>
      <c:spPr>
        <a:solidFill>
          <a:sysClr val="window" lastClr="FFFFFF"/>
        </a:solidFill>
      </c:spPr>
    </c:plotArea>
    <c:plotVisOnly val="1"/>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Total Escapement</a:t>
            </a:r>
          </a:p>
        </c:rich>
      </c:tx>
      <c:layout>
        <c:manualLayout>
          <c:xMode val="edge"/>
          <c:yMode val="edge"/>
          <c:x val="0.38937367374532772"/>
          <c:y val="1.2586697280350604E-3"/>
        </c:manualLayout>
      </c:layout>
    </c:title>
    <c:plotArea>
      <c:layout>
        <c:manualLayout>
          <c:layoutTarget val="inner"/>
          <c:xMode val="edge"/>
          <c:yMode val="edge"/>
          <c:x val="0.10741557305336832"/>
          <c:y val="0.13211289092295958"/>
          <c:w val="0.85665397279885602"/>
          <c:h val="0.62852891110499465"/>
        </c:manualLayout>
      </c:layout>
      <c:scatterChart>
        <c:scatterStyle val="lineMarker"/>
        <c:ser>
          <c:idx val="0"/>
          <c:order val="0"/>
          <c:tx>
            <c:v>Median Escapement</c:v>
          </c:tx>
          <c:spPr>
            <a:ln w="28575">
              <a:noFill/>
            </a:ln>
          </c:spPr>
          <c:marker>
            <c:symbol val="square"/>
            <c:size val="9"/>
            <c:spPr>
              <a:solidFill>
                <a:schemeClr val="tx1"/>
              </a:solidFill>
              <a:ln>
                <a:noFill/>
              </a:ln>
            </c:spPr>
          </c:marker>
          <c:errBars>
            <c:errDir val="y"/>
            <c:errBarType val="both"/>
            <c:errValType val="cust"/>
            <c:plus>
              <c:numRef>
                <c:f>Sheet1!$L$88:$L$105</c:f>
                <c:numCache>
                  <c:formatCode>General</c:formatCode>
                  <c:ptCount val="18"/>
                  <c:pt idx="0">
                    <c:v>131.9</c:v>
                  </c:pt>
                  <c:pt idx="1">
                    <c:v>56.010000000000005</c:v>
                  </c:pt>
                  <c:pt idx="2">
                    <c:v>162.97899999999998</c:v>
                  </c:pt>
                  <c:pt idx="3">
                    <c:v>57.160000000000011</c:v>
                  </c:pt>
                  <c:pt idx="4">
                    <c:v>351.6</c:v>
                  </c:pt>
                  <c:pt idx="5">
                    <c:v>119.1</c:v>
                  </c:pt>
                  <c:pt idx="6">
                    <c:v>143.19999999999999</c:v>
                  </c:pt>
                  <c:pt idx="7">
                    <c:v>141</c:v>
                  </c:pt>
                  <c:pt idx="8">
                    <c:v>163.4</c:v>
                  </c:pt>
                  <c:pt idx="9">
                    <c:v>114.19999999999999</c:v>
                  </c:pt>
                  <c:pt idx="10">
                    <c:v>111.80000000000001</c:v>
                  </c:pt>
                  <c:pt idx="11">
                    <c:v>68.2</c:v>
                  </c:pt>
                  <c:pt idx="12">
                    <c:v>108.5</c:v>
                  </c:pt>
                  <c:pt idx="13">
                    <c:v>87.2</c:v>
                  </c:pt>
                  <c:pt idx="14">
                    <c:v>138.69999999999999</c:v>
                  </c:pt>
                  <c:pt idx="15">
                    <c:v>94.2</c:v>
                  </c:pt>
                  <c:pt idx="16">
                    <c:v>102.10000000000001</c:v>
                  </c:pt>
                  <c:pt idx="17">
                    <c:v>93</c:v>
                  </c:pt>
                </c:numCache>
              </c:numRef>
            </c:plus>
            <c:minus>
              <c:numRef>
                <c:f>Sheet1!$K$88:$K$105</c:f>
                <c:numCache>
                  <c:formatCode>General</c:formatCode>
                  <c:ptCount val="18"/>
                  <c:pt idx="0">
                    <c:v>42.74</c:v>
                  </c:pt>
                  <c:pt idx="1">
                    <c:v>38.040000000000006</c:v>
                  </c:pt>
                  <c:pt idx="2">
                    <c:v>4.2460000000000004</c:v>
                  </c:pt>
                  <c:pt idx="3">
                    <c:v>26.919999999999987</c:v>
                  </c:pt>
                  <c:pt idx="4">
                    <c:v>109.30000000000001</c:v>
                  </c:pt>
                  <c:pt idx="5">
                    <c:v>63.650000000000006</c:v>
                  </c:pt>
                  <c:pt idx="6">
                    <c:v>119.19999999999999</c:v>
                  </c:pt>
                  <c:pt idx="7">
                    <c:v>129.50000000000003</c:v>
                  </c:pt>
                  <c:pt idx="8">
                    <c:v>100.6</c:v>
                  </c:pt>
                  <c:pt idx="9">
                    <c:v>83.300000000000011</c:v>
                  </c:pt>
                  <c:pt idx="10">
                    <c:v>108.1</c:v>
                  </c:pt>
                  <c:pt idx="11">
                    <c:v>97.9</c:v>
                  </c:pt>
                  <c:pt idx="12">
                    <c:v>176.3</c:v>
                  </c:pt>
                  <c:pt idx="13">
                    <c:v>129.50000000000003</c:v>
                  </c:pt>
                  <c:pt idx="14">
                    <c:v>167.60000000000002</c:v>
                  </c:pt>
                  <c:pt idx="15">
                    <c:v>131.00000000000003</c:v>
                  </c:pt>
                  <c:pt idx="16">
                    <c:v>137.4</c:v>
                  </c:pt>
                  <c:pt idx="17">
                    <c:v>95.500000000000028</c:v>
                  </c:pt>
                </c:numCache>
              </c:numRef>
            </c:minus>
          </c:errBars>
          <c:xVal>
            <c:numRef>
              <c:f>Sheet1!$J$88:$J$105</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xVal>
          <c:yVal>
            <c:numRef>
              <c:f>Sheet1!$F$88:$F$105</c:f>
              <c:numCache>
                <c:formatCode>General</c:formatCode>
                <c:ptCount val="18"/>
                <c:pt idx="0">
                  <c:v>105.7</c:v>
                </c:pt>
                <c:pt idx="1">
                  <c:v>93.79</c:v>
                </c:pt>
                <c:pt idx="2">
                  <c:v>7.4210000000000003</c:v>
                </c:pt>
                <c:pt idx="3">
                  <c:v>63.24</c:v>
                </c:pt>
                <c:pt idx="4">
                  <c:v>225.9</c:v>
                </c:pt>
                <c:pt idx="5">
                  <c:v>158.4</c:v>
                </c:pt>
                <c:pt idx="6">
                  <c:v>291</c:v>
                </c:pt>
                <c:pt idx="7">
                  <c:v>319.10000000000002</c:v>
                </c:pt>
                <c:pt idx="8">
                  <c:v>248.6</c:v>
                </c:pt>
                <c:pt idx="9">
                  <c:v>221.3</c:v>
                </c:pt>
                <c:pt idx="10">
                  <c:v>290</c:v>
                </c:pt>
                <c:pt idx="11">
                  <c:v>265.3</c:v>
                </c:pt>
                <c:pt idx="12">
                  <c:v>460</c:v>
                </c:pt>
                <c:pt idx="13">
                  <c:v>343.6</c:v>
                </c:pt>
                <c:pt idx="14">
                  <c:v>487.3</c:v>
                </c:pt>
                <c:pt idx="15">
                  <c:v>347.1</c:v>
                </c:pt>
                <c:pt idx="16">
                  <c:v>370</c:v>
                </c:pt>
                <c:pt idx="17">
                  <c:v>273.60000000000002</c:v>
                </c:pt>
              </c:numCache>
            </c:numRef>
          </c:yVal>
        </c:ser>
        <c:axId val="63464960"/>
        <c:axId val="63466880"/>
      </c:scatterChart>
      <c:valAx>
        <c:axId val="63464960"/>
        <c:scaling>
          <c:orientation val="minMax"/>
        </c:scaling>
        <c:axPos val="b"/>
        <c:title>
          <c:tx>
            <c:rich>
              <a:bodyPr/>
              <a:lstStyle/>
              <a:p>
                <a:pPr>
                  <a:defRPr sz="1400"/>
                </a:pPr>
                <a:r>
                  <a:rPr lang="en-US" sz="1400"/>
                  <a:t>Year</a:t>
                </a:r>
              </a:p>
            </c:rich>
          </c:tx>
          <c:layout/>
        </c:title>
        <c:numFmt formatCode="General" sourceLinked="1"/>
        <c:tickLblPos val="nextTo"/>
        <c:txPr>
          <a:bodyPr/>
          <a:lstStyle/>
          <a:p>
            <a:pPr>
              <a:defRPr sz="1200"/>
            </a:pPr>
            <a:endParaRPr lang="en-US"/>
          </a:p>
        </c:txPr>
        <c:crossAx val="63466880"/>
        <c:crosses val="autoZero"/>
        <c:crossBetween val="midCat"/>
      </c:valAx>
      <c:valAx>
        <c:axId val="63466880"/>
        <c:scaling>
          <c:orientation val="minMax"/>
          <c:max val="600"/>
        </c:scaling>
        <c:axPos val="l"/>
        <c:majorGridlines/>
        <c:title>
          <c:tx>
            <c:rich>
              <a:bodyPr rot="-5400000" vert="horz"/>
              <a:lstStyle/>
              <a:p>
                <a:pPr>
                  <a:defRPr sz="1400"/>
                </a:pPr>
                <a:r>
                  <a:rPr lang="en-US" sz="1400"/>
                  <a:t>Count</a:t>
                </a:r>
              </a:p>
            </c:rich>
          </c:tx>
          <c:layout/>
        </c:title>
        <c:numFmt formatCode="General" sourceLinked="1"/>
        <c:tickLblPos val="nextTo"/>
        <c:txPr>
          <a:bodyPr/>
          <a:lstStyle/>
          <a:p>
            <a:pPr>
              <a:defRPr sz="1200"/>
            </a:pPr>
            <a:endParaRPr lang="en-US"/>
          </a:p>
        </c:txPr>
        <c:crossAx val="63464960"/>
        <c:crosses val="autoZero"/>
        <c:crossBetween val="midCat"/>
        <c:majorUnit val="200"/>
      </c:valAx>
      <c:spPr>
        <a:solidFill>
          <a:sysClr val="window" lastClr="FFFFFF"/>
        </a:solidFill>
      </c:spPr>
    </c:plotArea>
    <c:plotVisOnly val="1"/>
  </c:chart>
  <c:spPr>
    <a:solidFill>
      <a:schemeClr val="bg1"/>
    </a:solidFill>
    <a:ln>
      <a:solidFill>
        <a:sysClr val="windowText" lastClr="000000"/>
      </a:solid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Total </a:t>
            </a:r>
            <a:r>
              <a:rPr lang="en-US" baseline="0"/>
              <a:t>Natural Origin Spawners</a:t>
            </a:r>
            <a:endParaRPr lang="en-US"/>
          </a:p>
        </c:rich>
      </c:tx>
      <c:layout>
        <c:manualLayout>
          <c:xMode val="edge"/>
          <c:yMode val="edge"/>
          <c:x val="0.31865858585858642"/>
          <c:y val="0"/>
        </c:manualLayout>
      </c:layout>
    </c:title>
    <c:plotArea>
      <c:layout>
        <c:manualLayout>
          <c:layoutTarget val="inner"/>
          <c:xMode val="edge"/>
          <c:yMode val="edge"/>
          <c:x val="9.9520687186829188E-2"/>
          <c:y val="0.13211289092295958"/>
          <c:w val="0.87112180068400757"/>
          <c:h val="0.61876189304462004"/>
        </c:manualLayout>
      </c:layout>
      <c:scatterChart>
        <c:scatterStyle val="lineMarker"/>
        <c:ser>
          <c:idx val="0"/>
          <c:order val="0"/>
          <c:tx>
            <c:v>Total NOS</c:v>
          </c:tx>
          <c:spPr>
            <a:ln w="28575">
              <a:noFill/>
            </a:ln>
          </c:spPr>
          <c:marker>
            <c:symbol val="square"/>
            <c:size val="9"/>
            <c:spPr>
              <a:solidFill>
                <a:schemeClr val="tx1"/>
              </a:solidFill>
              <a:ln>
                <a:noFill/>
              </a:ln>
            </c:spPr>
          </c:marker>
          <c:errBars>
            <c:errDir val="y"/>
            <c:errBarType val="both"/>
            <c:errValType val="cust"/>
            <c:plus>
              <c:numRef>
                <c:f>Sheet1!$L$88:$L$105</c:f>
                <c:numCache>
                  <c:formatCode>General</c:formatCode>
                  <c:ptCount val="18"/>
                  <c:pt idx="0">
                    <c:v>131.9</c:v>
                  </c:pt>
                  <c:pt idx="1">
                    <c:v>56.010000000000005</c:v>
                  </c:pt>
                  <c:pt idx="2">
                    <c:v>162.97899999999998</c:v>
                  </c:pt>
                  <c:pt idx="3">
                    <c:v>57.160000000000011</c:v>
                  </c:pt>
                  <c:pt idx="4">
                    <c:v>351.6</c:v>
                  </c:pt>
                  <c:pt idx="5">
                    <c:v>119.1</c:v>
                  </c:pt>
                  <c:pt idx="6">
                    <c:v>143.19999999999999</c:v>
                  </c:pt>
                  <c:pt idx="7">
                    <c:v>141</c:v>
                  </c:pt>
                  <c:pt idx="8">
                    <c:v>163.4</c:v>
                  </c:pt>
                  <c:pt idx="9">
                    <c:v>114.19999999999999</c:v>
                  </c:pt>
                  <c:pt idx="10">
                    <c:v>111.80000000000001</c:v>
                  </c:pt>
                  <c:pt idx="11">
                    <c:v>68.2</c:v>
                  </c:pt>
                  <c:pt idx="12">
                    <c:v>108.5</c:v>
                  </c:pt>
                  <c:pt idx="13">
                    <c:v>87.2</c:v>
                  </c:pt>
                  <c:pt idx="14">
                    <c:v>138.69999999999999</c:v>
                  </c:pt>
                  <c:pt idx="15">
                    <c:v>94.2</c:v>
                  </c:pt>
                  <c:pt idx="16">
                    <c:v>102.10000000000001</c:v>
                  </c:pt>
                  <c:pt idx="17">
                    <c:v>93</c:v>
                  </c:pt>
                </c:numCache>
              </c:numRef>
            </c:plus>
            <c:minus>
              <c:numRef>
                <c:f>Sheet1!$K$88:$K$105</c:f>
                <c:numCache>
                  <c:formatCode>General</c:formatCode>
                  <c:ptCount val="18"/>
                  <c:pt idx="0">
                    <c:v>42.74</c:v>
                  </c:pt>
                  <c:pt idx="1">
                    <c:v>38.040000000000006</c:v>
                  </c:pt>
                  <c:pt idx="2">
                    <c:v>4.2460000000000004</c:v>
                  </c:pt>
                  <c:pt idx="3">
                    <c:v>26.919999999999987</c:v>
                  </c:pt>
                  <c:pt idx="4">
                    <c:v>109.30000000000001</c:v>
                  </c:pt>
                  <c:pt idx="5">
                    <c:v>63.650000000000006</c:v>
                  </c:pt>
                  <c:pt idx="6">
                    <c:v>119.19999999999999</c:v>
                  </c:pt>
                  <c:pt idx="7">
                    <c:v>129.50000000000003</c:v>
                  </c:pt>
                  <c:pt idx="8">
                    <c:v>100.6</c:v>
                  </c:pt>
                  <c:pt idx="9">
                    <c:v>83.300000000000011</c:v>
                  </c:pt>
                  <c:pt idx="10">
                    <c:v>108.1</c:v>
                  </c:pt>
                  <c:pt idx="11">
                    <c:v>97.9</c:v>
                  </c:pt>
                  <c:pt idx="12">
                    <c:v>176.3</c:v>
                  </c:pt>
                  <c:pt idx="13">
                    <c:v>129.50000000000003</c:v>
                  </c:pt>
                  <c:pt idx="14">
                    <c:v>167.60000000000002</c:v>
                  </c:pt>
                  <c:pt idx="15">
                    <c:v>131.00000000000003</c:v>
                  </c:pt>
                  <c:pt idx="16">
                    <c:v>137.4</c:v>
                  </c:pt>
                  <c:pt idx="17">
                    <c:v>95.500000000000028</c:v>
                  </c:pt>
                </c:numCache>
              </c:numRef>
            </c:minus>
          </c:errBars>
          <c:xVal>
            <c:numRef>
              <c:f>Sheet1!$J$106:$J$123</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xVal>
          <c:yVal>
            <c:numRef>
              <c:f>Sheet1!$F$106:$F$123</c:f>
              <c:numCache>
                <c:formatCode>General</c:formatCode>
                <c:ptCount val="18"/>
                <c:pt idx="0">
                  <c:v>105.7</c:v>
                </c:pt>
                <c:pt idx="1">
                  <c:v>93.79</c:v>
                </c:pt>
                <c:pt idx="2">
                  <c:v>7.4210000000000003</c:v>
                </c:pt>
                <c:pt idx="3">
                  <c:v>63.24</c:v>
                </c:pt>
                <c:pt idx="4">
                  <c:v>225.9</c:v>
                </c:pt>
                <c:pt idx="5">
                  <c:v>158.4</c:v>
                </c:pt>
                <c:pt idx="6">
                  <c:v>291</c:v>
                </c:pt>
                <c:pt idx="7">
                  <c:v>319.10000000000002</c:v>
                </c:pt>
                <c:pt idx="8">
                  <c:v>248.6</c:v>
                </c:pt>
                <c:pt idx="9">
                  <c:v>221.3</c:v>
                </c:pt>
                <c:pt idx="10">
                  <c:v>290</c:v>
                </c:pt>
                <c:pt idx="11">
                  <c:v>142.1</c:v>
                </c:pt>
                <c:pt idx="12">
                  <c:v>256.89999999999969</c:v>
                </c:pt>
                <c:pt idx="13">
                  <c:v>191.9</c:v>
                </c:pt>
                <c:pt idx="14">
                  <c:v>264.3</c:v>
                </c:pt>
                <c:pt idx="15">
                  <c:v>197.4</c:v>
                </c:pt>
                <c:pt idx="16">
                  <c:v>204.3</c:v>
                </c:pt>
                <c:pt idx="17">
                  <c:v>146.80000000000001</c:v>
                </c:pt>
              </c:numCache>
            </c:numRef>
          </c:yVal>
        </c:ser>
        <c:axId val="63577472"/>
        <c:axId val="63624704"/>
      </c:scatterChart>
      <c:valAx>
        <c:axId val="63577472"/>
        <c:scaling>
          <c:orientation val="minMax"/>
        </c:scaling>
        <c:axPos val="b"/>
        <c:title>
          <c:tx>
            <c:rich>
              <a:bodyPr/>
              <a:lstStyle/>
              <a:p>
                <a:pPr>
                  <a:defRPr sz="1400"/>
                </a:pPr>
                <a:r>
                  <a:rPr lang="en-US" sz="1400"/>
                  <a:t>Year</a:t>
                </a:r>
              </a:p>
            </c:rich>
          </c:tx>
          <c:layout/>
        </c:title>
        <c:numFmt formatCode="General" sourceLinked="1"/>
        <c:tickLblPos val="nextTo"/>
        <c:txPr>
          <a:bodyPr/>
          <a:lstStyle/>
          <a:p>
            <a:pPr>
              <a:defRPr sz="1200"/>
            </a:pPr>
            <a:endParaRPr lang="en-US"/>
          </a:p>
        </c:txPr>
        <c:crossAx val="63624704"/>
        <c:crosses val="autoZero"/>
        <c:crossBetween val="midCat"/>
      </c:valAx>
      <c:valAx>
        <c:axId val="63624704"/>
        <c:scaling>
          <c:orientation val="minMax"/>
          <c:max val="600"/>
        </c:scaling>
        <c:axPos val="l"/>
        <c:majorGridlines/>
        <c:title>
          <c:tx>
            <c:rich>
              <a:bodyPr rot="-5400000" vert="horz"/>
              <a:lstStyle/>
              <a:p>
                <a:pPr algn="ctr" rtl="0">
                  <a:defRPr lang="en-US" sz="1400" b="1" i="0" u="none" strike="noStrike" kern="1200" baseline="0">
                    <a:solidFill>
                      <a:prstClr val="black"/>
                    </a:solidFill>
                    <a:latin typeface="+mn-lt"/>
                    <a:ea typeface="+mn-ea"/>
                    <a:cs typeface="+mn-cs"/>
                  </a:defRPr>
                </a:pPr>
                <a:r>
                  <a:rPr lang="en-US" sz="1400" b="1" i="0" u="none" strike="noStrike" kern="1200" baseline="0">
                    <a:solidFill>
                      <a:prstClr val="black"/>
                    </a:solidFill>
                    <a:latin typeface="+mn-lt"/>
                    <a:ea typeface="+mn-ea"/>
                    <a:cs typeface="+mn-cs"/>
                  </a:rPr>
                  <a:t>Count</a:t>
                </a:r>
              </a:p>
            </c:rich>
          </c:tx>
          <c:layout/>
        </c:title>
        <c:numFmt formatCode="General" sourceLinked="1"/>
        <c:tickLblPos val="nextTo"/>
        <c:txPr>
          <a:bodyPr/>
          <a:lstStyle/>
          <a:p>
            <a:pPr>
              <a:defRPr sz="1200"/>
            </a:pPr>
            <a:endParaRPr lang="en-US"/>
          </a:p>
        </c:txPr>
        <c:crossAx val="63577472"/>
        <c:crosses val="autoZero"/>
        <c:crossBetween val="midCat"/>
        <c:majorUnit val="200"/>
      </c:valAx>
      <c:spPr>
        <a:solidFill>
          <a:sysClr val="window" lastClr="FFFFFF"/>
        </a:solidFill>
      </c:spPr>
    </c:plotArea>
    <c:plotVisOnly val="1"/>
  </c:chart>
  <c:spPr>
    <a:solidFill>
      <a:sysClr val="window" lastClr="FFFFFF"/>
    </a:solidFill>
    <a:ln>
      <a:solidFill>
        <a:sysClr val="windowText" lastClr="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989589-F8FF-43BC-8A12-5D8358388CB9}" type="datetimeFigureOut">
              <a:rPr lang="en-US" smtClean="0"/>
              <a:pPr/>
              <a:t>03/13/2012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F04C8B-809A-4F27-8623-6C3292DA95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39FEA-8815-D94D-8C2D-6697753C5611}" type="datetimeFigureOut">
              <a:rPr lang="en-US" smtClean="0"/>
              <a:pPr/>
              <a:t>03/13/2012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327A6-4981-5647-A403-A01DD9F8C4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frame loops years of data!</a:t>
            </a:r>
          </a:p>
          <a:p>
            <a:pPr marL="228600" indent="-228600">
              <a:buAutoNum type="arabicParenR"/>
            </a:pPr>
            <a:r>
              <a:rPr lang="en-US" baseline="0" dirty="0" err="1" smtClean="0"/>
              <a:t>Redd</a:t>
            </a:r>
            <a:r>
              <a:rPr lang="en-US" baseline="0" dirty="0" smtClean="0"/>
              <a:t> density</a:t>
            </a:r>
          </a:p>
          <a:p>
            <a:pPr marL="228600" indent="-228600">
              <a:buAutoNum type="arabicParenR"/>
            </a:pPr>
            <a:r>
              <a:rPr lang="en-US" baseline="0" dirty="0" smtClean="0"/>
              <a:t>Discrepancy function – </a:t>
            </a:r>
            <a:r>
              <a:rPr lang="en-US" baseline="0" dirty="0" err="1" smtClean="0"/>
              <a:t>GoF</a:t>
            </a:r>
            <a:endParaRPr lang="en-US" baseline="0" dirty="0" smtClean="0"/>
          </a:p>
          <a:p>
            <a:pPr marL="228600" indent="-228600">
              <a:buAutoNum type="arabicParenR"/>
            </a:pPr>
            <a:r>
              <a:rPr lang="en-US" baseline="0" dirty="0" smtClean="0"/>
              <a:t>Total </a:t>
            </a:r>
            <a:r>
              <a:rPr lang="en-US" baseline="0" dirty="0" err="1" smtClean="0"/>
              <a:t>Redds</a:t>
            </a:r>
            <a:endParaRPr lang="en-US" baseline="0" dirty="0" smtClean="0"/>
          </a:p>
          <a:p>
            <a:pPr marL="228600" indent="-228600">
              <a:buAutoNum type="arabicParenR"/>
            </a:pPr>
            <a:r>
              <a:rPr lang="en-US" baseline="0" dirty="0" smtClean="0"/>
              <a:t>% Female</a:t>
            </a:r>
          </a:p>
          <a:p>
            <a:pPr marL="228600" indent="-228600">
              <a:buAutoNum type="arabicParenR"/>
            </a:pPr>
            <a:r>
              <a:rPr lang="en-US" baseline="0" dirty="0" smtClean="0"/>
              <a:t>% NOS</a:t>
            </a:r>
          </a:p>
          <a:p>
            <a:pPr marL="228600" indent="-228600">
              <a:buAutoNum type="arabicParenR"/>
            </a:pPr>
            <a:r>
              <a:rPr lang="en-US" baseline="0" dirty="0" smtClean="0"/>
              <a:t>Females per </a:t>
            </a:r>
            <a:r>
              <a:rPr lang="en-US" baseline="0" dirty="0" err="1" smtClean="0"/>
              <a:t>Redd</a:t>
            </a:r>
            <a:endParaRPr lang="en-US" baseline="0" dirty="0" smtClean="0"/>
          </a:p>
          <a:p>
            <a:pPr marL="228600" indent="-228600">
              <a:buAutoNum type="arabicParenR"/>
            </a:pPr>
            <a:r>
              <a:rPr lang="en-US" baseline="0" dirty="0" smtClean="0"/>
              <a:t>Proportion at age</a:t>
            </a:r>
          </a:p>
          <a:p>
            <a:pPr marL="228600" indent="-228600">
              <a:buAutoNum type="arabicParenR"/>
            </a:pPr>
            <a:r>
              <a:rPr lang="en-US" baseline="0" dirty="0" smtClean="0"/>
              <a:t>Total escapement and total NOS</a:t>
            </a:r>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major impetus for this project grew out of another project in the Columbia Basin called the Coordinated Data Assessments. This was a basin wide project started in 2010 that involved both state and tribal entities and sought to see what the current state of data management and data sharing capabilities are.</a:t>
            </a:r>
          </a:p>
          <a:p>
            <a:endParaRPr lang="en-US" baseline="0" dirty="0" smtClean="0"/>
          </a:p>
          <a:p>
            <a:r>
              <a:rPr lang="en-US" baseline="0" dirty="0" smtClean="0"/>
              <a:t>It focused on 3 high-level VSP </a:t>
            </a:r>
            <a:r>
              <a:rPr lang="en-US" baseline="0" dirty="0" err="1" smtClean="0"/>
              <a:t>indicitators</a:t>
            </a:r>
            <a:r>
              <a:rPr lang="en-US" baseline="0" dirty="0" smtClean="0"/>
              <a:t>: NSA, SAR, and </a:t>
            </a:r>
            <a:r>
              <a:rPr lang="en-US" baseline="0" dirty="0" err="1" smtClean="0"/>
              <a:t>RpS</a:t>
            </a:r>
            <a:r>
              <a:rPr lang="en-US" baseline="0" dirty="0" smtClean="0"/>
              <a:t>, and looked at if and how the agencies were performing these </a:t>
            </a:r>
            <a:r>
              <a:rPr lang="en-US" baseline="0" dirty="0" err="1" smtClean="0"/>
              <a:t>calulations</a:t>
            </a:r>
            <a:r>
              <a:rPr lang="en-US" baseline="0" dirty="0" smtClean="0"/>
              <a:t>, where the data came from, and how it was stored.</a:t>
            </a:r>
          </a:p>
          <a:p>
            <a:endParaRPr lang="en-US" baseline="0" dirty="0" smtClean="0"/>
          </a:p>
          <a:p>
            <a:r>
              <a:rPr lang="en-US" baseline="0" dirty="0" smtClean="0"/>
              <a:t>Numerous gaps and needs were illuminated in the process, these include improved data management infrastructure and staffing. Better documentation of metadata, and standardized analytical techniques.  My talk today gets mostly at this last point, as Washington is looking to adopt the use of DAGs in some of it’s analysis of high-level indicators.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Uses </a:t>
            </a:r>
            <a:r>
              <a:rPr lang="en-US" sz="2400" dirty="0" smtClean="0"/>
              <a:t>Nodes</a:t>
            </a:r>
            <a:r>
              <a:rPr lang="en-US" sz="2400" baseline="0" dirty="0" smtClean="0"/>
              <a:t> (ovals) and edges (arrows) and frames (boxes)</a:t>
            </a:r>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Several general core DAGs (redds, AUC, mark-recapture, weirs, etc) can be adapted to specific populations to estimate indicators</a:t>
            </a:r>
          </a:p>
          <a:p>
            <a:endParaRPr lang="en-US" sz="2400" dirty="0" smtClean="0"/>
          </a:p>
          <a:p>
            <a:endParaRPr lang="en-US" sz="2400" dirty="0" smtClean="0"/>
          </a:p>
          <a:p>
            <a:r>
              <a:rPr lang="en-US" sz="2400" dirty="0" smtClean="0"/>
              <a:t>Reasons they provide an advantage:</a:t>
            </a:r>
          </a:p>
          <a:p>
            <a:pPr lvl="1"/>
            <a:r>
              <a:rPr lang="en-US" sz="2000" dirty="0" smtClean="0"/>
              <a:t>Transparent</a:t>
            </a:r>
          </a:p>
          <a:p>
            <a:pPr lvl="1"/>
            <a:r>
              <a:rPr lang="en-US" sz="2000" dirty="0" smtClean="0"/>
              <a:t>Repeatable</a:t>
            </a:r>
          </a:p>
          <a:p>
            <a:pPr lvl="1"/>
            <a:r>
              <a:rPr lang="en-US" sz="2000" dirty="0" smtClean="0"/>
              <a:t>Deal with missing years, limited data</a:t>
            </a:r>
          </a:p>
          <a:p>
            <a:pPr lvl="1"/>
            <a:r>
              <a:rPr lang="en-US" sz="2000" dirty="0" smtClean="0"/>
              <a:t>Good for time-series data</a:t>
            </a:r>
          </a:p>
          <a:p>
            <a:r>
              <a:rPr lang="en-US" sz="2400" dirty="0" smtClean="0"/>
              <a:t>Coding is pretty easy</a:t>
            </a:r>
          </a:p>
          <a:p>
            <a:pPr lvl="1"/>
            <a:r>
              <a:rPr lang="en-US" sz="2000" dirty="0" smtClean="0"/>
              <a:t>Free software tools</a:t>
            </a:r>
          </a:p>
          <a:p>
            <a:pPr lvl="1"/>
            <a:r>
              <a:rPr lang="en-US" sz="2000" dirty="0" err="1" smtClean="0"/>
              <a:t>LaTeX</a:t>
            </a:r>
            <a:r>
              <a:rPr lang="en-US" sz="2000" baseline="0" dirty="0" smtClean="0"/>
              <a:t> </a:t>
            </a:r>
            <a:r>
              <a:rPr lang="en-US" sz="2000" dirty="0" smtClean="0"/>
              <a:t>will translate to statistical nomenclature</a:t>
            </a:r>
          </a:p>
          <a:p>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Putting that</a:t>
            </a:r>
            <a:r>
              <a:rPr lang="en-US" baseline="0" dirty="0" smtClean="0"/>
              <a:t> all together, this is the approach we took to calculating escapement. [Go through each item quickly]</a:t>
            </a:r>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Mill-Abernathy-Germany complex is centered at ~ RM 55 of the Columbia River. The combined watershed is 208 sq km. Since 2005 WDFW has performed census </a:t>
            </a:r>
            <a:r>
              <a:rPr lang="en-US" baseline="0" dirty="0" err="1" smtClean="0"/>
              <a:t>redd</a:t>
            </a:r>
            <a:r>
              <a:rPr lang="en-US" baseline="0" dirty="0" smtClean="0"/>
              <a:t> surveys along the </a:t>
            </a:r>
            <a:r>
              <a:rPr lang="en-US" baseline="0" dirty="0" err="1" smtClean="0"/>
              <a:t>mainstem</a:t>
            </a:r>
            <a:r>
              <a:rPr lang="en-US" baseline="0" dirty="0" smtClean="0"/>
              <a:t> of each stream, and in the major spawning tributaries. </a:t>
            </a:r>
          </a:p>
          <a:p>
            <a:endParaRPr lang="en-US" baseline="0" dirty="0" smtClean="0"/>
          </a:p>
          <a:p>
            <a:r>
              <a:rPr lang="en-US" baseline="0" dirty="0" smtClean="0"/>
              <a:t>In 2010 and 11 one reach in Germany except for one reach in Germany with landowner conflicts.</a:t>
            </a:r>
          </a:p>
          <a:p>
            <a:endParaRPr lang="en-US" baseline="0" dirty="0" smtClean="0"/>
          </a:p>
          <a:p>
            <a:r>
              <a:rPr lang="en-US" baseline="0" dirty="0" smtClean="0"/>
              <a:t>Beyond the census reaches, 3 additional reaches are surveyed near the peak where </a:t>
            </a:r>
            <a:r>
              <a:rPr lang="en-US" baseline="0" dirty="0" err="1" smtClean="0"/>
              <a:t>redds</a:t>
            </a:r>
            <a:r>
              <a:rPr lang="en-US" baseline="0" dirty="0" smtClean="0"/>
              <a:t> are occasionally seen.</a:t>
            </a:r>
          </a:p>
        </p:txBody>
      </p:sp>
      <p:sp>
        <p:nvSpPr>
          <p:cNvPr id="4" name="Slide Number Placeholder 3"/>
          <p:cNvSpPr>
            <a:spLocks noGrp="1"/>
          </p:cNvSpPr>
          <p:nvPr>
            <p:ph type="sldNum" sz="quarter" idx="10"/>
          </p:nvPr>
        </p:nvSpPr>
        <p:spPr/>
        <p:txBody>
          <a:bodyPr/>
          <a:lstStyle/>
          <a:p>
            <a:fld id="{66E327A6-4981-5647-A403-A01DD9F8C4B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 to 2005</a:t>
            </a:r>
            <a:r>
              <a:rPr lang="en-US" baseline="0" dirty="0" smtClean="0"/>
              <a:t> an index reach in the lower, mid, and upper sections of Abernathy and Germany were surveyed throughout the season. </a:t>
            </a:r>
          </a:p>
          <a:p>
            <a:r>
              <a:rPr lang="en-US" baseline="0" dirty="0" smtClean="0"/>
              <a:t>Supplemental reaches were then surveyed at the peak.</a:t>
            </a:r>
          </a:p>
          <a:p>
            <a:r>
              <a:rPr lang="en-US" baseline="0" dirty="0" smtClean="0"/>
              <a:t>Mill Creek not surveyed.</a:t>
            </a:r>
          </a:p>
        </p:txBody>
      </p:sp>
      <p:sp>
        <p:nvSpPr>
          <p:cNvPr id="4" name="Slide Number Placeholder 3"/>
          <p:cNvSpPr>
            <a:spLocks noGrp="1"/>
          </p:cNvSpPr>
          <p:nvPr>
            <p:ph type="sldNum" sz="quarter" idx="10"/>
          </p:nvPr>
        </p:nvSpPr>
        <p:spPr/>
        <p:txBody>
          <a:bodyPr/>
          <a:lstStyle/>
          <a:p>
            <a:fld id="{66E327A6-4981-5647-A403-A01DD9F8C4B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clumpy or patchy the right word!?</a:t>
            </a:r>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Steelhead</a:t>
            </a:r>
            <a:r>
              <a:rPr lang="en-US" baseline="0" dirty="0" smtClean="0"/>
              <a:t> </a:t>
            </a:r>
            <a:r>
              <a:rPr lang="en-US" baseline="0" dirty="0" err="1" smtClean="0"/>
              <a:t>redd</a:t>
            </a:r>
            <a:r>
              <a:rPr lang="en-US" baseline="0" dirty="0" smtClean="0"/>
              <a:t> density data is not normally distributed!</a:t>
            </a:r>
          </a:p>
          <a:p>
            <a:endParaRPr lang="en-US" baseline="0" dirty="0" smtClean="0"/>
          </a:p>
          <a:p>
            <a:r>
              <a:rPr lang="en-US" baseline="0" dirty="0" smtClean="0"/>
              <a:t>Lot’s of 0’s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The other basic problem</a:t>
            </a:r>
            <a:r>
              <a:rPr lang="en-US" b="1" baseline="0" dirty="0" smtClean="0"/>
              <a:t> is missing data, mention that too!</a:t>
            </a:r>
            <a:endParaRPr lang="en-US" b="1" dirty="0" smtClean="0"/>
          </a:p>
          <a:p>
            <a:endParaRPr lang="en-US" baseline="0" dirty="0" smtClean="0"/>
          </a:p>
          <a:p>
            <a:endParaRPr lang="en-US" baseline="0" dirty="0" smtClean="0"/>
          </a:p>
          <a:p>
            <a:r>
              <a:rPr lang="en-US" baseline="0" dirty="0" smtClean="0"/>
              <a:t>Other confounding effects like the hatchery weir where density of redds if very high just below 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E327A6-4981-5647-A403-A01DD9F8C4B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F100-5AAB-1943-9F3E-D0539BFE5AF1}" type="datetimeFigureOut">
              <a:rPr lang="en-US" smtClean="0"/>
              <a:pPr/>
              <a:t>03/13/2012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DBD84-EC72-4842-A096-2FD46194F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F100-5AAB-1943-9F3E-D0539BFE5AF1}" type="datetimeFigureOut">
              <a:rPr lang="en-US" smtClean="0"/>
              <a:pPr/>
              <a:t>03/13/2012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DBD84-EC72-4842-A096-2FD46194F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tle Final IIII.jpg"/>
          <p:cNvPicPr>
            <a:picLocks noChangeAspect="1"/>
          </p:cNvPicPr>
          <p:nvPr/>
        </p:nvPicPr>
        <p:blipFill>
          <a:blip r:embed="rId2"/>
          <a:stretch>
            <a:fillRect/>
          </a:stretch>
        </p:blipFill>
        <p:spPr>
          <a:xfrm>
            <a:off x="0" y="0"/>
            <a:ext cx="9144000" cy="6858000"/>
          </a:xfrm>
          <a:prstGeom prst="rect">
            <a:avLst/>
          </a:prstGeom>
        </p:spPr>
      </p:pic>
      <p:sp>
        <p:nvSpPr>
          <p:cNvPr id="10" name="TextBox 9"/>
          <p:cNvSpPr txBox="1"/>
          <p:nvPr/>
        </p:nvSpPr>
        <p:spPr>
          <a:xfrm>
            <a:off x="288649" y="247395"/>
            <a:ext cx="8377369" cy="1754326"/>
          </a:xfrm>
          <a:prstGeom prst="rect">
            <a:avLst/>
          </a:prstGeom>
          <a:noFill/>
        </p:spPr>
        <p:txBody>
          <a:bodyPr wrap="square" rtlCol="0">
            <a:spAutoFit/>
          </a:bodyPr>
          <a:lstStyle/>
          <a:p>
            <a:r>
              <a:rPr lang="en-US" sz="4800" b="1" dirty="0" smtClean="0">
                <a:solidFill>
                  <a:schemeClr val="accent3">
                    <a:lumMod val="60000"/>
                    <a:lumOff val="40000"/>
                  </a:schemeClr>
                </a:solidFill>
                <a:effectLst>
                  <a:outerShdw blurRad="50800" dist="38100" dir="2700000" algn="tl" rotWithShape="0">
                    <a:schemeClr val="tx1">
                      <a:alpha val="43000"/>
                    </a:schemeClr>
                  </a:outerShdw>
                </a:effectLst>
              </a:rPr>
              <a:t>Directed Acyclic Graphs: </a:t>
            </a:r>
          </a:p>
          <a:p>
            <a:r>
              <a:rPr lang="en-US" sz="3000" b="1" dirty="0" smtClean="0">
                <a:solidFill>
                  <a:schemeClr val="bg1"/>
                </a:solidFill>
                <a:effectLst>
                  <a:outerShdw blurRad="50800" dist="38100" dir="2700000" algn="tl" rotWithShape="0">
                    <a:srgbClr val="000000">
                      <a:alpha val="43000"/>
                    </a:srgbClr>
                  </a:outerShdw>
                </a:effectLst>
              </a:rPr>
              <a:t>A tool to incorporate uncertainty in steelhead </a:t>
            </a:r>
          </a:p>
          <a:p>
            <a:r>
              <a:rPr lang="en-US" sz="3000" b="1" dirty="0" err="1" smtClean="0">
                <a:solidFill>
                  <a:schemeClr val="bg1"/>
                </a:solidFill>
                <a:effectLst>
                  <a:outerShdw blurRad="50800" dist="38100" dir="2700000" algn="tl" rotWithShape="0">
                    <a:srgbClr val="000000">
                      <a:alpha val="43000"/>
                    </a:srgbClr>
                  </a:outerShdw>
                </a:effectLst>
              </a:rPr>
              <a:t>redd</a:t>
            </a:r>
            <a:r>
              <a:rPr lang="en-US" sz="3000" b="1" dirty="0" smtClean="0">
                <a:solidFill>
                  <a:schemeClr val="bg1"/>
                </a:solidFill>
                <a:effectLst>
                  <a:outerShdw blurRad="50800" dist="38100" dir="2700000" algn="tl" rotWithShape="0">
                    <a:srgbClr val="000000">
                      <a:alpha val="43000"/>
                    </a:srgbClr>
                  </a:outerShdw>
                </a:effectLst>
              </a:rPr>
              <a:t>-based escapement  estimates</a:t>
            </a:r>
            <a:endParaRPr lang="en-US" sz="3000" b="1" dirty="0">
              <a:solidFill>
                <a:schemeClr val="bg1"/>
              </a:solidFill>
              <a:effectLst>
                <a:outerShdw blurRad="50800" dist="38100" dir="2700000" algn="tl" rotWithShape="0">
                  <a:srgbClr val="000000">
                    <a:alpha val="43000"/>
                  </a:srgbClr>
                </a:outerShdw>
              </a:effectLst>
            </a:endParaRPr>
          </a:p>
        </p:txBody>
      </p:sp>
      <p:sp>
        <p:nvSpPr>
          <p:cNvPr id="11" name="TextBox 10"/>
          <p:cNvSpPr txBox="1"/>
          <p:nvPr/>
        </p:nvSpPr>
        <p:spPr>
          <a:xfrm>
            <a:off x="6477000" y="5334000"/>
            <a:ext cx="1963486" cy="1015663"/>
          </a:xfrm>
          <a:prstGeom prst="rect">
            <a:avLst/>
          </a:prstGeom>
          <a:noFill/>
        </p:spPr>
        <p:txBody>
          <a:bodyPr wrap="none" rtlCol="0">
            <a:spAutoFit/>
          </a:bodyPr>
          <a:lstStyle/>
          <a:p>
            <a:pPr algn="ctr"/>
            <a:r>
              <a:rPr lang="en-US" sz="2000" dirty="0" smtClean="0">
                <a:solidFill>
                  <a:schemeClr val="accent3">
                    <a:lumMod val="20000"/>
                    <a:lumOff val="80000"/>
                  </a:schemeClr>
                </a:solidFill>
                <a:effectLst>
                  <a:outerShdw blurRad="38100" dist="38100" dir="2700000" algn="tl">
                    <a:srgbClr val="000000">
                      <a:alpha val="43137"/>
                    </a:srgbClr>
                  </a:outerShdw>
                </a:effectLst>
              </a:rPr>
              <a:t>Danny Warren</a:t>
            </a:r>
          </a:p>
          <a:p>
            <a:pPr algn="ctr"/>
            <a:r>
              <a:rPr lang="en-US" sz="2000" dirty="0" smtClean="0">
                <a:solidFill>
                  <a:schemeClr val="accent3">
                    <a:lumMod val="20000"/>
                    <a:lumOff val="80000"/>
                  </a:schemeClr>
                </a:solidFill>
                <a:effectLst>
                  <a:outerShdw blurRad="38100" dist="38100" dir="2700000" algn="tl">
                    <a:srgbClr val="000000">
                      <a:alpha val="43137"/>
                    </a:srgbClr>
                  </a:outerShdw>
                </a:effectLst>
              </a:rPr>
              <a:t>Dan Rawding</a:t>
            </a:r>
          </a:p>
          <a:p>
            <a:pPr algn="ctr"/>
            <a:r>
              <a:rPr lang="en-US" sz="2000" dirty="0" smtClean="0">
                <a:solidFill>
                  <a:schemeClr val="accent3">
                    <a:lumMod val="20000"/>
                    <a:lumOff val="80000"/>
                  </a:schemeClr>
                </a:solidFill>
                <a:effectLst>
                  <a:outerShdw blurRad="38100" dist="38100" dir="2700000" algn="tl">
                    <a:srgbClr val="000000">
                      <a:alpha val="43137"/>
                    </a:srgbClr>
                  </a:outerShdw>
                </a:effectLst>
              </a:rPr>
              <a:t>March 14</a:t>
            </a:r>
            <a:r>
              <a:rPr lang="en-US" sz="2000" baseline="30000" dirty="0" smtClean="0">
                <a:solidFill>
                  <a:schemeClr val="accent3">
                    <a:lumMod val="20000"/>
                    <a:lumOff val="80000"/>
                  </a:schemeClr>
                </a:solidFill>
                <a:effectLst>
                  <a:outerShdw blurRad="38100" dist="38100" dir="2700000" algn="tl">
                    <a:srgbClr val="000000">
                      <a:alpha val="43137"/>
                    </a:srgbClr>
                  </a:outerShdw>
                </a:effectLst>
              </a:rPr>
              <a:t>th</a:t>
            </a:r>
            <a:r>
              <a:rPr lang="en-US" sz="2000" dirty="0" smtClean="0">
                <a:solidFill>
                  <a:schemeClr val="accent3">
                    <a:lumMod val="20000"/>
                    <a:lumOff val="80000"/>
                  </a:schemeClr>
                </a:solidFill>
                <a:effectLst>
                  <a:outerShdw blurRad="38100" dist="38100" dir="2700000" algn="tl">
                    <a:srgbClr val="000000">
                      <a:alpha val="43137"/>
                    </a:srgbClr>
                  </a:outerShdw>
                </a:effectLst>
              </a:rPr>
              <a:t>, 2012</a:t>
            </a:r>
            <a:endParaRPr lang="en-US" sz="2000" dirty="0">
              <a:solidFill>
                <a:schemeClr val="accent3">
                  <a:lumMod val="20000"/>
                  <a:lumOff val="80000"/>
                </a:schemeClr>
              </a:solidFill>
              <a:effectLst>
                <a:outerShdw blurRad="38100" dist="38100" dir="2700000" algn="tl">
                  <a:srgbClr val="000000">
                    <a:alpha val="43137"/>
                  </a:srgbClr>
                </a:outerShdw>
              </a:effectLst>
            </a:endParaRPr>
          </a:p>
        </p:txBody>
      </p:sp>
      <p:sp>
        <p:nvSpPr>
          <p:cNvPr id="10242" name="AutoShape 2"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AAMEBQYHAQII/8QARBAAAgEDAQUFBgIHBgQHAAAAAQIDAAQRBQYSITFBE1FhcYEHFCIykaEVUiNCcrHB0fAWM2Ki0uFTgpKyJCY0Q3PC4v/EABoBAAIDAQEAAAAAAAAAAAAAAAABAgMEBQb/xAAsEQACAgEEAQMEAgEFAAAAAAAAAQIRAwQSITETIkFRBRRhcTLwsRVCgaHB/9oADAMBAAIRAxEAPwDcaKK4TQB08qTkkWMfEefIdT5V5llIO4gBc8h3DvNMppRbo8rEZAy80gICj6YAqFtuohwuxw0jkZYrCne3Fj/AUizwZIbekx1Mi4PpkfuqCt9oo9RnaPR7eS/C/NcRqRAD3doefkuakoPxAtvXIgUfkiRzj/mIGfoKl4l/u5I+S+hfeg3uNvDj/kz/AN1KB7fI3UZPFZFGPo1eMy/k/wAjfyphrepnSbIXUqDdM0UZ3gR87hSeXQEn0peOHwDyNK2yYV35RzJN/hJG99R/KlYZlkyMFWH6rDBphmX8n+Vv5VWthNWGpfikFzKJporx5N+POArcinDOOBo2NcoTypSUX7l5BFdptHKysI5TnPyvy3vA9xpwKIuydHaKKKkAUUUUAFFFFABRRRQAUUUUAFFFFABRRRQBw+FROsjVZcQ6fcw2gbgJTH2rn9lTgDHPJz5VKnlk1D6zepaaZeXsjAbsDlRnGFAPj1/lUXJ2kuxSra2yEm2VaVm9713Wbpz8ze8iIZ8AigVG6zsPd6hZNaxa/qCxEgiO4YSr68AT6mp3Zq8e92f0+5nbEskCl+XE4wf1vCpi3iMxyHGB1xn9zGrlOUeinZCasY6Rpy2GnW1jbwgxwRrGDw44HM/DzPOn4tpMkdmo8SR/op7HEsYwtejyqDdlqikqRGMjKxDRjPgR/pqh+1HUjbRafawlVl7X3gqQpGF4DI3eWT9qsGpajO/tD0/Sxlbf3KRzxHxs3I+ONz7nuqg+0rUFu9oTbIVZLNOyLAYyx4nqeA4fepIw6vMlilXzRomqXEsuzlxdRAWzyWxfflwOyyOJPw54cazf2bzzQbRokSM6TRGORRg4HAgngeRwOXU1J3V7qmqez2FYosJCStzK7Bd+JORGTxyQAeHQ1UNJuLq01O3ubBWe5jbeRFGd7HMY8RmmjLnz3khL2N8jY47OSP8ARnx5fQCndu7AmOQgsOIb8w76hdL1GHUrCG8hYqsg+VlwVPUEFuBBqRicuoVWzInxLxHHw5mqZqvUjswkmiRFFJxSCRFYciM0pTTsYUU11G/t9NtmubxykKkAsEZsZOBwANNH1/To/eN+WUe7lRKPd5MqW5fq+NMTkkStFeVcMoI5EZ40hHeQS3c1qjEzQhS67pGA2cceR5HlQFjmikbe5iuY+0gcOmWGR3g4P3BFKMwAyTgDnQM9UVwEGjNAHaKKKACiiigBvcksoiHOQ4Pl1/rxqq7eaxBpmi3Cyv8AHcI0MEQzxJGM47gMmpLajW4tCsJ7+WNpOzCxRxqQC7MfHwGfSsu2j21l1uw90jsYrUE/pJA++7r+UHdGBwGe/ApY1bcjJrNRHHBwvmi3eyXUEutLl06SRzJZvlF324oxyDz6HIx5VoQGKw72c39np20SSXs88G+u6row3DnmJARy5HIIxjurbILiG4jEkEySoeTIwI+1SZHQ5d+JJ9oVrjcqM0x1t7j8Ku0sJYkuzEwiaVt1VbHMnuFI2SlSsyDVdVKe0Zr6W9Vo7e7CmYId1EHAqB1wMg+OTUHr8NtDq9wlnfm+QtvNc7uN9zxYjvGTzptfRJBdywxXC3CRtgTKCA/eRnpnPHrSA41YlR5nJkbtP5JCLUNRh0aW0jkf3CaZd9Cx3SwGd3n169+KT1KFbS9zbFliZUmhOcEKyhhx7xnHpXvSJIWeWxuji3u8Jv4z2UgPwPjwJIPgxpfaWP3bUYrIuHa0tYoHYciwGT92pblu2kmm8e6+h9Y7ca9ZwLCt0Jgv60+8zfXNTdj7TbqPJvrHtTnKmGZlAHcQ2c1n9dB9fOpUENVmjwpH0Zp1zFdRRz27hobhBNEw5EMM/wBedP6oXsv1H3nZ6OBjl7GcxHPPcfiv3OPSr7WeKptHosWTyQU/khtsDu7M6m4GTHbs4z3rxH7qrvvhh1DU5ZVdlEEepSqw4BFDbi+GSq/9Jqy7U3Huug30zWsd2ixHfgkbdEi9V5HnSdpJFc3t7aX9rEl17vH2yht9XiO+F4kDrvjFWIqyK59/3khptZ1Gzt7pLi6E0kUiK3YoocLuB5GVTz3d4eOAeZ59t9Quxq8sktzEsUr9mWCcGVIQWYZ5YkbgPE1OrommAMnuqfE283E5Jxu8TnJyOB7+tKPpdhJul7eNt0uRn/H831pi2TfuVxdY1MGzxcrwitjcDs1x2kkmG8gAr57sV41K7vtSiuQlzMttJ2kJ7NFEfxSLHHhiPiypLHB4cOVT4sNMYS2kcKqYuzJGDgEA7vPgfLx486Z6bs1b2/aC5jidZI1WRUzuyuG3u0YHrnu5ZPOgWyfVjNtcuYonlWcm3U3EQ+BeCwocyeJLDyww4VJ7M3d7OLiLUZkeeIorBVxhuzUtjvGW59+aeNpdizyM0CEyqVYdCDgnA6ZwM45441709bMSXUtqgDtKVmcKRvMvD+vWkycYyUuWPq5SF5dRWtrPcy57OFC74HHAGa5ZPcSQI13CsMxzvRq+8B69aRdauhzRRRQMzD2uXGbHT7fPGS4kmI/ZG6PsazIsowN4AnkK0f2h2sura9pNjCwUi1aV3IyEUtxP2A8yKd6dZQ6ZaLbWgYRg72WOSzd58fKjG6gjk5tNLUaiT6S4KBZ6Dql7Ezw2rqoI4y/o8+W9z9KSv9NutHuIxOBHKy76mN+XHvHWtMOTknJPWobabRzqlqJIRm6gU9mB+uOZXz7vp14S3chl+nqGNuDtoqB17WSoU6rfYAK47duX1qNwpYswyx5k8TXeXfXKsOVKcn2zvlypS2eJJ42uoy8Ib40Vt0sO7PSkq6OFJiT5sv2ztts/fHt7Gw7OSF1ysxLMp5gjJIPI/Sqhr0jy61etLEsTmYgopJAxw5nv5+tWDYK1uFe6unjK20kYRSeAds5yO/HHj41Oa1oNprADyZjuVGFnQZJHcw6j7+NcL7yGl1koTk2mv3R6T7LJrNDGWOKUk+qqzM67w5Z41Y5NjNTWQiKW0kTPBt8rnzBFONU0RtN2U3H3HuBcrLM6AkAEFcAkchkfU101rtPJpRkm2cj/AE7UxUpSi0krH3snudzVNQtcn9NbBwPFD/8AqtgVt5Qe8ZrDfZtKU2xs4xymSWM/9BP/ANa261ObaI96D91WS/n+zo/TpXgr4ZEbWvvWVvbASfprqHeKozBVVwzZwOWFx61CalDc3GqTal2Tx2s8kdu3awswaONXYEoOJBkbl1wOhqy65rVjoVsLvUnkjgJCmRYmcL57oOO7J64FR0e2WjSukaG933iaVFNjMDIgGSVBX4uHdmppOrSLpqLlzIrxszFNL+FRT+9WshKuUO8Y47YpxbkSXYcM8SPClrbT7a4mazitplha+tt2Ts2HBI98tk95DAn/ABd5qT0faXZ+HR7q7srq6eyilLvLJFId53b5UJHxEsflGeY7xT6HajTJkm43CywRmSa2aB+2jUEDJTGf1hjvHEU3GXwQUIPncQH4XZxPJBBpzJFHfb7MIyT2cURwAcZOSo898+NI21lPZQvCsLorJaR3TNGxTdUFjnqQS+7gcguOAxU9Htpok2nSahHLcNZxMqtMLSXdBOeu7jhg5PThnmKl9I1G11ayS9st8wSfI7xsm8O8BgDjuPI0NNdoaxwb4ZUIdNjh1GCVLe4YLNbxKexKkbitISB0B3gvcOI76sOy8SR6Y7RWxgaSaSRgybuWLE8vDIHpU3gd1GBUbLY4trsoKQSTQRxzxBpJxDFdNJHgSTNNvMOPMqobyyPS+RxpEipGoVFGAqjAApKe1hnlgkkQs0D78fE4DYIzjrwJpxSHCG2wooooLDOtub1dIWK/VQ9zNbJBCCOGQWJJ8OIPmAKzqPXtVjnMy38zOTxD4KHw3eWPL7Vb/a3Ee30mXju9nKnPgCGFZ/1p4l6EcLXZprO0nVGkaHq8WsQb0a9ncKP0sOc7viO8f7+dSNZdY391YSM9ncPCzcG3cEMPEHgfWrFom1cwl7HV2V425TqgBU+IHTyH1puJp0/1CLSjk7GO1+nLZ6l28S4iut6QDoGHzD7g+tQVXXaq90+80uVUubV3R1e3MUwkZuhBA+U4J58+fTFUs8akujn6uMY5Xt5QrbW8t1PHBAoaSQ4UEgD6nlU/bwbP6Sok1C5Gp3I5Q2/xRqfPIDep9KraqWOAMseQxnNSdvol7NxdVt1xzlODj9nn9qU8TycJv/ghiyrF6tqb/PRMXG29wXX3ayhSMHiJHLEjuGMAU7j24tSo7awnVuu5IpH3AqKi2dhH99dyP4RxhfuSc/SlG0CxIwsl0D376n7boqmX0XDJc4zVD6xqou/ISqbbaeXAa1u1BOCSFOPHnU9MkGp6c8ayLJb3MZUSKeGD1HkfuKz+70CeMFrWQXAHErubj+gyQfQ58KQ0jV7vSJ9+BiY2bMsDH4X/AJHxrBqPosYtSw+mS5/DN+n+t5JXHUeqL449iV2Ahkt9u7CGZd2WKWZHXuIjcH71t1p/6WIf4B+6s92XtLTU9oLfaKyYbqwyLOjcw+7gZ8cHB7+B61oduN2CMdygH6Vthk8lPp1z+y3S4vFBpO1fH6Kd7XpG/se9pGSHu7iKJcDJPxb3Adflr1FqUN/pN1rMCtDa6UJ4oBJGVY7sagkg8sNvDj3U02/1C1faHZ+ymfEVvd+8XL4OIgo+HePrS3tBmh0nYy+tLdi9xfOxjQLvFt98seA5AE1sivTGPyKT9UpfBW57K5032X7OXtpH2vuN5HqEqY5qS54+A3l49Bx6VY/xSwv9H1ba6wIV20w27I3zxuu8cHpzYUWOuWWn39vb3TrHop0mFVupTuwLIGYFGJ4Akd/5fKqxqhtdN2U2gj0gbtpql6BYoikh4gFDso57ud7B5cBirP5vn5/yQvb1/aPEmpwW/suttCt4rxLq4CIXks5EjJd944crungeGDxxWuWca2tpDCo3VjjVQO7AxWdbZXtjJ/ZLToZlNtFdQXEzIpKpGoABPcDx+lWrbmSX+zzCGR445poY5pYycpEzgOcjiBuk8arn6q/JPH6bfwkWLfXvrxJKBGXGDgEgZxn1rMbOMXDLZwQXccNxrjMMBl7KCJGIUdQCI14cv0gFMZpZvwi1Mq3bW8en3dzb24Vh2lw7/Co/YUnA6cTyFR8X5Jeb8GoaDqY1fSLbUBC0KzrvKjMGIHTiKkajNnIkg0HT4YlKpHAiLkYyAMZx48/WpOq32XRulYUUUUiRUNuNPiv9FkjmTIinDAj5lBB4jxBP2I61juoWE9jLuSrlD8kg+Vx4fy6Vvut2hvLWaCMhXmjKIxGQrjipPrmsvDdsJoZ4FWSJt25tZBvdm38R3NV2nipxcemji/VIOM1P2ZR6MVaZdEsJTvKs0R7o34fRgf31yPQtPRgT7zIR0aRQPsoP3q77fJfRyt8PkrABJCgEljgAccmpey0GeYB7tjbRkfKRlyPLp6/Sp62hhtc+7QpEcYLKPix+1zr3IUijMsrrHF+dzgZ/ruq2OmS5myLye0UJWlrBZLi1iCNjBfm5H7X8sDwpY4zUVd6/axcLaMzn875RB6cz9qRD69eqCga3jP6y4h4eZ+Iip+aEfTBWJ45S5kydMb8yjeooZWUZZSB344VANod7JxlvombxaRvvim01rqmlgTLKyxggGSGQ7vHoRwPoRQ881y4j8Mfks3d9qgtprZQYrtFIMh3JT3tzB8yM/Txp/pGoC/hdZFCzxYLbowHU9cdDnmPEV52gx+ES5xjfTGe/j/vTyuOTFuFBOM9pO+yO3kEGq3G8wjdo4FGeBbiSfoRWqAYGPDFVbYTSzpmz9hA67srKbiYHmGfkD5Dh6Vaq5Hcmz1emh48MYlb251242b0tL+20+K9BlWN1km7PG9wBB3TnjgetNRtHqbbXLs+2kWufcxdtN72ThTwOB2f5+HPlx8KR9sCFtg75lJykkLDH/wAqj+NQF3eTD2hPewSlZr3S5YLXI4A9qETGOhILVqhBOF18kck2p1fwSWo7Za1Y6RaX1xs9ZFbu692iiF+SWPHdYfo8bp3Tjwx38HtztHrcG0Nlon4Hp7yzw9rvLftiNQBvZHZdDkDvx0pttZbRHXdjtFiXEUVz2wHhEox/XjXvTj797WdUnIyunafHAD03mIb+J+lFRq69hXLdV+6JbbTW7jZzSfxG3sILtEdVkWSYxkAkAYwrZ4nlwpK12jvYdRsbLXtMhtPxAEW0sFyZkLgZKNlFKnHLmDio32mXC3Npo2nQur++atFE4BzwB4g+RxXfaBIDrWyVnGcStqQlUDoqYB/7qjGKaV/kcpNSdPqh5a7R6tPthPoa6TaCKACSS5F6SRGT8J3ez+bwz60rtltDfbPixNpptveJdSiAB7kxMHPIAbhyO854d1R2xX/jNsdrtR/VFylqh6fACD+4Vza+dL/a3ZGwiKyRSTyXJKnI+Bcg/Y09q3pV7Bufjv8AP/otd7Ua7BtJBoUOi2El1NbC4DHUGVVXiDk9keoIHfw5U11DbbWrC3hefZ+27eW/Nj2Ivz8+AVIPZ8Qcn7d/CK1641GTbfXLrR4Ukmt7KKxLtIVMXasPiUY+IjOcZHOpLbaGQbRbPWGnW8c8xnlvOzlkKhmQDBLYJH06VJRjatdoi5ypu+mKattltFpF2Le82btCWQOrQ6izKRkj/hA54UVK7L2g1fQLK91UFrudDM43j8G+xYLz5DOB5UVHdBcOJPbklymWOdO0iIHBuBB7iOVZ5t1pCyXsV/bu1tNIvwypzVhwKt3r+7xzg6QRURrune+2kkO/2facUkAz2cnQkdx5H/es8ZbJ7n17j1OHzY9q79jH59R1Gy46hZRvHy7eIlQfUZX7Ckv7SQ44Wj58bhf9NSrXwtL6Wyv8WN9E27IrMQjdRut3HgeOPWnKMWGYzEwPHeTdNdKNtemZ5iaqXMeSATVtSvSVsbRMdGSMvu+bHgPoKE0a8uZO11O53Sem92j/AMgPX0qcnuEQA3FzEB0DzD92c0laT+/StHp0Ut0ycGcfo4082PH6CozWOC3ZZjgsk3txx5PNnZW9mQLWIdp/xG+JyfA9PIAUtNIkT4nliiY/nkCn7moG+u9Ulvzp5ZYJO0EfZw5AOe8/Mf64U11TRL3ScG7hARjgSIcqT3eBqH3mOFRhXP8A2P7eck5O2l3+C0RPHMcW8kUxHPs5FY/Y10YYbrAMjDDKeIYHhVG6hhwI5EcxVt0e8fULPemO9Kr9m5PNuoPnjI9Kvx5972yRS8e3mJHaPCbXXbiBSSqJIuTxJA5fuFWTTtMOsaxY2bge6xN75dH/AArwUep3h5DwqH0aP3vXNSuFJIL9mpAySS3QdeCn6jvrUtn9HFjAyOo7aYq9yQcgYHwoPAD95PWsmTLsxbV7s6Wj0vlyqT6RMWqndLsMNIc47h0H0pzXByrtZoqlR6Fuyv7eaVc61sveafZ/385jCk8hiRST6AE+lNJdm/8AzZpF5HGBZadYPEmcZD5UL/lLH6Va6KmptKkVvHFu2Um9sdbl27ttWGlmSxtLdoY/06BiWJy+CeXLhzpro9ptJpuoa9qX4GHutSkDRKbuPdQKCFDcfHpWgUU/I6oj4ld2ZquibQrfbPTT6b7wumtLPcMJ4wZZpPiOMnkGOOPdUqml6vfbRHaHUrFUNjCyafZJMpdi3zMzfKD0xmrrRT8jEsKXuZxo1htXo2g6nb2mjodRvbmScSvdRlEL4488nGKWs9G1m12q029OlGSy06w9zibt0DMQCO0xnrk+PGtBoo8j+A8KpK+ilbJaXqkWq6zca3piot/cdsjdqjhVX5VIBznrnlwpO8sdcfbyPW10lpbS2tGt4kFzGCxJJ38E9c49KvNFHkdtj8SpKyB2Ttb+CC7m1K1jtJJpsRW8bhliiVQqKCOHQn1oqeoqDduyxKlQV4dA4IYZBGCDXuiosZTdtdk0123Vo2Ed9EMQTNycfkf+B/o45fWU1jdSWt7A0M8ZwyOuD5+I8etfSUiB1KsoII5GoHaLZqy1qAR30Jk3M9lMhxLFnuP6w8D96Sk4cPow6rRrN6ocS/yYKm6D8Wd3PHd54rRtHsI4tKNhDO6AuzO6fC0ik8Cp8RgZ6cudQ2s7A6vYl5LADUIAf/ZGJFHih458s+VK7P6teW8kdvqatvtJ2KRyxmN+WWZjw4AeGT31n1+OWbF6H0UfT60+as0e+CdTQNJW3NuLCHszz3ssx7/iJz96Q1LTovwebTlkdkdR2Idixiwcglj+qCOZ8R1AqIfble2zFYH3cE/NIAx+2BXrXddmuo9zTi0blI5FRUDtIj8sdVYdcDxBrlYdHrPIvK+P2dbNrdC8cliXPXC/tlRulRLmZYgwjEjBAw+LdBOM+OKl9BeS3029nijd5XkSOBEGWaTDYAHU/Fn0pzpGxOtaniWaH3GA85rvKk+Sn4j9vOtQ2a2YtdFtUitVZpFJZrmVRvsTz3R05D6da9F5FH9nAwaKeV21SGGw+zh0fS4VuY1/EXJeTByIQeXrjHr4VcYY1jXC+ZPee+iKNY1wo++c17FVJNu5Hbxwjjiox6O0UUVImFFFFABRRRQAUUUUAFFFFABRRRQAUUUUAFFFFABXCM8KKKAEpIY5Gyy/EOTDgR60yu4lC5cCUAZAkUN/Ciis2XhcE489kE1jpbTLvaLpbHHzG1XIqY06OMxoYo44OA/uo1XoPCiiqMc5OaTZLZFPhEjHBGp3sZb8zHJ+9LCiitsUit9naKKKmIKKKKACiiigAooooAKKKKACiiigAooooAKKKKAP/9k="/>
          <p:cNvSpPr>
            <a:spLocks noChangeAspect="1" noChangeArrowheads="1"/>
          </p:cNvSpPr>
          <p:nvPr/>
        </p:nvSpPr>
        <p:spPr bwMode="auto">
          <a:xfrm>
            <a:off x="63500" y="-558800"/>
            <a:ext cx="1704975"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washington_dfw_logo.jpg"/>
          <p:cNvPicPr>
            <a:picLocks noChangeAspect="1"/>
          </p:cNvPicPr>
          <p:nvPr/>
        </p:nvPicPr>
        <p:blipFill>
          <a:blip r:embed="rId3"/>
          <a:stretch>
            <a:fillRect/>
          </a:stretch>
        </p:blipFill>
        <p:spPr>
          <a:xfrm>
            <a:off x="304800" y="5244479"/>
            <a:ext cx="1605584" cy="10801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y 2007 A 002.jpg"/>
          <p:cNvPicPr>
            <a:picLocks noChangeAspect="1"/>
          </p:cNvPicPr>
          <p:nvPr/>
        </p:nvPicPr>
        <p:blipFill>
          <a:blip r:embed="rId3"/>
          <a:stretch>
            <a:fillRect/>
          </a:stretch>
        </p:blipFill>
        <p:spPr>
          <a:xfrm>
            <a:off x="0" y="0"/>
            <a:ext cx="9144000" cy="6858000"/>
          </a:xfrm>
          <a:prstGeom prst="rect">
            <a:avLst/>
          </a:prstGeom>
        </p:spPr>
      </p:pic>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ectangle 13"/>
          <p:cNvSpPr/>
          <p:nvPr/>
        </p:nvSpPr>
        <p:spPr>
          <a:xfrm>
            <a:off x="609600" y="533400"/>
            <a:ext cx="8153400" cy="6172200"/>
          </a:xfrm>
          <a:prstGeom prst="rect">
            <a:avLst/>
          </a:prstGeom>
          <a:solidFill>
            <a:schemeClr val="tx1">
              <a:lumMod val="85000"/>
              <a:lumOff val="15000"/>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914400" y="762000"/>
          <a:ext cx="7543800" cy="5562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1238250" y="609600"/>
          <a:ext cx="7143750" cy="54197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7" grpId="0">
        <p:bldAsOne/>
      </p:bldGraphic>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26996"/>
            <a:ext cx="8229600" cy="1143000"/>
          </a:xfrm>
        </p:spPr>
        <p:txBody>
          <a:bodyPr/>
          <a:lstStyle/>
          <a:p>
            <a:r>
              <a:rPr lang="en-US" dirty="0" smtClean="0">
                <a:solidFill>
                  <a:srgbClr val="EBF1DE"/>
                </a:solidFill>
                <a:latin typeface="+mn-lt"/>
                <a:cs typeface="Arial Black"/>
              </a:rPr>
              <a:t>Goodness of Fit</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1" name="Table 10"/>
          <p:cNvGraphicFramePr>
            <a:graphicFrameLocks noGrp="1"/>
          </p:cNvGraphicFramePr>
          <p:nvPr/>
        </p:nvGraphicFramePr>
        <p:xfrm>
          <a:off x="4191000" y="2362200"/>
          <a:ext cx="4571999" cy="2818331"/>
        </p:xfrm>
        <a:graphic>
          <a:graphicData uri="http://schemas.openxmlformats.org/drawingml/2006/table">
            <a:tbl>
              <a:tblPr/>
              <a:tblGrid>
                <a:gridCol w="1119673"/>
                <a:gridCol w="1119673"/>
                <a:gridCol w="1119673"/>
                <a:gridCol w="1212980"/>
              </a:tblGrid>
              <a:tr h="481178">
                <a:tc>
                  <a:txBody>
                    <a:bodyPr/>
                    <a:lstStyle/>
                    <a:p>
                      <a:pPr algn="ctr" fontAlgn="b"/>
                      <a:endParaRPr lang="en-US" sz="2400" b="0" i="0" u="none" strike="noStrike" dirty="0">
                        <a:solidFill>
                          <a:srgbClr val="000000"/>
                        </a:solidFill>
                        <a:latin typeface="Calibri"/>
                      </a:endParaRPr>
                    </a:p>
                  </a:txBody>
                  <a:tcPr marL="9525" marR="9525" marT="9525" marB="0" anchor="b">
                    <a:lnL>
                      <a:noFill/>
                    </a:lnL>
                    <a:lnR>
                      <a:noFill/>
                    </a:lnR>
                    <a:lnT>
                      <a:noFill/>
                    </a:lnT>
                    <a:lnB>
                      <a:noFill/>
                    </a:lnB>
                    <a:noFill/>
                  </a:tcPr>
                </a:tc>
                <a:tc gridSpan="3">
                  <a:txBody>
                    <a:bodyPr/>
                    <a:lstStyle/>
                    <a:p>
                      <a:pPr algn="ctr" fontAlgn="b"/>
                      <a:r>
                        <a:rPr lang="en-US" sz="2400" b="1" i="0" u="none" strike="noStrike" dirty="0">
                          <a:solidFill>
                            <a:srgbClr val="000000"/>
                          </a:solidFill>
                          <a:latin typeface="Calibri"/>
                        </a:rPr>
                        <a:t>p</a:t>
                      </a:r>
                      <a:r>
                        <a:rPr lang="en-US" sz="2400" b="1" i="0" u="none" strike="noStrike" dirty="0" smtClean="0">
                          <a:solidFill>
                            <a:srgbClr val="000000"/>
                          </a:solidFill>
                          <a:latin typeface="Calibri"/>
                        </a:rPr>
                        <a:t>-Value </a:t>
                      </a:r>
                      <a:r>
                        <a:rPr lang="en-US" sz="2400" b="1" i="0" u="none" strike="noStrike" dirty="0">
                          <a:solidFill>
                            <a:srgbClr val="000000"/>
                          </a:solidFill>
                          <a:latin typeface="Calibri"/>
                        </a:rPr>
                        <a:t>for Distribution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39445">
                <a:tc>
                  <a:txBody>
                    <a:bodyPr/>
                    <a:lstStyle/>
                    <a:p>
                      <a:pPr algn="ctr" fontAlgn="ctr"/>
                      <a:endParaRPr lang="en-US" sz="2400" b="0" i="0" u="none" strike="noStrike" dirty="0">
                        <a:solidFill>
                          <a:srgbClr val="000000"/>
                        </a:solidFill>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2000" b="1" i="0" u="none" strike="noStrike" dirty="0">
                          <a:solidFill>
                            <a:srgbClr val="000000"/>
                          </a:solidFill>
                          <a:latin typeface="Calibri"/>
                        </a:rPr>
                        <a:t>Negative </a:t>
                      </a:r>
                      <a:br>
                        <a:rPr lang="en-US" sz="2000" b="1" i="0" u="none" strike="noStrike" dirty="0">
                          <a:solidFill>
                            <a:srgbClr val="000000"/>
                          </a:solidFill>
                          <a:latin typeface="Calibri"/>
                        </a:rPr>
                      </a:br>
                      <a:r>
                        <a:rPr lang="en-US" sz="2000" b="1" i="0" u="none" strike="noStrike" dirty="0">
                          <a:solidFill>
                            <a:srgbClr val="000000"/>
                          </a:solidFill>
                          <a:latin typeface="Calibri"/>
                        </a:rPr>
                        <a:t>Binomial</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000" b="1" i="0" u="none" strike="noStrike" dirty="0">
                          <a:solidFill>
                            <a:srgbClr val="000000"/>
                          </a:solidFill>
                          <a:latin typeface="Calibri"/>
                        </a:rPr>
                        <a:t>Poisson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000" b="1" i="0" u="none" strike="noStrike" dirty="0">
                          <a:solidFill>
                            <a:srgbClr val="000000"/>
                          </a:solidFill>
                          <a:latin typeface="Calibri"/>
                        </a:rPr>
                        <a:t>Truncated </a:t>
                      </a:r>
                      <a:br>
                        <a:rPr lang="en-US" sz="2000" b="1" i="0" u="none" strike="noStrike" dirty="0">
                          <a:solidFill>
                            <a:srgbClr val="000000"/>
                          </a:solidFill>
                          <a:latin typeface="Calibri"/>
                        </a:rPr>
                      </a:br>
                      <a:r>
                        <a:rPr lang="en-US" sz="2000" b="1" i="0" u="none" strike="noStrike" dirty="0">
                          <a:solidFill>
                            <a:srgbClr val="000000"/>
                          </a:solidFill>
                          <a:latin typeface="Calibri"/>
                        </a:rPr>
                        <a:t>Normal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8265">
                <a:tc>
                  <a:txBody>
                    <a:bodyPr/>
                    <a:lstStyle/>
                    <a:p>
                      <a:pPr algn="ctr" fontAlgn="ctr"/>
                      <a:r>
                        <a:rPr lang="en-US" sz="2400" b="1" i="0" u="none" strike="noStrike">
                          <a:solidFill>
                            <a:srgbClr val="000000"/>
                          </a:solidFill>
                          <a:latin typeface="Calibri"/>
                        </a:rPr>
                        <a:t>Mean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2400" b="0" i="0" u="none" strike="noStrike">
                          <a:solidFill>
                            <a:srgbClr val="000000"/>
                          </a:solidFill>
                          <a:latin typeface="Calibri"/>
                        </a:rPr>
                        <a:t>0.47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2400" b="0" i="0" u="none" strike="noStrike">
                          <a:solidFill>
                            <a:srgbClr val="000000"/>
                          </a:solidFill>
                          <a:latin typeface="Calibri"/>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2400" b="0" i="0" u="none" strike="noStrike">
                          <a:solidFill>
                            <a:srgbClr val="000000"/>
                          </a:solidFill>
                          <a:latin typeface="Calibri"/>
                        </a:rPr>
                        <a:t>0.16</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r>
              <a:tr h="458265">
                <a:tc>
                  <a:txBody>
                    <a:bodyPr/>
                    <a:lstStyle/>
                    <a:p>
                      <a:pPr algn="ctr" fontAlgn="ctr"/>
                      <a:r>
                        <a:rPr lang="en-US" sz="2400" b="1" i="0" u="none" strike="noStrike" dirty="0">
                          <a:solidFill>
                            <a:srgbClr val="000000"/>
                          </a:solidFill>
                          <a:latin typeface="Calibri"/>
                        </a:rPr>
                        <a:t>Min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2400" b="0" i="0" u="none" strike="noStrike">
                          <a:solidFill>
                            <a:srgbClr val="000000"/>
                          </a:solidFill>
                          <a:latin typeface="Calibri"/>
                        </a:rPr>
                        <a:t>0.41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US" sz="2400" b="0" i="0" u="none" strike="noStrike" dirty="0">
                          <a:solidFill>
                            <a:srgbClr val="000000"/>
                          </a:solidFill>
                          <a:latin typeface="Calibri"/>
                        </a:rPr>
                        <a:t>0.00</a:t>
                      </a:r>
                    </a:p>
                  </a:txBody>
                  <a:tcPr marL="9525" marR="9525" marT="9525" marB="0" anchor="ctr">
                    <a:lnL>
                      <a:noFill/>
                    </a:lnL>
                    <a:lnR>
                      <a:noFill/>
                    </a:lnR>
                    <a:lnT>
                      <a:noFill/>
                    </a:lnT>
                    <a:lnB>
                      <a:noFill/>
                    </a:lnB>
                    <a:noFill/>
                  </a:tcPr>
                </a:tc>
                <a:tc>
                  <a:txBody>
                    <a:bodyPr/>
                    <a:lstStyle/>
                    <a:p>
                      <a:pPr algn="ctr" fontAlgn="ctr"/>
                      <a:r>
                        <a:rPr lang="en-US" sz="2400" b="0" i="0" u="none" strike="noStrike">
                          <a:solidFill>
                            <a:srgbClr val="000000"/>
                          </a:solidFill>
                          <a:latin typeface="Calibri"/>
                        </a:rPr>
                        <a:t>0.09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tr>
              <a:tr h="481178">
                <a:tc>
                  <a:txBody>
                    <a:bodyPr/>
                    <a:lstStyle/>
                    <a:p>
                      <a:pPr algn="ctr" fontAlgn="ctr"/>
                      <a:r>
                        <a:rPr lang="en-US" sz="2400" b="1" i="0" u="none" strike="noStrike" dirty="0">
                          <a:solidFill>
                            <a:srgbClr val="000000"/>
                          </a:solidFill>
                          <a:latin typeface="Calibri"/>
                        </a:rPr>
                        <a:t>Max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a:solidFill>
                            <a:srgbClr val="000000"/>
                          </a:solidFill>
                          <a:latin typeface="Calibri"/>
                        </a:rPr>
                        <a:t>0.52</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latin typeface="Calibri"/>
                        </a:rPr>
                        <a:t>0.26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latin typeface="Calibri"/>
                        </a:rPr>
                        <a:t>0.40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bl>
          </a:graphicData>
        </a:graphic>
      </p:graphicFrame>
      <p:sp>
        <p:nvSpPr>
          <p:cNvPr id="12" name="TextBox 11"/>
          <p:cNvSpPr txBox="1"/>
          <p:nvPr/>
        </p:nvSpPr>
        <p:spPr>
          <a:xfrm>
            <a:off x="228600" y="2971800"/>
            <a:ext cx="4191000" cy="1754326"/>
          </a:xfrm>
          <a:prstGeom prst="rect">
            <a:avLst/>
          </a:prstGeom>
          <a:noFill/>
        </p:spPr>
        <p:txBody>
          <a:bodyPr wrap="square" rtlCol="0">
            <a:spAutoFit/>
          </a:bodyPr>
          <a:lstStyle/>
          <a:p>
            <a:endParaRPr lang="en-US" sz="2400" dirty="0" smtClean="0"/>
          </a:p>
          <a:p>
            <a:r>
              <a:rPr lang="en-US" sz="2800" b="1" dirty="0" smtClean="0"/>
              <a:t>p of 0.50 = Best fit</a:t>
            </a:r>
          </a:p>
          <a:p>
            <a:endParaRPr lang="en-US" sz="2800" b="1" dirty="0" smtClean="0"/>
          </a:p>
          <a:p>
            <a:r>
              <a:rPr lang="en-US" sz="2800" b="1" dirty="0" smtClean="0"/>
              <a:t>p of 0 or 1 = Poor fit</a:t>
            </a:r>
          </a:p>
        </p:txBody>
      </p:sp>
      <p:sp>
        <p:nvSpPr>
          <p:cNvPr id="13" name="TextBox 12"/>
          <p:cNvSpPr txBox="1"/>
          <p:nvPr/>
        </p:nvSpPr>
        <p:spPr>
          <a:xfrm>
            <a:off x="160963" y="1295400"/>
            <a:ext cx="8983037" cy="954107"/>
          </a:xfrm>
          <a:prstGeom prst="rect">
            <a:avLst/>
          </a:prstGeom>
          <a:noFill/>
        </p:spPr>
        <p:txBody>
          <a:bodyPr wrap="square" rtlCol="0">
            <a:spAutoFit/>
          </a:bodyPr>
          <a:lstStyle/>
          <a:p>
            <a:r>
              <a:rPr lang="en-US" sz="2800" b="1" dirty="0" smtClean="0">
                <a:solidFill>
                  <a:schemeClr val="accent6">
                    <a:lumMod val="75000"/>
                  </a:schemeClr>
                </a:solidFill>
              </a:rPr>
              <a:t>Bayesian p-value tests how well model fits observed data</a:t>
            </a:r>
          </a:p>
          <a:p>
            <a:endParaRPr lang="en-US" sz="2800" dirty="0">
              <a:solidFill>
                <a:schemeClr val="accent6">
                  <a:lumMod val="75000"/>
                </a:schemeClr>
              </a:solidFill>
            </a:endParaRPr>
          </a:p>
        </p:txBody>
      </p:sp>
      <p:sp>
        <p:nvSpPr>
          <p:cNvPr id="14" name="Rectangle 13"/>
          <p:cNvSpPr/>
          <p:nvPr/>
        </p:nvSpPr>
        <p:spPr>
          <a:xfrm>
            <a:off x="5486400" y="3810000"/>
            <a:ext cx="762000" cy="1295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181600" y="5334000"/>
            <a:ext cx="2966325" cy="369332"/>
          </a:xfrm>
          <a:prstGeom prst="rect">
            <a:avLst/>
          </a:prstGeom>
          <a:noFill/>
        </p:spPr>
        <p:txBody>
          <a:bodyPr wrap="none" rtlCol="0">
            <a:spAutoFit/>
          </a:bodyPr>
          <a:lstStyle/>
          <a:p>
            <a:r>
              <a:rPr lang="en-US" b="1" dirty="0" smtClean="0"/>
              <a:t>Summary of years 1994-2011</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9000" t="8400" r="9750" b="20400"/>
          <a:stretch>
            <a:fillRect/>
          </a:stretch>
        </p:blipFill>
        <p:spPr bwMode="auto">
          <a:xfrm>
            <a:off x="53084" y="1311104"/>
            <a:ext cx="9014716" cy="4937296"/>
          </a:xfrm>
          <a:prstGeom prst="rect">
            <a:avLst/>
          </a:prstGeom>
          <a:noFill/>
          <a:ln w="22225">
            <a:solidFill>
              <a:schemeClr val="tx1"/>
            </a:solidFill>
          </a:ln>
        </p:spPr>
      </p:pic>
      <p:sp>
        <p:nvSpPr>
          <p:cNvPr id="6" name="Rectangle 5"/>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16413"/>
            <a:ext cx="8229600" cy="1143000"/>
          </a:xfrm>
        </p:spPr>
        <p:txBody>
          <a:bodyPr/>
          <a:lstStyle/>
          <a:p>
            <a:r>
              <a:rPr lang="en-US" dirty="0" smtClean="0">
                <a:solidFill>
                  <a:srgbClr val="EBF1DE"/>
                </a:solidFill>
                <a:cs typeface="Arial Black"/>
              </a:rPr>
              <a:t>DAG used for analysis</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152400" y="1981200"/>
            <a:ext cx="2590800" cy="16002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8600" y="3124200"/>
            <a:ext cx="2286000" cy="28956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38400" y="2057400"/>
            <a:ext cx="1981200" cy="25908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67200" y="1905000"/>
            <a:ext cx="838200" cy="20574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43600" y="1981200"/>
            <a:ext cx="990600" cy="19812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86600" y="1905000"/>
            <a:ext cx="1905000" cy="28194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29000" y="4648200"/>
            <a:ext cx="3581400" cy="13716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343400" y="3886200"/>
            <a:ext cx="1828800" cy="8382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0800000" flipV="1">
            <a:off x="4724400" y="5105400"/>
            <a:ext cx="533400" cy="381000"/>
          </a:xfrm>
          <a:prstGeom prst="straightConnector1">
            <a:avLst/>
          </a:prstGeom>
          <a:ln w="15875">
            <a:tailEnd type="triangle"/>
          </a:ln>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9" presetClass="exit" presetSubtype="0" fill="hold" grpId="1"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9" presetClass="exit" presetSubtype="0" fill="hold" grpId="1" nodeType="with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9" presetClass="exit" presetSubtype="0" fill="hold" grpId="1" nodeType="with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9" presetClass="exit" presetSubtype="0" fill="hold" grpId="1" nodeType="withEffect">
                                  <p:stCondLst>
                                    <p:cond delay="0"/>
                                  </p:stCondLst>
                                  <p:childTnLst>
                                    <p:animEffect transition="out" filter="dissolv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9" presetClass="exit" presetSubtype="0" fill="hold" grpId="1" nodeType="withEffect">
                                  <p:stCondLst>
                                    <p:cond delay="0"/>
                                  </p:stCondLst>
                                  <p:childTnLst>
                                    <p:animEffect transition="out" filter="dissolv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0"/>
                            </p:stCondLst>
                            <p:childTnLst>
                              <p:par>
                                <p:cTn id="47" presetID="9" presetClass="exit" presetSubtype="0" fill="hold" grpId="1" nodeType="afterEffect">
                                  <p:stCondLst>
                                    <p:cond delay="0"/>
                                  </p:stCondLst>
                                  <p:childTnLst>
                                    <p:animEffect transition="out" filter="dissolv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9" presetClass="exit" presetSubtype="0" fill="hold" grpId="1" nodeType="withEffect">
                                  <p:stCondLst>
                                    <p:cond delay="0"/>
                                  </p:stCondLst>
                                  <p:childTnLst>
                                    <p:animEffect transition="out" filter="dissolv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err="1" smtClean="0">
                <a:solidFill>
                  <a:srgbClr val="EBF1DE"/>
                </a:solidFill>
                <a:latin typeface="+mn-lt"/>
                <a:cs typeface="Arial Black"/>
              </a:rPr>
              <a:t>WinBUGS</a:t>
            </a:r>
            <a:r>
              <a:rPr lang="en-US" dirty="0" smtClean="0">
                <a:solidFill>
                  <a:srgbClr val="EBF1DE"/>
                </a:solidFill>
                <a:latin typeface="+mn-lt"/>
                <a:cs typeface="Arial Black"/>
              </a:rPr>
              <a:t> Output</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625" name="Picture 1"/>
          <p:cNvPicPr>
            <a:picLocks noChangeAspect="1" noChangeArrowheads="1"/>
          </p:cNvPicPr>
          <p:nvPr/>
        </p:nvPicPr>
        <p:blipFill>
          <a:blip r:embed="rId2"/>
          <a:srcRect l="3000" t="18000" r="57000" b="15600"/>
          <a:stretch>
            <a:fillRect/>
          </a:stretch>
        </p:blipFill>
        <p:spPr bwMode="auto">
          <a:xfrm>
            <a:off x="304800" y="1219200"/>
            <a:ext cx="5067759" cy="5257800"/>
          </a:xfrm>
          <a:prstGeom prst="rect">
            <a:avLst/>
          </a:prstGeom>
          <a:noFill/>
          <a:ln w="25400">
            <a:solidFill>
              <a:schemeClr val="dk1"/>
            </a:solidFill>
            <a:miter lim="800000"/>
            <a:headEnd/>
            <a:tailEnd/>
          </a:ln>
        </p:spPr>
      </p:pic>
      <p:sp>
        <p:nvSpPr>
          <p:cNvPr id="8" name="TextBox 7"/>
          <p:cNvSpPr txBox="1"/>
          <p:nvPr/>
        </p:nvSpPr>
        <p:spPr>
          <a:xfrm>
            <a:off x="5410200" y="1981200"/>
            <a:ext cx="3584443" cy="3477875"/>
          </a:xfrm>
          <a:prstGeom prst="rect">
            <a:avLst/>
          </a:prstGeom>
          <a:noFill/>
        </p:spPr>
        <p:txBody>
          <a:bodyPr wrap="none" rtlCol="0">
            <a:spAutoFit/>
          </a:bodyPr>
          <a:lstStyle/>
          <a:p>
            <a:pPr>
              <a:spcAft>
                <a:spcPts val="1800"/>
              </a:spcAft>
            </a:pPr>
            <a:r>
              <a:rPr lang="en-US" sz="3200" b="1" dirty="0" smtClean="0"/>
              <a:t>Also a text file with:</a:t>
            </a:r>
          </a:p>
          <a:p>
            <a:pPr>
              <a:spcAft>
                <a:spcPts val="1800"/>
              </a:spcAft>
              <a:buFont typeface="Arial" pitchFamily="34" charset="0"/>
              <a:buChar char="•"/>
            </a:pPr>
            <a:r>
              <a:rPr lang="en-US" sz="3200" dirty="0" smtClean="0"/>
              <a:t> Mean and median</a:t>
            </a:r>
          </a:p>
          <a:p>
            <a:pPr>
              <a:spcAft>
                <a:spcPts val="1800"/>
              </a:spcAft>
              <a:buFont typeface="Arial" pitchFamily="34" charset="0"/>
              <a:buChar char="•"/>
            </a:pPr>
            <a:r>
              <a:rPr lang="en-US" sz="3200" dirty="0" smtClean="0"/>
              <a:t> Standard deviation</a:t>
            </a:r>
          </a:p>
          <a:p>
            <a:pPr>
              <a:spcAft>
                <a:spcPts val="1800"/>
              </a:spcAft>
              <a:buFont typeface="Arial" pitchFamily="34" charset="0"/>
              <a:buChar char="•"/>
            </a:pPr>
            <a:r>
              <a:rPr lang="en-US" sz="3200" dirty="0" smtClean="0"/>
              <a:t> 95% CI</a:t>
            </a:r>
          </a:p>
          <a:p>
            <a:pPr>
              <a:spcAft>
                <a:spcPts val="1800"/>
              </a:spcAft>
              <a:buFont typeface="Arial" pitchFamily="34" charset="0"/>
              <a:buChar char="•"/>
            </a:pPr>
            <a:r>
              <a:rPr lang="en-US" sz="3200" dirty="0" smtClean="0"/>
              <a:t> Sample iterations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37579"/>
            <a:ext cx="8229600" cy="1143000"/>
          </a:xfrm>
        </p:spPr>
        <p:txBody>
          <a:bodyPr/>
          <a:lstStyle/>
          <a:p>
            <a:r>
              <a:rPr lang="en-US" dirty="0" smtClean="0">
                <a:solidFill>
                  <a:srgbClr val="EBF1DE"/>
                </a:solidFill>
                <a:latin typeface="+mn-lt"/>
                <a:cs typeface="Arial Black"/>
              </a:rPr>
              <a:t>Total </a:t>
            </a:r>
            <a:r>
              <a:rPr lang="en-US" dirty="0" err="1" smtClean="0">
                <a:solidFill>
                  <a:srgbClr val="EBF1DE"/>
                </a:solidFill>
                <a:latin typeface="+mn-lt"/>
                <a:cs typeface="Arial Black"/>
              </a:rPr>
              <a:t>Redds</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Chart 7"/>
          <p:cNvGraphicFramePr/>
          <p:nvPr/>
        </p:nvGraphicFramePr>
        <p:xfrm>
          <a:off x="642937" y="1143000"/>
          <a:ext cx="78581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rot="19568285">
            <a:off x="5553691" y="2576233"/>
            <a:ext cx="2028927" cy="1064307"/>
          </a:xfrm>
          <a:prstGeom prst="ellipse">
            <a:avLst/>
          </a:prstGeom>
          <a:solidFill>
            <a:schemeClr val="accent6">
              <a:alpha val="23000"/>
            </a:schemeClr>
          </a:soli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371600" y="5867400"/>
            <a:ext cx="6644383" cy="584775"/>
          </a:xfrm>
          <a:prstGeom prst="rect">
            <a:avLst/>
          </a:prstGeom>
          <a:noFill/>
        </p:spPr>
        <p:txBody>
          <a:bodyPr wrap="none" rtlCol="0">
            <a:spAutoFit/>
          </a:bodyPr>
          <a:lstStyle/>
          <a:p>
            <a:r>
              <a:rPr lang="en-US" sz="3200" b="1" dirty="0" smtClean="0">
                <a:solidFill>
                  <a:srgbClr val="C00000"/>
                </a:solidFill>
              </a:rPr>
              <a:t>No error for complete census surveys!</a:t>
            </a:r>
            <a:endParaRPr lang="en-US" sz="3200" b="1" dirty="0">
              <a:solidFill>
                <a:srgbClr val="C00000"/>
              </a:solidFill>
            </a:endParaRPr>
          </a:p>
        </p:txBody>
      </p:sp>
      <p:cxnSp>
        <p:nvCxnSpPr>
          <p:cNvPr id="14" name="Straight Connector 13"/>
          <p:cNvCxnSpPr/>
          <p:nvPr/>
        </p:nvCxnSpPr>
        <p:spPr>
          <a:xfrm rot="5400000">
            <a:off x="4305300" y="3238500"/>
            <a:ext cx="2667000" cy="0"/>
          </a:xfrm>
          <a:prstGeom prst="line">
            <a:avLst/>
          </a:prstGeom>
          <a:ln w="508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9" idx="1"/>
          </p:cNvCxnSpPr>
          <p:nvPr/>
        </p:nvCxnSpPr>
        <p:spPr>
          <a:xfrm flipV="1">
            <a:off x="5715000" y="1770966"/>
            <a:ext cx="990600" cy="1340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05600" y="1447800"/>
            <a:ext cx="2028056" cy="646331"/>
          </a:xfrm>
          <a:prstGeom prst="rect">
            <a:avLst/>
          </a:prstGeom>
          <a:noFill/>
        </p:spPr>
        <p:txBody>
          <a:bodyPr wrap="none" rtlCol="0">
            <a:spAutoFit/>
          </a:bodyPr>
          <a:lstStyle/>
          <a:p>
            <a:r>
              <a:rPr lang="en-US" b="1" dirty="0" smtClean="0">
                <a:solidFill>
                  <a:srgbClr val="FF0000"/>
                </a:solidFill>
              </a:rPr>
              <a:t>Implementation of </a:t>
            </a:r>
          </a:p>
          <a:p>
            <a:r>
              <a:rPr lang="en-US" b="1" dirty="0" smtClean="0">
                <a:solidFill>
                  <a:srgbClr val="FF0000"/>
                </a:solidFill>
              </a:rPr>
              <a:t>census surveys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37579"/>
            <a:ext cx="8229600" cy="1143000"/>
          </a:xfrm>
        </p:spPr>
        <p:txBody>
          <a:bodyPr/>
          <a:lstStyle/>
          <a:p>
            <a:r>
              <a:rPr lang="en-US" dirty="0" smtClean="0">
                <a:solidFill>
                  <a:srgbClr val="EBF1DE"/>
                </a:solidFill>
                <a:latin typeface="+mn-lt"/>
                <a:cs typeface="Arial Black"/>
              </a:rPr>
              <a:t>Total Escapement</a:t>
            </a:r>
            <a:endParaRPr lang="en-US" dirty="0">
              <a:solidFill>
                <a:srgbClr val="EBF1DE"/>
              </a:solidFill>
              <a:latin typeface="+mn-lt"/>
              <a:cs typeface="Arial Black"/>
            </a:endParaRPr>
          </a:p>
        </p:txBody>
      </p:sp>
      <p:sp>
        <p:nvSpPr>
          <p:cNvPr id="4" name="Content Placeholder 2"/>
          <p:cNvSpPr txBox="1">
            <a:spLocks/>
          </p:cNvSpPr>
          <p:nvPr/>
        </p:nvSpPr>
        <p:spPr>
          <a:xfrm>
            <a:off x="609600" y="2743200"/>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Chart 8"/>
          <p:cNvGraphicFramePr/>
          <p:nvPr/>
        </p:nvGraphicFramePr>
        <p:xfrm>
          <a:off x="685800" y="1371600"/>
          <a:ext cx="7858125" cy="255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685800" y="4114800"/>
          <a:ext cx="7858125" cy="24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rot="5400000">
            <a:off x="5067300" y="2552700"/>
            <a:ext cx="1447800" cy="0"/>
          </a:xfrm>
          <a:prstGeom prst="line">
            <a:avLst/>
          </a:prstGeom>
          <a:ln w="508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067300" y="5219700"/>
            <a:ext cx="1447800" cy="0"/>
          </a:xfrm>
          <a:prstGeom prst="line">
            <a:avLst/>
          </a:prstGeom>
          <a:ln w="50800">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1676400"/>
          </a:xfrm>
        </p:spPr>
        <p:txBody>
          <a:bodyPr>
            <a:normAutofit fontScale="92500" lnSpcReduction="10000"/>
          </a:bodyPr>
          <a:lstStyle/>
          <a:p>
            <a:pPr>
              <a:spcBef>
                <a:spcPts val="0"/>
              </a:spcBef>
              <a:spcAft>
                <a:spcPts val="2400"/>
              </a:spcAft>
            </a:pPr>
            <a:r>
              <a:rPr lang="en-US" dirty="0" smtClean="0"/>
              <a:t>Redd data in this basin follows a negative binomial distribution (not normal) in part due to hatchery effects.</a:t>
            </a:r>
          </a:p>
          <a:p>
            <a:pPr>
              <a:spcBef>
                <a:spcPts val="0"/>
              </a:spcBef>
              <a:spcAft>
                <a:spcPts val="2400"/>
              </a:spcAft>
            </a:pPr>
            <a:endParaRPr lang="en-US" dirty="0" smtClean="0"/>
          </a:p>
        </p:txBody>
      </p:sp>
      <p:sp>
        <p:nvSpPr>
          <p:cNvPr id="4" name="Rectangle 3"/>
          <p:cNvSpPr/>
          <p:nvPr/>
        </p:nvSpPr>
        <p:spPr>
          <a:xfrm>
            <a:off x="0"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46809" y="-137579"/>
            <a:ext cx="8229600" cy="1143000"/>
          </a:xfrm>
        </p:spPr>
        <p:txBody>
          <a:bodyPr/>
          <a:lstStyle/>
          <a:p>
            <a:r>
              <a:rPr lang="en-US" dirty="0" smtClean="0">
                <a:solidFill>
                  <a:srgbClr val="EBF1DE"/>
                </a:solidFill>
                <a:latin typeface="+mn-lt"/>
                <a:cs typeface="Arial Black"/>
              </a:rPr>
              <a:t>Patterns and Variability</a:t>
            </a:r>
            <a:endParaRPr lang="en-US" dirty="0">
              <a:solidFill>
                <a:srgbClr val="EBF1DE"/>
              </a:solidFill>
              <a:latin typeface="+mn-lt"/>
              <a:cs typeface="Arial Black"/>
            </a:endParaRPr>
          </a:p>
        </p:txBody>
      </p:sp>
      <p:graphicFrame>
        <p:nvGraphicFramePr>
          <p:cNvPr id="6" name="Table 5"/>
          <p:cNvGraphicFramePr>
            <a:graphicFrameLocks noGrp="1"/>
          </p:cNvGraphicFramePr>
          <p:nvPr/>
        </p:nvGraphicFramePr>
        <p:xfrm>
          <a:off x="914400" y="2514600"/>
          <a:ext cx="6400800" cy="2471739"/>
        </p:xfrm>
        <a:graphic>
          <a:graphicData uri="http://schemas.openxmlformats.org/drawingml/2006/table">
            <a:tbl>
              <a:tblPr/>
              <a:tblGrid>
                <a:gridCol w="3039792"/>
                <a:gridCol w="1856780"/>
                <a:gridCol w="1504228"/>
              </a:tblGrid>
              <a:tr h="503947">
                <a:tc>
                  <a:txBody>
                    <a:bodyPr/>
                    <a:lstStyle/>
                    <a:p>
                      <a:pPr algn="l" fontAlgn="b"/>
                      <a:endParaRPr lang="en-US" sz="2400" b="0" i="0" u="none" strike="noStrike" dirty="0">
                        <a:solidFill>
                          <a:srgbClr val="000000"/>
                        </a:solidFill>
                        <a:latin typeface="Calibri"/>
                      </a:endParaRPr>
                    </a:p>
                  </a:txBody>
                  <a:tcPr marL="9525" marR="9525" marT="9525" marB="0" anchor="ctr">
                    <a:lnL>
                      <a:noFill/>
                    </a:lnL>
                    <a:lnR>
                      <a:noFill/>
                    </a:lnR>
                    <a:lnT>
                      <a:noFill/>
                    </a:lnT>
                    <a:lnB>
                      <a:noFill/>
                    </a:lnB>
                  </a:tcPr>
                </a:tc>
                <a:tc gridSpan="2">
                  <a:txBody>
                    <a:bodyPr/>
                    <a:lstStyle/>
                    <a:p>
                      <a:pPr algn="ctr" fontAlgn="b"/>
                      <a:r>
                        <a:rPr lang="en-US" sz="2400" b="1" i="0" u="none" strike="noStrike" dirty="0">
                          <a:solidFill>
                            <a:srgbClr val="000000"/>
                          </a:solidFill>
                          <a:latin typeface="Calibri"/>
                        </a:rPr>
                        <a:t>CV</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3947">
                <a:tc>
                  <a:txBody>
                    <a:bodyPr/>
                    <a:lstStyle/>
                    <a:p>
                      <a:pPr algn="l" fontAlgn="b"/>
                      <a:endParaRPr lang="en-US" sz="2400" b="0" i="0" u="none" strike="noStrike" dirty="0">
                        <a:solidFill>
                          <a:srgbClr val="000000"/>
                        </a:solidFill>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latin typeface="Calibri"/>
                        </a:rPr>
                        <a:t>Pre-2005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2005-11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49">
                <a:tc>
                  <a:txBody>
                    <a:bodyPr/>
                    <a:lstStyle/>
                    <a:p>
                      <a:pPr algn="ctr" fontAlgn="b"/>
                      <a:r>
                        <a:rPr lang="en-US" sz="2400" b="1" i="0" u="none" strike="noStrike" dirty="0">
                          <a:solidFill>
                            <a:srgbClr val="000000"/>
                          </a:solidFill>
                          <a:latin typeface="Calibri"/>
                        </a:rPr>
                        <a:t>Total </a:t>
                      </a:r>
                      <a:r>
                        <a:rPr lang="en-US" sz="2400" b="1" i="0" u="none" strike="noStrike" dirty="0" err="1">
                          <a:solidFill>
                            <a:srgbClr val="000000"/>
                          </a:solidFill>
                          <a:latin typeface="Calibri"/>
                        </a:rPr>
                        <a:t>Redds</a:t>
                      </a:r>
                      <a:endParaRPr lang="en-US"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dirty="0">
                          <a:solidFill>
                            <a:srgbClr val="000000"/>
                          </a:solidFill>
                          <a:latin typeface="Calibri"/>
                        </a:rPr>
                        <a:t>14-33%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dirty="0">
                          <a:solidFill>
                            <a:srgbClr val="000000"/>
                          </a:solidFill>
                          <a:latin typeface="Calibri"/>
                        </a:rPr>
                        <a:t>0-6%</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9949">
                <a:tc>
                  <a:txBody>
                    <a:bodyPr/>
                    <a:lstStyle/>
                    <a:p>
                      <a:pPr algn="ctr" fontAlgn="b"/>
                      <a:r>
                        <a:rPr lang="en-US" sz="2400" b="1" i="0" u="none" strike="noStrike">
                          <a:solidFill>
                            <a:srgbClr val="000000"/>
                          </a:solidFill>
                          <a:latin typeface="Calibri"/>
                        </a:rPr>
                        <a:t>Total Escapement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rgbClr val="000000"/>
                          </a:solidFill>
                          <a:latin typeface="Calibri"/>
                        </a:rPr>
                        <a:t>18-45%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latin typeface="Calibri"/>
                        </a:rPr>
                        <a:t>16-20%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503947">
                <a:tc>
                  <a:txBody>
                    <a:bodyPr/>
                    <a:lstStyle/>
                    <a:p>
                      <a:pPr algn="ctr" fontAlgn="b"/>
                      <a:r>
                        <a:rPr lang="en-US" sz="2400" b="1" i="0" u="none" strike="noStrike" dirty="0">
                          <a:solidFill>
                            <a:srgbClr val="000000"/>
                          </a:solidFill>
                          <a:latin typeface="Calibri"/>
                        </a:rPr>
                        <a:t>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18-45%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23-27%</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752600" y="5181600"/>
            <a:ext cx="5050485" cy="400110"/>
          </a:xfrm>
          <a:prstGeom prst="rect">
            <a:avLst/>
          </a:prstGeom>
        </p:spPr>
        <p:txBody>
          <a:bodyPr wrap="none">
            <a:spAutoFit/>
          </a:bodyPr>
          <a:lstStyle/>
          <a:p>
            <a:r>
              <a:rPr lang="en-US" sz="2000" b="1" dirty="0" smtClean="0">
                <a:solidFill>
                  <a:schemeClr val="accent6">
                    <a:lumMod val="75000"/>
                  </a:schemeClr>
                </a:solidFill>
              </a:rPr>
              <a:t>NOAA has proposed CV &lt; 15% of escapement </a:t>
            </a:r>
            <a:endParaRPr lang="en-US" sz="2000" b="1" dirty="0">
              <a:solidFill>
                <a:schemeClr val="accent6">
                  <a:lumMod val="75000"/>
                </a:schemeClr>
              </a:solidFill>
            </a:endParaRPr>
          </a:p>
        </p:txBody>
      </p:sp>
      <p:sp>
        <p:nvSpPr>
          <p:cNvPr id="8" name="Rectangle 7"/>
          <p:cNvSpPr/>
          <p:nvPr/>
        </p:nvSpPr>
        <p:spPr>
          <a:xfrm>
            <a:off x="381000" y="5715000"/>
            <a:ext cx="4140877" cy="461665"/>
          </a:xfrm>
          <a:prstGeom prst="rect">
            <a:avLst/>
          </a:prstGeom>
        </p:spPr>
        <p:txBody>
          <a:bodyPr wrap="none">
            <a:spAutoFit/>
          </a:bodyPr>
          <a:lstStyle/>
          <a:p>
            <a:r>
              <a:rPr lang="en-US" sz="2400" b="1" dirty="0" smtClean="0"/>
              <a:t>Greatest sources of variability: </a:t>
            </a:r>
            <a:endParaRPr lang="en-US" sz="2400" b="1" dirty="0"/>
          </a:p>
        </p:txBody>
      </p:sp>
      <p:sp>
        <p:nvSpPr>
          <p:cNvPr id="9" name="Rectangle 8"/>
          <p:cNvSpPr/>
          <p:nvPr/>
        </p:nvSpPr>
        <p:spPr>
          <a:xfrm>
            <a:off x="4419600" y="5715000"/>
            <a:ext cx="4357347" cy="400110"/>
          </a:xfrm>
          <a:prstGeom prst="rect">
            <a:avLst/>
          </a:prstGeom>
        </p:spPr>
        <p:txBody>
          <a:bodyPr wrap="none">
            <a:spAutoFit/>
          </a:bodyPr>
          <a:lstStyle/>
          <a:p>
            <a:r>
              <a:rPr lang="en-US" sz="2000" b="1" dirty="0" smtClean="0"/>
              <a:t>Females per </a:t>
            </a:r>
            <a:r>
              <a:rPr lang="en-US" sz="2000" b="1" dirty="0" err="1" smtClean="0"/>
              <a:t>Redd</a:t>
            </a:r>
            <a:r>
              <a:rPr lang="en-US" sz="2000" b="1" dirty="0" smtClean="0"/>
              <a:t> estimate CV  = 13.5%</a:t>
            </a:r>
            <a:endParaRPr lang="en-US" sz="2000" b="1" dirty="0"/>
          </a:p>
        </p:txBody>
      </p:sp>
      <p:sp>
        <p:nvSpPr>
          <p:cNvPr id="10" name="Rectangle 9"/>
          <p:cNvSpPr/>
          <p:nvPr/>
        </p:nvSpPr>
        <p:spPr>
          <a:xfrm>
            <a:off x="4419600" y="6019800"/>
            <a:ext cx="3347391" cy="400110"/>
          </a:xfrm>
          <a:prstGeom prst="rect">
            <a:avLst/>
          </a:prstGeom>
        </p:spPr>
        <p:txBody>
          <a:bodyPr wrap="none">
            <a:spAutoFit/>
          </a:bodyPr>
          <a:lstStyle/>
          <a:p>
            <a:r>
              <a:rPr lang="en-US" sz="2000" b="1" dirty="0" smtClean="0"/>
              <a:t>Sampling design CV = 14-33% </a:t>
            </a:r>
            <a:endParaRPr lang="en-US" sz="2000" b="1" dirty="0"/>
          </a:p>
        </p:txBody>
      </p:sp>
      <p:sp>
        <p:nvSpPr>
          <p:cNvPr id="13" name="Down Arrow 12"/>
          <p:cNvSpPr/>
          <p:nvPr/>
        </p:nvSpPr>
        <p:spPr>
          <a:xfrm>
            <a:off x="7391400" y="3657600"/>
            <a:ext cx="304800" cy="1219200"/>
          </a:xfrm>
          <a:prstGeom prst="downArrow">
            <a:avLst>
              <a:gd name="adj1" fmla="val 50000"/>
              <a:gd name="adj2" fmla="val 50000"/>
            </a:avLst>
          </a:prstGeom>
          <a:gradFill flip="none" rotWithShape="1">
            <a:gsLst>
              <a:gs pos="0">
                <a:srgbClr val="FFF200"/>
              </a:gs>
              <a:gs pos="45000">
                <a:srgbClr val="FF7A00"/>
              </a:gs>
              <a:gs pos="70000">
                <a:srgbClr val="FF0300"/>
              </a:gs>
              <a:gs pos="100000">
                <a:srgbClr val="4D0808"/>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620000" y="3886200"/>
            <a:ext cx="1283172" cy="646331"/>
          </a:xfrm>
          <a:prstGeom prst="rect">
            <a:avLst/>
          </a:prstGeom>
          <a:noFill/>
        </p:spPr>
        <p:txBody>
          <a:bodyPr wrap="none" rtlCol="0">
            <a:spAutoFit/>
          </a:bodyPr>
          <a:lstStyle/>
          <a:p>
            <a:r>
              <a:rPr lang="en-US" b="1" dirty="0" smtClean="0">
                <a:solidFill>
                  <a:srgbClr val="FF0000"/>
                </a:solidFill>
              </a:rPr>
              <a:t>Increasing</a:t>
            </a:r>
          </a:p>
          <a:p>
            <a:r>
              <a:rPr lang="en-US" b="1" dirty="0" smtClean="0">
                <a:solidFill>
                  <a:srgbClr val="FF0000"/>
                </a:solidFill>
              </a:rPr>
              <a:t>uncertainty</a:t>
            </a:r>
            <a:endParaRPr lang="en-US" b="1" dirty="0">
              <a:solidFill>
                <a:srgbClr val="FF0000"/>
              </a:solidFill>
            </a:endParaRPr>
          </a:p>
        </p:txBody>
      </p:sp>
      <p:sp>
        <p:nvSpPr>
          <p:cNvPr id="12" name="Rectangle 11"/>
          <p:cNvSpPr/>
          <p:nvPr/>
        </p:nvSpPr>
        <p:spPr>
          <a:xfrm>
            <a:off x="4419600" y="6324600"/>
            <a:ext cx="1880643" cy="400110"/>
          </a:xfrm>
          <a:prstGeom prst="rect">
            <a:avLst/>
          </a:prstGeom>
        </p:spPr>
        <p:txBody>
          <a:bodyPr wrap="none">
            <a:spAutoFit/>
          </a:bodyPr>
          <a:lstStyle/>
          <a:p>
            <a:r>
              <a:rPr lang="en-US" sz="2000" b="1" dirty="0" err="1" smtClean="0"/>
              <a:t>pNOS</a:t>
            </a:r>
            <a:r>
              <a:rPr lang="en-US" sz="2000" b="1" dirty="0" smtClean="0"/>
              <a:t> </a:t>
            </a:r>
            <a:r>
              <a:rPr lang="en-US" sz="2000" b="1" dirty="0" smtClean="0"/>
              <a:t>CV </a:t>
            </a:r>
            <a:r>
              <a:rPr lang="en-US" sz="2000" b="1" dirty="0" smtClean="0"/>
              <a:t> &gt;25% </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37579"/>
            <a:ext cx="8229600" cy="1143000"/>
          </a:xfrm>
        </p:spPr>
        <p:txBody>
          <a:bodyPr/>
          <a:lstStyle/>
          <a:p>
            <a:r>
              <a:rPr lang="en-US" dirty="0" smtClean="0">
                <a:solidFill>
                  <a:srgbClr val="EBF1DE"/>
                </a:solidFill>
                <a:latin typeface="+mn-lt"/>
                <a:cs typeface="Arial Black"/>
              </a:rPr>
              <a:t>Discussion</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idx="1"/>
          </p:nvPr>
        </p:nvSpPr>
        <p:spPr>
          <a:xfrm>
            <a:off x="533400" y="1295400"/>
            <a:ext cx="8229600" cy="5181600"/>
          </a:xfrm>
        </p:spPr>
        <p:txBody>
          <a:bodyPr>
            <a:normAutofit/>
          </a:bodyPr>
          <a:lstStyle/>
          <a:p>
            <a:pPr eaLnBrk="1" hangingPunct="1"/>
            <a:r>
              <a:rPr lang="en-US" dirty="0" smtClean="0"/>
              <a:t>There is a need for greater transparency and documentation of </a:t>
            </a:r>
            <a:r>
              <a:rPr lang="en-US" dirty="0" err="1" smtClean="0"/>
              <a:t>redd</a:t>
            </a:r>
            <a:r>
              <a:rPr lang="en-US" dirty="0" smtClean="0"/>
              <a:t>-based abundance estimates</a:t>
            </a:r>
          </a:p>
          <a:p>
            <a:pPr eaLnBrk="1" hangingPunct="1"/>
            <a:r>
              <a:rPr lang="en-US" dirty="0" smtClean="0"/>
              <a:t>Census survey design is ideal, but stratified sampling of high and low density areas would also lead to precise estimates</a:t>
            </a:r>
          </a:p>
          <a:p>
            <a:pPr eaLnBrk="1" hangingPunct="1"/>
            <a:r>
              <a:rPr lang="en-US" dirty="0" smtClean="0"/>
              <a:t>Hierarchical modeling is an effective tool for time-series data with gaps or limited 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teelhead.jpg"/>
          <p:cNvPicPr>
            <a:picLocks noChangeAspect="1"/>
          </p:cNvPicPr>
          <p:nvPr/>
        </p:nvPicPr>
        <p:blipFill>
          <a:blip r:embed="rId3"/>
          <a:stretch>
            <a:fillRect/>
          </a:stretch>
        </p:blipFill>
        <p:spPr>
          <a:xfrm>
            <a:off x="-9236" y="852055"/>
            <a:ext cx="9153236" cy="5148695"/>
          </a:xfrm>
          <a:prstGeom prst="rect">
            <a:avLst/>
          </a:prstGeom>
        </p:spPr>
      </p:pic>
      <p:sp>
        <p:nvSpPr>
          <p:cNvPr id="2" name="Title 1"/>
          <p:cNvSpPr>
            <a:spLocks noGrp="1"/>
          </p:cNvSpPr>
          <p:nvPr>
            <p:ph type="title"/>
          </p:nvPr>
        </p:nvSpPr>
        <p:spPr>
          <a:xfrm>
            <a:off x="405244" y="4729977"/>
            <a:ext cx="2898025" cy="1143000"/>
          </a:xfrm>
        </p:spPr>
        <p:txBody>
          <a:bodyPr>
            <a:noAutofit/>
          </a:bodyPr>
          <a:lstStyle/>
          <a:p>
            <a:r>
              <a:rPr lang="en-US" dirty="0" smtClean="0">
                <a:solidFill>
                  <a:schemeClr val="accent2">
                    <a:lumMod val="60000"/>
                    <a:lumOff val="40000"/>
                  </a:schemeClr>
                </a:solidFill>
                <a:effectLst>
                  <a:outerShdw blurRad="38100" dist="38100" dir="2700000" algn="tl">
                    <a:srgbClr val="000000">
                      <a:alpha val="43137"/>
                    </a:srgbClr>
                  </a:outerShdw>
                </a:effectLst>
                <a:latin typeface="+mn-lt"/>
                <a:cs typeface="Arial Black"/>
              </a:rPr>
              <a:t>Questions?</a:t>
            </a:r>
            <a:endParaRPr lang="en-US" dirty="0">
              <a:solidFill>
                <a:schemeClr val="accent2">
                  <a:lumMod val="60000"/>
                  <a:lumOff val="40000"/>
                </a:schemeClr>
              </a:solidFill>
              <a:effectLst>
                <a:outerShdw blurRad="38100" dist="38100" dir="2700000" algn="tl">
                  <a:srgbClr val="000000">
                    <a:alpha val="43137"/>
                  </a:srgbClr>
                </a:outerShdw>
              </a:effectLst>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7162800" y="5715000"/>
            <a:ext cx="1834605" cy="276999"/>
          </a:xfrm>
          <a:prstGeom prst="rect">
            <a:avLst/>
          </a:prstGeom>
          <a:noFill/>
        </p:spPr>
        <p:txBody>
          <a:bodyPr wrap="none" rtlCol="0">
            <a:spAutoFit/>
          </a:bodyPr>
          <a:lstStyle/>
          <a:p>
            <a:r>
              <a:rPr lang="en-US" sz="1200" dirty="0" smtClean="0">
                <a:solidFill>
                  <a:schemeClr val="bg1"/>
                </a:solidFill>
              </a:rPr>
              <a:t>Photo : Steve VanderPloeg</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139" y="-116413"/>
            <a:ext cx="8229600" cy="1143000"/>
          </a:xfrm>
        </p:spPr>
        <p:txBody>
          <a:bodyPr/>
          <a:lstStyle/>
          <a:p>
            <a:r>
              <a:rPr lang="en-US" dirty="0" smtClean="0">
                <a:solidFill>
                  <a:schemeClr val="accent3">
                    <a:lumMod val="20000"/>
                    <a:lumOff val="80000"/>
                  </a:schemeClr>
                </a:solidFill>
                <a:latin typeface="+mn-lt"/>
                <a:cs typeface="Arial Black"/>
              </a:rPr>
              <a:t>Outline</a:t>
            </a:r>
            <a:endParaRPr lang="en-US" dirty="0">
              <a:solidFill>
                <a:schemeClr val="accent3">
                  <a:lumMod val="20000"/>
                  <a:lumOff val="80000"/>
                </a:schemeClr>
              </a:solidFill>
              <a:latin typeface="+mn-lt"/>
              <a:cs typeface="Arial Black"/>
            </a:endParaRPr>
          </a:p>
        </p:txBody>
      </p:sp>
      <p:sp>
        <p:nvSpPr>
          <p:cNvPr id="3" name="Content Placeholder 2"/>
          <p:cNvSpPr>
            <a:spLocks noGrp="1"/>
          </p:cNvSpPr>
          <p:nvPr>
            <p:ph idx="1"/>
          </p:nvPr>
        </p:nvSpPr>
        <p:spPr>
          <a:xfrm>
            <a:off x="285750" y="1371600"/>
            <a:ext cx="8858250" cy="2417499"/>
          </a:xfrm>
        </p:spPr>
        <p:txBody>
          <a:bodyPr>
            <a:noAutofit/>
          </a:bodyPr>
          <a:lstStyle/>
          <a:p>
            <a:r>
              <a:rPr lang="en-US" sz="3500" dirty="0" smtClean="0"/>
              <a:t>Coordinated Data Assessments Project</a:t>
            </a:r>
          </a:p>
          <a:p>
            <a:r>
              <a:rPr lang="en-US" sz="3500" dirty="0" smtClean="0"/>
              <a:t>What’s a DAG?</a:t>
            </a:r>
          </a:p>
          <a:p>
            <a:r>
              <a:rPr lang="en-US" sz="3500" dirty="0" smtClean="0"/>
              <a:t>Mill, Abernathy, Germany monitoring history</a:t>
            </a:r>
          </a:p>
          <a:p>
            <a:pPr>
              <a:buNone/>
            </a:pPr>
            <a:endParaRPr lang="en-US" sz="3600" dirty="0" smtClean="0"/>
          </a:p>
          <a:p>
            <a:endParaRPr lang="en-US" sz="3600" dirty="0" smtClean="0"/>
          </a:p>
          <a:p>
            <a:pPr>
              <a:buNone/>
            </a:pPr>
            <a:endParaRPr lang="en-US" sz="3600" dirty="0" smtClean="0"/>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539751" y="4038600"/>
            <a:ext cx="4330692" cy="730250"/>
          </a:xfrm>
          <a:prstGeom prst="rect">
            <a:avLst/>
          </a:prstGeom>
          <a:gradFill flip="none" rotWithShape="1">
            <a:gsLst>
              <a:gs pos="100000">
                <a:schemeClr val="tx2"/>
              </a:gs>
              <a:gs pos="0">
                <a:schemeClr val="tx2">
                  <a:lumMod val="40000"/>
                  <a:lumOff val="60000"/>
                </a:schemeClr>
              </a:gs>
            </a:gsLst>
            <a:path path="circle">
              <a:fillToRect l="50000" t="50000" r="50000" b="50000"/>
            </a:path>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Redd Estimates</a:t>
            </a:r>
            <a:endParaRPr lang="en-US" sz="2800" b="1" dirty="0">
              <a:solidFill>
                <a:schemeClr val="bg1"/>
              </a:solidFill>
            </a:endParaRPr>
          </a:p>
        </p:txBody>
      </p:sp>
      <p:sp>
        <p:nvSpPr>
          <p:cNvPr id="7" name="Rectangle 6"/>
          <p:cNvSpPr/>
          <p:nvPr/>
        </p:nvSpPr>
        <p:spPr>
          <a:xfrm>
            <a:off x="533400" y="4910667"/>
            <a:ext cx="4339167" cy="730250"/>
          </a:xfrm>
          <a:prstGeom prst="rect">
            <a:avLst/>
          </a:prstGeom>
          <a:gradFill flip="none" rotWithShape="1">
            <a:gsLst>
              <a:gs pos="100000">
                <a:schemeClr val="tx2"/>
              </a:gs>
              <a:gs pos="0">
                <a:schemeClr val="tx2">
                  <a:lumMod val="40000"/>
                  <a:lumOff val="60000"/>
                </a:schemeClr>
              </a:gs>
            </a:gsLst>
            <a:path path="circle">
              <a:fillToRect l="50000" t="50000" r="50000" b="50000"/>
            </a:path>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Escapement Estimates</a:t>
            </a:r>
            <a:endParaRPr lang="en-US" sz="2800" b="1" dirty="0">
              <a:solidFill>
                <a:schemeClr val="bg1"/>
              </a:solidFill>
            </a:endParaRPr>
          </a:p>
        </p:txBody>
      </p:sp>
      <p:sp>
        <p:nvSpPr>
          <p:cNvPr id="9" name="Right Arrow 8"/>
          <p:cNvSpPr/>
          <p:nvPr/>
        </p:nvSpPr>
        <p:spPr>
          <a:xfrm>
            <a:off x="5365742" y="4461934"/>
            <a:ext cx="1026583" cy="878416"/>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94492" y="4155017"/>
            <a:ext cx="1820333" cy="1587500"/>
          </a:xfrm>
          <a:prstGeom prst="rect">
            <a:avLst/>
          </a:prstGeom>
          <a:gradFill flip="none" rotWithShape="1">
            <a:gsLst>
              <a:gs pos="100000">
                <a:schemeClr val="tx2"/>
              </a:gs>
              <a:gs pos="0">
                <a:schemeClr val="tx2">
                  <a:lumMod val="40000"/>
                  <a:lumOff val="60000"/>
                </a:schemeClr>
              </a:gs>
            </a:gsLst>
            <a:path path="circle">
              <a:fillToRect l="50000" t="50000" r="50000" b="50000"/>
            </a:path>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FFFF"/>
                </a:solidFill>
              </a:rPr>
              <a:t>Using </a:t>
            </a:r>
          </a:p>
          <a:p>
            <a:pPr algn="ctr"/>
            <a:r>
              <a:rPr lang="en-US" sz="2800" b="1" dirty="0" err="1" smtClean="0">
                <a:solidFill>
                  <a:srgbClr val="FFFFFF"/>
                </a:solidFill>
              </a:rPr>
              <a:t>DAGs</a:t>
            </a:r>
            <a:endParaRPr lang="en-US" sz="2800" b="1" dirty="0"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2187"/>
            <a:ext cx="8229600" cy="1143000"/>
          </a:xfrm>
        </p:spPr>
        <p:txBody>
          <a:bodyPr/>
          <a:lstStyle/>
          <a:p>
            <a:r>
              <a:rPr lang="en-US" dirty="0" smtClean="0">
                <a:solidFill>
                  <a:srgbClr val="EBF1DE"/>
                </a:solidFill>
                <a:latin typeface="+mn-lt"/>
                <a:cs typeface="Arial Black"/>
              </a:rPr>
              <a:t>Coordinated Data Assessments</a:t>
            </a:r>
            <a:endParaRPr lang="en-US" dirty="0">
              <a:solidFill>
                <a:srgbClr val="EBF1DE"/>
              </a:solidFill>
              <a:latin typeface="+mn-lt"/>
              <a:cs typeface="Arial Black"/>
            </a:endParaRPr>
          </a:p>
        </p:txBody>
      </p:sp>
      <p:sp>
        <p:nvSpPr>
          <p:cNvPr id="3" name="Content Placeholder 2"/>
          <p:cNvSpPr>
            <a:spLocks noGrp="1"/>
          </p:cNvSpPr>
          <p:nvPr>
            <p:ph idx="1"/>
          </p:nvPr>
        </p:nvSpPr>
        <p:spPr>
          <a:xfrm>
            <a:off x="438562" y="1013043"/>
            <a:ext cx="8229600" cy="4878602"/>
          </a:xfrm>
        </p:spPr>
        <p:txBody>
          <a:bodyPr>
            <a:normAutofit/>
          </a:bodyPr>
          <a:lstStyle/>
          <a:p>
            <a:r>
              <a:rPr lang="en-US" sz="2400" dirty="0" smtClean="0"/>
              <a:t>Broad effort across numerous Columbia Basin entities</a:t>
            </a:r>
          </a:p>
          <a:p>
            <a:r>
              <a:rPr lang="en-US" sz="2400" dirty="0" smtClean="0"/>
              <a:t>Goal to improve data timeliness, reliability, and transparency</a:t>
            </a:r>
          </a:p>
          <a:p>
            <a:r>
              <a:rPr lang="en-US" sz="2400" dirty="0" smtClean="0"/>
              <a:t>Focused on 3 high-level indicators:</a:t>
            </a:r>
          </a:p>
          <a:p>
            <a:pPr lvl="1">
              <a:buSzPct val="60000"/>
              <a:buFont typeface="Courier New" pitchFamily="49" charset="0"/>
              <a:buChar char="o"/>
            </a:pPr>
            <a:r>
              <a:rPr lang="en-US" sz="2400" dirty="0" smtClean="0"/>
              <a:t>Natural Spawner Abundance</a:t>
            </a:r>
          </a:p>
          <a:p>
            <a:pPr lvl="1">
              <a:buSzPct val="60000"/>
              <a:buFont typeface="Courier New" pitchFamily="49" charset="0"/>
              <a:buChar char="o"/>
            </a:pPr>
            <a:r>
              <a:rPr lang="en-US" sz="2400" dirty="0" smtClean="0"/>
              <a:t>Smolt to Adult Ratio</a:t>
            </a:r>
          </a:p>
          <a:p>
            <a:pPr lvl="1">
              <a:buSzPct val="60000"/>
              <a:buFont typeface="Courier New" pitchFamily="49" charset="0"/>
              <a:buChar char="o"/>
            </a:pPr>
            <a:r>
              <a:rPr lang="en-US" sz="2400" dirty="0" smtClean="0"/>
              <a:t>Recruits per </a:t>
            </a:r>
            <a:r>
              <a:rPr lang="en-US" sz="2400" dirty="0" err="1" smtClean="0"/>
              <a:t>Spawner</a:t>
            </a:r>
            <a:endParaRPr lang="en-US" sz="2400" dirty="0" smtClean="0"/>
          </a:p>
          <a:p>
            <a:pPr lvl="1">
              <a:buNone/>
            </a:pPr>
            <a:endParaRPr lang="en-US" sz="2000" dirty="0" smtClean="0"/>
          </a:p>
          <a:p>
            <a:endParaRPr lang="en-US" sz="2400" dirty="0" smtClean="0"/>
          </a:p>
          <a:p>
            <a:pPr>
              <a:buNone/>
            </a:pPr>
            <a:endParaRPr lang="en-US" sz="1600" dirty="0" smtClean="0"/>
          </a:p>
          <a:p>
            <a:endParaRPr lang="en-US" sz="2400" dirty="0" smtClean="0"/>
          </a:p>
          <a:p>
            <a:pPr>
              <a:buNone/>
            </a:pPr>
            <a:endParaRPr lang="en-US" sz="2400" dirty="0" smtClean="0"/>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218" name="AutoShape 2"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AAMEBQYHAQII/8QARBAAAgEDAQUFBgIHBgQHAAAAAQIDAAQRBQYSITFBE1FhcYEHFCIykaEVUiNCcrHB0fAWM2Ki0uFTgpKyJCY0Q3PC4v/EABoBAAIDAQEAAAAAAAAAAAAAAAABAgMEBQb/xAAsEQACAgEEAQMEAgEFAAAAAAAAAQIRAwQSITETIkFRBRRhcTLwsRVCgaHB/9oADAMBAAIRAxEAPwDcaKK4TQB08qTkkWMfEefIdT5V5llIO4gBc8h3DvNMppRbo8rEZAy80gICj6YAqFtuohwuxw0jkZYrCne3Fj/AUizwZIbekx1Mi4PpkfuqCt9oo9RnaPR7eS/C/NcRqRAD3doefkuakoPxAtvXIgUfkiRzj/mIGfoKl4l/u5I+S+hfeg3uNvDj/kz/AN1KB7fI3UZPFZFGPo1eMy/k/wAjfyphrepnSbIXUqDdM0UZ3gR87hSeXQEn0peOHwDyNK2yYV35RzJN/hJG99R/KlYZlkyMFWH6rDBphmX8n+Vv5VWthNWGpfikFzKJporx5N+POArcinDOOBo2NcoTypSUX7l5BFdptHKysI5TnPyvy3vA9xpwKIuydHaKKKkAUUUUAFFFFABRRRQAUUUUAFFFFABRRRQBw+FROsjVZcQ6fcw2gbgJTH2rn9lTgDHPJz5VKnlk1D6zepaaZeXsjAbsDlRnGFAPj1/lUXJ2kuxSra2yEm2VaVm9713Wbpz8ze8iIZ8AigVG6zsPd6hZNaxa/qCxEgiO4YSr68AT6mp3Zq8e92f0+5nbEskCl+XE4wf1vCpi3iMxyHGB1xn9zGrlOUeinZCasY6Rpy2GnW1jbwgxwRrGDw44HM/DzPOn4tpMkdmo8SR/op7HEsYwtejyqDdlqikqRGMjKxDRjPgR/pqh+1HUjbRafawlVl7X3gqQpGF4DI3eWT9qsGpajO/tD0/Sxlbf3KRzxHxs3I+ONz7nuqg+0rUFu9oTbIVZLNOyLAYyx4nqeA4fepIw6vMlilXzRomqXEsuzlxdRAWzyWxfflwOyyOJPw54cazf2bzzQbRokSM6TRGORRg4HAgngeRwOXU1J3V7qmqez2FYosJCStzK7Bd+JORGTxyQAeHQ1UNJuLq01O3ubBWe5jbeRFGd7HMY8RmmjLnz3khL2N8jY47OSP8ARnx5fQCndu7AmOQgsOIb8w76hdL1GHUrCG8hYqsg+VlwVPUEFuBBqRicuoVWzInxLxHHw5mqZqvUjswkmiRFFJxSCRFYciM0pTTsYUU11G/t9NtmubxykKkAsEZsZOBwANNH1/To/eN+WUe7lRKPd5MqW5fq+NMTkkStFeVcMoI5EZ40hHeQS3c1qjEzQhS67pGA2cceR5HlQFjmikbe5iuY+0gcOmWGR3g4P3BFKMwAyTgDnQM9UVwEGjNAHaKKKACiiigBvcksoiHOQ4Pl1/rxqq7eaxBpmi3Cyv8AHcI0MEQzxJGM47gMmpLajW4tCsJ7+WNpOzCxRxqQC7MfHwGfSsu2j21l1uw90jsYrUE/pJA++7r+UHdGBwGe/ApY1bcjJrNRHHBwvmi3eyXUEutLl06SRzJZvlF324oxyDz6HIx5VoQGKw72c39np20SSXs88G+u6row3DnmJARy5HIIxjurbILiG4jEkEySoeTIwI+1SZHQ5d+JJ9oVrjcqM0x1t7j8Ku0sJYkuzEwiaVt1VbHMnuFI2SlSsyDVdVKe0Zr6W9Vo7e7CmYId1EHAqB1wMg+OTUHr8NtDq9wlnfm+QtvNc7uN9zxYjvGTzptfRJBdywxXC3CRtgTKCA/eRnpnPHrSA41YlR5nJkbtP5JCLUNRh0aW0jkf3CaZd9Cx3SwGd3n169+KT1KFbS9zbFliZUmhOcEKyhhx7xnHpXvSJIWeWxuji3u8Jv4z2UgPwPjwJIPgxpfaWP3bUYrIuHa0tYoHYciwGT92pblu2kmm8e6+h9Y7ca9ZwLCt0Jgv60+8zfXNTdj7TbqPJvrHtTnKmGZlAHcQ2c1n9dB9fOpUENVmjwpH0Zp1zFdRRz27hobhBNEw5EMM/wBedP6oXsv1H3nZ6OBjl7GcxHPPcfiv3OPSr7WeKptHosWTyQU/khtsDu7M6m4GTHbs4z3rxH7qrvvhh1DU5ZVdlEEepSqw4BFDbi+GSq/9Jqy7U3Huug30zWsd2ixHfgkbdEi9V5HnSdpJFc3t7aX9rEl17vH2yht9XiO+F4kDrvjFWIqyK59/3khptZ1Gzt7pLi6E0kUiK3YoocLuB5GVTz3d4eOAeZ59t9Quxq8sktzEsUr9mWCcGVIQWYZ5YkbgPE1OrommAMnuqfE283E5Jxu8TnJyOB7+tKPpdhJul7eNt0uRn/H831pi2TfuVxdY1MGzxcrwitjcDs1x2kkmG8gAr57sV41K7vtSiuQlzMttJ2kJ7NFEfxSLHHhiPiypLHB4cOVT4sNMYS2kcKqYuzJGDgEA7vPgfLx486Z6bs1b2/aC5jidZI1WRUzuyuG3u0YHrnu5ZPOgWyfVjNtcuYonlWcm3U3EQ+BeCwocyeJLDyww4VJ7M3d7OLiLUZkeeIorBVxhuzUtjvGW59+aeNpdizyM0CEyqVYdCDgnA6ZwM45441709bMSXUtqgDtKVmcKRvMvD+vWkycYyUuWPq5SF5dRWtrPcy57OFC74HHAGa5ZPcSQI13CsMxzvRq+8B69aRdauhzRRRQMzD2uXGbHT7fPGS4kmI/ZG6PsazIsowN4AnkK0f2h2sura9pNjCwUi1aV3IyEUtxP2A8yKd6dZQ6ZaLbWgYRg72WOSzd58fKjG6gjk5tNLUaiT6S4KBZ6Dql7Ezw2rqoI4y/o8+W9z9KSv9NutHuIxOBHKy76mN+XHvHWtMOTknJPWobabRzqlqJIRm6gU9mB+uOZXz7vp14S3chl+nqGNuDtoqB17WSoU6rfYAK47duX1qNwpYswyx5k8TXeXfXKsOVKcn2zvlypS2eJJ42uoy8Ib40Vt0sO7PSkq6OFJiT5sv2ztts/fHt7Gw7OSF1ysxLMp5gjJIPI/Sqhr0jy61etLEsTmYgopJAxw5nv5+tWDYK1uFe6unjK20kYRSeAds5yO/HHj41Oa1oNprADyZjuVGFnQZJHcw6j7+NcL7yGl1koTk2mv3R6T7LJrNDGWOKUk+qqzM67w5Z41Y5NjNTWQiKW0kTPBt8rnzBFONU0RtN2U3H3HuBcrLM6AkAEFcAkchkfU101rtPJpRkm2cj/AE7UxUpSi0krH3snudzVNQtcn9NbBwPFD/8AqtgVt5Qe8ZrDfZtKU2xs4xymSWM/9BP/ANa261ObaI96D91WS/n+zo/TpXgr4ZEbWvvWVvbASfprqHeKozBVVwzZwOWFx61CalDc3GqTal2Tx2s8kdu3awswaONXYEoOJBkbl1wOhqy65rVjoVsLvUnkjgJCmRYmcL57oOO7J64FR0e2WjSukaG933iaVFNjMDIgGSVBX4uHdmppOrSLpqLlzIrxszFNL+FRT+9WshKuUO8Y47YpxbkSXYcM8SPClrbT7a4mazitplha+tt2Ts2HBI98tk95DAn/ABd5qT0faXZ+HR7q7srq6eyilLvLJFId53b5UJHxEsflGeY7xT6HajTJkm43CywRmSa2aB+2jUEDJTGf1hjvHEU3GXwQUIPncQH4XZxPJBBpzJFHfb7MIyT2cURwAcZOSo898+NI21lPZQvCsLorJaR3TNGxTdUFjnqQS+7gcguOAxU9Htpok2nSahHLcNZxMqtMLSXdBOeu7jhg5PThnmKl9I1G11ayS9st8wSfI7xsm8O8BgDjuPI0NNdoaxwb4ZUIdNjh1GCVLe4YLNbxKexKkbitISB0B3gvcOI76sOy8SR6Y7RWxgaSaSRgybuWLE8vDIHpU3gd1GBUbLY4trsoKQSTQRxzxBpJxDFdNJHgSTNNvMOPMqobyyPS+RxpEipGoVFGAqjAApKe1hnlgkkQs0D78fE4DYIzjrwJpxSHCG2wooooLDOtub1dIWK/VQ9zNbJBCCOGQWJJ8OIPmAKzqPXtVjnMy38zOTxD4KHw3eWPL7Vb/a3Ee30mXju9nKnPgCGFZ/1p4l6EcLXZprO0nVGkaHq8WsQb0a9ncKP0sOc7viO8f7+dSNZdY391YSM9ncPCzcG3cEMPEHgfWrFom1cwl7HV2V425TqgBU+IHTyH1puJp0/1CLSjk7GO1+nLZ6l28S4iut6QDoGHzD7g+tQVXXaq90+80uVUubV3R1e3MUwkZuhBA+U4J58+fTFUs8akujn6uMY5Xt5QrbW8t1PHBAoaSQ4UEgD6nlU/bwbP6Sok1C5Gp3I5Q2/xRqfPIDep9KraqWOAMseQxnNSdvol7NxdVt1xzlODj9nn9qU8TycJv/ghiyrF6tqb/PRMXG29wXX3ayhSMHiJHLEjuGMAU7j24tSo7awnVuu5IpH3AqKi2dhH99dyP4RxhfuSc/SlG0CxIwsl0D376n7boqmX0XDJc4zVD6xqou/ISqbbaeXAa1u1BOCSFOPHnU9MkGp6c8ayLJb3MZUSKeGD1HkfuKz+70CeMFrWQXAHErubj+gyQfQ58KQ0jV7vSJ9+BiY2bMsDH4X/AJHxrBqPosYtSw+mS5/DN+n+t5JXHUeqL449iV2Ahkt9u7CGZd2WKWZHXuIjcH71t1p/6WIf4B+6s92XtLTU9oLfaKyYbqwyLOjcw+7gZ8cHB7+B61oduN2CMdygH6Vthk8lPp1z+y3S4vFBpO1fH6Kd7XpG/se9pGSHu7iKJcDJPxb3Adflr1FqUN/pN1rMCtDa6UJ4oBJGVY7sagkg8sNvDj3U02/1C1faHZ+ymfEVvd+8XL4OIgo+HePrS3tBmh0nYy+tLdi9xfOxjQLvFt98seA5AE1sivTGPyKT9UpfBW57K5032X7OXtpH2vuN5HqEqY5qS54+A3l49Bx6VY/xSwv9H1ba6wIV20w27I3zxuu8cHpzYUWOuWWn39vb3TrHop0mFVupTuwLIGYFGJ4Akd/5fKqxqhtdN2U2gj0gbtpql6BYoikh4gFDso57ud7B5cBirP5vn5/yQvb1/aPEmpwW/suttCt4rxLq4CIXks5EjJd944crungeGDxxWuWca2tpDCo3VjjVQO7AxWdbZXtjJ/ZLToZlNtFdQXEzIpKpGoABPcDx+lWrbmSX+zzCGR445poY5pYycpEzgOcjiBuk8arn6q/JPH6bfwkWLfXvrxJKBGXGDgEgZxn1rMbOMXDLZwQXccNxrjMMBl7KCJGIUdQCI14cv0gFMZpZvwi1Mq3bW8en3dzb24Vh2lw7/Co/YUnA6cTyFR8X5Jeb8GoaDqY1fSLbUBC0KzrvKjMGIHTiKkajNnIkg0HT4YlKpHAiLkYyAMZx48/WpOq32XRulYUUUUiRUNuNPiv9FkjmTIinDAj5lBB4jxBP2I61juoWE9jLuSrlD8kg+Vx4fy6Vvut2hvLWaCMhXmjKIxGQrjipPrmsvDdsJoZ4FWSJt25tZBvdm38R3NV2nipxcemji/VIOM1P2ZR6MVaZdEsJTvKs0R7o34fRgf31yPQtPRgT7zIR0aRQPsoP3q77fJfRyt8PkrABJCgEljgAccmpey0GeYB7tjbRkfKRlyPLp6/Sp62hhtc+7QpEcYLKPix+1zr3IUijMsrrHF+dzgZ/ruq2OmS5myLye0UJWlrBZLi1iCNjBfm5H7X8sDwpY4zUVd6/axcLaMzn875RB6cz9qRD69eqCga3jP6y4h4eZ+Iip+aEfTBWJ45S5kydMb8yjeooZWUZZSB344VANod7JxlvombxaRvvim01rqmlgTLKyxggGSGQ7vHoRwPoRQ881y4j8Mfks3d9qgtprZQYrtFIMh3JT3tzB8yM/Txp/pGoC/hdZFCzxYLbowHU9cdDnmPEV52gx+ES5xjfTGe/j/vTyuOTFuFBOM9pO+yO3kEGq3G8wjdo4FGeBbiSfoRWqAYGPDFVbYTSzpmz9hA67srKbiYHmGfkD5Dh6Vaq5Hcmz1emh48MYlb251242b0tL+20+K9BlWN1km7PG9wBB3TnjgetNRtHqbbXLs+2kWufcxdtN72ThTwOB2f5+HPlx8KR9sCFtg75lJykkLDH/wAqj+NQF3eTD2hPewSlZr3S5YLXI4A9qETGOhILVqhBOF18kck2p1fwSWo7Za1Y6RaX1xs9ZFbu692iiF+SWPHdYfo8bp3Tjwx38HtztHrcG0Nlon4Hp7yzw9rvLftiNQBvZHZdDkDvx0pttZbRHXdjtFiXEUVz2wHhEox/XjXvTj797WdUnIyunafHAD03mIb+J+lFRq69hXLdV+6JbbTW7jZzSfxG3sILtEdVkWSYxkAkAYwrZ4nlwpK12jvYdRsbLXtMhtPxAEW0sFyZkLgZKNlFKnHLmDio32mXC3Npo2nQur++atFE4BzwB4g+RxXfaBIDrWyVnGcStqQlUDoqYB/7qjGKaV/kcpNSdPqh5a7R6tPthPoa6TaCKACSS5F6SRGT8J3ez+bwz60rtltDfbPixNpptveJdSiAB7kxMHPIAbhyO854d1R2xX/jNsdrtR/VFylqh6fACD+4Vza+dL/a3ZGwiKyRSTyXJKnI+Bcg/Y09q3pV7Bufjv8AP/otd7Ua7BtJBoUOi2El1NbC4DHUGVVXiDk9keoIHfw5U11DbbWrC3hefZ+27eW/Nj2Ivz8+AVIPZ8Qcn7d/CK1641GTbfXLrR4Ukmt7KKxLtIVMXasPiUY+IjOcZHOpLbaGQbRbPWGnW8c8xnlvOzlkKhmQDBLYJH06VJRjatdoi5ypu+mKattltFpF2Le82btCWQOrQ6izKRkj/hA54UVK7L2g1fQLK91UFrudDM43j8G+xYLz5DOB5UVHdBcOJPbklymWOdO0iIHBuBB7iOVZ5t1pCyXsV/bu1tNIvwypzVhwKt3r+7xzg6QRURrune+2kkO/2facUkAz2cnQkdx5H/es8ZbJ7n17j1OHzY9q79jH59R1Gy46hZRvHy7eIlQfUZX7Ckv7SQ44Wj58bhf9NSrXwtL6Wyv8WN9E27IrMQjdRut3HgeOPWnKMWGYzEwPHeTdNdKNtemZ5iaqXMeSATVtSvSVsbRMdGSMvu+bHgPoKE0a8uZO11O53Sem92j/AMgPX0qcnuEQA3FzEB0DzD92c0laT+/StHp0Ut0ycGcfo4082PH6CozWOC3ZZjgsk3txx5PNnZW9mQLWIdp/xG+JyfA9PIAUtNIkT4nliiY/nkCn7moG+u9Ulvzp5ZYJO0EfZw5AOe8/Mf64U11TRL3ScG7hARjgSIcqT3eBqH3mOFRhXP8A2P7eck5O2l3+C0RPHMcW8kUxHPs5FY/Y10YYbrAMjDDKeIYHhVG6hhwI5EcxVt0e8fULPemO9Kr9m5PNuoPnjI9Kvx5972yRS8e3mJHaPCbXXbiBSSqJIuTxJA5fuFWTTtMOsaxY2bge6xN75dH/AArwUep3h5DwqH0aP3vXNSuFJIL9mpAySS3QdeCn6jvrUtn9HFjAyOo7aYq9yQcgYHwoPAD95PWsmTLsxbV7s6Wj0vlyqT6RMWqndLsMNIc47h0H0pzXByrtZoqlR6Fuyv7eaVc61sveafZ/385jCk8hiRST6AE+lNJdm/8AzZpF5HGBZadYPEmcZD5UL/lLH6Va6KmptKkVvHFu2Um9sdbl27ttWGlmSxtLdoY/06BiWJy+CeXLhzpro9ptJpuoa9qX4GHutSkDRKbuPdQKCFDcfHpWgUU/I6oj4ld2ZquibQrfbPTT6b7wumtLPcMJ4wZZpPiOMnkGOOPdUqml6vfbRHaHUrFUNjCyafZJMpdi3zMzfKD0xmrrRT8jEsKXuZxo1htXo2g6nb2mjodRvbmScSvdRlEL4488nGKWs9G1m12q029OlGSy06w9zibt0DMQCO0xnrk+PGtBoo8j+A8KpK+ilbJaXqkWq6zca3piot/cdsjdqjhVX5VIBznrnlwpO8sdcfbyPW10lpbS2tGt4kFzGCxJJ38E9c49KvNFHkdtj8SpKyB2Ttb+CC7m1K1jtJJpsRW8bhliiVQqKCOHQn1oqeoqDduyxKlQV4dA4IYZBGCDXuiosZTdtdk0123Vo2Ed9EMQTNycfkf+B/o45fWU1jdSWt7A0M8ZwyOuD5+I8etfSUiB1KsoII5GoHaLZqy1qAR30Jk3M9lMhxLFnuP6w8D96Sk4cPow6rRrN6ocS/yYKm6D8Wd3PHd54rRtHsI4tKNhDO6AuzO6fC0ik8Cp8RgZ6cudQ2s7A6vYl5LADUIAf/ZGJFHih458s+VK7P6teW8kdvqatvtJ2KRyxmN+WWZjw4AeGT31n1+OWbF6H0UfT60+as0e+CdTQNJW3NuLCHszz3ssx7/iJz96Q1LTovwebTlkdkdR2Idixiwcglj+qCOZ8R1AqIfble2zFYH3cE/NIAx+2BXrXddmuo9zTi0blI5FRUDtIj8sdVYdcDxBrlYdHrPIvK+P2dbNrdC8cliXPXC/tlRulRLmZYgwjEjBAw+LdBOM+OKl9BeS3029nijd5XkSOBEGWaTDYAHU/Fn0pzpGxOtaniWaH3GA85rvKk+Sn4j9vOtQ2a2YtdFtUitVZpFJZrmVRvsTz3R05D6da9F5FH9nAwaKeV21SGGw+zh0fS4VuY1/EXJeTByIQeXrjHr4VcYY1jXC+ZPee+iKNY1wo++c17FVJNu5Hbxwjjiox6O0UUVImFFFFABRRRQAUUUUAFFFFABRRRQAUUUUAFFFFABXCM8KKKAEpIY5Gyy/EOTDgR60yu4lC5cCUAZAkUN/Ciis2XhcE489kE1jpbTLvaLpbHHzG1XIqY06OMxoYo44OA/uo1XoPCiiqMc5OaTZLZFPhEjHBGp3sZb8zHJ+9LCiitsUit9naKKKmIKKKKACiiigAooooAKKKKACiiigAooooAKKKKAP/9k="/>
          <p:cNvSpPr>
            <a:spLocks noChangeAspect="1" noChangeArrowheads="1"/>
          </p:cNvSpPr>
          <p:nvPr/>
        </p:nvSpPr>
        <p:spPr bwMode="auto">
          <a:xfrm>
            <a:off x="63500" y="-558800"/>
            <a:ext cx="1704975"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WDFW data management strategy.jpg"/>
          <p:cNvPicPr>
            <a:picLocks noChangeAspect="1"/>
          </p:cNvPicPr>
          <p:nvPr/>
        </p:nvPicPr>
        <p:blipFill>
          <a:blip r:embed="rId3"/>
          <a:stretch>
            <a:fillRect/>
          </a:stretch>
        </p:blipFill>
        <p:spPr>
          <a:xfrm>
            <a:off x="5612218" y="2529416"/>
            <a:ext cx="3034305" cy="3937000"/>
          </a:xfrm>
          <a:prstGeom prst="rect">
            <a:avLst/>
          </a:prstGeom>
          <a:effectLst>
            <a:outerShdw blurRad="50800" dist="38100" dir="2700000" sx="101000" sy="101000" algn="tl" rotWithShape="0">
              <a:srgbClr val="000000">
                <a:alpha val="43000"/>
              </a:srgbClr>
            </a:outerShdw>
          </a:effectLst>
        </p:spPr>
      </p:pic>
      <p:sp>
        <p:nvSpPr>
          <p:cNvPr id="10" name="Rectangle 9"/>
          <p:cNvSpPr/>
          <p:nvPr/>
        </p:nvSpPr>
        <p:spPr>
          <a:xfrm>
            <a:off x="497417" y="4085165"/>
            <a:ext cx="2794000" cy="529167"/>
          </a:xfrm>
          <a:prstGeom prst="rect">
            <a:avLst/>
          </a:prstGeom>
          <a:no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6">
                    <a:lumMod val="75000"/>
                  </a:schemeClr>
                </a:solidFill>
              </a:rPr>
              <a:t>Needs identified:</a:t>
            </a:r>
            <a:endParaRPr lang="en-US" sz="2400" b="1" dirty="0">
              <a:solidFill>
                <a:schemeClr val="accent6">
                  <a:lumMod val="75000"/>
                </a:schemeClr>
              </a:solidFill>
            </a:endParaRPr>
          </a:p>
        </p:txBody>
      </p:sp>
      <p:sp>
        <p:nvSpPr>
          <p:cNvPr id="11" name="TextBox 10"/>
          <p:cNvSpPr txBox="1"/>
          <p:nvPr/>
        </p:nvSpPr>
        <p:spPr>
          <a:xfrm>
            <a:off x="433915" y="4720167"/>
            <a:ext cx="4578433" cy="1354217"/>
          </a:xfrm>
          <a:prstGeom prst="rect">
            <a:avLst/>
          </a:prstGeom>
          <a:noFill/>
        </p:spPr>
        <p:txBody>
          <a:bodyPr wrap="none" rtlCol="0">
            <a:spAutoFit/>
          </a:bodyPr>
          <a:lstStyle/>
          <a:p>
            <a:pPr>
              <a:spcAft>
                <a:spcPts val="600"/>
              </a:spcAft>
              <a:buClr>
                <a:schemeClr val="accent6">
                  <a:lumMod val="75000"/>
                </a:schemeClr>
              </a:buClr>
              <a:buSzPct val="93000"/>
              <a:buFont typeface="Wingdings" charset="2"/>
              <a:buChar char="§"/>
            </a:pPr>
            <a:r>
              <a:rPr lang="en-US" sz="2400" dirty="0" smtClean="0"/>
              <a:t>  Improved data infrastructure</a:t>
            </a:r>
          </a:p>
          <a:p>
            <a:pPr>
              <a:spcAft>
                <a:spcPts val="600"/>
              </a:spcAft>
              <a:buClr>
                <a:schemeClr val="accent6">
                  <a:lumMod val="75000"/>
                </a:schemeClr>
              </a:buClr>
              <a:buSzPct val="93000"/>
              <a:buFont typeface="Wingdings" charset="2"/>
              <a:buChar char="§"/>
            </a:pPr>
            <a:r>
              <a:rPr lang="en-US" sz="2400" dirty="0" smtClean="0"/>
              <a:t>  Better documentation</a:t>
            </a:r>
          </a:p>
          <a:p>
            <a:pPr>
              <a:spcAft>
                <a:spcPts val="600"/>
              </a:spcAft>
              <a:buClr>
                <a:schemeClr val="accent6">
                  <a:lumMod val="75000"/>
                </a:schemeClr>
              </a:buClr>
              <a:buSzPct val="93000"/>
              <a:buFont typeface="Wingdings" charset="2"/>
              <a:buChar char="§"/>
            </a:pPr>
            <a:r>
              <a:rPr lang="en-US" sz="2400" dirty="0" smtClean="0"/>
              <a:t>  Standardized analytical methods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52858" y="1049953"/>
            <a:ext cx="4416137" cy="559147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SIMPLE DAG HEREA</a:t>
            </a:r>
            <a:endParaRPr lang="en-US" dirty="0"/>
          </a:p>
        </p:txBody>
      </p:sp>
      <p:sp>
        <p:nvSpPr>
          <p:cNvPr id="59" name="Rectangle 58"/>
          <p:cNvSpPr/>
          <p:nvPr/>
        </p:nvSpPr>
        <p:spPr>
          <a:xfrm>
            <a:off x="6069258" y="3749119"/>
            <a:ext cx="1552723" cy="2461266"/>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58" name="Rectangle 57"/>
          <p:cNvSpPr/>
          <p:nvPr/>
        </p:nvSpPr>
        <p:spPr>
          <a:xfrm>
            <a:off x="5999983" y="3679844"/>
            <a:ext cx="1552723" cy="2461266"/>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1" name="TextBox 20"/>
          <p:cNvSpPr txBox="1"/>
          <p:nvPr/>
        </p:nvSpPr>
        <p:spPr>
          <a:xfrm>
            <a:off x="6396794" y="2534656"/>
            <a:ext cx="950494" cy="276999"/>
          </a:xfrm>
          <a:prstGeom prst="rect">
            <a:avLst/>
          </a:prstGeom>
          <a:noFill/>
        </p:spPr>
        <p:txBody>
          <a:bodyPr wrap="square" rtlCol="0">
            <a:spAutoFit/>
          </a:bodyPr>
          <a:lstStyle/>
          <a:p>
            <a:r>
              <a:rPr lang="en-US" sz="1200" b="1" dirty="0" err="1" smtClean="0"/>
              <a:t>pred_pF</a:t>
            </a:r>
            <a:endParaRPr lang="en-US" sz="1200" b="1" dirty="0"/>
          </a:p>
        </p:txBody>
      </p:sp>
      <p:sp>
        <p:nvSpPr>
          <p:cNvPr id="6" name="Rectangle 5"/>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2187"/>
            <a:ext cx="8229600" cy="1143000"/>
          </a:xfrm>
        </p:spPr>
        <p:txBody>
          <a:bodyPr/>
          <a:lstStyle/>
          <a:p>
            <a:r>
              <a:rPr lang="en-US" dirty="0" smtClean="0">
                <a:solidFill>
                  <a:srgbClr val="EBF1DE"/>
                </a:solidFill>
                <a:latin typeface="+mn-lt"/>
                <a:cs typeface="Arial Black"/>
              </a:rPr>
              <a:t>So what’s a DAG?</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176646" y="1020844"/>
            <a:ext cx="4239491" cy="5447645"/>
          </a:xfrm>
          <a:prstGeom prst="rect">
            <a:avLst/>
          </a:prstGeom>
        </p:spPr>
        <p:txBody>
          <a:bodyPr wrap="square">
            <a:spAutoFit/>
          </a:bodyPr>
          <a:lstStyle/>
          <a:p>
            <a:pPr marL="365125" indent="-365125">
              <a:spcBef>
                <a:spcPct val="0"/>
              </a:spcBef>
              <a:spcAft>
                <a:spcPts val="1600"/>
              </a:spcAft>
              <a:buFont typeface="Arial" pitchFamily="34" charset="0"/>
              <a:buChar char="•"/>
            </a:pPr>
            <a:r>
              <a:rPr lang="en-US" sz="2800" dirty="0" smtClean="0"/>
              <a:t>Graphical representation of a statistical model</a:t>
            </a:r>
          </a:p>
          <a:p>
            <a:pPr marL="365125" indent="-365125">
              <a:spcBef>
                <a:spcPct val="0"/>
              </a:spcBef>
              <a:spcAft>
                <a:spcPts val="1600"/>
              </a:spcAft>
              <a:buFont typeface="Arial" pitchFamily="34" charset="0"/>
              <a:buChar char="•"/>
            </a:pPr>
            <a:r>
              <a:rPr lang="en-US" sz="2800" dirty="0" smtClean="0"/>
              <a:t>Explicitly depicts the data, equations, and statistical distributions</a:t>
            </a:r>
          </a:p>
          <a:p>
            <a:pPr marL="365125" indent="-365125">
              <a:spcBef>
                <a:spcPct val="0"/>
              </a:spcBef>
              <a:spcAft>
                <a:spcPts val="1600"/>
              </a:spcAft>
              <a:buFont typeface="Arial" pitchFamily="34" charset="0"/>
              <a:buChar char="•"/>
            </a:pPr>
            <a:r>
              <a:rPr lang="en-US" sz="2800" dirty="0" smtClean="0"/>
              <a:t>Easy to translate into code or statistical nomenclature</a:t>
            </a:r>
          </a:p>
          <a:p>
            <a:pPr marL="365125" indent="-365125">
              <a:spcBef>
                <a:spcPct val="0"/>
              </a:spcBef>
              <a:spcAft>
                <a:spcPts val="1600"/>
              </a:spcAft>
              <a:buFont typeface="Arial" pitchFamily="34" charset="0"/>
              <a:buChar char="•"/>
            </a:pPr>
            <a:r>
              <a:rPr lang="en-US" sz="2800" dirty="0" smtClean="0"/>
              <a:t>Accounts for all uncertainty in indicator estimates</a:t>
            </a:r>
          </a:p>
        </p:txBody>
      </p:sp>
      <p:sp>
        <p:nvSpPr>
          <p:cNvPr id="8" name="Oval 7"/>
          <p:cNvSpPr/>
          <p:nvPr/>
        </p:nvSpPr>
        <p:spPr>
          <a:xfrm>
            <a:off x="4584031" y="1481893"/>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a_LB</a:t>
            </a:r>
            <a:endParaRPr lang="en-US" sz="1200" dirty="0">
              <a:solidFill>
                <a:schemeClr val="tx1"/>
              </a:solidFill>
            </a:endParaRPr>
          </a:p>
        </p:txBody>
      </p:sp>
      <p:sp>
        <p:nvSpPr>
          <p:cNvPr id="9" name="Oval 8"/>
          <p:cNvSpPr/>
          <p:nvPr/>
        </p:nvSpPr>
        <p:spPr>
          <a:xfrm>
            <a:off x="5638800" y="1481893"/>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a_UB</a:t>
            </a:r>
            <a:endParaRPr lang="en-US" sz="1200" dirty="0" smtClean="0">
              <a:solidFill>
                <a:schemeClr val="tx1"/>
              </a:solidFill>
            </a:endParaRPr>
          </a:p>
        </p:txBody>
      </p:sp>
      <p:sp>
        <p:nvSpPr>
          <p:cNvPr id="10" name="Oval 9"/>
          <p:cNvSpPr/>
          <p:nvPr/>
        </p:nvSpPr>
        <p:spPr>
          <a:xfrm>
            <a:off x="6866020" y="1481893"/>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b_LB</a:t>
            </a:r>
            <a:endParaRPr lang="en-US" sz="1200" dirty="0">
              <a:solidFill>
                <a:schemeClr val="tx1"/>
              </a:solidFill>
            </a:endParaRPr>
          </a:p>
        </p:txBody>
      </p:sp>
      <p:sp>
        <p:nvSpPr>
          <p:cNvPr id="11" name="Oval 10"/>
          <p:cNvSpPr/>
          <p:nvPr/>
        </p:nvSpPr>
        <p:spPr>
          <a:xfrm>
            <a:off x="7920789" y="1481893"/>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b_UB</a:t>
            </a:r>
            <a:endParaRPr lang="en-US" sz="1200" dirty="0" smtClean="0">
              <a:solidFill>
                <a:schemeClr val="tx1"/>
              </a:solidFill>
            </a:endParaRPr>
          </a:p>
        </p:txBody>
      </p:sp>
      <p:sp>
        <p:nvSpPr>
          <p:cNvPr id="13" name="Oval 12"/>
          <p:cNvSpPr/>
          <p:nvPr/>
        </p:nvSpPr>
        <p:spPr>
          <a:xfrm>
            <a:off x="6284495" y="2446425"/>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 name="Oval 13"/>
          <p:cNvSpPr/>
          <p:nvPr/>
        </p:nvSpPr>
        <p:spPr>
          <a:xfrm>
            <a:off x="5029200" y="3122198"/>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a:t>
            </a:r>
          </a:p>
        </p:txBody>
      </p:sp>
      <p:sp>
        <p:nvSpPr>
          <p:cNvPr id="15" name="Oval 14"/>
          <p:cNvSpPr/>
          <p:nvPr/>
        </p:nvSpPr>
        <p:spPr>
          <a:xfrm>
            <a:off x="7579895" y="3122198"/>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a:t>
            </a:r>
          </a:p>
        </p:txBody>
      </p:sp>
      <p:sp>
        <p:nvSpPr>
          <p:cNvPr id="16" name="Oval 15"/>
          <p:cNvSpPr/>
          <p:nvPr/>
        </p:nvSpPr>
        <p:spPr>
          <a:xfrm>
            <a:off x="6322595" y="3801983"/>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7" name="Oval 16"/>
          <p:cNvSpPr/>
          <p:nvPr/>
        </p:nvSpPr>
        <p:spPr>
          <a:xfrm>
            <a:off x="6322595" y="4596067"/>
            <a:ext cx="938464" cy="4572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8" name="Rectangle 17"/>
          <p:cNvSpPr/>
          <p:nvPr/>
        </p:nvSpPr>
        <p:spPr>
          <a:xfrm>
            <a:off x="6322596" y="5522499"/>
            <a:ext cx="938463" cy="517358"/>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adults[</a:t>
            </a:r>
            <a:r>
              <a:rPr lang="en-US" sz="1200" dirty="0" err="1" smtClean="0">
                <a:solidFill>
                  <a:schemeClr val="tx1"/>
                </a:solidFill>
              </a:rPr>
              <a:t>i</a:t>
            </a:r>
            <a:r>
              <a:rPr lang="en-US" sz="1200" dirty="0" smtClean="0">
                <a:solidFill>
                  <a:schemeClr val="tx1"/>
                </a:solidFill>
              </a:rPr>
              <a:t>]</a:t>
            </a:r>
            <a:endParaRPr lang="en-US" sz="1200" dirty="0">
              <a:solidFill>
                <a:schemeClr val="tx1"/>
              </a:solidFill>
            </a:endParaRPr>
          </a:p>
        </p:txBody>
      </p:sp>
      <p:sp>
        <p:nvSpPr>
          <p:cNvPr id="19" name="TextBox 18"/>
          <p:cNvSpPr txBox="1"/>
          <p:nvPr/>
        </p:nvSpPr>
        <p:spPr>
          <a:xfrm>
            <a:off x="6400803" y="4680287"/>
            <a:ext cx="950494" cy="276999"/>
          </a:xfrm>
          <a:prstGeom prst="rect">
            <a:avLst/>
          </a:prstGeom>
          <a:noFill/>
        </p:spPr>
        <p:txBody>
          <a:bodyPr wrap="square" rtlCol="0">
            <a:spAutoFit/>
          </a:bodyPr>
          <a:lstStyle/>
          <a:p>
            <a:r>
              <a:rPr lang="en-US" sz="1200" dirty="0" smtClean="0"/>
              <a:t>females[</a:t>
            </a:r>
            <a:r>
              <a:rPr lang="en-US" sz="1200" dirty="0" err="1" smtClean="0"/>
              <a:t>i</a:t>
            </a:r>
            <a:r>
              <a:rPr lang="en-US" sz="1200" dirty="0" smtClean="0"/>
              <a:t>]</a:t>
            </a:r>
            <a:endParaRPr lang="en-US" sz="1200" dirty="0"/>
          </a:p>
        </p:txBody>
      </p:sp>
      <p:sp>
        <p:nvSpPr>
          <p:cNvPr id="20" name="TextBox 19"/>
          <p:cNvSpPr txBox="1"/>
          <p:nvPr/>
        </p:nvSpPr>
        <p:spPr>
          <a:xfrm>
            <a:off x="6553203" y="3894225"/>
            <a:ext cx="485271" cy="280738"/>
          </a:xfrm>
          <a:prstGeom prst="rect">
            <a:avLst/>
          </a:prstGeom>
          <a:noFill/>
        </p:spPr>
        <p:txBody>
          <a:bodyPr wrap="square" rtlCol="0">
            <a:spAutoFit/>
          </a:bodyPr>
          <a:lstStyle/>
          <a:p>
            <a:r>
              <a:rPr lang="en-US" sz="1200" dirty="0" smtClean="0"/>
              <a:t>pF[</a:t>
            </a:r>
            <a:r>
              <a:rPr lang="en-US" sz="1200" dirty="0" err="1" smtClean="0"/>
              <a:t>i</a:t>
            </a:r>
            <a:r>
              <a:rPr lang="en-US" sz="1200" dirty="0" smtClean="0"/>
              <a:t>]</a:t>
            </a:r>
            <a:endParaRPr lang="en-US" sz="1200" dirty="0"/>
          </a:p>
        </p:txBody>
      </p:sp>
      <p:cxnSp>
        <p:nvCxnSpPr>
          <p:cNvPr id="23" name="Straight Arrow Connector 22"/>
          <p:cNvCxnSpPr>
            <a:stCxn id="8" idx="4"/>
            <a:endCxn id="13" idx="2"/>
          </p:cNvCxnSpPr>
          <p:nvPr/>
        </p:nvCxnSpPr>
        <p:spPr>
          <a:xfrm rot="16200000" flipH="1">
            <a:off x="5300913" y="1691443"/>
            <a:ext cx="735932" cy="1231232"/>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4"/>
            <a:endCxn id="13" idx="1"/>
          </p:cNvCxnSpPr>
          <p:nvPr/>
        </p:nvCxnSpPr>
        <p:spPr>
          <a:xfrm rot="16200000" flipH="1">
            <a:off x="5977838" y="2069287"/>
            <a:ext cx="574287" cy="313898"/>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0" idx="4"/>
            <a:endCxn id="13" idx="7"/>
          </p:cNvCxnSpPr>
          <p:nvPr/>
        </p:nvCxnSpPr>
        <p:spPr>
          <a:xfrm rot="5400000">
            <a:off x="6923245" y="2101372"/>
            <a:ext cx="574287" cy="249728"/>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1" idx="3"/>
          </p:cNvCxnSpPr>
          <p:nvPr/>
        </p:nvCxnSpPr>
        <p:spPr>
          <a:xfrm rot="5400000">
            <a:off x="7251181" y="1827875"/>
            <a:ext cx="762781" cy="851307"/>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4" idx="7"/>
            <a:endCxn id="13" idx="3"/>
          </p:cNvCxnSpPr>
          <p:nvPr/>
        </p:nvCxnSpPr>
        <p:spPr>
          <a:xfrm rot="5400000" flipH="1" flipV="1">
            <a:off x="5949838" y="2717062"/>
            <a:ext cx="352483" cy="591701"/>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5" idx="1"/>
            <a:endCxn id="13" idx="5"/>
          </p:cNvCxnSpPr>
          <p:nvPr/>
        </p:nvCxnSpPr>
        <p:spPr>
          <a:xfrm rot="16200000" flipV="1">
            <a:off x="7225186" y="2697009"/>
            <a:ext cx="352483" cy="631806"/>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5"/>
            <a:endCxn id="16" idx="1"/>
          </p:cNvCxnSpPr>
          <p:nvPr/>
        </p:nvCxnSpPr>
        <p:spPr>
          <a:xfrm rot="16200000" flipH="1">
            <a:off x="5966882" y="3375789"/>
            <a:ext cx="356495" cy="629801"/>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a:endCxn id="16" idx="7"/>
          </p:cNvCxnSpPr>
          <p:nvPr/>
        </p:nvCxnSpPr>
        <p:spPr>
          <a:xfrm rot="5400000">
            <a:off x="7242230" y="3393837"/>
            <a:ext cx="356495" cy="593706"/>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6" idx="4"/>
            <a:endCxn id="17" idx="0"/>
          </p:cNvCxnSpPr>
          <p:nvPr/>
        </p:nvCxnSpPr>
        <p:spPr>
          <a:xfrm rot="5400000">
            <a:off x="6623385" y="4427625"/>
            <a:ext cx="336884" cy="1588"/>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8" idx="0"/>
            <a:endCxn id="17" idx="4"/>
          </p:cNvCxnSpPr>
          <p:nvPr/>
        </p:nvCxnSpPr>
        <p:spPr>
          <a:xfrm rot="16200000" flipV="1">
            <a:off x="6557212" y="5287882"/>
            <a:ext cx="469232" cy="1"/>
          </a:xfrm>
          <a:prstGeom prst="straightConnector1">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997038" y="6224708"/>
            <a:ext cx="1643912" cy="307777"/>
          </a:xfrm>
          <a:prstGeom prst="rect">
            <a:avLst/>
          </a:prstGeom>
          <a:noFill/>
        </p:spPr>
        <p:txBody>
          <a:bodyPr wrap="none" rtlCol="0">
            <a:spAutoFit/>
          </a:bodyPr>
          <a:lstStyle/>
          <a:p>
            <a:r>
              <a:rPr lang="en-US" sz="1400" b="1" dirty="0" smtClean="0"/>
              <a:t>For(</a:t>
            </a:r>
            <a:r>
              <a:rPr lang="en-US" sz="1400" b="1" dirty="0" err="1" smtClean="0"/>
              <a:t>i</a:t>
            </a:r>
            <a:r>
              <a:rPr lang="en-US" sz="1400" b="1" dirty="0" smtClean="0"/>
              <a:t> IN 1 : </a:t>
            </a:r>
            <a:r>
              <a:rPr lang="en-US" sz="1400" b="1" dirty="0" err="1" smtClean="0"/>
              <a:t>sex_obs</a:t>
            </a:r>
            <a:r>
              <a:rPr lang="en-US" sz="1400" b="1" dirty="0" smtClean="0"/>
              <a:t>)</a:t>
            </a:r>
            <a:endParaRPr lang="en-US" sz="1400" b="1" dirty="0"/>
          </a:p>
        </p:txBody>
      </p:sp>
      <p:sp>
        <p:nvSpPr>
          <p:cNvPr id="33" name="TextBox 32"/>
          <p:cNvSpPr txBox="1"/>
          <p:nvPr/>
        </p:nvSpPr>
        <p:spPr>
          <a:xfrm>
            <a:off x="5835315" y="1074457"/>
            <a:ext cx="1902444" cy="369332"/>
          </a:xfrm>
          <a:prstGeom prst="rect">
            <a:avLst/>
          </a:prstGeom>
          <a:noFill/>
        </p:spPr>
        <p:txBody>
          <a:bodyPr wrap="none" rtlCol="0">
            <a:spAutoFit/>
          </a:bodyPr>
          <a:lstStyle/>
          <a:p>
            <a:r>
              <a:rPr lang="en-US" b="1" dirty="0" smtClean="0"/>
              <a:t>DAG for % Female</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2003" y="4038600"/>
          <a:ext cx="7238997" cy="2470430"/>
        </p:xfrm>
        <a:graphic>
          <a:graphicData uri="http://schemas.openxmlformats.org/drawingml/2006/table">
            <a:tbl>
              <a:tblPr/>
              <a:tblGrid>
                <a:gridCol w="1022728"/>
                <a:gridCol w="1022728"/>
                <a:gridCol w="1102629"/>
                <a:gridCol w="1022728"/>
                <a:gridCol w="1022728"/>
                <a:gridCol w="1022728"/>
                <a:gridCol w="1022728"/>
              </a:tblGrid>
              <a:tr h="275870">
                <a:tc>
                  <a:txBody>
                    <a:bodyPr/>
                    <a:lstStyle/>
                    <a:p>
                      <a:pPr algn="ctr" fontAlgn="b"/>
                      <a:endParaRPr lang="en-US" sz="1800" b="0"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6">
                  <a:txBody>
                    <a:bodyPr/>
                    <a:lstStyle/>
                    <a:p>
                      <a:pPr algn="ctr" fontAlgn="b"/>
                      <a:r>
                        <a:rPr lang="en-US" sz="1800" b="1" i="0" u="none" strike="noStrike">
                          <a:solidFill>
                            <a:srgbClr val="000000"/>
                          </a:solidFill>
                          <a:latin typeface="Calibri"/>
                        </a:rPr>
                        <a:t>Age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749">
                <a:tc>
                  <a:txBody>
                    <a:bodyPr/>
                    <a:lstStyle/>
                    <a:p>
                      <a:pPr algn="ctr" fontAlgn="b"/>
                      <a:r>
                        <a:rPr lang="en-US" sz="1800" b="1" i="0" u="none" strike="noStrike" dirty="0">
                          <a:solidFill>
                            <a:srgbClr val="000000"/>
                          </a:solidFill>
                          <a:latin typeface="Calibri"/>
                        </a:rPr>
                        <a:t>Year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latin typeface="Calibri"/>
                        </a:rPr>
                        <a:t>3</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latin typeface="Calibri"/>
                        </a:rPr>
                        <a:t>4</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latin typeface="Calibri"/>
                        </a:rPr>
                        <a:t>5</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latin typeface="Calibri"/>
                        </a:rPr>
                        <a:t>6</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latin typeface="Calibri"/>
                        </a:rPr>
                        <a:t>7</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latin typeface="Calibri"/>
                        </a:rPr>
                        <a:t>U</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7749">
                <a:tc>
                  <a:txBody>
                    <a:bodyPr/>
                    <a:lstStyle/>
                    <a:p>
                      <a:pPr algn="ctr" fontAlgn="b"/>
                      <a:r>
                        <a:rPr lang="en-US" sz="1800" b="1" i="0" u="none" strike="noStrike">
                          <a:solidFill>
                            <a:srgbClr val="000000"/>
                          </a:solidFill>
                          <a:latin typeface="Calibri"/>
                        </a:rPr>
                        <a:t>2005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a:solidFill>
                            <a:srgbClr val="000000"/>
                          </a:solidFill>
                          <a:latin typeface="Calibri"/>
                        </a:rPr>
                        <a:t>5</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Calibri"/>
                        </a:rPr>
                        <a:t>78</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Calibri"/>
                        </a:rPr>
                        <a:t>46</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Calibri"/>
                        </a:rPr>
                        <a:t>3</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Calibri"/>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Calibri"/>
                        </a:rPr>
                        <a:t>34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67749">
                <a:tc>
                  <a:txBody>
                    <a:bodyPr/>
                    <a:lstStyle/>
                    <a:p>
                      <a:pPr algn="ctr" fontAlgn="b"/>
                      <a:r>
                        <a:rPr lang="en-US" sz="1800" b="1" i="0" u="none" strike="noStrike">
                          <a:solidFill>
                            <a:srgbClr val="000000"/>
                          </a:solidFill>
                          <a:latin typeface="Calibri"/>
                        </a:rPr>
                        <a:t>2006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latin typeface="Calibri"/>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Calibri"/>
                        </a:rPr>
                        <a:t>158</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50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6</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77</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267749">
                <a:tc>
                  <a:txBody>
                    <a:bodyPr/>
                    <a:lstStyle/>
                    <a:p>
                      <a:pPr algn="ctr" fontAlgn="b"/>
                      <a:r>
                        <a:rPr lang="en-US" sz="1800" b="1" i="0" u="none" strike="noStrike">
                          <a:solidFill>
                            <a:srgbClr val="000000"/>
                          </a:solidFill>
                          <a:latin typeface="Calibri"/>
                        </a:rPr>
                        <a:t>2007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latin typeface="Calibri"/>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65</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Calibri"/>
                        </a:rPr>
                        <a:t>34</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46</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267749">
                <a:tc>
                  <a:txBody>
                    <a:bodyPr/>
                    <a:lstStyle/>
                    <a:p>
                      <a:pPr algn="ctr" fontAlgn="b"/>
                      <a:r>
                        <a:rPr lang="en-US" sz="1800" b="1" i="0" u="none" strike="noStrike">
                          <a:solidFill>
                            <a:srgbClr val="000000"/>
                          </a:solidFill>
                          <a:latin typeface="Calibri"/>
                        </a:rPr>
                        <a:t>2008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267749">
                <a:tc>
                  <a:txBody>
                    <a:bodyPr/>
                    <a:lstStyle/>
                    <a:p>
                      <a:pPr algn="ctr" fontAlgn="b"/>
                      <a:r>
                        <a:rPr lang="en-US" sz="1800" b="1" i="0" u="none" strike="noStrike">
                          <a:solidFill>
                            <a:srgbClr val="000000"/>
                          </a:solidFill>
                          <a:latin typeface="Calibri"/>
                        </a:rPr>
                        <a:t>2009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800" b="0" i="0" u="none" strike="noStrike">
                          <a:solidFill>
                            <a:srgbClr val="000000"/>
                          </a:solidFill>
                          <a:latin typeface="Calibri"/>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35</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14</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Calibri"/>
                        </a:rPr>
                        <a:t>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Calibri"/>
                        </a:rPr>
                        <a:t>0</a:t>
                      </a: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Calibri"/>
                        </a:rPr>
                        <a:t>28</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267749">
                <a:tc>
                  <a:txBody>
                    <a:bodyPr/>
                    <a:lstStyle/>
                    <a:p>
                      <a:pPr algn="ctr" fontAlgn="b"/>
                      <a:r>
                        <a:rPr lang="en-US" sz="1800" b="1" i="0" u="none" strike="noStrike">
                          <a:solidFill>
                            <a:srgbClr val="000000"/>
                          </a:solidFill>
                          <a:latin typeface="Calibri"/>
                        </a:rPr>
                        <a:t>2010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endParaRPr lang="en-US" sz="18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endParaRPr lang="en-US" sz="18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r>
              <a:tr h="267749">
                <a:tc>
                  <a:txBody>
                    <a:bodyPr/>
                    <a:lstStyle/>
                    <a:p>
                      <a:pPr algn="ctr" fontAlgn="b"/>
                      <a:r>
                        <a:rPr lang="en-US" sz="1800" b="1" i="0" u="none" strike="noStrike">
                          <a:solidFill>
                            <a:srgbClr val="000000"/>
                          </a:solidFill>
                          <a:latin typeface="Calibri"/>
                        </a:rPr>
                        <a:t>2011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ectangle 5"/>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2187"/>
            <a:ext cx="8229600" cy="1143000"/>
          </a:xfrm>
        </p:spPr>
        <p:txBody>
          <a:bodyPr>
            <a:normAutofit fontScale="90000"/>
          </a:bodyPr>
          <a:lstStyle/>
          <a:p>
            <a:r>
              <a:rPr lang="en-US" dirty="0" smtClean="0">
                <a:solidFill>
                  <a:srgbClr val="EBF1DE"/>
                </a:solidFill>
                <a:latin typeface="+mn-lt"/>
                <a:cs typeface="Arial Black"/>
              </a:rPr>
              <a:t>Bayesian Approach for Redd Estimates</a:t>
            </a:r>
            <a:endParaRPr lang="en-US" dirty="0">
              <a:solidFill>
                <a:srgbClr val="EBF1DE"/>
              </a:solidFill>
              <a:latin typeface="+mn-lt"/>
              <a:cs typeface="Arial Black"/>
            </a:endParaRPr>
          </a:p>
        </p:txBody>
      </p:sp>
      <p:sp>
        <p:nvSpPr>
          <p:cNvPr id="9218" name="AutoShape 2"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AAMEBQYHAQII/8QARBAAAgEDAQUFBgIHBgQHAAAAAQIDAAQRBQYSITFBE1FhcYEHFCIykaEVUiNCcrHB0fAWM2Ki0uFTgpKyJCY0Q3PC4v/EABoBAAIDAQEAAAAAAAAAAAAAAAABAgMEBQb/xAAsEQACAgEEAQMEAgEFAAAAAAAAAQIRAwQSITETIkFRBRRhcTLwsRVCgaHB/9oADAMBAAIRAxEAPwDcaKK4TQB08qTkkWMfEefIdT5V5llIO4gBc8h3DvNMppRbo8rEZAy80gICj6YAqFtuohwuxw0jkZYrCne3Fj/AUizwZIbekx1Mi4PpkfuqCt9oo9RnaPR7eS/C/NcRqRAD3doefkuakoPxAtvXIgUfkiRzj/mIGfoKl4l/u5I+S+hfeg3uNvDj/kz/AN1KB7fI3UZPFZFGPo1eMy/k/wAjfyphrepnSbIXUqDdM0UZ3gR87hSeXQEn0peOHwDyNK2yYV35RzJN/hJG99R/KlYZlkyMFWH6rDBphmX8n+Vv5VWthNWGpfikFzKJporx5N+POArcinDOOBo2NcoTypSUX7l5BFdptHKysI5TnPyvy3vA9xpwKIuydHaKKKkAUUUUAFFFFABRRRQAUUUUAFFFFABRRRQBw+FROsjVZcQ6fcw2gbgJTH2rn9lTgDHPJz5VKnlk1D6zepaaZeXsjAbsDlRnGFAPj1/lUXJ2kuxSra2yEm2VaVm9713Wbpz8ze8iIZ8AigVG6zsPd6hZNaxa/qCxEgiO4YSr68AT6mp3Zq8e92f0+5nbEskCl+XE4wf1vCpi3iMxyHGB1xn9zGrlOUeinZCasY6Rpy2GnW1jbwgxwRrGDw44HM/DzPOn4tpMkdmo8SR/op7HEsYwtejyqDdlqikqRGMjKxDRjPgR/pqh+1HUjbRafawlVl7X3gqQpGF4DI3eWT9qsGpajO/tD0/Sxlbf3KRzxHxs3I+ONz7nuqg+0rUFu9oTbIVZLNOyLAYyx4nqeA4fepIw6vMlilXzRomqXEsuzlxdRAWzyWxfflwOyyOJPw54cazf2bzzQbRokSM6TRGORRg4HAgngeRwOXU1J3V7qmqez2FYosJCStzK7Bd+JORGTxyQAeHQ1UNJuLq01O3ubBWe5jbeRFGd7HMY8RmmjLnz3khL2N8jY47OSP8ARnx5fQCndu7AmOQgsOIb8w76hdL1GHUrCG8hYqsg+VlwVPUEFuBBqRicuoVWzInxLxHHw5mqZqvUjswkmiRFFJxSCRFYciM0pTTsYUU11G/t9NtmubxykKkAsEZsZOBwANNH1/To/eN+WUe7lRKPd5MqW5fq+NMTkkStFeVcMoI5EZ40hHeQS3c1qjEzQhS67pGA2cceR5HlQFjmikbe5iuY+0gcOmWGR3g4P3BFKMwAyTgDnQM9UVwEGjNAHaKKKACiiigBvcksoiHOQ4Pl1/rxqq7eaxBpmi3Cyv8AHcI0MEQzxJGM47gMmpLajW4tCsJ7+WNpOzCxRxqQC7MfHwGfSsu2j21l1uw90jsYrUE/pJA++7r+UHdGBwGe/ApY1bcjJrNRHHBwvmi3eyXUEutLl06SRzJZvlF324oxyDz6HIx5VoQGKw72c39np20SSXs88G+u6row3DnmJARy5HIIxjurbILiG4jEkEySoeTIwI+1SZHQ5d+JJ9oVrjcqM0x1t7j8Ku0sJYkuzEwiaVt1VbHMnuFI2SlSsyDVdVKe0Zr6W9Vo7e7CmYId1EHAqB1wMg+OTUHr8NtDq9wlnfm+QtvNc7uN9zxYjvGTzptfRJBdywxXC3CRtgTKCA/eRnpnPHrSA41YlR5nJkbtP5JCLUNRh0aW0jkf3CaZd9Cx3SwGd3n169+KT1KFbS9zbFliZUmhOcEKyhhx7xnHpXvSJIWeWxuji3u8Jv4z2UgPwPjwJIPgxpfaWP3bUYrIuHa0tYoHYciwGT92pblu2kmm8e6+h9Y7ca9ZwLCt0Jgv60+8zfXNTdj7TbqPJvrHtTnKmGZlAHcQ2c1n9dB9fOpUENVmjwpH0Zp1zFdRRz27hobhBNEw5EMM/wBedP6oXsv1H3nZ6OBjl7GcxHPPcfiv3OPSr7WeKptHosWTyQU/khtsDu7M6m4GTHbs4z3rxH7qrvvhh1DU5ZVdlEEepSqw4BFDbi+GSq/9Jqy7U3Huug30zWsd2ixHfgkbdEi9V5HnSdpJFc3t7aX9rEl17vH2yht9XiO+F4kDrvjFWIqyK59/3khptZ1Gzt7pLi6E0kUiK3YoocLuB5GVTz3d4eOAeZ59t9Quxq8sktzEsUr9mWCcGVIQWYZ5YkbgPE1OrommAMnuqfE283E5Jxu8TnJyOB7+tKPpdhJul7eNt0uRn/H831pi2TfuVxdY1MGzxcrwitjcDs1x2kkmG8gAr57sV41K7vtSiuQlzMttJ2kJ7NFEfxSLHHhiPiypLHB4cOVT4sNMYS2kcKqYuzJGDgEA7vPgfLx486Z6bs1b2/aC5jidZI1WRUzuyuG3u0YHrnu5ZPOgWyfVjNtcuYonlWcm3U3EQ+BeCwocyeJLDyww4VJ7M3d7OLiLUZkeeIorBVxhuzUtjvGW59+aeNpdizyM0CEyqVYdCDgnA6ZwM45441709bMSXUtqgDtKVmcKRvMvD+vWkycYyUuWPq5SF5dRWtrPcy57OFC74HHAGa5ZPcSQI13CsMxzvRq+8B69aRdauhzRRRQMzD2uXGbHT7fPGS4kmI/ZG6PsazIsowN4AnkK0f2h2sura9pNjCwUi1aV3IyEUtxP2A8yKd6dZQ6ZaLbWgYRg72WOSzd58fKjG6gjk5tNLUaiT6S4KBZ6Dql7Ezw2rqoI4y/o8+W9z9KSv9NutHuIxOBHKy76mN+XHvHWtMOTknJPWobabRzqlqJIRm6gU9mB+uOZXz7vp14S3chl+nqGNuDtoqB17WSoU6rfYAK47duX1qNwpYswyx5k8TXeXfXKsOVKcn2zvlypS2eJJ42uoy8Ib40Vt0sO7PSkq6OFJiT5sv2ztts/fHt7Gw7OSF1ysxLMp5gjJIPI/Sqhr0jy61etLEsTmYgopJAxw5nv5+tWDYK1uFe6unjK20kYRSeAds5yO/HHj41Oa1oNprADyZjuVGFnQZJHcw6j7+NcL7yGl1koTk2mv3R6T7LJrNDGWOKUk+qqzM67w5Z41Y5NjNTWQiKW0kTPBt8rnzBFONU0RtN2U3H3HuBcrLM6AkAEFcAkchkfU101rtPJpRkm2cj/AE7UxUpSi0krH3snudzVNQtcn9NbBwPFD/8AqtgVt5Qe8ZrDfZtKU2xs4xymSWM/9BP/ANa261ObaI96D91WS/n+zo/TpXgr4ZEbWvvWVvbASfprqHeKozBVVwzZwOWFx61CalDc3GqTal2Tx2s8kdu3awswaONXYEoOJBkbl1wOhqy65rVjoVsLvUnkjgJCmRYmcL57oOO7J64FR0e2WjSukaG933iaVFNjMDIgGSVBX4uHdmppOrSLpqLlzIrxszFNL+FRT+9WshKuUO8Y47YpxbkSXYcM8SPClrbT7a4mazitplha+tt2Ts2HBI98tk95DAn/ABd5qT0faXZ+HR7q7srq6eyilLvLJFId53b5UJHxEsflGeY7xT6HajTJkm43CywRmSa2aB+2jUEDJTGf1hjvHEU3GXwQUIPncQH4XZxPJBBpzJFHfb7MIyT2cURwAcZOSo898+NI21lPZQvCsLorJaR3TNGxTdUFjnqQS+7gcguOAxU9Htpok2nSahHLcNZxMqtMLSXdBOeu7jhg5PThnmKl9I1G11ayS9st8wSfI7xsm8O8BgDjuPI0NNdoaxwb4ZUIdNjh1GCVLe4YLNbxKexKkbitISB0B3gvcOI76sOy8SR6Y7RWxgaSaSRgybuWLE8vDIHpU3gd1GBUbLY4trsoKQSTQRxzxBpJxDFdNJHgSTNNvMOPMqobyyPS+RxpEipGoVFGAqjAApKe1hnlgkkQs0D78fE4DYIzjrwJpxSHCG2wooooLDOtub1dIWK/VQ9zNbJBCCOGQWJJ8OIPmAKzqPXtVjnMy38zOTxD4KHw3eWPL7Vb/a3Ee30mXju9nKnPgCGFZ/1p4l6EcLXZprO0nVGkaHq8WsQb0a9ncKP0sOc7viO8f7+dSNZdY391YSM9ncPCzcG3cEMPEHgfWrFom1cwl7HV2V425TqgBU+IHTyH1puJp0/1CLSjk7GO1+nLZ6l28S4iut6QDoGHzD7g+tQVXXaq90+80uVUubV3R1e3MUwkZuhBA+U4J58+fTFUs8akujn6uMY5Xt5QrbW8t1PHBAoaSQ4UEgD6nlU/bwbP6Sok1C5Gp3I5Q2/xRqfPIDep9KraqWOAMseQxnNSdvol7NxdVt1xzlODj9nn9qU8TycJv/ghiyrF6tqb/PRMXG29wXX3ayhSMHiJHLEjuGMAU7j24tSo7awnVuu5IpH3AqKi2dhH99dyP4RxhfuSc/SlG0CxIwsl0D376n7boqmX0XDJc4zVD6xqou/ISqbbaeXAa1u1BOCSFOPHnU9MkGp6c8ayLJb3MZUSKeGD1HkfuKz+70CeMFrWQXAHErubj+gyQfQ58KQ0jV7vSJ9+BiY2bMsDH4X/AJHxrBqPosYtSw+mS5/DN+n+t5JXHUeqL449iV2Ahkt9u7CGZd2WKWZHXuIjcH71t1p/6WIf4B+6s92XtLTU9oLfaKyYbqwyLOjcw+7gZ8cHB7+B61oduN2CMdygH6Vthk8lPp1z+y3S4vFBpO1fH6Kd7XpG/se9pGSHu7iKJcDJPxb3Adflr1FqUN/pN1rMCtDa6UJ4oBJGVY7sagkg8sNvDj3U02/1C1faHZ+ymfEVvd+8XL4OIgo+HePrS3tBmh0nYy+tLdi9xfOxjQLvFt98seA5AE1sivTGPyKT9UpfBW57K5032X7OXtpH2vuN5HqEqY5qS54+A3l49Bx6VY/xSwv9H1ba6wIV20w27I3zxuu8cHpzYUWOuWWn39vb3TrHop0mFVupTuwLIGYFGJ4Akd/5fKqxqhtdN2U2gj0gbtpql6BYoikh4gFDso57ud7B5cBirP5vn5/yQvb1/aPEmpwW/suttCt4rxLq4CIXks5EjJd944crungeGDxxWuWca2tpDCo3VjjVQO7AxWdbZXtjJ/ZLToZlNtFdQXEzIpKpGoABPcDx+lWrbmSX+zzCGR445poY5pYycpEzgOcjiBuk8arn6q/JPH6bfwkWLfXvrxJKBGXGDgEgZxn1rMbOMXDLZwQXccNxrjMMBl7KCJGIUdQCI14cv0gFMZpZvwi1Mq3bW8en3dzb24Vh2lw7/Co/YUnA6cTyFR8X5Jeb8GoaDqY1fSLbUBC0KzrvKjMGIHTiKkajNnIkg0HT4YlKpHAiLkYyAMZx48/WpOq32XRulYUUUUiRUNuNPiv9FkjmTIinDAj5lBB4jxBP2I61juoWE9jLuSrlD8kg+Vx4fy6Vvut2hvLWaCMhXmjKIxGQrjipPrmsvDdsJoZ4FWSJt25tZBvdm38R3NV2nipxcemji/VIOM1P2ZR6MVaZdEsJTvKs0R7o34fRgf31yPQtPRgT7zIR0aRQPsoP3q77fJfRyt8PkrABJCgEljgAccmpey0GeYB7tjbRkfKRlyPLp6/Sp62hhtc+7QpEcYLKPix+1zr3IUijMsrrHF+dzgZ/ruq2OmS5myLye0UJWlrBZLi1iCNjBfm5H7X8sDwpY4zUVd6/axcLaMzn875RB6cz9qRD69eqCga3jP6y4h4eZ+Iip+aEfTBWJ45S5kydMb8yjeooZWUZZSB344VANod7JxlvombxaRvvim01rqmlgTLKyxggGSGQ7vHoRwPoRQ881y4j8Mfks3d9qgtprZQYrtFIMh3JT3tzB8yM/Txp/pGoC/hdZFCzxYLbowHU9cdDnmPEV52gx+ES5xjfTGe/j/vTyuOTFuFBOM9pO+yO3kEGq3G8wjdo4FGeBbiSfoRWqAYGPDFVbYTSzpmz9hA67srKbiYHmGfkD5Dh6Vaq5Hcmz1emh48MYlb251242b0tL+20+K9BlWN1km7PG9wBB3TnjgetNRtHqbbXLs+2kWufcxdtN72ThTwOB2f5+HPlx8KR9sCFtg75lJykkLDH/wAqj+NQF3eTD2hPewSlZr3S5YLXI4A9qETGOhILVqhBOF18kck2p1fwSWo7Za1Y6RaX1xs9ZFbu692iiF+SWPHdYfo8bp3Tjwx38HtztHrcG0Nlon4Hp7yzw9rvLftiNQBvZHZdDkDvx0pttZbRHXdjtFiXEUVz2wHhEox/XjXvTj797WdUnIyunafHAD03mIb+J+lFRq69hXLdV+6JbbTW7jZzSfxG3sILtEdVkWSYxkAkAYwrZ4nlwpK12jvYdRsbLXtMhtPxAEW0sFyZkLgZKNlFKnHLmDio32mXC3Npo2nQur++atFE4BzwB4g+RxXfaBIDrWyVnGcStqQlUDoqYB/7qjGKaV/kcpNSdPqh5a7R6tPthPoa6TaCKACSS5F6SRGT8J3ez+bwz60rtltDfbPixNpptveJdSiAB7kxMHPIAbhyO854d1R2xX/jNsdrtR/VFylqh6fACD+4Vza+dL/a3ZGwiKyRSTyXJKnI+Bcg/Y09q3pV7Bufjv8AP/otd7Ua7BtJBoUOi2El1NbC4DHUGVVXiDk9keoIHfw5U11DbbWrC3hefZ+27eW/Nj2Ivz8+AVIPZ8Qcn7d/CK1641GTbfXLrR4Ukmt7KKxLtIVMXasPiUY+IjOcZHOpLbaGQbRbPWGnW8c8xnlvOzlkKhmQDBLYJH06VJRjatdoi5ypu+mKattltFpF2Le82btCWQOrQ6izKRkj/hA54UVK7L2g1fQLK91UFrudDM43j8G+xYLz5DOB5UVHdBcOJPbklymWOdO0iIHBuBB7iOVZ5t1pCyXsV/bu1tNIvwypzVhwKt3r+7xzg6QRURrune+2kkO/2facUkAz2cnQkdx5H/es8ZbJ7n17j1OHzY9q79jH59R1Gy46hZRvHy7eIlQfUZX7Ckv7SQ44Wj58bhf9NSrXwtL6Wyv8WN9E27IrMQjdRut3HgeOPWnKMWGYzEwPHeTdNdKNtemZ5iaqXMeSATVtSvSVsbRMdGSMvu+bHgPoKE0a8uZO11O53Sem92j/AMgPX0qcnuEQA3FzEB0DzD92c0laT+/StHp0Ut0ycGcfo4082PH6CozWOC3ZZjgsk3txx5PNnZW9mQLWIdp/xG+JyfA9PIAUtNIkT4nliiY/nkCn7moG+u9Ulvzp5ZYJO0EfZw5AOe8/Mf64U11TRL3ScG7hARjgSIcqT3eBqH3mOFRhXP8A2P7eck5O2l3+C0RPHMcW8kUxHPs5FY/Y10YYbrAMjDDKeIYHhVG6hhwI5EcxVt0e8fULPemO9Kr9m5PNuoPnjI9Kvx5972yRS8e3mJHaPCbXXbiBSSqJIuTxJA5fuFWTTtMOsaxY2bge6xN75dH/AArwUep3h5DwqH0aP3vXNSuFJIL9mpAySS3QdeCn6jvrUtn9HFjAyOo7aYq9yQcgYHwoPAD95PWsmTLsxbV7s6Wj0vlyqT6RMWqndLsMNIc47h0H0pzXByrtZoqlR6Fuyv7eaVc61sveafZ/385jCk8hiRST6AE+lNJdm/8AzZpF5HGBZadYPEmcZD5UL/lLH6Va6KmptKkVvHFu2Um9sdbl27ttWGlmSxtLdoY/06BiWJy+CeXLhzpro9ptJpuoa9qX4GHutSkDRKbuPdQKCFDcfHpWgUU/I6oj4ld2ZquibQrfbPTT6b7wumtLPcMJ4wZZpPiOMnkGOOPdUqml6vfbRHaHUrFUNjCyafZJMpdi3zMzfKD0xmrrRT8jEsKXuZxo1htXo2g6nb2mjodRvbmScSvdRlEL4488nGKWs9G1m12q029OlGSy06w9zibt0DMQCO0xnrk+PGtBoo8j+A8KpK+ilbJaXqkWq6zca3piot/cdsjdqjhVX5VIBznrnlwpO8sdcfbyPW10lpbS2tGt4kFzGCxJJ38E9c49KvNFHkdtj8SpKyB2Ttb+CC7m1K1jtJJpsRW8bhliiVQqKCOHQn1oqeoqDduyxKlQV4dA4IYZBGCDXuiosZTdtdk0123Vo2Ed9EMQTNycfkf+B/o45fWU1jdSWt7A0M8ZwyOuD5+I8etfSUiB1KsoII5GoHaLZqy1qAR30Jk3M9lMhxLFnuP6w8D96Sk4cPow6rRrN6ocS/yYKm6D8Wd3PHd54rRtHsI4tKNhDO6AuzO6fC0ik8Cp8RgZ6cudQ2s7A6vYl5LADUIAf/ZGJFHih458s+VK7P6teW8kdvqatvtJ2KRyxmN+WWZjw4AeGT31n1+OWbF6H0UfT60+as0e+CdTQNJW3NuLCHszz3ssx7/iJz96Q1LTovwebTlkdkdR2Idixiwcglj+qCOZ8R1AqIfble2zFYH3cE/NIAx+2BXrXddmuo9zTi0blI5FRUDtIj8sdVYdcDxBrlYdHrPIvK+P2dbNrdC8cliXPXC/tlRulRLmZYgwjEjBAw+LdBOM+OKl9BeS3029nijd5XkSOBEGWaTDYAHU/Fn0pzpGxOtaniWaH3GA85rvKk+Sn4j9vOtQ2a2YtdFtUitVZpFJZrmVRvsTz3R05D6da9F5FH9nAwaKeV21SGGw+zh0fS4VuY1/EXJeTByIQeXrjHr4VcYY1jXC+ZPee+iKNY1wo++c17FVJNu5Hbxwjjiox6O0UUVImFFFFABRRRQAUUUUAFFFFABRRRQAUUUUAFFFFABXCM8KKKAEpIY5Gyy/EOTDgR60yu4lC5cCUAZAkUN/Ciis2XhcE489kE1jpbTLvaLpbHHzG1XIqY06OMxoYo44OA/uo1XoPCiiqMc5OaTZLZFPhEjHBGp3sZb8zHJ+9LCiitsUit9naKKKmIKKKKACiiigAooooAKKKKACiiigAooooAKKKKAP/9k="/>
          <p:cNvSpPr>
            <a:spLocks noChangeAspect="1" noChangeArrowheads="1"/>
          </p:cNvSpPr>
          <p:nvPr/>
        </p:nvSpPr>
        <p:spPr bwMode="auto">
          <a:xfrm>
            <a:off x="63500" y="-558800"/>
            <a:ext cx="1704975"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152400" y="1066800"/>
            <a:ext cx="8534400" cy="3124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Posterior</a:t>
            </a:r>
            <a:r>
              <a:rPr kumimoji="0" lang="en-US" sz="2700" b="0" i="0" u="none" strike="noStrike" kern="1200" cap="none" spc="0" normalizeH="0" noProof="0" dirty="0" smtClean="0">
                <a:ln>
                  <a:noFill/>
                </a:ln>
                <a:solidFill>
                  <a:schemeClr val="tx1"/>
                </a:solidFill>
                <a:effectLst/>
                <a:uLnTx/>
                <a:uFillTx/>
                <a:latin typeface="+mn-lt"/>
                <a:ea typeface="+mn-ea"/>
                <a:cs typeface="+mn-cs"/>
              </a:rPr>
              <a:t> </a:t>
            </a:r>
            <a:r>
              <a:rPr lang="en-US" sz="2700" dirty="0" smtClean="0"/>
              <a:t>Probability ~ Likelihood * Prior Distribution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700" dirty="0" smtClean="0"/>
              <a:t>Does not rely on normal distribution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700" dirty="0" err="1" smtClean="0"/>
              <a:t>Yei</a:t>
            </a:r>
            <a:r>
              <a:rPr kumimoji="0" lang="en-US" sz="2700" b="0" i="0" u="none" strike="noStrike" kern="1200" cap="none" spc="0" normalizeH="0" noProof="0" dirty="0" err="1" smtClean="0">
                <a:ln>
                  <a:noFill/>
                </a:ln>
                <a:solidFill>
                  <a:schemeClr val="tx1"/>
                </a:solidFill>
                <a:effectLst/>
                <a:uLnTx/>
                <a:uFillTx/>
                <a:latin typeface="+mn-lt"/>
                <a:ea typeface="+mn-ea"/>
                <a:cs typeface="+mn-cs"/>
              </a:rPr>
              <a:t>lds</a:t>
            </a:r>
            <a:r>
              <a:rPr kumimoji="0" lang="en-US" sz="2700" b="0" i="0" u="none" strike="noStrike" kern="1200" cap="none" spc="0" normalizeH="0" noProof="0" dirty="0" smtClean="0">
                <a:ln>
                  <a:noFill/>
                </a:ln>
                <a:solidFill>
                  <a:schemeClr val="tx1"/>
                </a:solidFill>
                <a:effectLst/>
                <a:uLnTx/>
                <a:uFillTx/>
                <a:latin typeface="+mn-lt"/>
                <a:ea typeface="+mn-ea"/>
                <a:cs typeface="+mn-cs"/>
              </a:rPr>
              <a:t> similar results to maximum likelihood as long as priors are vague.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700" dirty="0" smtClean="0"/>
              <a:t>H</a:t>
            </a:r>
            <a:r>
              <a:rPr lang="en-US" sz="2700" dirty="0" smtClean="0"/>
              <a:t>ierarchical </a:t>
            </a:r>
            <a:r>
              <a:rPr lang="en-US" sz="2700" dirty="0" smtClean="0"/>
              <a:t>modeling </a:t>
            </a:r>
            <a:r>
              <a:rPr lang="en-US" sz="2700" dirty="0" smtClean="0"/>
              <a:t>allows sparse </a:t>
            </a:r>
            <a:r>
              <a:rPr lang="en-US" sz="2700" dirty="0" smtClean="0"/>
              <a:t>or missing </a:t>
            </a:r>
            <a:r>
              <a:rPr lang="en-US" sz="2700" dirty="0" smtClean="0"/>
              <a:t>data borrow strength from other data</a:t>
            </a:r>
            <a:endParaRPr lang="en-US" sz="27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7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ectangle 13"/>
          <p:cNvSpPr/>
          <p:nvPr/>
        </p:nvSpPr>
        <p:spPr>
          <a:xfrm>
            <a:off x="2057403" y="5410200"/>
            <a:ext cx="5638800"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57403" y="5996170"/>
            <a:ext cx="563880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2000" y="6488668"/>
            <a:ext cx="4790607" cy="369332"/>
          </a:xfrm>
          <a:prstGeom prst="rect">
            <a:avLst/>
          </a:prstGeom>
          <a:noFill/>
        </p:spPr>
        <p:txBody>
          <a:bodyPr wrap="none" rtlCol="0">
            <a:spAutoFit/>
          </a:bodyPr>
          <a:lstStyle/>
          <a:p>
            <a:r>
              <a:rPr lang="en-US" dirty="0" smtClean="0"/>
              <a:t>Age data from Toutle River Fish Collection Facility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fontScale="85000" lnSpcReduction="20000"/>
          </a:bodyPr>
          <a:lstStyle/>
          <a:p>
            <a:pPr>
              <a:lnSpc>
                <a:spcPct val="90000"/>
              </a:lnSpc>
              <a:spcBef>
                <a:spcPts val="0"/>
              </a:spcBef>
              <a:spcAft>
                <a:spcPts val="2400"/>
              </a:spcAft>
            </a:pPr>
            <a:r>
              <a:rPr lang="en-US" dirty="0" smtClean="0"/>
              <a:t>Define Sampling Frame or Universe (potential spawning dist.)</a:t>
            </a:r>
          </a:p>
          <a:p>
            <a:pPr>
              <a:lnSpc>
                <a:spcPct val="90000"/>
              </a:lnSpc>
              <a:spcBef>
                <a:spcPts val="0"/>
              </a:spcBef>
              <a:spcAft>
                <a:spcPts val="2400"/>
              </a:spcAft>
            </a:pPr>
            <a:r>
              <a:rPr lang="en-US" dirty="0" smtClean="0"/>
              <a:t>Representative sampling design (</a:t>
            </a:r>
            <a:r>
              <a:rPr lang="en-US" dirty="0" err="1" smtClean="0"/>
              <a:t>SRS,GRTS,SYS,etc</a:t>
            </a:r>
            <a:r>
              <a:rPr lang="en-US" dirty="0" smtClean="0"/>
              <a:t>)</a:t>
            </a:r>
          </a:p>
          <a:p>
            <a:pPr>
              <a:lnSpc>
                <a:spcPct val="90000"/>
              </a:lnSpc>
              <a:spcBef>
                <a:spcPts val="0"/>
              </a:spcBef>
              <a:spcAft>
                <a:spcPts val="2400"/>
              </a:spcAft>
            </a:pPr>
            <a:r>
              <a:rPr lang="en-US" dirty="0" smtClean="0"/>
              <a:t>Estimate the </a:t>
            </a:r>
            <a:r>
              <a:rPr lang="en-US" dirty="0" err="1" smtClean="0"/>
              <a:t>redd</a:t>
            </a:r>
            <a:r>
              <a:rPr lang="en-US" dirty="0" smtClean="0"/>
              <a:t> </a:t>
            </a:r>
            <a:r>
              <a:rPr lang="en-US" dirty="0" err="1" smtClean="0"/>
              <a:t>denisty</a:t>
            </a:r>
            <a:endParaRPr lang="en-US" dirty="0" smtClean="0"/>
          </a:p>
          <a:p>
            <a:pPr>
              <a:lnSpc>
                <a:spcPct val="90000"/>
              </a:lnSpc>
              <a:spcBef>
                <a:spcPts val="0"/>
              </a:spcBef>
              <a:spcAft>
                <a:spcPts val="2400"/>
              </a:spcAft>
            </a:pPr>
            <a:r>
              <a:rPr lang="en-US" dirty="0" smtClean="0"/>
              <a:t>Use goodness of fit (GOF) tests to check if the observed density fits the model</a:t>
            </a:r>
          </a:p>
          <a:p>
            <a:pPr>
              <a:lnSpc>
                <a:spcPct val="90000"/>
              </a:lnSpc>
              <a:spcBef>
                <a:spcPts val="0"/>
              </a:spcBef>
              <a:spcAft>
                <a:spcPts val="2400"/>
              </a:spcAft>
            </a:pPr>
            <a:r>
              <a:rPr lang="en-US" b="1" dirty="0" smtClean="0"/>
              <a:t>Total </a:t>
            </a:r>
            <a:r>
              <a:rPr lang="en-US" b="1" dirty="0" err="1" smtClean="0"/>
              <a:t>Redds</a:t>
            </a:r>
            <a:r>
              <a:rPr lang="en-US" b="1" dirty="0" smtClean="0"/>
              <a:t> </a:t>
            </a:r>
            <a:r>
              <a:rPr lang="en-US" dirty="0" smtClean="0"/>
              <a:t>= </a:t>
            </a:r>
            <a:r>
              <a:rPr lang="en-US" dirty="0" err="1" smtClean="0"/>
              <a:t>Obs</a:t>
            </a:r>
            <a:r>
              <a:rPr lang="en-US" dirty="0" smtClean="0"/>
              <a:t> </a:t>
            </a:r>
            <a:r>
              <a:rPr lang="en-US" dirty="0" err="1" smtClean="0"/>
              <a:t>redds</a:t>
            </a:r>
            <a:r>
              <a:rPr lang="en-US" dirty="0" smtClean="0"/>
              <a:t> + (</a:t>
            </a:r>
            <a:r>
              <a:rPr lang="en-US" dirty="0" err="1" smtClean="0"/>
              <a:t>redd</a:t>
            </a:r>
            <a:r>
              <a:rPr lang="en-US" dirty="0" smtClean="0"/>
              <a:t> density * </a:t>
            </a:r>
            <a:r>
              <a:rPr lang="en-US" dirty="0" err="1" smtClean="0"/>
              <a:t>unsurveyed</a:t>
            </a:r>
            <a:r>
              <a:rPr lang="en-US" dirty="0" smtClean="0"/>
              <a:t> distance)</a:t>
            </a:r>
          </a:p>
          <a:p>
            <a:pPr>
              <a:lnSpc>
                <a:spcPct val="90000"/>
              </a:lnSpc>
              <a:spcBef>
                <a:spcPts val="0"/>
              </a:spcBef>
              <a:spcAft>
                <a:spcPts val="2400"/>
              </a:spcAft>
            </a:pPr>
            <a:r>
              <a:rPr lang="en-US" b="1" dirty="0" smtClean="0"/>
              <a:t>Adults</a:t>
            </a:r>
            <a:r>
              <a:rPr lang="en-US" dirty="0" smtClean="0"/>
              <a:t> = Total </a:t>
            </a:r>
            <a:r>
              <a:rPr lang="en-US" dirty="0" err="1" smtClean="0"/>
              <a:t>redds</a:t>
            </a:r>
            <a:r>
              <a:rPr lang="en-US" dirty="0" smtClean="0"/>
              <a:t> </a:t>
            </a:r>
          </a:p>
          <a:p>
            <a:pPr>
              <a:lnSpc>
                <a:spcPct val="90000"/>
              </a:lnSpc>
              <a:spcBef>
                <a:spcPts val="0"/>
              </a:spcBef>
              <a:spcAft>
                <a:spcPts val="2400"/>
              </a:spcAft>
            </a:pPr>
            <a:r>
              <a:rPr lang="en-US" b="1" dirty="0" smtClean="0"/>
              <a:t>NOS</a:t>
            </a:r>
            <a:r>
              <a:rPr lang="en-US" dirty="0" smtClean="0"/>
              <a:t> = (1-pHOS) * Adults</a:t>
            </a:r>
          </a:p>
          <a:p>
            <a:pPr>
              <a:lnSpc>
                <a:spcPct val="90000"/>
              </a:lnSpc>
              <a:spcBef>
                <a:spcPts val="0"/>
              </a:spcBef>
              <a:spcAft>
                <a:spcPts val="2400"/>
              </a:spcAft>
            </a:pPr>
            <a:r>
              <a:rPr lang="en-US" b="1" dirty="0" smtClean="0"/>
              <a:t>Adults</a:t>
            </a:r>
            <a:r>
              <a:rPr lang="en-US" dirty="0" smtClean="0"/>
              <a:t>[age] = Adults * % by age</a:t>
            </a:r>
          </a:p>
          <a:p>
            <a:endParaRPr lang="en-US" dirty="0"/>
          </a:p>
        </p:txBody>
      </p:sp>
      <p:sp>
        <p:nvSpPr>
          <p:cNvPr id="4" name="Rectangle 3"/>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12187"/>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err="1" smtClean="0">
                <a:solidFill>
                  <a:srgbClr val="EBF1DE"/>
                </a:solidFill>
                <a:ea typeface="+mj-ea"/>
                <a:cs typeface="Arial Black"/>
              </a:rPr>
              <a:t>Redd</a:t>
            </a:r>
            <a:r>
              <a:rPr lang="en-US" sz="4400" dirty="0" smtClean="0">
                <a:solidFill>
                  <a:srgbClr val="EBF1DE"/>
                </a:solidFill>
                <a:ea typeface="+mj-ea"/>
                <a:cs typeface="Arial Black"/>
              </a:rPr>
              <a:t>-Based Escapement Estimate</a:t>
            </a:r>
            <a:endParaRPr kumimoji="0" lang="en-US" sz="4400" b="0" i="0" u="none" strike="noStrike" kern="1200" cap="none" spc="0" normalizeH="0" baseline="0" noProof="0" dirty="0">
              <a:ln>
                <a:noFill/>
              </a:ln>
              <a:solidFill>
                <a:srgbClr val="EBF1DE"/>
              </a:solidFill>
              <a:effectLst/>
              <a:uLnTx/>
              <a:uFillTx/>
              <a:latin typeface="+mn-lt"/>
              <a:ea typeface="+mj-ea"/>
              <a:cs typeface="Arial Black"/>
            </a:endParaRPr>
          </a:p>
        </p:txBody>
      </p:sp>
      <p:sp>
        <p:nvSpPr>
          <p:cNvPr id="7" name="TextBox 6"/>
          <p:cNvSpPr txBox="1"/>
          <p:nvPr/>
        </p:nvSpPr>
        <p:spPr>
          <a:xfrm>
            <a:off x="4267200" y="4724400"/>
            <a:ext cx="2819400" cy="461665"/>
          </a:xfrm>
          <a:prstGeom prst="rect">
            <a:avLst/>
          </a:prstGeom>
          <a:noFill/>
        </p:spPr>
        <p:txBody>
          <a:bodyPr wrap="square" rtlCol="0">
            <a:spAutoFit/>
          </a:bodyPr>
          <a:lstStyle/>
          <a:p>
            <a:r>
              <a:rPr lang="en-US" sz="2400" dirty="0" smtClean="0"/>
              <a:t>Females per </a:t>
            </a:r>
            <a:r>
              <a:rPr lang="en-US" sz="2400" dirty="0" err="1" smtClean="0"/>
              <a:t>redd</a:t>
            </a:r>
            <a:endParaRPr lang="en-US" sz="2400" dirty="0"/>
          </a:p>
        </p:txBody>
      </p:sp>
      <p:sp>
        <p:nvSpPr>
          <p:cNvPr id="8" name="TextBox 7"/>
          <p:cNvSpPr txBox="1"/>
          <p:nvPr/>
        </p:nvSpPr>
        <p:spPr>
          <a:xfrm>
            <a:off x="4648200" y="5177135"/>
            <a:ext cx="2819400" cy="461665"/>
          </a:xfrm>
          <a:prstGeom prst="rect">
            <a:avLst/>
          </a:prstGeom>
          <a:noFill/>
        </p:spPr>
        <p:txBody>
          <a:bodyPr wrap="square" rtlCol="0">
            <a:spAutoFit/>
          </a:bodyPr>
          <a:lstStyle/>
          <a:p>
            <a:r>
              <a:rPr lang="en-US" sz="2400" dirty="0" smtClean="0"/>
              <a:t>% Female</a:t>
            </a:r>
            <a:endParaRPr lang="en-US" sz="2400" dirty="0"/>
          </a:p>
        </p:txBody>
      </p:sp>
      <p:sp>
        <p:nvSpPr>
          <p:cNvPr id="9" name="TextBox 8"/>
          <p:cNvSpPr txBox="1"/>
          <p:nvPr/>
        </p:nvSpPr>
        <p:spPr>
          <a:xfrm>
            <a:off x="3733800" y="4953000"/>
            <a:ext cx="381000" cy="461665"/>
          </a:xfrm>
          <a:prstGeom prst="rect">
            <a:avLst/>
          </a:prstGeom>
          <a:noFill/>
        </p:spPr>
        <p:txBody>
          <a:bodyPr wrap="square" rtlCol="0">
            <a:spAutoFit/>
          </a:bodyPr>
          <a:lstStyle/>
          <a:p>
            <a:r>
              <a:rPr lang="en-US" sz="2400" b="1" dirty="0" smtClean="0"/>
              <a:t>*</a:t>
            </a:r>
            <a:endParaRPr lang="en-US" sz="2400" b="1" dirty="0"/>
          </a:p>
        </p:txBody>
      </p:sp>
      <p:cxnSp>
        <p:nvCxnSpPr>
          <p:cNvPr id="11" name="Straight Connector 10"/>
          <p:cNvCxnSpPr/>
          <p:nvPr/>
        </p:nvCxnSpPr>
        <p:spPr>
          <a:xfrm>
            <a:off x="4191000" y="5181600"/>
            <a:ext cx="2362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26996"/>
            <a:ext cx="8229600" cy="1143000"/>
          </a:xfrm>
        </p:spPr>
        <p:txBody>
          <a:bodyPr/>
          <a:lstStyle/>
          <a:p>
            <a:r>
              <a:rPr lang="en-US" dirty="0" smtClean="0">
                <a:solidFill>
                  <a:srgbClr val="EBF1DE"/>
                </a:solidFill>
                <a:latin typeface="+mn-lt"/>
                <a:cs typeface="Arial Black"/>
              </a:rPr>
              <a:t>Redd Survey Design 2005-2011</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4"/>
          <p:cNvSpPr txBox="1">
            <a:spLocks/>
          </p:cNvSpPr>
          <p:nvPr/>
        </p:nvSpPr>
        <p:spPr>
          <a:xfrm>
            <a:off x="5715000" y="1447800"/>
            <a:ext cx="3657600" cy="6013642"/>
          </a:xfrm>
          <a:prstGeom prst="rect">
            <a:avLst/>
          </a:prstGeom>
        </p:spPr>
        <p:txBody>
          <a:bodyPr rtlCol="0">
            <a:normAutofit/>
          </a:bodyPr>
          <a:lstStyle/>
          <a:p>
            <a:pPr marL="342900" indent="-342900">
              <a:spcBef>
                <a:spcPts val="1200"/>
              </a:spcBef>
              <a:spcAft>
                <a:spcPts val="1200"/>
              </a:spcAft>
              <a:buFont typeface="Arial" pitchFamily="34" charset="0"/>
              <a:buChar char="•"/>
              <a:defRPr/>
            </a:pPr>
            <a:r>
              <a:rPr lang="en-US" sz="2400" dirty="0" smtClean="0"/>
              <a:t>Census on </a:t>
            </a:r>
            <a:r>
              <a:rPr lang="en-US" sz="2400" dirty="0" err="1" smtClean="0"/>
              <a:t>mainstems</a:t>
            </a:r>
            <a:r>
              <a:rPr lang="en-US" sz="2400" dirty="0" smtClean="0"/>
              <a:t> and some tributaries</a:t>
            </a: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One reach with landowner conflict</a:t>
            </a: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lang="en-US" sz="2400" dirty="0" smtClean="0"/>
              <a:t>Several supplemental reaches near peak</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DannysTalk2012_SurveyArea05_11.jpg"/>
          <p:cNvPicPr>
            <a:picLocks noChangeAspect="1"/>
          </p:cNvPicPr>
          <p:nvPr/>
        </p:nvPicPr>
        <p:blipFill>
          <a:blip r:embed="rId3"/>
          <a:stretch>
            <a:fillRect/>
          </a:stretch>
        </p:blipFill>
        <p:spPr>
          <a:xfrm>
            <a:off x="93134" y="990600"/>
            <a:ext cx="5469466" cy="57912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annysTalk2012_SurveyAreaPrioTo_05.jpg"/>
          <p:cNvPicPr>
            <a:picLocks noChangeAspect="1"/>
          </p:cNvPicPr>
          <p:nvPr/>
        </p:nvPicPr>
        <p:blipFill>
          <a:blip r:embed="rId3"/>
          <a:stretch>
            <a:fillRect/>
          </a:stretch>
        </p:blipFill>
        <p:spPr>
          <a:xfrm>
            <a:off x="76200" y="990600"/>
            <a:ext cx="5541434" cy="5867400"/>
          </a:xfrm>
          <a:prstGeom prst="rect">
            <a:avLst/>
          </a:prstGeom>
        </p:spPr>
      </p:pic>
      <p:pic>
        <p:nvPicPr>
          <p:cNvPr id="9" name="Picture 8" descr="DannysTalk2012_SurveyAreaPrioTo_05.jpg"/>
          <p:cNvPicPr>
            <a:picLocks noChangeAspect="1"/>
          </p:cNvPicPr>
          <p:nvPr/>
        </p:nvPicPr>
        <p:blipFill>
          <a:blip r:embed="rId4"/>
          <a:srcRect r="30588"/>
          <a:stretch>
            <a:fillRect/>
          </a:stretch>
        </p:blipFill>
        <p:spPr>
          <a:xfrm>
            <a:off x="76199" y="990600"/>
            <a:ext cx="3846274" cy="5867400"/>
          </a:xfrm>
          <a:prstGeom prst="rect">
            <a:avLst/>
          </a:prstGeom>
        </p:spPr>
      </p:pic>
      <p:sp>
        <p:nvSpPr>
          <p:cNvPr id="8" name="Rectangle 7"/>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809" y="-126996"/>
            <a:ext cx="8229600" cy="1143000"/>
          </a:xfrm>
        </p:spPr>
        <p:txBody>
          <a:bodyPr/>
          <a:lstStyle/>
          <a:p>
            <a:r>
              <a:rPr lang="en-US" dirty="0" smtClean="0">
                <a:solidFill>
                  <a:srgbClr val="EBF1DE"/>
                </a:solidFill>
                <a:latin typeface="+mn-lt"/>
                <a:cs typeface="Arial Black"/>
              </a:rPr>
              <a:t>Redd Survey Design 1994-2004</a:t>
            </a:r>
            <a:endParaRPr lang="en-US" dirty="0">
              <a:solidFill>
                <a:srgbClr val="EBF1DE"/>
              </a:solidFill>
              <a:latin typeface="+mn-lt"/>
              <a:cs typeface="Arial Black"/>
            </a:endParaRPr>
          </a:p>
        </p:txBody>
      </p:sp>
      <p:sp>
        <p:nvSpPr>
          <p:cNvPr id="4" name="Content Placeholder 2"/>
          <p:cNvSpPr txBox="1">
            <a:spLocks/>
          </p:cNvSpPr>
          <p:nvPr/>
        </p:nvSpPr>
        <p:spPr>
          <a:xfrm>
            <a:off x="614053" y="2681362"/>
            <a:ext cx="8229600" cy="22208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4"/>
          <p:cNvSpPr txBox="1">
            <a:spLocks/>
          </p:cNvSpPr>
          <p:nvPr/>
        </p:nvSpPr>
        <p:spPr>
          <a:xfrm>
            <a:off x="5562600" y="920558"/>
            <a:ext cx="3657600" cy="6013642"/>
          </a:xfrm>
          <a:prstGeom prst="rect">
            <a:avLst/>
          </a:prstGeom>
        </p:spPr>
        <p:txBody>
          <a:bodyPr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Systematic</a:t>
            </a:r>
            <a:r>
              <a:rPr kumimoji="0" lang="en-US" sz="2400" i="0" u="none" strike="noStrike" kern="1200" cap="none" spc="0" normalizeH="0" noProof="0" dirty="0" smtClean="0">
                <a:ln>
                  <a:noFill/>
                </a:ln>
                <a:solidFill>
                  <a:schemeClr val="tx1"/>
                </a:solidFill>
                <a:effectLst/>
                <a:uLnTx/>
                <a:uFillTx/>
                <a:latin typeface="+mn-lt"/>
                <a:ea typeface="+mn-ea"/>
                <a:cs typeface="+mn-cs"/>
              </a:rPr>
              <a:t> approach to establish </a:t>
            </a:r>
            <a:r>
              <a:rPr lang="en-US" sz="2400" dirty="0" err="1" smtClean="0"/>
              <a:t>i</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ndex</a:t>
            </a:r>
            <a:r>
              <a:rPr kumimoji="0" lang="en-US" sz="2400" i="0" u="none" strike="noStrike" kern="1200" cap="none" spc="0" normalizeH="0" baseline="0" noProof="0" dirty="0" smtClean="0">
                <a:ln>
                  <a:noFill/>
                </a:ln>
                <a:solidFill>
                  <a:schemeClr val="tx1"/>
                </a:solidFill>
                <a:effectLst/>
                <a:uLnTx/>
                <a:uFillTx/>
                <a:latin typeface="+mn-lt"/>
                <a:ea typeface="+mn-ea"/>
                <a:cs typeface="+mn-cs"/>
              </a:rPr>
              <a:t> reaches</a:t>
            </a:r>
            <a:r>
              <a:rPr kumimoji="0" lang="en-US" sz="2400" i="0" u="none" strike="noStrike" kern="1200" cap="none" spc="0" normalizeH="0" noProof="0" dirty="0" smtClean="0">
                <a:ln>
                  <a:noFill/>
                </a:ln>
                <a:solidFill>
                  <a:schemeClr val="tx1"/>
                </a:solidFill>
                <a:effectLst/>
                <a:uLnTx/>
                <a:uFillTx/>
                <a:latin typeface="+mn-lt"/>
                <a:ea typeface="+mn-ea"/>
                <a:cs typeface="+mn-cs"/>
              </a:rPr>
              <a:t> surveyed throughout season</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Supplemental reaches surveyed </a:t>
            </a:r>
            <a:r>
              <a:rPr lang="en-US" sz="2400" dirty="0" smtClean="0"/>
              <a:t>near</a:t>
            </a:r>
            <a:r>
              <a:rPr kumimoji="0" lang="en-US" sz="2400" i="0" u="none" strike="noStrike" kern="1200" cap="none" spc="0" normalizeH="0" baseline="0" noProof="0" dirty="0" smtClean="0">
                <a:ln>
                  <a:noFill/>
                </a:ln>
                <a:solidFill>
                  <a:schemeClr val="tx1"/>
                </a:solidFill>
                <a:effectLst/>
                <a:uLnTx/>
                <a:uFillTx/>
                <a:latin typeface="+mn-lt"/>
                <a:ea typeface="+mn-ea"/>
                <a:cs typeface="+mn-cs"/>
              </a:rPr>
              <a:t> peak</a:t>
            </a: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lang="en-US" sz="2400" dirty="0" smtClean="0"/>
              <a:t>Redd density expanded to </a:t>
            </a:r>
            <a:r>
              <a:rPr lang="en-US" sz="2400" dirty="0" err="1" smtClean="0"/>
              <a:t>unsurveyed</a:t>
            </a:r>
            <a:r>
              <a:rPr lang="en-US" sz="2400" dirty="0" smtClean="0"/>
              <a:t> reaches</a:t>
            </a: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No surveys or estimates in Mill Creek</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12" descr="DannysTalk2012_SurveyAreaPrioTo_05.jpg"/>
          <p:cNvPicPr>
            <a:picLocks noChangeAspect="1"/>
          </p:cNvPicPr>
          <p:nvPr/>
        </p:nvPicPr>
        <p:blipFill>
          <a:blip r:embed="rId4"/>
          <a:srcRect l="76471"/>
          <a:stretch>
            <a:fillRect/>
          </a:stretch>
        </p:blipFill>
        <p:spPr>
          <a:xfrm>
            <a:off x="4313514" y="990600"/>
            <a:ext cx="1303909" cy="5867400"/>
          </a:xfrm>
          <a:prstGeom prst="rect">
            <a:avLst/>
          </a:prstGeom>
        </p:spPr>
      </p:pic>
      <p:pic>
        <p:nvPicPr>
          <p:cNvPr id="15" name="Picture 14" descr="DannysTalk2012_SurveyAreaPrioTo_05.jpg"/>
          <p:cNvPicPr>
            <a:picLocks noChangeAspect="1"/>
          </p:cNvPicPr>
          <p:nvPr/>
        </p:nvPicPr>
        <p:blipFill>
          <a:blip r:embed="rId4"/>
          <a:srcRect l="69412" t="15556" r="22353" b="66667"/>
          <a:stretch>
            <a:fillRect/>
          </a:stretch>
        </p:blipFill>
        <p:spPr>
          <a:xfrm>
            <a:off x="3922447" y="1903496"/>
            <a:ext cx="456298" cy="10428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dReddsABTech05_4Dan07"/>
          <p:cNvPicPr>
            <a:picLocks noChangeAspect="1" noChangeArrowheads="1"/>
          </p:cNvPicPr>
          <p:nvPr/>
        </p:nvPicPr>
        <p:blipFill>
          <a:blip r:embed="rId3"/>
          <a:srcRect/>
          <a:stretch>
            <a:fillRect/>
          </a:stretch>
        </p:blipFill>
        <p:spPr bwMode="auto">
          <a:xfrm>
            <a:off x="4572000" y="990600"/>
            <a:ext cx="3376378" cy="5715000"/>
          </a:xfrm>
          <a:prstGeom prst="rect">
            <a:avLst/>
          </a:prstGeom>
          <a:noFill/>
        </p:spPr>
      </p:pic>
      <p:sp>
        <p:nvSpPr>
          <p:cNvPr id="6" name="Content Placeholder 4"/>
          <p:cNvSpPr txBox="1">
            <a:spLocks/>
          </p:cNvSpPr>
          <p:nvPr/>
        </p:nvSpPr>
        <p:spPr>
          <a:xfrm>
            <a:off x="0" y="1219200"/>
            <a:ext cx="4648200" cy="6013642"/>
          </a:xfrm>
          <a:prstGeom prst="rect">
            <a:avLst/>
          </a:prstGeom>
        </p:spPr>
        <p:txBody>
          <a:bodyPr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Redd</a:t>
            </a:r>
            <a:r>
              <a:rPr kumimoji="0" lang="en-US" sz="2800" i="0" u="none" strike="noStrike" kern="1200" cap="none" spc="0" normalizeH="0" noProof="0" dirty="0" smtClean="0">
                <a:ln>
                  <a:noFill/>
                </a:ln>
                <a:solidFill>
                  <a:schemeClr val="tx1"/>
                </a:solidFill>
                <a:effectLst/>
                <a:uLnTx/>
                <a:uFillTx/>
                <a:latin typeface="+mn-lt"/>
                <a:ea typeface="+mn-ea"/>
                <a:cs typeface="+mn-cs"/>
              </a:rPr>
              <a:t> locations are clumpy!</a:t>
            </a:r>
            <a:endParaRPr kumimoji="0" lang="en-US" sz="2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Some reaches have few </a:t>
            </a:r>
            <a:r>
              <a:rPr kumimoji="0" lang="en-US" sz="2800" i="0" u="none" strike="noStrike" kern="1200" cap="none" spc="0" normalizeH="0" baseline="0" noProof="0" dirty="0" err="1" smtClean="0">
                <a:ln>
                  <a:noFill/>
                </a:ln>
                <a:solidFill>
                  <a:schemeClr val="tx1"/>
                </a:solidFill>
                <a:effectLst/>
                <a:uLnTx/>
                <a:uFillTx/>
                <a:latin typeface="+mn-lt"/>
                <a:ea typeface="+mn-ea"/>
                <a:cs typeface="+mn-cs"/>
              </a:rPr>
              <a:t>redds</a:t>
            </a:r>
            <a:r>
              <a:rPr kumimoji="0" lang="en-US" sz="280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defTabSz="457200" rtl="0" eaLnBrk="1" fontAlgn="auto" latinLnBrk="0" hangingPunct="1">
              <a:lnSpc>
                <a:spcPct val="100000"/>
              </a:lnSpc>
              <a:spcBef>
                <a:spcPts val="1200"/>
              </a:spcBef>
              <a:spcAft>
                <a:spcPts val="1200"/>
              </a:spcAft>
              <a:buClrTx/>
              <a:buSzTx/>
              <a:buFont typeface="Arial" pitchFamily="34" charset="0"/>
              <a:buChar char="•"/>
              <a:tabLst/>
              <a:defRPr/>
            </a:pPr>
            <a:r>
              <a:rPr lang="en-US" sz="2800" dirty="0" smtClean="0"/>
              <a:t>Others have many, especially below the hatchery.</a:t>
            </a:r>
            <a:endParaRPr kumimoji="0" lang="en-US" sz="2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1" y="0"/>
            <a:ext cx="9144001" cy="910167"/>
          </a:xfrm>
          <a:prstGeom prst="rect">
            <a:avLst/>
          </a:prstGeom>
          <a:gradFill flip="none" rotWithShape="1">
            <a:gsLst>
              <a:gs pos="0">
                <a:schemeClr val="accent3">
                  <a:lumMod val="50000"/>
                </a:schemeClr>
              </a:gs>
              <a:gs pos="100000">
                <a:schemeClr val="accent3">
                  <a:lumMod val="7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46809" y="-12699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solidFill>
                  <a:srgbClr val="EBF1DE"/>
                </a:solidFill>
                <a:ea typeface="+mj-ea"/>
                <a:cs typeface="Arial Black"/>
              </a:rPr>
              <a:t>Steelhead Redd Locations</a:t>
            </a:r>
            <a:endParaRPr kumimoji="0" lang="en-US" sz="4400" b="0" i="0" u="none" strike="noStrike" kern="1200" cap="none" spc="0" normalizeH="0" baseline="0" noProof="0" dirty="0">
              <a:ln>
                <a:noFill/>
              </a:ln>
              <a:solidFill>
                <a:srgbClr val="EBF1DE"/>
              </a:solidFill>
              <a:effectLst/>
              <a:uLnTx/>
              <a:uFillTx/>
              <a:latin typeface="+mn-lt"/>
              <a:ea typeface="+mj-ea"/>
              <a:cs typeface="Arial Black"/>
            </a:endParaRPr>
          </a:p>
        </p:txBody>
      </p:sp>
      <p:sp>
        <p:nvSpPr>
          <p:cNvPr id="10" name="Up Arrow 9"/>
          <p:cNvSpPr/>
          <p:nvPr/>
        </p:nvSpPr>
        <p:spPr>
          <a:xfrm rot="3266035">
            <a:off x="5575563" y="5008226"/>
            <a:ext cx="685800" cy="7620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4315</TotalTime>
  <Words>1105</Words>
  <Application>Microsoft Office PowerPoint</Application>
  <PresentationFormat>On-screen Show (4:3)</PresentationFormat>
  <Paragraphs>273</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Outline</vt:lpstr>
      <vt:lpstr>Coordinated Data Assessments</vt:lpstr>
      <vt:lpstr>So what’s a DAG?</vt:lpstr>
      <vt:lpstr>Bayesian Approach for Redd Estimates</vt:lpstr>
      <vt:lpstr>Slide 6</vt:lpstr>
      <vt:lpstr>Redd Survey Design 2005-2011</vt:lpstr>
      <vt:lpstr>Redd Survey Design 1994-2004</vt:lpstr>
      <vt:lpstr>Slide 9</vt:lpstr>
      <vt:lpstr>Slide 10</vt:lpstr>
      <vt:lpstr>Goodness of Fit</vt:lpstr>
      <vt:lpstr>DAG used for analysis</vt:lpstr>
      <vt:lpstr>WinBUGS Output</vt:lpstr>
      <vt:lpstr>Total Redds</vt:lpstr>
      <vt:lpstr>Total Escapement</vt:lpstr>
      <vt:lpstr>Patterns and Variability</vt:lpstr>
      <vt:lpstr>Discussion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Warren</dc:creator>
  <cp:lastModifiedBy>dannywarren</cp:lastModifiedBy>
  <cp:revision>362</cp:revision>
  <dcterms:created xsi:type="dcterms:W3CDTF">2012-03-07T17:14:47Z</dcterms:created>
  <dcterms:modified xsi:type="dcterms:W3CDTF">2012-03-14T06:54:23Z</dcterms:modified>
</cp:coreProperties>
</file>