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9" r:id="rId3"/>
    <p:sldId id="257" r:id="rId4"/>
    <p:sldId id="264" r:id="rId5"/>
    <p:sldId id="261" r:id="rId6"/>
    <p:sldId id="258" r:id="rId7"/>
    <p:sldId id="263" r:id="rId8"/>
    <p:sldId id="284" r:id="rId9"/>
    <p:sldId id="260" r:id="rId10"/>
    <p:sldId id="265" r:id="rId11"/>
    <p:sldId id="266" r:id="rId12"/>
    <p:sldId id="267" r:id="rId13"/>
    <p:sldId id="269" r:id="rId14"/>
    <p:sldId id="285" r:id="rId15"/>
    <p:sldId id="268" r:id="rId16"/>
    <p:sldId id="270" r:id="rId17"/>
    <p:sldId id="271" r:id="rId18"/>
    <p:sldId id="272" r:id="rId19"/>
    <p:sldId id="273" r:id="rId20"/>
    <p:sldId id="274" r:id="rId21"/>
    <p:sldId id="288" r:id="rId22"/>
    <p:sldId id="280" r:id="rId23"/>
    <p:sldId id="287" r:id="rId24"/>
    <p:sldId id="277" r:id="rId25"/>
    <p:sldId id="286" r:id="rId26"/>
    <p:sldId id="281" r:id="rId27"/>
    <p:sldId id="278" r:id="rId28"/>
    <p:sldId id="282" r:id="rId29"/>
    <p:sldId id="279" r:id="rId30"/>
    <p:sldId id="276" r:id="rId31"/>
    <p:sldId id="28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E0E"/>
    <a:srgbClr val="FC10C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40" autoAdjust="0"/>
  </p:normalViewPr>
  <p:slideViewPr>
    <p:cSldViewPr>
      <p:cViewPr varScale="1">
        <p:scale>
          <a:sx n="107" d="100"/>
          <a:sy n="107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7E3B9-055A-43F5-8522-8A7CE16674D3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A39EE-31F5-4618-BF8E-707188D81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0561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STHD have a very flexible approach to life that complicates demographic assessments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39EE-31F5-4618-BF8E-707188D818C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 simple and add complexity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o1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starts at LGD &amp; lumps river emigration with 1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yr in ocean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Fecundities for wild fish in Idaho are scarce &amp; dated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Tweak estimates until resulting age composition is close to observed aggregate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39EE-31F5-4618-BF8E-707188D818C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Notation here is (yrs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fw</a:t>
            </a:r>
            <a:r>
              <a:rPr lang="en-US" baseline="0" dirty="0" smtClean="0"/>
              <a:t>).(yrs in ocean)</a:t>
            </a:r>
          </a:p>
          <a:p>
            <a:r>
              <a:rPr lang="en-US" dirty="0" smtClean="0"/>
              <a:t>Lump </a:t>
            </a:r>
            <a:r>
              <a:rPr lang="en-US" dirty="0" smtClean="0"/>
              <a:t>5.1 into 4.1, occur</a:t>
            </a:r>
            <a:r>
              <a:rPr lang="en-US" baseline="0" dirty="0" smtClean="0"/>
              <a:t> only occasionally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39EE-31F5-4618-BF8E-707188D818C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Obvious this yields a younger age comp than observed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39EE-31F5-4618-BF8E-707188D818C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 on this view for other scenarios</a:t>
            </a:r>
          </a:p>
          <a:p>
            <a:r>
              <a:rPr lang="en-US" dirty="0" smtClean="0"/>
              <a:t>Total age more </a:t>
            </a:r>
            <a:r>
              <a:rPr lang="en-US" dirty="0" err="1" smtClean="0"/>
              <a:t>impt</a:t>
            </a:r>
            <a:r>
              <a:rPr lang="en-US" dirty="0" smtClean="0"/>
              <a:t> for cohort tracking &amp; productivity,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39EE-31F5-4618-BF8E-707188D818C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base scenario is inadequate (dashed line for reference in other scenarios)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complexity based size-specific ocean survival (Ward et al 1989) centered on 0.028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 linear increase in survival based on mean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smolt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age = 2.5 (from LGD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smolts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Bley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Morings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(1988) review suggested survival may triple with age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Assumed no further benefit for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smolting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after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age 3 &amp; poor survival at age-1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39EE-31F5-4618-BF8E-707188D818C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Improved model fit but still not satisfied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39EE-31F5-4618-BF8E-707188D818C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Shifted too far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39EE-31F5-4618-BF8E-707188D818C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Had too many 3-ocean adults, so cut back survival their last yr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fit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39EE-31F5-4618-BF8E-707188D818C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Fit was not as good as Scenario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39EE-31F5-4618-BF8E-707188D818C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 discrepancies greatest in 2.2 &amp; 3.1; these are in same cohort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39EE-31F5-4618-BF8E-707188D818C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Snake River, STHD spawn &amp; rear over a wide range of conditions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 than 1000’ to over 7000’; infertile granitic basins to spring-fed to basaltic bedrocks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Semi-desert to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montane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forests; large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roadless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areas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Spawning is near peak of hydrograph; hard to count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redds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operate weirs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aggregate DPS level &amp;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stocks used for models &amp; evaluations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lieu of pop specific information, managers relied on a two stock classification system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39EE-31F5-4618-BF8E-707188D818C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0935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are values that produced previous graph; changes were in ocean survivals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Last change was to egg/fry survival to achieve equilibrium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 interpretation of model output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productivity relative to the aggregate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Isolates effect of differing age structures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39EE-31F5-4618-BF8E-707188D818C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can address the question by holding all else constant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39EE-31F5-4618-BF8E-707188D818C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are productivities at equilibrium or relative R/S (will come back to this later)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39EE-31F5-4618-BF8E-707188D818C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of age structures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w/considerable overlap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seeded model with these age compositions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39EE-31F5-4618-BF8E-707188D818C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are the straight-forward consequences of age structure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 low elevation pops most productive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39EE-31F5-4618-BF8E-707188D818C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 run pops mostly 3.2,</a:t>
            </a:r>
            <a:r>
              <a:rPr lang="en-US" baseline="0" dirty="0" smtClean="0"/>
              <a:t> A runs 2.1 or 2.2</a:t>
            </a:r>
          </a:p>
          <a:p>
            <a:r>
              <a:rPr lang="en-US" baseline="0" dirty="0" smtClean="0"/>
              <a:t>Are these results believable? Address in next 2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39EE-31F5-4618-BF8E-707188D818C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Simple changes to vital rates just shifted aggregate productivity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Relative ranking of age categories was very stable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favor a B-run life history, benefits for older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smolts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need to increase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39EE-31F5-4618-BF8E-707188D818C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Does the model make sense &amp; agree w/ independent evidence?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Few surviving age-1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smolts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evidence that SAR  linked with timing, not length per se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Last item will be addressed by Mike Ackerman on Wed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 = model seems reasonable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39EE-31F5-4618-BF8E-707188D818C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 that age structure can vary significantly within a population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 spawning aggregates may have disparate productivities (sources &amp; sinks)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smolt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age varies by almost a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39EE-31F5-4618-BF8E-707188D818C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thoughts about model structure &amp; issues to address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Items 3-5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should be important to understanding B-run life style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 does not allow flexibility of life histories &amp; that should be important; how much?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Purpose of model is to address a narrowly defined question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w/short time window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39EE-31F5-4618-BF8E-707188D818C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Env’l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variability leads to a broad suite of life history strategies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39EE-31F5-4618-BF8E-707188D818C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39126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Within-pop variability could be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resilience but likely reduces productivity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are hypotheses that are logical consequences of the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39EE-31F5-4618-BF8E-707188D818C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 I will focus on age structure of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anadromous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life history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39EE-31F5-4618-BF8E-707188D818C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3912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Illustrate age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structure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complexity &amp; how it may affect Snake R pops in different ways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available data in a heuristic exercise; “all else being equal”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39EE-31F5-4618-BF8E-707188D818C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have observed maiden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spawners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3 to 8 years; 12 of the 15 possible combinations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Spawners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the same cohort may return over 5 different years (or more!)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39EE-31F5-4618-BF8E-707188D818C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make problem tractable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39EE-31F5-4618-BF8E-707188D818C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Construct a model w/annual time steps to encompass yr-specific life histories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parameter estimates from literature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Calibrate model with age data from the aggregate; constrain to R/S=1.0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calibrated model on pop-specific age compositions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Apply a few smell tests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39EE-31F5-4618-BF8E-707188D818C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LGD was location of aggregate sample (2 yrs)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 pop samples; Fish Creek &amp; Big Creek are considered B-run pops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39EE-31F5-4618-BF8E-707188D818C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19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16BD-CB9B-46BB-9074-204A9B7FB9FD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F9E6-381F-4EE8-9577-640654865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6802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16BD-CB9B-46BB-9074-204A9B7FB9FD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F9E6-381F-4EE8-9577-640654865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692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16BD-CB9B-46BB-9074-204A9B7FB9FD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F9E6-381F-4EE8-9577-640654865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260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16BD-CB9B-46BB-9074-204A9B7FB9FD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F9E6-381F-4EE8-9577-640654865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288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16BD-CB9B-46BB-9074-204A9B7FB9FD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F9E6-381F-4EE8-9577-640654865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861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16BD-CB9B-46BB-9074-204A9B7FB9FD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F9E6-381F-4EE8-9577-640654865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4069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16BD-CB9B-46BB-9074-204A9B7FB9FD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F9E6-381F-4EE8-9577-640654865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1768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16BD-CB9B-46BB-9074-204A9B7FB9FD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F9E6-381F-4EE8-9577-640654865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4090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16BD-CB9B-46BB-9074-204A9B7FB9FD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F9E6-381F-4EE8-9577-640654865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99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16BD-CB9B-46BB-9074-204A9B7FB9FD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F9E6-381F-4EE8-9577-640654865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731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16BD-CB9B-46BB-9074-204A9B7FB9FD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F9E6-381F-4EE8-9577-640654865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1220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A16BD-CB9B-46BB-9074-204A9B7FB9FD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4F9E6-381F-4EE8-9577-640654865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861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Implications of Differing Age Structure on Productivity of Snake River Steelhead Populations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505200"/>
            <a:ext cx="8382000" cy="12954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Timothy Copeland, Alan Byrne, </a:t>
            </a:r>
            <a:r>
              <a:rPr lang="en-US" dirty="0" smtClean="0">
                <a:solidFill>
                  <a:schemeClr val="tx1"/>
                </a:solidFill>
              </a:rPr>
              <a:t>and Brett </a:t>
            </a:r>
            <a:r>
              <a:rPr lang="en-US" dirty="0" err="1" smtClean="0">
                <a:solidFill>
                  <a:schemeClr val="tx1"/>
                </a:solidFill>
              </a:rPr>
              <a:t>Bowersox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Idaho Department of Fish &amp; Game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267200"/>
            <a:ext cx="989807" cy="1132892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</p:pic>
      <p:pic>
        <p:nvPicPr>
          <p:cNvPr id="5" name="Picture 3" descr="juv sthd_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8543" y="4876800"/>
            <a:ext cx="5506915" cy="166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8945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Base Parameter Estimates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066800"/>
                <a:gridCol w="441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Estimate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Egg-fry survival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Byrne et al 1992; </a:t>
                      </a:r>
                      <a:r>
                        <a:rPr lang="en-US" b="1" dirty="0" err="1" smtClean="0"/>
                        <a:t>Bjornn</a:t>
                      </a:r>
                      <a:r>
                        <a:rPr lang="en-US" b="1" dirty="0" smtClean="0"/>
                        <a:t> 1978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Freshwater survival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Byrne et al 1992; </a:t>
                      </a:r>
                      <a:r>
                        <a:rPr lang="en-US" b="1" dirty="0" err="1" smtClean="0"/>
                        <a:t>Bjornn</a:t>
                      </a:r>
                      <a:r>
                        <a:rPr lang="en-US" b="1" dirty="0" smtClean="0"/>
                        <a:t> 1978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r>
                        <a:rPr lang="en-US" b="1" baseline="30000" dirty="0" smtClean="0"/>
                        <a:t>st</a:t>
                      </a:r>
                      <a:r>
                        <a:rPr lang="en-US" b="1" dirty="0" smtClean="0"/>
                        <a:t> yr ocean survival (</a:t>
                      </a:r>
                      <a:r>
                        <a:rPr lang="en-US" b="1" i="1" dirty="0" smtClean="0"/>
                        <a:t>S</a:t>
                      </a:r>
                      <a:r>
                        <a:rPr lang="en-US" b="1" i="1" baseline="-25000" dirty="0" smtClean="0"/>
                        <a:t>o1</a:t>
                      </a:r>
                      <a:r>
                        <a:rPr lang="en-US" b="1" dirty="0" smtClean="0"/>
                        <a:t>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0.028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Decade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avg</a:t>
                      </a:r>
                      <a:r>
                        <a:rPr lang="en-US" b="1" baseline="0" dirty="0" smtClean="0"/>
                        <a:t> from CSS 2011 report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Ocean</a:t>
                      </a:r>
                      <a:r>
                        <a:rPr lang="en-US" b="1" baseline="0" dirty="0" smtClean="0"/>
                        <a:t> survival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Ricker 1976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Fecundity (1-ocean)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3500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Wild fish at Oxbow trap 1966-1968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Fecundity (2-ocean)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5500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Wild fish at NF Clearwater 1969-1971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Fecundity (3-ocean)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6500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Wild fish at NF Clearwater 1969-1971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40975" y="50292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Assume uniform initial age composition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Adjust parameters until age composition    observed</a:t>
            </a:r>
            <a:endParaRPr lang="en-US" sz="2800" dirty="0"/>
          </a:p>
        </p:txBody>
      </p:sp>
      <p:sp>
        <p:nvSpPr>
          <p:cNvPr id="6" name="Right Arrow 5"/>
          <p:cNvSpPr/>
          <p:nvPr/>
        </p:nvSpPr>
        <p:spPr>
          <a:xfrm>
            <a:off x="6763870" y="5634320"/>
            <a:ext cx="228600" cy="228600"/>
          </a:xfrm>
          <a:prstGeom prst="rightArrow">
            <a:avLst/>
          </a:prstGeom>
          <a:solidFill>
            <a:srgbClr val="E7FE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Observed Composition at LGD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(2009-2010 average)</a:t>
            </a:r>
            <a:endParaRPr lang="en-US" sz="4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992" y="1527048"/>
            <a:ext cx="6989956" cy="469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Scenario 1: Base Parameters</a:t>
            </a:r>
            <a:endParaRPr lang="en-US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992" y="1527048"/>
            <a:ext cx="6989956" cy="469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Scenario 1: Base Parameters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992" y="1527048"/>
            <a:ext cx="6962436" cy="469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Age-Specific </a:t>
            </a:r>
            <a:r>
              <a:rPr lang="en-US" b="1" i="1" dirty="0" smtClean="0"/>
              <a:t>S</a:t>
            </a:r>
            <a:r>
              <a:rPr lang="en-US" b="1" i="1" baseline="-25000" dirty="0" smtClean="0"/>
              <a:t>o1</a:t>
            </a:r>
            <a:r>
              <a:rPr lang="en-US" b="1" dirty="0" smtClean="0"/>
              <a:t> Schedules</a:t>
            </a:r>
            <a:endParaRPr lang="en-US" b="1" dirty="0"/>
          </a:p>
        </p:txBody>
      </p:sp>
      <p:sp>
        <p:nvSpPr>
          <p:cNvPr id="4" name="Flowchart: Process 3"/>
          <p:cNvSpPr/>
          <p:nvPr/>
        </p:nvSpPr>
        <p:spPr>
          <a:xfrm>
            <a:off x="381000" y="1524000"/>
            <a:ext cx="8305800" cy="5029200"/>
          </a:xfrm>
          <a:prstGeom prst="flowChart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133600"/>
            <a:ext cx="190311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5727" y="2133600"/>
            <a:ext cx="189653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2887" y="2133600"/>
            <a:ext cx="18857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190" y="4343400"/>
            <a:ext cx="187792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71309" y="4343400"/>
            <a:ext cx="195349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576930" y="60198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SMOLT AGE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452109" y="3738888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SURVIVAL (</a:t>
            </a:r>
            <a:r>
              <a:rPr lang="en-US" sz="2800" b="1" i="1" dirty="0" smtClean="0"/>
              <a:t>S</a:t>
            </a:r>
            <a:r>
              <a:rPr lang="en-US" sz="2800" b="1" i="1" baseline="-25000" dirty="0" smtClean="0"/>
              <a:t>o1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335740" y="1825823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Scenario 1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733800" y="1825823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Scenario 2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064625" y="1825823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Scenario 3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733800" y="40386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Scenario 4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96000" y="40386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Scenario 5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Scenario 2: Linear </a:t>
            </a:r>
            <a:r>
              <a:rPr lang="en-US" b="1" i="1" dirty="0" smtClean="0"/>
              <a:t>S</a:t>
            </a:r>
            <a:r>
              <a:rPr lang="en-US" b="1" i="1" baseline="-25000" dirty="0" smtClean="0"/>
              <a:t>o1 </a:t>
            </a:r>
            <a:r>
              <a:rPr lang="en-US" b="1" dirty="0" smtClean="0"/>
              <a:t>Increase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992" y="1527048"/>
            <a:ext cx="6962436" cy="469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Scenario 3: Exponential </a:t>
            </a:r>
            <a:r>
              <a:rPr lang="en-US" b="1" i="1" dirty="0" smtClean="0"/>
              <a:t>S</a:t>
            </a:r>
            <a:r>
              <a:rPr lang="en-US" b="1" i="1" baseline="-25000" dirty="0" smtClean="0"/>
              <a:t>o1</a:t>
            </a:r>
            <a:endParaRPr lang="en-US" b="1" i="1" baseline="-25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992" y="1527048"/>
            <a:ext cx="6962436" cy="469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Scenario 4: Adjusted Linear </a:t>
            </a:r>
            <a:r>
              <a:rPr lang="en-US" b="1" i="1" dirty="0" smtClean="0"/>
              <a:t>S</a:t>
            </a:r>
            <a:r>
              <a:rPr lang="en-US" b="1" i="1" baseline="-25000" dirty="0" smtClean="0"/>
              <a:t>o1</a:t>
            </a:r>
            <a:br>
              <a:rPr lang="en-US" b="1" i="1" baseline="-25000" dirty="0" smtClean="0"/>
            </a:br>
            <a:r>
              <a:rPr lang="en-US" b="1" dirty="0" smtClean="0"/>
              <a:t>&amp; 3-Ocean Survival</a:t>
            </a: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992" y="1527048"/>
            <a:ext cx="6962436" cy="469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Scenario 5: Exponential </a:t>
            </a:r>
            <a:r>
              <a:rPr lang="en-US" b="1" i="1" dirty="0" smtClean="0"/>
              <a:t>S</a:t>
            </a:r>
            <a:r>
              <a:rPr lang="en-US" b="1" i="1" baseline="-25000" dirty="0" smtClean="0"/>
              <a:t>o1</a:t>
            </a:r>
            <a:r>
              <a:rPr lang="en-US" b="1" dirty="0" smtClean="0"/>
              <a:t>, Adjusted as Above</a:t>
            </a:r>
            <a:endParaRPr lang="en-US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992" y="1527048"/>
            <a:ext cx="6962436" cy="469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Choose Scenario 4</a:t>
            </a:r>
            <a:endParaRPr 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992" y="1527048"/>
            <a:ext cx="6989956" cy="469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Snake River Steelhead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Environmental variability</a:t>
            </a:r>
          </a:p>
          <a:p>
            <a:pPr lvl="1"/>
            <a:r>
              <a:rPr lang="en-US" dirty="0" smtClean="0"/>
              <a:t>Elevation, land cover, hydrology</a:t>
            </a:r>
          </a:p>
          <a:p>
            <a:r>
              <a:rPr lang="en-US" dirty="0" smtClean="0"/>
              <a:t>Logistical difficulties</a:t>
            </a:r>
          </a:p>
          <a:p>
            <a:pPr lvl="1"/>
            <a:r>
              <a:rPr lang="en-US" dirty="0" smtClean="0"/>
              <a:t>Spawn is near peak spring run-off</a:t>
            </a:r>
          </a:p>
          <a:p>
            <a:r>
              <a:rPr lang="en-US" dirty="0" smtClean="0"/>
              <a:t>Few population-level data historically</a:t>
            </a:r>
          </a:p>
          <a:p>
            <a:r>
              <a:rPr lang="en-US" dirty="0" smtClean="0"/>
              <a:t>Generic A/B run analysis</a:t>
            </a:r>
            <a:endParaRPr lang="en-US" dirty="0"/>
          </a:p>
        </p:txBody>
      </p:sp>
      <p:pic>
        <p:nvPicPr>
          <p:cNvPr id="1026" name="Picture 2" descr="S:\Steelhead Project\pictures 2010\Big Creek steelhead\IMG_25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524000"/>
            <a:ext cx="2590800" cy="1943100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572000"/>
            <a:ext cx="2596896" cy="1947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S:\Fishery\R2AM\Potlatch River Basin\Pictures\habitat and fishing\additional photos\P42700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5181600"/>
            <a:ext cx="1752600" cy="1314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644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Model Parameters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Estimate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Egg-fry</a:t>
                      </a:r>
                      <a:r>
                        <a:rPr lang="en-US" b="1" baseline="0" dirty="0" smtClean="0"/>
                        <a:t> survival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u="sng" dirty="0" smtClean="0"/>
                        <a:t>0.1753</a:t>
                      </a:r>
                      <a:endParaRPr lang="en-US" b="1" i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Parr survival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0.3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S</a:t>
                      </a:r>
                      <a:r>
                        <a:rPr lang="en-US" b="1" i="1" baseline="-25000" dirty="0" smtClean="0"/>
                        <a:t>o1</a:t>
                      </a:r>
                      <a:r>
                        <a:rPr lang="en-US" b="1" dirty="0" smtClean="0"/>
                        <a:t> – age-1 </a:t>
                      </a:r>
                      <a:r>
                        <a:rPr lang="en-US" b="1" dirty="0" err="1" smtClean="0"/>
                        <a:t>smolts</a:t>
                      </a:r>
                      <a:endParaRPr lang="en-US" b="1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0.0005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S</a:t>
                      </a:r>
                      <a:r>
                        <a:rPr lang="en-US" b="1" i="1" baseline="-25000" dirty="0" smtClean="0"/>
                        <a:t>o1</a:t>
                      </a:r>
                      <a:r>
                        <a:rPr lang="en-US" b="1" i="1" dirty="0" smtClean="0"/>
                        <a:t> </a:t>
                      </a:r>
                      <a:r>
                        <a:rPr lang="en-US" b="1" dirty="0" smtClean="0"/>
                        <a:t>– age-2 </a:t>
                      </a:r>
                      <a:r>
                        <a:rPr lang="en-US" b="1" dirty="0" err="1" smtClean="0"/>
                        <a:t>smolts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0.023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S</a:t>
                      </a:r>
                      <a:r>
                        <a:rPr lang="en-US" b="1" i="1" baseline="-25000" dirty="0" smtClean="0"/>
                        <a:t>o1</a:t>
                      </a:r>
                      <a:r>
                        <a:rPr lang="en-US" b="1" dirty="0" smtClean="0"/>
                        <a:t> – age-3 &amp; -4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smolts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0.033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S</a:t>
                      </a:r>
                      <a:r>
                        <a:rPr lang="en-US" b="1" i="1" baseline="-25000" dirty="0" smtClean="0"/>
                        <a:t>o2</a:t>
                      </a:r>
                      <a:endParaRPr lang="en-US" b="1" i="1" baseline="-25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0.8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S</a:t>
                      </a:r>
                      <a:r>
                        <a:rPr lang="en-US" b="1" i="1" baseline="-25000" dirty="0" smtClean="0"/>
                        <a:t>o3</a:t>
                      </a:r>
                      <a:endParaRPr lang="en-US" b="1" i="1" baseline="-25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0.125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Fecundity (1-ocean)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3500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Fecundity (2-ocean)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5500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Fecundity (3-ocean)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6500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Model Parameters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Estimate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Egg-fry</a:t>
                      </a:r>
                      <a:r>
                        <a:rPr lang="en-US" b="1" baseline="0" dirty="0" smtClean="0"/>
                        <a:t> survival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u="sng" dirty="0" smtClean="0"/>
                        <a:t>0.1753</a:t>
                      </a:r>
                      <a:endParaRPr lang="en-US" b="1" i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Parr survival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0.3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S</a:t>
                      </a:r>
                      <a:r>
                        <a:rPr lang="en-US" b="1" i="1" baseline="-25000" dirty="0" smtClean="0"/>
                        <a:t>o1</a:t>
                      </a:r>
                      <a:r>
                        <a:rPr lang="en-US" b="1" dirty="0" smtClean="0"/>
                        <a:t> – age-1 </a:t>
                      </a:r>
                      <a:r>
                        <a:rPr lang="en-US" b="1" dirty="0" err="1" smtClean="0"/>
                        <a:t>smolts</a:t>
                      </a:r>
                      <a:endParaRPr lang="en-US" b="1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0.0005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S</a:t>
                      </a:r>
                      <a:r>
                        <a:rPr lang="en-US" b="1" i="1" baseline="-25000" dirty="0" smtClean="0"/>
                        <a:t>o1</a:t>
                      </a:r>
                      <a:r>
                        <a:rPr lang="en-US" b="1" i="1" dirty="0" smtClean="0"/>
                        <a:t> </a:t>
                      </a:r>
                      <a:r>
                        <a:rPr lang="en-US" b="1" dirty="0" smtClean="0"/>
                        <a:t>– age-2 </a:t>
                      </a:r>
                      <a:r>
                        <a:rPr lang="en-US" b="1" dirty="0" err="1" smtClean="0"/>
                        <a:t>smolts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0.023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S</a:t>
                      </a:r>
                      <a:r>
                        <a:rPr lang="en-US" b="1" i="1" baseline="-25000" dirty="0" smtClean="0"/>
                        <a:t>o1</a:t>
                      </a:r>
                      <a:r>
                        <a:rPr lang="en-US" b="1" dirty="0" smtClean="0"/>
                        <a:t> – age-3 &amp; -4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smolts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0.033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S</a:t>
                      </a:r>
                      <a:r>
                        <a:rPr lang="en-US" b="1" i="1" baseline="-25000" dirty="0" smtClean="0"/>
                        <a:t>o2</a:t>
                      </a:r>
                      <a:endParaRPr lang="en-US" b="1" i="1" baseline="-25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0.8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S</a:t>
                      </a:r>
                      <a:r>
                        <a:rPr lang="en-US" b="1" i="1" baseline="-25000" dirty="0" smtClean="0"/>
                        <a:t>o3</a:t>
                      </a:r>
                      <a:endParaRPr lang="en-US" b="1" i="1" baseline="-25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0.125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Fecundity (1-ocean)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3500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Fecundity (2-ocean)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5500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Fecundity (3-ocean)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6500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59436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400" b="1" dirty="0" smtClean="0"/>
              <a:t>Isolate relative effect of differing age structures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Productivity by Life History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Age 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Recruits/</a:t>
                      </a:r>
                      <a:r>
                        <a:rPr lang="en-US" dirty="0" err="1" smtClean="0"/>
                        <a:t>Spawner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0.09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0.12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2.1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1.27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2.2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1.60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0.55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0.69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4.1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0.16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4.2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0.21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Population Age Structure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Population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 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classes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Classes &gt;10%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Pahsimeroi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4.27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2.1, 2.2,  1.2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Upper Potlatch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4.69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2.2, 2.1, 3.1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Big Bear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4.71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2.2, 2.1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Upper Salmon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4.69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2.1, 2.2, 3.1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Rapid River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4.90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2.2, 2.1,  3.1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Fish Creek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5.32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3.2,2.2,3.1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Big Creek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5.45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3.2, 3.1, 2.2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S:\Steelhead Project\pictures 2011\Big Creek Steelhead Survey 2011\BIG2C-11-0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876800"/>
            <a:ext cx="2336800" cy="1752600"/>
          </a:xfrm>
          <a:prstGeom prst="rect">
            <a:avLst/>
          </a:prstGeom>
          <a:noFill/>
        </p:spPr>
      </p:pic>
      <p:pic>
        <p:nvPicPr>
          <p:cNvPr id="2051" name="Picture 3" descr="S:\Steelhead Project\pictures 2011\Big Creek Steelhead Survey 2011\101_0416\IMGP10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1876" y="4876800"/>
            <a:ext cx="2340864" cy="1755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Relative Population Productivity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600200"/>
          <a:ext cx="71628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35814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Population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Recruits/</a:t>
                      </a:r>
                      <a:r>
                        <a:rPr lang="en-US" dirty="0" err="1" smtClean="0"/>
                        <a:t>Spawner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Pahsimeroi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1.11</a:t>
                      </a:r>
                      <a:endParaRPr lang="en-US" b="1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Upper Potlatch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1.22</a:t>
                      </a:r>
                      <a:endParaRPr lang="en-US" b="1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Big Bear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1.21</a:t>
                      </a:r>
                      <a:endParaRPr lang="en-US" b="1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Upper Salmon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1.15</a:t>
                      </a:r>
                      <a:endParaRPr lang="en-US" b="1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Rapid River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1.02</a:t>
                      </a:r>
                      <a:endParaRPr lang="en-US" b="1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Fish Creek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0.92</a:t>
                      </a:r>
                      <a:endParaRPr lang="en-US" b="1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Big Creek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0.77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54968" y="52694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Mean age </a:t>
            </a:r>
            <a:r>
              <a:rPr lang="en-US" b="1" dirty="0" err="1" smtClean="0"/>
              <a:t>vs</a:t>
            </a:r>
            <a:r>
              <a:rPr lang="en-US" b="1" dirty="0" smtClean="0"/>
              <a:t> R/S: r = -0.82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Productivity by Life History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Age 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Recruits/</a:t>
                      </a:r>
                      <a:r>
                        <a:rPr lang="en-US" dirty="0" err="1" smtClean="0"/>
                        <a:t>Spawner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0.09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0.12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2.1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1.27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2.2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1.60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0.55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0.69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4.1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0.16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4.2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0.21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Sensitivity Analysis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Changed basic rates +/-10%</a:t>
            </a:r>
          </a:p>
          <a:p>
            <a:pPr lvl="1"/>
            <a:r>
              <a:rPr lang="en-US" dirty="0" smtClean="0"/>
              <a:t>Egg/fry, </a:t>
            </a:r>
            <a:r>
              <a:rPr lang="en-US" dirty="0" err="1" smtClean="0"/>
              <a:t>parr</a:t>
            </a:r>
            <a:r>
              <a:rPr lang="en-US" dirty="0" smtClean="0"/>
              <a:t>, </a:t>
            </a:r>
            <a:r>
              <a:rPr lang="en-US" dirty="0" err="1" smtClean="0"/>
              <a:t>smolt</a:t>
            </a:r>
            <a:r>
              <a:rPr lang="en-US" dirty="0" smtClean="0"/>
              <a:t>, ocean survivals; fecundity</a:t>
            </a:r>
          </a:p>
          <a:p>
            <a:r>
              <a:rPr lang="en-US" dirty="0" smtClean="0"/>
              <a:t>Aggregate productivity most sensitive to FW survival (79%-124%)</a:t>
            </a:r>
          </a:p>
          <a:p>
            <a:r>
              <a:rPr lang="en-US" dirty="0" smtClean="0"/>
              <a:t>Relative age-specific fitness changed little</a:t>
            </a:r>
          </a:p>
          <a:p>
            <a:r>
              <a:rPr lang="en-US" dirty="0" smtClean="0"/>
              <a:t>Adopting exponential </a:t>
            </a:r>
            <a:r>
              <a:rPr lang="en-US" i="1" dirty="0" smtClean="0"/>
              <a:t>S</a:t>
            </a:r>
            <a:r>
              <a:rPr lang="en-US" i="1" baseline="-25000" dirty="0" smtClean="0"/>
              <a:t>o1</a:t>
            </a:r>
            <a:r>
              <a:rPr lang="en-US" dirty="0" smtClean="0"/>
              <a:t> schedule changed relative rankings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Validation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Smolt</a:t>
            </a:r>
            <a:r>
              <a:rPr lang="en-US" dirty="0" smtClean="0"/>
              <a:t> </a:t>
            </a:r>
            <a:r>
              <a:rPr lang="en-US" i="1" dirty="0" smtClean="0"/>
              <a:t>S</a:t>
            </a:r>
            <a:r>
              <a:rPr lang="en-US" i="1" baseline="-25000" dirty="0" smtClean="0"/>
              <a:t>o1</a:t>
            </a:r>
            <a:r>
              <a:rPr lang="en-US" dirty="0" smtClean="0"/>
              <a:t> survival schedule</a:t>
            </a:r>
          </a:p>
          <a:p>
            <a:pPr lvl="1"/>
            <a:r>
              <a:rPr lang="en-US" dirty="0" smtClean="0"/>
              <a:t>Most age 1 </a:t>
            </a:r>
            <a:r>
              <a:rPr lang="en-US" dirty="0" err="1" smtClean="0"/>
              <a:t>smolts</a:t>
            </a:r>
            <a:r>
              <a:rPr lang="en-US" dirty="0" smtClean="0"/>
              <a:t> near or less than 150 mm</a:t>
            </a:r>
          </a:p>
          <a:p>
            <a:pPr lvl="1"/>
            <a:r>
              <a:rPr lang="en-US" dirty="0" smtClean="0"/>
              <a:t>Benefit for larger </a:t>
            </a:r>
            <a:r>
              <a:rPr lang="en-US" dirty="0" err="1" smtClean="0"/>
              <a:t>smolts</a:t>
            </a:r>
            <a:r>
              <a:rPr lang="en-US" dirty="0" smtClean="0"/>
              <a:t> tied to timing</a:t>
            </a:r>
          </a:p>
          <a:p>
            <a:r>
              <a:rPr lang="en-US" dirty="0" smtClean="0"/>
              <a:t>Penalty for 3-ocean adults</a:t>
            </a:r>
          </a:p>
          <a:p>
            <a:pPr lvl="1"/>
            <a:r>
              <a:rPr lang="en-US" dirty="0" smtClean="0"/>
              <a:t>Impacts upon river entry?</a:t>
            </a:r>
          </a:p>
          <a:p>
            <a:r>
              <a:rPr lang="en-US" dirty="0" smtClean="0"/>
              <a:t>Measured R/S ratios</a:t>
            </a:r>
          </a:p>
          <a:p>
            <a:pPr lvl="1"/>
            <a:r>
              <a:rPr lang="en-US" dirty="0" smtClean="0"/>
              <a:t>Fish Creek 2003 &amp; 2004 cohorts </a:t>
            </a:r>
            <a:r>
              <a:rPr lang="en-US" dirty="0" err="1" smtClean="0"/>
              <a:t>avg</a:t>
            </a:r>
            <a:r>
              <a:rPr lang="en-US" dirty="0" smtClean="0"/>
              <a:t> = 0.82</a:t>
            </a:r>
          </a:p>
          <a:p>
            <a:pPr lvl="1"/>
            <a:r>
              <a:rPr lang="en-US" dirty="0" smtClean="0"/>
              <a:t>Rapid River 2004 &amp; 2005 cohorts </a:t>
            </a:r>
            <a:r>
              <a:rPr lang="en-US" dirty="0" err="1" smtClean="0"/>
              <a:t>avg</a:t>
            </a:r>
            <a:r>
              <a:rPr lang="en-US" dirty="0" smtClean="0"/>
              <a:t> = 1.07</a:t>
            </a:r>
          </a:p>
          <a:p>
            <a:r>
              <a:rPr lang="en-US" dirty="0" smtClean="0"/>
              <a:t>Relative abundance at Lower Granite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Lochsa</a:t>
            </a:r>
            <a:r>
              <a:rPr lang="en-US" b="1" dirty="0" smtClean="0"/>
              <a:t> Emigrant Age Structure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752600"/>
            <a:ext cx="703384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Some </a:t>
            </a:r>
            <a:r>
              <a:rPr lang="en-US" b="1" dirty="0" err="1" smtClean="0"/>
              <a:t>Ponderables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Model constrained to equilibrium w/limited data</a:t>
            </a:r>
          </a:p>
          <a:p>
            <a:r>
              <a:rPr lang="en-US" i="1" dirty="0" smtClean="0"/>
              <a:t>S</a:t>
            </a:r>
            <a:r>
              <a:rPr lang="en-US" i="1" baseline="-25000" dirty="0" smtClean="0"/>
              <a:t>o1</a:t>
            </a:r>
            <a:r>
              <a:rPr lang="en-US" dirty="0" smtClean="0"/>
              <a:t> begins at Lower Granite Dam</a:t>
            </a:r>
          </a:p>
          <a:p>
            <a:pPr lvl="1"/>
            <a:r>
              <a:rPr lang="en-US" dirty="0" smtClean="0"/>
              <a:t>Incorporates direct &amp; latent migration effects</a:t>
            </a:r>
          </a:p>
          <a:p>
            <a:r>
              <a:rPr lang="en-US" dirty="0" smtClean="0"/>
              <a:t>Consider basis for 3-ocean penalty</a:t>
            </a:r>
          </a:p>
          <a:p>
            <a:pPr lvl="1"/>
            <a:r>
              <a:rPr lang="en-US" dirty="0" smtClean="0"/>
              <a:t>Influence of growth &amp; maturation?</a:t>
            </a:r>
          </a:p>
          <a:p>
            <a:r>
              <a:rPr lang="en-US" dirty="0" smtClean="0"/>
              <a:t>Investigate age/size specific </a:t>
            </a:r>
            <a:r>
              <a:rPr lang="en-US" i="1" dirty="0" smtClean="0"/>
              <a:t>S</a:t>
            </a:r>
            <a:r>
              <a:rPr lang="en-US" i="1" baseline="-25000" dirty="0" smtClean="0"/>
              <a:t>o1</a:t>
            </a:r>
            <a:r>
              <a:rPr lang="en-US" dirty="0" smtClean="0"/>
              <a:t> for Snake River populations</a:t>
            </a:r>
          </a:p>
          <a:p>
            <a:r>
              <a:rPr lang="en-US" dirty="0" smtClean="0"/>
              <a:t>Correlation of FW &amp; SW ages?</a:t>
            </a:r>
          </a:p>
          <a:p>
            <a:r>
              <a:rPr lang="en-US" dirty="0" smtClean="0"/>
              <a:t>Effects of </a:t>
            </a:r>
            <a:r>
              <a:rPr lang="en-US" dirty="0" err="1" smtClean="0"/>
              <a:t>stochasticity</a:t>
            </a:r>
            <a:r>
              <a:rPr lang="en-US" dirty="0" smtClean="0"/>
              <a:t> on relative fitness?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Snake River Steelhead Life History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609600" y="1524000"/>
            <a:ext cx="7924800" cy="480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3886200"/>
            <a:ext cx="7620000" cy="228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34290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Freshwater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3962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Ocean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1981200"/>
            <a:ext cx="1524000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Emergence</a:t>
            </a:r>
          </a:p>
          <a:p>
            <a:pPr algn="ctr"/>
            <a:r>
              <a:rPr lang="en-US" dirty="0" smtClean="0"/>
              <a:t>(summer)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38400" y="2819400"/>
            <a:ext cx="16764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Rear 1-5 yrs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14800" y="1981200"/>
            <a:ext cx="16764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Residents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09800" y="3581400"/>
            <a:ext cx="2286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Smolts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(May-June)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86200" y="4876800"/>
            <a:ext cx="17526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Grow 1-3 yrs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00600" y="3581400"/>
            <a:ext cx="2286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Returning adults </a:t>
            </a:r>
          </a:p>
          <a:p>
            <a:pPr algn="ctr"/>
            <a:r>
              <a:rPr lang="en-US" dirty="0" smtClean="0"/>
              <a:t>(July-October)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43600" y="2590800"/>
            <a:ext cx="1828800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Spawn </a:t>
            </a:r>
          </a:p>
          <a:p>
            <a:pPr algn="ctr"/>
            <a:r>
              <a:rPr lang="en-US" dirty="0" smtClean="0"/>
              <a:t>(March-May)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239000" y="3733800"/>
            <a:ext cx="9906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Kelts</a:t>
            </a:r>
            <a:endParaRPr lang="en-US" dirty="0"/>
          </a:p>
        </p:txBody>
      </p:sp>
      <p:cxnSp>
        <p:nvCxnSpPr>
          <p:cNvPr id="16" name="Elbow Connector 15"/>
          <p:cNvCxnSpPr>
            <a:endCxn id="9" idx="1"/>
          </p:cNvCxnSpPr>
          <p:nvPr/>
        </p:nvCxnSpPr>
        <p:spPr>
          <a:xfrm>
            <a:off x="1905000" y="2667000"/>
            <a:ext cx="533400" cy="337066"/>
          </a:xfrm>
          <a:prstGeom prst="bentConnector3">
            <a:avLst>
              <a:gd name="adj1" fmla="val -368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</p:cNvCxnSpPr>
          <p:nvPr/>
        </p:nvCxnSpPr>
        <p:spPr>
          <a:xfrm rot="5400000">
            <a:off x="3080266" y="3385066"/>
            <a:ext cx="39266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hape 17"/>
          <p:cNvCxnSpPr>
            <a:stCxn id="9" idx="0"/>
            <a:endCxn id="10" idx="1"/>
          </p:cNvCxnSpPr>
          <p:nvPr/>
        </p:nvCxnSpPr>
        <p:spPr>
          <a:xfrm rot="5400000" flipH="1" flipV="1">
            <a:off x="3368933" y="2073533"/>
            <a:ext cx="653534" cy="838200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26"/>
          <p:cNvCxnSpPr>
            <a:stCxn id="11" idx="2"/>
            <a:endCxn id="12" idx="1"/>
          </p:cNvCxnSpPr>
          <p:nvPr/>
        </p:nvCxnSpPr>
        <p:spPr>
          <a:xfrm rot="16200000" flipH="1">
            <a:off x="3202633" y="4377898"/>
            <a:ext cx="833735" cy="533400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hape 19"/>
          <p:cNvCxnSpPr>
            <a:stCxn id="12" idx="3"/>
          </p:cNvCxnSpPr>
          <p:nvPr/>
        </p:nvCxnSpPr>
        <p:spPr>
          <a:xfrm flipV="1">
            <a:off x="5638800" y="4191000"/>
            <a:ext cx="533400" cy="870466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hape 20"/>
          <p:cNvCxnSpPr>
            <a:stCxn id="10" idx="3"/>
            <a:endCxn id="14" idx="0"/>
          </p:cNvCxnSpPr>
          <p:nvPr/>
        </p:nvCxnSpPr>
        <p:spPr>
          <a:xfrm>
            <a:off x="5791200" y="2165866"/>
            <a:ext cx="1066800" cy="424934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36"/>
          <p:cNvCxnSpPr>
            <a:endCxn id="10" idx="2"/>
          </p:cNvCxnSpPr>
          <p:nvPr/>
        </p:nvCxnSpPr>
        <p:spPr>
          <a:xfrm rot="10800000">
            <a:off x="4953000" y="2350532"/>
            <a:ext cx="990600" cy="392668"/>
          </a:xfrm>
          <a:prstGeom prst="bentConnector2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6133306" y="3390900"/>
            <a:ext cx="381794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7162800" y="3505200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hape 24"/>
          <p:cNvCxnSpPr>
            <a:endCxn id="14" idx="3"/>
          </p:cNvCxnSpPr>
          <p:nvPr/>
        </p:nvCxnSpPr>
        <p:spPr>
          <a:xfrm rot="16200000" flipV="1">
            <a:off x="7514883" y="3171483"/>
            <a:ext cx="819834" cy="304800"/>
          </a:xfrm>
          <a:prstGeom prst="bentConnector2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620000" y="3352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007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 structure leads to gradient of potential productivities</a:t>
            </a:r>
          </a:p>
          <a:p>
            <a:pPr lvl="1"/>
            <a:r>
              <a:rPr lang="en-US" dirty="0" smtClean="0"/>
              <a:t>Within-population variability</a:t>
            </a:r>
          </a:p>
          <a:p>
            <a:r>
              <a:rPr lang="en-US" dirty="0" smtClean="0"/>
              <a:t>Older populations will be less productive</a:t>
            </a:r>
          </a:p>
          <a:p>
            <a:r>
              <a:rPr lang="en-US" dirty="0" smtClean="0"/>
              <a:t>Older, larger </a:t>
            </a:r>
            <a:r>
              <a:rPr lang="en-US" dirty="0" err="1" smtClean="0"/>
              <a:t>smolts</a:t>
            </a:r>
            <a:r>
              <a:rPr lang="en-US" dirty="0" smtClean="0"/>
              <a:t> not realizing additional benefits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r2/Photo%20Library/Steelhead%20at%20Selway%20Falls%202006%20March%20by%20Gastelecut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0" y="845457"/>
            <a:ext cx="6781800" cy="516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Snake River Steelhead Life History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609600" y="1524000"/>
            <a:ext cx="7924800" cy="480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3886200"/>
            <a:ext cx="7620000" cy="228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34290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Freshwater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3962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Ocean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1981200"/>
            <a:ext cx="1524000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Emergence</a:t>
            </a:r>
          </a:p>
          <a:p>
            <a:pPr algn="ctr"/>
            <a:r>
              <a:rPr lang="en-US" dirty="0" smtClean="0"/>
              <a:t>(summer)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38400" y="2819400"/>
            <a:ext cx="1676400" cy="36933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Rear 1-5 yrs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14800" y="1981200"/>
            <a:ext cx="16764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Residents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09800" y="3581400"/>
            <a:ext cx="2286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Smolts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(May-June)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86200" y="4876800"/>
            <a:ext cx="1752600" cy="36933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Grow 1-3 yrs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00600" y="3581400"/>
            <a:ext cx="2286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Returning adults </a:t>
            </a:r>
          </a:p>
          <a:p>
            <a:pPr algn="ctr"/>
            <a:r>
              <a:rPr lang="en-US" dirty="0" smtClean="0"/>
              <a:t>(July-October)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43600" y="2590800"/>
            <a:ext cx="1828800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Spawn </a:t>
            </a:r>
          </a:p>
          <a:p>
            <a:pPr algn="ctr"/>
            <a:r>
              <a:rPr lang="en-US" dirty="0" smtClean="0"/>
              <a:t>(March-May)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239000" y="3733800"/>
            <a:ext cx="9906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Kelts</a:t>
            </a:r>
            <a:endParaRPr lang="en-US" dirty="0"/>
          </a:p>
        </p:txBody>
      </p:sp>
      <p:cxnSp>
        <p:nvCxnSpPr>
          <p:cNvPr id="16" name="Elbow Connector 15"/>
          <p:cNvCxnSpPr>
            <a:endCxn id="9" idx="1"/>
          </p:cNvCxnSpPr>
          <p:nvPr/>
        </p:nvCxnSpPr>
        <p:spPr>
          <a:xfrm>
            <a:off x="1905000" y="2667000"/>
            <a:ext cx="533400" cy="337066"/>
          </a:xfrm>
          <a:prstGeom prst="bentConnector3">
            <a:avLst>
              <a:gd name="adj1" fmla="val -3680"/>
            </a:avLst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</p:cNvCxnSpPr>
          <p:nvPr/>
        </p:nvCxnSpPr>
        <p:spPr>
          <a:xfrm rot="5400000">
            <a:off x="3080266" y="3385066"/>
            <a:ext cx="392668" cy="15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hape 17"/>
          <p:cNvCxnSpPr>
            <a:stCxn id="9" idx="0"/>
            <a:endCxn id="10" idx="1"/>
          </p:cNvCxnSpPr>
          <p:nvPr/>
        </p:nvCxnSpPr>
        <p:spPr>
          <a:xfrm rot="5400000" flipH="1" flipV="1">
            <a:off x="3368933" y="2073533"/>
            <a:ext cx="653534" cy="838200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26"/>
          <p:cNvCxnSpPr>
            <a:stCxn id="11" idx="2"/>
            <a:endCxn id="12" idx="1"/>
          </p:cNvCxnSpPr>
          <p:nvPr/>
        </p:nvCxnSpPr>
        <p:spPr>
          <a:xfrm rot="16200000" flipH="1">
            <a:off x="3202633" y="4377898"/>
            <a:ext cx="833735" cy="533400"/>
          </a:xfrm>
          <a:prstGeom prst="bentConnector2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hape 19"/>
          <p:cNvCxnSpPr>
            <a:stCxn id="12" idx="3"/>
          </p:cNvCxnSpPr>
          <p:nvPr/>
        </p:nvCxnSpPr>
        <p:spPr>
          <a:xfrm flipV="1">
            <a:off x="5638800" y="4191000"/>
            <a:ext cx="533400" cy="870466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hape 20"/>
          <p:cNvCxnSpPr>
            <a:stCxn id="10" idx="3"/>
            <a:endCxn id="14" idx="0"/>
          </p:cNvCxnSpPr>
          <p:nvPr/>
        </p:nvCxnSpPr>
        <p:spPr>
          <a:xfrm>
            <a:off x="5791200" y="2165866"/>
            <a:ext cx="1066800" cy="424934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36"/>
          <p:cNvCxnSpPr>
            <a:endCxn id="10" idx="2"/>
          </p:cNvCxnSpPr>
          <p:nvPr/>
        </p:nvCxnSpPr>
        <p:spPr>
          <a:xfrm rot="10800000">
            <a:off x="4953000" y="2350532"/>
            <a:ext cx="990600" cy="392668"/>
          </a:xfrm>
          <a:prstGeom prst="bentConnector2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6133306" y="3390900"/>
            <a:ext cx="381794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7162800" y="3505200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hape 24"/>
          <p:cNvCxnSpPr>
            <a:endCxn id="14" idx="3"/>
          </p:cNvCxnSpPr>
          <p:nvPr/>
        </p:nvCxnSpPr>
        <p:spPr>
          <a:xfrm rot="16200000" flipV="1">
            <a:off x="7514883" y="3171483"/>
            <a:ext cx="819834" cy="304800"/>
          </a:xfrm>
          <a:prstGeom prst="bentConnector2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620000" y="3352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007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effect of variable age structure on population productivity?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7277" y="3200400"/>
            <a:ext cx="4329446" cy="302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95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Steelhead Age Structure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dirty="0" smtClean="0"/>
              <a:t>Complicated </a:t>
            </a:r>
            <a:r>
              <a:rPr lang="en-US" dirty="0" smtClean="0"/>
              <a:t>tracking of cohorts</a:t>
            </a:r>
          </a:p>
          <a:p>
            <a:pPr lvl="1"/>
            <a:r>
              <a:rPr lang="en-US" dirty="0" smtClean="0"/>
              <a:t>Years in freshwater (1-5)</a:t>
            </a:r>
          </a:p>
          <a:p>
            <a:pPr lvl="1"/>
            <a:r>
              <a:rPr lang="en-US" dirty="0" smtClean="0"/>
              <a:t>Years in ocean (1-3)</a:t>
            </a:r>
          </a:p>
          <a:p>
            <a:r>
              <a:rPr lang="en-US" dirty="0" smtClean="0"/>
              <a:t>Differential effects of selective pressures</a:t>
            </a: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9444" y="4191000"/>
            <a:ext cx="2605555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0" descr="Steelhead 2009 S.F. Clearwater 06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229352"/>
            <a:ext cx="2421331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0691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Model Assumptions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620000" cy="4525963"/>
          </a:xfrm>
        </p:spPr>
        <p:txBody>
          <a:bodyPr/>
          <a:lstStyle/>
          <a:p>
            <a:r>
              <a:rPr lang="en-US" dirty="0" smtClean="0"/>
              <a:t>Conditions similar across populations</a:t>
            </a:r>
          </a:p>
          <a:p>
            <a:r>
              <a:rPr lang="en-US" dirty="0" smtClean="0"/>
              <a:t>Females only</a:t>
            </a:r>
          </a:p>
          <a:p>
            <a:r>
              <a:rPr lang="en-US" dirty="0" smtClean="0"/>
              <a:t>Life history inherited</a:t>
            </a:r>
          </a:p>
          <a:p>
            <a:r>
              <a:rPr lang="en-US" dirty="0" smtClean="0"/>
              <a:t>Parr annual survival constant among ages</a:t>
            </a:r>
          </a:p>
          <a:p>
            <a:r>
              <a:rPr lang="en-US" dirty="0" smtClean="0"/>
              <a:t>No temporal </a:t>
            </a:r>
            <a:r>
              <a:rPr lang="en-US" dirty="0" err="1" smtClean="0"/>
              <a:t>stochasticity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800600"/>
            <a:ext cx="6553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222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304800" y="1295400"/>
            <a:ext cx="8534400" cy="5257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Analysis Strategy</a:t>
            </a: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762000" y="1600200"/>
            <a:ext cx="1524000" cy="914400"/>
            <a:chOff x="762000" y="1828800"/>
            <a:chExt cx="1524000" cy="1066800"/>
          </a:xfrm>
        </p:grpSpPr>
        <p:sp>
          <p:nvSpPr>
            <p:cNvPr id="4" name="Flowchart: Preparation 3"/>
            <p:cNvSpPr/>
            <p:nvPr/>
          </p:nvSpPr>
          <p:spPr>
            <a:xfrm>
              <a:off x="762000" y="1828800"/>
              <a:ext cx="1524000" cy="1066800"/>
            </a:xfrm>
            <a:prstGeom prst="flowChartPreparation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66800" y="1962700"/>
              <a:ext cx="914400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Leslie matrix model</a:t>
              </a:r>
              <a:endParaRPr lang="en-US" sz="14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43200" y="1600200"/>
            <a:ext cx="1600200" cy="914400"/>
            <a:chOff x="2971800" y="1981200"/>
            <a:chExt cx="1600200" cy="914400"/>
          </a:xfrm>
        </p:grpSpPr>
        <p:sp>
          <p:nvSpPr>
            <p:cNvPr id="7" name="TextBox 6"/>
            <p:cNvSpPr txBox="1"/>
            <p:nvPr/>
          </p:nvSpPr>
          <p:spPr>
            <a:xfrm>
              <a:off x="3119715" y="2067291"/>
              <a:ext cx="12954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Literature parameter estimates</a:t>
              </a:r>
              <a:endParaRPr lang="en-US" sz="1400" b="1" dirty="0"/>
            </a:p>
          </p:txBody>
        </p:sp>
        <p:sp>
          <p:nvSpPr>
            <p:cNvPr id="8" name="Flowchart: Data 7"/>
            <p:cNvSpPr/>
            <p:nvPr/>
          </p:nvSpPr>
          <p:spPr>
            <a:xfrm>
              <a:off x="2971800" y="1981200"/>
              <a:ext cx="1600200" cy="914400"/>
            </a:xfrm>
            <a:prstGeom prst="flowChartInputOutpu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76800" y="1600200"/>
            <a:ext cx="1676400" cy="914400"/>
            <a:chOff x="5257800" y="1905000"/>
            <a:chExt cx="1676400" cy="1143000"/>
          </a:xfrm>
        </p:grpSpPr>
        <p:sp>
          <p:nvSpPr>
            <p:cNvPr id="9" name="Flowchart: Process 8"/>
            <p:cNvSpPr/>
            <p:nvPr/>
          </p:nvSpPr>
          <p:spPr>
            <a:xfrm>
              <a:off x="5257800" y="1905000"/>
              <a:ext cx="1676400" cy="1143000"/>
            </a:xfrm>
            <a:prstGeom prst="flowChartProcess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60890" y="2061880"/>
              <a:ext cx="144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Run Model with uniform  age structure</a:t>
              </a:r>
              <a:endParaRPr lang="en-US" sz="1400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09565" y="2814915"/>
            <a:ext cx="1828800" cy="1143000"/>
            <a:chOff x="4800600" y="3352800"/>
            <a:chExt cx="1828800" cy="1143000"/>
          </a:xfrm>
        </p:grpSpPr>
        <p:sp>
          <p:nvSpPr>
            <p:cNvPr id="17" name="Flowchart: Decision 16"/>
            <p:cNvSpPr/>
            <p:nvPr/>
          </p:nvSpPr>
          <p:spPr>
            <a:xfrm>
              <a:off x="4800600" y="3352800"/>
              <a:ext cx="1828800" cy="1143000"/>
            </a:xfrm>
            <a:prstGeom prst="flowChartDecision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17140" y="3693460"/>
              <a:ext cx="16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Output Structure   ~ Aggregate?</a:t>
              </a:r>
              <a:endParaRPr lang="en-US" sz="1400" b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590800" y="3052480"/>
            <a:ext cx="1600200" cy="685800"/>
            <a:chOff x="2971800" y="2079810"/>
            <a:chExt cx="1600200" cy="685800"/>
          </a:xfrm>
        </p:grpSpPr>
        <p:sp>
          <p:nvSpPr>
            <p:cNvPr id="32" name="TextBox 31"/>
            <p:cNvSpPr txBox="1"/>
            <p:nvPr/>
          </p:nvSpPr>
          <p:spPr>
            <a:xfrm>
              <a:off x="3119715" y="2183836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Aggregate age structure</a:t>
              </a:r>
              <a:endParaRPr lang="en-US" sz="1400" b="1" dirty="0"/>
            </a:p>
          </p:txBody>
        </p:sp>
        <p:sp>
          <p:nvSpPr>
            <p:cNvPr id="33" name="Flowchart: Data 32"/>
            <p:cNvSpPr/>
            <p:nvPr/>
          </p:nvSpPr>
          <p:spPr>
            <a:xfrm>
              <a:off x="2971800" y="2079810"/>
              <a:ext cx="1600200" cy="685800"/>
            </a:xfrm>
            <a:prstGeom prst="flowChartInputOutpu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934200" y="1600200"/>
            <a:ext cx="1676400" cy="914400"/>
            <a:chOff x="5257800" y="1905000"/>
            <a:chExt cx="1676400" cy="1143000"/>
          </a:xfrm>
        </p:grpSpPr>
        <p:sp>
          <p:nvSpPr>
            <p:cNvPr id="35" name="Flowchart: Process 34"/>
            <p:cNvSpPr/>
            <p:nvPr/>
          </p:nvSpPr>
          <p:spPr>
            <a:xfrm>
              <a:off x="5257800" y="1905000"/>
              <a:ext cx="1676400" cy="1143000"/>
            </a:xfrm>
            <a:prstGeom prst="flowChartProcess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360890" y="2061880"/>
              <a:ext cx="1447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Add complexity/ modify estimates</a:t>
              </a:r>
              <a:endParaRPr lang="en-US" sz="1400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563905" y="4267200"/>
            <a:ext cx="1600200" cy="685800"/>
            <a:chOff x="2971800" y="2057400"/>
            <a:chExt cx="1600200" cy="685800"/>
          </a:xfrm>
        </p:grpSpPr>
        <p:sp>
          <p:nvSpPr>
            <p:cNvPr id="38" name="TextBox 37"/>
            <p:cNvSpPr txBox="1"/>
            <p:nvPr/>
          </p:nvSpPr>
          <p:spPr>
            <a:xfrm>
              <a:off x="3164540" y="2130046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Population age structure</a:t>
              </a:r>
              <a:endParaRPr lang="en-US" sz="1400" b="1" dirty="0"/>
            </a:p>
          </p:txBody>
        </p:sp>
        <p:sp>
          <p:nvSpPr>
            <p:cNvPr id="39" name="Flowchart: Data 38"/>
            <p:cNvSpPr/>
            <p:nvPr/>
          </p:nvSpPr>
          <p:spPr>
            <a:xfrm>
              <a:off x="2971800" y="2057400"/>
              <a:ext cx="1600200" cy="685800"/>
            </a:xfrm>
            <a:prstGeom prst="flowChartInputOutpu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514600" y="5334000"/>
            <a:ext cx="1676400" cy="914400"/>
            <a:chOff x="5257800" y="1905000"/>
            <a:chExt cx="1676400" cy="1143000"/>
          </a:xfrm>
        </p:grpSpPr>
        <p:sp>
          <p:nvSpPr>
            <p:cNvPr id="41" name="Flowchart: Process 40"/>
            <p:cNvSpPr/>
            <p:nvPr/>
          </p:nvSpPr>
          <p:spPr>
            <a:xfrm>
              <a:off x="5257800" y="1905000"/>
              <a:ext cx="1676400" cy="1143000"/>
            </a:xfrm>
            <a:prstGeom prst="flowChartProcess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360890" y="2061880"/>
              <a:ext cx="1447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Run Model with population  age structure</a:t>
              </a:r>
              <a:endParaRPr lang="en-US" sz="1400" b="1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020230" y="4724400"/>
            <a:ext cx="1447800" cy="685800"/>
            <a:chOff x="5360890" y="1905000"/>
            <a:chExt cx="1447800" cy="857250"/>
          </a:xfrm>
        </p:grpSpPr>
        <p:sp>
          <p:nvSpPr>
            <p:cNvPr id="44" name="Flowchart: Process 43"/>
            <p:cNvSpPr/>
            <p:nvPr/>
          </p:nvSpPr>
          <p:spPr>
            <a:xfrm>
              <a:off x="5486400" y="1905000"/>
              <a:ext cx="1143000" cy="857250"/>
            </a:xfrm>
            <a:prstGeom prst="flowChartProcess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360890" y="2000250"/>
              <a:ext cx="1447800" cy="654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Constrain to </a:t>
              </a:r>
            </a:p>
            <a:p>
              <a:pPr algn="ctr"/>
              <a:r>
                <a:rPr lang="en-US" sz="1400" b="1" dirty="0" smtClean="0"/>
                <a:t>R/S = 1.0</a:t>
              </a:r>
              <a:endParaRPr lang="en-US" sz="1400" b="1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62000" y="5468470"/>
            <a:ext cx="1447800" cy="685800"/>
            <a:chOff x="5360890" y="1905000"/>
            <a:chExt cx="1447800" cy="857250"/>
          </a:xfrm>
        </p:grpSpPr>
        <p:sp>
          <p:nvSpPr>
            <p:cNvPr id="47" name="Flowchart: Process 46"/>
            <p:cNvSpPr/>
            <p:nvPr/>
          </p:nvSpPr>
          <p:spPr>
            <a:xfrm>
              <a:off x="5486400" y="1905000"/>
              <a:ext cx="1143000" cy="857250"/>
            </a:xfrm>
            <a:prstGeom prst="flowChartProcess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360890" y="2119791"/>
              <a:ext cx="1447800" cy="384721"/>
            </a:xfrm>
            <a:prstGeom prst="rect">
              <a:avLst/>
            </a:prstGeom>
            <a:noFill/>
            <a:ln w="635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Output R/S</a:t>
              </a:r>
              <a:endParaRPr lang="en-US" sz="1400" b="1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162800" y="4724400"/>
            <a:ext cx="1447800" cy="685800"/>
            <a:chOff x="5360890" y="1905000"/>
            <a:chExt cx="1447800" cy="857250"/>
          </a:xfrm>
        </p:grpSpPr>
        <p:sp>
          <p:nvSpPr>
            <p:cNvPr id="50" name="Flowchart: Process 49"/>
            <p:cNvSpPr/>
            <p:nvPr/>
          </p:nvSpPr>
          <p:spPr>
            <a:xfrm>
              <a:off x="5486400" y="1905000"/>
              <a:ext cx="1143000" cy="857250"/>
            </a:xfrm>
            <a:prstGeom prst="flowChartProcess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360890" y="2000250"/>
              <a:ext cx="1447800" cy="654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Sensitivity analysis</a:t>
              </a:r>
              <a:endParaRPr lang="en-US" sz="1400" b="1" dirty="0"/>
            </a:p>
          </p:txBody>
        </p:sp>
      </p:grpSp>
      <p:cxnSp>
        <p:nvCxnSpPr>
          <p:cNvPr id="54" name="Straight Arrow Connector 53"/>
          <p:cNvCxnSpPr>
            <a:stCxn id="4" idx="3"/>
            <a:endCxn id="8" idx="2"/>
          </p:cNvCxnSpPr>
          <p:nvPr/>
        </p:nvCxnSpPr>
        <p:spPr>
          <a:xfrm>
            <a:off x="2286000" y="2057400"/>
            <a:ext cx="6172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8" idx="5"/>
            <a:endCxn id="9" idx="1"/>
          </p:cNvCxnSpPr>
          <p:nvPr/>
        </p:nvCxnSpPr>
        <p:spPr>
          <a:xfrm>
            <a:off x="4183380" y="2057400"/>
            <a:ext cx="6934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9" idx="2"/>
          </p:cNvCxnSpPr>
          <p:nvPr/>
        </p:nvCxnSpPr>
        <p:spPr>
          <a:xfrm>
            <a:off x="5715000" y="2514600"/>
            <a:ext cx="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3" idx="5"/>
          </p:cNvCxnSpPr>
          <p:nvPr/>
        </p:nvCxnSpPr>
        <p:spPr>
          <a:xfrm flipV="1">
            <a:off x="4030980" y="3393140"/>
            <a:ext cx="769620" cy="22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hape 61"/>
          <p:cNvCxnSpPr>
            <a:stCxn id="17" idx="3"/>
            <a:endCxn id="35" idx="2"/>
          </p:cNvCxnSpPr>
          <p:nvPr/>
        </p:nvCxnSpPr>
        <p:spPr>
          <a:xfrm flipV="1">
            <a:off x="6638365" y="2514600"/>
            <a:ext cx="1134035" cy="871815"/>
          </a:xfrm>
          <a:prstGeom prst="bentConnector2">
            <a:avLst/>
          </a:prstGeom>
          <a:ln w="38100" cmpd="tri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6553200" y="2057400"/>
            <a:ext cx="381000" cy="0"/>
          </a:xfrm>
          <a:prstGeom prst="straightConnector1">
            <a:avLst/>
          </a:prstGeom>
          <a:ln w="38100" cmpd="tri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781800" y="3045023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NO</a:t>
            </a:r>
            <a:endParaRPr lang="en-US" sz="1400" b="1" dirty="0"/>
          </a:p>
        </p:txBody>
      </p:sp>
      <p:cxnSp>
        <p:nvCxnSpPr>
          <p:cNvPr id="68" name="Straight Arrow Connector 67"/>
          <p:cNvCxnSpPr>
            <a:stCxn id="17" idx="2"/>
            <a:endCxn id="44" idx="0"/>
          </p:cNvCxnSpPr>
          <p:nvPr/>
        </p:nvCxnSpPr>
        <p:spPr>
          <a:xfrm flipH="1">
            <a:off x="5717240" y="3957915"/>
            <a:ext cx="6725" cy="7664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6248400" y="5105400"/>
            <a:ext cx="1066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791200" y="4110315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YES</a:t>
            </a:r>
            <a:endParaRPr lang="en-US" sz="1400" b="1" dirty="0"/>
          </a:p>
        </p:txBody>
      </p:sp>
      <p:cxnSp>
        <p:nvCxnSpPr>
          <p:cNvPr id="74" name="Shape 73"/>
          <p:cNvCxnSpPr>
            <a:stCxn id="44" idx="2"/>
            <a:endCxn id="41" idx="3"/>
          </p:cNvCxnSpPr>
          <p:nvPr/>
        </p:nvCxnSpPr>
        <p:spPr>
          <a:xfrm rot="5400000">
            <a:off x="4763620" y="4837580"/>
            <a:ext cx="381000" cy="152624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39" idx="4"/>
            <a:endCxn id="41" idx="0"/>
          </p:cNvCxnSpPr>
          <p:nvPr/>
        </p:nvCxnSpPr>
        <p:spPr>
          <a:xfrm flipH="1">
            <a:off x="3352800" y="4953000"/>
            <a:ext cx="11205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41" idx="1"/>
          </p:cNvCxnSpPr>
          <p:nvPr/>
        </p:nvCxnSpPr>
        <p:spPr>
          <a:xfrm flipH="1">
            <a:off x="2057400" y="5791200"/>
            <a:ext cx="457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hape 79"/>
          <p:cNvCxnSpPr>
            <a:stCxn id="47" idx="0"/>
            <a:endCxn id="39" idx="2"/>
          </p:cNvCxnSpPr>
          <p:nvPr/>
        </p:nvCxnSpPr>
        <p:spPr>
          <a:xfrm rot="5400000" flipH="1" flipV="1">
            <a:off x="1662282" y="4406828"/>
            <a:ext cx="858370" cy="126491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295400" y="4335341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Next population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llSteelheadPlann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6060" y="0"/>
            <a:ext cx="6858000" cy="6858000"/>
          </a:xfrm>
          <a:prstGeom prst="rect">
            <a:avLst/>
          </a:prstGeom>
        </p:spPr>
      </p:pic>
      <p:sp>
        <p:nvSpPr>
          <p:cNvPr id="3" name="Isosceles Triangle 2"/>
          <p:cNvSpPr/>
          <p:nvPr/>
        </p:nvSpPr>
        <p:spPr>
          <a:xfrm>
            <a:off x="4689896" y="1981200"/>
            <a:ext cx="228600" cy="228600"/>
          </a:xfrm>
          <a:prstGeom prst="triangl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4968818" y="1702278"/>
            <a:ext cx="228600" cy="228600"/>
          </a:xfrm>
          <a:prstGeom prst="triangl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981722" y="1371600"/>
            <a:ext cx="228600" cy="228600"/>
          </a:xfrm>
          <a:prstGeom prst="triangl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003322" y="4081730"/>
            <a:ext cx="228600" cy="228600"/>
          </a:xfrm>
          <a:prstGeom prst="triangl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6781800" y="4419600"/>
            <a:ext cx="228600" cy="228600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6764548" y="6002548"/>
            <a:ext cx="228600" cy="228600"/>
          </a:xfrm>
          <a:prstGeom prst="triangl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7729270" y="5103966"/>
            <a:ext cx="228600" cy="228600"/>
          </a:xfrm>
          <a:prstGeom prst="triangl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6094566" y="2454218"/>
            <a:ext cx="228600" cy="228600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3810000" y="1981200"/>
            <a:ext cx="228600" cy="228600"/>
          </a:xfrm>
          <a:prstGeom prst="triangle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" y="914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Adult Samples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1971288"/>
            <a:ext cx="182880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smtClean="0"/>
              <a:t>Lower Granite </a:t>
            </a:r>
            <a:r>
              <a:rPr lang="en-US" sz="1600" b="1" dirty="0" smtClean="0"/>
              <a:t>Dam</a:t>
            </a:r>
            <a:endParaRPr lang="en-US" sz="1600" b="1" dirty="0" smtClean="0"/>
          </a:p>
          <a:p>
            <a:pPr>
              <a:spcAft>
                <a:spcPts val="600"/>
              </a:spcAft>
            </a:pPr>
            <a:r>
              <a:rPr lang="en-US" sz="1600" b="1" dirty="0" smtClean="0"/>
              <a:t>Big </a:t>
            </a:r>
            <a:r>
              <a:rPr lang="en-US" sz="1600" b="1" dirty="0" smtClean="0"/>
              <a:t>Bear</a:t>
            </a:r>
            <a:endParaRPr lang="en-US" sz="1600" b="1" dirty="0" smtClean="0"/>
          </a:p>
          <a:p>
            <a:pPr>
              <a:spcAft>
                <a:spcPts val="600"/>
              </a:spcAft>
            </a:pPr>
            <a:r>
              <a:rPr lang="en-US" sz="1600" b="1" dirty="0" smtClean="0"/>
              <a:t>EF </a:t>
            </a:r>
            <a:r>
              <a:rPr lang="en-US" sz="1600" b="1" dirty="0" smtClean="0"/>
              <a:t>Potlatch</a:t>
            </a:r>
            <a:endParaRPr lang="en-US" sz="1600" b="1" dirty="0" smtClean="0"/>
          </a:p>
          <a:p>
            <a:pPr>
              <a:spcAft>
                <a:spcPts val="600"/>
              </a:spcAft>
            </a:pPr>
            <a:r>
              <a:rPr lang="en-US" sz="1600" b="1" dirty="0" smtClean="0"/>
              <a:t>Fish </a:t>
            </a:r>
            <a:r>
              <a:rPr lang="en-US" sz="1600" b="1" dirty="0" smtClean="0"/>
              <a:t>Creek</a:t>
            </a:r>
            <a:endParaRPr lang="en-US" sz="1600" b="1" dirty="0" smtClean="0"/>
          </a:p>
          <a:p>
            <a:pPr>
              <a:spcAft>
                <a:spcPts val="600"/>
              </a:spcAft>
            </a:pPr>
            <a:r>
              <a:rPr lang="en-US" sz="1600" b="1" dirty="0" smtClean="0"/>
              <a:t>Rapid </a:t>
            </a:r>
            <a:r>
              <a:rPr lang="en-US" sz="1600" b="1" dirty="0" smtClean="0"/>
              <a:t>River</a:t>
            </a:r>
            <a:endParaRPr lang="en-US" sz="1600" b="1" dirty="0" smtClean="0"/>
          </a:p>
          <a:p>
            <a:pPr>
              <a:spcAft>
                <a:spcPts val="600"/>
              </a:spcAft>
            </a:pPr>
            <a:r>
              <a:rPr lang="en-US" sz="1600" b="1" dirty="0" smtClean="0"/>
              <a:t>Big </a:t>
            </a:r>
            <a:r>
              <a:rPr lang="en-US" sz="1600" b="1" dirty="0" smtClean="0"/>
              <a:t>Creek</a:t>
            </a:r>
            <a:endParaRPr lang="en-US" sz="1600" b="1" dirty="0" smtClean="0"/>
          </a:p>
          <a:p>
            <a:pPr>
              <a:spcAft>
                <a:spcPts val="600"/>
              </a:spcAft>
            </a:pPr>
            <a:r>
              <a:rPr lang="en-US" sz="1600" b="1" dirty="0" err="1" smtClean="0"/>
              <a:t>Pahsimeroi</a:t>
            </a:r>
            <a:endParaRPr lang="en-US" sz="1600" b="1" dirty="0" smtClean="0"/>
          </a:p>
          <a:p>
            <a:pPr>
              <a:spcAft>
                <a:spcPts val="600"/>
              </a:spcAft>
            </a:pPr>
            <a:r>
              <a:rPr lang="en-US" sz="1600" b="1" dirty="0" smtClean="0"/>
              <a:t>Upper </a:t>
            </a:r>
            <a:r>
              <a:rPr lang="en-US" sz="1600" b="1" dirty="0" smtClean="0"/>
              <a:t>Salmon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46679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1592</Words>
  <Application>Microsoft Office PowerPoint</Application>
  <PresentationFormat>On-screen Show (4:3)</PresentationFormat>
  <Paragraphs>389</Paragraphs>
  <Slides>31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Implications of Differing Age Structure on Productivity of Snake River Steelhead Populations</vt:lpstr>
      <vt:lpstr>Snake River Steelhead</vt:lpstr>
      <vt:lpstr>Snake River Steelhead Life History</vt:lpstr>
      <vt:lpstr>Snake River Steelhead Life History</vt:lpstr>
      <vt:lpstr>Question</vt:lpstr>
      <vt:lpstr>Steelhead Age Structure</vt:lpstr>
      <vt:lpstr>Model Assumptions</vt:lpstr>
      <vt:lpstr>Analysis Strategy</vt:lpstr>
      <vt:lpstr>Slide 9</vt:lpstr>
      <vt:lpstr>Base Parameter Estimates</vt:lpstr>
      <vt:lpstr>Observed Composition at LGD (2009-2010 average)</vt:lpstr>
      <vt:lpstr>Scenario 1: Base Parameters</vt:lpstr>
      <vt:lpstr>Scenario 1: Base Parameters</vt:lpstr>
      <vt:lpstr>Age-Specific So1 Schedules</vt:lpstr>
      <vt:lpstr>Scenario 2: Linear So1 Increase</vt:lpstr>
      <vt:lpstr>Scenario 3: Exponential So1</vt:lpstr>
      <vt:lpstr>Scenario 4: Adjusted Linear So1 &amp; 3-Ocean Survival</vt:lpstr>
      <vt:lpstr>Scenario 5: Exponential So1, Adjusted as Above</vt:lpstr>
      <vt:lpstr>Choose Scenario 4</vt:lpstr>
      <vt:lpstr>Model Parameters</vt:lpstr>
      <vt:lpstr>Model Parameters</vt:lpstr>
      <vt:lpstr>Productivity by Life History</vt:lpstr>
      <vt:lpstr>Population Age Structure</vt:lpstr>
      <vt:lpstr>Relative Population Productivity</vt:lpstr>
      <vt:lpstr>Productivity by Life History</vt:lpstr>
      <vt:lpstr>Sensitivity Analysis</vt:lpstr>
      <vt:lpstr>Validation</vt:lpstr>
      <vt:lpstr>Lochsa Emigrant Age Structure</vt:lpstr>
      <vt:lpstr>Some Ponderables</vt:lpstr>
      <vt:lpstr>Conclusions</vt:lpstr>
      <vt:lpstr>Slide 31</vt:lpstr>
    </vt:vector>
  </TitlesOfParts>
  <Company>Department of Fish and Game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Implications of differing age structure in Snake River steelhead populations on productivity estimates used in VSP analysis</dc:title>
  <dc:creator>Copeland,Tim</dc:creator>
  <cp:lastModifiedBy>tcopeland</cp:lastModifiedBy>
  <cp:revision>123</cp:revision>
  <dcterms:created xsi:type="dcterms:W3CDTF">2012-02-08T22:56:39Z</dcterms:created>
  <dcterms:modified xsi:type="dcterms:W3CDTF">2012-03-02T22:56:53Z</dcterms:modified>
</cp:coreProperties>
</file>