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74" r:id="rId4"/>
    <p:sldId id="273" r:id="rId5"/>
    <p:sldId id="272" r:id="rId6"/>
    <p:sldId id="270" r:id="rId7"/>
    <p:sldId id="271" r:id="rId8"/>
    <p:sldId id="276" r:id="rId9"/>
    <p:sldId id="277" r:id="rId10"/>
    <p:sldId id="275" r:id="rId11"/>
    <p:sldId id="260" r:id="rId12"/>
    <p:sldId id="261" r:id="rId13"/>
    <p:sldId id="278" r:id="rId14"/>
    <p:sldId id="262" r:id="rId15"/>
    <p:sldId id="263" r:id="rId16"/>
    <p:sldId id="264" r:id="rId17"/>
    <p:sldId id="265" r:id="rId18"/>
    <p:sldId id="268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7BBF-F822-4B58-B580-1806DFAD7C82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09920-1D98-48AE-80DB-74E1606A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8E09B-86CF-4B8D-884C-8EEC1184968E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3BBA6-4AAE-4CCC-B2BB-A70943E33E0C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B6C62-18AC-4600-B268-83E766DF5989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A8C7-4CED-4CF4-AE4A-519A0A052DFD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2FF39-8A59-4857-854C-6585A907EF66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CA113-CD8B-41B9-BB30-043B761E7BCB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coverb&amp;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28600"/>
            <a:ext cx="91154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14400" y="2628900"/>
            <a:ext cx="50450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Marine Fisheries Service</a:t>
            </a:r>
          </a:p>
        </p:txBody>
      </p:sp>
      <p:pic>
        <p:nvPicPr>
          <p:cNvPr id="6" name="Picture 9" descr="salmon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38600"/>
            <a:ext cx="4229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oaa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E1078013-7293-4140-A9F8-356914B19BF8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016856D7-C14E-4891-9E2E-77B208077C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5" name="Picture 7" descr="slidebackb&amp;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9600" y="160338"/>
            <a:ext cx="85344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noaa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95350" y="171450"/>
            <a:ext cx="39830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Marine Fisheries Service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</a:rPr>
              <a:t>Steelhead Viability Analysis:  Addressing Life History Variability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Tom Cooney (NWFSC)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March 14, 2012</a:t>
            </a: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9248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81400"/>
            <a:ext cx="3276600" cy="23764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Using Models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Model types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Conceptual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Quantitative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Simple PVA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State-dependent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Genetic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Meta population models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Linked models</a:t>
            </a:r>
          </a:p>
          <a:p>
            <a:pPr lvl="2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lvl="2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LFH Models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Assumptions: explicit and implicit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Key uncertainties: O. </a:t>
            </a:r>
            <a:r>
              <a:rPr lang="en-US" sz="2800" dirty="0" err="1" smtClean="0">
                <a:solidFill>
                  <a:schemeClr val="bg2"/>
                </a:solidFill>
              </a:rPr>
              <a:t>mykiss</a:t>
            </a:r>
            <a:r>
              <a:rPr lang="en-US" sz="2800" dirty="0" smtClean="0">
                <a:solidFill>
                  <a:schemeClr val="bg2"/>
                </a:solidFill>
              </a:rPr>
              <a:t> LFH models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Relative </a:t>
            </a:r>
            <a:r>
              <a:rPr lang="en-US" sz="2400" dirty="0" err="1" smtClean="0">
                <a:solidFill>
                  <a:schemeClr val="bg2"/>
                </a:solidFill>
              </a:rPr>
              <a:t>smolting</a:t>
            </a:r>
            <a:r>
              <a:rPr lang="en-US" sz="2400" dirty="0" smtClean="0">
                <a:solidFill>
                  <a:schemeClr val="bg2"/>
                </a:solidFill>
              </a:rPr>
              <a:t> rates: role of genetic component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Spawning timing: overlap between </a:t>
            </a:r>
            <a:r>
              <a:rPr lang="en-US" sz="2400" dirty="0" err="1" smtClean="0">
                <a:solidFill>
                  <a:schemeClr val="bg2"/>
                </a:solidFill>
              </a:rPr>
              <a:t>anadromous</a:t>
            </a:r>
            <a:r>
              <a:rPr lang="en-US" sz="2400" dirty="0" smtClean="0">
                <a:solidFill>
                  <a:schemeClr val="bg2"/>
                </a:solidFill>
              </a:rPr>
              <a:t> and residents in a watershed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Juvenile capacity: degree of interaction, segregation in time and depth??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Local area summer refuges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Downstream migration survival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Applicable SARs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196708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152400"/>
            <a:ext cx="251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Generic Steelhead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6115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Considerations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David (So. </a:t>
            </a:r>
            <a:r>
              <a:rPr lang="en-US" sz="2000" dirty="0" err="1" smtClean="0">
                <a:solidFill>
                  <a:schemeClr val="bg2"/>
                </a:solidFill>
              </a:rPr>
              <a:t>Calif</a:t>
            </a:r>
            <a:r>
              <a:rPr lang="en-US" sz="2000" dirty="0" smtClean="0">
                <a:solidFill>
                  <a:schemeClr val="bg2"/>
                </a:solidFill>
              </a:rPr>
              <a:t>): spatial considerations – patchiness </a:t>
            </a:r>
            <a:r>
              <a:rPr lang="en-US" sz="2000" dirty="0" err="1" smtClean="0">
                <a:solidFill>
                  <a:schemeClr val="bg2"/>
                </a:solidFill>
              </a:rPr>
              <a:t>vs</a:t>
            </a:r>
            <a:r>
              <a:rPr lang="en-US" sz="2000" dirty="0" smtClean="0">
                <a:solidFill>
                  <a:schemeClr val="bg2"/>
                </a:solidFill>
              </a:rPr>
              <a:t> short term catastrophes, </a:t>
            </a:r>
            <a:r>
              <a:rPr lang="en-US" sz="2000" dirty="0" err="1" smtClean="0">
                <a:solidFill>
                  <a:schemeClr val="bg2"/>
                </a:solidFill>
              </a:rPr>
              <a:t>intermitent</a:t>
            </a:r>
            <a:r>
              <a:rPr lang="en-US" sz="2000" dirty="0" smtClean="0">
                <a:solidFill>
                  <a:schemeClr val="bg2"/>
                </a:solidFill>
              </a:rPr>
              <a:t> access, temperature regimes, need for longer time series on key drivers and responses to develop more credible models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Richs talk: relative migrant production a function of particular crosses, may not be constants but  a function of past history, leads to the possibility that in some cases residency might be subsidized by a dominant anadromous form, in others residency may be more prevalent and supporting anadromy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Tim C: age analyses: PVA analyses for Snake Basin steelhead populations should explicitly incorporate age structure assumptions consistent with information on emergence and juvenile growth conditions in a given setting 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David SEAK talk: </a:t>
            </a:r>
            <a:r>
              <a:rPr lang="en-US" sz="2000" dirty="0" err="1" smtClean="0">
                <a:solidFill>
                  <a:schemeClr val="bg2"/>
                </a:solidFill>
              </a:rPr>
              <a:t>Iteroparity</a:t>
            </a:r>
            <a:r>
              <a:rPr lang="en-US" sz="2000" dirty="0" smtClean="0">
                <a:solidFill>
                  <a:schemeClr val="bg2"/>
                </a:solidFill>
              </a:rPr>
              <a:t> in small </a:t>
            </a:r>
            <a:r>
              <a:rPr lang="en-US" sz="2000" dirty="0" err="1" smtClean="0">
                <a:solidFill>
                  <a:schemeClr val="bg2"/>
                </a:solidFill>
              </a:rPr>
              <a:t>alskan</a:t>
            </a:r>
            <a:r>
              <a:rPr lang="en-US" sz="2000" dirty="0" smtClean="0">
                <a:solidFill>
                  <a:schemeClr val="bg2"/>
                </a:solidFill>
              </a:rPr>
              <a:t> stream, </a:t>
            </a:r>
            <a:r>
              <a:rPr lang="en-US" sz="2000" dirty="0" err="1" smtClean="0">
                <a:solidFill>
                  <a:schemeClr val="bg2"/>
                </a:solidFill>
              </a:rPr>
              <a:t>iteroparity</a:t>
            </a:r>
            <a:r>
              <a:rPr lang="en-US" sz="2000" dirty="0" smtClean="0">
                <a:solidFill>
                  <a:schemeClr val="bg2"/>
                </a:solidFill>
              </a:rPr>
              <a:t> appears to be a key life history trait allowing populations to be </a:t>
            </a:r>
            <a:r>
              <a:rPr lang="en-US" sz="2000" dirty="0" err="1" smtClean="0">
                <a:solidFill>
                  <a:schemeClr val="bg2"/>
                </a:solidFill>
              </a:rPr>
              <a:t>sustaing</a:t>
            </a:r>
            <a:r>
              <a:rPr lang="en-US" sz="2000" dirty="0" smtClean="0">
                <a:solidFill>
                  <a:schemeClr val="bg2"/>
                </a:solidFill>
              </a:rPr>
              <a:t> under conditions that result in relatively low egg to smolt survivals and high average smolt to adult survivals</a:t>
            </a:r>
          </a:p>
          <a:p>
            <a:r>
              <a:rPr lang="en-US" sz="2000" dirty="0" err="1" smtClean="0">
                <a:solidFill>
                  <a:schemeClr val="bg2"/>
                </a:solidFill>
              </a:rPr>
              <a:t>Jeffs</a:t>
            </a:r>
            <a:r>
              <a:rPr lang="en-US" sz="2000" dirty="0" smtClean="0">
                <a:solidFill>
                  <a:schemeClr val="bg2"/>
                </a:solidFill>
              </a:rPr>
              <a:t> SEAK discussion: insight into dispersal patterns at finer scales, discussion of the roles the two different migratory types might play in maintaining inter/intra population diversity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More detailed O. mykiss life history models: 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800" b="1" dirty="0" err="1" smtClean="0">
                <a:solidFill>
                  <a:schemeClr val="bg2"/>
                </a:solidFill>
              </a:rPr>
              <a:t>opportunties</a:t>
            </a:r>
            <a:r>
              <a:rPr lang="en-US" sz="2800" b="1" dirty="0" smtClean="0">
                <a:solidFill>
                  <a:schemeClr val="bg2"/>
                </a:solidFill>
              </a:rPr>
              <a:t>, limitations and applications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Adapt to regional settings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State dependent life history models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Cohort reconstruction paired with juvenile production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Treat as hypothesis frameworks, primary use is to ‘test’ rule sets behind viability benchmarks and indices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Identify and pursue opportunities for validating results at either the component or population level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Contribute to recovery planning – tributary habitat protection/restoration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Next Steps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Compare results from modeling approaches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Cohort based </a:t>
            </a:r>
            <a:r>
              <a:rPr lang="en-US" sz="2400" dirty="0" err="1" smtClean="0">
                <a:solidFill>
                  <a:schemeClr val="bg2"/>
                </a:solidFill>
              </a:rPr>
              <a:t>smolt</a:t>
            </a:r>
            <a:r>
              <a:rPr lang="en-US" sz="2400" dirty="0" smtClean="0">
                <a:solidFill>
                  <a:schemeClr val="bg2"/>
                </a:solidFill>
              </a:rPr>
              <a:t> reconstructions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State dependent modeling (e.g. </a:t>
            </a:r>
            <a:r>
              <a:rPr lang="en-US" sz="2400" dirty="0" err="1" smtClean="0">
                <a:solidFill>
                  <a:schemeClr val="bg2"/>
                </a:solidFill>
              </a:rPr>
              <a:t>Satterthwaite</a:t>
            </a:r>
            <a:r>
              <a:rPr lang="en-US" sz="2400" dirty="0" smtClean="0">
                <a:solidFill>
                  <a:schemeClr val="bg2"/>
                </a:solidFill>
              </a:rPr>
              <a:t> et al., 2010)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Parr density based modeling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Key sensitivity analyses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Juvenile density models: size based habitat partitioning, temperature and </a:t>
            </a:r>
            <a:r>
              <a:rPr lang="en-US" sz="2400" smtClean="0">
                <a:solidFill>
                  <a:schemeClr val="bg2"/>
                </a:solidFill>
              </a:rPr>
              <a:t>flow assumptions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Alternative assumptions/data on migrant production and survival rates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Key Questions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Spawning timing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Emergence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Age 0 density dependent interactions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Growth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Mortality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Age 1 density dependent </a:t>
            </a:r>
            <a:r>
              <a:rPr lang="en-US" dirty="0" err="1" smtClean="0">
                <a:solidFill>
                  <a:schemeClr val="bg2"/>
                </a:solidFill>
              </a:rPr>
              <a:t>interactions</a:t>
            </a:r>
            <a:r>
              <a:rPr lang="en-US" dirty="0" err="1" smtClean="0"/>
              <a:t>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Smolts</a:t>
            </a:r>
            <a:r>
              <a:rPr lang="en-US" dirty="0" smtClean="0">
                <a:solidFill>
                  <a:schemeClr val="bg2"/>
                </a:solidFill>
              </a:rPr>
              <a:t> and SARs</a:t>
            </a:r>
          </a:p>
          <a:p>
            <a:pPr lvl="1"/>
            <a:r>
              <a:rPr lang="en-US" dirty="0" err="1" smtClean="0">
                <a:solidFill>
                  <a:schemeClr val="bg2"/>
                </a:solidFill>
              </a:rPr>
              <a:t>Smolting</a:t>
            </a:r>
            <a:r>
              <a:rPr lang="en-US" dirty="0" smtClean="0">
                <a:solidFill>
                  <a:schemeClr val="bg2"/>
                </a:solidFill>
              </a:rPr>
              <a:t> rates as a function of parentage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Relative SARs as a function of parentage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Downstream mortalities: natural </a:t>
            </a:r>
            <a:r>
              <a:rPr lang="en-US" dirty="0" err="1" smtClean="0">
                <a:solidFill>
                  <a:schemeClr val="bg2"/>
                </a:solidFill>
              </a:rPr>
              <a:t>vs</a:t>
            </a:r>
            <a:r>
              <a:rPr lang="en-US" dirty="0" smtClean="0">
                <a:solidFill>
                  <a:schemeClr val="bg2"/>
                </a:solidFill>
              </a:rPr>
              <a:t> anthropogenic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16515"/>
            <a:ext cx="3810000" cy="34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6248400"/>
            <a:ext cx="3702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From: Zimmerman &amp; Reeves 2007 CJFAS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Topics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O. Mykiss diversity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VSP principles (hierarchical)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TRT VSP criteria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Modeling alternatives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Next steps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810000" cy="19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ESU Level Criteria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</a:rPr>
              <a:t>Viable </a:t>
            </a:r>
            <a:r>
              <a:rPr lang="en-US" sz="2800" b="1" dirty="0" err="1">
                <a:solidFill>
                  <a:schemeClr val="bg2"/>
                </a:solidFill>
              </a:rPr>
              <a:t>Salmonid</a:t>
            </a:r>
            <a:r>
              <a:rPr lang="en-US" sz="2800" b="1">
                <a:solidFill>
                  <a:schemeClr val="bg2"/>
                </a:solidFill>
              </a:rPr>
              <a:t> Population (VSP) Guidelines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Consistent with historical setting, Multiple populations, some geographically widespread, some in close proximity to one another.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All Populations within an ESU should not share the same catastrophic risk.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Populations displaying diverse life histories/phenotypes should be maintained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Some populations should exceed VSP guidelines.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868363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ESU Viability Criteria (ICTRT)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2"/>
                </a:solidFill>
              </a:rPr>
              <a:t>An ESU would have a high probability of persistence if: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</a:rPr>
              <a:t>At least one-half of the historical populations (minimum of 2)  in each extant Major Grouping are meeting population viability criteria.   (Major extirpated areas considered on a case by case basis.)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</a:rPr>
              <a:t>High viability populations should include all major life history patterns and representative number of large/intermediate populations.</a:t>
            </a:r>
          </a:p>
          <a:p>
            <a:pPr lvl="1">
              <a:lnSpc>
                <a:spcPct val="80000"/>
              </a:lnSpc>
            </a:pPr>
            <a:endParaRPr lang="en-US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</a:rPr>
              <a:t>At least one population in each extant strata should be rated at Very Low risk.</a:t>
            </a:r>
          </a:p>
          <a:p>
            <a:pPr lvl="1">
              <a:lnSpc>
                <a:spcPct val="80000"/>
              </a:lnSpc>
            </a:pPr>
            <a:endParaRPr lang="en-US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</a:rPr>
              <a:t>The remaining extant populations are maintained – i.e., not in immediate danger of extinction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bg2"/>
                </a:solidFill>
              </a:rPr>
              <a:t>Note:  For some multi-population ESUs, there may be combinations of pop status across major groupings that could result in low risk without a requirement that all major groupings individually meet criteria – case by case consideration.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Population Viability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VSP Guidelines (McElhany et al., 2000) identify four basic components to consider: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Abundance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Productivity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Spatial Structure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Population Criteria Concepts: Abundance/Productivity</a:t>
            </a:r>
          </a:p>
        </p:txBody>
      </p:sp>
      <p:graphicFrame>
        <p:nvGraphicFramePr>
          <p:cNvPr id="151721" name="Group 169"/>
          <p:cNvGraphicFramePr>
            <a:graphicFrameLocks noGrp="1"/>
          </p:cNvGraphicFramePr>
          <p:nvPr>
            <p:ph sz="half" idx="1"/>
          </p:nvPr>
        </p:nvGraphicFramePr>
        <p:xfrm>
          <a:off x="381000" y="1524000"/>
          <a:ext cx="8763000" cy="5772214"/>
        </p:xfrm>
        <a:graphic>
          <a:graphicData uri="http://schemas.openxmlformats.org/drawingml/2006/table">
            <a:tbl>
              <a:tblPr/>
              <a:tblGrid>
                <a:gridCol w="1295400"/>
                <a:gridCol w="1905000"/>
                <a:gridCol w="1676400"/>
                <a:gridCol w="1905000"/>
                <a:gridCol w="19812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Lower Columbia-Willamette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Puget Sound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Interior Columbia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Oregon Coast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Format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Population Change (PCC), viability curve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Planning Range compiled from Viability curve, VRAP assessments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Population viability curves incorporating minimum abundance threshold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Persistence criteria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   PP-1 productivity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   PP-2 persistence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   PP-3 critical abundance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Abundance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Recent 10 year geometric mean natural origin spawners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Pp3 Critical abundance: ave. density in lowest 3 of last 12 years.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Productivity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Natural origin returns relative to total parent spawning.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Natural origin returns relative to total parent spawning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Natural origin returns relative to total parent spawning. 20 yr geometic means from low to moderate parent esc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PP1:Natural origin returns relative to total parent spawning. geometric mean of escs below median (recent 12 years)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QET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Function of population size category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50 spawners per year for four consecutive years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 variations: 1, 50 spawners per year for four consecutive years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RFT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 spawners in any return year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Modeling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Incorporates autocorrelation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Incorporates autocorrelation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PP-2 Average across four modeling approaches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Example Viability Curve: ICTRT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9436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Population Level: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Spatial Structure Considerations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2"/>
                </a:solidFill>
              </a:rPr>
              <a:t>Spatial Structure refers to the geographic distribution of a population and the processes supporting that distribution.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2"/>
                </a:solidFill>
              </a:rPr>
              <a:t>Basic rationale: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Multiple spawning reaches within a population provides protection against local catastrophic loss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2"/>
                </a:solidFill>
              </a:rPr>
              <a:t>Some production areas may be inherently more productive than others – potentially serving as sources to a broader range of areas after prolonged periods of low survival, etc.</a:t>
            </a:r>
          </a:p>
          <a:p>
            <a:pPr lvl="1">
              <a:lnSpc>
                <a:spcPct val="9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85125" cy="993775"/>
          </a:xfrm>
        </p:spPr>
        <p:txBody>
          <a:bodyPr/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Population Criteria</a:t>
            </a:r>
            <a:r>
              <a:rPr lang="en-US" sz="4000">
                <a:solidFill>
                  <a:schemeClr val="bg1"/>
                </a:solidFill>
              </a:rPr>
              <a:t>:</a:t>
            </a:r>
            <a:r>
              <a:rPr lang="en-US" sz="4000"/>
              <a:t>    </a:t>
            </a:r>
            <a:r>
              <a:rPr lang="en-US" sz="3200">
                <a:solidFill>
                  <a:schemeClr val="bg1"/>
                </a:solidFill>
              </a:rPr>
              <a:t>Diversity Considerations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Traits and Life History strategies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Loss of major life history strategies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Reductions/changes in traits</a:t>
            </a:r>
          </a:p>
          <a:p>
            <a:pPr lvl="1">
              <a:lnSpc>
                <a:spcPct val="8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Genetic Characteristics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Direct measures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Indirect: Influences of artificial production</a:t>
            </a:r>
          </a:p>
          <a:p>
            <a:pPr lvl="1">
              <a:lnSpc>
                <a:spcPct val="8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Dispersal and Gene Flow Effects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Gaps in spawning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Selective effects of human activities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2"/>
                </a:solidFill>
              </a:rPr>
              <a:t>Spawning distribution vs habitat types</a:t>
            </a:r>
          </a:p>
          <a:p>
            <a:pPr lvl="1">
              <a:lnSpc>
                <a:spcPct val="80000"/>
              </a:lnSpc>
            </a:pPr>
            <a:endParaRPr lang="en-US" sz="240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ICTRT Viability overview 2011AFS</Template>
  <TotalTime>898</TotalTime>
  <Words>971</Words>
  <Application>Microsoft Office PowerPoint</Application>
  <PresentationFormat>On-screen Show (4:3)</PresentationFormat>
  <Paragraphs>150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Contemporary</vt:lpstr>
      <vt:lpstr>Steelhead Viability Analysis:  Addressing Life History Variability Tom Cooney (NWFSC) March 14, 2012</vt:lpstr>
      <vt:lpstr>Topics</vt:lpstr>
      <vt:lpstr>ESU Level Criteria</vt:lpstr>
      <vt:lpstr>ESU Viability Criteria (ICTRT)</vt:lpstr>
      <vt:lpstr>Population Viability</vt:lpstr>
      <vt:lpstr>Population Criteria Concepts: Abundance/Productivity</vt:lpstr>
      <vt:lpstr>Example Viability Curve: ICTRT</vt:lpstr>
      <vt:lpstr>Population Level:  Spatial Structure Considerations</vt:lpstr>
      <vt:lpstr>Population Criteria:    Diversity Considerations</vt:lpstr>
      <vt:lpstr>PowerPoint Presentation</vt:lpstr>
      <vt:lpstr>Using Models</vt:lpstr>
      <vt:lpstr>LFH Models</vt:lpstr>
      <vt:lpstr>PowerPoint Presentation</vt:lpstr>
      <vt:lpstr>PowerPoint Presentation</vt:lpstr>
      <vt:lpstr>PowerPoint Presentation</vt:lpstr>
      <vt:lpstr>More detailed O. mykiss life history models:  opportunties, limitations and applications</vt:lpstr>
      <vt:lpstr>Next Steps</vt:lpstr>
      <vt:lpstr>Key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River Spring/Summer Chinook ESU 2010 Current Status Updates</dc:title>
  <dc:creator>Tom Cooney</dc:creator>
  <cp:lastModifiedBy>psmfc</cp:lastModifiedBy>
  <cp:revision>38</cp:revision>
  <dcterms:created xsi:type="dcterms:W3CDTF">2012-03-08T19:50:17Z</dcterms:created>
  <dcterms:modified xsi:type="dcterms:W3CDTF">2012-03-13T19:24:25Z</dcterms:modified>
</cp:coreProperties>
</file>