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9" r:id="rId2"/>
    <p:sldId id="357" r:id="rId3"/>
    <p:sldId id="289" r:id="rId4"/>
    <p:sldId id="334" r:id="rId5"/>
    <p:sldId id="335" r:id="rId6"/>
    <p:sldId id="291" r:id="rId7"/>
    <p:sldId id="294" r:id="rId8"/>
    <p:sldId id="279" r:id="rId9"/>
    <p:sldId id="358" r:id="rId10"/>
    <p:sldId id="359" r:id="rId11"/>
    <p:sldId id="361" r:id="rId12"/>
    <p:sldId id="362" r:id="rId13"/>
    <p:sldId id="363" r:id="rId14"/>
    <p:sldId id="376" r:id="rId15"/>
    <p:sldId id="378" r:id="rId16"/>
    <p:sldId id="379" r:id="rId17"/>
    <p:sldId id="382" r:id="rId18"/>
    <p:sldId id="383" r:id="rId19"/>
    <p:sldId id="284" r:id="rId20"/>
    <p:sldId id="277" r:id="rId21"/>
    <p:sldId id="274" r:id="rId22"/>
    <p:sldId id="290" r:id="rId23"/>
    <p:sldId id="293" r:id="rId24"/>
    <p:sldId id="283" r:id="rId25"/>
    <p:sldId id="282" r:id="rId26"/>
    <p:sldId id="292" r:id="rId27"/>
    <p:sldId id="295" r:id="rId28"/>
    <p:sldId id="333" r:id="rId29"/>
    <p:sldId id="258" r:id="rId30"/>
    <p:sldId id="257" r:id="rId31"/>
    <p:sldId id="346" r:id="rId32"/>
    <p:sldId id="286" r:id="rId33"/>
    <p:sldId id="299" r:id="rId34"/>
    <p:sldId id="300" r:id="rId35"/>
    <p:sldId id="287" r:id="rId36"/>
    <p:sldId id="349" r:id="rId37"/>
    <p:sldId id="342" r:id="rId38"/>
    <p:sldId id="285" r:id="rId39"/>
    <p:sldId id="304" r:id="rId40"/>
    <p:sldId id="278" r:id="rId41"/>
    <p:sldId id="387" r:id="rId42"/>
    <p:sldId id="388" r:id="rId43"/>
    <p:sldId id="386" r:id="rId44"/>
    <p:sldId id="305" r:id="rId45"/>
    <p:sldId id="38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39C"/>
    <a:srgbClr val="1216B2"/>
    <a:srgbClr val="FFFF66"/>
    <a:srgbClr val="66FF66"/>
    <a:srgbClr val="00FFCC"/>
    <a:srgbClr val="000099"/>
    <a:srgbClr val="99FF99"/>
    <a:srgbClr val="FFFF00"/>
    <a:srgbClr val="FF00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14" autoAdjust="0"/>
    <p:restoredTop sz="94660" autoAdjust="0"/>
  </p:normalViewPr>
  <p:slideViewPr>
    <p:cSldViewPr>
      <p:cViewPr>
        <p:scale>
          <a:sx n="75" d="100"/>
          <a:sy n="75" d="100"/>
        </p:scale>
        <p:origin x="-750"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282" b="1" i="0" u="none" strike="noStrike" baseline="0">
                <a:solidFill>
                  <a:srgbClr val="FFFF00"/>
                </a:solidFill>
                <a:latin typeface="Arial"/>
                <a:ea typeface="Arial"/>
                <a:cs typeface="Arial"/>
              </a:defRPr>
            </a:pPr>
            <a:r>
              <a:rPr lang="en-US" sz="2800" dirty="0" smtClean="0"/>
              <a:t>Proportion of Release Detected at Lower Granite Dam, 1998-2003</a:t>
            </a:r>
            <a:r>
              <a:rPr lang="en-US" sz="2800" baseline="0" dirty="0" smtClean="0"/>
              <a:t> </a:t>
            </a:r>
            <a:r>
              <a:rPr lang="en-US" sz="2800" baseline="0" dirty="0" err="1" smtClean="0"/>
              <a:t>Broodyears</a:t>
            </a:r>
            <a:r>
              <a:rPr lang="en-US" sz="2800" dirty="0" smtClean="0"/>
              <a:t> </a:t>
            </a:r>
            <a:r>
              <a:rPr lang="en-US" sz="2800" dirty="0"/>
              <a:t>
</a:t>
            </a:r>
          </a:p>
        </c:rich>
      </c:tx>
      <c:layout>
        <c:manualLayout>
          <c:xMode val="edge"/>
          <c:yMode val="edge"/>
          <c:x val="0.12288875126108526"/>
          <c:y val="0"/>
        </c:manualLayout>
      </c:layout>
      <c:spPr>
        <a:noFill/>
        <a:ln w="55205">
          <a:noFill/>
        </a:ln>
      </c:spPr>
    </c:title>
    <c:plotArea>
      <c:layout>
        <c:manualLayout>
          <c:layoutTarget val="inner"/>
          <c:xMode val="edge"/>
          <c:yMode val="edge"/>
          <c:x val="0.1237603940179392"/>
          <c:y val="0.16775847661899429"/>
          <c:w val="0.70526315789473659"/>
          <c:h val="0.67301590872569561"/>
        </c:manualLayout>
      </c:layout>
      <c:barChart>
        <c:barDir val="col"/>
        <c:grouping val="clustered"/>
        <c:ser>
          <c:idx val="0"/>
          <c:order val="0"/>
          <c:tx>
            <c:strRef>
              <c:f>Sheet3!$F$1</c:f>
              <c:strCache>
                <c:ptCount val="1"/>
                <c:pt idx="0">
                  <c:v>RbxRb</c:v>
                </c:pt>
              </c:strCache>
            </c:strRef>
          </c:tx>
          <c:spPr>
            <a:solidFill>
              <a:srgbClr val="00FF00"/>
            </a:solidFill>
            <a:ln w="6901">
              <a:solidFill>
                <a:srgbClr val="000000"/>
              </a:solidFill>
              <a:prstDash val="solid"/>
            </a:ln>
          </c:spPr>
          <c:cat>
            <c:numRef>
              <c:f>Sheet3!$E$2:$E$7</c:f>
              <c:numCache>
                <c:formatCode>General</c:formatCode>
                <c:ptCount val="6"/>
                <c:pt idx="0">
                  <c:v>1998</c:v>
                </c:pt>
                <c:pt idx="1">
                  <c:v>1999</c:v>
                </c:pt>
                <c:pt idx="2">
                  <c:v>2000</c:v>
                </c:pt>
                <c:pt idx="3">
                  <c:v>2001</c:v>
                </c:pt>
                <c:pt idx="4">
                  <c:v>2002</c:v>
                </c:pt>
                <c:pt idx="5">
                  <c:v>2003</c:v>
                </c:pt>
              </c:numCache>
            </c:numRef>
          </c:cat>
          <c:val>
            <c:numRef>
              <c:f>Sheet3!$F$2:$F$7</c:f>
              <c:numCache>
                <c:formatCode>General</c:formatCode>
                <c:ptCount val="6"/>
                <c:pt idx="1">
                  <c:v>8.2000000000000011</c:v>
                </c:pt>
                <c:pt idx="2">
                  <c:v>20.7</c:v>
                </c:pt>
                <c:pt idx="3">
                  <c:v>1.1000000000000001</c:v>
                </c:pt>
                <c:pt idx="4">
                  <c:v>4.5</c:v>
                </c:pt>
                <c:pt idx="5">
                  <c:v>1.6</c:v>
                </c:pt>
              </c:numCache>
            </c:numRef>
          </c:val>
        </c:ser>
        <c:ser>
          <c:idx val="1"/>
          <c:order val="1"/>
          <c:tx>
            <c:strRef>
              <c:f>Sheet3!$G$1</c:f>
              <c:strCache>
                <c:ptCount val="1"/>
                <c:pt idx="0">
                  <c:v>RbxSts</c:v>
                </c:pt>
              </c:strCache>
            </c:strRef>
          </c:tx>
          <c:spPr>
            <a:solidFill>
              <a:srgbClr val="FFFF99"/>
            </a:solidFill>
            <a:ln w="6901">
              <a:solidFill>
                <a:srgbClr val="000000"/>
              </a:solidFill>
              <a:prstDash val="solid"/>
            </a:ln>
          </c:spPr>
          <c:val>
            <c:numRef>
              <c:f>Sheet3!$G$2:$G$7</c:f>
              <c:numCache>
                <c:formatCode>General</c:formatCode>
                <c:ptCount val="6"/>
                <c:pt idx="0">
                  <c:v>44.5</c:v>
                </c:pt>
                <c:pt idx="1">
                  <c:v>17.7</c:v>
                </c:pt>
                <c:pt idx="2">
                  <c:v>28.4</c:v>
                </c:pt>
                <c:pt idx="3">
                  <c:v>33</c:v>
                </c:pt>
                <c:pt idx="4">
                  <c:v>16.3</c:v>
                </c:pt>
              </c:numCache>
            </c:numRef>
          </c:val>
        </c:ser>
        <c:ser>
          <c:idx val="2"/>
          <c:order val="2"/>
          <c:tx>
            <c:strRef>
              <c:f>Sheet3!$H$1</c:f>
              <c:strCache>
                <c:ptCount val="1"/>
                <c:pt idx="0">
                  <c:v>StsxRb</c:v>
                </c:pt>
              </c:strCache>
            </c:strRef>
          </c:tx>
          <c:spPr>
            <a:solidFill>
              <a:srgbClr val="CCFFFF"/>
            </a:solidFill>
            <a:ln w="6901">
              <a:solidFill>
                <a:srgbClr val="000000"/>
              </a:solidFill>
              <a:prstDash val="solid"/>
            </a:ln>
          </c:spPr>
          <c:val>
            <c:numRef>
              <c:f>Sheet3!$H$2:$H$7</c:f>
              <c:numCache>
                <c:formatCode>General</c:formatCode>
                <c:ptCount val="6"/>
                <c:pt idx="0">
                  <c:v>57.4</c:v>
                </c:pt>
                <c:pt idx="1">
                  <c:v>52.6</c:v>
                </c:pt>
                <c:pt idx="2">
                  <c:v>35.200000000000003</c:v>
                </c:pt>
                <c:pt idx="3">
                  <c:v>22.3</c:v>
                </c:pt>
                <c:pt idx="4">
                  <c:v>22.6</c:v>
                </c:pt>
                <c:pt idx="5">
                  <c:v>22.4</c:v>
                </c:pt>
              </c:numCache>
            </c:numRef>
          </c:val>
        </c:ser>
        <c:ser>
          <c:idx val="3"/>
          <c:order val="3"/>
          <c:tx>
            <c:strRef>
              <c:f>Sheet3!$I$1</c:f>
              <c:strCache>
                <c:ptCount val="1"/>
                <c:pt idx="0">
                  <c:v>StsxSts</c:v>
                </c:pt>
              </c:strCache>
            </c:strRef>
          </c:tx>
          <c:spPr>
            <a:solidFill>
              <a:srgbClr val="FF0000"/>
            </a:solidFill>
            <a:ln w="6901">
              <a:solidFill>
                <a:srgbClr val="000000"/>
              </a:solidFill>
              <a:prstDash val="solid"/>
            </a:ln>
          </c:spPr>
          <c:val>
            <c:numRef>
              <c:f>Sheet3!$I$2:$I$7</c:f>
              <c:numCache>
                <c:formatCode>General</c:formatCode>
                <c:ptCount val="6"/>
                <c:pt idx="0">
                  <c:v>57.5</c:v>
                </c:pt>
                <c:pt idx="1">
                  <c:v>53.4</c:v>
                </c:pt>
                <c:pt idx="2">
                  <c:v>54.4</c:v>
                </c:pt>
                <c:pt idx="3">
                  <c:v>46.7</c:v>
                </c:pt>
                <c:pt idx="4">
                  <c:v>20.399999999999999</c:v>
                </c:pt>
                <c:pt idx="5">
                  <c:v>60.4</c:v>
                </c:pt>
              </c:numCache>
            </c:numRef>
          </c:val>
        </c:ser>
        <c:axId val="95120000"/>
        <c:axId val="95122176"/>
      </c:barChart>
      <c:catAx>
        <c:axId val="95120000"/>
        <c:scaling>
          <c:orientation val="minMax"/>
        </c:scaling>
        <c:axPos val="b"/>
        <c:title>
          <c:tx>
            <c:rich>
              <a:bodyPr/>
              <a:lstStyle/>
              <a:p>
                <a:pPr>
                  <a:defRPr sz="1902" b="1" i="0" u="none" strike="noStrike" baseline="0">
                    <a:solidFill>
                      <a:srgbClr val="FFFFFF"/>
                    </a:solidFill>
                    <a:latin typeface="Arial"/>
                    <a:ea typeface="Arial"/>
                    <a:cs typeface="Arial"/>
                  </a:defRPr>
                </a:pPr>
                <a:r>
                  <a:rPr lang="en-US"/>
                  <a:t>Broodyear</a:t>
                </a:r>
              </a:p>
            </c:rich>
          </c:tx>
          <c:layout>
            <c:manualLayout>
              <c:xMode val="edge"/>
              <c:yMode val="edge"/>
              <c:x val="0.41563707387192483"/>
              <c:y val="0.92130676522577537"/>
            </c:manualLayout>
          </c:layout>
          <c:spPr>
            <a:noFill/>
            <a:ln w="55205">
              <a:noFill/>
            </a:ln>
          </c:spPr>
        </c:title>
        <c:numFmt formatCode="General" sourceLinked="1"/>
        <c:tickLblPos val="nextTo"/>
        <c:spPr>
          <a:ln w="6901">
            <a:solidFill>
              <a:srgbClr val="FFFFFF"/>
            </a:solidFill>
            <a:prstDash val="solid"/>
          </a:ln>
        </c:spPr>
        <c:txPr>
          <a:bodyPr rot="0" vert="horz"/>
          <a:lstStyle/>
          <a:p>
            <a:pPr>
              <a:defRPr sz="1902" b="0" i="0" u="none" strike="noStrike" baseline="0">
                <a:solidFill>
                  <a:srgbClr val="FFFFFF"/>
                </a:solidFill>
                <a:latin typeface="Arial"/>
                <a:ea typeface="Arial"/>
                <a:cs typeface="Arial"/>
              </a:defRPr>
            </a:pPr>
            <a:endParaRPr lang="en-US"/>
          </a:p>
        </c:txPr>
        <c:crossAx val="95122176"/>
        <c:crosses val="autoZero"/>
        <c:auto val="1"/>
        <c:lblAlgn val="ctr"/>
        <c:lblOffset val="100"/>
        <c:tickLblSkip val="1"/>
        <c:tickMarkSkip val="1"/>
      </c:catAx>
      <c:valAx>
        <c:axId val="95122176"/>
        <c:scaling>
          <c:orientation val="minMax"/>
        </c:scaling>
        <c:axPos val="l"/>
        <c:title>
          <c:tx>
            <c:rich>
              <a:bodyPr/>
              <a:lstStyle/>
              <a:p>
                <a:pPr>
                  <a:defRPr sz="1902" b="1" i="0" u="none" strike="noStrike" baseline="0">
                    <a:solidFill>
                      <a:srgbClr val="FFFFFF"/>
                    </a:solidFill>
                    <a:latin typeface="Arial"/>
                    <a:ea typeface="Arial"/>
                    <a:cs typeface="Arial"/>
                  </a:defRPr>
                </a:pPr>
                <a:r>
                  <a:rPr lang="en-US"/>
                  <a:t>Percent detected</a:t>
                </a:r>
              </a:p>
            </c:rich>
          </c:tx>
          <c:layout>
            <c:manualLayout>
              <c:xMode val="edge"/>
              <c:yMode val="edge"/>
              <c:x val="2.3157894736842089E-2"/>
              <c:y val="0.30864197530864296"/>
            </c:manualLayout>
          </c:layout>
          <c:spPr>
            <a:noFill/>
            <a:ln w="55205">
              <a:noFill/>
            </a:ln>
          </c:spPr>
        </c:title>
        <c:numFmt formatCode="General" sourceLinked="1"/>
        <c:tickLblPos val="nextTo"/>
        <c:spPr>
          <a:ln w="6901">
            <a:solidFill>
              <a:srgbClr val="FFFFFF"/>
            </a:solidFill>
            <a:prstDash val="solid"/>
          </a:ln>
        </c:spPr>
        <c:txPr>
          <a:bodyPr rot="0" vert="horz"/>
          <a:lstStyle/>
          <a:p>
            <a:pPr>
              <a:defRPr sz="1902" b="0" i="0" u="none" strike="noStrike" baseline="0">
                <a:solidFill>
                  <a:srgbClr val="FFFFFF"/>
                </a:solidFill>
                <a:latin typeface="Arial"/>
                <a:ea typeface="Arial"/>
                <a:cs typeface="Arial"/>
              </a:defRPr>
            </a:pPr>
            <a:endParaRPr lang="en-US"/>
          </a:p>
        </c:txPr>
        <c:crossAx val="95120000"/>
        <c:crosses val="autoZero"/>
        <c:crossBetween val="between"/>
      </c:valAx>
      <c:spPr>
        <a:noFill/>
        <a:ln w="27603">
          <a:solidFill>
            <a:srgbClr val="FFFFFF"/>
          </a:solidFill>
          <a:prstDash val="solid"/>
        </a:ln>
      </c:spPr>
    </c:plotArea>
    <c:legend>
      <c:legendPos val="r"/>
      <c:layout>
        <c:manualLayout>
          <c:xMode val="edge"/>
          <c:yMode val="edge"/>
          <c:x val="0.6673684210526315"/>
          <c:y val="0.29629629629629628"/>
          <c:w val="0.11789473684210543"/>
          <c:h val="0.31687242798353987"/>
        </c:manualLayout>
      </c:layout>
      <c:spPr>
        <a:noFill/>
        <a:ln w="55205">
          <a:noFill/>
        </a:ln>
      </c:spPr>
      <c:txPr>
        <a:bodyPr/>
        <a:lstStyle/>
        <a:p>
          <a:pPr>
            <a:defRPr sz="1641" b="0" i="0" u="none" strike="noStrike" baseline="0">
              <a:solidFill>
                <a:srgbClr val="FFFFFF"/>
              </a:solidFill>
              <a:latin typeface="Arial"/>
              <a:ea typeface="Arial"/>
              <a:cs typeface="Arial"/>
            </a:defRPr>
          </a:pPr>
          <a:endParaRPr lang="en-US"/>
        </a:p>
      </c:txPr>
    </c:legend>
    <c:plotVisOnly val="1"/>
    <c:dispBlanksAs val="gap"/>
  </c:chart>
  <c:spPr>
    <a:noFill/>
    <a:ln>
      <a:noFill/>
    </a:ln>
  </c:spPr>
  <c:txPr>
    <a:bodyPr/>
    <a:lstStyle/>
    <a:p>
      <a:pPr>
        <a:defRPr sz="1902"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162" b="1" i="0" u="none" strike="noStrike" baseline="0">
                <a:solidFill>
                  <a:srgbClr val="FFFF00"/>
                </a:solidFill>
                <a:latin typeface="Times New Roman"/>
                <a:ea typeface="Times New Roman"/>
                <a:cs typeface="Times New Roman"/>
              </a:defRPr>
            </a:pPr>
            <a:r>
              <a:rPr lang="en-US" dirty="0" err="1"/>
              <a:t>Smolt</a:t>
            </a:r>
            <a:r>
              <a:rPr lang="en-US" dirty="0"/>
              <a:t> </a:t>
            </a:r>
            <a:r>
              <a:rPr lang="en-US" dirty="0" smtClean="0"/>
              <a:t>Detections </a:t>
            </a:r>
            <a:r>
              <a:rPr lang="en-US" dirty="0"/>
              <a:t>at Lower </a:t>
            </a:r>
            <a:r>
              <a:rPr lang="en-US" dirty="0" smtClean="0"/>
              <a:t>Granite Dam </a:t>
            </a:r>
            <a:r>
              <a:rPr lang="en-US" dirty="0"/>
              <a:t>1998-2003 </a:t>
            </a:r>
            <a:r>
              <a:rPr lang="en-US" dirty="0" err="1" smtClean="0"/>
              <a:t>Broodyears</a:t>
            </a:r>
            <a:endParaRPr lang="en-US" dirty="0"/>
          </a:p>
        </c:rich>
      </c:tx>
      <c:layout>
        <c:manualLayout>
          <c:xMode val="edge"/>
          <c:yMode val="edge"/>
          <c:x val="0.11380157942134066"/>
          <c:y val="1.4763549789623024E-2"/>
        </c:manualLayout>
      </c:layout>
      <c:spPr>
        <a:noFill/>
        <a:ln w="36511">
          <a:noFill/>
        </a:ln>
      </c:spPr>
    </c:title>
    <c:plotArea>
      <c:layout>
        <c:manualLayout>
          <c:layoutTarget val="inner"/>
          <c:xMode val="edge"/>
          <c:yMode val="edge"/>
          <c:x val="0.15714285714285739"/>
          <c:y val="0.21265071156379722"/>
          <c:w val="0.82857142857142863"/>
          <c:h val="0.63147398951082856"/>
        </c:manualLayout>
      </c:layout>
      <c:barChart>
        <c:barDir val="col"/>
        <c:grouping val="clustered"/>
        <c:ser>
          <c:idx val="0"/>
          <c:order val="0"/>
          <c:tx>
            <c:strRef>
              <c:f>Sheet1!$A$2</c:f>
              <c:strCache>
                <c:ptCount val="1"/>
              </c:strCache>
            </c:strRef>
          </c:tx>
          <c:spPr>
            <a:solidFill>
              <a:srgbClr val="00CCFF"/>
            </a:solidFill>
            <a:ln w="18255">
              <a:solidFill>
                <a:schemeClr val="tx1"/>
              </a:solidFill>
              <a:prstDash val="solid"/>
            </a:ln>
          </c:spPr>
          <c:cat>
            <c:strRef>
              <c:f>Sheet1!$B$1:$E$1</c:f>
              <c:strCache>
                <c:ptCount val="4"/>
                <c:pt idx="0">
                  <c:v>RbxRb</c:v>
                </c:pt>
                <c:pt idx="1">
                  <c:v>RbxSts</c:v>
                </c:pt>
                <c:pt idx="2">
                  <c:v>StsxRb</c:v>
                </c:pt>
                <c:pt idx="3">
                  <c:v>StsxSts</c:v>
                </c:pt>
              </c:strCache>
            </c:strRef>
          </c:cat>
          <c:val>
            <c:numRef>
              <c:f>Sheet1!$B$2:$E$2</c:f>
              <c:numCache>
                <c:formatCode>General</c:formatCode>
                <c:ptCount val="4"/>
                <c:pt idx="0">
                  <c:v>0.15500000000000017</c:v>
                </c:pt>
                <c:pt idx="1">
                  <c:v>0.62500000000000078</c:v>
                </c:pt>
                <c:pt idx="2">
                  <c:v>0.76500000000000079</c:v>
                </c:pt>
                <c:pt idx="3">
                  <c:v>1</c:v>
                </c:pt>
              </c:numCache>
            </c:numRef>
          </c:val>
        </c:ser>
        <c:axId val="40453248"/>
        <c:axId val="40454784"/>
      </c:barChart>
      <c:catAx>
        <c:axId val="40453248"/>
        <c:scaling>
          <c:orientation val="minMax"/>
        </c:scaling>
        <c:axPos val="b"/>
        <c:numFmt formatCode="General" sourceLinked="1"/>
        <c:tickLblPos val="nextTo"/>
        <c:spPr>
          <a:ln w="18255">
            <a:solidFill>
              <a:srgbClr val="FFFFFF"/>
            </a:solidFill>
            <a:prstDash val="solid"/>
          </a:ln>
        </c:spPr>
        <c:txPr>
          <a:bodyPr rot="0" vert="horz"/>
          <a:lstStyle/>
          <a:p>
            <a:pPr>
              <a:defRPr sz="2587" b="1" i="0" u="none" strike="noStrike" baseline="0">
                <a:solidFill>
                  <a:srgbClr val="FFFFFF"/>
                </a:solidFill>
                <a:latin typeface="Times New Roman"/>
                <a:ea typeface="Times New Roman"/>
                <a:cs typeface="Times New Roman"/>
              </a:defRPr>
            </a:pPr>
            <a:endParaRPr lang="en-US"/>
          </a:p>
        </c:txPr>
        <c:crossAx val="40454784"/>
        <c:crosses val="autoZero"/>
        <c:auto val="1"/>
        <c:lblAlgn val="ctr"/>
        <c:lblOffset val="100"/>
        <c:tickLblSkip val="1"/>
        <c:tickMarkSkip val="1"/>
      </c:catAx>
      <c:valAx>
        <c:axId val="40454784"/>
        <c:scaling>
          <c:orientation val="minMax"/>
          <c:max val="1"/>
        </c:scaling>
        <c:axPos val="l"/>
        <c:title>
          <c:tx>
            <c:rich>
              <a:bodyPr/>
              <a:lstStyle/>
              <a:p>
                <a:pPr>
                  <a:defRPr sz="2012" b="0" i="0" u="none" strike="noStrike" baseline="0">
                    <a:solidFill>
                      <a:srgbClr val="FFFFFF"/>
                    </a:solidFill>
                    <a:latin typeface="Times New Roman"/>
                    <a:ea typeface="Times New Roman"/>
                    <a:cs typeface="Times New Roman"/>
                  </a:defRPr>
                </a:pPr>
                <a:r>
                  <a:rPr lang="en-US"/>
                  <a:t>Average relative smolt detections</a:t>
                </a:r>
              </a:p>
            </c:rich>
          </c:tx>
          <c:layout>
            <c:manualLayout>
              <c:xMode val="edge"/>
              <c:yMode val="edge"/>
              <c:x val="1.7460317460317461E-2"/>
              <c:y val="0.27817745803357313"/>
            </c:manualLayout>
          </c:layout>
          <c:spPr>
            <a:noFill/>
            <a:ln w="36511">
              <a:noFill/>
            </a:ln>
          </c:spPr>
        </c:title>
        <c:numFmt formatCode="General" sourceLinked="1"/>
        <c:tickLblPos val="nextTo"/>
        <c:spPr>
          <a:ln w="18255">
            <a:solidFill>
              <a:srgbClr val="FFFFFF"/>
            </a:solidFill>
            <a:prstDash val="solid"/>
          </a:ln>
        </c:spPr>
        <c:txPr>
          <a:bodyPr rot="0" vert="horz"/>
          <a:lstStyle/>
          <a:p>
            <a:pPr>
              <a:defRPr sz="2587" b="1" i="0" u="none" strike="noStrike" baseline="0">
                <a:solidFill>
                  <a:srgbClr val="FFFFFF"/>
                </a:solidFill>
                <a:latin typeface="Times New Roman"/>
                <a:ea typeface="Times New Roman"/>
                <a:cs typeface="Times New Roman"/>
              </a:defRPr>
            </a:pPr>
            <a:endParaRPr lang="en-US"/>
          </a:p>
        </c:txPr>
        <c:crossAx val="40453248"/>
        <c:crosses val="autoZero"/>
        <c:crossBetween val="between"/>
      </c:valAx>
      <c:spPr>
        <a:noFill/>
        <a:ln w="18255">
          <a:solidFill>
            <a:srgbClr val="FFFFFF"/>
          </a:solidFill>
          <a:prstDash val="solid"/>
        </a:ln>
      </c:spPr>
    </c:plotArea>
    <c:plotVisOnly val="1"/>
    <c:dispBlanksAs val="gap"/>
  </c:chart>
  <c:spPr>
    <a:noFill/>
    <a:ln>
      <a:noFill/>
    </a:ln>
  </c:spPr>
  <c:txPr>
    <a:bodyPr/>
    <a:lstStyle/>
    <a:p>
      <a:pPr>
        <a:defRPr sz="2587"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189" b="1" i="0" u="none" strike="noStrike" baseline="0">
                <a:solidFill>
                  <a:srgbClr val="FFFF00"/>
                </a:solidFill>
                <a:latin typeface="Arial"/>
                <a:ea typeface="Arial"/>
                <a:cs typeface="Arial"/>
              </a:defRPr>
            </a:pPr>
            <a:r>
              <a:rPr lang="en-US"/>
              <a:t>Percent of Release That Were Precocious Males 1998-2003 Broodyears</a:t>
            </a:r>
          </a:p>
        </c:rich>
      </c:tx>
      <c:layout>
        <c:manualLayout>
          <c:xMode val="edge"/>
          <c:yMode val="edge"/>
          <c:x val="0.13473684210526349"/>
          <c:y val="2.0576131687242802E-2"/>
        </c:manualLayout>
      </c:layout>
      <c:spPr>
        <a:noFill/>
        <a:ln w="49434">
          <a:noFill/>
        </a:ln>
      </c:spPr>
    </c:title>
    <c:plotArea>
      <c:layout>
        <c:manualLayout>
          <c:layoutTarget val="inner"/>
          <c:xMode val="edge"/>
          <c:yMode val="edge"/>
          <c:x val="0.12345860517435311"/>
          <c:y val="0.19299463896800134"/>
          <c:w val="0.85473684210526313"/>
          <c:h val="0.72140780076908995"/>
        </c:manualLayout>
      </c:layout>
      <c:barChart>
        <c:barDir val="col"/>
        <c:grouping val="clustered"/>
        <c:ser>
          <c:idx val="2"/>
          <c:order val="0"/>
          <c:spPr>
            <a:solidFill>
              <a:srgbClr val="00CCFF"/>
            </a:solidFill>
            <a:ln w="49434">
              <a:noFill/>
            </a:ln>
          </c:spPr>
          <c:cat>
            <c:strRef>
              <c:f>'Precocious fish'!$G$2:$G$5</c:f>
              <c:strCache>
                <c:ptCount val="4"/>
                <c:pt idx="0">
                  <c:v>RbFxRbM</c:v>
                </c:pt>
                <c:pt idx="1">
                  <c:v>RbFxStsM</c:v>
                </c:pt>
                <c:pt idx="2">
                  <c:v>StsFxRbM</c:v>
                </c:pt>
                <c:pt idx="3">
                  <c:v>StsFxStsM</c:v>
                </c:pt>
              </c:strCache>
            </c:strRef>
          </c:cat>
          <c:val>
            <c:numRef>
              <c:f>'Precocious fish'!$J$2:$J$5</c:f>
              <c:numCache>
                <c:formatCode>0.0</c:formatCode>
                <c:ptCount val="4"/>
                <c:pt idx="0">
                  <c:v>17.610963387195774</c:v>
                </c:pt>
                <c:pt idx="1">
                  <c:v>2.042278753135077</c:v>
                </c:pt>
                <c:pt idx="2">
                  <c:v>6.4230343300110695</c:v>
                </c:pt>
                <c:pt idx="3">
                  <c:v>3.1472461596103409</c:v>
                </c:pt>
              </c:numCache>
            </c:numRef>
          </c:val>
        </c:ser>
        <c:axId val="40475648"/>
        <c:axId val="95544064"/>
      </c:barChart>
      <c:catAx>
        <c:axId val="40475648"/>
        <c:scaling>
          <c:orientation val="minMax"/>
        </c:scaling>
        <c:axPos val="b"/>
        <c:numFmt formatCode="General" sourceLinked="1"/>
        <c:tickLblPos val="nextTo"/>
        <c:spPr>
          <a:ln w="6179">
            <a:solidFill>
              <a:srgbClr val="FFFFFF"/>
            </a:solidFill>
            <a:prstDash val="solid"/>
          </a:ln>
        </c:spPr>
        <c:txPr>
          <a:bodyPr rot="0" vert="horz"/>
          <a:lstStyle/>
          <a:p>
            <a:pPr>
              <a:defRPr sz="1703" b="0" i="0" u="none" strike="noStrike" baseline="0">
                <a:solidFill>
                  <a:srgbClr val="FFFFFF"/>
                </a:solidFill>
                <a:latin typeface="Arial"/>
                <a:ea typeface="Arial"/>
                <a:cs typeface="Arial"/>
              </a:defRPr>
            </a:pPr>
            <a:endParaRPr lang="en-US"/>
          </a:p>
        </c:txPr>
        <c:crossAx val="95544064"/>
        <c:crosses val="autoZero"/>
        <c:auto val="1"/>
        <c:lblAlgn val="ctr"/>
        <c:lblOffset val="100"/>
        <c:tickLblSkip val="1"/>
        <c:tickMarkSkip val="1"/>
      </c:catAx>
      <c:valAx>
        <c:axId val="95544064"/>
        <c:scaling>
          <c:orientation val="minMax"/>
        </c:scaling>
        <c:axPos val="l"/>
        <c:title>
          <c:tx>
            <c:rich>
              <a:bodyPr/>
              <a:lstStyle/>
              <a:p>
                <a:pPr>
                  <a:defRPr sz="1703" b="1" i="0" u="none" strike="noStrike" baseline="0">
                    <a:solidFill>
                      <a:srgbClr val="FFFFFF"/>
                    </a:solidFill>
                    <a:latin typeface="Arial"/>
                    <a:ea typeface="Arial"/>
                    <a:cs typeface="Arial"/>
                  </a:defRPr>
                </a:pPr>
                <a:r>
                  <a:rPr lang="en-US"/>
                  <a:t>Percent precocious</a:t>
                </a:r>
              </a:p>
            </c:rich>
          </c:tx>
          <c:layout>
            <c:manualLayout>
              <c:xMode val="edge"/>
              <c:yMode val="edge"/>
              <c:x val="2.3157894736842054E-2"/>
              <c:y val="0.34156378600823045"/>
            </c:manualLayout>
          </c:layout>
          <c:spPr>
            <a:noFill/>
            <a:ln w="49434">
              <a:noFill/>
            </a:ln>
          </c:spPr>
        </c:title>
        <c:numFmt formatCode="0" sourceLinked="0"/>
        <c:tickLblPos val="nextTo"/>
        <c:spPr>
          <a:ln w="6179">
            <a:solidFill>
              <a:srgbClr val="FFFFFF"/>
            </a:solidFill>
            <a:prstDash val="solid"/>
          </a:ln>
        </c:spPr>
        <c:txPr>
          <a:bodyPr rot="0" vert="horz"/>
          <a:lstStyle/>
          <a:p>
            <a:pPr>
              <a:defRPr sz="1703" b="0" i="0" u="none" strike="noStrike" baseline="0">
                <a:solidFill>
                  <a:srgbClr val="FFFFFF"/>
                </a:solidFill>
                <a:latin typeface="Arial"/>
                <a:ea typeface="Arial"/>
                <a:cs typeface="Arial"/>
              </a:defRPr>
            </a:pPr>
            <a:endParaRPr lang="en-US"/>
          </a:p>
        </c:txPr>
        <c:crossAx val="40475648"/>
        <c:crosses val="autoZero"/>
        <c:crossBetween val="between"/>
      </c:valAx>
      <c:spPr>
        <a:noFill/>
        <a:ln w="6179">
          <a:solidFill>
            <a:srgbClr val="FFFFFF"/>
          </a:solidFill>
          <a:prstDash val="solid"/>
        </a:ln>
      </c:spPr>
    </c:plotArea>
    <c:plotVisOnly val="1"/>
    <c:dispBlanksAs val="gap"/>
  </c:chart>
  <c:spPr>
    <a:noFill/>
    <a:ln>
      <a:noFill/>
    </a:ln>
  </c:spPr>
  <c:txPr>
    <a:bodyPr/>
    <a:lstStyle/>
    <a:p>
      <a:pPr>
        <a:defRPr sz="1703"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7347" name="Rectangle 1027"/>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57348" name="Rectangle 1028"/>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7349" name="Rectangle 1029"/>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459EF1BE-B767-4BD1-BF77-81D8A7BC920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1747"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3175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03D9685D-D7B5-4A67-9EFF-AE6FE5A0F8B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72EEF-B8B7-41AC-9547-90ECE1ABC7A2}" type="slidenum">
              <a:rPr lang="en-US"/>
              <a:pPr/>
              <a:t>2</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BE062-530E-4924-8210-107466C9BB72}" type="slidenum">
              <a:rPr lang="en-US"/>
              <a:pPr/>
              <a:t>29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Here the samples that appear to discriminate from the others are highlighted. These are likely fish that came from resident mothers. There may be others from resident mothers that aren’t circled but they reared in environments with high Sr.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5FEDF-FA7D-4797-B0E0-F1BC5A2AEE86}" type="slidenum">
              <a:rPr lang="en-US"/>
              <a:pPr/>
              <a:t>30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Here are the percentages from the graphs you just saw. Of all the age-0 fish we sampled, 13-21% came from anadromous mothers.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E4BAD-C3FA-4951-87D1-3FFEE2B1DB65}" type="slidenum">
              <a:rPr lang="en-US"/>
              <a:pPr/>
              <a:t>32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These are the statistical results from the smolts captured at the rotary screw traps. The data is consistent showing that 1/3 of the smolts migrating out of the system came from resident mothers.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DD4AC-8F4D-42F2-98E1-693B0B62326B}" type="slidenum">
              <a:rPr lang="en-US"/>
              <a:pPr/>
              <a:t>35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Finally, the statistical results from our anadromous adult samples. Again, the data is fairly consistent among areas showing that approximately 20% of the returning adult steelhead came from resident mothers!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45A23-FAF8-470B-ABA1-631813FE79B7}" type="slidenum">
              <a:rPr lang="en-US"/>
              <a:pPr/>
              <a:t>38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These are results from statistical comparisons among resident adult fish that were sampled. In some areas almost half of the mature resident fish sampled had anadromous mothers.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A5260-923C-4CAB-A8DE-99BC2C0885C8}" type="slidenum">
              <a:rPr lang="en-US"/>
              <a:pPr/>
              <a:t>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For those not familiar with the Grande Ronde basin, it is located in NE Oregon.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F3AF5-7E20-46C9-8C24-3AB798E0C6E8}" type="slidenum">
              <a:rPr lang="en-US"/>
              <a:pPr/>
              <a:t>19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We identified maternal origin by examining the Sr/Ca ratio in fish otoliths. Strontium is chemically similar to calcium and is therefore utilized in metabolic processes at a standard rate equivalent to its concentration in the environment. Sr levels are usually higher in the marine environment compared to freshwater habitats. Because Sr and Ca are used similarly in metabolic processes the concentrations in the environment are reflected in deposits in fish’s otoliths. Mothers transfer nutrients to their eggs. Otoliths begin to develop in the embryo stage when the yolk is used for nutrition. The core region reflects the mother’s nutrient/environmental history. A region ~ 400um from the core reflects a zone where growth occurred during freshwater residence as a parr. High Sr/Ca ratios indicate environments high in Sr (i.e. marine). Low Sr/Ca ratios indicate environments low in Sr (i.e. most freshwaters).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03530-D14B-4574-8B10-C4582714EF30}" type="slidenum">
              <a:rPr lang="en-US"/>
              <a:pPr/>
              <a:t>20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To investigate O. mykiss life history using otolith microchemistry analysis, we sampled four life-history stages including anadromous and resident adults, emigrating smolts which were identified by the smolt characteristics of silvery color, deciduous scales, fusiform body shape, and within a certain size category. We also sampled “unknown” origin age-0 fish. These fish were sampled primarily at three locations where we have been collecting fish for other projects.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569CC-2933-4F06-8C6B-D4EA4A3379C0}" type="slidenum">
              <a:rPr lang="en-US"/>
              <a:pPr/>
              <a:t>21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We collected smolts and adults where we had rotary screw traps and weirs. These sites included Lookingglass Creek, Catherine Creek, and the Upper Grande Ronde. Resident adults and age-0 fish were collected from areas above these traps and weirs. We also collected additional anadromous adults at weirs on Deer Creek and Little Sheep Creeks.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3AB95-AE28-4165-94E8-B5E7860B0041}" type="slidenum">
              <a:rPr lang="en-US"/>
              <a:pPr/>
              <a:t>22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These are the numbers of samples at each life stage and area we had analyzed.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098B8-F15E-4973-8D08-38C4226A9233}" type="slidenum">
              <a:rPr lang="en-US"/>
              <a:pPr/>
              <a:t>23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We used several criteria while in the field to determine whether we were sampling smolts and resident adults.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2ADBE-5E26-444E-9F69-68C085BC0728}" type="slidenum">
              <a:rPr lang="en-US"/>
              <a:pPr/>
              <a:t>24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Otoliths are dissected from each fish collected. We had the dissected otoliths analyzed at Oregon State University following techniques and recommendations developed by Eric Volk of Washington Fish &amp; Wildlife. Otoliths were cut and polished to reveal the core region. Elemental analysis was then conducted using an electron microprobe. The microprobe uses an electron beam to vaporize a point on the otolith releasing the individual elemental components. Strontium and calcium elemental concentrations were used to distinguish maternal origin.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AF193-C79F-4260-B82F-3EF5BF0D5235}" type="slidenum">
              <a:rPr lang="en-US"/>
              <a:pPr/>
              <a:t>25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We took three replicate samples from the core region and the freshwater growth zone. These were then compared with one-tailed t-tests to determine statistical differences between zones.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22E030-C362-457C-A866-D2AB5B1ED0D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58982-0D93-4C3E-B374-3DB8E67AF1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D3BA99-59F3-469A-B1A9-1C1E85C887D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4DC9816-85DC-4B66-ACFB-CEBF41948C1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8484013-966B-4FCC-8D7C-6AB79B485B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A87FA2-12D9-439B-AE2E-9D801DD6CBE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0496B5-2D3F-49E5-AB87-BC1AA3FD9FF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9696AB-9BC8-4544-A693-DA1BD148D2F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2E5C746-C17C-4E79-B078-9C1F6FAA6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022A43-4D54-4B36-AEE2-0B0E1A6579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33AD02-B186-4D60-A68C-969640D7A5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F02FBB-503B-4778-BBF3-D7E60FE53A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2D8024-3410-4869-BF56-E68161BF99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92D8FB7-8D7E-44CB-9022-794C5D5E99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png"/><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304800"/>
            <a:ext cx="8991600" cy="2209800"/>
          </a:xfrm>
        </p:spPr>
        <p:txBody>
          <a:bodyPr/>
          <a:lstStyle/>
          <a:p>
            <a:r>
              <a:rPr lang="en-US" sz="3200" dirty="0">
                <a:solidFill>
                  <a:srgbClr val="FFFF00"/>
                </a:solidFill>
              </a:rPr>
              <a:t> </a:t>
            </a:r>
            <a:r>
              <a:rPr lang="en-US" sz="2800" dirty="0" smtClean="0">
                <a:solidFill>
                  <a:srgbClr val="FFFF00"/>
                </a:solidFill>
              </a:rPr>
              <a:t>Contribution of Resident </a:t>
            </a:r>
            <a:r>
              <a:rPr lang="en-US" sz="2800" i="1" dirty="0" smtClean="0">
                <a:solidFill>
                  <a:srgbClr val="FFFF00"/>
                </a:solidFill>
              </a:rPr>
              <a:t>O. </a:t>
            </a:r>
            <a:r>
              <a:rPr lang="en-US" sz="2800" i="1" dirty="0" err="1" smtClean="0">
                <a:solidFill>
                  <a:srgbClr val="FFFF00"/>
                </a:solidFill>
              </a:rPr>
              <a:t>mykiss</a:t>
            </a:r>
            <a:r>
              <a:rPr lang="en-US" sz="2800" i="1" dirty="0" smtClean="0">
                <a:solidFill>
                  <a:srgbClr val="FFFF00"/>
                </a:solidFill>
              </a:rPr>
              <a:t> </a:t>
            </a:r>
            <a:r>
              <a:rPr lang="en-US" sz="2800" dirty="0" smtClean="0">
                <a:solidFill>
                  <a:srgbClr val="FFFF00"/>
                </a:solidFill>
              </a:rPr>
              <a:t>to </a:t>
            </a:r>
            <a:r>
              <a:rPr lang="en-US" sz="2800" dirty="0" err="1" smtClean="0">
                <a:solidFill>
                  <a:srgbClr val="FFFF00"/>
                </a:solidFill>
              </a:rPr>
              <a:t>Anadromous</a:t>
            </a:r>
            <a:r>
              <a:rPr lang="en-US" sz="2800" dirty="0" smtClean="0">
                <a:solidFill>
                  <a:srgbClr val="FFFF00"/>
                </a:solidFill>
              </a:rPr>
              <a:t> Populations and Vice Versa:</a:t>
            </a:r>
            <a:br>
              <a:rPr lang="en-US" sz="2800" dirty="0" smtClean="0">
                <a:solidFill>
                  <a:srgbClr val="FFFF00"/>
                </a:solidFill>
              </a:rPr>
            </a:br>
            <a:r>
              <a:rPr lang="en-US" sz="2800" dirty="0" smtClean="0">
                <a:solidFill>
                  <a:srgbClr val="FFFF00"/>
                </a:solidFill>
              </a:rPr>
              <a:t>Implications for Recovery Strategies and VSP  Analysis</a:t>
            </a:r>
            <a:r>
              <a:rPr lang="en-US" sz="2800" dirty="0" smtClean="0">
                <a:solidFill>
                  <a:srgbClr val="FFFF66"/>
                </a:solidFill>
              </a:rPr>
              <a:t> </a:t>
            </a:r>
            <a:r>
              <a:rPr lang="en-US" sz="2800" dirty="0">
                <a:solidFill>
                  <a:srgbClr val="FFFF66"/>
                </a:solidFill>
              </a:rPr>
              <a:t/>
            </a:r>
            <a:br>
              <a:rPr lang="en-US" sz="2800" dirty="0">
                <a:solidFill>
                  <a:srgbClr val="FFFF66"/>
                </a:solidFill>
              </a:rPr>
            </a:br>
            <a:endParaRPr lang="en-US" sz="2800" dirty="0">
              <a:solidFill>
                <a:srgbClr val="FFFF66"/>
              </a:solidFill>
            </a:endParaRPr>
          </a:p>
        </p:txBody>
      </p:sp>
      <p:sp>
        <p:nvSpPr>
          <p:cNvPr id="5123" name="Rectangle 3"/>
          <p:cNvSpPr>
            <a:spLocks noGrp="1" noChangeArrowheads="1"/>
          </p:cNvSpPr>
          <p:nvPr>
            <p:ph type="subTitle" idx="1"/>
          </p:nvPr>
        </p:nvSpPr>
        <p:spPr>
          <a:xfrm>
            <a:off x="1295400" y="2362200"/>
            <a:ext cx="6400800" cy="1752600"/>
          </a:xfrm>
        </p:spPr>
        <p:txBody>
          <a:bodyPr/>
          <a:lstStyle/>
          <a:p>
            <a:r>
              <a:rPr lang="en-US" sz="2400" dirty="0">
                <a:solidFill>
                  <a:schemeClr val="bg1"/>
                </a:solidFill>
              </a:rPr>
              <a:t>Richard W. Carmichael</a:t>
            </a:r>
          </a:p>
          <a:p>
            <a:r>
              <a:rPr lang="en-US" sz="2400" dirty="0">
                <a:solidFill>
                  <a:schemeClr val="bg1"/>
                </a:solidFill>
              </a:rPr>
              <a:t>Jim Ruzycki</a:t>
            </a:r>
          </a:p>
          <a:p>
            <a:r>
              <a:rPr lang="en-US" sz="2400" dirty="0">
                <a:solidFill>
                  <a:schemeClr val="bg1"/>
                </a:solidFill>
              </a:rPr>
              <a:t>Mike Flesher</a:t>
            </a:r>
          </a:p>
          <a:p>
            <a:endParaRPr lang="en-US" sz="2400" dirty="0" smtClean="0">
              <a:solidFill>
                <a:schemeClr val="bg1"/>
              </a:solidFill>
            </a:endParaRPr>
          </a:p>
          <a:p>
            <a:endParaRPr lang="en-US" sz="2400" dirty="0">
              <a:solidFill>
                <a:schemeClr val="bg1"/>
              </a:solidFill>
            </a:endParaRPr>
          </a:p>
          <a:p>
            <a:r>
              <a:rPr lang="en-US" sz="2000" dirty="0">
                <a:solidFill>
                  <a:srgbClr val="00FFFF"/>
                </a:solidFill>
              </a:rPr>
              <a:t>Oregon Dept. of Fish &amp; Wildlife</a:t>
            </a:r>
          </a:p>
          <a:p>
            <a:endParaRPr lang="en-US" sz="2000" dirty="0">
              <a:solidFill>
                <a:srgbClr val="00FFFF"/>
              </a:solidFill>
            </a:endParaRPr>
          </a:p>
          <a:p>
            <a:r>
              <a:rPr lang="en-US" sz="2000" dirty="0">
                <a:solidFill>
                  <a:srgbClr val="00FFFF"/>
                </a:solidFill>
              </a:rPr>
              <a:t>Funded by the USFWS</a:t>
            </a:r>
          </a:p>
        </p:txBody>
      </p:sp>
      <p:graphicFrame>
        <p:nvGraphicFramePr>
          <p:cNvPr id="5124" name="Object 4"/>
          <p:cNvGraphicFramePr>
            <a:graphicFrameLocks noChangeAspect="1"/>
          </p:cNvGraphicFramePr>
          <p:nvPr/>
        </p:nvGraphicFramePr>
        <p:xfrm>
          <a:off x="1828800" y="5486400"/>
          <a:ext cx="803275" cy="1066800"/>
        </p:xfrm>
        <a:graphic>
          <a:graphicData uri="http://schemas.openxmlformats.org/presentationml/2006/ole">
            <p:oleObj spid="_x0000_s5124" name="Image" r:id="rId3" imgW="1828571" imgH="2429214" progId="">
              <p:embed/>
            </p:oleObj>
          </a:graphicData>
        </a:graphic>
      </p:graphicFrame>
      <p:graphicFrame>
        <p:nvGraphicFramePr>
          <p:cNvPr id="5125" name="Object 5"/>
          <p:cNvGraphicFramePr>
            <a:graphicFrameLocks noChangeAspect="1"/>
          </p:cNvGraphicFramePr>
          <p:nvPr/>
        </p:nvGraphicFramePr>
        <p:xfrm>
          <a:off x="6172200" y="5486400"/>
          <a:ext cx="858838" cy="1041400"/>
        </p:xfrm>
        <a:graphic>
          <a:graphicData uri="http://schemas.openxmlformats.org/presentationml/2006/ole">
            <p:oleObj spid="_x0000_s5125" name="Image" r:id="rId4" imgW="9866667" imgH="8888066"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p:cNvPicPr>
            <a:picLocks noChangeAspect="1" noChangeArrowheads="1"/>
          </p:cNvPicPr>
          <p:nvPr/>
        </p:nvPicPr>
        <p:blipFill>
          <a:blip r:embed="rId2" cstate="print"/>
          <a:srcRect/>
          <a:stretch>
            <a:fillRect/>
          </a:stretch>
        </p:blipFill>
        <p:spPr bwMode="auto">
          <a:xfrm>
            <a:off x="1600200" y="533400"/>
            <a:ext cx="5753100" cy="5616575"/>
          </a:xfrm>
          <a:prstGeom prst="rect">
            <a:avLst/>
          </a:prstGeom>
          <a:noFill/>
        </p:spPr>
      </p:pic>
      <p:sp>
        <p:nvSpPr>
          <p:cNvPr id="76805" name="Text Box 5"/>
          <p:cNvSpPr txBox="1">
            <a:spLocks noChangeArrowheads="1"/>
          </p:cNvSpPr>
          <p:nvPr/>
        </p:nvSpPr>
        <p:spPr bwMode="auto">
          <a:xfrm rot="3574094">
            <a:off x="5918200" y="1397000"/>
            <a:ext cx="935038" cy="274638"/>
          </a:xfrm>
          <a:prstGeom prst="rect">
            <a:avLst/>
          </a:prstGeom>
          <a:noFill/>
          <a:ln w="9525">
            <a:noFill/>
            <a:miter lim="800000"/>
            <a:headEnd/>
            <a:tailEnd/>
          </a:ln>
          <a:effectLst/>
        </p:spPr>
        <p:txBody>
          <a:bodyPr wrap="none">
            <a:spAutoFit/>
          </a:bodyPr>
          <a:lstStyle/>
          <a:p>
            <a:r>
              <a:rPr lang="en-US" sz="1200"/>
              <a:t>Snake River</a:t>
            </a:r>
          </a:p>
        </p:txBody>
      </p:sp>
      <p:sp>
        <p:nvSpPr>
          <p:cNvPr id="76806" name="Text Box 6"/>
          <p:cNvSpPr txBox="1">
            <a:spLocks noChangeArrowheads="1"/>
          </p:cNvSpPr>
          <p:nvPr/>
        </p:nvSpPr>
        <p:spPr bwMode="auto">
          <a:xfrm>
            <a:off x="2355850" y="2411413"/>
            <a:ext cx="1217613" cy="517525"/>
          </a:xfrm>
          <a:prstGeom prst="rect">
            <a:avLst/>
          </a:prstGeom>
          <a:noFill/>
          <a:ln w="9525">
            <a:noFill/>
            <a:miter lim="800000"/>
            <a:headEnd/>
            <a:tailEnd/>
          </a:ln>
          <a:effectLst/>
        </p:spPr>
        <p:txBody>
          <a:bodyPr wrap="none">
            <a:spAutoFit/>
          </a:bodyPr>
          <a:lstStyle/>
          <a:p>
            <a:pPr algn="ctr"/>
            <a:r>
              <a:rPr lang="en-US" sz="1400"/>
              <a:t>Grande Ronde</a:t>
            </a:r>
          </a:p>
          <a:p>
            <a:pPr algn="ctr"/>
            <a:r>
              <a:rPr lang="en-US" sz="1400"/>
              <a:t>River basin</a:t>
            </a:r>
          </a:p>
        </p:txBody>
      </p:sp>
      <p:sp>
        <p:nvSpPr>
          <p:cNvPr id="76807" name="Text Box 7"/>
          <p:cNvSpPr txBox="1">
            <a:spLocks noChangeArrowheads="1"/>
          </p:cNvSpPr>
          <p:nvPr/>
        </p:nvSpPr>
        <p:spPr bwMode="auto">
          <a:xfrm>
            <a:off x="3505200" y="3657600"/>
            <a:ext cx="727075" cy="244475"/>
          </a:xfrm>
          <a:prstGeom prst="rect">
            <a:avLst/>
          </a:prstGeom>
          <a:noFill/>
          <a:ln w="9525">
            <a:noFill/>
            <a:miter lim="800000"/>
            <a:headEnd/>
            <a:tailEnd/>
          </a:ln>
          <a:effectLst/>
        </p:spPr>
        <p:txBody>
          <a:bodyPr wrap="none">
            <a:spAutoFit/>
          </a:bodyPr>
          <a:lstStyle/>
          <a:p>
            <a:r>
              <a:rPr lang="en-US" sz="1000"/>
              <a:t>La Grande</a:t>
            </a:r>
          </a:p>
        </p:txBody>
      </p:sp>
      <p:sp>
        <p:nvSpPr>
          <p:cNvPr id="76808" name="Text Box 8"/>
          <p:cNvSpPr txBox="1">
            <a:spLocks noChangeArrowheads="1"/>
          </p:cNvSpPr>
          <p:nvPr/>
        </p:nvSpPr>
        <p:spPr bwMode="auto">
          <a:xfrm>
            <a:off x="5257800" y="3200400"/>
            <a:ext cx="708025" cy="244475"/>
          </a:xfrm>
          <a:prstGeom prst="rect">
            <a:avLst/>
          </a:prstGeom>
          <a:noFill/>
          <a:ln w="9525">
            <a:noFill/>
            <a:miter lim="800000"/>
            <a:headEnd/>
            <a:tailEnd/>
          </a:ln>
          <a:effectLst/>
        </p:spPr>
        <p:txBody>
          <a:bodyPr wrap="none">
            <a:spAutoFit/>
          </a:bodyPr>
          <a:lstStyle/>
          <a:p>
            <a:r>
              <a:rPr lang="en-US" sz="1000"/>
              <a:t>Enterprise</a:t>
            </a:r>
          </a:p>
        </p:txBody>
      </p:sp>
      <p:sp>
        <p:nvSpPr>
          <p:cNvPr id="76809" name="AutoShape 9"/>
          <p:cNvSpPr>
            <a:spLocks noChangeArrowheads="1"/>
          </p:cNvSpPr>
          <p:nvPr/>
        </p:nvSpPr>
        <p:spPr bwMode="auto">
          <a:xfrm>
            <a:off x="5867400" y="2438400"/>
            <a:ext cx="76200" cy="76200"/>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76810" name="AutoShape 10"/>
          <p:cNvSpPr>
            <a:spLocks noChangeArrowheads="1"/>
          </p:cNvSpPr>
          <p:nvPr/>
        </p:nvSpPr>
        <p:spPr bwMode="auto">
          <a:xfrm>
            <a:off x="4724400" y="3048000"/>
            <a:ext cx="76200" cy="76200"/>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76811" name="AutoShape 11"/>
          <p:cNvSpPr>
            <a:spLocks noChangeArrowheads="1"/>
          </p:cNvSpPr>
          <p:nvPr/>
        </p:nvSpPr>
        <p:spPr bwMode="auto">
          <a:xfrm>
            <a:off x="5715000" y="3505200"/>
            <a:ext cx="76200" cy="76200"/>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76812" name="Text Box 12"/>
          <p:cNvSpPr txBox="1">
            <a:spLocks noChangeArrowheads="1"/>
          </p:cNvSpPr>
          <p:nvPr/>
        </p:nvSpPr>
        <p:spPr bwMode="auto">
          <a:xfrm>
            <a:off x="3886200" y="4624388"/>
            <a:ext cx="2540000" cy="641350"/>
          </a:xfrm>
          <a:prstGeom prst="rect">
            <a:avLst/>
          </a:prstGeom>
          <a:noFill/>
          <a:ln w="9525">
            <a:noFill/>
            <a:miter lim="800000"/>
            <a:headEnd/>
            <a:tailEnd/>
          </a:ln>
          <a:effectLst/>
        </p:spPr>
        <p:txBody>
          <a:bodyPr wrap="none">
            <a:spAutoFit/>
          </a:bodyPr>
          <a:lstStyle/>
          <a:p>
            <a:r>
              <a:rPr lang="en-US" sz="1800"/>
              <a:t>Sources of resident adults</a:t>
            </a:r>
          </a:p>
          <a:p>
            <a:r>
              <a:rPr lang="en-US" sz="1800"/>
              <a:t>Release site</a:t>
            </a:r>
          </a:p>
        </p:txBody>
      </p:sp>
      <p:sp>
        <p:nvSpPr>
          <p:cNvPr id="76813" name="AutoShape 13"/>
          <p:cNvSpPr>
            <a:spLocks noChangeArrowheads="1"/>
          </p:cNvSpPr>
          <p:nvPr/>
        </p:nvSpPr>
        <p:spPr bwMode="auto">
          <a:xfrm>
            <a:off x="3733800" y="4800600"/>
            <a:ext cx="76200" cy="76200"/>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76814" name="AutoShape 14"/>
          <p:cNvSpPr>
            <a:spLocks noChangeArrowheads="1"/>
          </p:cNvSpPr>
          <p:nvPr/>
        </p:nvSpPr>
        <p:spPr bwMode="auto">
          <a:xfrm>
            <a:off x="4572000" y="2819400"/>
            <a:ext cx="76200" cy="76200"/>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en-US"/>
          </a:p>
        </p:txBody>
      </p:sp>
      <p:sp>
        <p:nvSpPr>
          <p:cNvPr id="76815" name="AutoShape 15"/>
          <p:cNvSpPr>
            <a:spLocks noChangeArrowheads="1"/>
          </p:cNvSpPr>
          <p:nvPr/>
        </p:nvSpPr>
        <p:spPr bwMode="auto">
          <a:xfrm>
            <a:off x="3733800" y="5029200"/>
            <a:ext cx="76200" cy="76200"/>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109" name="Group 165"/>
          <p:cNvGraphicFramePr>
            <a:graphicFrameLocks noGrp="1"/>
          </p:cNvGraphicFramePr>
          <p:nvPr/>
        </p:nvGraphicFramePr>
        <p:xfrm>
          <a:off x="914400" y="1371600"/>
          <a:ext cx="7620000" cy="4753293"/>
        </p:xfrm>
        <a:graphic>
          <a:graphicData uri="http://schemas.openxmlformats.org/drawingml/2006/table">
            <a:tbl>
              <a:tblPr/>
              <a:tblGrid>
                <a:gridCol w="1676400"/>
                <a:gridCol w="1371600"/>
                <a:gridCol w="1524000"/>
                <a:gridCol w="1524000"/>
                <a:gridCol w="1524000"/>
              </a:tblGrid>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Brood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Cross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 Females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 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Stock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1998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Deer Cr.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Wallowa Hatchery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Wallowa 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Sumac, Deer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107" name="Text Box 163"/>
          <p:cNvSpPr txBox="1">
            <a:spLocks noChangeArrowheads="1"/>
          </p:cNvSpPr>
          <p:nvPr/>
        </p:nvSpPr>
        <p:spPr bwMode="auto">
          <a:xfrm>
            <a:off x="2438400" y="609600"/>
            <a:ext cx="4552950" cy="579438"/>
          </a:xfrm>
          <a:prstGeom prst="rect">
            <a:avLst/>
          </a:prstGeom>
          <a:noFill/>
          <a:ln w="19050">
            <a:noFill/>
            <a:miter lim="800000"/>
            <a:headEnd/>
            <a:tailEnd/>
          </a:ln>
          <a:effectLst/>
        </p:spPr>
        <p:txBody>
          <a:bodyPr wrap="none">
            <a:spAutoFit/>
          </a:bodyPr>
          <a:lstStyle/>
          <a:p>
            <a:r>
              <a:rPr lang="en-US" sz="3200">
                <a:solidFill>
                  <a:srgbClr val="FFFF00"/>
                </a:solidFill>
              </a:rPr>
              <a:t>Parental Stock &amp; Numbers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39" name="Group 119"/>
          <p:cNvGraphicFramePr>
            <a:graphicFrameLocks noGrp="1"/>
          </p:cNvGraphicFramePr>
          <p:nvPr/>
        </p:nvGraphicFramePr>
        <p:xfrm>
          <a:off x="1066800" y="1524000"/>
          <a:ext cx="7620000" cy="4754880"/>
        </p:xfrm>
        <a:graphic>
          <a:graphicData uri="http://schemas.openxmlformats.org/drawingml/2006/table">
            <a:tbl>
              <a:tblPr/>
              <a:tblGrid>
                <a:gridCol w="1676400"/>
                <a:gridCol w="1371600"/>
                <a:gridCol w="1524000"/>
                <a:gridCol w="1524000"/>
                <a:gridCol w="1524000"/>
              </a:tblGrid>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Brood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Cross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 Females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 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Times New Roman" pitchFamily="18" charset="0"/>
                        </a:rPr>
                        <a:t>Stock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Prarie Cr.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Prarie Cr.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RbXRb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Prarie Cr.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StsXSts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98" name="Text Box 78"/>
          <p:cNvSpPr txBox="1">
            <a:spLocks noChangeArrowheads="1"/>
          </p:cNvSpPr>
          <p:nvPr/>
        </p:nvSpPr>
        <p:spPr bwMode="auto">
          <a:xfrm>
            <a:off x="2057400" y="762000"/>
            <a:ext cx="5726113" cy="579438"/>
          </a:xfrm>
          <a:prstGeom prst="rect">
            <a:avLst/>
          </a:prstGeom>
          <a:noFill/>
          <a:ln w="19050">
            <a:noFill/>
            <a:miter lim="800000"/>
            <a:headEnd/>
            <a:tailEnd/>
          </a:ln>
          <a:effectLst/>
        </p:spPr>
        <p:txBody>
          <a:bodyPr wrap="none">
            <a:spAutoFit/>
          </a:bodyPr>
          <a:lstStyle/>
          <a:p>
            <a:r>
              <a:rPr lang="en-US" sz="3200">
                <a:solidFill>
                  <a:srgbClr val="FFFF00"/>
                </a:solidFill>
              </a:rPr>
              <a:t>Parental Stock &amp; Numbers (cont.)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2" name="Object 4"/>
          <p:cNvGraphicFramePr>
            <a:graphicFrameLocks noChangeAspect="1"/>
          </p:cNvGraphicFramePr>
          <p:nvPr/>
        </p:nvGraphicFramePr>
        <p:xfrm>
          <a:off x="1143000" y="609600"/>
          <a:ext cx="6975475" cy="5233988"/>
        </p:xfrm>
        <a:graphic>
          <a:graphicData uri="http://schemas.openxmlformats.org/presentationml/2006/ole">
            <p:oleObj spid="_x0000_s125954" name="Image" r:id="rId3" imgW="9888330" imgH="7419048"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28600" y="304800"/>
          <a:ext cx="9939852"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28600" y="304800"/>
          <a:ext cx="8661400" cy="57451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8" name="Object 4"/>
          <p:cNvGraphicFramePr>
            <a:graphicFrameLocks noChangeAspect="1"/>
          </p:cNvGraphicFramePr>
          <p:nvPr/>
        </p:nvGraphicFramePr>
        <p:xfrm>
          <a:off x="1600200" y="0"/>
          <a:ext cx="6170613" cy="7062788"/>
        </p:xfrm>
        <a:graphic>
          <a:graphicData uri="http://schemas.openxmlformats.org/presentationml/2006/ole">
            <p:oleObj spid="_x0000_s140290" name="SPW 4.0 Graph" r:id="rId3" imgW="6571440" imgH="7519680" progId="">
              <p:embed/>
            </p:oleObj>
          </a:graphicData>
        </a:graphic>
      </p:graphicFrame>
      <p:sp>
        <p:nvSpPr>
          <p:cNvPr id="3" name="TextBox 2"/>
          <p:cNvSpPr txBox="1"/>
          <p:nvPr/>
        </p:nvSpPr>
        <p:spPr>
          <a:xfrm>
            <a:off x="4572000" y="304800"/>
            <a:ext cx="184731" cy="461665"/>
          </a:xfrm>
          <a:prstGeom prst="rect">
            <a:avLst/>
          </a:prstGeom>
          <a:noFill/>
        </p:spPr>
        <p:txBody>
          <a:bodyPr wrap="none" rtlCol="0">
            <a:spAutoFit/>
          </a:bodyPr>
          <a:lstStyle/>
          <a:p>
            <a:endParaRPr lang="en-US"/>
          </a:p>
        </p:txBody>
      </p:sp>
      <p:sp>
        <p:nvSpPr>
          <p:cNvPr id="5" name="TextBox 4"/>
          <p:cNvSpPr txBox="1"/>
          <p:nvPr/>
        </p:nvSpPr>
        <p:spPr>
          <a:xfrm>
            <a:off x="685800" y="0"/>
            <a:ext cx="8686800" cy="830997"/>
          </a:xfrm>
          <a:prstGeom prst="rect">
            <a:avLst/>
          </a:prstGeom>
          <a:noFill/>
        </p:spPr>
        <p:txBody>
          <a:bodyPr wrap="square" rtlCol="0">
            <a:spAutoFit/>
          </a:bodyPr>
          <a:lstStyle/>
          <a:p>
            <a:pPr algn="ctr"/>
            <a:r>
              <a:rPr lang="en-US" dirty="0" smtClean="0">
                <a:solidFill>
                  <a:srgbClr val="FFFF66"/>
                </a:solidFill>
              </a:rPr>
              <a:t>                   Length Frequency At Release and </a:t>
            </a:r>
            <a:r>
              <a:rPr lang="en-US" dirty="0" err="1" smtClean="0">
                <a:solidFill>
                  <a:srgbClr val="FFFF66"/>
                </a:solidFill>
              </a:rPr>
              <a:t>Recapture</a:t>
            </a:r>
            <a:r>
              <a:rPr lang="en-US" dirty="0" err="1" smtClean="0"/>
              <a:t>t</a:t>
            </a:r>
            <a:r>
              <a:rPr lang="en-US" dirty="0" smtClean="0"/>
              <a:t> Release and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nvGraphicFramePr>
        <p:xfrm>
          <a:off x="50800" y="355600"/>
          <a:ext cx="8890000" cy="5969000"/>
        </p:xfrm>
        <a:graphic>
          <a:graphicData uri="http://schemas.openxmlformats.org/drawingml/2006/chart">
            <c:chart xmlns:c="http://schemas.openxmlformats.org/drawingml/2006/chart" xmlns:r="http://schemas.openxmlformats.org/officeDocument/2006/relationships" r:id="rId2"/>
          </a:graphicData>
        </a:graphic>
      </p:graphicFrame>
      <p:sp>
        <p:nvSpPr>
          <p:cNvPr id="110595" name="Text Box 3"/>
          <p:cNvSpPr txBox="1">
            <a:spLocks noChangeArrowheads="1"/>
          </p:cNvSpPr>
          <p:nvPr/>
        </p:nvSpPr>
        <p:spPr bwMode="auto">
          <a:xfrm>
            <a:off x="1371600" y="2895600"/>
            <a:ext cx="1524000" cy="304800"/>
          </a:xfrm>
          <a:prstGeom prst="rect">
            <a:avLst/>
          </a:prstGeom>
          <a:noFill/>
          <a:ln w="9525">
            <a:noFill/>
            <a:miter lim="800000"/>
            <a:headEnd/>
            <a:tailEnd/>
          </a:ln>
          <a:effectLst/>
        </p:spPr>
        <p:txBody>
          <a:bodyPr>
            <a:spAutoFit/>
          </a:bodyPr>
          <a:lstStyle/>
          <a:p>
            <a:pPr algn="ctr">
              <a:spcBef>
                <a:spcPct val="50000"/>
              </a:spcBef>
            </a:pPr>
            <a:r>
              <a:rPr lang="en-US" sz="1400"/>
              <a:t>n = 4889</a:t>
            </a:r>
          </a:p>
        </p:txBody>
      </p:sp>
      <p:sp>
        <p:nvSpPr>
          <p:cNvPr id="110596" name="Text Box 4"/>
          <p:cNvSpPr txBox="1">
            <a:spLocks noChangeArrowheads="1"/>
          </p:cNvSpPr>
          <p:nvPr/>
        </p:nvSpPr>
        <p:spPr bwMode="auto">
          <a:xfrm>
            <a:off x="3276600" y="5334000"/>
            <a:ext cx="1524000" cy="304800"/>
          </a:xfrm>
          <a:prstGeom prst="rect">
            <a:avLst/>
          </a:prstGeom>
          <a:noFill/>
          <a:ln w="9525">
            <a:noFill/>
            <a:miter lim="800000"/>
            <a:headEnd/>
            <a:tailEnd/>
          </a:ln>
          <a:effectLst/>
        </p:spPr>
        <p:txBody>
          <a:bodyPr>
            <a:spAutoFit/>
          </a:bodyPr>
          <a:lstStyle/>
          <a:p>
            <a:pPr algn="ctr">
              <a:spcBef>
                <a:spcPct val="50000"/>
              </a:spcBef>
            </a:pPr>
            <a:r>
              <a:rPr lang="en-US" sz="1400" dirty="0"/>
              <a:t>n = 2791</a:t>
            </a:r>
          </a:p>
        </p:txBody>
      </p:sp>
      <p:sp>
        <p:nvSpPr>
          <p:cNvPr id="110597" name="Text Box 5"/>
          <p:cNvSpPr txBox="1">
            <a:spLocks noChangeArrowheads="1"/>
          </p:cNvSpPr>
          <p:nvPr/>
        </p:nvSpPr>
        <p:spPr bwMode="auto">
          <a:xfrm>
            <a:off x="7467600" y="5257800"/>
            <a:ext cx="914400" cy="304800"/>
          </a:xfrm>
          <a:prstGeom prst="rect">
            <a:avLst/>
          </a:prstGeom>
          <a:noFill/>
          <a:ln w="9525">
            <a:noFill/>
            <a:miter lim="800000"/>
            <a:headEnd/>
            <a:tailEnd/>
          </a:ln>
          <a:effectLst/>
        </p:spPr>
        <p:txBody>
          <a:bodyPr>
            <a:spAutoFit/>
          </a:bodyPr>
          <a:lstStyle/>
          <a:p>
            <a:pPr>
              <a:spcBef>
                <a:spcPct val="50000"/>
              </a:spcBef>
            </a:pPr>
            <a:r>
              <a:rPr lang="en-US" sz="1400" dirty="0"/>
              <a:t>n = 2669</a:t>
            </a:r>
          </a:p>
        </p:txBody>
      </p:sp>
      <p:sp>
        <p:nvSpPr>
          <p:cNvPr id="110598" name="Text Box 6"/>
          <p:cNvSpPr txBox="1">
            <a:spLocks noChangeArrowheads="1"/>
          </p:cNvSpPr>
          <p:nvPr/>
        </p:nvSpPr>
        <p:spPr bwMode="auto">
          <a:xfrm>
            <a:off x="5486400" y="4800600"/>
            <a:ext cx="838200" cy="304800"/>
          </a:xfrm>
          <a:prstGeom prst="rect">
            <a:avLst/>
          </a:prstGeom>
          <a:noFill/>
          <a:ln w="9525">
            <a:noFill/>
            <a:miter lim="800000"/>
            <a:headEnd/>
            <a:tailEnd/>
          </a:ln>
          <a:effectLst/>
        </p:spPr>
        <p:txBody>
          <a:bodyPr>
            <a:spAutoFit/>
          </a:bodyPr>
          <a:lstStyle/>
          <a:p>
            <a:pPr>
              <a:spcBef>
                <a:spcPct val="50000"/>
              </a:spcBef>
            </a:pPr>
            <a:r>
              <a:rPr lang="en-US" sz="1400" dirty="0"/>
              <a:t>n = 2709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838200" y="0"/>
            <a:ext cx="7772400" cy="1143000"/>
          </a:xfrm>
        </p:spPr>
        <p:txBody>
          <a:bodyPr/>
          <a:lstStyle/>
          <a:p>
            <a:r>
              <a:rPr lang="en-US" sz="3600" dirty="0">
                <a:solidFill>
                  <a:srgbClr val="FFFF00"/>
                </a:solidFill>
              </a:rPr>
              <a:t>Breeding Experiment Conclusions</a:t>
            </a:r>
          </a:p>
        </p:txBody>
      </p:sp>
      <p:sp>
        <p:nvSpPr>
          <p:cNvPr id="100357" name="Rectangle 5"/>
          <p:cNvSpPr>
            <a:spLocks noGrp="1" noChangeArrowheads="1"/>
          </p:cNvSpPr>
          <p:nvPr>
            <p:ph type="body" idx="1"/>
          </p:nvPr>
        </p:nvSpPr>
        <p:spPr>
          <a:xfrm>
            <a:off x="1143000" y="1524000"/>
            <a:ext cx="7772400" cy="4495800"/>
          </a:xfrm>
        </p:spPr>
        <p:txBody>
          <a:bodyPr/>
          <a:lstStyle/>
          <a:p>
            <a:r>
              <a:rPr lang="en-US" sz="2800" dirty="0" err="1" smtClean="0">
                <a:solidFill>
                  <a:schemeClr val="bg1"/>
                </a:solidFill>
              </a:rPr>
              <a:t>RbxRb</a:t>
            </a:r>
            <a:r>
              <a:rPr lang="en-US" sz="2800" dirty="0" smtClean="0">
                <a:solidFill>
                  <a:schemeClr val="bg1"/>
                </a:solidFill>
              </a:rPr>
              <a:t> </a:t>
            </a:r>
            <a:r>
              <a:rPr lang="en-US" sz="2800" dirty="0">
                <a:solidFill>
                  <a:schemeClr val="bg1"/>
                </a:solidFill>
              </a:rPr>
              <a:t>showed different physiological patterns</a:t>
            </a:r>
          </a:p>
          <a:p>
            <a:r>
              <a:rPr lang="en-US" sz="2800" dirty="0" err="1" smtClean="0">
                <a:solidFill>
                  <a:schemeClr val="bg1"/>
                </a:solidFill>
              </a:rPr>
              <a:t>RbxRb</a:t>
            </a:r>
            <a:r>
              <a:rPr lang="en-US" sz="2800" dirty="0" smtClean="0">
                <a:solidFill>
                  <a:schemeClr val="bg1"/>
                </a:solidFill>
              </a:rPr>
              <a:t> </a:t>
            </a:r>
            <a:r>
              <a:rPr lang="en-US" sz="2800" dirty="0">
                <a:solidFill>
                  <a:schemeClr val="bg1"/>
                </a:solidFill>
              </a:rPr>
              <a:t>were smaller and more variable at release</a:t>
            </a:r>
          </a:p>
          <a:p>
            <a:r>
              <a:rPr lang="en-US" sz="2800" dirty="0" err="1" smtClean="0">
                <a:solidFill>
                  <a:schemeClr val="bg1"/>
                </a:solidFill>
              </a:rPr>
              <a:t>StsxSts</a:t>
            </a:r>
            <a:r>
              <a:rPr lang="en-US" sz="2800" dirty="0" smtClean="0">
                <a:solidFill>
                  <a:schemeClr val="bg1"/>
                </a:solidFill>
              </a:rPr>
              <a:t> </a:t>
            </a:r>
            <a:r>
              <a:rPr lang="en-US" sz="2800" dirty="0">
                <a:solidFill>
                  <a:schemeClr val="bg1"/>
                </a:solidFill>
              </a:rPr>
              <a:t>had the lowest condition factor</a:t>
            </a:r>
          </a:p>
          <a:p>
            <a:r>
              <a:rPr lang="en-US" sz="2800" dirty="0" err="1" smtClean="0">
                <a:solidFill>
                  <a:schemeClr val="bg1"/>
                </a:solidFill>
              </a:rPr>
              <a:t>RbxRb</a:t>
            </a:r>
            <a:r>
              <a:rPr lang="en-US" sz="2800" dirty="0" smtClean="0">
                <a:solidFill>
                  <a:schemeClr val="bg1"/>
                </a:solidFill>
              </a:rPr>
              <a:t> </a:t>
            </a:r>
            <a:r>
              <a:rPr lang="en-US" sz="2800" dirty="0">
                <a:solidFill>
                  <a:schemeClr val="bg1"/>
                </a:solidFill>
              </a:rPr>
              <a:t>had lowest survival to dams, </a:t>
            </a:r>
            <a:r>
              <a:rPr lang="en-US" sz="2800" dirty="0" err="1" smtClean="0">
                <a:solidFill>
                  <a:schemeClr val="bg1"/>
                </a:solidFill>
              </a:rPr>
              <a:t>StsxSts</a:t>
            </a:r>
            <a:r>
              <a:rPr lang="en-US" sz="2800" dirty="0" smtClean="0">
                <a:solidFill>
                  <a:schemeClr val="bg1"/>
                </a:solidFill>
              </a:rPr>
              <a:t> </a:t>
            </a:r>
            <a:r>
              <a:rPr lang="en-US" sz="2800" dirty="0">
                <a:solidFill>
                  <a:schemeClr val="bg1"/>
                </a:solidFill>
              </a:rPr>
              <a:t>were highest, and crosses were intermediate</a:t>
            </a:r>
          </a:p>
          <a:p>
            <a:r>
              <a:rPr lang="en-US" sz="2800" dirty="0">
                <a:solidFill>
                  <a:schemeClr val="bg1"/>
                </a:solidFill>
              </a:rPr>
              <a:t>There </a:t>
            </a:r>
            <a:r>
              <a:rPr lang="en-US" sz="2800" dirty="0" smtClean="0">
                <a:solidFill>
                  <a:schemeClr val="bg1"/>
                </a:solidFill>
              </a:rPr>
              <a:t>appeared </a:t>
            </a:r>
            <a:r>
              <a:rPr lang="en-US" sz="2800" dirty="0">
                <a:solidFill>
                  <a:schemeClr val="bg1"/>
                </a:solidFill>
              </a:rPr>
              <a:t>to be a maternal influence</a:t>
            </a:r>
          </a:p>
          <a:p>
            <a:r>
              <a:rPr lang="en-US" sz="2800" dirty="0" smtClean="0">
                <a:solidFill>
                  <a:schemeClr val="bg1"/>
                </a:solidFill>
              </a:rPr>
              <a:t>Larger </a:t>
            </a:r>
            <a:r>
              <a:rPr lang="en-US" sz="2800" dirty="0">
                <a:solidFill>
                  <a:schemeClr val="bg1"/>
                </a:solidFill>
              </a:rPr>
              <a:t>fish were detected at dams at greater rates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524000"/>
          </a:xfrm>
        </p:spPr>
        <p:txBody>
          <a:bodyPr/>
          <a:lstStyle/>
          <a:p>
            <a:r>
              <a:rPr lang="en-US" sz="3600" dirty="0" smtClean="0">
                <a:solidFill>
                  <a:srgbClr val="FFFF00"/>
                </a:solidFill>
              </a:rPr>
              <a:t>Maternal Origin Microchemistry Methods Background</a:t>
            </a:r>
            <a:endParaRPr lang="en-US" sz="2400" dirty="0">
              <a:solidFill>
                <a:srgbClr val="FFFF00"/>
              </a:solidFill>
            </a:endParaRPr>
          </a:p>
        </p:txBody>
      </p:sp>
      <p:sp>
        <p:nvSpPr>
          <p:cNvPr id="30723" name="Rectangle 3"/>
          <p:cNvSpPr>
            <a:spLocks noGrp="1" noChangeArrowheads="1"/>
          </p:cNvSpPr>
          <p:nvPr>
            <p:ph type="body" idx="1"/>
          </p:nvPr>
        </p:nvSpPr>
        <p:spPr>
          <a:xfrm>
            <a:off x="838200" y="1524000"/>
            <a:ext cx="7391400" cy="4114800"/>
          </a:xfrm>
        </p:spPr>
        <p:txBody>
          <a:bodyPr/>
          <a:lstStyle/>
          <a:p>
            <a:pPr>
              <a:buFontTx/>
              <a:buNone/>
            </a:pPr>
            <a:endParaRPr lang="en-US" sz="2400" dirty="0">
              <a:solidFill>
                <a:srgbClr val="00FFFF"/>
              </a:solidFill>
            </a:endParaRPr>
          </a:p>
          <a:p>
            <a:r>
              <a:rPr lang="en-US" sz="2400" dirty="0">
                <a:solidFill>
                  <a:srgbClr val="00FFFF"/>
                </a:solidFill>
              </a:rPr>
              <a:t>Strontium (</a:t>
            </a:r>
            <a:r>
              <a:rPr lang="en-US" sz="2400" dirty="0" err="1">
                <a:solidFill>
                  <a:srgbClr val="00FFFF"/>
                </a:solidFill>
              </a:rPr>
              <a:t>Sr</a:t>
            </a:r>
            <a:r>
              <a:rPr lang="en-US" sz="2400" dirty="0">
                <a:solidFill>
                  <a:srgbClr val="00FFFF"/>
                </a:solidFill>
              </a:rPr>
              <a:t>) metabolically equivalent to calcium (Ca)</a:t>
            </a:r>
          </a:p>
          <a:p>
            <a:r>
              <a:rPr lang="en-US" sz="2400" dirty="0" err="1">
                <a:solidFill>
                  <a:srgbClr val="00FFFF"/>
                </a:solidFill>
              </a:rPr>
              <a:t>Sr</a:t>
            </a:r>
            <a:r>
              <a:rPr lang="en-US" sz="2400" dirty="0">
                <a:solidFill>
                  <a:srgbClr val="00FFFF"/>
                </a:solidFill>
              </a:rPr>
              <a:t> concentration greater in ocean vs. freshwater (FW)</a:t>
            </a:r>
          </a:p>
          <a:p>
            <a:r>
              <a:rPr lang="en-US" sz="2400" dirty="0">
                <a:solidFill>
                  <a:srgbClr val="00FFFF"/>
                </a:solidFill>
              </a:rPr>
              <a:t>Nutrients derived from environment reflected in </a:t>
            </a:r>
            <a:r>
              <a:rPr lang="en-US" sz="2400" dirty="0" err="1">
                <a:solidFill>
                  <a:srgbClr val="00FFFF"/>
                </a:solidFill>
              </a:rPr>
              <a:t>otoliths</a:t>
            </a:r>
            <a:endParaRPr lang="en-US" sz="2400" dirty="0">
              <a:solidFill>
                <a:srgbClr val="00FFFF"/>
              </a:solidFill>
            </a:endParaRPr>
          </a:p>
          <a:p>
            <a:r>
              <a:rPr lang="en-US" sz="2400" dirty="0">
                <a:solidFill>
                  <a:srgbClr val="00FFFF"/>
                </a:solidFill>
              </a:rPr>
              <a:t>Nutrients (</a:t>
            </a:r>
            <a:r>
              <a:rPr lang="en-US" sz="2400" dirty="0" err="1">
                <a:solidFill>
                  <a:srgbClr val="00FFFF"/>
                </a:solidFill>
              </a:rPr>
              <a:t>Sr</a:t>
            </a:r>
            <a:r>
              <a:rPr lang="en-US" sz="2400" dirty="0">
                <a:solidFill>
                  <a:srgbClr val="00FFFF"/>
                </a:solidFill>
              </a:rPr>
              <a:t> &amp; Ca) transferred from mother to eggs</a:t>
            </a:r>
          </a:p>
          <a:p>
            <a:r>
              <a:rPr lang="en-US" sz="2400" dirty="0" err="1">
                <a:solidFill>
                  <a:srgbClr val="00FFFF"/>
                </a:solidFill>
              </a:rPr>
              <a:t>Sr</a:t>
            </a:r>
            <a:r>
              <a:rPr lang="en-US" sz="2400" dirty="0">
                <a:solidFill>
                  <a:srgbClr val="00FFFF"/>
                </a:solidFill>
              </a:rPr>
              <a:t>/Ca ratios from growth regions in </a:t>
            </a:r>
            <a:r>
              <a:rPr lang="en-US" sz="2400" dirty="0" err="1">
                <a:solidFill>
                  <a:srgbClr val="00FFFF"/>
                </a:solidFill>
              </a:rPr>
              <a:t>otoliths</a:t>
            </a:r>
            <a:r>
              <a:rPr lang="en-US" sz="2400" dirty="0">
                <a:solidFill>
                  <a:srgbClr val="00FFFF"/>
                </a:solidFill>
              </a:rPr>
              <a:t> reflect environmental growth history and maternal origin</a:t>
            </a:r>
          </a:p>
          <a:p>
            <a:r>
              <a:rPr lang="en-US" sz="2400" dirty="0">
                <a:solidFill>
                  <a:srgbClr val="FFFF66"/>
                </a:solidFill>
              </a:rPr>
              <a:t>High </a:t>
            </a:r>
            <a:r>
              <a:rPr lang="en-US" sz="2400" dirty="0" err="1">
                <a:solidFill>
                  <a:srgbClr val="FFFF66"/>
                </a:solidFill>
              </a:rPr>
              <a:t>Sr</a:t>
            </a:r>
            <a:r>
              <a:rPr lang="en-US" sz="2400" dirty="0">
                <a:solidFill>
                  <a:srgbClr val="FFFF66"/>
                </a:solidFill>
              </a:rPr>
              <a:t>/Ca ratios reflect </a:t>
            </a:r>
            <a:r>
              <a:rPr lang="en-US" sz="2400" dirty="0" err="1">
                <a:solidFill>
                  <a:srgbClr val="FFFF66"/>
                </a:solidFill>
              </a:rPr>
              <a:t>anadromous</a:t>
            </a:r>
            <a:r>
              <a:rPr lang="en-US" sz="2400" dirty="0">
                <a:solidFill>
                  <a:srgbClr val="FFFF66"/>
                </a:solidFill>
              </a:rPr>
              <a:t> mothers</a:t>
            </a:r>
          </a:p>
          <a:p>
            <a:r>
              <a:rPr lang="en-US" sz="2400" dirty="0">
                <a:solidFill>
                  <a:srgbClr val="FFFF66"/>
                </a:solidFill>
              </a:rPr>
              <a:t>Low </a:t>
            </a:r>
            <a:r>
              <a:rPr lang="en-US" sz="2400" dirty="0" err="1">
                <a:solidFill>
                  <a:srgbClr val="FFFF66"/>
                </a:solidFill>
              </a:rPr>
              <a:t>Sr</a:t>
            </a:r>
            <a:r>
              <a:rPr lang="en-US" sz="2400" dirty="0">
                <a:solidFill>
                  <a:srgbClr val="FFFF66"/>
                </a:solidFill>
              </a:rPr>
              <a:t>/Ca ratios reflect resident mothers &amp; FW growth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69863" y="273050"/>
            <a:ext cx="8974137" cy="579438"/>
          </a:xfrm>
          <a:prstGeom prst="rect">
            <a:avLst/>
          </a:prstGeom>
          <a:noFill/>
          <a:ln w="9525">
            <a:noFill/>
            <a:miter lim="800000"/>
            <a:headEnd/>
            <a:tailEnd/>
          </a:ln>
          <a:effectLst/>
        </p:spPr>
        <p:txBody>
          <a:bodyPr>
            <a:spAutoFit/>
          </a:bodyPr>
          <a:lstStyle/>
          <a:p>
            <a:pPr algn="ctr" eaLnBrk="0" hangingPunct="0"/>
            <a:r>
              <a:rPr lang="en-US" sz="3200" b="1" dirty="0">
                <a:solidFill>
                  <a:srgbClr val="FFFF00"/>
                </a:solidFill>
                <a:latin typeface="+mj-lt"/>
              </a:rPr>
              <a:t>Presentation Outline</a:t>
            </a:r>
          </a:p>
        </p:txBody>
      </p:sp>
      <p:sp>
        <p:nvSpPr>
          <p:cNvPr id="275459" name="Text Box 3"/>
          <p:cNvSpPr txBox="1">
            <a:spLocks noChangeArrowheads="1"/>
          </p:cNvSpPr>
          <p:nvPr/>
        </p:nvSpPr>
        <p:spPr bwMode="auto">
          <a:xfrm>
            <a:off x="304800" y="1066800"/>
            <a:ext cx="8569325" cy="3785652"/>
          </a:xfrm>
          <a:prstGeom prst="rect">
            <a:avLst/>
          </a:prstGeom>
          <a:noFill/>
          <a:ln w="9525">
            <a:noFill/>
            <a:miter lim="800000"/>
            <a:headEnd/>
            <a:tailEnd/>
          </a:ln>
          <a:effectLst/>
        </p:spPr>
        <p:txBody>
          <a:bodyPr>
            <a:spAutoFit/>
          </a:bodyPr>
          <a:lstStyle/>
          <a:p>
            <a:pPr marL="285750" indent="-285750" eaLnBrk="0" hangingPunct="0">
              <a:buFontTx/>
              <a:buChar char="•"/>
            </a:pPr>
            <a:r>
              <a:rPr lang="en-US" sz="2400" b="1" dirty="0" smtClean="0">
                <a:solidFill>
                  <a:srgbClr val="FFFFFF"/>
                </a:solidFill>
                <a:latin typeface="+mn-lt"/>
              </a:rPr>
              <a:t>Background for resident-</a:t>
            </a:r>
            <a:r>
              <a:rPr lang="en-US" sz="2400" b="1" dirty="0" err="1" smtClean="0">
                <a:solidFill>
                  <a:srgbClr val="FFFFFF"/>
                </a:solidFill>
                <a:latin typeface="+mn-lt"/>
              </a:rPr>
              <a:t>anadromous</a:t>
            </a:r>
            <a:r>
              <a:rPr lang="en-US" sz="2400" b="1" dirty="0" smtClean="0">
                <a:solidFill>
                  <a:srgbClr val="FFFFFF"/>
                </a:solidFill>
                <a:latin typeface="+mn-lt"/>
              </a:rPr>
              <a:t> investigations</a:t>
            </a:r>
          </a:p>
          <a:p>
            <a:pPr marL="285750" indent="-285750" eaLnBrk="0" hangingPunct="0">
              <a:buFontTx/>
              <a:buChar char="•"/>
            </a:pPr>
            <a:endParaRPr lang="en-US" b="1" dirty="0">
              <a:solidFill>
                <a:srgbClr val="FFFFFF"/>
              </a:solidFill>
              <a:latin typeface="+mn-lt"/>
            </a:endParaRPr>
          </a:p>
          <a:p>
            <a:pPr marL="285750" indent="-285750" eaLnBrk="0" hangingPunct="0">
              <a:buFontTx/>
              <a:buChar char="•"/>
            </a:pPr>
            <a:r>
              <a:rPr lang="en-US" b="1" dirty="0" err="1" smtClean="0">
                <a:solidFill>
                  <a:srgbClr val="FFFFFF"/>
                </a:solidFill>
                <a:latin typeface="+mn-lt"/>
              </a:rPr>
              <a:t>Anadromous</a:t>
            </a:r>
            <a:r>
              <a:rPr lang="en-US" b="1" dirty="0" smtClean="0">
                <a:solidFill>
                  <a:srgbClr val="FFFFFF"/>
                </a:solidFill>
                <a:latin typeface="+mn-lt"/>
              </a:rPr>
              <a:t> -resident breeding studies</a:t>
            </a:r>
          </a:p>
          <a:p>
            <a:pPr marL="285750" indent="-285750" eaLnBrk="0" hangingPunct="0">
              <a:buFontTx/>
              <a:buChar char="•"/>
            </a:pPr>
            <a:endParaRPr lang="en-US" sz="2400" b="1" dirty="0">
              <a:solidFill>
                <a:srgbClr val="FFFFFF"/>
              </a:solidFill>
              <a:latin typeface="+mn-lt"/>
            </a:endParaRPr>
          </a:p>
          <a:p>
            <a:pPr marL="285750" indent="-285750" eaLnBrk="0" hangingPunct="0">
              <a:buFontTx/>
              <a:buChar char="•"/>
            </a:pPr>
            <a:r>
              <a:rPr lang="en-US" b="1" dirty="0" err="1" smtClean="0">
                <a:solidFill>
                  <a:srgbClr val="FFFFFF"/>
                </a:solidFill>
                <a:latin typeface="+mn-lt"/>
              </a:rPr>
              <a:t>Anadromous</a:t>
            </a:r>
            <a:r>
              <a:rPr lang="en-US" b="1" dirty="0" smtClean="0">
                <a:solidFill>
                  <a:srgbClr val="FFFFFF"/>
                </a:solidFill>
                <a:latin typeface="+mn-lt"/>
              </a:rPr>
              <a:t> -resident maternal origin investigation</a:t>
            </a:r>
          </a:p>
          <a:p>
            <a:pPr marL="285750" indent="-285750" eaLnBrk="0" hangingPunct="0">
              <a:buFontTx/>
              <a:buChar char="•"/>
            </a:pPr>
            <a:endParaRPr lang="en-US" sz="2400" b="1" dirty="0">
              <a:solidFill>
                <a:srgbClr val="FFFFFF"/>
              </a:solidFill>
              <a:latin typeface="+mn-lt"/>
            </a:endParaRPr>
          </a:p>
          <a:p>
            <a:pPr marL="285750" indent="-285750" eaLnBrk="0" hangingPunct="0">
              <a:buFontTx/>
              <a:buChar char="•"/>
            </a:pPr>
            <a:r>
              <a:rPr lang="en-US" sz="2400" b="1" dirty="0" smtClean="0">
                <a:solidFill>
                  <a:srgbClr val="FFFFFF"/>
                </a:solidFill>
                <a:latin typeface="+mn-lt"/>
              </a:rPr>
              <a:t>Conclusions</a:t>
            </a:r>
          </a:p>
          <a:p>
            <a:pPr marL="285750" indent="-285750" eaLnBrk="0" hangingPunct="0">
              <a:buFontTx/>
              <a:buChar char="•"/>
            </a:pPr>
            <a:endParaRPr lang="en-US" b="1" dirty="0">
              <a:solidFill>
                <a:srgbClr val="FFFFFF"/>
              </a:solidFill>
              <a:latin typeface="+mn-lt"/>
            </a:endParaRPr>
          </a:p>
          <a:p>
            <a:pPr marL="285750" indent="-285750" eaLnBrk="0" hangingPunct="0">
              <a:buFontTx/>
              <a:buChar char="•"/>
            </a:pPr>
            <a:r>
              <a:rPr lang="en-US" sz="2400" b="1" dirty="0" smtClean="0">
                <a:solidFill>
                  <a:srgbClr val="FFFFFF"/>
                </a:solidFill>
                <a:latin typeface="+mn-lt"/>
              </a:rPr>
              <a:t>Considerations for </a:t>
            </a:r>
            <a:r>
              <a:rPr lang="en-US" sz="2400" b="1" dirty="0" err="1" smtClean="0">
                <a:solidFill>
                  <a:srgbClr val="FFFFFF"/>
                </a:solidFill>
                <a:latin typeface="+mn-lt"/>
              </a:rPr>
              <a:t>anadromous</a:t>
            </a:r>
            <a:r>
              <a:rPr lang="en-US" sz="2400" b="1" dirty="0" smtClean="0">
                <a:solidFill>
                  <a:srgbClr val="FFFFFF"/>
                </a:solidFill>
                <a:latin typeface="+mn-lt"/>
              </a:rPr>
              <a:t>-resident production relationships, viability and recovery strategies</a:t>
            </a:r>
            <a:endParaRPr lang="en-US" sz="2400" b="1" dirty="0">
              <a:solidFill>
                <a:srgbClr val="FFFFFF"/>
              </a:solidFill>
              <a:latin typeface="+mn-lt"/>
            </a:endParaRPr>
          </a:p>
        </p:txBody>
      </p:sp>
      <p:sp>
        <p:nvSpPr>
          <p:cNvPr id="275460" name="Rectangle 4"/>
          <p:cNvSpPr>
            <a:spLocks noChangeArrowheads="1"/>
          </p:cNvSpPr>
          <p:nvPr/>
        </p:nvSpPr>
        <p:spPr bwMode="auto">
          <a:xfrm>
            <a:off x="-2816225" y="3230563"/>
            <a:ext cx="163512" cy="396875"/>
          </a:xfrm>
          <a:prstGeom prst="rect">
            <a:avLst/>
          </a:prstGeom>
          <a:noFill/>
          <a:ln w="9525">
            <a:noFill/>
            <a:miter lim="800000"/>
            <a:headEnd/>
            <a:tailEnd/>
          </a:ln>
          <a:effectLst/>
        </p:spPr>
        <p:txBody>
          <a:bodyPr wrap="none" anchor="ctr">
            <a:spAutoFit/>
          </a:bodyPr>
          <a:lstStyle/>
          <a:p>
            <a:pPr eaLnBrk="0" hangingPunct="0"/>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524000"/>
            <a:ext cx="7772400" cy="1143000"/>
          </a:xfrm>
          <a:prstGeom prst="rect">
            <a:avLst/>
          </a:prstGeom>
          <a:noFill/>
          <a:ln w="9525">
            <a:noFill/>
            <a:miter lim="800000"/>
            <a:headEnd/>
            <a:tailEnd/>
          </a:ln>
          <a:effectLst/>
        </p:spPr>
        <p:txBody>
          <a:bodyPr anchor="ctr"/>
          <a:lstStyle/>
          <a:p>
            <a:pPr algn="ctr"/>
            <a:r>
              <a:rPr lang="en-US" sz="3600">
                <a:solidFill>
                  <a:srgbClr val="FFFF00"/>
                </a:solidFill>
              </a:rPr>
              <a:t>Sample Design</a:t>
            </a:r>
            <a:r>
              <a:rPr lang="en-US" sz="3600">
                <a:solidFill>
                  <a:schemeClr val="tx2"/>
                </a:solidFill>
              </a:rPr>
              <a:t/>
            </a:r>
            <a:br>
              <a:rPr lang="en-US" sz="3600">
                <a:solidFill>
                  <a:schemeClr val="tx2"/>
                </a:solidFill>
              </a:rPr>
            </a:br>
            <a:r>
              <a:rPr lang="en-US" sz="3600">
                <a:solidFill>
                  <a:schemeClr val="tx2"/>
                </a:solidFill>
              </a:rPr>
              <a:t/>
            </a:r>
            <a:br>
              <a:rPr lang="en-US" sz="3600">
                <a:solidFill>
                  <a:schemeClr val="tx2"/>
                </a:solidFill>
              </a:rPr>
            </a:br>
            <a:r>
              <a:rPr lang="en-US">
                <a:solidFill>
                  <a:srgbClr val="00FFFF"/>
                </a:solidFill>
              </a:rPr>
              <a:t>Sample known origin resident and anadromous fish and unknown origin fish at four life-history stages primarily at three locations in the Grande Ronde basin</a:t>
            </a:r>
            <a:r>
              <a:rPr lang="en-US">
                <a:solidFill>
                  <a:schemeClr val="tx2"/>
                </a:solidFill>
              </a:rPr>
              <a:t/>
            </a:r>
            <a:br>
              <a:rPr lang="en-US">
                <a:solidFill>
                  <a:schemeClr val="tx2"/>
                </a:solidFill>
              </a:rPr>
            </a:br>
            <a:endParaRPr lang="en-US">
              <a:solidFill>
                <a:schemeClr val="tx2"/>
              </a:solidFill>
            </a:endParaRPr>
          </a:p>
        </p:txBody>
      </p:sp>
      <p:sp>
        <p:nvSpPr>
          <p:cNvPr id="23555" name="Rectangle 3"/>
          <p:cNvSpPr>
            <a:spLocks noChangeArrowheads="1"/>
          </p:cNvSpPr>
          <p:nvPr/>
        </p:nvSpPr>
        <p:spPr bwMode="auto">
          <a:xfrm>
            <a:off x="1295400" y="3733800"/>
            <a:ext cx="2971800" cy="19812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chemeClr val="bg1"/>
                </a:solidFill>
              </a:rPr>
              <a:t>Age-0 juveniles</a:t>
            </a:r>
            <a:endParaRPr lang="en-US" sz="3200"/>
          </a:p>
          <a:p>
            <a:pPr marL="342900" indent="-342900">
              <a:spcBef>
                <a:spcPct val="20000"/>
              </a:spcBef>
              <a:buFontTx/>
              <a:buChar char="•"/>
            </a:pPr>
            <a:r>
              <a:rPr lang="en-US" sz="2000">
                <a:solidFill>
                  <a:schemeClr val="bg1"/>
                </a:solidFill>
              </a:rPr>
              <a:t>Resident adults</a:t>
            </a:r>
          </a:p>
          <a:p>
            <a:pPr marL="342900" indent="-342900">
              <a:spcBef>
                <a:spcPct val="20000"/>
              </a:spcBef>
              <a:buFontTx/>
              <a:buChar char="•"/>
            </a:pPr>
            <a:r>
              <a:rPr lang="en-US" sz="2000">
                <a:solidFill>
                  <a:schemeClr val="bg1"/>
                </a:solidFill>
              </a:rPr>
              <a:t>Migrating smolts</a:t>
            </a:r>
          </a:p>
          <a:p>
            <a:pPr marL="342900" indent="-342900">
              <a:spcBef>
                <a:spcPct val="20000"/>
              </a:spcBef>
              <a:buFontTx/>
              <a:buChar char="•"/>
            </a:pPr>
            <a:r>
              <a:rPr lang="en-US" sz="2000">
                <a:solidFill>
                  <a:schemeClr val="bg1"/>
                </a:solidFill>
              </a:rPr>
              <a:t>Anadromous adults</a:t>
            </a:r>
          </a:p>
          <a:p>
            <a:pPr marL="342900" indent="-342900">
              <a:spcBef>
                <a:spcPct val="20000"/>
              </a:spcBef>
              <a:buFontTx/>
              <a:buChar char="•"/>
            </a:pPr>
            <a:endParaRPr lang="en-US" sz="2000">
              <a:solidFill>
                <a:schemeClr val="bg1"/>
              </a:solidFill>
            </a:endParaRPr>
          </a:p>
        </p:txBody>
      </p:sp>
      <p:sp>
        <p:nvSpPr>
          <p:cNvPr id="23556" name="Rectangle 4"/>
          <p:cNvSpPr>
            <a:spLocks noChangeArrowheads="1"/>
          </p:cNvSpPr>
          <p:nvPr/>
        </p:nvSpPr>
        <p:spPr bwMode="auto">
          <a:xfrm>
            <a:off x="5257800" y="3733800"/>
            <a:ext cx="3200400" cy="19812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chemeClr val="bg1"/>
                </a:solidFill>
              </a:rPr>
              <a:t>Upper Grande Ronde</a:t>
            </a:r>
          </a:p>
          <a:p>
            <a:pPr marL="342900" indent="-342900">
              <a:spcBef>
                <a:spcPct val="20000"/>
              </a:spcBef>
              <a:buFontTx/>
              <a:buChar char="•"/>
            </a:pPr>
            <a:r>
              <a:rPr lang="en-US" sz="2000">
                <a:solidFill>
                  <a:schemeClr val="bg1"/>
                </a:solidFill>
              </a:rPr>
              <a:t>Catherine Crk.</a:t>
            </a:r>
          </a:p>
          <a:p>
            <a:pPr marL="342900" indent="-342900">
              <a:spcBef>
                <a:spcPct val="20000"/>
              </a:spcBef>
              <a:buFontTx/>
              <a:buChar char="•"/>
            </a:pPr>
            <a:r>
              <a:rPr lang="en-US" sz="2000">
                <a:solidFill>
                  <a:schemeClr val="bg1"/>
                </a:solidFill>
              </a:rPr>
              <a:t>Lookingglass Crk.</a:t>
            </a:r>
          </a:p>
          <a:p>
            <a:pPr marL="342900" indent="-342900">
              <a:spcBef>
                <a:spcPct val="20000"/>
              </a:spcBef>
              <a:buFontTx/>
              <a:buChar char="•"/>
            </a:pPr>
            <a:r>
              <a:rPr lang="en-US" sz="2000">
                <a:solidFill>
                  <a:schemeClr val="bg1"/>
                </a:solidFill>
              </a:rPr>
              <a:t>Other locations for anadromous adults</a:t>
            </a:r>
            <a:endParaRPr lang="en-US" sz="2000"/>
          </a:p>
        </p:txBody>
      </p:sp>
      <p:sp>
        <p:nvSpPr>
          <p:cNvPr id="23557" name="Text Box 5"/>
          <p:cNvSpPr txBox="1">
            <a:spLocks noChangeArrowheads="1"/>
          </p:cNvSpPr>
          <p:nvPr/>
        </p:nvSpPr>
        <p:spPr bwMode="auto">
          <a:xfrm>
            <a:off x="1295400" y="3200400"/>
            <a:ext cx="2552700" cy="457200"/>
          </a:xfrm>
          <a:prstGeom prst="rect">
            <a:avLst/>
          </a:prstGeom>
          <a:noFill/>
          <a:ln w="9525">
            <a:noFill/>
            <a:miter lim="800000"/>
            <a:headEnd/>
            <a:tailEnd/>
          </a:ln>
          <a:effectLst/>
        </p:spPr>
        <p:txBody>
          <a:bodyPr wrap="none">
            <a:spAutoFit/>
          </a:bodyPr>
          <a:lstStyle/>
          <a:p>
            <a:pPr eaLnBrk="0" hangingPunct="0"/>
            <a:r>
              <a:rPr lang="en-US">
                <a:solidFill>
                  <a:srgbClr val="00FF99"/>
                </a:solidFill>
              </a:rPr>
              <a:t>Life History Stages</a:t>
            </a:r>
            <a:endParaRPr lang="en-US"/>
          </a:p>
        </p:txBody>
      </p:sp>
      <p:sp>
        <p:nvSpPr>
          <p:cNvPr id="23558" name="Text Box 6"/>
          <p:cNvSpPr txBox="1">
            <a:spLocks noChangeArrowheads="1"/>
          </p:cNvSpPr>
          <p:nvPr/>
        </p:nvSpPr>
        <p:spPr bwMode="auto">
          <a:xfrm>
            <a:off x="5562600" y="3200400"/>
            <a:ext cx="1384300" cy="457200"/>
          </a:xfrm>
          <a:prstGeom prst="rect">
            <a:avLst/>
          </a:prstGeom>
          <a:noFill/>
          <a:ln w="9525">
            <a:noFill/>
            <a:miter lim="800000"/>
            <a:headEnd/>
            <a:tailEnd/>
          </a:ln>
          <a:effectLst/>
        </p:spPr>
        <p:txBody>
          <a:bodyPr wrap="none">
            <a:spAutoFit/>
          </a:bodyPr>
          <a:lstStyle/>
          <a:p>
            <a:pPr eaLnBrk="0" hangingPunct="0"/>
            <a:r>
              <a:rPr lang="en-US">
                <a:solidFill>
                  <a:srgbClr val="00FF99"/>
                </a:solidFill>
              </a:rPr>
              <a:t>Locations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nvGraphicFramePr>
        <p:xfrm>
          <a:off x="2133600" y="1600200"/>
          <a:ext cx="4800600" cy="4686300"/>
        </p:xfrm>
        <a:graphic>
          <a:graphicData uri="http://schemas.openxmlformats.org/presentationml/2006/ole">
            <p:oleObj spid="_x0000_s20483" name="Bitmap Image" r:id="rId4" imgW="4800000" imgH="4686954" progId="PBrush">
              <p:embed/>
            </p:oleObj>
          </a:graphicData>
        </a:graphic>
      </p:graphicFrame>
      <p:sp>
        <p:nvSpPr>
          <p:cNvPr id="20484" name="Text Box 4"/>
          <p:cNvSpPr txBox="1">
            <a:spLocks noChangeArrowheads="1"/>
          </p:cNvSpPr>
          <p:nvPr/>
        </p:nvSpPr>
        <p:spPr bwMode="auto">
          <a:xfrm rot="3574094">
            <a:off x="5918200" y="1876425"/>
            <a:ext cx="935038" cy="274638"/>
          </a:xfrm>
          <a:prstGeom prst="rect">
            <a:avLst/>
          </a:prstGeom>
          <a:noFill/>
          <a:ln w="9525">
            <a:noFill/>
            <a:miter lim="800000"/>
            <a:headEnd/>
            <a:tailEnd/>
          </a:ln>
          <a:effectLst/>
        </p:spPr>
        <p:txBody>
          <a:bodyPr wrap="none">
            <a:spAutoFit/>
          </a:bodyPr>
          <a:lstStyle/>
          <a:p>
            <a:r>
              <a:rPr lang="en-US" sz="1200"/>
              <a:t>Snake River</a:t>
            </a:r>
          </a:p>
        </p:txBody>
      </p:sp>
      <p:sp>
        <p:nvSpPr>
          <p:cNvPr id="20485" name="Text Box 5"/>
          <p:cNvSpPr txBox="1">
            <a:spLocks noChangeArrowheads="1"/>
          </p:cNvSpPr>
          <p:nvPr/>
        </p:nvSpPr>
        <p:spPr bwMode="auto">
          <a:xfrm>
            <a:off x="2355850" y="2890838"/>
            <a:ext cx="1217613" cy="517525"/>
          </a:xfrm>
          <a:prstGeom prst="rect">
            <a:avLst/>
          </a:prstGeom>
          <a:noFill/>
          <a:ln w="9525">
            <a:noFill/>
            <a:miter lim="800000"/>
            <a:headEnd/>
            <a:tailEnd/>
          </a:ln>
          <a:effectLst/>
        </p:spPr>
        <p:txBody>
          <a:bodyPr wrap="none">
            <a:spAutoFit/>
          </a:bodyPr>
          <a:lstStyle/>
          <a:p>
            <a:pPr algn="ctr"/>
            <a:r>
              <a:rPr lang="en-US" sz="1400"/>
              <a:t>Grande Ronde</a:t>
            </a:r>
          </a:p>
          <a:p>
            <a:pPr algn="ctr"/>
            <a:r>
              <a:rPr lang="en-US" sz="1400"/>
              <a:t>River basin</a:t>
            </a:r>
          </a:p>
        </p:txBody>
      </p:sp>
      <p:sp>
        <p:nvSpPr>
          <p:cNvPr id="20486" name="Text Box 6"/>
          <p:cNvSpPr txBox="1">
            <a:spLocks noChangeArrowheads="1"/>
          </p:cNvSpPr>
          <p:nvPr/>
        </p:nvSpPr>
        <p:spPr bwMode="auto">
          <a:xfrm>
            <a:off x="3505200" y="4137025"/>
            <a:ext cx="727075" cy="244475"/>
          </a:xfrm>
          <a:prstGeom prst="rect">
            <a:avLst/>
          </a:prstGeom>
          <a:noFill/>
          <a:ln w="9525">
            <a:noFill/>
            <a:miter lim="800000"/>
            <a:headEnd/>
            <a:tailEnd/>
          </a:ln>
          <a:effectLst/>
        </p:spPr>
        <p:txBody>
          <a:bodyPr wrap="none">
            <a:spAutoFit/>
          </a:bodyPr>
          <a:lstStyle/>
          <a:p>
            <a:r>
              <a:rPr lang="en-US" sz="1000"/>
              <a:t>La Grande</a:t>
            </a:r>
          </a:p>
        </p:txBody>
      </p:sp>
      <p:sp>
        <p:nvSpPr>
          <p:cNvPr id="20487" name="Text Box 7"/>
          <p:cNvSpPr txBox="1">
            <a:spLocks noChangeArrowheads="1"/>
          </p:cNvSpPr>
          <p:nvPr/>
        </p:nvSpPr>
        <p:spPr bwMode="auto">
          <a:xfrm>
            <a:off x="5257800" y="3679825"/>
            <a:ext cx="708025" cy="244475"/>
          </a:xfrm>
          <a:prstGeom prst="rect">
            <a:avLst/>
          </a:prstGeom>
          <a:noFill/>
          <a:ln w="9525">
            <a:noFill/>
            <a:miter lim="800000"/>
            <a:headEnd/>
            <a:tailEnd/>
          </a:ln>
          <a:effectLst/>
        </p:spPr>
        <p:txBody>
          <a:bodyPr wrap="none">
            <a:spAutoFit/>
          </a:bodyPr>
          <a:lstStyle/>
          <a:p>
            <a:r>
              <a:rPr lang="en-US" sz="1000"/>
              <a:t>Enterprise</a:t>
            </a:r>
          </a:p>
        </p:txBody>
      </p:sp>
      <p:sp>
        <p:nvSpPr>
          <p:cNvPr id="20488" name="AutoShape 8"/>
          <p:cNvSpPr>
            <a:spLocks noChangeAspect="1" noChangeArrowheads="1"/>
          </p:cNvSpPr>
          <p:nvPr/>
        </p:nvSpPr>
        <p:spPr bwMode="auto">
          <a:xfrm>
            <a:off x="5410200" y="2590800"/>
            <a:ext cx="109538" cy="109538"/>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20489" name="AutoShape 9"/>
          <p:cNvSpPr>
            <a:spLocks noChangeAspect="1" noChangeArrowheads="1"/>
          </p:cNvSpPr>
          <p:nvPr/>
        </p:nvSpPr>
        <p:spPr bwMode="auto">
          <a:xfrm>
            <a:off x="4572000" y="3375025"/>
            <a:ext cx="109538" cy="109538"/>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20490" name="AutoShape 10"/>
          <p:cNvSpPr>
            <a:spLocks noChangeArrowheads="1"/>
          </p:cNvSpPr>
          <p:nvPr/>
        </p:nvSpPr>
        <p:spPr bwMode="auto">
          <a:xfrm>
            <a:off x="4114800" y="2917825"/>
            <a:ext cx="109538" cy="109538"/>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20491" name="Text Box 11"/>
          <p:cNvSpPr txBox="1">
            <a:spLocks noChangeArrowheads="1"/>
          </p:cNvSpPr>
          <p:nvPr/>
        </p:nvSpPr>
        <p:spPr bwMode="auto">
          <a:xfrm>
            <a:off x="3886200" y="5029200"/>
            <a:ext cx="2273300" cy="1190625"/>
          </a:xfrm>
          <a:prstGeom prst="rect">
            <a:avLst/>
          </a:prstGeom>
          <a:noFill/>
          <a:ln w="9525">
            <a:noFill/>
            <a:miter lim="800000"/>
            <a:headEnd/>
            <a:tailEnd/>
          </a:ln>
          <a:effectLst/>
        </p:spPr>
        <p:txBody>
          <a:bodyPr>
            <a:spAutoFit/>
          </a:bodyPr>
          <a:lstStyle/>
          <a:p>
            <a:r>
              <a:rPr lang="en-US" sz="1800"/>
              <a:t>Anadromous adults</a:t>
            </a:r>
          </a:p>
          <a:p>
            <a:r>
              <a:rPr lang="en-US" sz="1800"/>
              <a:t>Smolts</a:t>
            </a:r>
          </a:p>
          <a:p>
            <a:r>
              <a:rPr lang="en-US" sz="1800"/>
              <a:t>Resident adults, Age-0</a:t>
            </a:r>
          </a:p>
          <a:p>
            <a:r>
              <a:rPr lang="en-US" sz="1800"/>
              <a:t>Known resident pop.</a:t>
            </a:r>
          </a:p>
        </p:txBody>
      </p:sp>
      <p:sp>
        <p:nvSpPr>
          <p:cNvPr id="20492" name="AutoShape 12"/>
          <p:cNvSpPr>
            <a:spLocks noChangeAspect="1" noChangeArrowheads="1"/>
          </p:cNvSpPr>
          <p:nvPr/>
        </p:nvSpPr>
        <p:spPr bwMode="auto">
          <a:xfrm>
            <a:off x="3733800" y="5181600"/>
            <a:ext cx="109538" cy="109538"/>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20493" name="AutoShape 13"/>
          <p:cNvSpPr>
            <a:spLocks noChangeAspect="1" noChangeArrowheads="1"/>
          </p:cNvSpPr>
          <p:nvPr/>
        </p:nvSpPr>
        <p:spPr bwMode="auto">
          <a:xfrm>
            <a:off x="4191000" y="2917825"/>
            <a:ext cx="109538" cy="109538"/>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en-US"/>
          </a:p>
        </p:txBody>
      </p:sp>
      <p:sp>
        <p:nvSpPr>
          <p:cNvPr id="20494" name="AutoShape 14"/>
          <p:cNvSpPr>
            <a:spLocks noChangeAspect="1" noChangeArrowheads="1"/>
          </p:cNvSpPr>
          <p:nvPr/>
        </p:nvSpPr>
        <p:spPr bwMode="auto">
          <a:xfrm>
            <a:off x="3733800" y="5486400"/>
            <a:ext cx="109538" cy="109538"/>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en-US"/>
          </a:p>
        </p:txBody>
      </p:sp>
      <p:sp>
        <p:nvSpPr>
          <p:cNvPr id="20495" name="AutoShape 15"/>
          <p:cNvSpPr>
            <a:spLocks noChangeAspect="1" noChangeArrowheads="1"/>
          </p:cNvSpPr>
          <p:nvPr/>
        </p:nvSpPr>
        <p:spPr bwMode="auto">
          <a:xfrm>
            <a:off x="3124200" y="4670425"/>
            <a:ext cx="109538" cy="109538"/>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20496" name="AutoShape 16"/>
          <p:cNvSpPr>
            <a:spLocks noChangeAspect="1" noChangeArrowheads="1"/>
          </p:cNvSpPr>
          <p:nvPr/>
        </p:nvSpPr>
        <p:spPr bwMode="auto">
          <a:xfrm>
            <a:off x="4267200" y="4648200"/>
            <a:ext cx="109538" cy="109538"/>
          </a:xfrm>
          <a:prstGeom prst="octagon">
            <a:avLst>
              <a:gd name="adj" fmla="val 29287"/>
            </a:avLst>
          </a:prstGeom>
          <a:solidFill>
            <a:srgbClr val="FF0000"/>
          </a:solidFill>
          <a:ln w="9525">
            <a:solidFill>
              <a:schemeClr val="tx1"/>
            </a:solidFill>
            <a:miter lim="800000"/>
            <a:headEnd/>
            <a:tailEnd/>
          </a:ln>
          <a:effectLst/>
        </p:spPr>
        <p:txBody>
          <a:bodyPr wrap="none" anchor="ctr"/>
          <a:lstStyle/>
          <a:p>
            <a:endParaRPr lang="en-US"/>
          </a:p>
        </p:txBody>
      </p:sp>
      <p:sp>
        <p:nvSpPr>
          <p:cNvPr id="20497" name="AutoShape 17"/>
          <p:cNvSpPr>
            <a:spLocks noChangeAspect="1" noChangeArrowheads="1"/>
          </p:cNvSpPr>
          <p:nvPr/>
        </p:nvSpPr>
        <p:spPr bwMode="auto">
          <a:xfrm>
            <a:off x="3124200" y="4594225"/>
            <a:ext cx="109538" cy="109538"/>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en-US"/>
          </a:p>
        </p:txBody>
      </p:sp>
      <p:sp>
        <p:nvSpPr>
          <p:cNvPr id="20498" name="AutoShape 18"/>
          <p:cNvSpPr>
            <a:spLocks noChangeAspect="1" noChangeArrowheads="1"/>
          </p:cNvSpPr>
          <p:nvPr/>
        </p:nvSpPr>
        <p:spPr bwMode="auto">
          <a:xfrm>
            <a:off x="4191000" y="4572000"/>
            <a:ext cx="109538" cy="109538"/>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en-US"/>
          </a:p>
        </p:txBody>
      </p:sp>
      <p:sp>
        <p:nvSpPr>
          <p:cNvPr id="20500" name="Oval 20"/>
          <p:cNvSpPr>
            <a:spLocks noChangeArrowheads="1"/>
          </p:cNvSpPr>
          <p:nvPr/>
        </p:nvSpPr>
        <p:spPr bwMode="auto">
          <a:xfrm>
            <a:off x="2895600" y="4648200"/>
            <a:ext cx="609600" cy="762000"/>
          </a:xfrm>
          <a:prstGeom prst="ellipse">
            <a:avLst/>
          </a:prstGeom>
          <a:noFill/>
          <a:ln w="31750">
            <a:solidFill>
              <a:srgbClr val="FF0000"/>
            </a:solidFill>
            <a:round/>
            <a:headEnd/>
            <a:tailEnd/>
          </a:ln>
          <a:effectLst/>
        </p:spPr>
        <p:txBody>
          <a:bodyPr wrap="none" anchor="ctr"/>
          <a:lstStyle/>
          <a:p>
            <a:endParaRPr lang="en-US"/>
          </a:p>
        </p:txBody>
      </p:sp>
      <p:sp>
        <p:nvSpPr>
          <p:cNvPr id="20501" name="Oval 21"/>
          <p:cNvSpPr>
            <a:spLocks noChangeArrowheads="1"/>
          </p:cNvSpPr>
          <p:nvPr/>
        </p:nvSpPr>
        <p:spPr bwMode="auto">
          <a:xfrm>
            <a:off x="4343400" y="4572000"/>
            <a:ext cx="685800" cy="457200"/>
          </a:xfrm>
          <a:prstGeom prst="ellipse">
            <a:avLst/>
          </a:prstGeom>
          <a:noFill/>
          <a:ln w="31750">
            <a:solidFill>
              <a:srgbClr val="FF0000"/>
            </a:solidFill>
            <a:round/>
            <a:headEnd/>
            <a:tailEnd/>
          </a:ln>
          <a:effectLst/>
        </p:spPr>
        <p:txBody>
          <a:bodyPr wrap="none" anchor="ctr"/>
          <a:lstStyle/>
          <a:p>
            <a:endParaRPr lang="en-US"/>
          </a:p>
        </p:txBody>
      </p:sp>
      <p:sp>
        <p:nvSpPr>
          <p:cNvPr id="20502" name="Oval 22"/>
          <p:cNvSpPr>
            <a:spLocks noChangeArrowheads="1"/>
          </p:cNvSpPr>
          <p:nvPr/>
        </p:nvSpPr>
        <p:spPr bwMode="auto">
          <a:xfrm>
            <a:off x="3810000" y="2689225"/>
            <a:ext cx="457200" cy="457200"/>
          </a:xfrm>
          <a:prstGeom prst="ellipse">
            <a:avLst/>
          </a:prstGeom>
          <a:noFill/>
          <a:ln w="31750">
            <a:solidFill>
              <a:srgbClr val="FF0000"/>
            </a:solidFill>
            <a:round/>
            <a:headEnd/>
            <a:tailEnd/>
          </a:ln>
          <a:effectLst/>
        </p:spPr>
        <p:txBody>
          <a:bodyPr wrap="none" anchor="ctr"/>
          <a:lstStyle/>
          <a:p>
            <a:endParaRPr lang="en-US"/>
          </a:p>
        </p:txBody>
      </p:sp>
      <p:sp>
        <p:nvSpPr>
          <p:cNvPr id="20503" name="Oval 23"/>
          <p:cNvSpPr>
            <a:spLocks noChangeArrowheads="1"/>
          </p:cNvSpPr>
          <p:nvPr/>
        </p:nvSpPr>
        <p:spPr bwMode="auto">
          <a:xfrm>
            <a:off x="3733800" y="5715000"/>
            <a:ext cx="152400" cy="152400"/>
          </a:xfrm>
          <a:prstGeom prst="ellipse">
            <a:avLst/>
          </a:prstGeom>
          <a:noFill/>
          <a:ln w="31750">
            <a:solidFill>
              <a:srgbClr val="FF0000"/>
            </a:solidFill>
            <a:round/>
            <a:headEnd/>
            <a:tailEnd/>
          </a:ln>
          <a:effectLst/>
        </p:spPr>
        <p:txBody>
          <a:bodyPr wrap="none" anchor="ctr"/>
          <a:lstStyle/>
          <a:p>
            <a:endParaRPr lang="en-US"/>
          </a:p>
        </p:txBody>
      </p:sp>
      <p:sp>
        <p:nvSpPr>
          <p:cNvPr id="20504" name="Text Box 24"/>
          <p:cNvSpPr txBox="1">
            <a:spLocks noChangeArrowheads="1"/>
          </p:cNvSpPr>
          <p:nvPr/>
        </p:nvSpPr>
        <p:spPr bwMode="auto">
          <a:xfrm>
            <a:off x="2819400" y="685800"/>
            <a:ext cx="3571875" cy="579438"/>
          </a:xfrm>
          <a:prstGeom prst="rect">
            <a:avLst/>
          </a:prstGeom>
          <a:noFill/>
          <a:ln w="19050">
            <a:noFill/>
            <a:miter lim="800000"/>
            <a:headEnd/>
            <a:tailEnd/>
          </a:ln>
          <a:effectLst/>
        </p:spPr>
        <p:txBody>
          <a:bodyPr wrap="none">
            <a:spAutoFit/>
          </a:bodyPr>
          <a:lstStyle/>
          <a:p>
            <a:r>
              <a:rPr lang="en-US" sz="3200">
                <a:solidFill>
                  <a:srgbClr val="FFFF00"/>
                </a:solidFill>
              </a:rPr>
              <a:t>Fish Collection Sites</a:t>
            </a:r>
          </a:p>
        </p:txBody>
      </p:sp>
      <p:sp>
        <p:nvSpPr>
          <p:cNvPr id="20506" name="AutoShape 26"/>
          <p:cNvSpPr>
            <a:spLocks noChangeAspect="1" noChangeArrowheads="1"/>
          </p:cNvSpPr>
          <p:nvPr/>
        </p:nvSpPr>
        <p:spPr bwMode="auto">
          <a:xfrm>
            <a:off x="3546475" y="4876800"/>
            <a:ext cx="109538" cy="109538"/>
          </a:xfrm>
          <a:prstGeom prst="octagon">
            <a:avLst>
              <a:gd name="adj" fmla="val 29287"/>
            </a:avLst>
          </a:prstGeom>
          <a:solidFill>
            <a:srgbClr val="993366"/>
          </a:solidFill>
          <a:ln w="9525">
            <a:solidFill>
              <a:schemeClr val="tx1"/>
            </a:solidFill>
            <a:miter lim="800000"/>
            <a:headEnd/>
            <a:tailEnd/>
          </a:ln>
          <a:effectLst/>
        </p:spPr>
        <p:txBody>
          <a:bodyPr wrap="none" anchor="ctr"/>
          <a:lstStyle/>
          <a:p>
            <a:endParaRPr lang="en-US"/>
          </a:p>
        </p:txBody>
      </p:sp>
      <p:sp>
        <p:nvSpPr>
          <p:cNvPr id="20507" name="AutoShape 27"/>
          <p:cNvSpPr>
            <a:spLocks noChangeAspect="1" noChangeArrowheads="1"/>
          </p:cNvSpPr>
          <p:nvPr/>
        </p:nvSpPr>
        <p:spPr bwMode="auto">
          <a:xfrm>
            <a:off x="3733800" y="6019800"/>
            <a:ext cx="109538" cy="109538"/>
          </a:xfrm>
          <a:prstGeom prst="octagon">
            <a:avLst>
              <a:gd name="adj" fmla="val 29287"/>
            </a:avLst>
          </a:prstGeom>
          <a:solidFill>
            <a:srgbClr val="99336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304800"/>
            <a:ext cx="7772400" cy="1143000"/>
          </a:xfrm>
        </p:spPr>
        <p:txBody>
          <a:bodyPr/>
          <a:lstStyle/>
          <a:p>
            <a:r>
              <a:rPr lang="en-US" sz="3600">
                <a:solidFill>
                  <a:srgbClr val="FFFF00"/>
                </a:solidFill>
              </a:rPr>
              <a:t>Sample Sizes</a:t>
            </a:r>
          </a:p>
        </p:txBody>
      </p:sp>
      <p:graphicFrame>
        <p:nvGraphicFramePr>
          <p:cNvPr id="52596" name="Group 372"/>
          <p:cNvGraphicFramePr>
            <a:graphicFrameLocks noGrp="1"/>
          </p:cNvGraphicFramePr>
          <p:nvPr>
            <p:ph type="tbl" idx="1"/>
          </p:nvPr>
        </p:nvGraphicFramePr>
        <p:xfrm>
          <a:off x="609600" y="1219200"/>
          <a:ext cx="8305800" cy="5334000"/>
        </p:xfrm>
        <a:graphic>
          <a:graphicData uri="http://schemas.openxmlformats.org/drawingml/2006/table">
            <a:tbl>
              <a:tblPr/>
              <a:tblGrid>
                <a:gridCol w="2280024"/>
                <a:gridCol w="1628588"/>
                <a:gridCol w="1302871"/>
                <a:gridCol w="1433497"/>
                <a:gridCol w="1660820"/>
              </a:tblGrid>
              <a:tr h="864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Site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Age-0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Resident adults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Smolts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Anad. adults</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Lookingglass Crk.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8</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Upper Grande Ronde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56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28</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Catherine Crk.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68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31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46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59</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Beaver Crk. (known residents)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Deer Crk.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27</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Little Sheep Crk.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17</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609600"/>
            <a:ext cx="8229600" cy="1143000"/>
          </a:xfrm>
        </p:spPr>
        <p:txBody>
          <a:bodyPr/>
          <a:lstStyle/>
          <a:p>
            <a:r>
              <a:rPr lang="en-US" sz="3200" dirty="0">
                <a:solidFill>
                  <a:srgbClr val="FFFF00"/>
                </a:solidFill>
              </a:rPr>
              <a:t>Discriminating </a:t>
            </a:r>
            <a:r>
              <a:rPr lang="en-US" sz="3200" dirty="0" smtClean="0">
                <a:solidFill>
                  <a:srgbClr val="FFFF00"/>
                </a:solidFill>
              </a:rPr>
              <a:t>life-history samples </a:t>
            </a:r>
            <a:r>
              <a:rPr lang="en-US" sz="3200" dirty="0">
                <a:solidFill>
                  <a:srgbClr val="FFFF00"/>
                </a:solidFill>
              </a:rPr>
              <a:t>in the field</a:t>
            </a:r>
          </a:p>
        </p:txBody>
      </p:sp>
      <p:sp>
        <p:nvSpPr>
          <p:cNvPr id="55299" name="Rectangle 3"/>
          <p:cNvSpPr>
            <a:spLocks noGrp="1" noChangeArrowheads="1"/>
          </p:cNvSpPr>
          <p:nvPr>
            <p:ph type="body" idx="1"/>
          </p:nvPr>
        </p:nvSpPr>
        <p:spPr>
          <a:xfrm>
            <a:off x="685800" y="1676400"/>
            <a:ext cx="7772400" cy="4114800"/>
          </a:xfrm>
        </p:spPr>
        <p:txBody>
          <a:bodyPr/>
          <a:lstStyle/>
          <a:p>
            <a:r>
              <a:rPr lang="en-US" sz="2400" dirty="0" err="1">
                <a:solidFill>
                  <a:schemeClr val="bg1"/>
                </a:solidFill>
              </a:rPr>
              <a:t>Smolts</a:t>
            </a:r>
            <a:r>
              <a:rPr lang="en-US" sz="2400" dirty="0">
                <a:solidFill>
                  <a:schemeClr val="bg1"/>
                </a:solidFill>
              </a:rPr>
              <a:t> were captured in the Spring in migrant traps and were identified by size, morphology, and coloration.</a:t>
            </a:r>
          </a:p>
          <a:p>
            <a:pPr lvl="2"/>
            <a:r>
              <a:rPr lang="en-US" dirty="0">
                <a:solidFill>
                  <a:schemeClr val="bg1"/>
                </a:solidFill>
              </a:rPr>
              <a:t>&gt; 130 mm but &lt; 250 mm FL</a:t>
            </a:r>
          </a:p>
          <a:p>
            <a:pPr lvl="2"/>
            <a:r>
              <a:rPr lang="en-US" dirty="0" err="1">
                <a:solidFill>
                  <a:schemeClr val="bg1"/>
                </a:solidFill>
              </a:rPr>
              <a:t>Fusiform</a:t>
            </a:r>
            <a:r>
              <a:rPr lang="en-US" dirty="0">
                <a:solidFill>
                  <a:schemeClr val="bg1"/>
                </a:solidFill>
              </a:rPr>
              <a:t> shape</a:t>
            </a:r>
          </a:p>
          <a:p>
            <a:pPr lvl="2"/>
            <a:r>
              <a:rPr lang="en-US" dirty="0">
                <a:solidFill>
                  <a:schemeClr val="bg1"/>
                </a:solidFill>
              </a:rPr>
              <a:t>Deciduous scales</a:t>
            </a:r>
          </a:p>
          <a:p>
            <a:pPr lvl="2"/>
            <a:r>
              <a:rPr lang="en-US" dirty="0">
                <a:solidFill>
                  <a:schemeClr val="bg1"/>
                </a:solidFill>
              </a:rPr>
              <a:t>Silvery color with lack of </a:t>
            </a:r>
            <a:r>
              <a:rPr lang="en-US" dirty="0" err="1">
                <a:solidFill>
                  <a:schemeClr val="bg1"/>
                </a:solidFill>
              </a:rPr>
              <a:t>parr</a:t>
            </a:r>
            <a:r>
              <a:rPr lang="en-US" dirty="0">
                <a:solidFill>
                  <a:schemeClr val="bg1"/>
                </a:solidFill>
              </a:rPr>
              <a:t> marks</a:t>
            </a:r>
          </a:p>
          <a:p>
            <a:r>
              <a:rPr lang="en-US" sz="2400" dirty="0">
                <a:solidFill>
                  <a:schemeClr val="bg1"/>
                </a:solidFill>
              </a:rPr>
              <a:t>Resident adults were fish collected during the summer above weirs</a:t>
            </a:r>
          </a:p>
          <a:p>
            <a:pPr lvl="2"/>
            <a:r>
              <a:rPr lang="en-US" dirty="0">
                <a:solidFill>
                  <a:schemeClr val="bg1"/>
                </a:solidFill>
              </a:rPr>
              <a:t> &gt; 180 mm FL</a:t>
            </a:r>
          </a:p>
          <a:p>
            <a:pPr lvl="2"/>
            <a:r>
              <a:rPr lang="en-US" dirty="0">
                <a:solidFill>
                  <a:schemeClr val="bg1"/>
                </a:solidFill>
              </a:rPr>
              <a:t>Mature gonads</a:t>
            </a:r>
            <a:r>
              <a:rPr lang="en-US" dirty="0"/>
              <a:t> </a:t>
            </a:r>
            <a:endParaRPr lang="en-US" dirty="0">
              <a:solidFill>
                <a:schemeClr val="bg1"/>
              </a:solidFill>
            </a:endParaRPr>
          </a:p>
          <a:p>
            <a:r>
              <a:rPr lang="en-US" sz="2400" dirty="0">
                <a:solidFill>
                  <a:schemeClr val="bg1"/>
                </a:solidFill>
              </a:rPr>
              <a:t>Age-0 fish were collected in Summer and &lt; 100 mm FL</a:t>
            </a:r>
          </a:p>
          <a:p>
            <a:r>
              <a:rPr lang="en-US" sz="2400" dirty="0">
                <a:solidFill>
                  <a:schemeClr val="bg1"/>
                </a:solidFill>
              </a:rPr>
              <a:t>Adults collected in the spring at adult trapping facilities</a:t>
            </a:r>
          </a:p>
          <a:p>
            <a:pPr lvl="2"/>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a:solidFill>
                  <a:srgbClr val="FFFF66"/>
                </a:solidFill>
              </a:rPr>
              <a:t>Sample Analysis</a:t>
            </a:r>
          </a:p>
        </p:txBody>
      </p:sp>
      <p:sp>
        <p:nvSpPr>
          <p:cNvPr id="29699" name="Rectangle 3"/>
          <p:cNvSpPr>
            <a:spLocks noGrp="1" noChangeArrowheads="1"/>
          </p:cNvSpPr>
          <p:nvPr>
            <p:ph type="body" idx="1"/>
          </p:nvPr>
        </p:nvSpPr>
        <p:spPr>
          <a:xfrm>
            <a:off x="1828800" y="1752600"/>
            <a:ext cx="5715000" cy="3657600"/>
          </a:xfrm>
        </p:spPr>
        <p:txBody>
          <a:bodyPr/>
          <a:lstStyle/>
          <a:p>
            <a:endParaRPr lang="en-US" sz="2800">
              <a:solidFill>
                <a:srgbClr val="00FFFF"/>
              </a:solidFill>
            </a:endParaRPr>
          </a:p>
          <a:p>
            <a:r>
              <a:rPr lang="en-US" sz="2800">
                <a:solidFill>
                  <a:srgbClr val="00FFFF"/>
                </a:solidFill>
              </a:rPr>
              <a:t>Otoliths dissected from all fish</a:t>
            </a:r>
          </a:p>
          <a:p>
            <a:r>
              <a:rPr lang="en-US" sz="2800">
                <a:solidFill>
                  <a:srgbClr val="00FFFF"/>
                </a:solidFill>
              </a:rPr>
              <a:t>Otoliths analyzed at OSU</a:t>
            </a:r>
          </a:p>
          <a:p>
            <a:r>
              <a:rPr lang="en-US" sz="2800">
                <a:solidFill>
                  <a:srgbClr val="00FFFF"/>
                </a:solidFill>
              </a:rPr>
              <a:t>Otoliths sectioned and polished</a:t>
            </a:r>
          </a:p>
          <a:p>
            <a:r>
              <a:rPr lang="en-US" sz="2800">
                <a:solidFill>
                  <a:srgbClr val="00FFFF"/>
                </a:solidFill>
              </a:rPr>
              <a:t>Electron microprobe</a:t>
            </a:r>
          </a:p>
          <a:p>
            <a:r>
              <a:rPr lang="en-US" sz="2800">
                <a:solidFill>
                  <a:srgbClr val="00FFFF"/>
                </a:solidFill>
              </a:rPr>
              <a:t>Sr &amp; Ca elemental concentrations</a:t>
            </a:r>
          </a:p>
          <a:p>
            <a:endParaRPr lang="en-US" sz="2800">
              <a:solidFill>
                <a:srgbClr val="00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533400"/>
            <a:ext cx="7772400" cy="1143000"/>
          </a:xfrm>
        </p:spPr>
        <p:txBody>
          <a:bodyPr/>
          <a:lstStyle/>
          <a:p>
            <a:r>
              <a:rPr lang="en-US" sz="3600" dirty="0" err="1">
                <a:solidFill>
                  <a:srgbClr val="FFFF66"/>
                </a:solidFill>
              </a:rPr>
              <a:t>Otolith</a:t>
            </a:r>
            <a:r>
              <a:rPr lang="en-US" sz="3600" dirty="0">
                <a:solidFill>
                  <a:srgbClr val="FFFF66"/>
                </a:solidFill>
              </a:rPr>
              <a:t> Schematic Diagram</a:t>
            </a:r>
          </a:p>
        </p:txBody>
      </p:sp>
      <p:sp>
        <p:nvSpPr>
          <p:cNvPr id="28675" name="Rectangle 3"/>
          <p:cNvSpPr>
            <a:spLocks noGrp="1" noChangeArrowheads="1"/>
          </p:cNvSpPr>
          <p:nvPr>
            <p:ph type="body" sz="half" idx="1"/>
          </p:nvPr>
        </p:nvSpPr>
        <p:spPr>
          <a:xfrm>
            <a:off x="533400" y="1981200"/>
            <a:ext cx="3810000" cy="4114800"/>
          </a:xfrm>
        </p:spPr>
        <p:txBody>
          <a:bodyPr/>
          <a:lstStyle/>
          <a:p>
            <a:r>
              <a:rPr lang="en-US" sz="2400" dirty="0">
                <a:solidFill>
                  <a:srgbClr val="00FFFF"/>
                </a:solidFill>
              </a:rPr>
              <a:t>Core region represents growth from mothers nutrients (i.e. marine or freshwater).</a:t>
            </a:r>
          </a:p>
          <a:p>
            <a:r>
              <a:rPr lang="en-US" sz="2400" dirty="0">
                <a:solidFill>
                  <a:srgbClr val="00FFFF"/>
                </a:solidFill>
              </a:rPr>
              <a:t>Freshwater growth region approximately 400 um from core (corresponds to </a:t>
            </a:r>
            <a:r>
              <a:rPr lang="en-US" sz="2400" dirty="0" err="1">
                <a:solidFill>
                  <a:srgbClr val="00FFFF"/>
                </a:solidFill>
              </a:rPr>
              <a:t>parr</a:t>
            </a:r>
            <a:r>
              <a:rPr lang="en-US" sz="2400" dirty="0">
                <a:solidFill>
                  <a:srgbClr val="00FFFF"/>
                </a:solidFill>
              </a:rPr>
              <a:t> life stage).</a:t>
            </a:r>
          </a:p>
          <a:p>
            <a:r>
              <a:rPr lang="en-US" sz="2400" dirty="0">
                <a:solidFill>
                  <a:srgbClr val="00FFFF"/>
                </a:solidFill>
              </a:rPr>
              <a:t>Three samples taken in each growth region and t-tests used to detect differences.</a:t>
            </a:r>
          </a:p>
        </p:txBody>
      </p:sp>
      <p:grpSp>
        <p:nvGrpSpPr>
          <p:cNvPr id="28677" name="Group 5"/>
          <p:cNvGrpSpPr>
            <a:grpSpLocks/>
          </p:cNvGrpSpPr>
          <p:nvPr/>
        </p:nvGrpSpPr>
        <p:grpSpPr bwMode="auto">
          <a:xfrm>
            <a:off x="4267200" y="2133600"/>
            <a:ext cx="4724400" cy="4191000"/>
            <a:chOff x="1101" y="676"/>
            <a:chExt cx="3021" cy="2367"/>
          </a:xfrm>
        </p:grpSpPr>
        <p:graphicFrame>
          <p:nvGraphicFramePr>
            <p:cNvPr id="28678" name="Object 6"/>
            <p:cNvGraphicFramePr>
              <a:graphicFrameLocks noChangeAspect="1"/>
            </p:cNvGraphicFramePr>
            <p:nvPr/>
          </p:nvGraphicFramePr>
          <p:xfrm>
            <a:off x="1101" y="676"/>
            <a:ext cx="3021" cy="2367"/>
          </p:xfrm>
          <a:graphic>
            <a:graphicData uri="http://schemas.openxmlformats.org/presentationml/2006/ole">
              <p:oleObj spid="_x0000_s28678" name="Bitmap Image" r:id="rId4" imgW="3343742" imgH="2619048" progId="PBrush">
                <p:embed/>
              </p:oleObj>
            </a:graphicData>
          </a:graphic>
        </p:graphicFrame>
        <p:sp>
          <p:nvSpPr>
            <p:cNvPr id="28679" name="Text Box 7"/>
            <p:cNvSpPr txBox="1">
              <a:spLocks noChangeArrowheads="1"/>
            </p:cNvSpPr>
            <p:nvPr/>
          </p:nvSpPr>
          <p:spPr bwMode="auto">
            <a:xfrm>
              <a:off x="3408" y="2372"/>
              <a:ext cx="620" cy="253"/>
            </a:xfrm>
            <a:prstGeom prst="rect">
              <a:avLst/>
            </a:prstGeom>
            <a:solidFill>
              <a:schemeClr val="folHlink"/>
            </a:solidFill>
            <a:ln w="19050">
              <a:noFill/>
              <a:miter lim="800000"/>
              <a:headEnd/>
              <a:tailEnd/>
            </a:ln>
            <a:effectLst/>
          </p:spPr>
          <p:txBody>
            <a:bodyPr wrap="none">
              <a:spAutoFit/>
            </a:bodyPr>
            <a:lstStyle/>
            <a:p>
              <a:r>
                <a:rPr lang="en-US" sz="1800"/>
                <a:t>600 um</a:t>
              </a:r>
            </a:p>
          </p:txBody>
        </p:sp>
        <p:sp>
          <p:nvSpPr>
            <p:cNvPr id="28680" name="Oval 8"/>
            <p:cNvSpPr>
              <a:spLocks noChangeArrowheads="1"/>
            </p:cNvSpPr>
            <p:nvPr/>
          </p:nvSpPr>
          <p:spPr bwMode="auto">
            <a:xfrm>
              <a:off x="2496" y="1200"/>
              <a:ext cx="48" cy="48"/>
            </a:xfrm>
            <a:prstGeom prst="ellipse">
              <a:avLst/>
            </a:prstGeom>
            <a:solidFill>
              <a:schemeClr val="accent2"/>
            </a:solidFill>
            <a:ln w="19050">
              <a:solidFill>
                <a:schemeClr val="accent2"/>
              </a:solidFill>
              <a:round/>
              <a:headEnd/>
              <a:tailEnd/>
            </a:ln>
            <a:effectLst/>
          </p:spPr>
          <p:txBody>
            <a:bodyPr wrap="none" anchor="ctr"/>
            <a:lstStyle/>
            <a:p>
              <a:endParaRPr lang="en-US"/>
            </a:p>
          </p:txBody>
        </p:sp>
        <p:sp>
          <p:nvSpPr>
            <p:cNvPr id="28681" name="Oval 9"/>
            <p:cNvSpPr>
              <a:spLocks noChangeArrowheads="1"/>
            </p:cNvSpPr>
            <p:nvPr/>
          </p:nvSpPr>
          <p:spPr bwMode="auto">
            <a:xfrm>
              <a:off x="2544" y="1248"/>
              <a:ext cx="48" cy="48"/>
            </a:xfrm>
            <a:prstGeom prst="ellipse">
              <a:avLst/>
            </a:prstGeom>
            <a:solidFill>
              <a:srgbClr val="0000FF"/>
            </a:solidFill>
            <a:ln w="19050">
              <a:solidFill>
                <a:srgbClr val="0000FF"/>
              </a:solidFill>
              <a:round/>
              <a:headEnd/>
              <a:tailEnd/>
            </a:ln>
            <a:effectLst/>
          </p:spPr>
          <p:txBody>
            <a:bodyPr wrap="none" anchor="ctr"/>
            <a:lstStyle/>
            <a:p>
              <a:endParaRPr lang="en-US"/>
            </a:p>
          </p:txBody>
        </p:sp>
        <p:sp>
          <p:nvSpPr>
            <p:cNvPr id="28682" name="Oval 10"/>
            <p:cNvSpPr>
              <a:spLocks noChangeArrowheads="1"/>
            </p:cNvSpPr>
            <p:nvPr/>
          </p:nvSpPr>
          <p:spPr bwMode="auto">
            <a:xfrm>
              <a:off x="2736" y="1776"/>
              <a:ext cx="48" cy="48"/>
            </a:xfrm>
            <a:prstGeom prst="ellipse">
              <a:avLst/>
            </a:prstGeom>
            <a:solidFill>
              <a:srgbClr val="FF0000"/>
            </a:solidFill>
            <a:ln w="19050">
              <a:solidFill>
                <a:srgbClr val="FF0000"/>
              </a:solidFill>
              <a:round/>
              <a:headEnd/>
              <a:tailEnd/>
            </a:ln>
            <a:effectLst/>
          </p:spPr>
          <p:txBody>
            <a:bodyPr wrap="none" anchor="ctr"/>
            <a:lstStyle/>
            <a:p>
              <a:endParaRPr lang="en-US"/>
            </a:p>
          </p:txBody>
        </p:sp>
        <p:sp>
          <p:nvSpPr>
            <p:cNvPr id="28683" name="Oval 11"/>
            <p:cNvSpPr>
              <a:spLocks noChangeArrowheads="1"/>
            </p:cNvSpPr>
            <p:nvPr/>
          </p:nvSpPr>
          <p:spPr bwMode="auto">
            <a:xfrm>
              <a:off x="2448" y="1152"/>
              <a:ext cx="48" cy="48"/>
            </a:xfrm>
            <a:prstGeom prst="ellipse">
              <a:avLst/>
            </a:prstGeom>
            <a:solidFill>
              <a:srgbClr val="0000FF"/>
            </a:solidFill>
            <a:ln w="19050">
              <a:solidFill>
                <a:srgbClr val="0000FF"/>
              </a:solidFill>
              <a:round/>
              <a:headEnd/>
              <a:tailEnd/>
            </a:ln>
            <a:effectLst/>
          </p:spPr>
          <p:txBody>
            <a:bodyPr wrap="none" anchor="ctr"/>
            <a:lstStyle/>
            <a:p>
              <a:endParaRPr lang="en-US"/>
            </a:p>
          </p:txBody>
        </p:sp>
        <p:sp>
          <p:nvSpPr>
            <p:cNvPr id="28684" name="Oval 12"/>
            <p:cNvSpPr>
              <a:spLocks noChangeArrowheads="1"/>
            </p:cNvSpPr>
            <p:nvPr/>
          </p:nvSpPr>
          <p:spPr bwMode="auto">
            <a:xfrm>
              <a:off x="2832" y="1680"/>
              <a:ext cx="48" cy="48"/>
            </a:xfrm>
            <a:prstGeom prst="ellipse">
              <a:avLst/>
            </a:prstGeom>
            <a:solidFill>
              <a:srgbClr val="FF0000"/>
            </a:solidFill>
            <a:ln w="19050">
              <a:solidFill>
                <a:srgbClr val="FF0000"/>
              </a:solidFill>
              <a:round/>
              <a:headEnd/>
              <a:tailEnd/>
            </a:ln>
            <a:effectLst/>
          </p:spPr>
          <p:txBody>
            <a:bodyPr wrap="none" anchor="ctr"/>
            <a:lstStyle/>
            <a:p>
              <a:endParaRPr lang="en-US"/>
            </a:p>
          </p:txBody>
        </p:sp>
        <p:sp>
          <p:nvSpPr>
            <p:cNvPr id="28685" name="Oval 13"/>
            <p:cNvSpPr>
              <a:spLocks noChangeArrowheads="1"/>
            </p:cNvSpPr>
            <p:nvPr/>
          </p:nvSpPr>
          <p:spPr bwMode="auto">
            <a:xfrm>
              <a:off x="2784" y="1728"/>
              <a:ext cx="48" cy="48"/>
            </a:xfrm>
            <a:prstGeom prst="ellipse">
              <a:avLst/>
            </a:prstGeom>
            <a:solidFill>
              <a:srgbClr val="FF0000"/>
            </a:solidFill>
            <a:ln w="19050">
              <a:solidFill>
                <a:srgbClr val="FF0000"/>
              </a:solidFill>
              <a:round/>
              <a:headEnd/>
              <a:tailEnd/>
            </a:ln>
            <a:effectLst/>
          </p:spPr>
          <p:txBody>
            <a:bodyPr wrap="none" anchor="ctr"/>
            <a:lstStyle/>
            <a:p>
              <a:endParaRPr lang="en-US"/>
            </a:p>
          </p:txBody>
        </p:sp>
        <p:sp>
          <p:nvSpPr>
            <p:cNvPr id="28686" name="Line 14"/>
            <p:cNvSpPr>
              <a:spLocks noChangeShapeType="1"/>
            </p:cNvSpPr>
            <p:nvPr/>
          </p:nvSpPr>
          <p:spPr bwMode="auto">
            <a:xfrm flipV="1">
              <a:off x="2784" y="1824"/>
              <a:ext cx="48" cy="720"/>
            </a:xfrm>
            <a:prstGeom prst="line">
              <a:avLst/>
            </a:prstGeom>
            <a:noFill/>
            <a:ln w="25400">
              <a:solidFill>
                <a:srgbClr val="FF0000"/>
              </a:solidFill>
              <a:round/>
              <a:headEnd/>
              <a:tailEnd type="triangle" w="med" len="med"/>
            </a:ln>
            <a:effectLst/>
          </p:spPr>
          <p:txBody>
            <a:bodyPr/>
            <a:lstStyle/>
            <a:p>
              <a:endParaRPr lang="en-US"/>
            </a:p>
          </p:txBody>
        </p:sp>
        <p:sp>
          <p:nvSpPr>
            <p:cNvPr id="28687" name="Text Box 15"/>
            <p:cNvSpPr txBox="1">
              <a:spLocks noChangeArrowheads="1"/>
            </p:cNvSpPr>
            <p:nvPr/>
          </p:nvSpPr>
          <p:spPr bwMode="auto">
            <a:xfrm>
              <a:off x="2544" y="2496"/>
              <a:ext cx="585" cy="316"/>
            </a:xfrm>
            <a:prstGeom prst="rect">
              <a:avLst/>
            </a:prstGeom>
            <a:noFill/>
            <a:ln w="19050">
              <a:noFill/>
              <a:miter lim="800000"/>
              <a:headEnd/>
              <a:tailEnd/>
            </a:ln>
            <a:effectLst/>
          </p:spPr>
          <p:txBody>
            <a:bodyPr wrap="none">
              <a:spAutoFit/>
            </a:bodyPr>
            <a:lstStyle/>
            <a:p>
              <a:r>
                <a:rPr lang="en-US" b="1">
                  <a:solidFill>
                    <a:srgbClr val="FF0000"/>
                  </a:solidFill>
                </a:rPr>
                <a:t>Core</a:t>
              </a:r>
            </a:p>
          </p:txBody>
        </p:sp>
        <p:sp>
          <p:nvSpPr>
            <p:cNvPr id="28688" name="Text Box 16"/>
            <p:cNvSpPr txBox="1">
              <a:spLocks noChangeArrowheads="1"/>
            </p:cNvSpPr>
            <p:nvPr/>
          </p:nvSpPr>
          <p:spPr bwMode="auto">
            <a:xfrm>
              <a:off x="1344" y="720"/>
              <a:ext cx="1192" cy="315"/>
            </a:xfrm>
            <a:prstGeom prst="rect">
              <a:avLst/>
            </a:prstGeom>
            <a:noFill/>
            <a:ln w="19050">
              <a:noFill/>
              <a:miter lim="800000"/>
              <a:headEnd/>
              <a:tailEnd/>
            </a:ln>
            <a:effectLst/>
          </p:spPr>
          <p:txBody>
            <a:bodyPr wrap="none">
              <a:spAutoFit/>
            </a:bodyPr>
            <a:lstStyle/>
            <a:p>
              <a:r>
                <a:rPr lang="en-US" b="1">
                  <a:solidFill>
                    <a:schemeClr val="accent2"/>
                  </a:solidFill>
                </a:rPr>
                <a:t>FW growth</a:t>
              </a:r>
            </a:p>
          </p:txBody>
        </p:sp>
        <p:sp>
          <p:nvSpPr>
            <p:cNvPr id="28689" name="Line 17"/>
            <p:cNvSpPr>
              <a:spLocks noChangeShapeType="1"/>
            </p:cNvSpPr>
            <p:nvPr/>
          </p:nvSpPr>
          <p:spPr bwMode="auto">
            <a:xfrm>
              <a:off x="1824" y="1008"/>
              <a:ext cx="624" cy="192"/>
            </a:xfrm>
            <a:prstGeom prst="line">
              <a:avLst/>
            </a:prstGeom>
            <a:noFill/>
            <a:ln w="25400">
              <a:solidFill>
                <a:srgbClr val="0000FF"/>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a:solidFill>
                  <a:srgbClr val="FFFF00"/>
                </a:solidFill>
              </a:rPr>
              <a:t>Discrimination Criteria</a:t>
            </a:r>
            <a:br>
              <a:rPr lang="en-US" sz="3600">
                <a:solidFill>
                  <a:srgbClr val="FFFF00"/>
                </a:solidFill>
              </a:rPr>
            </a:br>
            <a:r>
              <a:rPr lang="en-US" sz="2400">
                <a:solidFill>
                  <a:srgbClr val="FFFF00"/>
                </a:solidFill>
              </a:rPr>
              <a:t>for Sr/Ca comparisons</a:t>
            </a:r>
          </a:p>
        </p:txBody>
      </p:sp>
      <p:sp>
        <p:nvSpPr>
          <p:cNvPr id="54275" name="Rectangle 3"/>
          <p:cNvSpPr>
            <a:spLocks noGrp="1" noChangeArrowheads="1"/>
          </p:cNvSpPr>
          <p:nvPr>
            <p:ph type="body" idx="1"/>
          </p:nvPr>
        </p:nvSpPr>
        <p:spPr/>
        <p:txBody>
          <a:bodyPr/>
          <a:lstStyle/>
          <a:p>
            <a:pPr>
              <a:lnSpc>
                <a:spcPct val="90000"/>
              </a:lnSpc>
            </a:pPr>
            <a:r>
              <a:rPr lang="en-US" sz="2400" dirty="0">
                <a:solidFill>
                  <a:schemeClr val="bg1"/>
                </a:solidFill>
              </a:rPr>
              <a:t>We used a two-criteria method for life stages other than </a:t>
            </a:r>
            <a:r>
              <a:rPr lang="en-US" sz="2400" dirty="0" err="1">
                <a:solidFill>
                  <a:schemeClr val="bg1"/>
                </a:solidFill>
              </a:rPr>
              <a:t>parr</a:t>
            </a:r>
            <a:r>
              <a:rPr lang="en-US" sz="2400" dirty="0">
                <a:solidFill>
                  <a:schemeClr val="bg1"/>
                </a:solidFill>
              </a:rPr>
              <a:t>, only Core sample available. </a:t>
            </a:r>
          </a:p>
          <a:p>
            <a:pPr>
              <a:lnSpc>
                <a:spcPct val="90000"/>
              </a:lnSpc>
            </a:pPr>
            <a:r>
              <a:rPr lang="en-US" sz="2400" dirty="0">
                <a:solidFill>
                  <a:schemeClr val="bg1"/>
                </a:solidFill>
              </a:rPr>
              <a:t>Known samples used as guide for discrimination criteria.</a:t>
            </a:r>
          </a:p>
          <a:p>
            <a:pPr>
              <a:lnSpc>
                <a:spcPct val="90000"/>
              </a:lnSpc>
            </a:pPr>
            <a:r>
              <a:rPr lang="en-US" sz="2400" dirty="0" err="1">
                <a:solidFill>
                  <a:schemeClr val="bg1"/>
                </a:solidFill>
              </a:rPr>
              <a:t>Sr</a:t>
            </a:r>
            <a:r>
              <a:rPr lang="en-US" sz="2400" dirty="0">
                <a:solidFill>
                  <a:schemeClr val="bg1"/>
                </a:solidFill>
              </a:rPr>
              <a:t>/Ca ratios were required to fall within a certain range.</a:t>
            </a:r>
          </a:p>
          <a:p>
            <a:pPr lvl="2">
              <a:lnSpc>
                <a:spcPct val="90000"/>
              </a:lnSpc>
            </a:pPr>
            <a:r>
              <a:rPr lang="en-US" sz="2000" dirty="0">
                <a:solidFill>
                  <a:schemeClr val="bg1"/>
                </a:solidFill>
              </a:rPr>
              <a:t>In general</a:t>
            </a:r>
            <a:r>
              <a:rPr lang="en-US" sz="2000" dirty="0" smtClean="0">
                <a:solidFill>
                  <a:schemeClr val="bg1"/>
                </a:solidFill>
              </a:rPr>
              <a:t>,  </a:t>
            </a:r>
            <a:r>
              <a:rPr lang="en-US" sz="2000" dirty="0">
                <a:solidFill>
                  <a:schemeClr val="bg1"/>
                </a:solidFill>
              </a:rPr>
              <a:t>an </a:t>
            </a:r>
            <a:r>
              <a:rPr lang="en-US" sz="2000" dirty="0" err="1">
                <a:solidFill>
                  <a:schemeClr val="bg1"/>
                </a:solidFill>
              </a:rPr>
              <a:t>otolith</a:t>
            </a:r>
            <a:r>
              <a:rPr lang="en-US" sz="2000" dirty="0">
                <a:solidFill>
                  <a:schemeClr val="bg1"/>
                </a:solidFill>
              </a:rPr>
              <a:t> </a:t>
            </a:r>
            <a:r>
              <a:rPr lang="en-US" sz="2000" dirty="0" smtClean="0">
                <a:solidFill>
                  <a:schemeClr val="bg1"/>
                </a:solidFill>
              </a:rPr>
              <a:t> </a:t>
            </a:r>
            <a:r>
              <a:rPr lang="en-US" sz="2000" dirty="0" err="1" smtClean="0">
                <a:solidFill>
                  <a:schemeClr val="bg1"/>
                </a:solidFill>
              </a:rPr>
              <a:t>Sr</a:t>
            </a:r>
            <a:r>
              <a:rPr lang="en-US" sz="2000" dirty="0" smtClean="0">
                <a:solidFill>
                  <a:schemeClr val="bg1"/>
                </a:solidFill>
              </a:rPr>
              <a:t>/Ca </a:t>
            </a:r>
            <a:r>
              <a:rPr lang="en-US" sz="2000" dirty="0">
                <a:solidFill>
                  <a:schemeClr val="bg1"/>
                </a:solidFill>
              </a:rPr>
              <a:t>Core ratio had to be &lt; 1 to be classified as freshwater origin.</a:t>
            </a:r>
            <a:endParaRPr lang="en-US" sz="1800" dirty="0">
              <a:solidFill>
                <a:schemeClr val="bg1"/>
              </a:solidFill>
            </a:endParaRPr>
          </a:p>
          <a:p>
            <a:pPr>
              <a:lnSpc>
                <a:spcPct val="90000"/>
              </a:lnSpc>
            </a:pPr>
            <a:r>
              <a:rPr lang="en-US" sz="2400" dirty="0">
                <a:solidFill>
                  <a:schemeClr val="bg1"/>
                </a:solidFill>
              </a:rPr>
              <a:t>t-tests between Core and FW values then used  to determine significance differences</a:t>
            </a:r>
          </a:p>
          <a:p>
            <a:pPr>
              <a:lnSpc>
                <a:spcPct val="90000"/>
              </a:lnSpc>
            </a:pPr>
            <a:r>
              <a:rPr lang="en-US" sz="2400" dirty="0">
                <a:solidFill>
                  <a:schemeClr val="bg1"/>
                </a:solidFill>
              </a:rPr>
              <a:t>For example: an adult steelhead concluded to be from a </a:t>
            </a:r>
            <a:r>
              <a:rPr lang="en-US" sz="2400" dirty="0" err="1">
                <a:solidFill>
                  <a:schemeClr val="bg1"/>
                </a:solidFill>
              </a:rPr>
              <a:t>anadromous</a:t>
            </a:r>
            <a:r>
              <a:rPr lang="en-US" sz="2400" dirty="0">
                <a:solidFill>
                  <a:schemeClr val="bg1"/>
                </a:solidFill>
              </a:rPr>
              <a:t> mother needed a core ratio greater than 1 and a </a:t>
            </a:r>
            <a:r>
              <a:rPr lang="en-US" sz="2400" dirty="0" smtClean="0">
                <a:solidFill>
                  <a:schemeClr val="bg1"/>
                </a:solidFill>
              </a:rPr>
              <a:t> </a:t>
            </a:r>
            <a:r>
              <a:rPr lang="en-US" sz="2400" dirty="0">
                <a:solidFill>
                  <a:schemeClr val="bg1"/>
                </a:solidFill>
              </a:rPr>
              <a:t>core </a:t>
            </a:r>
            <a:r>
              <a:rPr lang="en-US" sz="2400" dirty="0" smtClean="0">
                <a:solidFill>
                  <a:schemeClr val="bg1"/>
                </a:solidFill>
              </a:rPr>
              <a:t>greater than the </a:t>
            </a:r>
            <a:r>
              <a:rPr lang="en-US" sz="2400" dirty="0">
                <a:solidFill>
                  <a:schemeClr val="bg1"/>
                </a:solidFill>
              </a:rPr>
              <a:t>FW growth region </a:t>
            </a:r>
            <a:r>
              <a:rPr lang="en-US" sz="2400" dirty="0" smtClean="0">
                <a:solidFill>
                  <a:schemeClr val="bg1"/>
                </a:solidFill>
              </a:rPr>
              <a:t>value.</a:t>
            </a:r>
            <a:endParaRPr lang="en-US" sz="2400" dirty="0">
              <a:solidFill>
                <a:schemeClr val="bg1"/>
              </a:solidFill>
            </a:endParaRPr>
          </a:p>
          <a:p>
            <a:pPr>
              <a:lnSpc>
                <a:spcPct val="90000"/>
              </a:lnSpc>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152400" y="838200"/>
            <a:ext cx="9170331" cy="5755422"/>
          </a:xfrm>
          <a:prstGeom prst="rect">
            <a:avLst/>
          </a:prstGeom>
          <a:noFill/>
          <a:ln w="9525">
            <a:noFill/>
            <a:miter lim="800000"/>
            <a:headEnd/>
            <a:tailEnd/>
          </a:ln>
          <a:effectLst/>
        </p:spPr>
        <p:txBody>
          <a:bodyPr wrap="none" tIns="0" bIns="0" anchor="ctr">
            <a:spAutoFit/>
          </a:bodyPr>
          <a:lstStyle/>
          <a:p>
            <a:endParaRPr lang="en-US" sz="1800" dirty="0">
              <a:solidFill>
                <a:schemeClr val="bg1"/>
              </a:solidFill>
              <a:latin typeface="Arial" charset="0"/>
            </a:endParaRPr>
          </a:p>
          <a:p>
            <a:r>
              <a:rPr lang="en-US" dirty="0">
                <a:solidFill>
                  <a:schemeClr val="bg1"/>
                </a:solidFill>
              </a:rPr>
              <a:t>1.  Is the freshwater </a:t>
            </a:r>
            <a:r>
              <a:rPr lang="en-US" dirty="0" err="1">
                <a:solidFill>
                  <a:schemeClr val="bg1"/>
                </a:solidFill>
              </a:rPr>
              <a:t>Sr</a:t>
            </a:r>
            <a:r>
              <a:rPr lang="en-US" dirty="0">
                <a:solidFill>
                  <a:schemeClr val="bg1"/>
                </a:solidFill>
              </a:rPr>
              <a:t>/Ca ratio &lt; 1?</a:t>
            </a:r>
          </a:p>
          <a:p>
            <a:pPr lvl="1"/>
            <a:r>
              <a:rPr lang="en-US" dirty="0">
                <a:solidFill>
                  <a:schemeClr val="bg1"/>
                </a:solidFill>
              </a:rPr>
              <a:t>	Yes → go to step 2</a:t>
            </a:r>
          </a:p>
          <a:p>
            <a:pPr lvl="1"/>
            <a:r>
              <a:rPr lang="en-US" dirty="0">
                <a:solidFill>
                  <a:schemeClr val="bg1"/>
                </a:solidFill>
              </a:rPr>
              <a:t>	No → </a:t>
            </a:r>
            <a:r>
              <a:rPr lang="en-US" dirty="0" smtClean="0">
                <a:solidFill>
                  <a:schemeClr val="bg1"/>
                </a:solidFill>
              </a:rPr>
              <a:t>examine the core to FW ratio, if core greater - </a:t>
            </a:r>
            <a:r>
              <a:rPr lang="en-US" dirty="0" err="1" smtClean="0">
                <a:solidFill>
                  <a:srgbClr val="66FF66"/>
                </a:solidFill>
              </a:rPr>
              <a:t>anadromous</a:t>
            </a:r>
            <a:endParaRPr lang="en-US" dirty="0">
              <a:solidFill>
                <a:srgbClr val="66FF66"/>
              </a:solidFill>
            </a:endParaRPr>
          </a:p>
          <a:p>
            <a:r>
              <a:rPr lang="en-US" dirty="0">
                <a:solidFill>
                  <a:schemeClr val="bg1"/>
                </a:solidFill>
              </a:rPr>
              <a:t>2.  Is the core ratio &gt; 1?</a:t>
            </a:r>
          </a:p>
          <a:p>
            <a:pPr lvl="1"/>
            <a:r>
              <a:rPr lang="en-US" dirty="0">
                <a:solidFill>
                  <a:schemeClr val="bg1"/>
                </a:solidFill>
              </a:rPr>
              <a:t>	Yes → go to step 3</a:t>
            </a:r>
          </a:p>
          <a:p>
            <a:pPr lvl="1"/>
            <a:r>
              <a:rPr lang="en-US" dirty="0">
                <a:solidFill>
                  <a:schemeClr val="bg1"/>
                </a:solidFill>
              </a:rPr>
              <a:t>	No → go to step 4</a:t>
            </a:r>
          </a:p>
          <a:p>
            <a:r>
              <a:rPr lang="en-US" dirty="0">
                <a:solidFill>
                  <a:schemeClr val="bg1"/>
                </a:solidFill>
              </a:rPr>
              <a:t>3.  Is the core ratio </a:t>
            </a:r>
            <a:r>
              <a:rPr lang="en-US" dirty="0" smtClean="0">
                <a:solidFill>
                  <a:schemeClr val="bg1"/>
                </a:solidFill>
              </a:rPr>
              <a:t>&gt; </a:t>
            </a:r>
            <a:r>
              <a:rPr lang="en-US" dirty="0">
                <a:solidFill>
                  <a:schemeClr val="bg1"/>
                </a:solidFill>
              </a:rPr>
              <a:t>freshwater ratio </a:t>
            </a:r>
            <a:r>
              <a:rPr lang="en-US" dirty="0" smtClean="0">
                <a:solidFill>
                  <a:schemeClr val="bg1"/>
                </a:solidFill>
              </a:rPr>
              <a:t>?</a:t>
            </a:r>
            <a:endParaRPr lang="en-US" dirty="0">
              <a:solidFill>
                <a:schemeClr val="bg1"/>
              </a:solidFill>
            </a:endParaRPr>
          </a:p>
          <a:p>
            <a:pPr lvl="1"/>
            <a:r>
              <a:rPr lang="en-US" dirty="0">
                <a:solidFill>
                  <a:schemeClr val="bg1"/>
                </a:solidFill>
              </a:rPr>
              <a:t>	Yes → </a:t>
            </a:r>
            <a:r>
              <a:rPr lang="en-US" b="1" dirty="0" err="1">
                <a:solidFill>
                  <a:srgbClr val="66FF66"/>
                </a:solidFill>
              </a:rPr>
              <a:t>anadromous</a:t>
            </a:r>
            <a:r>
              <a:rPr lang="en-US" b="1" dirty="0">
                <a:solidFill>
                  <a:srgbClr val="66FF66"/>
                </a:solidFill>
              </a:rPr>
              <a:t> </a:t>
            </a:r>
            <a:r>
              <a:rPr lang="en-US" dirty="0">
                <a:solidFill>
                  <a:schemeClr val="bg1"/>
                </a:solidFill>
              </a:rPr>
              <a:t>	</a:t>
            </a:r>
            <a:endParaRPr lang="en-US" dirty="0" smtClean="0">
              <a:solidFill>
                <a:schemeClr val="bg1"/>
              </a:solidFill>
            </a:endParaRPr>
          </a:p>
          <a:p>
            <a:r>
              <a:rPr lang="en-US" dirty="0" smtClean="0">
                <a:solidFill>
                  <a:schemeClr val="bg1"/>
                </a:solidFill>
              </a:rPr>
              <a:t>4.  Is the core ratio significantly &gt; freshwater ratio (α = 0.05)?</a:t>
            </a:r>
          </a:p>
          <a:p>
            <a:pPr lvl="1"/>
            <a:r>
              <a:rPr lang="en-US" dirty="0">
                <a:solidFill>
                  <a:schemeClr val="bg1"/>
                </a:solidFill>
              </a:rPr>
              <a:t>	Yes → </a:t>
            </a:r>
            <a:r>
              <a:rPr lang="en-US" b="1" dirty="0" err="1">
                <a:solidFill>
                  <a:srgbClr val="66FF66"/>
                </a:solidFill>
              </a:rPr>
              <a:t>anadromous</a:t>
            </a:r>
            <a:r>
              <a:rPr lang="en-US" b="1" dirty="0">
                <a:solidFill>
                  <a:srgbClr val="66FF66"/>
                </a:solidFill>
              </a:rPr>
              <a:t> </a:t>
            </a:r>
          </a:p>
          <a:p>
            <a:pPr lvl="1"/>
            <a:r>
              <a:rPr lang="en-US" dirty="0">
                <a:solidFill>
                  <a:schemeClr val="bg1"/>
                </a:solidFill>
              </a:rPr>
              <a:t>	No → go </a:t>
            </a:r>
            <a:r>
              <a:rPr lang="en-US" dirty="0" smtClean="0">
                <a:solidFill>
                  <a:schemeClr val="bg1"/>
                </a:solidFill>
              </a:rPr>
              <a:t>to </a:t>
            </a:r>
            <a:r>
              <a:rPr lang="en-US" dirty="0">
                <a:solidFill>
                  <a:schemeClr val="bg1"/>
                </a:solidFill>
              </a:rPr>
              <a:t>step 5</a:t>
            </a:r>
          </a:p>
          <a:p>
            <a:r>
              <a:rPr lang="en-US" dirty="0" smtClean="0">
                <a:solidFill>
                  <a:schemeClr val="bg1"/>
                </a:solidFill>
              </a:rPr>
              <a:t>5.  Is the core ratio &lt; FW ratio?</a:t>
            </a:r>
          </a:p>
          <a:p>
            <a:pPr lvl="1"/>
            <a:r>
              <a:rPr lang="en-US" dirty="0">
                <a:solidFill>
                  <a:schemeClr val="bg1"/>
                </a:solidFill>
              </a:rPr>
              <a:t>	Yes → </a:t>
            </a:r>
            <a:r>
              <a:rPr lang="en-US" b="1" dirty="0">
                <a:solidFill>
                  <a:srgbClr val="FF0000"/>
                </a:solidFill>
              </a:rPr>
              <a:t>resident mother</a:t>
            </a:r>
          </a:p>
          <a:p>
            <a:pPr lvl="1"/>
            <a:r>
              <a:rPr lang="en-US" dirty="0">
                <a:solidFill>
                  <a:schemeClr val="bg1"/>
                </a:solidFill>
              </a:rPr>
              <a:t>	</a:t>
            </a:r>
          </a:p>
          <a:p>
            <a:pPr eaLnBrk="0" hangingPunct="0"/>
            <a:endParaRPr lang="en-US" sz="2000" dirty="0">
              <a:solidFill>
                <a:schemeClr val="bg1"/>
              </a:solidFill>
            </a:endParaRPr>
          </a:p>
        </p:txBody>
      </p:sp>
      <p:sp>
        <p:nvSpPr>
          <p:cNvPr id="61445" name="Text Box 5"/>
          <p:cNvSpPr txBox="1">
            <a:spLocks noChangeArrowheads="1"/>
          </p:cNvSpPr>
          <p:nvPr/>
        </p:nvSpPr>
        <p:spPr bwMode="auto">
          <a:xfrm>
            <a:off x="1905000" y="228600"/>
            <a:ext cx="5455340" cy="646331"/>
          </a:xfrm>
          <a:prstGeom prst="rect">
            <a:avLst/>
          </a:prstGeom>
          <a:noFill/>
          <a:ln w="9525">
            <a:noFill/>
            <a:miter lim="800000"/>
            <a:headEnd/>
            <a:tailEnd/>
          </a:ln>
          <a:effectLst/>
        </p:spPr>
        <p:txBody>
          <a:bodyPr wrap="none">
            <a:spAutoFit/>
          </a:bodyPr>
          <a:lstStyle/>
          <a:p>
            <a:r>
              <a:rPr lang="en-US" sz="3600" dirty="0">
                <a:solidFill>
                  <a:srgbClr val="FFFF00"/>
                </a:solidFill>
              </a:rPr>
              <a:t>Decision </a:t>
            </a:r>
            <a:r>
              <a:rPr lang="en-US" sz="3600" dirty="0" smtClean="0">
                <a:solidFill>
                  <a:srgbClr val="FFFF00"/>
                </a:solidFill>
              </a:rPr>
              <a:t>Process (Post Parr)</a:t>
            </a:r>
            <a:endParaRPr lang="en-US" sz="3600" dirty="0">
              <a:solidFill>
                <a:srgbClr val="FFFF00"/>
              </a:solidFill>
            </a:endParaRPr>
          </a:p>
        </p:txBody>
      </p:sp>
      <p:graphicFrame>
        <p:nvGraphicFramePr>
          <p:cNvPr id="6" name="Object 5"/>
          <p:cNvGraphicFramePr>
            <a:graphicFrameLocks noChangeAspect="1"/>
          </p:cNvGraphicFramePr>
          <p:nvPr/>
        </p:nvGraphicFramePr>
        <p:xfrm>
          <a:off x="4508500" y="3352800"/>
          <a:ext cx="127000" cy="152400"/>
        </p:xfrm>
        <a:graphic>
          <a:graphicData uri="http://schemas.openxmlformats.org/presentationml/2006/ole">
            <p:oleObj spid="_x0000_s61446" name="Equation" r:id="rId3" imgW="126720" imgH="152280" progId="Equation.3">
              <p:embed/>
            </p:oleObj>
          </a:graphicData>
        </a:graphic>
      </p:graphicFrame>
      <p:graphicFrame>
        <p:nvGraphicFramePr>
          <p:cNvPr id="7" name="Object 6"/>
          <p:cNvGraphicFramePr>
            <a:graphicFrameLocks noChangeAspect="1"/>
          </p:cNvGraphicFramePr>
          <p:nvPr/>
        </p:nvGraphicFramePr>
        <p:xfrm>
          <a:off x="4508500" y="3352800"/>
          <a:ext cx="127000" cy="152400"/>
        </p:xfrm>
        <a:graphic>
          <a:graphicData uri="http://schemas.openxmlformats.org/presentationml/2006/ole">
            <p:oleObj spid="_x0000_s61447" name="Equation" r:id="rId4" imgW="126720" imgH="152280" progId="Equation.3">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6" name="Object 8"/>
          <p:cNvGraphicFramePr>
            <a:graphicFrameLocks noChangeAspect="1"/>
          </p:cNvGraphicFramePr>
          <p:nvPr/>
        </p:nvGraphicFramePr>
        <p:xfrm>
          <a:off x="1752600" y="381000"/>
          <a:ext cx="5972175" cy="6400800"/>
        </p:xfrm>
        <a:graphic>
          <a:graphicData uri="http://schemas.openxmlformats.org/presentationml/2006/ole">
            <p:oleObj spid="_x0000_s104456" name="SPW 6.0 Graph" r:id="rId3" imgW="5531040" imgH="5927040" progId="">
              <p:embed/>
            </p:oleObj>
          </a:graphicData>
        </a:graphic>
      </p:graphicFrame>
      <p:sp>
        <p:nvSpPr>
          <p:cNvPr id="104455" name="Text Box 7"/>
          <p:cNvSpPr txBox="1">
            <a:spLocks noChangeArrowheads="1"/>
          </p:cNvSpPr>
          <p:nvPr/>
        </p:nvSpPr>
        <p:spPr bwMode="auto">
          <a:xfrm>
            <a:off x="2743200" y="1676400"/>
            <a:ext cx="4648199" cy="1569660"/>
          </a:xfrm>
          <a:prstGeom prst="rect">
            <a:avLst/>
          </a:prstGeom>
          <a:noFill/>
          <a:ln w="19050">
            <a:noFill/>
            <a:miter lim="800000"/>
            <a:headEnd/>
            <a:tailEnd/>
          </a:ln>
          <a:effectLst/>
        </p:spPr>
        <p:txBody>
          <a:bodyPr wrap="square">
            <a:spAutoFit/>
          </a:bodyPr>
          <a:lstStyle/>
          <a:p>
            <a:pPr algn="ctr"/>
            <a:r>
              <a:rPr lang="en-US" dirty="0">
                <a:solidFill>
                  <a:schemeClr val="bg1"/>
                </a:solidFill>
              </a:rPr>
              <a:t>Data </a:t>
            </a:r>
            <a:r>
              <a:rPr lang="en-US" dirty="0" smtClean="0">
                <a:solidFill>
                  <a:schemeClr val="bg1"/>
                </a:solidFill>
              </a:rPr>
              <a:t>rejected if core</a:t>
            </a:r>
          </a:p>
          <a:p>
            <a:pPr algn="ctr"/>
            <a:r>
              <a:rPr lang="en-US" dirty="0" smtClean="0">
                <a:solidFill>
                  <a:schemeClr val="bg1"/>
                </a:solidFill>
              </a:rPr>
              <a:t>equal to or less than FW</a:t>
            </a:r>
          </a:p>
          <a:p>
            <a:pPr algn="ctr"/>
            <a:r>
              <a:rPr lang="en-US" dirty="0" smtClean="0">
                <a:solidFill>
                  <a:schemeClr val="bg1"/>
                </a:solidFill>
              </a:rPr>
              <a:t> if core significantly &gt; FW = </a:t>
            </a:r>
            <a:r>
              <a:rPr lang="en-US" dirty="0" err="1" smtClean="0">
                <a:solidFill>
                  <a:schemeClr val="bg1"/>
                </a:solidFill>
              </a:rPr>
              <a:t>Anadromous</a:t>
            </a:r>
            <a:endParaRPr lang="en-US" dirty="0">
              <a:solidFill>
                <a:schemeClr val="bg1"/>
              </a:solidFill>
            </a:endParaRPr>
          </a:p>
        </p:txBody>
      </p:sp>
      <p:sp>
        <p:nvSpPr>
          <p:cNvPr id="104457" name="Text Box 9"/>
          <p:cNvSpPr txBox="1">
            <a:spLocks noChangeArrowheads="1"/>
          </p:cNvSpPr>
          <p:nvPr/>
        </p:nvSpPr>
        <p:spPr bwMode="auto">
          <a:xfrm rot="18924040">
            <a:off x="2909338" y="4062158"/>
            <a:ext cx="1260281" cy="461665"/>
          </a:xfrm>
          <a:prstGeom prst="rect">
            <a:avLst/>
          </a:prstGeom>
          <a:noFill/>
          <a:ln w="19050">
            <a:noFill/>
            <a:miter lim="800000"/>
            <a:headEnd/>
            <a:tailEnd/>
          </a:ln>
          <a:effectLst/>
        </p:spPr>
        <p:txBody>
          <a:bodyPr wrap="none">
            <a:spAutoFit/>
          </a:bodyPr>
          <a:lstStyle/>
          <a:p>
            <a:pPr algn="ctr"/>
            <a:r>
              <a:rPr lang="en-US" dirty="0" smtClean="0">
                <a:solidFill>
                  <a:schemeClr val="accent3"/>
                </a:solidFill>
              </a:rPr>
              <a:t>Resident</a:t>
            </a:r>
            <a:endParaRPr lang="en-US" dirty="0">
              <a:solidFill>
                <a:schemeClr val="accent3"/>
              </a:solidFill>
            </a:endParaRPr>
          </a:p>
        </p:txBody>
      </p:sp>
      <p:sp>
        <p:nvSpPr>
          <p:cNvPr id="104458" name="Text Box 10"/>
          <p:cNvSpPr txBox="1">
            <a:spLocks noChangeArrowheads="1"/>
          </p:cNvSpPr>
          <p:nvPr/>
        </p:nvSpPr>
        <p:spPr bwMode="auto">
          <a:xfrm rot="16200000">
            <a:off x="3526619" y="4474382"/>
            <a:ext cx="2581719" cy="338554"/>
          </a:xfrm>
          <a:prstGeom prst="rect">
            <a:avLst/>
          </a:prstGeom>
          <a:noFill/>
          <a:ln w="19050">
            <a:noFill/>
            <a:miter lim="800000"/>
            <a:headEnd/>
            <a:tailEnd/>
          </a:ln>
          <a:effectLst/>
        </p:spPr>
        <p:txBody>
          <a:bodyPr wrap="square">
            <a:spAutoFit/>
          </a:bodyPr>
          <a:lstStyle/>
          <a:p>
            <a:r>
              <a:rPr lang="en-US" sz="1600" b="1" dirty="0" smtClean="0">
                <a:solidFill>
                  <a:schemeClr val="accent3"/>
                </a:solidFill>
              </a:rPr>
              <a:t>Core &gt; FW = </a:t>
            </a:r>
            <a:r>
              <a:rPr lang="en-US" sz="1600" b="1" dirty="0" err="1" smtClean="0">
                <a:solidFill>
                  <a:schemeClr val="accent3"/>
                </a:solidFill>
              </a:rPr>
              <a:t>Anadromous</a:t>
            </a:r>
            <a:endParaRPr lang="en-US" sz="1600" b="1" dirty="0">
              <a:solidFill>
                <a:schemeClr val="accent3"/>
              </a:solidFill>
            </a:endParaRPr>
          </a:p>
        </p:txBody>
      </p:sp>
      <p:sp>
        <p:nvSpPr>
          <p:cNvPr id="104459" name="Text Box 11"/>
          <p:cNvSpPr txBox="1">
            <a:spLocks noChangeArrowheads="1"/>
          </p:cNvSpPr>
          <p:nvPr/>
        </p:nvSpPr>
        <p:spPr bwMode="auto">
          <a:xfrm>
            <a:off x="5287628" y="3886200"/>
            <a:ext cx="1774845" cy="738664"/>
          </a:xfrm>
          <a:prstGeom prst="rect">
            <a:avLst/>
          </a:prstGeom>
          <a:noFill/>
          <a:ln w="19050">
            <a:noFill/>
            <a:miter lim="800000"/>
            <a:headEnd/>
            <a:tailEnd/>
          </a:ln>
          <a:effectLst/>
        </p:spPr>
        <p:txBody>
          <a:bodyPr wrap="none">
            <a:spAutoFit/>
          </a:bodyPr>
          <a:lstStyle/>
          <a:p>
            <a:pPr algn="ctr"/>
            <a:r>
              <a:rPr lang="en-US" dirty="0" err="1" smtClean="0">
                <a:solidFill>
                  <a:schemeClr val="bg1"/>
                </a:solidFill>
              </a:rPr>
              <a:t>Anadromous</a:t>
            </a:r>
            <a:endParaRPr lang="en-US" dirty="0" smtClean="0">
              <a:solidFill>
                <a:schemeClr val="bg1"/>
              </a:solidFill>
            </a:endParaRPr>
          </a:p>
          <a:p>
            <a:pPr algn="ctr"/>
            <a:endParaRPr lang="en-US" sz="1800" dirty="0">
              <a:solidFill>
                <a:schemeClr val="bg1"/>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5" name="Object 9"/>
          <p:cNvGraphicFramePr>
            <a:graphicFrameLocks noChangeAspect="1"/>
          </p:cNvGraphicFramePr>
          <p:nvPr/>
        </p:nvGraphicFramePr>
        <p:xfrm>
          <a:off x="1600200" y="0"/>
          <a:ext cx="6688138" cy="6143625"/>
        </p:xfrm>
        <a:graphic>
          <a:graphicData uri="http://schemas.openxmlformats.org/presentationml/2006/ole">
            <p:oleObj spid="_x0000_s4105" name="SPW 6.0 Graph" r:id="rId4" imgW="6687720" imgH="6143760" progId="">
              <p:embed/>
            </p:oleObj>
          </a:graphicData>
        </a:graphic>
      </p:graphicFrame>
      <p:sp>
        <p:nvSpPr>
          <p:cNvPr id="4099" name="Oval 3"/>
          <p:cNvSpPr>
            <a:spLocks noChangeArrowheads="1"/>
          </p:cNvSpPr>
          <p:nvPr/>
        </p:nvSpPr>
        <p:spPr bwMode="auto">
          <a:xfrm>
            <a:off x="2971800" y="3962400"/>
            <a:ext cx="612775" cy="301625"/>
          </a:xfrm>
          <a:prstGeom prst="ellipse">
            <a:avLst/>
          </a:prstGeom>
          <a:noFill/>
          <a:ln w="25400">
            <a:solidFill>
              <a:srgbClr val="FF0000"/>
            </a:solidFill>
            <a:round/>
            <a:headEnd/>
            <a:tailEnd/>
          </a:ln>
          <a:effectLst/>
        </p:spPr>
        <p:txBody>
          <a:bodyPr wrap="none" anchor="ctr"/>
          <a:lstStyle/>
          <a:p>
            <a:endParaRPr lang="en-US"/>
          </a:p>
        </p:txBody>
      </p:sp>
      <p:sp>
        <p:nvSpPr>
          <p:cNvPr id="4100" name="Oval 4"/>
          <p:cNvSpPr>
            <a:spLocks noChangeArrowheads="1"/>
          </p:cNvSpPr>
          <p:nvPr/>
        </p:nvSpPr>
        <p:spPr bwMode="auto">
          <a:xfrm>
            <a:off x="3124200" y="2590800"/>
            <a:ext cx="152400" cy="152400"/>
          </a:xfrm>
          <a:prstGeom prst="ellipse">
            <a:avLst/>
          </a:prstGeom>
          <a:noFill/>
          <a:ln w="25400">
            <a:solidFill>
              <a:srgbClr val="FF0000"/>
            </a:solidFill>
            <a:round/>
            <a:headEnd/>
            <a:tailEnd/>
          </a:ln>
          <a:effectLst/>
        </p:spPr>
        <p:txBody>
          <a:bodyPr wrap="none" anchor="ctr"/>
          <a:lstStyle/>
          <a:p>
            <a:endParaRPr lang="en-US"/>
          </a:p>
        </p:txBody>
      </p:sp>
      <p:sp>
        <p:nvSpPr>
          <p:cNvPr id="4101" name="Oval 5"/>
          <p:cNvSpPr>
            <a:spLocks noChangeArrowheads="1"/>
          </p:cNvSpPr>
          <p:nvPr/>
        </p:nvSpPr>
        <p:spPr bwMode="auto">
          <a:xfrm>
            <a:off x="2895600" y="1295400"/>
            <a:ext cx="1066800" cy="381000"/>
          </a:xfrm>
          <a:prstGeom prst="ellipse">
            <a:avLst/>
          </a:prstGeom>
          <a:noFill/>
          <a:ln w="25400">
            <a:solidFill>
              <a:srgbClr val="FF0000"/>
            </a:solidFill>
            <a:round/>
            <a:headEnd/>
            <a:tailEnd/>
          </a:ln>
          <a:effectLst/>
        </p:spPr>
        <p:txBody>
          <a:bodyPr wrap="none" anchor="ctr"/>
          <a:lstStyle/>
          <a:p>
            <a:endParaRPr lang="en-US"/>
          </a:p>
        </p:txBody>
      </p:sp>
      <p:sp>
        <p:nvSpPr>
          <p:cNvPr id="4102" name="Text Box 6"/>
          <p:cNvSpPr txBox="1">
            <a:spLocks noChangeArrowheads="1"/>
          </p:cNvSpPr>
          <p:nvPr/>
        </p:nvSpPr>
        <p:spPr bwMode="auto">
          <a:xfrm>
            <a:off x="2438400" y="838200"/>
            <a:ext cx="2046288" cy="396875"/>
          </a:xfrm>
          <a:prstGeom prst="rect">
            <a:avLst/>
          </a:prstGeom>
          <a:noFill/>
          <a:ln w="19050">
            <a:noFill/>
            <a:miter lim="800000"/>
            <a:headEnd/>
            <a:tailEnd/>
          </a:ln>
          <a:effectLst/>
        </p:spPr>
        <p:txBody>
          <a:bodyPr wrap="none">
            <a:spAutoFit/>
          </a:bodyPr>
          <a:lstStyle/>
          <a:p>
            <a:r>
              <a:rPr lang="en-US" sz="2000">
                <a:solidFill>
                  <a:srgbClr val="FF0000"/>
                </a:solidFill>
                <a:latin typeface="Arial" charset="0"/>
              </a:rPr>
              <a:t>Resident Mother</a:t>
            </a:r>
          </a:p>
        </p:txBody>
      </p:sp>
      <p:sp>
        <p:nvSpPr>
          <p:cNvPr id="4104" name="Oval 8"/>
          <p:cNvSpPr>
            <a:spLocks noChangeArrowheads="1"/>
          </p:cNvSpPr>
          <p:nvPr/>
        </p:nvSpPr>
        <p:spPr bwMode="auto">
          <a:xfrm>
            <a:off x="2971800" y="4876800"/>
            <a:ext cx="685800" cy="4572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lstStyle/>
          <a:p>
            <a:r>
              <a:rPr lang="en-US" sz="3600" dirty="0">
                <a:solidFill>
                  <a:srgbClr val="FFFF00"/>
                </a:solidFill>
              </a:rPr>
              <a:t>Background</a:t>
            </a:r>
          </a:p>
        </p:txBody>
      </p:sp>
      <p:sp>
        <p:nvSpPr>
          <p:cNvPr id="51203" name="Rectangle 3"/>
          <p:cNvSpPr>
            <a:spLocks noGrp="1" noChangeArrowheads="1"/>
          </p:cNvSpPr>
          <p:nvPr>
            <p:ph type="body" idx="1"/>
          </p:nvPr>
        </p:nvSpPr>
        <p:spPr>
          <a:xfrm>
            <a:off x="838200" y="1219200"/>
            <a:ext cx="7772400" cy="5486400"/>
          </a:xfrm>
        </p:spPr>
        <p:txBody>
          <a:bodyPr/>
          <a:lstStyle/>
          <a:p>
            <a:pPr>
              <a:lnSpc>
                <a:spcPct val="90000"/>
              </a:lnSpc>
            </a:pPr>
            <a:r>
              <a:rPr lang="en-US" sz="2400" dirty="0">
                <a:solidFill>
                  <a:schemeClr val="bg1"/>
                </a:solidFill>
              </a:rPr>
              <a:t>Grande </a:t>
            </a:r>
            <a:r>
              <a:rPr lang="en-US" sz="2400" dirty="0" err="1">
                <a:solidFill>
                  <a:schemeClr val="bg1"/>
                </a:solidFill>
              </a:rPr>
              <a:t>Ronde</a:t>
            </a:r>
            <a:r>
              <a:rPr lang="en-US" sz="2400" dirty="0">
                <a:solidFill>
                  <a:schemeClr val="bg1"/>
                </a:solidFill>
              </a:rPr>
              <a:t> and </a:t>
            </a:r>
            <a:r>
              <a:rPr lang="en-US" sz="2400" dirty="0" err="1">
                <a:solidFill>
                  <a:schemeClr val="bg1"/>
                </a:solidFill>
              </a:rPr>
              <a:t>Imnaha</a:t>
            </a:r>
            <a:r>
              <a:rPr lang="en-US" sz="2400" dirty="0">
                <a:solidFill>
                  <a:schemeClr val="bg1"/>
                </a:solidFill>
              </a:rPr>
              <a:t> Basin Steelhead listed as threatened under Federal ESA in 1997 as components of the Snake River ESU</a:t>
            </a:r>
          </a:p>
          <a:p>
            <a:pPr>
              <a:lnSpc>
                <a:spcPct val="90000"/>
              </a:lnSpc>
            </a:pPr>
            <a:r>
              <a:rPr lang="en-US" sz="2400" dirty="0">
                <a:solidFill>
                  <a:schemeClr val="bg1"/>
                </a:solidFill>
              </a:rPr>
              <a:t>Population viability criteria are assessed for </a:t>
            </a:r>
            <a:r>
              <a:rPr lang="en-US" sz="2400" dirty="0" smtClean="0">
                <a:solidFill>
                  <a:schemeClr val="bg1"/>
                </a:solidFill>
              </a:rPr>
              <a:t>listing status </a:t>
            </a:r>
            <a:r>
              <a:rPr lang="en-US" sz="2400" dirty="0">
                <a:solidFill>
                  <a:schemeClr val="bg1"/>
                </a:solidFill>
              </a:rPr>
              <a:t>and delisting under </a:t>
            </a:r>
            <a:r>
              <a:rPr lang="en-US" sz="2400" dirty="0" smtClean="0">
                <a:solidFill>
                  <a:schemeClr val="bg1"/>
                </a:solidFill>
              </a:rPr>
              <a:t>ESA, resident </a:t>
            </a:r>
            <a:r>
              <a:rPr lang="en-US" sz="2400" i="1" dirty="0" smtClean="0">
                <a:solidFill>
                  <a:schemeClr val="bg1"/>
                </a:solidFill>
              </a:rPr>
              <a:t>O. </a:t>
            </a:r>
            <a:r>
              <a:rPr lang="en-US" sz="2400" i="1" dirty="0" err="1" smtClean="0">
                <a:solidFill>
                  <a:schemeClr val="bg1"/>
                </a:solidFill>
              </a:rPr>
              <a:t>mykiss</a:t>
            </a:r>
            <a:r>
              <a:rPr lang="en-US" sz="2400" i="1" dirty="0" smtClean="0">
                <a:solidFill>
                  <a:schemeClr val="bg1"/>
                </a:solidFill>
              </a:rPr>
              <a:t> </a:t>
            </a:r>
            <a:r>
              <a:rPr lang="en-US" sz="2400" dirty="0" smtClean="0">
                <a:solidFill>
                  <a:schemeClr val="bg1"/>
                </a:solidFill>
              </a:rPr>
              <a:t>could be considered for all of the viability indicators.  However only currently considered in Diversity.</a:t>
            </a:r>
            <a:endParaRPr lang="en-US" sz="2400" dirty="0">
              <a:solidFill>
                <a:schemeClr val="bg1"/>
              </a:solidFill>
            </a:endParaRPr>
          </a:p>
          <a:p>
            <a:pPr lvl="2">
              <a:lnSpc>
                <a:spcPct val="90000"/>
              </a:lnSpc>
            </a:pPr>
            <a:r>
              <a:rPr lang="en-US" dirty="0">
                <a:solidFill>
                  <a:srgbClr val="FFFF66"/>
                </a:solidFill>
              </a:rPr>
              <a:t>Productivity</a:t>
            </a:r>
            <a:r>
              <a:rPr lang="en-US" dirty="0">
                <a:solidFill>
                  <a:schemeClr val="bg1"/>
                </a:solidFill>
              </a:rPr>
              <a:t>(ability to maintain replacement given the range of  environmental conditions projected for the next 100 years)</a:t>
            </a:r>
          </a:p>
          <a:p>
            <a:pPr lvl="2">
              <a:lnSpc>
                <a:spcPct val="90000"/>
              </a:lnSpc>
            </a:pPr>
            <a:r>
              <a:rPr lang="en-US" dirty="0">
                <a:solidFill>
                  <a:srgbClr val="FFFF66"/>
                </a:solidFill>
              </a:rPr>
              <a:t>Abundance</a:t>
            </a:r>
            <a:r>
              <a:rPr lang="en-US" dirty="0">
                <a:solidFill>
                  <a:schemeClr val="bg1"/>
                </a:solidFill>
              </a:rPr>
              <a:t>(absolute and trends over time)</a:t>
            </a:r>
          </a:p>
          <a:p>
            <a:pPr lvl="2">
              <a:lnSpc>
                <a:spcPct val="90000"/>
              </a:lnSpc>
            </a:pPr>
            <a:r>
              <a:rPr lang="en-US" dirty="0" smtClean="0">
                <a:solidFill>
                  <a:srgbClr val="FFFF66"/>
                </a:solidFill>
              </a:rPr>
              <a:t>Diversity</a:t>
            </a:r>
            <a:r>
              <a:rPr lang="en-US" dirty="0" smtClean="0">
                <a:solidFill>
                  <a:schemeClr val="bg1"/>
                </a:solidFill>
              </a:rPr>
              <a:t>(normative complexity and balance of </a:t>
            </a:r>
            <a:r>
              <a:rPr lang="en-US" dirty="0">
                <a:solidFill>
                  <a:schemeClr val="bg1"/>
                </a:solidFill>
              </a:rPr>
              <a:t>life history strategies and </a:t>
            </a:r>
            <a:r>
              <a:rPr lang="en-US" dirty="0" smtClean="0">
                <a:solidFill>
                  <a:schemeClr val="bg1"/>
                </a:solidFill>
              </a:rPr>
              <a:t>genetic characteristics)</a:t>
            </a:r>
            <a:endParaRPr lang="en-US" dirty="0">
              <a:solidFill>
                <a:schemeClr val="bg1"/>
              </a:solidFill>
            </a:endParaRPr>
          </a:p>
          <a:p>
            <a:pPr lvl="2">
              <a:lnSpc>
                <a:spcPct val="90000"/>
              </a:lnSpc>
            </a:pPr>
            <a:r>
              <a:rPr lang="en-US" dirty="0">
                <a:solidFill>
                  <a:srgbClr val="FFFF66"/>
                </a:solidFill>
              </a:rPr>
              <a:t>Spatial Distribution</a:t>
            </a:r>
            <a:r>
              <a:rPr lang="en-US" dirty="0">
                <a:solidFill>
                  <a:schemeClr val="bg1"/>
                </a:solidFill>
              </a:rPr>
              <a:t>(range and pattern of spawning distribution)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838200"/>
            <a:ext cx="7772400" cy="762000"/>
          </a:xfrm>
        </p:spPr>
        <p:txBody>
          <a:bodyPr/>
          <a:lstStyle/>
          <a:p>
            <a:r>
              <a:rPr lang="en-US" sz="3200">
                <a:solidFill>
                  <a:srgbClr val="FFFF00"/>
                </a:solidFill>
              </a:rPr>
              <a:t>Age-0 Maternal Origin</a:t>
            </a:r>
            <a:br>
              <a:rPr lang="en-US" sz="3200">
                <a:solidFill>
                  <a:srgbClr val="FFFF00"/>
                </a:solidFill>
              </a:rPr>
            </a:br>
            <a:r>
              <a:rPr lang="en-US" sz="2400">
                <a:solidFill>
                  <a:srgbClr val="FFFF00"/>
                </a:solidFill>
              </a:rPr>
              <a:t>(one criteria)</a:t>
            </a:r>
          </a:p>
        </p:txBody>
      </p:sp>
      <p:graphicFrame>
        <p:nvGraphicFramePr>
          <p:cNvPr id="3275" name="Group 203"/>
          <p:cNvGraphicFramePr>
            <a:graphicFrameLocks noGrp="1"/>
          </p:cNvGraphicFramePr>
          <p:nvPr>
            <p:ph type="tbl" idx="1"/>
          </p:nvPr>
        </p:nvGraphicFramePr>
        <p:xfrm>
          <a:off x="1371600" y="1828800"/>
          <a:ext cx="6324600" cy="2801939"/>
        </p:xfrm>
        <a:graphic>
          <a:graphicData uri="http://schemas.openxmlformats.org/drawingml/2006/table">
            <a:tbl>
              <a:tblPr/>
              <a:tblGrid>
                <a:gridCol w="3352800"/>
                <a:gridCol w="2971800"/>
              </a:tblGrid>
              <a:tr h="703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Location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 Anadromous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Lookingglass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87%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Catherine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79%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Upper Grande Ronde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85%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990600" y="0"/>
          <a:ext cx="7197234" cy="6693127"/>
        </p:xfrm>
        <a:graphic>
          <a:graphicData uri="http://schemas.openxmlformats.org/presentationml/2006/ole">
            <p:oleObj spid="_x0000_s118786" name="SPW 12.0 Graph" r:id="rId3" imgW="5753100" imgH="5981700" progId="">
              <p:embed/>
            </p:oleObj>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838200"/>
            <a:ext cx="7772400" cy="762000"/>
          </a:xfrm>
          <a:prstGeom prst="rect">
            <a:avLst/>
          </a:prstGeom>
          <a:noFill/>
          <a:ln w="9525">
            <a:noFill/>
            <a:miter lim="800000"/>
            <a:headEnd/>
            <a:tailEnd/>
          </a:ln>
          <a:effectLst/>
        </p:spPr>
        <p:txBody>
          <a:bodyPr anchor="ctr"/>
          <a:lstStyle/>
          <a:p>
            <a:pPr algn="ctr"/>
            <a:r>
              <a:rPr lang="en-US" sz="3200">
                <a:solidFill>
                  <a:srgbClr val="FFFF66"/>
                </a:solidFill>
              </a:rPr>
              <a:t>Smolt Maternal Origin</a:t>
            </a:r>
          </a:p>
          <a:p>
            <a:pPr algn="ctr"/>
            <a:r>
              <a:rPr lang="en-US">
                <a:solidFill>
                  <a:srgbClr val="66FF66"/>
                </a:solidFill>
              </a:rPr>
              <a:t>results</a:t>
            </a:r>
          </a:p>
        </p:txBody>
      </p:sp>
      <p:graphicFrame>
        <p:nvGraphicFramePr>
          <p:cNvPr id="44035" name="Group 3"/>
          <p:cNvGraphicFramePr>
            <a:graphicFrameLocks noGrp="1"/>
          </p:cNvGraphicFramePr>
          <p:nvPr/>
        </p:nvGraphicFramePr>
        <p:xfrm>
          <a:off x="1371600" y="1828800"/>
          <a:ext cx="6324600" cy="2801939"/>
        </p:xfrm>
        <a:graphic>
          <a:graphicData uri="http://schemas.openxmlformats.org/drawingml/2006/table">
            <a:tbl>
              <a:tblPr/>
              <a:tblGrid>
                <a:gridCol w="3352800"/>
                <a:gridCol w="2971800"/>
              </a:tblGrid>
              <a:tr h="703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Location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 Resident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Lookingglass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21.0%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Catherine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9.5%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Upper Grande Ronde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10.5%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1" name="Object 5"/>
          <p:cNvGraphicFramePr>
            <a:graphicFrameLocks noChangeAspect="1"/>
          </p:cNvGraphicFramePr>
          <p:nvPr/>
        </p:nvGraphicFramePr>
        <p:xfrm>
          <a:off x="1371600" y="89849"/>
          <a:ext cx="6477000" cy="6732001"/>
        </p:xfrm>
        <a:graphic>
          <a:graphicData uri="http://schemas.openxmlformats.org/presentationml/2006/ole">
            <p:oleObj spid="_x0000_s65541" name="SPW 12.0 Graph" r:id="rId3" imgW="5443878" imgH="5657088" progId="">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1600200" y="0"/>
          <a:ext cx="6184900" cy="6705600"/>
        </p:xfrm>
        <a:graphic>
          <a:graphicData uri="http://schemas.openxmlformats.org/presentationml/2006/ole">
            <p:oleObj spid="_x0000_s66565" name="SPW 12.0 Graph" r:id="rId3" imgW="5531040" imgH="5995440" progId="">
              <p:embed/>
            </p:oleObj>
          </a:graphicData>
        </a:graphic>
      </p:graphicFrame>
      <p:sp>
        <p:nvSpPr>
          <p:cNvPr id="4" name="TextBox 3"/>
          <p:cNvSpPr txBox="1"/>
          <p:nvPr/>
        </p:nvSpPr>
        <p:spPr>
          <a:xfrm>
            <a:off x="2133600" y="1600200"/>
            <a:ext cx="838200" cy="369332"/>
          </a:xfrm>
          <a:prstGeom prst="rect">
            <a:avLst/>
          </a:prstGeom>
          <a:solidFill>
            <a:srgbClr val="10139C"/>
          </a:solidFill>
        </p:spPr>
        <p:txBody>
          <a:bodyPr wrap="square" rtlCol="0">
            <a:spAutoFit/>
          </a:bodyPr>
          <a:lstStyle/>
          <a:p>
            <a:r>
              <a:rPr lang="en-US" sz="1800" dirty="0" smtClean="0">
                <a:solidFill>
                  <a:schemeClr val="bg1"/>
                </a:solidFill>
                <a:latin typeface="Arial" pitchFamily="34" charset="0"/>
                <a:cs typeface="Arial" pitchFamily="34" charset="0"/>
              </a:rPr>
              <a:t>16.7%</a:t>
            </a:r>
            <a:endParaRPr lang="en-US" sz="18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381000"/>
            <a:ext cx="7772400" cy="762000"/>
          </a:xfrm>
          <a:prstGeom prst="rect">
            <a:avLst/>
          </a:prstGeom>
          <a:noFill/>
          <a:ln w="9525">
            <a:noFill/>
            <a:miter lim="800000"/>
            <a:headEnd/>
            <a:tailEnd/>
          </a:ln>
          <a:effectLst/>
        </p:spPr>
        <p:txBody>
          <a:bodyPr anchor="ctr"/>
          <a:lstStyle/>
          <a:p>
            <a:pPr algn="ctr"/>
            <a:r>
              <a:rPr lang="en-US" sz="3200" dirty="0" err="1">
                <a:solidFill>
                  <a:srgbClr val="FFFF66"/>
                </a:solidFill>
              </a:rPr>
              <a:t>Anadromous</a:t>
            </a:r>
            <a:r>
              <a:rPr lang="en-US" sz="3200" dirty="0">
                <a:solidFill>
                  <a:srgbClr val="FFFF66"/>
                </a:solidFill>
              </a:rPr>
              <a:t> Adult Maternal </a:t>
            </a:r>
            <a:r>
              <a:rPr lang="en-US" sz="3200" dirty="0" smtClean="0">
                <a:solidFill>
                  <a:srgbClr val="FFFF66"/>
                </a:solidFill>
              </a:rPr>
              <a:t>Origin</a:t>
            </a:r>
            <a:endParaRPr lang="en-US" sz="3200" dirty="0">
              <a:solidFill>
                <a:srgbClr val="FFFF66"/>
              </a:solidFill>
            </a:endParaRPr>
          </a:p>
        </p:txBody>
      </p:sp>
      <p:graphicFrame>
        <p:nvGraphicFramePr>
          <p:cNvPr id="45085" name="Group 29"/>
          <p:cNvGraphicFramePr>
            <a:graphicFrameLocks noGrp="1"/>
          </p:cNvGraphicFramePr>
          <p:nvPr/>
        </p:nvGraphicFramePr>
        <p:xfrm>
          <a:off x="1371600" y="1905000"/>
          <a:ext cx="6324600" cy="3276602"/>
        </p:xfrm>
        <a:graphic>
          <a:graphicData uri="http://schemas.openxmlformats.org/drawingml/2006/table">
            <a:tbl>
              <a:tblPr/>
              <a:tblGrid>
                <a:gridCol w="3352800"/>
                <a:gridCol w="2971800"/>
              </a:tblGrid>
              <a:tr h="55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Location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 Resident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Lookingglass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Catherine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Upper Grande Ronde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Deer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16.7%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Little Sheep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7.7%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1316060" y="0"/>
          <a:ext cx="6532540" cy="6795750"/>
        </p:xfrm>
        <a:graphic>
          <a:graphicData uri="http://schemas.openxmlformats.org/presentationml/2006/ole">
            <p:oleObj spid="_x0000_s121858" name="SPW 12.0 Graph" r:id="rId3" imgW="5753100" imgH="5981700" progId="">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nvGraphicFramePr>
        <p:xfrm>
          <a:off x="1316060" y="0"/>
          <a:ext cx="6532540" cy="6795750"/>
        </p:xfrm>
        <a:graphic>
          <a:graphicData uri="http://schemas.openxmlformats.org/presentationml/2006/ole">
            <p:oleObj spid="_x0000_s113666" name="SPW 12.0 Graph" r:id="rId3" imgW="5753100" imgH="5981700" progId="">
              <p:embed/>
            </p:oleObj>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838200"/>
            <a:ext cx="7772400" cy="762000"/>
          </a:xfrm>
          <a:prstGeom prst="rect">
            <a:avLst/>
          </a:prstGeom>
          <a:noFill/>
          <a:ln w="9525">
            <a:noFill/>
            <a:miter lim="800000"/>
            <a:headEnd/>
            <a:tailEnd/>
          </a:ln>
          <a:effectLst/>
        </p:spPr>
        <p:txBody>
          <a:bodyPr anchor="ctr"/>
          <a:lstStyle/>
          <a:p>
            <a:pPr algn="ctr"/>
            <a:r>
              <a:rPr lang="en-US" sz="3600" dirty="0">
                <a:solidFill>
                  <a:srgbClr val="FFFF66"/>
                </a:solidFill>
              </a:rPr>
              <a:t>Resident Adult Maternal Origin</a:t>
            </a:r>
          </a:p>
          <a:p>
            <a:pPr algn="ctr"/>
            <a:endParaRPr lang="en-US" dirty="0">
              <a:solidFill>
                <a:srgbClr val="66FF66"/>
              </a:solidFill>
            </a:endParaRPr>
          </a:p>
        </p:txBody>
      </p:sp>
      <p:graphicFrame>
        <p:nvGraphicFramePr>
          <p:cNvPr id="43028" name="Group 20"/>
          <p:cNvGraphicFramePr>
            <a:graphicFrameLocks noGrp="1"/>
          </p:cNvGraphicFramePr>
          <p:nvPr/>
        </p:nvGraphicFramePr>
        <p:xfrm>
          <a:off x="1066800" y="1828800"/>
          <a:ext cx="7086600" cy="3886199"/>
        </p:xfrm>
        <a:graphic>
          <a:graphicData uri="http://schemas.openxmlformats.org/drawingml/2006/table">
            <a:tbl>
              <a:tblPr/>
              <a:tblGrid>
                <a:gridCol w="3687646"/>
                <a:gridCol w="3398954"/>
              </a:tblGrid>
              <a:tr h="9754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Location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 Anadromous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776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Lookingglass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94.3%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754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Catherine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82.6%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577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Upper Grande Ronde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84.6%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600" dirty="0">
                <a:solidFill>
                  <a:srgbClr val="FFFF00"/>
                </a:solidFill>
              </a:rPr>
              <a:t>Water Chemistry Analysis</a:t>
            </a:r>
          </a:p>
        </p:txBody>
      </p:sp>
      <p:graphicFrame>
        <p:nvGraphicFramePr>
          <p:cNvPr id="70694" name="Group 38"/>
          <p:cNvGraphicFramePr>
            <a:graphicFrameLocks noGrp="1"/>
          </p:cNvGraphicFramePr>
          <p:nvPr>
            <p:ph idx="1"/>
          </p:nvPr>
        </p:nvGraphicFramePr>
        <p:xfrm>
          <a:off x="838200" y="1981200"/>
          <a:ext cx="7239000" cy="3886200"/>
        </p:xfrm>
        <a:graphic>
          <a:graphicData uri="http://schemas.openxmlformats.org/drawingml/2006/table">
            <a:tbl>
              <a:tblPr/>
              <a:tblGrid>
                <a:gridCol w="3836604"/>
                <a:gridCol w="3402396"/>
              </a:tblGrid>
              <a:tr h="783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Location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bg1"/>
                          </a:solidFill>
                          <a:effectLst/>
                          <a:latin typeface="Times New Roman" pitchFamily="18" charset="0"/>
                        </a:rPr>
                        <a:t>Sr</a:t>
                      </a:r>
                      <a:r>
                        <a:rPr kumimoji="0" lang="en-US" sz="2800" b="0" i="0" u="none" strike="noStrike" cap="none" normalizeH="0" baseline="0" dirty="0" smtClean="0">
                          <a:ln>
                            <a:noFill/>
                          </a:ln>
                          <a:solidFill>
                            <a:schemeClr val="bg1"/>
                          </a:solidFill>
                          <a:effectLst/>
                          <a:latin typeface="Times New Roman" pitchFamily="18" charset="0"/>
                        </a:rPr>
                        <a:t>/Ca ratio</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85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Lookingglass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1.38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81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Catherine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2.20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7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Upper Grande Ronde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2.57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91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Little Sheep Ck.</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1.74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04800"/>
            <a:ext cx="7772400" cy="1143000"/>
          </a:xfrm>
        </p:spPr>
        <p:txBody>
          <a:bodyPr/>
          <a:lstStyle/>
          <a:p>
            <a:r>
              <a:rPr lang="en-US" sz="3600">
                <a:solidFill>
                  <a:srgbClr val="FFFF00"/>
                </a:solidFill>
              </a:rPr>
              <a:t>Background</a:t>
            </a:r>
          </a:p>
        </p:txBody>
      </p:sp>
      <p:sp>
        <p:nvSpPr>
          <p:cNvPr id="105475" name="Rectangle 3"/>
          <p:cNvSpPr>
            <a:spLocks noGrp="1" noChangeArrowheads="1"/>
          </p:cNvSpPr>
          <p:nvPr>
            <p:ph type="body" idx="1"/>
          </p:nvPr>
        </p:nvSpPr>
        <p:spPr>
          <a:xfrm>
            <a:off x="533400" y="1295400"/>
            <a:ext cx="7924800" cy="5029200"/>
          </a:xfrm>
        </p:spPr>
        <p:txBody>
          <a:bodyPr/>
          <a:lstStyle/>
          <a:p>
            <a:r>
              <a:rPr lang="en-US" sz="2400" dirty="0">
                <a:solidFill>
                  <a:schemeClr val="bg1"/>
                </a:solidFill>
              </a:rPr>
              <a:t>Resident and </a:t>
            </a:r>
            <a:r>
              <a:rPr lang="en-US" sz="2400" dirty="0" err="1">
                <a:solidFill>
                  <a:schemeClr val="bg1"/>
                </a:solidFill>
              </a:rPr>
              <a:t>anadromous</a:t>
            </a:r>
            <a:r>
              <a:rPr lang="en-US" sz="2400" dirty="0">
                <a:solidFill>
                  <a:schemeClr val="bg1"/>
                </a:solidFill>
              </a:rPr>
              <a:t> forms of  </a:t>
            </a:r>
            <a:r>
              <a:rPr lang="en-US" sz="2400" i="1" dirty="0">
                <a:solidFill>
                  <a:schemeClr val="bg1"/>
                </a:solidFill>
              </a:rPr>
              <a:t>O. </a:t>
            </a:r>
            <a:r>
              <a:rPr lang="en-US" sz="2400" i="1" dirty="0" err="1">
                <a:solidFill>
                  <a:schemeClr val="bg1"/>
                </a:solidFill>
              </a:rPr>
              <a:t>mykiss</a:t>
            </a:r>
            <a:r>
              <a:rPr lang="en-US" sz="2400" dirty="0">
                <a:solidFill>
                  <a:schemeClr val="bg1"/>
                </a:solidFill>
              </a:rPr>
              <a:t> considered independent in </a:t>
            </a:r>
            <a:r>
              <a:rPr lang="en-US" sz="2400" dirty="0" smtClean="0">
                <a:solidFill>
                  <a:schemeClr val="bg1"/>
                </a:solidFill>
              </a:rPr>
              <a:t>earliest </a:t>
            </a:r>
            <a:r>
              <a:rPr lang="en-US" sz="2400" dirty="0">
                <a:solidFill>
                  <a:schemeClr val="bg1"/>
                </a:solidFill>
              </a:rPr>
              <a:t>listings and status assessments.  The 2004 revised proposed ESA listing  </a:t>
            </a:r>
            <a:r>
              <a:rPr lang="en-US" sz="2400" dirty="0" smtClean="0">
                <a:solidFill>
                  <a:schemeClr val="bg1"/>
                </a:solidFill>
              </a:rPr>
              <a:t>included </a:t>
            </a:r>
            <a:r>
              <a:rPr lang="en-US" sz="2400" dirty="0">
                <a:solidFill>
                  <a:schemeClr val="bg1"/>
                </a:solidFill>
              </a:rPr>
              <a:t>resident </a:t>
            </a:r>
            <a:r>
              <a:rPr lang="en-US" sz="2400" dirty="0" smtClean="0">
                <a:solidFill>
                  <a:schemeClr val="bg1"/>
                </a:solidFill>
              </a:rPr>
              <a:t>fish and then it was changed again.</a:t>
            </a:r>
          </a:p>
          <a:p>
            <a:endParaRPr lang="en-US" sz="2400" dirty="0">
              <a:solidFill>
                <a:schemeClr val="bg1"/>
              </a:solidFill>
            </a:endParaRPr>
          </a:p>
          <a:p>
            <a:r>
              <a:rPr lang="en-US" sz="2400" dirty="0">
                <a:solidFill>
                  <a:schemeClr val="bg1"/>
                </a:solidFill>
              </a:rPr>
              <a:t>Understanding the relationship of resident and </a:t>
            </a:r>
            <a:r>
              <a:rPr lang="en-US" sz="2400" dirty="0" err="1">
                <a:solidFill>
                  <a:schemeClr val="bg1"/>
                </a:solidFill>
              </a:rPr>
              <a:t>anadromous</a:t>
            </a:r>
            <a:r>
              <a:rPr lang="en-US" sz="2400" dirty="0">
                <a:solidFill>
                  <a:schemeClr val="bg1"/>
                </a:solidFill>
              </a:rPr>
              <a:t> forms is </a:t>
            </a:r>
            <a:r>
              <a:rPr lang="en-US" sz="2400" dirty="0" smtClean="0">
                <a:solidFill>
                  <a:schemeClr val="bg1"/>
                </a:solidFill>
              </a:rPr>
              <a:t>important for understanding status and potentially for recovery strategies.</a:t>
            </a:r>
            <a:endParaRPr lang="en-US" sz="2400" dirty="0">
              <a:solidFill>
                <a:schemeClr val="bg1"/>
              </a:solidFill>
            </a:endParaRPr>
          </a:p>
          <a:p>
            <a:endParaRPr lang="en-US" sz="2400" dirty="0">
              <a:solidFill>
                <a:schemeClr val="bg1"/>
              </a:solidFill>
            </a:endParaRPr>
          </a:p>
          <a:p>
            <a:r>
              <a:rPr lang="en-US" sz="2400" dirty="0">
                <a:solidFill>
                  <a:schemeClr val="bg1"/>
                </a:solidFill>
              </a:rPr>
              <a:t>In those cases where resident and </a:t>
            </a:r>
            <a:r>
              <a:rPr lang="en-US" sz="2400" dirty="0" err="1">
                <a:solidFill>
                  <a:schemeClr val="bg1"/>
                </a:solidFill>
              </a:rPr>
              <a:t>anadromous</a:t>
            </a:r>
            <a:r>
              <a:rPr lang="en-US" sz="2400" dirty="0">
                <a:solidFill>
                  <a:schemeClr val="bg1"/>
                </a:solidFill>
              </a:rPr>
              <a:t> fish are reproductively linked creating one population,  </a:t>
            </a:r>
            <a:r>
              <a:rPr lang="en-US" sz="2400" dirty="0" smtClean="0">
                <a:solidFill>
                  <a:schemeClr val="bg1"/>
                </a:solidFill>
              </a:rPr>
              <a:t>understanding productivity</a:t>
            </a:r>
            <a:r>
              <a:rPr lang="en-US" sz="2400" dirty="0">
                <a:solidFill>
                  <a:schemeClr val="bg1"/>
                </a:solidFill>
              </a:rPr>
              <a:t>, abundance, diversity, and distribution </a:t>
            </a:r>
            <a:r>
              <a:rPr lang="en-US" sz="2400" dirty="0" smtClean="0">
                <a:solidFill>
                  <a:schemeClr val="bg1"/>
                </a:solidFill>
              </a:rPr>
              <a:t>are challenging and complex. </a:t>
            </a:r>
            <a:endParaRPr lang="en-US" sz="2400" dirty="0">
              <a:solidFill>
                <a:schemeClr val="bg1"/>
              </a:solidFill>
            </a:endParaRPr>
          </a:p>
          <a:p>
            <a:endParaRPr lang="en-US" sz="2400" dirty="0">
              <a:solidFill>
                <a:schemeClr val="bg1"/>
              </a:solidFill>
            </a:endParaRPr>
          </a:p>
          <a:p>
            <a:pPr lvl="2"/>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143000"/>
          </a:xfrm>
        </p:spPr>
        <p:txBody>
          <a:bodyPr/>
          <a:lstStyle/>
          <a:p>
            <a:r>
              <a:rPr lang="en-US" sz="3600" dirty="0">
                <a:solidFill>
                  <a:srgbClr val="FFFF00"/>
                </a:solidFill>
              </a:rPr>
              <a:t>Maternal Origin Conclusions</a:t>
            </a:r>
          </a:p>
        </p:txBody>
      </p:sp>
      <p:sp>
        <p:nvSpPr>
          <p:cNvPr id="24579" name="Rectangle 3"/>
          <p:cNvSpPr>
            <a:spLocks noGrp="1" noChangeArrowheads="1"/>
          </p:cNvSpPr>
          <p:nvPr>
            <p:ph type="body" idx="1"/>
          </p:nvPr>
        </p:nvSpPr>
        <p:spPr>
          <a:xfrm>
            <a:off x="838200" y="914400"/>
            <a:ext cx="7772400" cy="4724400"/>
          </a:xfrm>
        </p:spPr>
        <p:txBody>
          <a:bodyPr/>
          <a:lstStyle/>
          <a:p>
            <a:pPr>
              <a:lnSpc>
                <a:spcPct val="90000"/>
              </a:lnSpc>
            </a:pPr>
            <a:r>
              <a:rPr lang="en-US" sz="2400" dirty="0">
                <a:solidFill>
                  <a:schemeClr val="bg1"/>
                </a:solidFill>
              </a:rPr>
              <a:t>There is considerable linkage between the resident and </a:t>
            </a:r>
            <a:r>
              <a:rPr lang="en-US" sz="2400" dirty="0" err="1">
                <a:solidFill>
                  <a:schemeClr val="bg1"/>
                </a:solidFill>
              </a:rPr>
              <a:t>anadromous</a:t>
            </a:r>
            <a:r>
              <a:rPr lang="en-US" sz="2400" dirty="0">
                <a:solidFill>
                  <a:schemeClr val="bg1"/>
                </a:solidFill>
              </a:rPr>
              <a:t> life history forms with both producing crossover offspring</a:t>
            </a:r>
            <a:r>
              <a:rPr lang="en-US" sz="2400" dirty="0" smtClean="0">
                <a:solidFill>
                  <a:schemeClr val="bg1"/>
                </a:solidFill>
              </a:rPr>
              <a:t>.</a:t>
            </a:r>
          </a:p>
          <a:p>
            <a:pPr>
              <a:lnSpc>
                <a:spcPct val="90000"/>
              </a:lnSpc>
            </a:pPr>
            <a:endParaRPr lang="en-US" sz="2400" dirty="0">
              <a:solidFill>
                <a:schemeClr val="bg1"/>
              </a:solidFill>
            </a:endParaRPr>
          </a:p>
          <a:p>
            <a:pPr>
              <a:lnSpc>
                <a:spcPct val="90000"/>
              </a:lnSpc>
            </a:pPr>
            <a:r>
              <a:rPr lang="en-US" sz="2400" dirty="0">
                <a:solidFill>
                  <a:schemeClr val="bg1"/>
                </a:solidFill>
              </a:rPr>
              <a:t>The microchemistry technique has some limitations when applied in the Grande </a:t>
            </a:r>
            <a:r>
              <a:rPr lang="en-US" sz="2400" dirty="0" err="1">
                <a:solidFill>
                  <a:schemeClr val="bg1"/>
                </a:solidFill>
              </a:rPr>
              <a:t>Ronde</a:t>
            </a:r>
            <a:r>
              <a:rPr lang="en-US" sz="2400" dirty="0">
                <a:solidFill>
                  <a:schemeClr val="bg1"/>
                </a:solidFill>
              </a:rPr>
              <a:t> River.</a:t>
            </a:r>
          </a:p>
          <a:p>
            <a:pPr lvl="2">
              <a:lnSpc>
                <a:spcPct val="90000"/>
              </a:lnSpc>
            </a:pPr>
            <a:r>
              <a:rPr lang="en-US" dirty="0">
                <a:solidFill>
                  <a:schemeClr val="bg1"/>
                </a:solidFill>
              </a:rPr>
              <a:t>Distance traveled from ocean by female affects </a:t>
            </a:r>
            <a:r>
              <a:rPr lang="en-US" dirty="0" err="1">
                <a:solidFill>
                  <a:schemeClr val="bg1"/>
                </a:solidFill>
              </a:rPr>
              <a:t>Sr</a:t>
            </a:r>
            <a:r>
              <a:rPr lang="en-US" dirty="0">
                <a:solidFill>
                  <a:schemeClr val="bg1"/>
                </a:solidFill>
              </a:rPr>
              <a:t> concentration of nutrients supplied to egg. Grande </a:t>
            </a:r>
            <a:r>
              <a:rPr lang="en-US" dirty="0" err="1">
                <a:solidFill>
                  <a:schemeClr val="bg1"/>
                </a:solidFill>
              </a:rPr>
              <a:t>Ronde</a:t>
            </a:r>
            <a:r>
              <a:rPr lang="en-US" dirty="0">
                <a:solidFill>
                  <a:schemeClr val="bg1"/>
                </a:solidFill>
              </a:rPr>
              <a:t> females spend 8 months or more in fresh water which reduces </a:t>
            </a:r>
            <a:r>
              <a:rPr lang="en-US" dirty="0" err="1">
                <a:solidFill>
                  <a:schemeClr val="bg1"/>
                </a:solidFill>
              </a:rPr>
              <a:t>Sr</a:t>
            </a:r>
            <a:r>
              <a:rPr lang="en-US" dirty="0">
                <a:solidFill>
                  <a:schemeClr val="bg1"/>
                </a:solidFill>
              </a:rPr>
              <a:t> levels transferred to offspring.</a:t>
            </a:r>
          </a:p>
          <a:p>
            <a:pPr lvl="2">
              <a:lnSpc>
                <a:spcPct val="90000"/>
              </a:lnSpc>
            </a:pPr>
            <a:r>
              <a:rPr lang="en-US" dirty="0">
                <a:solidFill>
                  <a:schemeClr val="bg1"/>
                </a:solidFill>
              </a:rPr>
              <a:t>High </a:t>
            </a:r>
            <a:r>
              <a:rPr lang="en-US" dirty="0" err="1">
                <a:solidFill>
                  <a:schemeClr val="bg1"/>
                </a:solidFill>
              </a:rPr>
              <a:t>Sr</a:t>
            </a:r>
            <a:r>
              <a:rPr lang="en-US" dirty="0">
                <a:solidFill>
                  <a:schemeClr val="bg1"/>
                </a:solidFill>
              </a:rPr>
              <a:t> in freshwater can also confound results.</a:t>
            </a:r>
          </a:p>
          <a:p>
            <a:pPr lvl="2">
              <a:lnSpc>
                <a:spcPct val="90000"/>
              </a:lnSpc>
            </a:pPr>
            <a:r>
              <a:rPr lang="en-US" dirty="0">
                <a:solidFill>
                  <a:schemeClr val="bg1"/>
                </a:solidFill>
              </a:rPr>
              <a:t>We attempted to account for these limitations with our </a:t>
            </a:r>
            <a:r>
              <a:rPr lang="en-US" dirty="0" smtClean="0">
                <a:solidFill>
                  <a:schemeClr val="bg1"/>
                </a:solidFill>
              </a:rPr>
              <a:t> </a:t>
            </a:r>
            <a:r>
              <a:rPr lang="en-US" dirty="0">
                <a:solidFill>
                  <a:schemeClr val="bg1"/>
                </a:solidFill>
              </a:rPr>
              <a:t>discrimination criteria</a:t>
            </a:r>
            <a:r>
              <a:rPr lang="en-US" dirty="0" smtClean="0">
                <a:solidFill>
                  <a:schemeClr val="bg1"/>
                </a:solidFill>
              </a:rPr>
              <a:t>.</a:t>
            </a:r>
          </a:p>
          <a:p>
            <a:pPr lvl="2">
              <a:lnSpc>
                <a:spcPct val="90000"/>
              </a:lnSpc>
            </a:pPr>
            <a:r>
              <a:rPr lang="en-US" dirty="0" smtClean="0">
                <a:solidFill>
                  <a:schemeClr val="bg1"/>
                </a:solidFill>
              </a:rPr>
              <a:t>Small sample sizes and variability in core and FW area ratios</a:t>
            </a:r>
            <a:endParaRPr lang="en-US" dirty="0">
              <a:solidFill>
                <a:schemeClr val="bg1"/>
              </a:solidFill>
            </a:endParaRPr>
          </a:p>
          <a:p>
            <a:pPr lvl="2">
              <a:lnSpc>
                <a:spcPct val="90000"/>
              </a:lnSpc>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1143000"/>
          </a:xfrm>
        </p:spPr>
        <p:txBody>
          <a:bodyPr/>
          <a:lstStyle/>
          <a:p>
            <a:r>
              <a:rPr lang="en-US" sz="3600" dirty="0" smtClean="0">
                <a:solidFill>
                  <a:srgbClr val="FFFF00"/>
                </a:solidFill>
              </a:rPr>
              <a:t>Recovery Strategy Considerations</a:t>
            </a:r>
            <a:endParaRPr lang="en-US" sz="3600" dirty="0">
              <a:solidFill>
                <a:srgbClr val="FFFF00"/>
              </a:solidFill>
            </a:endParaRPr>
          </a:p>
        </p:txBody>
      </p:sp>
      <p:sp>
        <p:nvSpPr>
          <p:cNvPr id="24579" name="Rectangle 3"/>
          <p:cNvSpPr>
            <a:spLocks noGrp="1" noChangeArrowheads="1"/>
          </p:cNvSpPr>
          <p:nvPr>
            <p:ph type="body" idx="1"/>
          </p:nvPr>
        </p:nvSpPr>
        <p:spPr>
          <a:xfrm>
            <a:off x="762000" y="1219200"/>
            <a:ext cx="7772400" cy="5181600"/>
          </a:xfrm>
        </p:spPr>
        <p:txBody>
          <a:bodyPr/>
          <a:lstStyle/>
          <a:p>
            <a:pPr>
              <a:lnSpc>
                <a:spcPct val="90000"/>
              </a:lnSpc>
            </a:pPr>
            <a:r>
              <a:rPr lang="en-US" sz="2400" dirty="0" smtClean="0">
                <a:solidFill>
                  <a:schemeClr val="bg1"/>
                </a:solidFill>
              </a:rPr>
              <a:t>Steelhead are listed due to depressed productivity and altered diversity resulting from man induced environmental habitat alterations.</a:t>
            </a:r>
          </a:p>
          <a:p>
            <a:pPr>
              <a:lnSpc>
                <a:spcPct val="90000"/>
              </a:lnSpc>
            </a:pPr>
            <a:r>
              <a:rPr lang="en-US" sz="2400" dirty="0" smtClean="0">
                <a:solidFill>
                  <a:schemeClr val="bg1"/>
                </a:solidFill>
              </a:rPr>
              <a:t>Reduced steelhead productivity has likely favored expression and productivity of resident </a:t>
            </a:r>
            <a:r>
              <a:rPr lang="en-US" sz="2400" i="1" dirty="0" smtClean="0">
                <a:solidFill>
                  <a:schemeClr val="bg1"/>
                </a:solidFill>
              </a:rPr>
              <a:t>O. </a:t>
            </a:r>
            <a:r>
              <a:rPr lang="en-US" sz="2400" i="1" dirty="0" err="1" smtClean="0">
                <a:solidFill>
                  <a:schemeClr val="bg1"/>
                </a:solidFill>
              </a:rPr>
              <a:t>mykiss</a:t>
            </a:r>
            <a:r>
              <a:rPr lang="en-US" sz="2400" i="1" dirty="0" smtClean="0">
                <a:solidFill>
                  <a:schemeClr val="bg1"/>
                </a:solidFill>
              </a:rPr>
              <a:t> </a:t>
            </a:r>
            <a:r>
              <a:rPr lang="en-US" sz="2400" dirty="0" smtClean="0">
                <a:solidFill>
                  <a:schemeClr val="bg1"/>
                </a:solidFill>
              </a:rPr>
              <a:t>in some populations.</a:t>
            </a:r>
          </a:p>
          <a:p>
            <a:pPr>
              <a:lnSpc>
                <a:spcPct val="90000"/>
              </a:lnSpc>
            </a:pPr>
            <a:r>
              <a:rPr lang="en-US" sz="2400" dirty="0" smtClean="0">
                <a:solidFill>
                  <a:schemeClr val="bg1"/>
                </a:solidFill>
              </a:rPr>
              <a:t>Viability criteria emphasize the importance of natural balance in both life history expression and production by life history types for long term population persistence.</a:t>
            </a:r>
          </a:p>
          <a:p>
            <a:pPr>
              <a:lnSpc>
                <a:spcPct val="90000"/>
              </a:lnSpc>
            </a:pPr>
            <a:r>
              <a:rPr lang="en-US" sz="2400" dirty="0" smtClean="0">
                <a:solidFill>
                  <a:schemeClr val="bg1"/>
                </a:solidFill>
              </a:rPr>
              <a:t>Strategic guidance for recovery actions places highest priority on maintaining high quality habitats that have unaltered natural processes and restoring healthy habitat conditions and natural processes in habitats that have high potential across the entire life cycle.</a:t>
            </a:r>
          </a:p>
          <a:p>
            <a:pPr>
              <a:lnSpc>
                <a:spcPct val="90000"/>
              </a:lnSpc>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1143000"/>
          </a:xfrm>
        </p:spPr>
        <p:txBody>
          <a:bodyPr/>
          <a:lstStyle/>
          <a:p>
            <a:r>
              <a:rPr lang="en-US" sz="3600" dirty="0" smtClean="0">
                <a:solidFill>
                  <a:srgbClr val="FFFF00"/>
                </a:solidFill>
              </a:rPr>
              <a:t>Recovery Strategy Considerations</a:t>
            </a:r>
            <a:endParaRPr lang="en-US" sz="3600" dirty="0">
              <a:solidFill>
                <a:srgbClr val="FFFF00"/>
              </a:solidFill>
            </a:endParaRPr>
          </a:p>
        </p:txBody>
      </p:sp>
      <p:sp>
        <p:nvSpPr>
          <p:cNvPr id="24579" name="Rectangle 3"/>
          <p:cNvSpPr>
            <a:spLocks noGrp="1" noChangeArrowheads="1"/>
          </p:cNvSpPr>
          <p:nvPr>
            <p:ph type="body" idx="1"/>
          </p:nvPr>
        </p:nvSpPr>
        <p:spPr>
          <a:xfrm>
            <a:off x="685800" y="2057400"/>
            <a:ext cx="7772400" cy="3657600"/>
          </a:xfrm>
        </p:spPr>
        <p:txBody>
          <a:bodyPr/>
          <a:lstStyle/>
          <a:p>
            <a:pPr>
              <a:lnSpc>
                <a:spcPct val="90000"/>
              </a:lnSpc>
            </a:pPr>
            <a:r>
              <a:rPr lang="en-US" sz="2800" dirty="0" smtClean="0">
                <a:solidFill>
                  <a:schemeClr val="bg1"/>
                </a:solidFill>
              </a:rPr>
              <a:t>Strategic guidance also emphasizes restoring natural balances in life history expression and </a:t>
            </a:r>
            <a:r>
              <a:rPr lang="en-US" sz="2800" dirty="0" err="1" smtClean="0">
                <a:solidFill>
                  <a:schemeClr val="bg1"/>
                </a:solidFill>
              </a:rPr>
              <a:t>anadromous</a:t>
            </a:r>
            <a:r>
              <a:rPr lang="en-US" sz="2800" dirty="0" smtClean="0">
                <a:solidFill>
                  <a:schemeClr val="bg1"/>
                </a:solidFill>
              </a:rPr>
              <a:t> resident production relationships.</a:t>
            </a:r>
          </a:p>
          <a:p>
            <a:pPr>
              <a:lnSpc>
                <a:spcPct val="90000"/>
              </a:lnSpc>
              <a:buNone/>
            </a:pPr>
            <a:r>
              <a:rPr lang="en-US" sz="2800" dirty="0" smtClean="0">
                <a:solidFill>
                  <a:schemeClr val="bg1"/>
                </a:solidFill>
              </a:rPr>
              <a:t> </a:t>
            </a:r>
          </a:p>
          <a:p>
            <a:pPr>
              <a:lnSpc>
                <a:spcPct val="90000"/>
              </a:lnSpc>
            </a:pPr>
            <a:r>
              <a:rPr lang="en-US" sz="2800" dirty="0" smtClean="0">
                <a:solidFill>
                  <a:schemeClr val="bg1"/>
                </a:solidFill>
              </a:rPr>
              <a:t>One could argue that many of our current observations of resident-</a:t>
            </a:r>
            <a:r>
              <a:rPr lang="en-US" sz="2800" dirty="0" err="1" smtClean="0">
                <a:solidFill>
                  <a:schemeClr val="bg1"/>
                </a:solidFill>
              </a:rPr>
              <a:t>anadromous</a:t>
            </a:r>
            <a:r>
              <a:rPr lang="en-US" sz="2800" dirty="0" smtClean="0">
                <a:solidFill>
                  <a:schemeClr val="bg1"/>
                </a:solidFill>
              </a:rPr>
              <a:t>  relationships are in severely altered systems that have unnatural balances in life history expression and production.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r>
              <a:rPr lang="en-US" sz="3600" dirty="0" smtClean="0">
                <a:solidFill>
                  <a:srgbClr val="FFFF00"/>
                </a:solidFill>
              </a:rPr>
              <a:t>Considerations for Viability </a:t>
            </a:r>
            <a:endParaRPr lang="en-US" sz="3600" dirty="0">
              <a:solidFill>
                <a:srgbClr val="FFFF00"/>
              </a:solidFill>
            </a:endParaRPr>
          </a:p>
        </p:txBody>
      </p:sp>
      <p:sp>
        <p:nvSpPr>
          <p:cNvPr id="24579" name="Rectangle 3"/>
          <p:cNvSpPr>
            <a:spLocks noGrp="1" noChangeArrowheads="1"/>
          </p:cNvSpPr>
          <p:nvPr>
            <p:ph type="body" idx="1"/>
          </p:nvPr>
        </p:nvSpPr>
        <p:spPr>
          <a:xfrm>
            <a:off x="838200" y="1143000"/>
            <a:ext cx="7772400" cy="5715000"/>
          </a:xfrm>
        </p:spPr>
        <p:txBody>
          <a:bodyPr/>
          <a:lstStyle/>
          <a:p>
            <a:pPr>
              <a:lnSpc>
                <a:spcPct val="90000"/>
              </a:lnSpc>
            </a:pPr>
            <a:r>
              <a:rPr lang="en-US" sz="2400" dirty="0" smtClean="0">
                <a:solidFill>
                  <a:schemeClr val="bg1"/>
                </a:solidFill>
              </a:rPr>
              <a:t>What was the normative balance in production flow between life  life history strategies.</a:t>
            </a:r>
          </a:p>
          <a:p>
            <a:pPr>
              <a:lnSpc>
                <a:spcPct val="90000"/>
              </a:lnSpc>
            </a:pPr>
            <a:r>
              <a:rPr lang="en-US" sz="2400" dirty="0" smtClean="0">
                <a:solidFill>
                  <a:schemeClr val="bg1"/>
                </a:solidFill>
              </a:rPr>
              <a:t>How have man induced environmental changes altered the productivity of each life history type, the production flow between life history types and the balance in life history expression.</a:t>
            </a:r>
          </a:p>
          <a:p>
            <a:pPr>
              <a:lnSpc>
                <a:spcPct val="90000"/>
              </a:lnSpc>
            </a:pPr>
            <a:r>
              <a:rPr lang="en-US" sz="2400" dirty="0" smtClean="0">
                <a:solidFill>
                  <a:schemeClr val="bg1"/>
                </a:solidFill>
              </a:rPr>
              <a:t>Modeling the viability influence is complex and requires estimates of abundance, fecundity, </a:t>
            </a:r>
            <a:r>
              <a:rPr lang="en-US" sz="2400" dirty="0" err="1" smtClean="0">
                <a:solidFill>
                  <a:schemeClr val="bg1"/>
                </a:solidFill>
              </a:rPr>
              <a:t>spawner</a:t>
            </a:r>
            <a:r>
              <a:rPr lang="en-US" sz="2400" dirty="0" smtClean="0">
                <a:solidFill>
                  <a:schemeClr val="bg1"/>
                </a:solidFill>
              </a:rPr>
              <a:t> distribution, proportional pairings, egg survival, </a:t>
            </a:r>
            <a:r>
              <a:rPr lang="en-US" sz="2400" dirty="0" err="1" smtClean="0">
                <a:solidFill>
                  <a:schemeClr val="bg1"/>
                </a:solidFill>
              </a:rPr>
              <a:t>parr</a:t>
            </a:r>
            <a:r>
              <a:rPr lang="en-US" sz="2400" dirty="0" smtClean="0">
                <a:solidFill>
                  <a:schemeClr val="bg1"/>
                </a:solidFill>
              </a:rPr>
              <a:t> survival, proportion of offspring that </a:t>
            </a:r>
            <a:r>
              <a:rPr lang="en-US" sz="2400" dirty="0" err="1" smtClean="0">
                <a:solidFill>
                  <a:schemeClr val="bg1"/>
                </a:solidFill>
              </a:rPr>
              <a:t>residualize</a:t>
            </a:r>
            <a:r>
              <a:rPr lang="en-US" sz="2400" dirty="0" smtClean="0">
                <a:solidFill>
                  <a:schemeClr val="bg1"/>
                </a:solidFill>
              </a:rPr>
              <a:t> or </a:t>
            </a:r>
            <a:r>
              <a:rPr lang="en-US" sz="2400" dirty="0" err="1" smtClean="0">
                <a:solidFill>
                  <a:schemeClr val="bg1"/>
                </a:solidFill>
              </a:rPr>
              <a:t>smolt</a:t>
            </a:r>
            <a:r>
              <a:rPr lang="en-US" sz="2400" dirty="0" smtClean="0">
                <a:solidFill>
                  <a:schemeClr val="bg1"/>
                </a:solidFill>
              </a:rPr>
              <a:t>,  </a:t>
            </a:r>
            <a:r>
              <a:rPr lang="en-US" sz="2400" dirty="0" err="1" smtClean="0">
                <a:solidFill>
                  <a:schemeClr val="bg1"/>
                </a:solidFill>
              </a:rPr>
              <a:t>smolt</a:t>
            </a:r>
            <a:r>
              <a:rPr lang="en-US" sz="2400" dirty="0" smtClean="0">
                <a:solidFill>
                  <a:schemeClr val="bg1"/>
                </a:solidFill>
              </a:rPr>
              <a:t> to adult survival, resident </a:t>
            </a:r>
            <a:r>
              <a:rPr lang="en-US" sz="2400" dirty="0" err="1" smtClean="0">
                <a:solidFill>
                  <a:schemeClr val="bg1"/>
                </a:solidFill>
              </a:rPr>
              <a:t>subadult</a:t>
            </a:r>
            <a:r>
              <a:rPr lang="en-US" sz="2400" dirty="0" smtClean="0">
                <a:solidFill>
                  <a:schemeClr val="bg1"/>
                </a:solidFill>
              </a:rPr>
              <a:t> to adult survival, and resident adult to adult survival.</a:t>
            </a:r>
          </a:p>
          <a:p>
            <a:pPr>
              <a:lnSpc>
                <a:spcPct val="90000"/>
              </a:lnSpc>
            </a:pPr>
            <a:r>
              <a:rPr lang="en-US" sz="2400" dirty="0" smtClean="0">
                <a:solidFill>
                  <a:schemeClr val="bg1"/>
                </a:solidFill>
              </a:rPr>
              <a:t>Due to the complex nature of the interactions, we would expect highly variable relationships between populations that reside in different geographic areas and in divergent habitat types.  </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70" name="Picture 18"/>
          <p:cNvPicPr>
            <a:picLocks noChangeAspect="1" noChangeArrowheads="1"/>
          </p:cNvPicPr>
          <p:nvPr/>
        </p:nvPicPr>
        <p:blipFill>
          <a:blip r:embed="rId3" cstate="print"/>
          <a:srcRect/>
          <a:stretch>
            <a:fillRect/>
          </a:stretch>
        </p:blipFill>
        <p:spPr bwMode="auto">
          <a:xfrm>
            <a:off x="4876800" y="3505200"/>
            <a:ext cx="3140075" cy="1243013"/>
          </a:xfrm>
          <a:prstGeom prst="rect">
            <a:avLst/>
          </a:prstGeom>
          <a:noFill/>
        </p:spPr>
      </p:pic>
      <p:sp>
        <p:nvSpPr>
          <p:cNvPr id="74757" name="AutoShape 5"/>
          <p:cNvSpPr>
            <a:spLocks noChangeArrowheads="1"/>
          </p:cNvSpPr>
          <p:nvPr/>
        </p:nvSpPr>
        <p:spPr bwMode="auto">
          <a:xfrm>
            <a:off x="1981200" y="1874838"/>
            <a:ext cx="1919288" cy="1828800"/>
          </a:xfrm>
          <a:custGeom>
            <a:avLst/>
            <a:gdLst>
              <a:gd name="G0" fmla="+- 2829 0 0"/>
              <a:gd name="G1" fmla="+- 21600 0 2829"/>
              <a:gd name="G2" fmla="+- 21600 0 282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29" y="10800"/>
                </a:moveTo>
                <a:cubicBezTo>
                  <a:pt x="2829" y="15202"/>
                  <a:pt x="6398" y="18771"/>
                  <a:pt x="10800" y="18771"/>
                </a:cubicBezTo>
                <a:cubicBezTo>
                  <a:pt x="15202" y="18771"/>
                  <a:pt x="18771" y="15202"/>
                  <a:pt x="18771" y="10800"/>
                </a:cubicBezTo>
                <a:cubicBezTo>
                  <a:pt x="18771" y="6398"/>
                  <a:pt x="15202" y="2829"/>
                  <a:pt x="10800" y="2829"/>
                </a:cubicBezTo>
                <a:cubicBezTo>
                  <a:pt x="6398" y="2829"/>
                  <a:pt x="2829" y="6398"/>
                  <a:pt x="2829" y="10800"/>
                </a:cubicBezTo>
                <a:close/>
              </a:path>
            </a:pathLst>
          </a:custGeom>
          <a:solidFill>
            <a:srgbClr val="99CCFF"/>
          </a:solidFill>
          <a:ln w="9525">
            <a:solidFill>
              <a:srgbClr val="99CCFF"/>
            </a:solidFill>
            <a:round/>
            <a:headEnd/>
            <a:tailEnd/>
          </a:ln>
        </p:spPr>
        <p:txBody>
          <a:bodyPr/>
          <a:lstStyle/>
          <a:p>
            <a:endParaRPr lang="en-US"/>
          </a:p>
        </p:txBody>
      </p:sp>
      <p:sp>
        <p:nvSpPr>
          <p:cNvPr id="74758" name="AutoShape 6"/>
          <p:cNvSpPr>
            <a:spLocks noChangeArrowheads="1"/>
          </p:cNvSpPr>
          <p:nvPr/>
        </p:nvSpPr>
        <p:spPr bwMode="auto">
          <a:xfrm>
            <a:off x="4814888" y="1874838"/>
            <a:ext cx="1920875" cy="1828800"/>
          </a:xfrm>
          <a:custGeom>
            <a:avLst/>
            <a:gdLst>
              <a:gd name="G0" fmla="+- 2543 0 0"/>
              <a:gd name="G1" fmla="+- 21600 0 2543"/>
              <a:gd name="G2" fmla="+- 21600 0 254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43" y="10800"/>
                </a:moveTo>
                <a:cubicBezTo>
                  <a:pt x="2543" y="15360"/>
                  <a:pt x="6240" y="19057"/>
                  <a:pt x="10800" y="19057"/>
                </a:cubicBezTo>
                <a:cubicBezTo>
                  <a:pt x="15360" y="19057"/>
                  <a:pt x="19057" y="15360"/>
                  <a:pt x="19057" y="10800"/>
                </a:cubicBezTo>
                <a:cubicBezTo>
                  <a:pt x="19057" y="6240"/>
                  <a:pt x="15360" y="2543"/>
                  <a:pt x="10800" y="2543"/>
                </a:cubicBezTo>
                <a:cubicBezTo>
                  <a:pt x="6240" y="2543"/>
                  <a:pt x="2543" y="6240"/>
                  <a:pt x="2543" y="10800"/>
                </a:cubicBezTo>
                <a:close/>
              </a:path>
            </a:pathLst>
          </a:custGeom>
          <a:solidFill>
            <a:srgbClr val="33CCCC"/>
          </a:solidFill>
          <a:ln w="9525">
            <a:solidFill>
              <a:srgbClr val="33CCCC"/>
            </a:solidFill>
            <a:round/>
            <a:headEnd/>
            <a:tailEnd/>
          </a:ln>
        </p:spPr>
        <p:txBody>
          <a:bodyPr/>
          <a:lstStyle/>
          <a:p>
            <a:endParaRPr lang="en-US"/>
          </a:p>
        </p:txBody>
      </p:sp>
      <p:sp>
        <p:nvSpPr>
          <p:cNvPr id="74759" name="WordArt 7"/>
          <p:cNvSpPr>
            <a:spLocks noChangeArrowheads="1" noChangeShapeType="1"/>
          </p:cNvSpPr>
          <p:nvPr/>
        </p:nvSpPr>
        <p:spPr bwMode="auto">
          <a:xfrm>
            <a:off x="2346325" y="2606675"/>
            <a:ext cx="1190625"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99CCFF"/>
                </a:solidFill>
                <a:latin typeface="Arial Black"/>
              </a:rPr>
              <a:t>RESIDENCY</a:t>
            </a:r>
          </a:p>
        </p:txBody>
      </p:sp>
      <p:sp>
        <p:nvSpPr>
          <p:cNvPr id="74760" name="WordArt 8"/>
          <p:cNvSpPr>
            <a:spLocks noChangeArrowheads="1" noChangeShapeType="1"/>
          </p:cNvSpPr>
          <p:nvPr/>
        </p:nvSpPr>
        <p:spPr bwMode="auto">
          <a:xfrm>
            <a:off x="5181600" y="2606675"/>
            <a:ext cx="1190625" cy="2571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33CCCC"/>
                </a:solidFill>
                <a:latin typeface="Arial Black"/>
              </a:rPr>
              <a:t>ANADROMY</a:t>
            </a:r>
          </a:p>
        </p:txBody>
      </p:sp>
      <p:sp>
        <p:nvSpPr>
          <p:cNvPr id="74761" name="AutoShape 9"/>
          <p:cNvSpPr>
            <a:spLocks noChangeArrowheads="1"/>
          </p:cNvSpPr>
          <p:nvPr/>
        </p:nvSpPr>
        <p:spPr bwMode="auto">
          <a:xfrm flipH="1">
            <a:off x="3810000" y="1417638"/>
            <a:ext cx="2651125" cy="2286000"/>
          </a:xfrm>
          <a:custGeom>
            <a:avLst/>
            <a:gdLst>
              <a:gd name="G0" fmla="+- 217638 0 0"/>
              <a:gd name="G1" fmla="+- -10091281 0 0"/>
              <a:gd name="G2" fmla="+- 217638 0 -10091281"/>
              <a:gd name="G3" fmla="+- 10800 0 0"/>
              <a:gd name="G4" fmla="+- 0 0 217638"/>
              <a:gd name="T0" fmla="*/ 360 256 1"/>
              <a:gd name="T1" fmla="*/ 0 256 1"/>
              <a:gd name="G5" fmla="+- G2 T0 T1"/>
              <a:gd name="G6" fmla="?: G2 G2 G5"/>
              <a:gd name="G7" fmla="+- 0 0 G6"/>
              <a:gd name="G8" fmla="+- 9822 0 0"/>
              <a:gd name="G9" fmla="+- 0 0 -10091281"/>
              <a:gd name="G10" fmla="+- 9822 0 2700"/>
              <a:gd name="G11" fmla="cos G10 217638"/>
              <a:gd name="G12" fmla="sin G10 217638"/>
              <a:gd name="G13" fmla="cos 13500 217638"/>
              <a:gd name="G14" fmla="sin 13500 217638"/>
              <a:gd name="G15" fmla="+- G11 10800 0"/>
              <a:gd name="G16" fmla="+- G12 10800 0"/>
              <a:gd name="G17" fmla="+- G13 10800 0"/>
              <a:gd name="G18" fmla="+- G14 10800 0"/>
              <a:gd name="G19" fmla="*/ 9822 1 2"/>
              <a:gd name="G20" fmla="+- G19 5400 0"/>
              <a:gd name="G21" fmla="cos G20 217638"/>
              <a:gd name="G22" fmla="sin G20 217638"/>
              <a:gd name="G23" fmla="+- G21 10800 0"/>
              <a:gd name="G24" fmla="+- G12 G23 G22"/>
              <a:gd name="G25" fmla="+- G22 G23 G11"/>
              <a:gd name="G26" fmla="cos 10800 217638"/>
              <a:gd name="G27" fmla="sin 10800 217638"/>
              <a:gd name="G28" fmla="cos 9822 217638"/>
              <a:gd name="G29" fmla="sin 9822 217638"/>
              <a:gd name="G30" fmla="+- G26 10800 0"/>
              <a:gd name="G31" fmla="+- G27 10800 0"/>
              <a:gd name="G32" fmla="+- G28 10800 0"/>
              <a:gd name="G33" fmla="+- G29 10800 0"/>
              <a:gd name="G34" fmla="+- G19 5400 0"/>
              <a:gd name="G35" fmla="cos G34 -10091281"/>
              <a:gd name="G36" fmla="sin G34 -10091281"/>
              <a:gd name="G37" fmla="+/ -10091281 217638 2"/>
              <a:gd name="T2" fmla="*/ 180 256 1"/>
              <a:gd name="T3" fmla="*/ 0 256 1"/>
              <a:gd name="G38" fmla="+- G37 T2 T3"/>
              <a:gd name="G39" fmla="?: G2 G37 G38"/>
              <a:gd name="G40" fmla="cos 10800 G39"/>
              <a:gd name="G41" fmla="sin 10800 G39"/>
              <a:gd name="G42" fmla="cos 9822 G39"/>
              <a:gd name="G43" fmla="sin 9822 G39"/>
              <a:gd name="G44" fmla="+- G40 10800 0"/>
              <a:gd name="G45" fmla="+- G41 10800 0"/>
              <a:gd name="G46" fmla="+- G42 10800 0"/>
              <a:gd name="G47" fmla="+- G43 10800 0"/>
              <a:gd name="G48" fmla="+- G35 10800 0"/>
              <a:gd name="G49" fmla="+- G36 10800 0"/>
              <a:gd name="T4" fmla="*/ 13535 w 21600"/>
              <a:gd name="T5" fmla="*/ 352 h 21600"/>
              <a:gd name="T6" fmla="*/ 1534 w 21600"/>
              <a:gd name="T7" fmla="*/ 6276 h 21600"/>
              <a:gd name="T8" fmla="*/ 13287 w 21600"/>
              <a:gd name="T9" fmla="*/ 1298 h 21600"/>
              <a:gd name="T10" fmla="*/ 24277 w 21600"/>
              <a:gd name="T11" fmla="*/ 11582 h 21600"/>
              <a:gd name="T12" fmla="*/ 20908 w 21600"/>
              <a:gd name="T13" fmla="*/ 14580 h 21600"/>
              <a:gd name="T14" fmla="*/ 17910 w 21600"/>
              <a:gd name="T15" fmla="*/ 1121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605" y="11368"/>
                </a:moveTo>
                <a:cubicBezTo>
                  <a:pt x="20616" y="11179"/>
                  <a:pt x="20622" y="10989"/>
                  <a:pt x="20622" y="10800"/>
                </a:cubicBezTo>
                <a:cubicBezTo>
                  <a:pt x="20622" y="5375"/>
                  <a:pt x="16224" y="978"/>
                  <a:pt x="10800" y="978"/>
                </a:cubicBezTo>
                <a:cubicBezTo>
                  <a:pt x="7045" y="977"/>
                  <a:pt x="3620" y="3117"/>
                  <a:pt x="1973" y="6491"/>
                </a:cubicBezTo>
                <a:lnTo>
                  <a:pt x="1094" y="6062"/>
                </a:lnTo>
                <a:cubicBezTo>
                  <a:pt x="2905" y="2352"/>
                  <a:pt x="6672" y="-1"/>
                  <a:pt x="10800" y="0"/>
                </a:cubicBezTo>
                <a:cubicBezTo>
                  <a:pt x="16764" y="0"/>
                  <a:pt x="21600" y="4835"/>
                  <a:pt x="21600" y="10800"/>
                </a:cubicBezTo>
                <a:cubicBezTo>
                  <a:pt x="21600" y="11008"/>
                  <a:pt x="21593" y="11217"/>
                  <a:pt x="21581" y="11425"/>
                </a:cubicBezTo>
                <a:lnTo>
                  <a:pt x="24277" y="11582"/>
                </a:lnTo>
                <a:lnTo>
                  <a:pt x="20908" y="14580"/>
                </a:lnTo>
                <a:lnTo>
                  <a:pt x="17910" y="11212"/>
                </a:lnTo>
                <a:lnTo>
                  <a:pt x="20605" y="11368"/>
                </a:lnTo>
                <a:close/>
              </a:path>
            </a:pathLst>
          </a:custGeom>
          <a:solidFill>
            <a:srgbClr val="33CCCC"/>
          </a:solidFill>
          <a:ln w="9525">
            <a:solidFill>
              <a:srgbClr val="33CCCC"/>
            </a:solidFill>
            <a:miter lim="800000"/>
            <a:headEnd/>
            <a:tailEnd/>
          </a:ln>
        </p:spPr>
        <p:txBody>
          <a:bodyPr/>
          <a:lstStyle/>
          <a:p>
            <a:endParaRPr lang="en-US"/>
          </a:p>
        </p:txBody>
      </p:sp>
      <p:sp>
        <p:nvSpPr>
          <p:cNvPr id="74762" name="WordArt 10"/>
          <p:cNvSpPr>
            <a:spLocks noChangeArrowheads="1" noChangeShapeType="1"/>
          </p:cNvSpPr>
          <p:nvPr/>
        </p:nvSpPr>
        <p:spPr bwMode="auto">
          <a:xfrm>
            <a:off x="4572000" y="1143000"/>
            <a:ext cx="1557338" cy="274638"/>
          </a:xfrm>
          <a:prstGeom prst="rect">
            <a:avLst/>
          </a:prstGeom>
        </p:spPr>
        <p:txBody>
          <a:bodyPr wrap="none" fromWordArt="1">
            <a:prstTxWarp prst="textPlain">
              <a:avLst>
                <a:gd name="adj" fmla="val 48958"/>
              </a:avLst>
            </a:prstTxWarp>
          </a:bodyPr>
          <a:lstStyle/>
          <a:p>
            <a:pPr algn="ctr"/>
            <a:r>
              <a:rPr lang="en-US" sz="1400" kern="10">
                <a:ln w="9525">
                  <a:solidFill>
                    <a:srgbClr val="000000"/>
                  </a:solidFill>
                  <a:round/>
                  <a:headEnd/>
                  <a:tailEnd/>
                </a:ln>
                <a:solidFill>
                  <a:srgbClr val="33CCCC"/>
                </a:solidFill>
                <a:latin typeface="Arial Black"/>
              </a:rPr>
              <a:t>RESIDUALIZATION</a:t>
            </a:r>
          </a:p>
        </p:txBody>
      </p:sp>
      <p:graphicFrame>
        <p:nvGraphicFramePr>
          <p:cNvPr id="74763" name="Object 11"/>
          <p:cNvGraphicFramePr>
            <a:graphicFrameLocks noChangeAspect="1"/>
          </p:cNvGraphicFramePr>
          <p:nvPr/>
        </p:nvGraphicFramePr>
        <p:xfrm>
          <a:off x="1981200" y="3810000"/>
          <a:ext cx="1676400" cy="609600"/>
        </p:xfrm>
        <a:graphic>
          <a:graphicData uri="http://schemas.openxmlformats.org/presentationml/2006/ole">
            <p:oleObj spid="_x0000_s74763" name="Bitmap Image" r:id="rId4" imgW="7192308" imgH="2791000" progId="PBrush">
              <p:embed/>
            </p:oleObj>
          </a:graphicData>
        </a:graphic>
      </p:graphicFrame>
      <p:sp>
        <p:nvSpPr>
          <p:cNvPr id="74765" name="WordArt 13"/>
          <p:cNvSpPr>
            <a:spLocks noChangeArrowheads="1" noChangeShapeType="1"/>
          </p:cNvSpPr>
          <p:nvPr/>
        </p:nvSpPr>
        <p:spPr bwMode="auto">
          <a:xfrm>
            <a:off x="2362200" y="1143000"/>
            <a:ext cx="1698625" cy="244475"/>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99CCFF"/>
                </a:solidFill>
                <a:latin typeface="Arial Black"/>
              </a:rPr>
              <a:t>SMOLTIFICATION</a:t>
            </a:r>
          </a:p>
        </p:txBody>
      </p:sp>
      <p:sp>
        <p:nvSpPr>
          <p:cNvPr id="74766" name="AutoShape 14"/>
          <p:cNvSpPr>
            <a:spLocks noChangeArrowheads="1"/>
          </p:cNvSpPr>
          <p:nvPr/>
        </p:nvSpPr>
        <p:spPr bwMode="auto">
          <a:xfrm>
            <a:off x="2209800" y="1447800"/>
            <a:ext cx="2651125" cy="2286000"/>
          </a:xfrm>
          <a:custGeom>
            <a:avLst/>
            <a:gdLst>
              <a:gd name="G0" fmla="+- 217638 0 0"/>
              <a:gd name="G1" fmla="+- -10091281 0 0"/>
              <a:gd name="G2" fmla="+- 217638 0 -10091281"/>
              <a:gd name="G3" fmla="+- 10800 0 0"/>
              <a:gd name="G4" fmla="+- 0 0 217638"/>
              <a:gd name="T0" fmla="*/ 360 256 1"/>
              <a:gd name="T1" fmla="*/ 0 256 1"/>
              <a:gd name="G5" fmla="+- G2 T0 T1"/>
              <a:gd name="G6" fmla="?: G2 G2 G5"/>
              <a:gd name="G7" fmla="+- 0 0 G6"/>
              <a:gd name="G8" fmla="+- 9822 0 0"/>
              <a:gd name="G9" fmla="+- 0 0 -10091281"/>
              <a:gd name="G10" fmla="+- 9822 0 2700"/>
              <a:gd name="G11" fmla="cos G10 217638"/>
              <a:gd name="G12" fmla="sin G10 217638"/>
              <a:gd name="G13" fmla="cos 13500 217638"/>
              <a:gd name="G14" fmla="sin 13500 217638"/>
              <a:gd name="G15" fmla="+- G11 10800 0"/>
              <a:gd name="G16" fmla="+- G12 10800 0"/>
              <a:gd name="G17" fmla="+- G13 10800 0"/>
              <a:gd name="G18" fmla="+- G14 10800 0"/>
              <a:gd name="G19" fmla="*/ 9822 1 2"/>
              <a:gd name="G20" fmla="+- G19 5400 0"/>
              <a:gd name="G21" fmla="cos G20 217638"/>
              <a:gd name="G22" fmla="sin G20 217638"/>
              <a:gd name="G23" fmla="+- G21 10800 0"/>
              <a:gd name="G24" fmla="+- G12 G23 G22"/>
              <a:gd name="G25" fmla="+- G22 G23 G11"/>
              <a:gd name="G26" fmla="cos 10800 217638"/>
              <a:gd name="G27" fmla="sin 10800 217638"/>
              <a:gd name="G28" fmla="cos 9822 217638"/>
              <a:gd name="G29" fmla="sin 9822 217638"/>
              <a:gd name="G30" fmla="+- G26 10800 0"/>
              <a:gd name="G31" fmla="+- G27 10800 0"/>
              <a:gd name="G32" fmla="+- G28 10800 0"/>
              <a:gd name="G33" fmla="+- G29 10800 0"/>
              <a:gd name="G34" fmla="+- G19 5400 0"/>
              <a:gd name="G35" fmla="cos G34 -10091281"/>
              <a:gd name="G36" fmla="sin G34 -10091281"/>
              <a:gd name="G37" fmla="+/ -10091281 217638 2"/>
              <a:gd name="T2" fmla="*/ 180 256 1"/>
              <a:gd name="T3" fmla="*/ 0 256 1"/>
              <a:gd name="G38" fmla="+- G37 T2 T3"/>
              <a:gd name="G39" fmla="?: G2 G37 G38"/>
              <a:gd name="G40" fmla="cos 10800 G39"/>
              <a:gd name="G41" fmla="sin 10800 G39"/>
              <a:gd name="G42" fmla="cos 9822 G39"/>
              <a:gd name="G43" fmla="sin 9822 G39"/>
              <a:gd name="G44" fmla="+- G40 10800 0"/>
              <a:gd name="G45" fmla="+- G41 10800 0"/>
              <a:gd name="G46" fmla="+- G42 10800 0"/>
              <a:gd name="G47" fmla="+- G43 10800 0"/>
              <a:gd name="G48" fmla="+- G35 10800 0"/>
              <a:gd name="G49" fmla="+- G36 10800 0"/>
              <a:gd name="T4" fmla="*/ 13535 w 21600"/>
              <a:gd name="T5" fmla="*/ 352 h 21600"/>
              <a:gd name="T6" fmla="*/ 1534 w 21600"/>
              <a:gd name="T7" fmla="*/ 6276 h 21600"/>
              <a:gd name="T8" fmla="*/ 13287 w 21600"/>
              <a:gd name="T9" fmla="*/ 1298 h 21600"/>
              <a:gd name="T10" fmla="*/ 24277 w 21600"/>
              <a:gd name="T11" fmla="*/ 11582 h 21600"/>
              <a:gd name="T12" fmla="*/ 20908 w 21600"/>
              <a:gd name="T13" fmla="*/ 14580 h 21600"/>
              <a:gd name="T14" fmla="*/ 17910 w 21600"/>
              <a:gd name="T15" fmla="*/ 1121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605" y="11368"/>
                </a:moveTo>
                <a:cubicBezTo>
                  <a:pt x="20616" y="11179"/>
                  <a:pt x="20622" y="10989"/>
                  <a:pt x="20622" y="10800"/>
                </a:cubicBezTo>
                <a:cubicBezTo>
                  <a:pt x="20622" y="5375"/>
                  <a:pt x="16224" y="978"/>
                  <a:pt x="10800" y="978"/>
                </a:cubicBezTo>
                <a:cubicBezTo>
                  <a:pt x="7045" y="977"/>
                  <a:pt x="3620" y="3117"/>
                  <a:pt x="1973" y="6491"/>
                </a:cubicBezTo>
                <a:lnTo>
                  <a:pt x="1094" y="6062"/>
                </a:lnTo>
                <a:cubicBezTo>
                  <a:pt x="2905" y="2352"/>
                  <a:pt x="6672" y="-1"/>
                  <a:pt x="10800" y="0"/>
                </a:cubicBezTo>
                <a:cubicBezTo>
                  <a:pt x="16764" y="0"/>
                  <a:pt x="21600" y="4835"/>
                  <a:pt x="21600" y="10800"/>
                </a:cubicBezTo>
                <a:cubicBezTo>
                  <a:pt x="21600" y="11008"/>
                  <a:pt x="21593" y="11217"/>
                  <a:pt x="21581" y="11425"/>
                </a:cubicBezTo>
                <a:lnTo>
                  <a:pt x="24277" y="11582"/>
                </a:lnTo>
                <a:lnTo>
                  <a:pt x="20908" y="14580"/>
                </a:lnTo>
                <a:lnTo>
                  <a:pt x="17910" y="11212"/>
                </a:lnTo>
                <a:lnTo>
                  <a:pt x="20605" y="11368"/>
                </a:lnTo>
                <a:close/>
              </a:path>
            </a:pathLst>
          </a:custGeom>
          <a:solidFill>
            <a:srgbClr val="99CCFF"/>
          </a:solidFill>
          <a:ln w="9525">
            <a:solidFill>
              <a:srgbClr val="99CCFF"/>
            </a:solidFill>
            <a:miter lim="800000"/>
            <a:headEnd/>
            <a:tailEnd/>
          </a:ln>
        </p:spPr>
        <p:txBody>
          <a:bodyPr/>
          <a:lstStyle/>
          <a:p>
            <a:endParaRPr lang="en-US"/>
          </a:p>
        </p:txBody>
      </p:sp>
      <p:sp>
        <p:nvSpPr>
          <p:cNvPr id="74767" name="AutoShape 15"/>
          <p:cNvSpPr>
            <a:spLocks noChangeArrowheads="1"/>
          </p:cNvSpPr>
          <p:nvPr/>
        </p:nvSpPr>
        <p:spPr bwMode="auto">
          <a:xfrm rot="-10649321">
            <a:off x="1828800" y="1447800"/>
            <a:ext cx="2584450" cy="4335463"/>
          </a:xfrm>
          <a:custGeom>
            <a:avLst/>
            <a:gdLst>
              <a:gd name="G0" fmla="+- 830303 0 0"/>
              <a:gd name="G1" fmla="+- -8225947 0 0"/>
              <a:gd name="G2" fmla="+- 830303 0 -8225947"/>
              <a:gd name="G3" fmla="+- 10800 0 0"/>
              <a:gd name="G4" fmla="+- 0 0 830303"/>
              <a:gd name="T0" fmla="*/ 360 256 1"/>
              <a:gd name="T1" fmla="*/ 0 256 1"/>
              <a:gd name="G5" fmla="+- G2 T0 T1"/>
              <a:gd name="G6" fmla="?: G2 G2 G5"/>
              <a:gd name="G7" fmla="+- 0 0 G6"/>
              <a:gd name="G8" fmla="+- 9944 0 0"/>
              <a:gd name="G9" fmla="+- 0 0 -8225947"/>
              <a:gd name="G10" fmla="+- 9944 0 2700"/>
              <a:gd name="G11" fmla="cos G10 830303"/>
              <a:gd name="G12" fmla="sin G10 830303"/>
              <a:gd name="G13" fmla="cos 13500 830303"/>
              <a:gd name="G14" fmla="sin 13500 830303"/>
              <a:gd name="G15" fmla="+- G11 10800 0"/>
              <a:gd name="G16" fmla="+- G12 10800 0"/>
              <a:gd name="G17" fmla="+- G13 10800 0"/>
              <a:gd name="G18" fmla="+- G14 10800 0"/>
              <a:gd name="G19" fmla="*/ 9944 1 2"/>
              <a:gd name="G20" fmla="+- G19 5400 0"/>
              <a:gd name="G21" fmla="cos G20 830303"/>
              <a:gd name="G22" fmla="sin G20 830303"/>
              <a:gd name="G23" fmla="+- G21 10800 0"/>
              <a:gd name="G24" fmla="+- G12 G23 G22"/>
              <a:gd name="G25" fmla="+- G22 G23 G11"/>
              <a:gd name="G26" fmla="cos 10800 830303"/>
              <a:gd name="G27" fmla="sin 10800 830303"/>
              <a:gd name="G28" fmla="cos 9944 830303"/>
              <a:gd name="G29" fmla="sin 9944 830303"/>
              <a:gd name="G30" fmla="+- G26 10800 0"/>
              <a:gd name="G31" fmla="+- G27 10800 0"/>
              <a:gd name="G32" fmla="+- G28 10800 0"/>
              <a:gd name="G33" fmla="+- G29 10800 0"/>
              <a:gd name="G34" fmla="+- G19 5400 0"/>
              <a:gd name="G35" fmla="cos G34 -8225947"/>
              <a:gd name="G36" fmla="sin G34 -8225947"/>
              <a:gd name="G37" fmla="+/ -8225947 830303 2"/>
              <a:gd name="T2" fmla="*/ 180 256 1"/>
              <a:gd name="T3" fmla="*/ 0 256 1"/>
              <a:gd name="G38" fmla="+- G37 T2 T3"/>
              <a:gd name="G39" fmla="?: G2 G37 G38"/>
              <a:gd name="G40" fmla="cos 10800 G39"/>
              <a:gd name="G41" fmla="sin 10800 G39"/>
              <a:gd name="G42" fmla="cos 9944 G39"/>
              <a:gd name="G43" fmla="sin 9944 G39"/>
              <a:gd name="G44" fmla="+- G40 10800 0"/>
              <a:gd name="G45" fmla="+- G41 10800 0"/>
              <a:gd name="G46" fmla="+- G42 10800 0"/>
              <a:gd name="G47" fmla="+- G43 10800 0"/>
              <a:gd name="G48" fmla="+- G35 10800 0"/>
              <a:gd name="G49" fmla="+- G36 10800 0"/>
              <a:gd name="T4" fmla="*/ 16772 w 21600"/>
              <a:gd name="T5" fmla="*/ 1801 h 21600"/>
              <a:gd name="T6" fmla="*/ 4774 w 21600"/>
              <a:gd name="T7" fmla="*/ 2357 h 21600"/>
              <a:gd name="T8" fmla="*/ 16299 w 21600"/>
              <a:gd name="T9" fmla="*/ 2515 h 21600"/>
              <a:gd name="T10" fmla="*/ 23971 w 21600"/>
              <a:gd name="T11" fmla="*/ 13760 h 21600"/>
              <a:gd name="T12" fmla="*/ 20233 w 21600"/>
              <a:gd name="T13" fmla="*/ 16126 h 21600"/>
              <a:gd name="T14" fmla="*/ 17867 w 21600"/>
              <a:gd name="T15" fmla="*/ 123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501" y="12980"/>
                </a:moveTo>
                <a:cubicBezTo>
                  <a:pt x="20662" y="12265"/>
                  <a:pt x="20744" y="11533"/>
                  <a:pt x="20744" y="10800"/>
                </a:cubicBezTo>
                <a:cubicBezTo>
                  <a:pt x="20744" y="5308"/>
                  <a:pt x="16291" y="856"/>
                  <a:pt x="10800" y="856"/>
                </a:cubicBezTo>
                <a:cubicBezTo>
                  <a:pt x="8728" y="855"/>
                  <a:pt x="6708" y="1502"/>
                  <a:pt x="5022" y="2706"/>
                </a:cubicBezTo>
                <a:lnTo>
                  <a:pt x="4525" y="2009"/>
                </a:lnTo>
                <a:cubicBezTo>
                  <a:pt x="6356" y="702"/>
                  <a:pt x="8550" y="-1"/>
                  <a:pt x="10800" y="0"/>
                </a:cubicBezTo>
                <a:cubicBezTo>
                  <a:pt x="16764" y="0"/>
                  <a:pt x="21600" y="4835"/>
                  <a:pt x="21600" y="10800"/>
                </a:cubicBezTo>
                <a:cubicBezTo>
                  <a:pt x="21600" y="11596"/>
                  <a:pt x="21511" y="12391"/>
                  <a:pt x="21337" y="13168"/>
                </a:cubicBezTo>
                <a:lnTo>
                  <a:pt x="23971" y="13760"/>
                </a:lnTo>
                <a:lnTo>
                  <a:pt x="20233" y="16126"/>
                </a:lnTo>
                <a:lnTo>
                  <a:pt x="17867" y="12388"/>
                </a:lnTo>
                <a:lnTo>
                  <a:pt x="20501" y="12980"/>
                </a:lnTo>
                <a:close/>
              </a:path>
            </a:pathLst>
          </a:custGeom>
          <a:solidFill>
            <a:srgbClr val="00CCFF"/>
          </a:solidFill>
          <a:ln w="3175">
            <a:solidFill>
              <a:srgbClr val="99CCFF"/>
            </a:solidFill>
            <a:miter lim="800000"/>
            <a:headEnd/>
            <a:tailEnd/>
          </a:ln>
          <a:effectLst/>
        </p:spPr>
        <p:txBody>
          <a:bodyPr wrap="none" anchor="ctr"/>
          <a:lstStyle/>
          <a:p>
            <a:endParaRPr lang="en-US"/>
          </a:p>
        </p:txBody>
      </p:sp>
      <p:sp>
        <p:nvSpPr>
          <p:cNvPr id="74768" name="AutoShape 16"/>
          <p:cNvSpPr>
            <a:spLocks noChangeArrowheads="1"/>
          </p:cNvSpPr>
          <p:nvPr/>
        </p:nvSpPr>
        <p:spPr bwMode="auto">
          <a:xfrm rot="10649321" flipH="1">
            <a:off x="4343400" y="1524000"/>
            <a:ext cx="2584450" cy="4335463"/>
          </a:xfrm>
          <a:custGeom>
            <a:avLst/>
            <a:gdLst>
              <a:gd name="G0" fmla="+- 830303 0 0"/>
              <a:gd name="G1" fmla="+- -8225947 0 0"/>
              <a:gd name="G2" fmla="+- 830303 0 -8225947"/>
              <a:gd name="G3" fmla="+- 10800 0 0"/>
              <a:gd name="G4" fmla="+- 0 0 830303"/>
              <a:gd name="T0" fmla="*/ 360 256 1"/>
              <a:gd name="T1" fmla="*/ 0 256 1"/>
              <a:gd name="G5" fmla="+- G2 T0 T1"/>
              <a:gd name="G6" fmla="?: G2 G2 G5"/>
              <a:gd name="G7" fmla="+- 0 0 G6"/>
              <a:gd name="G8" fmla="+- 9944 0 0"/>
              <a:gd name="G9" fmla="+- 0 0 -8225947"/>
              <a:gd name="G10" fmla="+- 9944 0 2700"/>
              <a:gd name="G11" fmla="cos G10 830303"/>
              <a:gd name="G12" fmla="sin G10 830303"/>
              <a:gd name="G13" fmla="cos 13500 830303"/>
              <a:gd name="G14" fmla="sin 13500 830303"/>
              <a:gd name="G15" fmla="+- G11 10800 0"/>
              <a:gd name="G16" fmla="+- G12 10800 0"/>
              <a:gd name="G17" fmla="+- G13 10800 0"/>
              <a:gd name="G18" fmla="+- G14 10800 0"/>
              <a:gd name="G19" fmla="*/ 9944 1 2"/>
              <a:gd name="G20" fmla="+- G19 5400 0"/>
              <a:gd name="G21" fmla="cos G20 830303"/>
              <a:gd name="G22" fmla="sin G20 830303"/>
              <a:gd name="G23" fmla="+- G21 10800 0"/>
              <a:gd name="G24" fmla="+- G12 G23 G22"/>
              <a:gd name="G25" fmla="+- G22 G23 G11"/>
              <a:gd name="G26" fmla="cos 10800 830303"/>
              <a:gd name="G27" fmla="sin 10800 830303"/>
              <a:gd name="G28" fmla="cos 9944 830303"/>
              <a:gd name="G29" fmla="sin 9944 830303"/>
              <a:gd name="G30" fmla="+- G26 10800 0"/>
              <a:gd name="G31" fmla="+- G27 10800 0"/>
              <a:gd name="G32" fmla="+- G28 10800 0"/>
              <a:gd name="G33" fmla="+- G29 10800 0"/>
              <a:gd name="G34" fmla="+- G19 5400 0"/>
              <a:gd name="G35" fmla="cos G34 -8225947"/>
              <a:gd name="G36" fmla="sin G34 -8225947"/>
              <a:gd name="G37" fmla="+/ -8225947 830303 2"/>
              <a:gd name="T2" fmla="*/ 180 256 1"/>
              <a:gd name="T3" fmla="*/ 0 256 1"/>
              <a:gd name="G38" fmla="+- G37 T2 T3"/>
              <a:gd name="G39" fmla="?: G2 G37 G38"/>
              <a:gd name="G40" fmla="cos 10800 G39"/>
              <a:gd name="G41" fmla="sin 10800 G39"/>
              <a:gd name="G42" fmla="cos 9944 G39"/>
              <a:gd name="G43" fmla="sin 9944 G39"/>
              <a:gd name="G44" fmla="+- G40 10800 0"/>
              <a:gd name="G45" fmla="+- G41 10800 0"/>
              <a:gd name="G46" fmla="+- G42 10800 0"/>
              <a:gd name="G47" fmla="+- G43 10800 0"/>
              <a:gd name="G48" fmla="+- G35 10800 0"/>
              <a:gd name="G49" fmla="+- G36 10800 0"/>
              <a:gd name="T4" fmla="*/ 16772 w 21600"/>
              <a:gd name="T5" fmla="*/ 1801 h 21600"/>
              <a:gd name="T6" fmla="*/ 4774 w 21600"/>
              <a:gd name="T7" fmla="*/ 2357 h 21600"/>
              <a:gd name="T8" fmla="*/ 16299 w 21600"/>
              <a:gd name="T9" fmla="*/ 2515 h 21600"/>
              <a:gd name="T10" fmla="*/ 23971 w 21600"/>
              <a:gd name="T11" fmla="*/ 13760 h 21600"/>
              <a:gd name="T12" fmla="*/ 20233 w 21600"/>
              <a:gd name="T13" fmla="*/ 16126 h 21600"/>
              <a:gd name="T14" fmla="*/ 17867 w 21600"/>
              <a:gd name="T15" fmla="*/ 123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501" y="12980"/>
                </a:moveTo>
                <a:cubicBezTo>
                  <a:pt x="20662" y="12265"/>
                  <a:pt x="20744" y="11533"/>
                  <a:pt x="20744" y="10800"/>
                </a:cubicBezTo>
                <a:cubicBezTo>
                  <a:pt x="20744" y="5308"/>
                  <a:pt x="16291" y="856"/>
                  <a:pt x="10800" y="856"/>
                </a:cubicBezTo>
                <a:cubicBezTo>
                  <a:pt x="8728" y="855"/>
                  <a:pt x="6708" y="1502"/>
                  <a:pt x="5022" y="2706"/>
                </a:cubicBezTo>
                <a:lnTo>
                  <a:pt x="4525" y="2009"/>
                </a:lnTo>
                <a:cubicBezTo>
                  <a:pt x="6356" y="702"/>
                  <a:pt x="8550" y="-1"/>
                  <a:pt x="10800" y="0"/>
                </a:cubicBezTo>
                <a:cubicBezTo>
                  <a:pt x="16764" y="0"/>
                  <a:pt x="21600" y="4835"/>
                  <a:pt x="21600" y="10800"/>
                </a:cubicBezTo>
                <a:cubicBezTo>
                  <a:pt x="21600" y="11596"/>
                  <a:pt x="21511" y="12391"/>
                  <a:pt x="21337" y="13168"/>
                </a:cubicBezTo>
                <a:lnTo>
                  <a:pt x="23971" y="13760"/>
                </a:lnTo>
                <a:lnTo>
                  <a:pt x="20233" y="16126"/>
                </a:lnTo>
                <a:lnTo>
                  <a:pt x="17867" y="12388"/>
                </a:lnTo>
                <a:lnTo>
                  <a:pt x="20501" y="12980"/>
                </a:lnTo>
                <a:close/>
              </a:path>
            </a:pathLst>
          </a:custGeom>
          <a:solidFill>
            <a:srgbClr val="00CCFF"/>
          </a:solidFill>
          <a:ln w="3175">
            <a:solidFill>
              <a:srgbClr val="33CCCC"/>
            </a:solidFill>
            <a:miter lim="800000"/>
            <a:headEnd/>
            <a:tailEnd/>
          </a:ln>
          <a:effectLst/>
        </p:spPr>
        <p:txBody>
          <a:bodyPr wrap="none" anchor="ctr"/>
          <a:lstStyle/>
          <a:p>
            <a:endParaRPr lang="en-US"/>
          </a:p>
        </p:txBody>
      </p:sp>
      <p:sp>
        <p:nvSpPr>
          <p:cNvPr id="74769" name="WordArt 17"/>
          <p:cNvSpPr>
            <a:spLocks noChangeArrowheads="1" noChangeShapeType="1"/>
          </p:cNvSpPr>
          <p:nvPr/>
        </p:nvSpPr>
        <p:spPr bwMode="auto">
          <a:xfrm>
            <a:off x="3733800" y="5029200"/>
            <a:ext cx="1419225" cy="22860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FF0000"/>
                </a:solidFill>
                <a:latin typeface="Arial Black"/>
              </a:rPr>
              <a:t>REPRODUCTION</a:t>
            </a:r>
          </a:p>
        </p:txBody>
      </p:sp>
      <p:pic>
        <p:nvPicPr>
          <p:cNvPr id="74771" name="Picture 19"/>
          <p:cNvPicPr>
            <a:picLocks noChangeAspect="1" noChangeArrowheads="1"/>
          </p:cNvPicPr>
          <p:nvPr/>
        </p:nvPicPr>
        <p:blipFill>
          <a:blip r:embed="rId5" cstate="print"/>
          <a:srcRect/>
          <a:stretch>
            <a:fillRect/>
          </a:stretch>
        </p:blipFill>
        <p:spPr bwMode="auto">
          <a:xfrm>
            <a:off x="3657600" y="762000"/>
            <a:ext cx="1143000" cy="363538"/>
          </a:xfrm>
          <a:prstGeom prst="rect">
            <a:avLst/>
          </a:prstGeom>
          <a:noFill/>
        </p:spPr>
      </p:pic>
      <p:sp>
        <p:nvSpPr>
          <p:cNvPr id="74772" name="AutoShape 20"/>
          <p:cNvSpPr>
            <a:spLocks noChangeArrowheads="1"/>
          </p:cNvSpPr>
          <p:nvPr/>
        </p:nvSpPr>
        <p:spPr bwMode="auto">
          <a:xfrm rot="2653650">
            <a:off x="3395663" y="4498975"/>
            <a:ext cx="747712" cy="381000"/>
          </a:xfrm>
          <a:prstGeom prst="rightArrow">
            <a:avLst>
              <a:gd name="adj1" fmla="val 34639"/>
              <a:gd name="adj2" fmla="val 49144"/>
            </a:avLst>
          </a:prstGeom>
          <a:solidFill>
            <a:srgbClr val="99CCFF"/>
          </a:solidFill>
          <a:ln w="9525">
            <a:solidFill>
              <a:srgbClr val="99CCFF"/>
            </a:solidFill>
            <a:miter lim="800000"/>
            <a:headEnd/>
            <a:tailEnd/>
          </a:ln>
          <a:effectLst/>
        </p:spPr>
        <p:txBody>
          <a:bodyPr wrap="none" anchor="ctr"/>
          <a:lstStyle/>
          <a:p>
            <a:endParaRPr lang="en-US"/>
          </a:p>
        </p:txBody>
      </p:sp>
      <p:sp>
        <p:nvSpPr>
          <p:cNvPr id="74773" name="AutoShape 21"/>
          <p:cNvSpPr>
            <a:spLocks noChangeArrowheads="1"/>
          </p:cNvSpPr>
          <p:nvPr/>
        </p:nvSpPr>
        <p:spPr bwMode="auto">
          <a:xfrm rot="8483585">
            <a:off x="4724400" y="4495800"/>
            <a:ext cx="838200" cy="381000"/>
          </a:xfrm>
          <a:prstGeom prst="rightArrow">
            <a:avLst>
              <a:gd name="adj1" fmla="val 34639"/>
              <a:gd name="adj2" fmla="val 55092"/>
            </a:avLst>
          </a:prstGeom>
          <a:solidFill>
            <a:srgbClr val="33CCCC"/>
          </a:solidFill>
          <a:ln w="9525">
            <a:solidFill>
              <a:srgbClr val="33CCCC"/>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r>
              <a:rPr lang="en-US" sz="3600" dirty="0" smtClean="0">
                <a:solidFill>
                  <a:srgbClr val="FFFF00"/>
                </a:solidFill>
              </a:rPr>
              <a:t>Questions</a:t>
            </a:r>
            <a:endParaRPr lang="en-US" sz="3600" dirty="0">
              <a:solidFill>
                <a:srgbClr val="FFFF00"/>
              </a:solidFill>
            </a:endParaRPr>
          </a:p>
        </p:txBody>
      </p:sp>
      <p:sp>
        <p:nvSpPr>
          <p:cNvPr id="24579" name="Rectangle 3"/>
          <p:cNvSpPr>
            <a:spLocks noGrp="1" noChangeArrowheads="1"/>
          </p:cNvSpPr>
          <p:nvPr>
            <p:ph type="body" idx="1"/>
          </p:nvPr>
        </p:nvSpPr>
        <p:spPr>
          <a:xfrm>
            <a:off x="838200" y="1828800"/>
            <a:ext cx="7772400" cy="4114800"/>
          </a:xfrm>
        </p:spPr>
        <p:txBody>
          <a:bodyPr/>
          <a:lstStyle/>
          <a:p>
            <a:pPr>
              <a:lnSpc>
                <a:spcPct val="90000"/>
              </a:lnSpc>
            </a:pPr>
            <a:endParaRPr lang="en-US" sz="2000" dirty="0">
              <a:solidFill>
                <a:schemeClr val="bg1"/>
              </a:solidFill>
            </a:endParaRPr>
          </a:p>
        </p:txBody>
      </p:sp>
      <p:pic>
        <p:nvPicPr>
          <p:cNvPr id="4" name="Picture 3" descr="steelhea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276600" y="609600"/>
            <a:ext cx="2645276" cy="830997"/>
          </a:xfrm>
          <a:prstGeom prst="rect">
            <a:avLst/>
          </a:prstGeom>
          <a:noFill/>
        </p:spPr>
        <p:txBody>
          <a:bodyPr wrap="none" rtlCol="0">
            <a:spAutoFit/>
          </a:bodyPr>
          <a:lstStyle/>
          <a:p>
            <a:r>
              <a:rPr lang="en-US" sz="4800" dirty="0" smtClean="0"/>
              <a:t>Questions</a:t>
            </a: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28600"/>
            <a:ext cx="7772400" cy="1143000"/>
          </a:xfrm>
        </p:spPr>
        <p:txBody>
          <a:bodyPr/>
          <a:lstStyle/>
          <a:p>
            <a:r>
              <a:rPr lang="en-US" sz="3600" dirty="0">
                <a:solidFill>
                  <a:srgbClr val="FFFF00"/>
                </a:solidFill>
              </a:rPr>
              <a:t>Observations</a:t>
            </a:r>
          </a:p>
        </p:txBody>
      </p:sp>
      <p:sp>
        <p:nvSpPr>
          <p:cNvPr id="106499" name="Rectangle 3"/>
          <p:cNvSpPr>
            <a:spLocks noGrp="1" noChangeArrowheads="1"/>
          </p:cNvSpPr>
          <p:nvPr>
            <p:ph type="body" idx="1"/>
          </p:nvPr>
        </p:nvSpPr>
        <p:spPr>
          <a:xfrm>
            <a:off x="762000" y="685800"/>
            <a:ext cx="7772400" cy="5562600"/>
          </a:xfrm>
        </p:spPr>
        <p:txBody>
          <a:bodyPr/>
          <a:lstStyle/>
          <a:p>
            <a:pPr>
              <a:lnSpc>
                <a:spcPct val="90000"/>
              </a:lnSpc>
            </a:pPr>
            <a:r>
              <a:rPr lang="en-US" sz="2800" dirty="0" smtClean="0">
                <a:solidFill>
                  <a:schemeClr val="bg1"/>
                </a:solidFill>
              </a:rPr>
              <a:t>Significant anthropogenic habitat changes that have influenced the natural life history patterns as well as the production relationships between resident and </a:t>
            </a:r>
            <a:r>
              <a:rPr lang="en-US" sz="2800" dirty="0" err="1" smtClean="0">
                <a:solidFill>
                  <a:schemeClr val="bg1"/>
                </a:solidFill>
              </a:rPr>
              <a:t>anadromous</a:t>
            </a:r>
            <a:r>
              <a:rPr lang="en-US" sz="2800" dirty="0" smtClean="0">
                <a:solidFill>
                  <a:schemeClr val="bg1"/>
                </a:solidFill>
              </a:rPr>
              <a:t> </a:t>
            </a:r>
            <a:r>
              <a:rPr lang="en-US" sz="2800" i="1" dirty="0" smtClean="0">
                <a:solidFill>
                  <a:schemeClr val="bg1"/>
                </a:solidFill>
              </a:rPr>
              <a:t>O. </a:t>
            </a:r>
            <a:r>
              <a:rPr lang="en-US" sz="2800" i="1" dirty="0" err="1" smtClean="0">
                <a:solidFill>
                  <a:schemeClr val="bg1"/>
                </a:solidFill>
              </a:rPr>
              <a:t>mykiss</a:t>
            </a:r>
            <a:r>
              <a:rPr lang="en-US" sz="2800" i="1" dirty="0" smtClean="0">
                <a:solidFill>
                  <a:schemeClr val="bg1"/>
                </a:solidFill>
              </a:rPr>
              <a:t>.</a:t>
            </a:r>
          </a:p>
          <a:p>
            <a:pPr>
              <a:lnSpc>
                <a:spcPct val="90000"/>
              </a:lnSpc>
            </a:pPr>
            <a:endParaRPr lang="en-US" sz="2800" i="1" dirty="0" smtClean="0">
              <a:solidFill>
                <a:schemeClr val="bg1"/>
              </a:solidFill>
            </a:endParaRPr>
          </a:p>
          <a:p>
            <a:pPr>
              <a:lnSpc>
                <a:spcPct val="90000"/>
              </a:lnSpc>
            </a:pPr>
            <a:r>
              <a:rPr lang="en-US" sz="2800" dirty="0" smtClean="0">
                <a:solidFill>
                  <a:schemeClr val="bg1"/>
                </a:solidFill>
              </a:rPr>
              <a:t>Significant </a:t>
            </a:r>
            <a:r>
              <a:rPr lang="en-US" sz="2800" dirty="0">
                <a:solidFill>
                  <a:schemeClr val="bg1"/>
                </a:solidFill>
              </a:rPr>
              <a:t>numbers of hatchery steelhead </a:t>
            </a:r>
            <a:r>
              <a:rPr lang="en-US" sz="2800" dirty="0" smtClean="0">
                <a:solidFill>
                  <a:schemeClr val="bg1"/>
                </a:solidFill>
              </a:rPr>
              <a:t>offspring </a:t>
            </a:r>
            <a:r>
              <a:rPr lang="en-US" sz="2800" dirty="0" err="1">
                <a:solidFill>
                  <a:schemeClr val="bg1"/>
                </a:solidFill>
              </a:rPr>
              <a:t>residualize</a:t>
            </a:r>
            <a:r>
              <a:rPr lang="en-US" sz="2800" dirty="0">
                <a:solidFill>
                  <a:schemeClr val="bg1"/>
                </a:solidFill>
              </a:rPr>
              <a:t> and become </a:t>
            </a:r>
            <a:r>
              <a:rPr lang="en-US" sz="2800" dirty="0" smtClean="0">
                <a:solidFill>
                  <a:schemeClr val="bg1"/>
                </a:solidFill>
              </a:rPr>
              <a:t>resident.</a:t>
            </a:r>
            <a:endParaRPr lang="en-US" sz="2800" dirty="0">
              <a:solidFill>
                <a:schemeClr val="bg1"/>
              </a:solidFill>
            </a:endParaRPr>
          </a:p>
          <a:p>
            <a:pPr>
              <a:lnSpc>
                <a:spcPct val="90000"/>
              </a:lnSpc>
            </a:pPr>
            <a:endParaRPr lang="en-US" sz="2800" dirty="0">
              <a:solidFill>
                <a:schemeClr val="bg1"/>
              </a:solidFill>
            </a:endParaRPr>
          </a:p>
          <a:p>
            <a:pPr>
              <a:lnSpc>
                <a:spcPct val="90000"/>
              </a:lnSpc>
            </a:pPr>
            <a:r>
              <a:rPr lang="en-US" sz="2800" dirty="0" smtClean="0">
                <a:solidFill>
                  <a:schemeClr val="bg1"/>
                </a:solidFill>
              </a:rPr>
              <a:t>Natural origin resident </a:t>
            </a:r>
            <a:r>
              <a:rPr lang="en-US" sz="2800" dirty="0">
                <a:solidFill>
                  <a:schemeClr val="bg1"/>
                </a:solidFill>
              </a:rPr>
              <a:t>rainbow males are often observed with spawning steelhead </a:t>
            </a:r>
            <a:r>
              <a:rPr lang="en-US" sz="2800" dirty="0" smtClean="0">
                <a:solidFill>
                  <a:schemeClr val="bg1"/>
                </a:solidFill>
              </a:rPr>
              <a:t>females.</a:t>
            </a:r>
            <a:endParaRPr lang="en-US" sz="2800" dirty="0">
              <a:solidFill>
                <a:schemeClr val="bg1"/>
              </a:solidFill>
            </a:endParaRPr>
          </a:p>
          <a:p>
            <a:pPr>
              <a:lnSpc>
                <a:spcPct val="90000"/>
              </a:lnSpc>
            </a:pPr>
            <a:endParaRPr lang="en-US" sz="2800" dirty="0">
              <a:solidFill>
                <a:schemeClr val="bg1"/>
              </a:solidFill>
            </a:endParaRPr>
          </a:p>
          <a:p>
            <a:pPr>
              <a:lnSpc>
                <a:spcPct val="90000"/>
              </a:lnSpc>
            </a:pPr>
            <a:r>
              <a:rPr lang="en-US" sz="2800" dirty="0">
                <a:solidFill>
                  <a:schemeClr val="bg1"/>
                </a:solidFill>
              </a:rPr>
              <a:t>Substantial spatial and temporal overlap in spawning distribution of resident and </a:t>
            </a:r>
            <a:r>
              <a:rPr lang="en-US" sz="2800" dirty="0" err="1">
                <a:solidFill>
                  <a:schemeClr val="bg1"/>
                </a:solidFill>
              </a:rPr>
              <a:t>anadromous</a:t>
            </a:r>
            <a:r>
              <a:rPr lang="en-US" sz="2800" dirty="0">
                <a:solidFill>
                  <a:schemeClr val="bg1"/>
                </a:solidFill>
              </a:rPr>
              <a:t> </a:t>
            </a:r>
            <a:r>
              <a:rPr lang="en-US" sz="2800" dirty="0" smtClean="0">
                <a:solidFill>
                  <a:schemeClr val="bg1"/>
                </a:solidFill>
              </a:rPr>
              <a:t>forms in some </a:t>
            </a:r>
            <a:r>
              <a:rPr lang="en-US" sz="2800" dirty="0" smtClean="0">
                <a:solidFill>
                  <a:schemeClr val="bg1"/>
                </a:solidFill>
              </a:rPr>
              <a:t>locations.</a:t>
            </a:r>
            <a:endParaRPr lang="en-US" sz="2800" dirty="0">
              <a:solidFill>
                <a:schemeClr val="bg1"/>
              </a:solidFill>
            </a:endParaRPr>
          </a:p>
          <a:p>
            <a:pPr>
              <a:lnSpc>
                <a:spcPct val="90000"/>
              </a:lnSpc>
            </a:pPr>
            <a:endParaRPr lang="en-US" sz="2800" dirty="0">
              <a:solidFill>
                <a:schemeClr val="bg1"/>
              </a:solidFill>
            </a:endParaRPr>
          </a:p>
          <a:p>
            <a:pPr>
              <a:lnSpc>
                <a:spcPct val="90000"/>
              </a:lnSpc>
            </a:pPr>
            <a:endParaRPr lang="en-US" sz="2800" dirty="0">
              <a:solidFill>
                <a:schemeClr val="bg1"/>
              </a:solidFill>
            </a:endParaRPr>
          </a:p>
          <a:p>
            <a:pPr>
              <a:lnSpc>
                <a:spcPct val="90000"/>
              </a:lnSpc>
            </a:pPr>
            <a:endParaRPr lang="en-US" sz="2800" dirty="0">
              <a:solidFill>
                <a:schemeClr val="bg1"/>
              </a:solidFill>
            </a:endParaRPr>
          </a:p>
          <a:p>
            <a:pPr>
              <a:lnSpc>
                <a:spcPct val="90000"/>
              </a:lnSpc>
            </a:pP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r>
              <a:rPr lang="en-US" sz="3600" dirty="0">
                <a:solidFill>
                  <a:srgbClr val="FFFF00"/>
                </a:solidFill>
              </a:rPr>
              <a:t>Objectives</a:t>
            </a:r>
          </a:p>
        </p:txBody>
      </p:sp>
      <p:sp>
        <p:nvSpPr>
          <p:cNvPr id="53251" name="Rectangle 3"/>
          <p:cNvSpPr>
            <a:spLocks noGrp="1" noChangeArrowheads="1"/>
          </p:cNvSpPr>
          <p:nvPr>
            <p:ph type="body" idx="1"/>
          </p:nvPr>
        </p:nvSpPr>
        <p:spPr>
          <a:xfrm>
            <a:off x="838200" y="1143000"/>
            <a:ext cx="7848600" cy="5486400"/>
          </a:xfrm>
        </p:spPr>
        <p:txBody>
          <a:bodyPr/>
          <a:lstStyle/>
          <a:p>
            <a:r>
              <a:rPr lang="en-US" sz="2800" dirty="0">
                <a:solidFill>
                  <a:schemeClr val="bg1"/>
                </a:solidFill>
              </a:rPr>
              <a:t>Determine life-history composition of </a:t>
            </a:r>
            <a:r>
              <a:rPr lang="en-US" sz="2800" i="1" dirty="0">
                <a:solidFill>
                  <a:schemeClr val="bg1"/>
                </a:solidFill>
              </a:rPr>
              <a:t>O. </a:t>
            </a:r>
            <a:r>
              <a:rPr lang="en-US" sz="2800" i="1" dirty="0" err="1">
                <a:solidFill>
                  <a:schemeClr val="bg1"/>
                </a:solidFill>
              </a:rPr>
              <a:t>mykiss</a:t>
            </a:r>
            <a:r>
              <a:rPr lang="en-US" sz="2800" dirty="0">
                <a:solidFill>
                  <a:schemeClr val="bg1"/>
                </a:solidFill>
              </a:rPr>
              <a:t> in Grande </a:t>
            </a:r>
            <a:r>
              <a:rPr lang="en-US" sz="2800" dirty="0" err="1">
                <a:solidFill>
                  <a:schemeClr val="bg1"/>
                </a:solidFill>
              </a:rPr>
              <a:t>Ronde</a:t>
            </a:r>
            <a:r>
              <a:rPr lang="en-US" sz="2800" dirty="0">
                <a:solidFill>
                  <a:schemeClr val="bg1"/>
                </a:solidFill>
              </a:rPr>
              <a:t> River basin.</a:t>
            </a:r>
          </a:p>
          <a:p>
            <a:endParaRPr lang="en-US" sz="2800" dirty="0">
              <a:solidFill>
                <a:schemeClr val="bg1"/>
              </a:solidFill>
            </a:endParaRPr>
          </a:p>
          <a:p>
            <a:r>
              <a:rPr lang="en-US" sz="2800" dirty="0">
                <a:solidFill>
                  <a:schemeClr val="bg1"/>
                </a:solidFill>
              </a:rPr>
              <a:t>Quantify resident parent contribution to </a:t>
            </a:r>
            <a:r>
              <a:rPr lang="en-US" sz="2800" dirty="0" err="1">
                <a:solidFill>
                  <a:schemeClr val="bg1"/>
                </a:solidFill>
              </a:rPr>
              <a:t>anadromous</a:t>
            </a:r>
            <a:r>
              <a:rPr lang="en-US" sz="2800" dirty="0">
                <a:solidFill>
                  <a:schemeClr val="bg1"/>
                </a:solidFill>
              </a:rPr>
              <a:t> life history.</a:t>
            </a:r>
          </a:p>
          <a:p>
            <a:endParaRPr lang="en-US" sz="2800" dirty="0">
              <a:solidFill>
                <a:schemeClr val="bg1"/>
              </a:solidFill>
            </a:endParaRPr>
          </a:p>
          <a:p>
            <a:r>
              <a:rPr lang="en-US" sz="2800" dirty="0">
                <a:solidFill>
                  <a:schemeClr val="bg1"/>
                </a:solidFill>
              </a:rPr>
              <a:t>Quantify </a:t>
            </a:r>
            <a:r>
              <a:rPr lang="en-US" sz="2800" dirty="0" err="1">
                <a:solidFill>
                  <a:schemeClr val="bg1"/>
                </a:solidFill>
              </a:rPr>
              <a:t>anadromous</a:t>
            </a:r>
            <a:r>
              <a:rPr lang="en-US" sz="2800" dirty="0">
                <a:solidFill>
                  <a:schemeClr val="bg1"/>
                </a:solidFill>
              </a:rPr>
              <a:t> parent contribution to resident life history.</a:t>
            </a:r>
          </a:p>
          <a:p>
            <a:endParaRPr lang="en-US" sz="2800" dirty="0">
              <a:solidFill>
                <a:schemeClr val="bg1"/>
              </a:solidFill>
            </a:endParaRPr>
          </a:p>
          <a:p>
            <a:r>
              <a:rPr lang="en-US" sz="2800" dirty="0" smtClean="0">
                <a:solidFill>
                  <a:schemeClr val="bg1"/>
                </a:solidFill>
              </a:rPr>
              <a:t>Assess the potential for establishing steelhead </a:t>
            </a:r>
            <a:r>
              <a:rPr lang="en-US" sz="2800" dirty="0" err="1" smtClean="0">
                <a:solidFill>
                  <a:schemeClr val="bg1"/>
                </a:solidFill>
              </a:rPr>
              <a:t>broodstock</a:t>
            </a:r>
            <a:r>
              <a:rPr lang="en-US" sz="2800" dirty="0" smtClean="0">
                <a:solidFill>
                  <a:schemeClr val="bg1"/>
                </a:solidFill>
              </a:rPr>
              <a:t> from resident </a:t>
            </a:r>
            <a:r>
              <a:rPr lang="en-US" sz="2800" i="1" dirty="0" smtClean="0">
                <a:solidFill>
                  <a:schemeClr val="bg1"/>
                </a:solidFill>
              </a:rPr>
              <a:t>O. </a:t>
            </a:r>
            <a:r>
              <a:rPr lang="en-US" sz="2800" i="1" dirty="0" err="1" smtClean="0">
                <a:solidFill>
                  <a:schemeClr val="bg1"/>
                </a:solidFill>
              </a:rPr>
              <a:t>mykiss</a:t>
            </a:r>
            <a:r>
              <a:rPr lang="en-US" sz="2800" i="1" dirty="0" smtClean="0">
                <a:solidFill>
                  <a:schemeClr val="bg1"/>
                </a:solidFill>
              </a:rPr>
              <a:t>.</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a:solidFill>
                  <a:srgbClr val="FFFF00"/>
                </a:solidFill>
              </a:rPr>
              <a:t>Approaches</a:t>
            </a:r>
          </a:p>
        </p:txBody>
      </p:sp>
      <p:sp>
        <p:nvSpPr>
          <p:cNvPr id="60419" name="Rectangle 3"/>
          <p:cNvSpPr>
            <a:spLocks noGrp="1" noChangeArrowheads="1"/>
          </p:cNvSpPr>
          <p:nvPr>
            <p:ph type="body" idx="1"/>
          </p:nvPr>
        </p:nvSpPr>
        <p:spPr/>
        <p:txBody>
          <a:bodyPr/>
          <a:lstStyle/>
          <a:p>
            <a:r>
              <a:rPr lang="en-US" sz="2800" dirty="0" smtClean="0">
                <a:solidFill>
                  <a:schemeClr val="bg1"/>
                </a:solidFill>
              </a:rPr>
              <a:t>Conduct breeding experiments with known origin steelhead and resident rainbow parents to assess offspring migration success, migrant characteristics, physiology, and precocious development.</a:t>
            </a:r>
          </a:p>
          <a:p>
            <a:r>
              <a:rPr lang="en-US" sz="2800" dirty="0" smtClean="0">
                <a:solidFill>
                  <a:schemeClr val="bg1"/>
                </a:solidFill>
              </a:rPr>
              <a:t>Determine </a:t>
            </a:r>
            <a:r>
              <a:rPr lang="en-US" sz="2800" dirty="0">
                <a:solidFill>
                  <a:schemeClr val="bg1"/>
                </a:solidFill>
              </a:rPr>
              <a:t>maternal origin of wild juvenile and adult steelhead and resident adult rainbow trout using </a:t>
            </a:r>
            <a:r>
              <a:rPr lang="en-US" sz="2800" dirty="0" err="1">
                <a:solidFill>
                  <a:schemeClr val="bg1"/>
                </a:solidFill>
              </a:rPr>
              <a:t>otolith</a:t>
            </a:r>
            <a:r>
              <a:rPr lang="en-US" sz="2800" dirty="0">
                <a:solidFill>
                  <a:schemeClr val="bg1"/>
                </a:solidFill>
              </a:rPr>
              <a:t> microchemistry analysis.</a:t>
            </a:r>
          </a:p>
          <a:p>
            <a:endParaRPr lang="en-US" sz="2800" dirty="0">
              <a:solidFill>
                <a:schemeClr val="bg1"/>
              </a:solidFill>
            </a:endParaRPr>
          </a:p>
          <a:p>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netmapper_LEWISI322075222"/>
          <p:cNvPicPr>
            <a:picLocks noChangeArrowheads="1"/>
          </p:cNvPicPr>
          <p:nvPr/>
        </p:nvPicPr>
        <p:blipFill>
          <a:blip r:embed="rId3" cstate="print"/>
          <a:srcRect/>
          <a:stretch>
            <a:fillRect/>
          </a:stretch>
        </p:blipFill>
        <p:spPr bwMode="auto">
          <a:xfrm>
            <a:off x="0" y="0"/>
            <a:ext cx="9213850" cy="6289675"/>
          </a:xfrm>
          <a:prstGeom prst="rect">
            <a:avLst/>
          </a:prstGeom>
          <a:noFill/>
          <a:ln w="9525">
            <a:noFill/>
            <a:miter lim="800000"/>
            <a:headEnd/>
            <a:tailEnd/>
          </a:ln>
        </p:spPr>
      </p:pic>
      <p:sp>
        <p:nvSpPr>
          <p:cNvPr id="25603" name="Freeform 3"/>
          <p:cNvSpPr>
            <a:spLocks/>
          </p:cNvSpPr>
          <p:nvPr/>
        </p:nvSpPr>
        <p:spPr bwMode="auto">
          <a:xfrm>
            <a:off x="1181100" y="2257425"/>
            <a:ext cx="3908425" cy="819150"/>
          </a:xfrm>
          <a:custGeom>
            <a:avLst/>
            <a:gdLst/>
            <a:ahLst/>
            <a:cxnLst>
              <a:cxn ang="0">
                <a:pos x="0" y="96"/>
              </a:cxn>
              <a:cxn ang="0">
                <a:pos x="48" y="120"/>
              </a:cxn>
              <a:cxn ang="0">
                <a:pos x="72" y="132"/>
              </a:cxn>
              <a:cxn ang="0">
                <a:pos x="192" y="120"/>
              </a:cxn>
              <a:cxn ang="0">
                <a:pos x="216" y="108"/>
              </a:cxn>
              <a:cxn ang="0">
                <a:pos x="240" y="180"/>
              </a:cxn>
              <a:cxn ang="0">
                <a:pos x="348" y="192"/>
              </a:cxn>
              <a:cxn ang="0">
                <a:pos x="420" y="276"/>
              </a:cxn>
              <a:cxn ang="0">
                <a:pos x="456" y="468"/>
              </a:cxn>
              <a:cxn ang="0">
                <a:pos x="552" y="516"/>
              </a:cxn>
              <a:cxn ang="0">
                <a:pos x="672" y="480"/>
              </a:cxn>
              <a:cxn ang="0">
                <a:pos x="816" y="456"/>
              </a:cxn>
              <a:cxn ang="0">
                <a:pos x="972" y="504"/>
              </a:cxn>
              <a:cxn ang="0">
                <a:pos x="1308" y="456"/>
              </a:cxn>
              <a:cxn ang="0">
                <a:pos x="1680" y="372"/>
              </a:cxn>
              <a:cxn ang="0">
                <a:pos x="1728" y="348"/>
              </a:cxn>
              <a:cxn ang="0">
                <a:pos x="1752" y="300"/>
              </a:cxn>
              <a:cxn ang="0">
                <a:pos x="1764" y="228"/>
              </a:cxn>
              <a:cxn ang="0">
                <a:pos x="1788" y="216"/>
              </a:cxn>
              <a:cxn ang="0">
                <a:pos x="1836" y="180"/>
              </a:cxn>
              <a:cxn ang="0">
                <a:pos x="1872" y="144"/>
              </a:cxn>
              <a:cxn ang="0">
                <a:pos x="1896" y="84"/>
              </a:cxn>
              <a:cxn ang="0">
                <a:pos x="1944" y="48"/>
              </a:cxn>
              <a:cxn ang="0">
                <a:pos x="2028" y="60"/>
              </a:cxn>
              <a:cxn ang="0">
                <a:pos x="2052" y="72"/>
              </a:cxn>
              <a:cxn ang="0">
                <a:pos x="2136" y="36"/>
              </a:cxn>
              <a:cxn ang="0">
                <a:pos x="2244" y="0"/>
              </a:cxn>
              <a:cxn ang="0">
                <a:pos x="2316" y="48"/>
              </a:cxn>
              <a:cxn ang="0">
                <a:pos x="2328" y="72"/>
              </a:cxn>
              <a:cxn ang="0">
                <a:pos x="2352" y="84"/>
              </a:cxn>
              <a:cxn ang="0">
                <a:pos x="2364" y="120"/>
              </a:cxn>
              <a:cxn ang="0">
                <a:pos x="2412" y="144"/>
              </a:cxn>
              <a:cxn ang="0">
                <a:pos x="2448" y="252"/>
              </a:cxn>
              <a:cxn ang="0">
                <a:pos x="2460" y="336"/>
              </a:cxn>
            </a:cxnLst>
            <a:rect l="0" t="0" r="r" b="b"/>
            <a:pathLst>
              <a:path w="2462" h="516">
                <a:moveTo>
                  <a:pt x="0" y="96"/>
                </a:moveTo>
                <a:cubicBezTo>
                  <a:pt x="16" y="104"/>
                  <a:pt x="32" y="112"/>
                  <a:pt x="48" y="120"/>
                </a:cubicBezTo>
                <a:cubicBezTo>
                  <a:pt x="56" y="124"/>
                  <a:pt x="72" y="132"/>
                  <a:pt x="72" y="132"/>
                </a:cubicBezTo>
                <a:cubicBezTo>
                  <a:pt x="112" y="128"/>
                  <a:pt x="152" y="127"/>
                  <a:pt x="192" y="120"/>
                </a:cubicBezTo>
                <a:cubicBezTo>
                  <a:pt x="201" y="119"/>
                  <a:pt x="208" y="105"/>
                  <a:pt x="216" y="108"/>
                </a:cubicBezTo>
                <a:cubicBezTo>
                  <a:pt x="240" y="116"/>
                  <a:pt x="217" y="169"/>
                  <a:pt x="240" y="180"/>
                </a:cubicBezTo>
                <a:cubicBezTo>
                  <a:pt x="272" y="196"/>
                  <a:pt x="312" y="188"/>
                  <a:pt x="348" y="192"/>
                </a:cubicBezTo>
                <a:cubicBezTo>
                  <a:pt x="378" y="222"/>
                  <a:pt x="382" y="257"/>
                  <a:pt x="420" y="276"/>
                </a:cubicBezTo>
                <a:cubicBezTo>
                  <a:pt x="448" y="332"/>
                  <a:pt x="416" y="444"/>
                  <a:pt x="456" y="468"/>
                </a:cubicBezTo>
                <a:cubicBezTo>
                  <a:pt x="504" y="497"/>
                  <a:pt x="508" y="472"/>
                  <a:pt x="552" y="516"/>
                </a:cubicBezTo>
                <a:cubicBezTo>
                  <a:pt x="642" y="501"/>
                  <a:pt x="602" y="515"/>
                  <a:pt x="672" y="480"/>
                </a:cubicBezTo>
                <a:cubicBezTo>
                  <a:pt x="716" y="458"/>
                  <a:pt x="816" y="456"/>
                  <a:pt x="816" y="456"/>
                </a:cubicBezTo>
                <a:cubicBezTo>
                  <a:pt x="886" y="463"/>
                  <a:pt x="942" y="444"/>
                  <a:pt x="972" y="504"/>
                </a:cubicBezTo>
                <a:cubicBezTo>
                  <a:pt x="1085" y="476"/>
                  <a:pt x="1191" y="464"/>
                  <a:pt x="1308" y="456"/>
                </a:cubicBezTo>
                <a:cubicBezTo>
                  <a:pt x="1426" y="397"/>
                  <a:pt x="1549" y="382"/>
                  <a:pt x="1680" y="372"/>
                </a:cubicBezTo>
                <a:cubicBezTo>
                  <a:pt x="1696" y="364"/>
                  <a:pt x="1712" y="356"/>
                  <a:pt x="1728" y="348"/>
                </a:cubicBezTo>
                <a:cubicBezTo>
                  <a:pt x="1744" y="340"/>
                  <a:pt x="1752" y="300"/>
                  <a:pt x="1752" y="300"/>
                </a:cubicBezTo>
                <a:cubicBezTo>
                  <a:pt x="1756" y="276"/>
                  <a:pt x="1754" y="250"/>
                  <a:pt x="1764" y="228"/>
                </a:cubicBezTo>
                <a:cubicBezTo>
                  <a:pt x="1768" y="220"/>
                  <a:pt x="1781" y="221"/>
                  <a:pt x="1788" y="216"/>
                </a:cubicBezTo>
                <a:cubicBezTo>
                  <a:pt x="1849" y="171"/>
                  <a:pt x="1778" y="209"/>
                  <a:pt x="1836" y="180"/>
                </a:cubicBezTo>
                <a:cubicBezTo>
                  <a:pt x="1868" y="116"/>
                  <a:pt x="1824" y="192"/>
                  <a:pt x="1872" y="144"/>
                </a:cubicBezTo>
                <a:cubicBezTo>
                  <a:pt x="1884" y="132"/>
                  <a:pt x="1889" y="96"/>
                  <a:pt x="1896" y="84"/>
                </a:cubicBezTo>
                <a:cubicBezTo>
                  <a:pt x="1909" y="62"/>
                  <a:pt x="1924" y="58"/>
                  <a:pt x="1944" y="48"/>
                </a:cubicBezTo>
                <a:cubicBezTo>
                  <a:pt x="1972" y="52"/>
                  <a:pt x="2000" y="54"/>
                  <a:pt x="2028" y="60"/>
                </a:cubicBezTo>
                <a:cubicBezTo>
                  <a:pt x="2037" y="62"/>
                  <a:pt x="2043" y="72"/>
                  <a:pt x="2052" y="72"/>
                </a:cubicBezTo>
                <a:cubicBezTo>
                  <a:pt x="2067" y="72"/>
                  <a:pt x="2119" y="43"/>
                  <a:pt x="2136" y="36"/>
                </a:cubicBezTo>
                <a:cubicBezTo>
                  <a:pt x="2172" y="22"/>
                  <a:pt x="2206" y="9"/>
                  <a:pt x="2244" y="0"/>
                </a:cubicBezTo>
                <a:cubicBezTo>
                  <a:pt x="2302" y="19"/>
                  <a:pt x="2269" y="25"/>
                  <a:pt x="2316" y="48"/>
                </a:cubicBezTo>
                <a:cubicBezTo>
                  <a:pt x="2320" y="56"/>
                  <a:pt x="2322" y="66"/>
                  <a:pt x="2328" y="72"/>
                </a:cubicBezTo>
                <a:cubicBezTo>
                  <a:pt x="2334" y="78"/>
                  <a:pt x="2347" y="77"/>
                  <a:pt x="2352" y="84"/>
                </a:cubicBezTo>
                <a:cubicBezTo>
                  <a:pt x="2360" y="94"/>
                  <a:pt x="2355" y="111"/>
                  <a:pt x="2364" y="120"/>
                </a:cubicBezTo>
                <a:cubicBezTo>
                  <a:pt x="2377" y="133"/>
                  <a:pt x="2412" y="144"/>
                  <a:pt x="2412" y="144"/>
                </a:cubicBezTo>
                <a:cubicBezTo>
                  <a:pt x="2430" y="179"/>
                  <a:pt x="2430" y="217"/>
                  <a:pt x="2448" y="252"/>
                </a:cubicBezTo>
                <a:cubicBezTo>
                  <a:pt x="2462" y="320"/>
                  <a:pt x="2460" y="292"/>
                  <a:pt x="2460" y="336"/>
                </a:cubicBezTo>
              </a:path>
            </a:pathLst>
          </a:custGeom>
          <a:noFill/>
          <a:ln w="50800" cap="flat" cmpd="sng">
            <a:solidFill>
              <a:srgbClr val="00FFFF"/>
            </a:solidFill>
            <a:prstDash val="solid"/>
            <a:round/>
            <a:headEnd/>
            <a:tailEnd/>
          </a:ln>
          <a:effectLst/>
        </p:spPr>
        <p:txBody>
          <a:bodyPr/>
          <a:lstStyle/>
          <a:p>
            <a:endParaRPr lang="en-US"/>
          </a:p>
        </p:txBody>
      </p:sp>
      <p:sp>
        <p:nvSpPr>
          <p:cNvPr id="25604" name="Rectangle 4"/>
          <p:cNvSpPr>
            <a:spLocks noChangeArrowheads="1"/>
          </p:cNvSpPr>
          <p:nvPr/>
        </p:nvSpPr>
        <p:spPr bwMode="auto">
          <a:xfrm>
            <a:off x="4495800" y="2743200"/>
            <a:ext cx="609600" cy="685800"/>
          </a:xfrm>
          <a:prstGeom prst="rect">
            <a:avLst/>
          </a:prstGeom>
          <a:noFill/>
          <a:ln w="254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lstStyle/>
          <a:p>
            <a:pPr algn="ctr"/>
            <a:r>
              <a:rPr lang="en-US" sz="3600" dirty="0">
                <a:solidFill>
                  <a:srgbClr val="FFFF00"/>
                </a:solidFill>
              </a:rPr>
              <a:t>Breeding Experiments</a:t>
            </a:r>
          </a:p>
        </p:txBody>
      </p:sp>
      <p:sp>
        <p:nvSpPr>
          <p:cNvPr id="75781" name="Rectangle 5"/>
          <p:cNvSpPr>
            <a:spLocks noChangeArrowheads="1"/>
          </p:cNvSpPr>
          <p:nvPr/>
        </p:nvSpPr>
        <p:spPr bwMode="auto">
          <a:xfrm>
            <a:off x="304800" y="1143000"/>
            <a:ext cx="8839200" cy="5105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dirty="0">
                <a:solidFill>
                  <a:schemeClr val="accent3"/>
                </a:solidFill>
              </a:rPr>
              <a:t>Collected mature adults</a:t>
            </a:r>
          </a:p>
          <a:p>
            <a:pPr marL="742950" lvl="1" indent="-285750">
              <a:lnSpc>
                <a:spcPct val="90000"/>
              </a:lnSpc>
              <a:spcBef>
                <a:spcPct val="20000"/>
              </a:spcBef>
              <a:buFontTx/>
              <a:buChar char="–"/>
            </a:pPr>
            <a:r>
              <a:rPr lang="en-US" dirty="0">
                <a:solidFill>
                  <a:schemeClr val="accent3"/>
                </a:solidFill>
              </a:rPr>
              <a:t>Wild residents</a:t>
            </a:r>
          </a:p>
          <a:p>
            <a:pPr marL="742950" lvl="1" indent="-285750">
              <a:lnSpc>
                <a:spcPct val="90000"/>
              </a:lnSpc>
              <a:spcBef>
                <a:spcPct val="20000"/>
              </a:spcBef>
              <a:buFontTx/>
              <a:buChar char="–"/>
            </a:pPr>
            <a:r>
              <a:rPr lang="en-US" dirty="0">
                <a:solidFill>
                  <a:schemeClr val="accent3"/>
                </a:solidFill>
              </a:rPr>
              <a:t>Wallowa stock</a:t>
            </a:r>
          </a:p>
          <a:p>
            <a:pPr marL="342900" indent="-342900">
              <a:lnSpc>
                <a:spcPct val="90000"/>
              </a:lnSpc>
              <a:spcBef>
                <a:spcPct val="20000"/>
              </a:spcBef>
              <a:buFontTx/>
              <a:buChar char="•"/>
            </a:pPr>
            <a:r>
              <a:rPr lang="en-US" dirty="0">
                <a:solidFill>
                  <a:schemeClr val="accent3"/>
                </a:solidFill>
              </a:rPr>
              <a:t>Artificially bred</a:t>
            </a:r>
          </a:p>
          <a:p>
            <a:pPr marL="742950" lvl="1" indent="-285750">
              <a:lnSpc>
                <a:spcPct val="90000"/>
              </a:lnSpc>
              <a:spcBef>
                <a:spcPct val="20000"/>
              </a:spcBef>
              <a:buFontTx/>
              <a:buChar char="–"/>
            </a:pPr>
            <a:r>
              <a:rPr lang="en-US" dirty="0" err="1">
                <a:solidFill>
                  <a:schemeClr val="accent3"/>
                </a:solidFill>
              </a:rPr>
              <a:t>Rb</a:t>
            </a:r>
            <a:r>
              <a:rPr lang="en-US" dirty="0">
                <a:solidFill>
                  <a:schemeClr val="accent3"/>
                </a:solidFill>
              </a:rPr>
              <a:t> </a:t>
            </a:r>
            <a:r>
              <a:rPr lang="en-US" dirty="0" smtClean="0">
                <a:solidFill>
                  <a:schemeClr val="accent3"/>
                </a:solidFill>
              </a:rPr>
              <a:t>female </a:t>
            </a:r>
            <a:r>
              <a:rPr lang="en-US" dirty="0">
                <a:solidFill>
                  <a:schemeClr val="accent3"/>
                </a:solidFill>
              </a:rPr>
              <a:t>X </a:t>
            </a:r>
            <a:r>
              <a:rPr lang="en-US" dirty="0" err="1">
                <a:solidFill>
                  <a:schemeClr val="accent3"/>
                </a:solidFill>
              </a:rPr>
              <a:t>Rb</a:t>
            </a:r>
            <a:r>
              <a:rPr lang="en-US" dirty="0">
                <a:solidFill>
                  <a:schemeClr val="accent3"/>
                </a:solidFill>
              </a:rPr>
              <a:t> </a:t>
            </a:r>
            <a:r>
              <a:rPr lang="en-US" dirty="0" smtClean="0">
                <a:solidFill>
                  <a:schemeClr val="accent3"/>
                </a:solidFill>
              </a:rPr>
              <a:t>male</a:t>
            </a:r>
            <a:endParaRPr lang="en-US" dirty="0">
              <a:solidFill>
                <a:schemeClr val="accent3"/>
              </a:solidFill>
            </a:endParaRPr>
          </a:p>
          <a:p>
            <a:pPr marL="742950" lvl="1" indent="-285750">
              <a:lnSpc>
                <a:spcPct val="90000"/>
              </a:lnSpc>
              <a:spcBef>
                <a:spcPct val="20000"/>
              </a:spcBef>
              <a:buFontTx/>
              <a:buChar char="–"/>
            </a:pPr>
            <a:r>
              <a:rPr lang="en-US" dirty="0" smtClean="0">
                <a:solidFill>
                  <a:schemeClr val="accent3"/>
                </a:solidFill>
              </a:rPr>
              <a:t> </a:t>
            </a:r>
            <a:r>
              <a:rPr lang="en-US" dirty="0" err="1" smtClean="0">
                <a:solidFill>
                  <a:schemeClr val="accent3"/>
                </a:solidFill>
              </a:rPr>
              <a:t>Rb</a:t>
            </a:r>
            <a:r>
              <a:rPr lang="en-US" dirty="0" smtClean="0">
                <a:solidFill>
                  <a:schemeClr val="accent3"/>
                </a:solidFill>
              </a:rPr>
              <a:t> female X Sts male </a:t>
            </a:r>
          </a:p>
          <a:p>
            <a:pPr marL="742950" lvl="1" indent="-285750">
              <a:lnSpc>
                <a:spcPct val="90000"/>
              </a:lnSpc>
              <a:spcBef>
                <a:spcPct val="20000"/>
              </a:spcBef>
              <a:buFontTx/>
              <a:buChar char="–"/>
            </a:pPr>
            <a:r>
              <a:rPr lang="en-US" dirty="0" smtClean="0">
                <a:solidFill>
                  <a:schemeClr val="accent3"/>
                </a:solidFill>
              </a:rPr>
              <a:t>Sts female </a:t>
            </a:r>
            <a:r>
              <a:rPr lang="en-US" dirty="0">
                <a:solidFill>
                  <a:schemeClr val="accent3"/>
                </a:solidFill>
              </a:rPr>
              <a:t>X Sts </a:t>
            </a:r>
            <a:r>
              <a:rPr lang="en-US" dirty="0" smtClean="0">
                <a:solidFill>
                  <a:schemeClr val="accent3"/>
                </a:solidFill>
              </a:rPr>
              <a:t>male</a:t>
            </a:r>
            <a:endParaRPr lang="en-US" dirty="0">
              <a:solidFill>
                <a:schemeClr val="accent3"/>
              </a:solidFill>
            </a:endParaRPr>
          </a:p>
          <a:p>
            <a:pPr marL="742950" lvl="1" indent="-285750">
              <a:lnSpc>
                <a:spcPct val="90000"/>
              </a:lnSpc>
              <a:spcBef>
                <a:spcPct val="20000"/>
              </a:spcBef>
              <a:buFontTx/>
              <a:buChar char="–"/>
            </a:pPr>
            <a:r>
              <a:rPr lang="en-US" dirty="0">
                <a:solidFill>
                  <a:schemeClr val="accent3"/>
                </a:solidFill>
              </a:rPr>
              <a:t>Sts </a:t>
            </a:r>
            <a:r>
              <a:rPr lang="en-US" dirty="0" smtClean="0">
                <a:solidFill>
                  <a:schemeClr val="accent3"/>
                </a:solidFill>
              </a:rPr>
              <a:t>female </a:t>
            </a:r>
            <a:r>
              <a:rPr lang="en-US" dirty="0">
                <a:solidFill>
                  <a:schemeClr val="accent3"/>
                </a:solidFill>
              </a:rPr>
              <a:t>X </a:t>
            </a:r>
            <a:r>
              <a:rPr lang="en-US" dirty="0" err="1">
                <a:solidFill>
                  <a:schemeClr val="accent3"/>
                </a:solidFill>
              </a:rPr>
              <a:t>Rb</a:t>
            </a:r>
            <a:r>
              <a:rPr lang="en-US" dirty="0">
                <a:solidFill>
                  <a:schemeClr val="accent3"/>
                </a:solidFill>
              </a:rPr>
              <a:t> </a:t>
            </a:r>
            <a:r>
              <a:rPr lang="en-US" dirty="0" smtClean="0">
                <a:solidFill>
                  <a:schemeClr val="accent3"/>
                </a:solidFill>
              </a:rPr>
              <a:t>male</a:t>
            </a:r>
            <a:endParaRPr lang="en-US" dirty="0">
              <a:solidFill>
                <a:schemeClr val="accent3"/>
              </a:solidFill>
            </a:endParaRPr>
          </a:p>
          <a:p>
            <a:pPr marL="342900" indent="-342900">
              <a:lnSpc>
                <a:spcPct val="90000"/>
              </a:lnSpc>
              <a:spcBef>
                <a:spcPct val="20000"/>
              </a:spcBef>
              <a:buFontTx/>
              <a:buChar char="•"/>
            </a:pPr>
            <a:r>
              <a:rPr lang="en-US" dirty="0">
                <a:solidFill>
                  <a:schemeClr val="accent3"/>
                </a:solidFill>
              </a:rPr>
              <a:t>Reared </a:t>
            </a:r>
            <a:r>
              <a:rPr lang="en-US" dirty="0" smtClean="0">
                <a:solidFill>
                  <a:schemeClr val="accent3"/>
                </a:solidFill>
              </a:rPr>
              <a:t>at </a:t>
            </a:r>
            <a:r>
              <a:rPr lang="en-US" dirty="0" err="1" smtClean="0">
                <a:solidFill>
                  <a:schemeClr val="accent3"/>
                </a:solidFill>
              </a:rPr>
              <a:t>Irrigon</a:t>
            </a:r>
            <a:r>
              <a:rPr lang="en-US" dirty="0" smtClean="0">
                <a:solidFill>
                  <a:schemeClr val="accent3"/>
                </a:solidFill>
              </a:rPr>
              <a:t> Hatchery – One year accelerated </a:t>
            </a:r>
            <a:r>
              <a:rPr lang="en-US" dirty="0" err="1" smtClean="0">
                <a:solidFill>
                  <a:schemeClr val="accent3"/>
                </a:solidFill>
              </a:rPr>
              <a:t>smolt</a:t>
            </a:r>
            <a:r>
              <a:rPr lang="en-US" dirty="0" smtClean="0">
                <a:solidFill>
                  <a:schemeClr val="accent3"/>
                </a:solidFill>
              </a:rPr>
              <a:t> program</a:t>
            </a:r>
            <a:endParaRPr lang="en-US" dirty="0">
              <a:solidFill>
                <a:schemeClr val="accent3"/>
              </a:solidFill>
            </a:endParaRPr>
          </a:p>
          <a:p>
            <a:pPr marL="342900" indent="-342900">
              <a:lnSpc>
                <a:spcPct val="90000"/>
              </a:lnSpc>
              <a:spcBef>
                <a:spcPct val="20000"/>
              </a:spcBef>
              <a:buFontTx/>
              <a:buChar char="•"/>
            </a:pPr>
            <a:r>
              <a:rPr lang="en-US" dirty="0">
                <a:solidFill>
                  <a:schemeClr val="accent3"/>
                </a:solidFill>
              </a:rPr>
              <a:t>Measured physiology</a:t>
            </a:r>
          </a:p>
          <a:p>
            <a:pPr marL="342900" indent="-342900">
              <a:lnSpc>
                <a:spcPct val="90000"/>
              </a:lnSpc>
              <a:spcBef>
                <a:spcPct val="20000"/>
              </a:spcBef>
              <a:buFontTx/>
              <a:buChar char="•"/>
            </a:pPr>
            <a:r>
              <a:rPr lang="en-US" dirty="0">
                <a:solidFill>
                  <a:schemeClr val="accent3"/>
                </a:solidFill>
              </a:rPr>
              <a:t>PIT tagged</a:t>
            </a:r>
          </a:p>
          <a:p>
            <a:pPr marL="342900" indent="-342900">
              <a:lnSpc>
                <a:spcPct val="90000"/>
              </a:lnSpc>
              <a:spcBef>
                <a:spcPct val="20000"/>
              </a:spcBef>
              <a:buFontTx/>
              <a:buChar char="•"/>
            </a:pPr>
            <a:r>
              <a:rPr lang="en-US" dirty="0">
                <a:solidFill>
                  <a:schemeClr val="accent3"/>
                </a:solidFill>
              </a:rPr>
              <a:t>Released </a:t>
            </a:r>
            <a:r>
              <a:rPr lang="en-US" dirty="0" smtClean="0">
                <a:solidFill>
                  <a:schemeClr val="accent3"/>
                </a:solidFill>
              </a:rPr>
              <a:t>at Wallowa Hatchery and </a:t>
            </a:r>
            <a:r>
              <a:rPr lang="en-US" dirty="0">
                <a:solidFill>
                  <a:schemeClr val="accent3"/>
                </a:solidFill>
              </a:rPr>
              <a:t>monitored </a:t>
            </a:r>
            <a:r>
              <a:rPr lang="en-US" dirty="0" smtClean="0">
                <a:solidFill>
                  <a:schemeClr val="accent3"/>
                </a:solidFill>
              </a:rPr>
              <a:t>detections at Lower Granite Dam(295 km) to estimate migratory offspring proportions</a:t>
            </a:r>
            <a:endParaRPr lang="en-US" dirty="0">
              <a:solidFill>
                <a:schemeClr val="accent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28407</TotalTime>
  <Words>2337</Words>
  <Application>Microsoft Office PowerPoint</Application>
  <PresentationFormat>On-screen Show (4:3)</PresentationFormat>
  <Paragraphs>410</Paragraphs>
  <Slides>45</Slides>
  <Notes>14</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45</vt:i4>
      </vt:variant>
    </vt:vector>
  </HeadingPairs>
  <TitlesOfParts>
    <vt:vector size="52" baseType="lpstr">
      <vt:lpstr>Default Design</vt:lpstr>
      <vt:lpstr>Image</vt:lpstr>
      <vt:lpstr>SPW 4.0 Graph</vt:lpstr>
      <vt:lpstr>Bitmap Image</vt:lpstr>
      <vt:lpstr>Equation</vt:lpstr>
      <vt:lpstr>SPW 6.0 Graph</vt:lpstr>
      <vt:lpstr>SPW 12.0 Graph</vt:lpstr>
      <vt:lpstr> Contribution of Resident O. mykiss to Anadromous Populations and Vice Versa: Implications for Recovery Strategies and VSP  Analysis  </vt:lpstr>
      <vt:lpstr>Slide 2</vt:lpstr>
      <vt:lpstr>Background</vt:lpstr>
      <vt:lpstr>Background</vt:lpstr>
      <vt:lpstr>Observations</vt:lpstr>
      <vt:lpstr>Objectives</vt:lpstr>
      <vt:lpstr>Approaches</vt:lpstr>
      <vt:lpstr>Slide 8</vt:lpstr>
      <vt:lpstr>Slide 9</vt:lpstr>
      <vt:lpstr>Slide 10</vt:lpstr>
      <vt:lpstr>Slide 11</vt:lpstr>
      <vt:lpstr>Slide 12</vt:lpstr>
      <vt:lpstr>Slide 13</vt:lpstr>
      <vt:lpstr>Slide 14</vt:lpstr>
      <vt:lpstr>Slide 15</vt:lpstr>
      <vt:lpstr>Slide 16</vt:lpstr>
      <vt:lpstr>Slide 17</vt:lpstr>
      <vt:lpstr>Breeding Experiment Conclusions</vt:lpstr>
      <vt:lpstr>Maternal Origin Microchemistry Methods Background</vt:lpstr>
      <vt:lpstr>Slide 20</vt:lpstr>
      <vt:lpstr>Slide 21</vt:lpstr>
      <vt:lpstr>Sample Sizes</vt:lpstr>
      <vt:lpstr>Discriminating life-history samples in the field</vt:lpstr>
      <vt:lpstr>Sample Analysis</vt:lpstr>
      <vt:lpstr>Otolith Schematic Diagram</vt:lpstr>
      <vt:lpstr>Discrimination Criteria for Sr/Ca comparisons</vt:lpstr>
      <vt:lpstr>Slide 27</vt:lpstr>
      <vt:lpstr>Slide 28</vt:lpstr>
      <vt:lpstr>Slide 29</vt:lpstr>
      <vt:lpstr>Age-0 Maternal Origin (one criteria)</vt:lpstr>
      <vt:lpstr>Slide 31</vt:lpstr>
      <vt:lpstr>Slide 32</vt:lpstr>
      <vt:lpstr>Slide 33</vt:lpstr>
      <vt:lpstr>Slide 34</vt:lpstr>
      <vt:lpstr>Slide 35</vt:lpstr>
      <vt:lpstr>Slide 36</vt:lpstr>
      <vt:lpstr>Slide 37</vt:lpstr>
      <vt:lpstr>Slide 38</vt:lpstr>
      <vt:lpstr>Water Chemistry Analysis</vt:lpstr>
      <vt:lpstr>Maternal Origin Conclusions</vt:lpstr>
      <vt:lpstr>Recovery Strategy Considerations</vt:lpstr>
      <vt:lpstr>Recovery Strategy Considerations</vt:lpstr>
      <vt:lpstr>Considerations for Viability </vt:lpstr>
      <vt:lpstr>Slide 44</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Ruzycki</dc:creator>
  <cp:lastModifiedBy>Richard Carmichael</cp:lastModifiedBy>
  <cp:revision>2562</cp:revision>
  <dcterms:created xsi:type="dcterms:W3CDTF">2003-12-13T20:29:39Z</dcterms:created>
  <dcterms:modified xsi:type="dcterms:W3CDTF">2012-03-12T23:18:20Z</dcterms:modified>
</cp:coreProperties>
</file>